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 id="2147483672" r:id="rId4"/>
    <p:sldMasterId id="2147483677" r:id="rId5"/>
    <p:sldMasterId id="2147483680" r:id="rId6"/>
    <p:sldMasterId id="2147483694" r:id="rId7"/>
  </p:sldMasterIdLst>
  <p:notesMasterIdLst>
    <p:notesMasterId r:id="rId9"/>
  </p:notesMasterIdLst>
  <p:handoutMasterIdLst>
    <p:handoutMasterId r:id="rId160"/>
  </p:handoutMasterIdLst>
  <p:sldIdLst>
    <p:sldId id="258" r:id="rId8"/>
    <p:sldId id="2087" r:id="rId10"/>
    <p:sldId id="2089" r:id="rId11"/>
    <p:sldId id="2090" r:id="rId12"/>
    <p:sldId id="2091" r:id="rId13"/>
    <p:sldId id="2092" r:id="rId14"/>
    <p:sldId id="2093" r:id="rId15"/>
    <p:sldId id="2094" r:id="rId16"/>
    <p:sldId id="2095" r:id="rId17"/>
    <p:sldId id="2249" r:id="rId18"/>
    <p:sldId id="4175" r:id="rId19"/>
    <p:sldId id="4176" r:id="rId20"/>
    <p:sldId id="4177" r:id="rId21"/>
    <p:sldId id="4178" r:id="rId22"/>
    <p:sldId id="4235" r:id="rId23"/>
    <p:sldId id="4373" r:id="rId24"/>
    <p:sldId id="2254" r:id="rId25"/>
    <p:sldId id="4174" r:id="rId26"/>
    <p:sldId id="2255" r:id="rId27"/>
    <p:sldId id="2256" r:id="rId28"/>
    <p:sldId id="4237" r:id="rId29"/>
    <p:sldId id="2106" r:id="rId30"/>
    <p:sldId id="2257" r:id="rId31"/>
    <p:sldId id="4179" r:id="rId32"/>
    <p:sldId id="2109" r:id="rId33"/>
    <p:sldId id="2111" r:id="rId34"/>
    <p:sldId id="4181" r:id="rId35"/>
    <p:sldId id="2113" r:id="rId36"/>
    <p:sldId id="2259" r:id="rId37"/>
    <p:sldId id="2117" r:id="rId38"/>
    <p:sldId id="4227" r:id="rId39"/>
    <p:sldId id="2261" r:id="rId40"/>
    <p:sldId id="4228" r:id="rId41"/>
    <p:sldId id="4229" r:id="rId42"/>
    <p:sldId id="4230" r:id="rId43"/>
    <p:sldId id="4231" r:id="rId44"/>
    <p:sldId id="4232" r:id="rId45"/>
    <p:sldId id="4233" r:id="rId46"/>
    <p:sldId id="4234" r:id="rId47"/>
    <p:sldId id="2127" r:id="rId48"/>
    <p:sldId id="2128" r:id="rId49"/>
    <p:sldId id="2269" r:id="rId50"/>
    <p:sldId id="2270" r:id="rId51"/>
    <p:sldId id="2131" r:id="rId52"/>
    <p:sldId id="2271" r:id="rId53"/>
    <p:sldId id="2133" r:id="rId54"/>
    <p:sldId id="4185" r:id="rId55"/>
    <p:sldId id="4239" r:id="rId56"/>
    <p:sldId id="2135" r:id="rId57"/>
    <p:sldId id="4184" r:id="rId58"/>
    <p:sldId id="4238" r:id="rId59"/>
    <p:sldId id="2138" r:id="rId60"/>
    <p:sldId id="2139" r:id="rId61"/>
    <p:sldId id="2140" r:id="rId62"/>
    <p:sldId id="2141" r:id="rId63"/>
    <p:sldId id="314" r:id="rId64"/>
    <p:sldId id="315" r:id="rId65"/>
    <p:sldId id="317" r:id="rId66"/>
    <p:sldId id="319" r:id="rId67"/>
    <p:sldId id="320" r:id="rId68"/>
    <p:sldId id="318" r:id="rId69"/>
    <p:sldId id="323" r:id="rId70"/>
    <p:sldId id="4224" r:id="rId71"/>
    <p:sldId id="4225" r:id="rId72"/>
    <p:sldId id="324" r:id="rId73"/>
    <p:sldId id="4240" r:id="rId74"/>
    <p:sldId id="326" r:id="rId75"/>
    <p:sldId id="2280" r:id="rId76"/>
    <p:sldId id="4241" r:id="rId77"/>
    <p:sldId id="4258" r:id="rId78"/>
    <p:sldId id="2281" r:id="rId79"/>
    <p:sldId id="4259" r:id="rId80"/>
    <p:sldId id="4189" r:id="rId81"/>
    <p:sldId id="2158" r:id="rId82"/>
    <p:sldId id="4191" r:id="rId83"/>
    <p:sldId id="4226" r:id="rId84"/>
    <p:sldId id="4260" r:id="rId85"/>
    <p:sldId id="4261" r:id="rId86"/>
    <p:sldId id="4262" r:id="rId87"/>
    <p:sldId id="2167" r:id="rId88"/>
    <p:sldId id="4194" r:id="rId89"/>
    <p:sldId id="312" r:id="rId90"/>
    <p:sldId id="4195" r:id="rId91"/>
    <p:sldId id="4263" r:id="rId92"/>
    <p:sldId id="2182" r:id="rId93"/>
    <p:sldId id="4164" r:id="rId94"/>
    <p:sldId id="4165" r:id="rId95"/>
    <p:sldId id="2183" r:id="rId96"/>
    <p:sldId id="2184" r:id="rId97"/>
    <p:sldId id="2069" r:id="rId98"/>
    <p:sldId id="2187" r:id="rId99"/>
    <p:sldId id="4196" r:id="rId100"/>
    <p:sldId id="4264" r:id="rId101"/>
    <p:sldId id="4265" r:id="rId102"/>
    <p:sldId id="4197" r:id="rId103"/>
    <p:sldId id="4199" r:id="rId104"/>
    <p:sldId id="4198" r:id="rId105"/>
    <p:sldId id="4266" r:id="rId106"/>
    <p:sldId id="4267" r:id="rId107"/>
    <p:sldId id="4268" r:id="rId108"/>
    <p:sldId id="4243" r:id="rId109"/>
    <p:sldId id="950" r:id="rId110"/>
    <p:sldId id="2200" r:id="rId111"/>
    <p:sldId id="2201" r:id="rId112"/>
    <p:sldId id="2202" r:id="rId113"/>
    <p:sldId id="2204" r:id="rId114"/>
    <p:sldId id="2205" r:id="rId115"/>
    <p:sldId id="2207" r:id="rId116"/>
    <p:sldId id="2211" r:id="rId117"/>
    <p:sldId id="2215" r:id="rId118"/>
    <p:sldId id="2212" r:id="rId119"/>
    <p:sldId id="2214" r:id="rId120"/>
    <p:sldId id="2213" r:id="rId121"/>
    <p:sldId id="2216" r:id="rId122"/>
    <p:sldId id="4166" r:id="rId123"/>
    <p:sldId id="4167" r:id="rId124"/>
    <p:sldId id="2220" r:id="rId125"/>
    <p:sldId id="2221" r:id="rId126"/>
    <p:sldId id="4222" r:id="rId127"/>
    <p:sldId id="4168" r:id="rId128"/>
    <p:sldId id="2226" r:id="rId129"/>
    <p:sldId id="2222" r:id="rId130"/>
    <p:sldId id="2223" r:id="rId131"/>
    <p:sldId id="2228" r:id="rId132"/>
    <p:sldId id="2229" r:id="rId133"/>
    <p:sldId id="2230" r:id="rId134"/>
    <p:sldId id="2231" r:id="rId135"/>
    <p:sldId id="4269" r:id="rId136"/>
    <p:sldId id="4270" r:id="rId137"/>
    <p:sldId id="2233" r:id="rId138"/>
    <p:sldId id="4201" r:id="rId139"/>
    <p:sldId id="2274" r:id="rId140"/>
    <p:sldId id="4202" r:id="rId141"/>
    <p:sldId id="4204" r:id="rId142"/>
    <p:sldId id="2278" r:id="rId143"/>
    <p:sldId id="4271" r:id="rId144"/>
    <p:sldId id="4272" r:id="rId145"/>
    <p:sldId id="4273" r:id="rId146"/>
    <p:sldId id="4274" r:id="rId147"/>
    <p:sldId id="4275" r:id="rId148"/>
    <p:sldId id="4276" r:id="rId149"/>
    <p:sldId id="4214" r:id="rId150"/>
    <p:sldId id="300" r:id="rId151"/>
    <p:sldId id="304" r:id="rId152"/>
    <p:sldId id="305" r:id="rId153"/>
    <p:sldId id="307" r:id="rId154"/>
    <p:sldId id="4219" r:id="rId155"/>
    <p:sldId id="2248" r:id="rId156"/>
    <p:sldId id="4220" r:id="rId157"/>
    <p:sldId id="4217" r:id="rId158"/>
    <p:sldId id="1927" r:id="rId159"/>
  </p:sldIdLst>
  <p:sldSz cx="12192000" cy="6858000"/>
  <p:notesSz cx="6797675" cy="9928225"/>
  <p:embeddedFontLst>
    <p:embeddedFont>
      <p:font typeface="微软雅黑" panose="020B0503020204020204" pitchFamily="34" charset="-122"/>
      <p:regular r:id="rId164"/>
    </p:embeddedFont>
    <p:embeddedFont>
      <p:font typeface="Segoe UI" panose="020B0502040204020203" pitchFamily="34" charset="0"/>
      <p:regular r:id="rId165"/>
      <p:bold r:id="rId166"/>
      <p:italic r:id="rId167"/>
      <p:boldItalic r:id="rId168"/>
    </p:embeddedFont>
    <p:embeddedFont>
      <p:font typeface="MS UI Gothic" panose="020B0600070205080204" pitchFamily="34" charset="-128"/>
      <p:regular r:id="rId169"/>
    </p:embeddedFont>
    <p:embeddedFont>
      <p:font typeface="黑体" panose="02010609060101010101" pitchFamily="49" charset="-122"/>
      <p:regular r:id="rId170"/>
    </p:embeddedFont>
    <p:embeddedFont>
      <p:font typeface="义启小楷书" panose="02010601030101010101" pitchFamily="2" charset="-128"/>
      <p:regular r:id="rId171"/>
    </p:embeddedFont>
    <p:embeddedFont>
      <p:font typeface="Segoe UI Black" panose="020B0A02040204020203" pitchFamily="34" charset="0"/>
      <p:bold r:id="rId172"/>
    </p:embeddedFont>
    <p:embeddedFont>
      <p:font typeface="楷体" panose="02010609060101010101" pitchFamily="49" charset="-122"/>
      <p:regular r:id="rId173"/>
    </p:embeddedFont>
    <p:embeddedFont>
      <p:font typeface="等线" panose="02010600030101010101" charset="-122"/>
      <p:regular r:id="rId174"/>
    </p:embeddedFont>
    <p:embeddedFont>
      <p:font typeface="Consolas" panose="020B0609020204030204" pitchFamily="49" charset="0"/>
      <p:regular r:id="rId175"/>
      <p:bold r:id="rId176"/>
      <p:italic r:id="rId177"/>
      <p:boldItalic r:id="rId178"/>
    </p:embeddedFont>
    <p:embeddedFont>
      <p:font typeface="Verdana" panose="020B0604030504040204" pitchFamily="34" charset="0"/>
      <p:regular r:id="rId179"/>
      <p:bold r:id="rId180"/>
      <p:italic r:id="rId181"/>
      <p:boldItalic r:id="rId182"/>
    </p:embeddedFont>
    <p:embeddedFont>
      <p:font typeface="Cambria" panose="02040503050406030204" pitchFamily="18" charset="0"/>
      <p:regular r:id="rId183"/>
      <p:bold r:id="rId184"/>
      <p:italic r:id="rId185"/>
      <p:boldItalic r:id="rId186"/>
    </p:embeddedFont>
    <p:embeddedFont>
      <p:font typeface="Cambria Math" panose="02040503050406030204" pitchFamily="18" charset="0"/>
      <p:regular r:id="rId187"/>
    </p:embeddedFont>
    <p:embeddedFont>
      <p:font typeface="Arial Rounded MT Bold" panose="020F0704030504030204" pitchFamily="34" charset="0"/>
      <p:regular r:id="rId188"/>
    </p:embeddedFont>
    <p:embeddedFont>
      <p:font typeface="Tahoma" panose="020B0604030504040204" pitchFamily="34" charset="0"/>
      <p:regular r:id="rId189"/>
      <p:bold r:id="rId190"/>
    </p:embeddedFont>
    <p:embeddedFont>
      <p:font typeface="MS PGothic" panose="020B0600070205080204" pitchFamily="34" charset="-128"/>
      <p:regular r:id="rId191"/>
    </p:embeddedFont>
    <p:embeddedFont>
      <p:font typeface="华文中宋" panose="02010600040101010101" pitchFamily="2" charset="-122"/>
      <p:regular r:id="rId192"/>
    </p:embeddedFont>
    <p:embeddedFont>
      <p:font typeface="Segoe UI Semibold" panose="020B0702040204020203" pitchFamily="34" charset="0"/>
      <p:bold r:id="rId193"/>
    </p:embeddedFont>
    <p:embeddedFont>
      <p:font typeface="Algerian" panose="04020705040A02060702" pitchFamily="82" charset="0"/>
      <p:regular r:id="rId194"/>
    </p:embeddedFont>
  </p:embeddedFontLst>
  <p:custDataLst>
    <p:tags r:id="rId19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6600"/>
    <a:srgbClr val="CCFF66"/>
    <a:srgbClr val="99FFCC"/>
    <a:srgbClr val="E2F0D9"/>
    <a:srgbClr val="DEEBF7"/>
    <a:srgbClr val="FF33CC"/>
    <a:srgbClr val="00B050"/>
    <a:srgbClr val="FFD966"/>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autoAdjust="0"/>
    <p:restoredTop sz="75721" autoAdjust="0"/>
  </p:normalViewPr>
  <p:slideViewPr>
    <p:cSldViewPr snapToGrid="0">
      <p:cViewPr varScale="1">
        <p:scale>
          <a:sx n="59" d="100"/>
          <a:sy n="59" d="100"/>
        </p:scale>
        <p:origin x="1159" y="17"/>
      </p:cViewPr>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notesMaster" Target="notesMasters/notesMaster1.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5" Type="http://schemas.openxmlformats.org/officeDocument/2006/relationships/tags" Target="tags/tag28.xml"/><Relationship Id="rId194" Type="http://schemas.openxmlformats.org/officeDocument/2006/relationships/font" Target="fonts/font31.fntdata"/><Relationship Id="rId193" Type="http://schemas.openxmlformats.org/officeDocument/2006/relationships/font" Target="fonts/font30.fntdata"/><Relationship Id="rId192" Type="http://schemas.openxmlformats.org/officeDocument/2006/relationships/font" Target="fonts/font29.fntdata"/><Relationship Id="rId191" Type="http://schemas.openxmlformats.org/officeDocument/2006/relationships/font" Target="fonts/font28.fntdata"/><Relationship Id="rId190" Type="http://schemas.openxmlformats.org/officeDocument/2006/relationships/font" Target="fonts/font27.fntdata"/><Relationship Id="rId19" Type="http://schemas.openxmlformats.org/officeDocument/2006/relationships/slide" Target="slides/slide11.xml"/><Relationship Id="rId189" Type="http://schemas.openxmlformats.org/officeDocument/2006/relationships/font" Target="fonts/font26.fntdata"/><Relationship Id="rId188" Type="http://schemas.openxmlformats.org/officeDocument/2006/relationships/font" Target="fonts/font25.fntdata"/><Relationship Id="rId187" Type="http://schemas.openxmlformats.org/officeDocument/2006/relationships/font" Target="fonts/font24.fntdata"/><Relationship Id="rId186" Type="http://schemas.openxmlformats.org/officeDocument/2006/relationships/font" Target="fonts/font23.fntdata"/><Relationship Id="rId185" Type="http://schemas.openxmlformats.org/officeDocument/2006/relationships/font" Target="fonts/font22.fntdata"/><Relationship Id="rId184" Type="http://schemas.openxmlformats.org/officeDocument/2006/relationships/font" Target="fonts/font21.fntdata"/><Relationship Id="rId183" Type="http://schemas.openxmlformats.org/officeDocument/2006/relationships/font" Target="fonts/font20.fntdata"/><Relationship Id="rId182" Type="http://schemas.openxmlformats.org/officeDocument/2006/relationships/font" Target="fonts/font19.fntdata"/><Relationship Id="rId181" Type="http://schemas.openxmlformats.org/officeDocument/2006/relationships/font" Target="fonts/font18.fntdata"/><Relationship Id="rId180" Type="http://schemas.openxmlformats.org/officeDocument/2006/relationships/font" Target="fonts/font17.fntdata"/><Relationship Id="rId18" Type="http://schemas.openxmlformats.org/officeDocument/2006/relationships/slide" Target="slides/slide10.xml"/><Relationship Id="rId179" Type="http://schemas.openxmlformats.org/officeDocument/2006/relationships/font" Target="fonts/font16.fntdata"/><Relationship Id="rId178" Type="http://schemas.openxmlformats.org/officeDocument/2006/relationships/font" Target="fonts/font15.fntdata"/><Relationship Id="rId177" Type="http://schemas.openxmlformats.org/officeDocument/2006/relationships/font" Target="fonts/font14.fntdata"/><Relationship Id="rId176" Type="http://schemas.openxmlformats.org/officeDocument/2006/relationships/font" Target="fonts/font13.fntdata"/><Relationship Id="rId175" Type="http://schemas.openxmlformats.org/officeDocument/2006/relationships/font" Target="fonts/font12.fntdata"/><Relationship Id="rId174" Type="http://schemas.openxmlformats.org/officeDocument/2006/relationships/font" Target="fonts/font11.fntdata"/><Relationship Id="rId173" Type="http://schemas.openxmlformats.org/officeDocument/2006/relationships/font" Target="fonts/font10.fntdata"/><Relationship Id="rId172" Type="http://schemas.openxmlformats.org/officeDocument/2006/relationships/font" Target="fonts/font9.fntdata"/><Relationship Id="rId171" Type="http://schemas.openxmlformats.org/officeDocument/2006/relationships/font" Target="fonts/font8.fntdata"/><Relationship Id="rId170" Type="http://schemas.openxmlformats.org/officeDocument/2006/relationships/font" Target="fonts/font7.fntdata"/><Relationship Id="rId17" Type="http://schemas.openxmlformats.org/officeDocument/2006/relationships/slide" Target="slides/slide9.xml"/><Relationship Id="rId169" Type="http://schemas.openxmlformats.org/officeDocument/2006/relationships/font" Target="fonts/font6.fntdata"/><Relationship Id="rId168" Type="http://schemas.openxmlformats.org/officeDocument/2006/relationships/font" Target="fonts/font5.fntdata"/><Relationship Id="rId167" Type="http://schemas.openxmlformats.org/officeDocument/2006/relationships/font" Target="fonts/font4.fntdata"/><Relationship Id="rId166" Type="http://schemas.openxmlformats.org/officeDocument/2006/relationships/font" Target="fonts/font3.fntdata"/><Relationship Id="rId165" Type="http://schemas.openxmlformats.org/officeDocument/2006/relationships/font" Target="fonts/font2.fntdata"/><Relationship Id="rId164" Type="http://schemas.openxmlformats.org/officeDocument/2006/relationships/font" Target="fonts/font1.fntdata"/><Relationship Id="rId163" Type="http://schemas.openxmlformats.org/officeDocument/2006/relationships/tableStyles" Target="tableStyles.xml"/><Relationship Id="rId162" Type="http://schemas.openxmlformats.org/officeDocument/2006/relationships/viewProps" Target="viewProps.xml"/><Relationship Id="rId161" Type="http://schemas.openxmlformats.org/officeDocument/2006/relationships/presProps" Target="presProps.xml"/><Relationship Id="rId160" Type="http://schemas.openxmlformats.org/officeDocument/2006/relationships/handoutMaster" Target="handoutMasters/handoutMaster1.xml"/><Relationship Id="rId16" Type="http://schemas.openxmlformats.org/officeDocument/2006/relationships/slide" Target="slides/slide8.xml"/><Relationship Id="rId159" Type="http://schemas.openxmlformats.org/officeDocument/2006/relationships/slide" Target="slides/slide151.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54" Type="http://schemas.openxmlformats.org/officeDocument/2006/relationships/slide" Target="slides/slide146.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0" Type="http://schemas.openxmlformats.org/officeDocument/2006/relationships/slide" Target="slides/slide142.xml"/><Relationship Id="rId15" Type="http://schemas.openxmlformats.org/officeDocument/2006/relationships/slide" Target="slides/slide7.xml"/><Relationship Id="rId149" Type="http://schemas.openxmlformats.org/officeDocument/2006/relationships/slide" Target="slides/slide141.xml"/><Relationship Id="rId148" Type="http://schemas.openxmlformats.org/officeDocument/2006/relationships/slide" Target="slides/slide140.xml"/><Relationship Id="rId147" Type="http://schemas.openxmlformats.org/officeDocument/2006/relationships/slide" Target="slides/slide139.xml"/><Relationship Id="rId146" Type="http://schemas.openxmlformats.org/officeDocument/2006/relationships/slide" Target="slides/slide138.xml"/><Relationship Id="rId145" Type="http://schemas.openxmlformats.org/officeDocument/2006/relationships/slide" Target="slides/slide137.xml"/><Relationship Id="rId144" Type="http://schemas.openxmlformats.org/officeDocument/2006/relationships/slide" Target="slides/slide136.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14" Type="http://schemas.openxmlformats.org/officeDocument/2006/relationships/slide" Target="slides/slide6.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 Type="http://schemas.openxmlformats.org/officeDocument/2006/relationships/slide" Target="slides/slide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4.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3.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zh-CN" sz="1200" dirty="0"/>
              <a:t>能否提前产生各位的进位输入</a:t>
            </a:r>
            <a:endParaRPr lang="zh-CN" altLang="zh-CN" sz="1200" dirty="0"/>
          </a:p>
          <a:p>
            <a:pPr eaLnBrk="1" hangingPunct="1"/>
            <a:r>
              <a:rPr lang="zh-CN" altLang="zh-CN" sz="1200" dirty="0"/>
              <a:t>使得各位的加法运算能并行起来</a:t>
            </a:r>
            <a:endParaRPr lang="zh-CN" altLang="zh-CN" sz="1200" dirty="0"/>
          </a:p>
          <a:p>
            <a:pPr eaLnBrk="1" hangingPunct="1"/>
            <a:r>
              <a:rPr lang="zh-CN" altLang="zh-CN" sz="1200" dirty="0"/>
              <a:t>即可提高多位加法器运算速度</a:t>
            </a:r>
            <a:endParaRPr lang="zh-CN" altLang="zh-CN" sz="1200"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和数公式</a:t>
            </a:r>
            <a:r>
              <a:rPr lang="en-US" altLang="zh-CN" dirty="0"/>
              <a:t>Si</a:t>
            </a:r>
            <a:endParaRPr lang="en-US" altLang="zh-CN" dirty="0"/>
          </a:p>
          <a:p>
            <a:r>
              <a:rPr lang="zh-CN" altLang="en-US" dirty="0"/>
              <a:t>进位输出</a:t>
            </a:r>
            <a:r>
              <a:rPr lang="en-US" altLang="zh-CN" dirty="0"/>
              <a:t>C</a:t>
            </a:r>
            <a:endParaRPr lang="en-US" altLang="zh-CN" dirty="0"/>
          </a:p>
          <a:p>
            <a:endParaRPr lang="en-US" altLang="zh-CN" dirty="0"/>
          </a:p>
          <a:p>
            <a:r>
              <a:rPr lang="zh-CN" altLang="en-US" dirty="0"/>
              <a:t>假设</a:t>
            </a:r>
            <a:r>
              <a:rPr lang="en-US" altLang="zh-CN" dirty="0"/>
              <a:t>G</a:t>
            </a:r>
            <a:endParaRPr lang="en-US" altLang="zh-CN" dirty="0"/>
          </a:p>
          <a:p>
            <a:endParaRPr lang="en-US" altLang="zh-CN" dirty="0"/>
          </a:p>
          <a:p>
            <a:r>
              <a:rPr lang="zh-CN" altLang="en-US" dirty="0"/>
              <a:t>这里</a:t>
            </a:r>
            <a:r>
              <a:rPr lang="en-US" altLang="zh-CN" dirty="0"/>
              <a:t>G</a:t>
            </a:r>
            <a:r>
              <a:rPr lang="zh-CN" altLang="en-US" dirty="0"/>
              <a:t>可以成，因为</a:t>
            </a:r>
            <a:endParaRPr lang="en-US" altLang="zh-CN" dirty="0"/>
          </a:p>
          <a:p>
            <a:endParaRPr lang="en-US" altLang="zh-CN" dirty="0"/>
          </a:p>
          <a:p>
            <a:r>
              <a:rPr lang="en-US" altLang="zh-CN" dirty="0"/>
              <a:t>C</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根据刚才的公式有。。。。  </a:t>
            </a:r>
            <a:r>
              <a:rPr lang="en-US" altLang="zh-CN"/>
              <a:t>C2==</a:t>
            </a:r>
            <a:endParaRPr lang="en-US" altLang="zh-CN"/>
          </a:p>
          <a:p>
            <a:endParaRPr lang="en-US" altLang="zh-CN"/>
          </a:p>
          <a:p>
            <a:r>
              <a:rPr lang="zh-CN" altLang="en-US"/>
              <a:t>将</a:t>
            </a:r>
            <a:r>
              <a:rPr lang="en-US" altLang="zh-CN"/>
              <a:t>C1  </a:t>
            </a:r>
            <a:r>
              <a:rPr lang="zh-CN" altLang="en-US"/>
              <a:t>带入。。。。。。。</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最终我们可以得到</a:t>
            </a:r>
            <a:r>
              <a:rPr lang="en-US" altLang="zh-CN"/>
              <a:t>Cn</a:t>
            </a:r>
            <a:r>
              <a:rPr lang="zh-CN" altLang="en-US"/>
              <a:t>和</a:t>
            </a:r>
            <a:r>
              <a:rPr lang="en-US" altLang="zh-CN"/>
              <a:t>C0</a:t>
            </a:r>
            <a:r>
              <a:rPr lang="zh-CN" altLang="en-US"/>
              <a:t>的关系，你会发现进位输出仅仅。。。。。。。。 但这会带来新的问题，位数越长，进位链复杂度越高，也会存在较长的延迟，为此，通常按。。。。。  也就是</a:t>
            </a:r>
            <a:r>
              <a:rPr lang="en-US" altLang="zh-CN"/>
              <a:t>C4.</a:t>
            </a:r>
            <a:r>
              <a:rPr lang="zh-CN" altLang="en-US"/>
              <a:t>。。。。。</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下面用一张图来形象的描述进位生成函数和传递函数，</a:t>
            </a:r>
            <a:r>
              <a:rPr lang="en-US" altLang="zh-CN"/>
              <a:t>C1=</a:t>
            </a:r>
            <a:r>
              <a:rPr lang="zh-CN" altLang="en-US"/>
              <a:t>，  这里</a:t>
            </a:r>
            <a:r>
              <a:rPr lang="en-US" altLang="zh-CN"/>
              <a:t>P0</a:t>
            </a:r>
            <a:r>
              <a:rPr lang="zh-CN" altLang="en-US"/>
              <a:t>阀门打开时，</a:t>
            </a:r>
            <a:r>
              <a:rPr lang="en-US" altLang="zh-CN"/>
              <a:t>C0</a:t>
            </a:r>
            <a:r>
              <a:rPr lang="zh-CN" altLang="en-US"/>
              <a:t>装的水才可能流出到</a:t>
            </a:r>
            <a:r>
              <a:rPr lang="en-US" altLang="zh-CN"/>
              <a:t>C1</a:t>
            </a:r>
            <a:r>
              <a:rPr lang="zh-CN" altLang="en-US"/>
              <a:t>， 所以</a:t>
            </a:r>
            <a:r>
              <a:rPr lang="en-US" altLang="zh-CN"/>
              <a:t>P0</a:t>
            </a:r>
            <a:r>
              <a:rPr lang="zh-CN" altLang="en-US"/>
              <a:t>称为传递函数，而</a:t>
            </a:r>
            <a:r>
              <a:rPr lang="en-US" altLang="zh-CN"/>
              <a:t>G0</a:t>
            </a:r>
            <a:r>
              <a:rPr lang="zh-CN" altLang="en-US"/>
              <a:t>是生成韩剧，这里阀门一打开，水就流出到</a:t>
            </a:r>
            <a:r>
              <a:rPr lang="en-US" altLang="zh-CN"/>
              <a:t>C1</a:t>
            </a:r>
            <a:r>
              <a:rPr lang="zh-CN" altLang="en-US"/>
              <a:t>，所以</a:t>
            </a:r>
            <a:r>
              <a:rPr lang="en-US" altLang="zh-CN"/>
              <a:t>G0</a:t>
            </a:r>
            <a:r>
              <a:rPr lang="zh-CN" altLang="en-US"/>
              <a:t>称为生成函数，将多个阀门串接在一起可以得到</a:t>
            </a:r>
            <a:r>
              <a:rPr lang="en-US" altLang="zh-CN"/>
              <a:t>C2</a:t>
            </a:r>
            <a:r>
              <a:rPr lang="zh-CN" altLang="en-US"/>
              <a:t>，</a:t>
            </a:r>
            <a:r>
              <a:rPr lang="en-US" altLang="zh-CN"/>
              <a:t>C4</a:t>
            </a:r>
            <a:r>
              <a:rPr lang="zh-CN" altLang="en-US"/>
              <a:t>的逻辑，以</a:t>
            </a:r>
            <a:r>
              <a:rPr lang="en-US" altLang="zh-CN"/>
              <a:t>C4</a:t>
            </a:r>
            <a:r>
              <a:rPr lang="zh-CN" altLang="en-US"/>
              <a:t>为例，</a:t>
            </a:r>
            <a:r>
              <a:rPr lang="en-US" altLang="zh-CN"/>
              <a:t>C0</a:t>
            </a:r>
            <a:r>
              <a:rPr lang="zh-CN" altLang="en-US"/>
              <a:t>的水要流到</a:t>
            </a:r>
            <a:r>
              <a:rPr lang="en-US" altLang="zh-CN"/>
              <a:t>C4</a:t>
            </a:r>
            <a:r>
              <a:rPr lang="zh-CN" altLang="en-US"/>
              <a:t>，必须同时打开所有</a:t>
            </a:r>
            <a:r>
              <a:rPr lang="en-US" altLang="zh-CN"/>
              <a:t>P</a:t>
            </a:r>
            <a:r>
              <a:rPr lang="zh-CN" altLang="en-US"/>
              <a:t>，也就是这里的</a:t>
            </a:r>
            <a:r>
              <a:rPr lang="en-US" altLang="zh-CN"/>
              <a:t>P3P2,P1P0C0</a:t>
            </a:r>
            <a:r>
              <a:rPr lang="zh-CN" altLang="en-US"/>
              <a:t>。</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要生成所有的</a:t>
            </a:r>
            <a:r>
              <a:rPr lang="en-US" altLang="zh-CN" dirty="0"/>
              <a:t>G</a:t>
            </a:r>
            <a:r>
              <a:rPr lang="zh-CN" altLang="en-US" dirty="0"/>
              <a:t>，和</a:t>
            </a:r>
            <a:r>
              <a:rPr lang="en-US" altLang="zh-CN" dirty="0"/>
              <a:t>P</a:t>
            </a:r>
            <a:r>
              <a:rPr lang="zh-CN" altLang="en-US" dirty="0"/>
              <a:t>，只需要用一组与门，异或门并发即可得到，延迟需要</a:t>
            </a:r>
            <a:r>
              <a:rPr lang="en-US" altLang="zh-CN" dirty="0"/>
              <a:t>3T</a:t>
            </a: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a:t>G&lt;P</a:t>
            </a:r>
            <a:r>
              <a:rPr lang="zh-CN" altLang="en-US" dirty="0"/>
              <a:t>的逻辑表达式，可以得到所有进位输出的逻辑电路，</a:t>
            </a:r>
            <a:endParaRPr lang="en-US" altLang="zh-CN" dirty="0"/>
          </a:p>
          <a:p>
            <a:endParaRPr lang="en-US" altLang="zh-CN" dirty="0"/>
          </a:p>
          <a:p>
            <a:endParaRPr lang="en-US" altLang="zh-CN" dirty="0"/>
          </a:p>
          <a:p>
            <a:r>
              <a:rPr lang="en-US" altLang="zh-CN" dirty="0"/>
              <a:t>C1=</a:t>
            </a:r>
            <a:r>
              <a:rPr lang="en-US" altLang="zh-CN" dirty="0" err="1"/>
              <a:t>Gccc</a:t>
            </a:r>
            <a:r>
              <a:rPr lang="en-US" altLang="zh-CN" baseline="0" dirty="0"/>
              <a:t> </a:t>
            </a:r>
            <a:endParaRPr lang="en-US" altLang="zh-CN" baseline="0" dirty="0"/>
          </a:p>
          <a:p>
            <a:endParaRPr lang="en-US" altLang="zh-CN" baseline="0" dirty="0"/>
          </a:p>
          <a:p>
            <a:r>
              <a:rPr lang="en-US" altLang="zh-CN" baseline="0" dirty="0"/>
              <a:t>C</a:t>
            </a:r>
            <a:endParaRPr lang="en-US" altLang="zh-CN" baseline="0" dirty="0"/>
          </a:p>
          <a:p>
            <a:r>
              <a:rPr lang="en-US" altLang="zh-CN" baseline="0" dirty="0"/>
              <a:t>2=G2,</a:t>
            </a:r>
            <a:endParaRPr lang="en-US" altLang="zh-CN" baseline="0" dirty="0"/>
          </a:p>
          <a:p>
            <a:endParaRPr lang="en-US" altLang="zh-CN" baseline="0" dirty="0"/>
          </a:p>
          <a:p>
            <a:r>
              <a:rPr lang="zh-CN" altLang="en-US" dirty="0"/>
              <a:t>为了提升速度，这里应用了多输入的郁闷电路，假设多输入逻辑门和</a:t>
            </a:r>
            <a:r>
              <a:rPr lang="en-US" altLang="zh-CN" dirty="0"/>
              <a:t>2</a:t>
            </a:r>
            <a:r>
              <a:rPr lang="zh-CN" altLang="en-US" dirty="0"/>
              <a:t>输入逻辑门延迟一致，那么这个先行进位电路所需的时间延迟为</a:t>
            </a:r>
            <a:r>
              <a:rPr lang="en-US" altLang="zh-CN" dirty="0"/>
              <a:t>2T</a:t>
            </a:r>
            <a:r>
              <a:rPr lang="zh-CN" altLang="en-US" dirty="0"/>
              <a:t>。</a:t>
            </a:r>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得到了所有的进位信号，各位就可以并行求和，根据求和公式</a:t>
            </a:r>
            <a:r>
              <a:rPr lang="en-US" altLang="zh-CN"/>
              <a:t>S3=</a:t>
            </a:r>
            <a:r>
              <a:rPr lang="zh-CN" altLang="en-US"/>
              <a:t>，这里</a:t>
            </a:r>
            <a:r>
              <a:rPr lang="en-US" altLang="zh-CN"/>
              <a:t>xx</a:t>
            </a:r>
            <a:r>
              <a:rPr lang="en-US" altLang="zh-CN" baseline="0"/>
              <a:t> </a:t>
            </a:r>
            <a:r>
              <a:rPr lang="zh-CN" altLang="en-US" baseline="0"/>
              <a:t>就是</a:t>
            </a:r>
            <a:r>
              <a:rPr lang="en-US" altLang="zh-CN" baseline="0"/>
              <a:t>P3</a:t>
            </a:r>
            <a:r>
              <a:rPr lang="zh-CN" altLang="en-US" baseline="0"/>
              <a:t>，所以。。。当进位输入</a:t>
            </a:r>
            <a:r>
              <a:rPr lang="en-US" altLang="zh-CN" baseline="0"/>
              <a:t>ok</a:t>
            </a:r>
            <a:r>
              <a:rPr lang="zh-CN" altLang="en-US" baseline="0"/>
              <a:t>后，只需要一个异或门就可以得到所有的和数。</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将前面的电路集成起来，就得到</a:t>
            </a:r>
            <a:r>
              <a:rPr lang="en-US" altLang="zh-CN" dirty="0"/>
              <a:t>4</a:t>
            </a:r>
            <a:r>
              <a:rPr lang="zh-CN" altLang="en-US" dirty="0"/>
              <a:t>位快速加法器，所有为进过郁闷异或门阵列哦生成所有的</a:t>
            </a:r>
            <a:r>
              <a:rPr lang="en-US" altLang="zh-CN" dirty="0"/>
              <a:t>G&lt;P</a:t>
            </a:r>
            <a:r>
              <a:rPr lang="zh-CN" altLang="en-US" dirty="0"/>
              <a:t>，这一步需要</a:t>
            </a:r>
            <a:r>
              <a:rPr lang="en-US" altLang="zh-CN" dirty="0"/>
              <a:t>3T,</a:t>
            </a:r>
            <a:r>
              <a:rPr lang="zh-CN" altLang="en-US" dirty="0"/>
              <a:t>再经过</a:t>
            </a:r>
            <a:r>
              <a:rPr lang="en-US" altLang="zh-CN" dirty="0"/>
              <a:t>2T</a:t>
            </a:r>
            <a:r>
              <a:rPr lang="zh-CN" altLang="en-US" dirty="0"/>
              <a:t>得到所有进位信号，所以进位信号产生时间是</a:t>
            </a:r>
            <a:r>
              <a:rPr lang="en-US" altLang="zh-CN" dirty="0"/>
              <a:t>5T</a:t>
            </a:r>
            <a:r>
              <a:rPr lang="zh-CN" altLang="en-US" dirty="0"/>
              <a:t>，在增加一个异或门延迟即可得到所有和数，整体延迟为</a:t>
            </a:r>
            <a:r>
              <a:rPr lang="en-US" altLang="zh-CN" dirty="0"/>
              <a:t>8T</a:t>
            </a:r>
            <a:r>
              <a:rPr lang="zh-CN" altLang="en-US" dirty="0"/>
              <a:t>，对比</a:t>
            </a:r>
            <a:r>
              <a:rPr lang="en-US" altLang="zh-CN" dirty="0"/>
              <a:t>4</a:t>
            </a:r>
            <a:r>
              <a:rPr lang="zh-CN" altLang="en-US" dirty="0"/>
              <a:t>位串行加法器</a:t>
            </a:r>
            <a:r>
              <a:rPr lang="en-US" altLang="zh-CN" dirty="0"/>
              <a:t>2n+4=12T</a:t>
            </a:r>
            <a:r>
              <a:rPr lang="zh-CN" altLang="en-US" dirty="0"/>
              <a:t>，节约了</a:t>
            </a:r>
            <a:r>
              <a:rPr lang="en-US" altLang="zh-CN" dirty="0"/>
              <a:t>4T</a:t>
            </a:r>
            <a:r>
              <a:rPr lang="zh-CN" altLang="en-US" dirty="0"/>
              <a:t>的时间。这就是先行进位加法器的原理</a:t>
            </a: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知道，乘法是由加法构成的，最早的莱布尼兹乘法机的原理也是利用加法器多次迭代得到成绩，在前面你已经实现了全加器，串行进位加法器和先行进位加法器，这里我们来看看如何利用加法器构建乘法器，咱们先来看看手工乘法计算的步骤，假设两个五位的无符号数</a:t>
            </a:r>
            <a:r>
              <a:rPr lang="en-US" altLang="zh-CN" dirty="0"/>
              <a:t>X</a:t>
            </a:r>
            <a:r>
              <a:rPr lang="zh-CN" altLang="en-US" dirty="0"/>
              <a:t>*</a:t>
            </a:r>
            <a:r>
              <a:rPr lang="en-US" altLang="zh-CN" dirty="0"/>
              <a:t>Y</a:t>
            </a:r>
            <a:r>
              <a:rPr lang="zh-CN" altLang="en-US" dirty="0"/>
              <a:t>，得到</a:t>
            </a:r>
            <a:r>
              <a:rPr lang="en-US" altLang="zh-CN" dirty="0"/>
              <a:t>10</a:t>
            </a:r>
            <a:r>
              <a:rPr lang="zh-CN" altLang="en-US" dirty="0"/>
              <a:t>位的无符号数成绩</a:t>
            </a:r>
            <a:r>
              <a:rPr lang="en-US" altLang="zh-CN" dirty="0"/>
              <a:t>P</a:t>
            </a:r>
            <a:r>
              <a:rPr lang="zh-CN" altLang="en-US" dirty="0"/>
              <a:t>，手工运算是我们会将</a:t>
            </a:r>
            <a:r>
              <a:rPr lang="en-US" altLang="zh-CN" dirty="0"/>
              <a:t>Y0*X</a:t>
            </a:r>
            <a:r>
              <a:rPr lang="zh-CN" altLang="en-US" dirty="0"/>
              <a:t>，然后计算</a:t>
            </a:r>
            <a:r>
              <a:rPr lang="en-US" altLang="zh-CN" dirty="0"/>
              <a:t>Y1x</a:t>
            </a:r>
            <a:r>
              <a:rPr lang="zh-CN" altLang="en-US" dirty="0"/>
              <a:t>，由于</a:t>
            </a:r>
            <a:r>
              <a:rPr lang="en-US" altLang="zh-CN" dirty="0"/>
              <a:t>Y1</a:t>
            </a:r>
            <a:r>
              <a:rPr lang="zh-CN" altLang="en-US" dirty="0"/>
              <a:t>，和</a:t>
            </a:r>
            <a:r>
              <a:rPr lang="en-US" altLang="zh-CN" dirty="0"/>
              <a:t>Y0</a:t>
            </a:r>
            <a:r>
              <a:rPr lang="zh-CN" altLang="en-US" dirty="0"/>
              <a:t>权值不一样，所以这两个部分积应该错开一列，依次计算所有部分积，再将各列相加即可得到所有的乘积位，比如</a:t>
            </a:r>
            <a:r>
              <a:rPr lang="en-US" altLang="zh-CN" dirty="0"/>
              <a:t>X</a:t>
            </a:r>
            <a:r>
              <a:rPr lang="zh-CN" altLang="en-US" dirty="0"/>
              <a:t>。。。。。。。。注意进位位最后一列。。。。得到</a:t>
            </a:r>
            <a:r>
              <a:rPr lang="en-US" altLang="zh-CN" dirty="0"/>
              <a:t>P8</a:t>
            </a:r>
            <a:r>
              <a:rPr lang="zh-CN" altLang="en-US" dirty="0"/>
              <a:t>，进位位就是</a:t>
            </a:r>
            <a:r>
              <a:rPr lang="en-US" altLang="zh-CN" dirty="0"/>
              <a:t>P9,</a:t>
            </a:r>
            <a:r>
              <a:rPr lang="zh-CN" altLang="en-US" dirty="0"/>
              <a:t>这就是手工乘法的具体思路，总的来说，就是先计算部分积，得到所有相加数，然后逐列相加。</a:t>
            </a:r>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而对于相加数运算，就变成了一位乘法运算，一位乘法运算很简单，。。。。。。从真值表看，这就是一个简单的与逻辑，也就是逻辑与门就可以实现一位乘法，对于上一页的</a:t>
            </a:r>
            <a:r>
              <a:rPr lang="en-US" altLang="zh-CN" dirty="0"/>
              <a:t>5</a:t>
            </a:r>
            <a:r>
              <a:rPr lang="zh-CN" altLang="en-US" dirty="0"/>
              <a:t>*</a:t>
            </a:r>
            <a:r>
              <a:rPr lang="en-US" altLang="zh-CN" dirty="0"/>
              <a:t>5</a:t>
            </a:r>
            <a:r>
              <a:rPr lang="zh-CN" altLang="en-US" dirty="0"/>
              <a:t>的乘法运算，需要</a:t>
            </a:r>
            <a:r>
              <a:rPr lang="en-US" altLang="zh-CN" dirty="0"/>
              <a:t>25</a:t>
            </a:r>
            <a:r>
              <a:rPr lang="zh-CN" altLang="en-US" dirty="0"/>
              <a:t>个相加数，所以我们可以采用</a:t>
            </a:r>
            <a:r>
              <a:rPr lang="en-US" altLang="zh-CN" dirty="0"/>
              <a:t>25</a:t>
            </a:r>
            <a:r>
              <a:rPr lang="zh-CN" altLang="en-US" dirty="0"/>
              <a:t>个与门并发，如图所示，经过一级门电路延迟后，就可以得到所有的相加数，下面我们只需要考虑逐列相加的逻辑就可以实现乘法器</a:t>
            </a: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经过一级门电路延迟后，生成了所有相加数，这里</a:t>
            </a:r>
            <a:r>
              <a:rPr lang="en-US" altLang="zh-CN" dirty="0"/>
              <a:t>X</a:t>
            </a:r>
            <a:r>
              <a:rPr lang="zh-CN" altLang="en-US" dirty="0"/>
              <a:t>。。就是，将第二列用一个全加器进行相加，由于全加器有三个输入，所以这里进位位我们给一个零，当然大家也可以使用半加器完成，去掉进位输入，可以减少硬件成本，相加得到的结果就是乘积的</a:t>
            </a:r>
            <a:r>
              <a:rPr lang="en-US" altLang="zh-CN" dirty="0"/>
              <a:t>P1</a:t>
            </a:r>
            <a:r>
              <a:rPr lang="zh-CN" altLang="en-US" dirty="0"/>
              <a:t>位，进位输出横向向高位列传递，这就是所谓的横向进位阵列乘法器，将第三列的三个数用两个全加器串联进行运算，就可以得到</a:t>
            </a:r>
            <a:r>
              <a:rPr lang="en-US" altLang="zh-CN" dirty="0"/>
              <a:t>P2</a:t>
            </a:r>
            <a:r>
              <a:rPr lang="zh-CN" altLang="en-US" dirty="0"/>
              <a:t>，同样，全加器的进位输出都横向向左侧传递。，最后一个全加器进位输入为零，依次类推，得到</a:t>
            </a:r>
            <a:r>
              <a:rPr lang="en-US" altLang="zh-CN" dirty="0"/>
              <a:t>P3</a:t>
            </a:r>
            <a:r>
              <a:rPr lang="zh-CN" altLang="en-US" dirty="0"/>
              <a:t>，</a:t>
            </a:r>
            <a:r>
              <a:rPr lang="en-US" altLang="zh-CN" dirty="0"/>
              <a:t>P4</a:t>
            </a:r>
            <a:r>
              <a:rPr lang="zh-CN" altLang="en-US" dirty="0"/>
              <a:t>，</a:t>
            </a:r>
            <a:r>
              <a:rPr lang="en-US" altLang="zh-CN" dirty="0"/>
              <a:t>P5</a:t>
            </a:r>
            <a:r>
              <a:rPr lang="zh-CN" altLang="en-US" dirty="0"/>
              <a:t>，对于</a:t>
            </a:r>
            <a:r>
              <a:rPr lang="en-US" altLang="zh-CN" dirty="0"/>
              <a:t>P6</a:t>
            </a:r>
            <a:r>
              <a:rPr lang="zh-CN" altLang="en-US" dirty="0"/>
              <a:t>列，这个进位信号直接传递到下一层的全加器，同理得到</a:t>
            </a:r>
            <a:r>
              <a:rPr lang="en-US" altLang="zh-CN" dirty="0"/>
              <a:t>P7</a:t>
            </a:r>
            <a:r>
              <a:rPr lang="zh-CN" altLang="en-US" dirty="0"/>
              <a:t>，</a:t>
            </a:r>
            <a:r>
              <a:rPr lang="en-US" altLang="zh-CN" dirty="0"/>
              <a:t>P</a:t>
            </a:r>
            <a:r>
              <a:rPr lang="zh-CN" altLang="en-US" dirty="0"/>
              <a:t>。。。。。      如果采用斜向进位，就可以有另外一种连接方法。</a:t>
            </a:r>
            <a:endParaRPr lang="en-US" altLang="zh-CN"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前面我们给出了横向进位和斜向进位两种阵列乘法器，首先我们来看看横向进位阵列乘法器，</a:t>
            </a:r>
            <a:r>
              <a:rPr lang="en-US" altLang="zh-CN" dirty="0"/>
              <a:t>5</a:t>
            </a:r>
            <a:r>
              <a:rPr lang="zh-CN" altLang="en-US" dirty="0"/>
              <a:t>*</a:t>
            </a:r>
            <a:r>
              <a:rPr lang="en-US" altLang="zh-CN" dirty="0"/>
              <a:t>5</a:t>
            </a:r>
            <a:r>
              <a:rPr lang="zh-CN" altLang="en-US" dirty="0"/>
              <a:t>的横向阵列乘法器包括</a:t>
            </a:r>
            <a:r>
              <a:rPr lang="en-US" altLang="zh-CN" dirty="0"/>
              <a:t>4</a:t>
            </a:r>
            <a:r>
              <a:rPr lang="zh-CN" altLang="en-US" dirty="0"/>
              <a:t>行全加器，每行</a:t>
            </a:r>
            <a:r>
              <a:rPr lang="en-US" altLang="zh-CN" dirty="0"/>
              <a:t>5</a:t>
            </a:r>
            <a:r>
              <a:rPr lang="zh-CN" altLang="en-US" dirty="0"/>
              <a:t>个，需要</a:t>
            </a:r>
            <a:r>
              <a:rPr lang="en-US" altLang="zh-CN" dirty="0"/>
              <a:t>20</a:t>
            </a:r>
            <a:r>
              <a:rPr lang="zh-CN" altLang="en-US" dirty="0"/>
              <a:t>个全加器，进位信号横向传递，如图中绿色线缆部分，每一行都是一个</a:t>
            </a:r>
            <a:r>
              <a:rPr lang="en-US" altLang="zh-CN" dirty="0"/>
              <a:t>5</a:t>
            </a:r>
            <a:r>
              <a:rPr lang="zh-CN" altLang="en-US" dirty="0"/>
              <a:t>位串行进位加法器，串行加法器的特点就是性能差，各全加器之间存在着进位依赖，所以这个全加器运算完毕后，这个才能运算，然后是这个，第一行运算完毕后，第二行才能开始运算，所以看上去所有全加器都只能串行工作，整个运算需要</a:t>
            </a:r>
            <a:r>
              <a:rPr lang="en-US" altLang="zh-CN" dirty="0"/>
              <a:t>20</a:t>
            </a:r>
            <a:r>
              <a:rPr lang="zh-CN" altLang="en-US" dirty="0"/>
              <a:t>个全加器时延。</a:t>
            </a:r>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仔细分析，这个横向进位阵列乘法器还存在这一定的并行性，首先是这个全加器运算，运算完毕后这个全加器运算，当第二个全加器运算完毕后，这两个全加器的输入就绪，两个全加器可以并发，当这两个全加器运算完毕后，这两个全加器运算，然后是这三个全加器并发，所以沿着对角线法线方向上的全加器是可以并发的，我们来看看乘法器的关键路径</a:t>
            </a:r>
            <a:endParaRPr lang="en-US" altLang="zh-CN" dirty="0"/>
          </a:p>
          <a:p>
            <a:endParaRPr lang="en-US" altLang="zh-CN" dirty="0"/>
          </a:p>
          <a:p>
            <a:endParaRPr lang="en-US" altLang="zh-CN" dirty="0"/>
          </a:p>
          <a:p>
            <a:r>
              <a:rPr lang="zh-CN" altLang="en-US" dirty="0"/>
              <a:t>横向阵列乘法器间时间延迟变没有我们想象的那样是</a:t>
            </a:r>
            <a:r>
              <a:rPr lang="en-US" altLang="zh-CN" dirty="0"/>
              <a:t>n</a:t>
            </a:r>
            <a:r>
              <a:rPr lang="zh-CN" altLang="en-US" dirty="0"/>
              <a:t>位加法器的</a:t>
            </a:r>
            <a:r>
              <a:rPr lang="en-US" altLang="zh-CN" dirty="0"/>
              <a:t>n</a:t>
            </a:r>
            <a:r>
              <a:rPr lang="zh-CN" altLang="en-US" dirty="0"/>
              <a:t>倍，而是</a:t>
            </a:r>
            <a:r>
              <a:rPr lang="en-US" altLang="zh-CN" dirty="0"/>
              <a:t>3</a:t>
            </a:r>
            <a:r>
              <a:rPr lang="zh-CN" altLang="en-US" dirty="0"/>
              <a:t>倍的关系，这主要得益于这里</a:t>
            </a:r>
            <a:r>
              <a:rPr lang="en-US" altLang="zh-CN" dirty="0"/>
              <a:t>n2</a:t>
            </a:r>
            <a:r>
              <a:rPr lang="zh-CN" altLang="en-US" dirty="0"/>
              <a:t>个加法器的并行性。   下面我们再来看看斜向进位阵列乘法器的性能分析</a:t>
            </a:r>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采用斜向进位传递后，就可以得到斜向进位阵列乘法器，也是计算机组成原理教材上的教课书上的阵列乘法器，我们来看看，同样的。。。。。     两种乘法器的性能对比我们将在下一讲专门分析介绍。</a:t>
            </a:r>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斜向进位乘法器和横向进位乘法器结构有一些区别，加法器一共</a:t>
            </a:r>
            <a:r>
              <a:rPr lang="en-US" altLang="zh-CN" dirty="0"/>
              <a:t>5</a:t>
            </a:r>
            <a:r>
              <a:rPr lang="zh-CN" altLang="en-US" dirty="0"/>
              <a:t>行，每行</a:t>
            </a:r>
            <a:r>
              <a:rPr lang="en-US" altLang="zh-CN" dirty="0"/>
              <a:t>4</a:t>
            </a:r>
            <a:r>
              <a:rPr lang="zh-CN" altLang="en-US" dirty="0"/>
              <a:t>个全加器，横向进位是</a:t>
            </a:r>
            <a:r>
              <a:rPr lang="en-US" altLang="zh-CN" dirty="0"/>
              <a:t>4</a:t>
            </a:r>
            <a:r>
              <a:rPr lang="zh-CN" altLang="en-US" dirty="0"/>
              <a:t>行，每行</a:t>
            </a:r>
            <a:r>
              <a:rPr lang="en-US" altLang="zh-CN" dirty="0"/>
              <a:t>5</a:t>
            </a:r>
            <a:r>
              <a:rPr lang="zh-CN" altLang="en-US" dirty="0"/>
              <a:t>个，硬件电路成本相同，都是</a:t>
            </a:r>
            <a:r>
              <a:rPr lang="en-US" altLang="zh-CN" dirty="0"/>
              <a:t>n</a:t>
            </a:r>
            <a:r>
              <a:rPr lang="zh-CN" altLang="en-US" dirty="0"/>
              <a:t>。     由于斜向进位的引入，同一行的全加器可以并发，行与行之间有结果依赖，所以前面</a:t>
            </a:r>
            <a:r>
              <a:rPr lang="en-US" altLang="zh-CN" dirty="0"/>
              <a:t>4</a:t>
            </a:r>
            <a:r>
              <a:rPr lang="zh-CN" altLang="en-US" dirty="0"/>
              <a:t>行需要</a:t>
            </a:r>
            <a:r>
              <a:rPr lang="en-US" altLang="zh-CN" dirty="0"/>
              <a:t>4</a:t>
            </a:r>
            <a:r>
              <a:rPr lang="zh-CN" altLang="en-US" dirty="0"/>
              <a:t>个全加器延迟，也就是</a:t>
            </a:r>
            <a:r>
              <a:rPr lang="en-US" altLang="zh-CN" dirty="0"/>
              <a:t>n-1</a:t>
            </a:r>
            <a:r>
              <a:rPr lang="zh-CN" altLang="en-US" dirty="0"/>
              <a:t>个全加器延迟，最后一行由于采用的是横向进位，所以这部分如果不做优化，器时间延迟也是</a:t>
            </a:r>
            <a:r>
              <a:rPr lang="en-US" altLang="zh-CN" dirty="0"/>
              <a:t>n-1</a:t>
            </a:r>
            <a:r>
              <a:rPr lang="zh-CN" altLang="en-US" dirty="0"/>
              <a:t>个全加器延迟，电路运行的关键路径如下，一共需要。。。。。。。 显示时间复杂度由于横向进位阵列乘法器，由</a:t>
            </a:r>
            <a:r>
              <a:rPr lang="en-US" altLang="zh-CN" dirty="0"/>
              <a:t>3n</a:t>
            </a:r>
            <a:r>
              <a:rPr lang="zh-CN" altLang="en-US" dirty="0"/>
              <a:t>个全加器延迟结标变成</a:t>
            </a:r>
            <a:r>
              <a:rPr lang="en-US" altLang="zh-CN" dirty="0"/>
              <a:t>2n</a:t>
            </a:r>
            <a:r>
              <a:rPr lang="zh-CN" altLang="en-US" dirty="0"/>
              <a:t>级别，性能明显由于横向进位阵列乘法器</a:t>
            </a:r>
            <a:endParaRPr lang="en-US" altLang="zh-CN"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最后对比一下横向进位阵列乘法器，和斜向阵列乘法器，两个电路硬件成本都是</a:t>
            </a:r>
            <a:r>
              <a:rPr lang="en-US" altLang="zh-CN" dirty="0"/>
              <a:t>n</a:t>
            </a:r>
            <a:r>
              <a:rPr lang="zh-CN" altLang="en-US" dirty="0"/>
              <a:t>*</a:t>
            </a:r>
            <a:r>
              <a:rPr lang="en-US" altLang="zh-CN" dirty="0"/>
              <a:t>n-1</a:t>
            </a:r>
            <a:r>
              <a:rPr lang="zh-CN" altLang="en-US" dirty="0"/>
              <a:t>个全加器，只不过一个是</a:t>
            </a:r>
            <a:r>
              <a:rPr lang="en-US" altLang="zh-CN" dirty="0"/>
              <a:t>4</a:t>
            </a:r>
            <a:r>
              <a:rPr lang="zh-CN" altLang="en-US" dirty="0"/>
              <a:t>行</a:t>
            </a:r>
            <a:r>
              <a:rPr lang="en-US" altLang="zh-CN" dirty="0"/>
              <a:t>5</a:t>
            </a:r>
            <a:r>
              <a:rPr lang="zh-CN" altLang="en-US" dirty="0"/>
              <a:t>列，一个是</a:t>
            </a:r>
            <a:r>
              <a:rPr lang="en-US" altLang="zh-CN" dirty="0"/>
              <a:t>5</a:t>
            </a:r>
            <a:r>
              <a:rPr lang="zh-CN" altLang="en-US" dirty="0"/>
              <a:t>行</a:t>
            </a:r>
            <a:r>
              <a:rPr lang="en-US" altLang="zh-CN" dirty="0"/>
              <a:t>4</a:t>
            </a:r>
            <a:r>
              <a:rPr lang="zh-CN" altLang="en-US" dirty="0"/>
              <a:t>列但由于内部进位信号传递方式不同，直接导致性能差异加大，大约是</a:t>
            </a:r>
            <a:r>
              <a:rPr lang="en-US" altLang="zh-CN" dirty="0"/>
              <a:t>1.5</a:t>
            </a:r>
            <a:r>
              <a:rPr lang="zh-CN" altLang="en-US" dirty="0"/>
              <a:t>呗的差异， 不同结构硬件实现方式就和软件</a:t>
            </a:r>
            <a:r>
              <a:rPr lang="zh-CN" altLang="en-US"/>
              <a:t>的算法一样，</a:t>
            </a:r>
            <a:r>
              <a:rPr lang="zh-CN" altLang="en-US" dirty="0"/>
              <a:t>好的算法可以得到优秀</a:t>
            </a:r>
            <a:r>
              <a:rPr lang="zh-CN" altLang="en-US"/>
              <a:t>的性能</a:t>
            </a: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现代汽车生产流水线中自动控制的机械臂和机器人大量取代工人，将工人重重复而繁重的劳动中解放出来，工业流水线的思想也可以应用在计算机硬件的实现中。</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水线提升生产效率的本质是将复杂问题分解为细粒度的任务进行并发，在计算机中这种思想也被广泛使用，比如运算器中的乘法运算，浮点运算都是较为复杂的过程，时间相比定点加法慢很多，我们可以进行复杂问题分解，还有指令执行也可以采用流水线来完成，这讲我们重点关注乘法流水线，通过乘法流水线让大家明白计算机中是如何利用流水线的方式来提升效率的。</a:t>
            </a:r>
            <a:endParaRPr lang="en-US" altLang="zh-CN" dirty="0"/>
          </a:p>
          <a:p>
            <a:endParaRPr lang="en-US" altLang="zh-CN" dirty="0"/>
          </a:p>
          <a:p>
            <a:endParaRPr lang="en-US" altLang="zh-CN" dirty="0"/>
          </a:p>
          <a:p>
            <a:r>
              <a:rPr lang="zh-CN" altLang="en-US" dirty="0"/>
              <a:t>在编码流水传输实验中我们已经介绍过计算机中流水线的本质就是寄存器</a:t>
            </a:r>
            <a:r>
              <a:rPr lang="en-US" altLang="zh-CN" dirty="0"/>
              <a:t>+</a:t>
            </a:r>
            <a:r>
              <a:rPr lang="zh-CN" altLang="en-US" dirty="0"/>
              <a:t>组合逻辑</a:t>
            </a:r>
            <a:r>
              <a:rPr lang="en-US" altLang="zh-CN" dirty="0"/>
              <a:t>+</a:t>
            </a:r>
            <a:r>
              <a:rPr lang="zh-CN" altLang="en-US" dirty="0"/>
              <a:t>寄存器</a:t>
            </a:r>
            <a:r>
              <a:rPr lang="en-US" altLang="zh-CN" dirty="0"/>
              <a:t>+</a:t>
            </a:r>
            <a:r>
              <a:rPr lang="zh-CN" altLang="en-US" dirty="0"/>
              <a:t>组合逻辑。。。。的数据通路串联，如下图模拟逻辑所示，所有蓝色的流水接口部件通过统一时钟进行同步，流水接口本质就是若干寄存器，前段加工的结果通过流水接口传输给下一段，来一个时钟，各段经过当前段的组合逻辑加工完成的结果会锁存到断尾的寄存器，这个数据就是后段代加工的数据，这里时钟驱动数据在各段之间传递，类似成产流水线中的传送带。</a:t>
            </a:r>
            <a:endParaRPr lang="en-US" altLang="zh-CN" dirty="0"/>
          </a:p>
          <a:p>
            <a:endParaRPr lang="en-US" altLang="zh-CN" dirty="0"/>
          </a:p>
          <a:p>
            <a:pPr defTabSz="909955">
              <a:defRPr/>
            </a:pPr>
            <a:r>
              <a:rPr lang="zh-CN" altLang="en-US" dirty="0"/>
              <a:t>需要注意的是，流水线的主要思想是分解后并发，这里图中各流水段因为寄存器的存在也是可以并发工作的，当流水充满后，每隔一个时钟周期就可以从流水线下线一个处理结果流水线的时钟频率取决于组合逻辑的关键路径，所以为了提升性能，一般会尽可能的将各段组合逻辑的时延变短，也就是复杂问题分解时的粒度问题，步骤分解的越细，各段组合逻辑时延越短，流水时钟频率越高，流水线性能越好。这也是前面短片中工头要求卓别林快点再快点的原因，只有这样传送带才能传送的更快。</a:t>
            </a:r>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回到阵列乘法器上，如果简单的</a:t>
            </a:r>
            <a:r>
              <a:rPr lang="en-US" altLang="zh-CN" dirty="0"/>
              <a:t>5</a:t>
            </a:r>
            <a:r>
              <a:rPr lang="zh-CN" altLang="en-US" dirty="0"/>
              <a:t>*</a:t>
            </a:r>
            <a:r>
              <a:rPr lang="en-US" altLang="zh-CN" dirty="0"/>
              <a:t>5</a:t>
            </a:r>
            <a:r>
              <a:rPr lang="zh-CN" altLang="en-US" dirty="0"/>
              <a:t>将阵列乘法器看做</a:t>
            </a:r>
            <a:r>
              <a:rPr lang="en-US" altLang="zh-CN" dirty="0"/>
              <a:t>4</a:t>
            </a:r>
            <a:r>
              <a:rPr lang="zh-CN" altLang="en-US" dirty="0"/>
              <a:t>个</a:t>
            </a:r>
            <a:r>
              <a:rPr lang="en-US" altLang="zh-CN" dirty="0"/>
              <a:t>5</a:t>
            </a:r>
            <a:r>
              <a:rPr lang="zh-CN" altLang="en-US" dirty="0"/>
              <a:t>位串行加法器的级联，我们可以将运算过程细分为</a:t>
            </a:r>
            <a:r>
              <a:rPr lang="en-US" altLang="zh-CN" dirty="0"/>
              <a:t>4</a:t>
            </a:r>
            <a:r>
              <a:rPr lang="zh-CN" altLang="en-US" dirty="0"/>
              <a:t>个步骤，第一步计算</a:t>
            </a:r>
            <a:r>
              <a:rPr lang="en-US" altLang="zh-CN" dirty="0"/>
              <a:t>Y+</a:t>
            </a:r>
            <a:r>
              <a:rPr lang="zh-CN" altLang="en-US" dirty="0"/>
              <a:t>。。。。  得到部分积，为了简化设计，我们这里可以直接采用</a:t>
            </a:r>
            <a:r>
              <a:rPr lang="en-US" altLang="zh-CN" dirty="0"/>
              <a:t>10</a:t>
            </a:r>
            <a:r>
              <a:rPr lang="zh-CN" altLang="en-US" dirty="0"/>
              <a:t>位的加法器进行运算，不足的位补零即可， 第二部将第一步运算的结果累加上</a:t>
            </a:r>
            <a:r>
              <a:rPr lang="en-US" altLang="zh-CN" dirty="0"/>
              <a:t>Y2X</a:t>
            </a:r>
            <a:r>
              <a:rPr lang="zh-CN" altLang="en-US" dirty="0"/>
              <a:t>*</a:t>
            </a:r>
            <a:r>
              <a:rPr lang="en-US" altLang="zh-CN" dirty="0"/>
              <a:t>4</a:t>
            </a:r>
            <a:r>
              <a:rPr lang="zh-CN" altLang="en-US" dirty="0"/>
              <a:t>，*</a:t>
            </a:r>
            <a:r>
              <a:rPr lang="en-US" altLang="zh-CN" dirty="0"/>
              <a:t>4</a:t>
            </a:r>
            <a:r>
              <a:rPr lang="zh-CN" altLang="en-US" dirty="0"/>
              <a:t>是考虑权值对齐的问题，同理第三部。。。。第四部是。。。。。。完成第四部运算后</a:t>
            </a:r>
            <a:r>
              <a:rPr lang="en-US" altLang="zh-CN" dirty="0"/>
              <a:t>10</a:t>
            </a:r>
            <a:r>
              <a:rPr lang="zh-CN" altLang="en-US" dirty="0"/>
              <a:t>位加法器的运算结果就是最终的成绩，如果吧这里绿色的横线当做流水接口，实际上就可以演变成一个乘法流水线，这里流水接口本质上就是一堆寄存器，用于锁存当前步骤运算的部分积，，，以及后续步骤运算所需要的</a:t>
            </a:r>
            <a:r>
              <a:rPr lang="en-US" altLang="zh-CN" dirty="0"/>
              <a:t>Yi</a:t>
            </a:r>
            <a:r>
              <a:rPr lang="zh-CN" altLang="en-US" dirty="0"/>
              <a:t>*</a:t>
            </a:r>
            <a:r>
              <a:rPr lang="en-US" altLang="zh-CN" dirty="0"/>
              <a:t>X</a:t>
            </a:r>
            <a:r>
              <a:rPr lang="zh-CN" altLang="en-US" dirty="0"/>
              <a:t>。   后续我们实验中要求大家按照这个思路实现一个乘法流水线。</a:t>
            </a:r>
            <a:endParaRPr lang="en-US" altLang="zh-CN"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刚刚我们给出的第一种流水线改造办法将乘法运算细分成了</a:t>
            </a:r>
            <a:r>
              <a:rPr lang="en-US" altLang="zh-CN" dirty="0"/>
              <a:t>4</a:t>
            </a:r>
            <a:r>
              <a:rPr lang="zh-CN" altLang="en-US" dirty="0"/>
              <a:t>部，实际上我们还可以按照横向进位阵列乘法器的关键路径进行流水细分，比如这里我们可以按照关键路径将乘法运算细分成</a:t>
            </a:r>
            <a:r>
              <a:rPr lang="en-US" altLang="zh-CN" dirty="0"/>
              <a:t>11</a:t>
            </a:r>
            <a:r>
              <a:rPr lang="zh-CN" altLang="en-US" dirty="0"/>
              <a:t>步，每一步中的全加器都可以完全并行，和刚刚介绍的方案</a:t>
            </a:r>
            <a:r>
              <a:rPr lang="en-US" altLang="zh-CN" dirty="0"/>
              <a:t>1</a:t>
            </a:r>
            <a:r>
              <a:rPr lang="zh-CN" altLang="en-US" dirty="0"/>
              <a:t>相比，这里流水线每一步的时间延迟更短，由</a:t>
            </a:r>
            <a:r>
              <a:rPr lang="en-US" altLang="zh-CN" dirty="0"/>
              <a:t>10</a:t>
            </a:r>
            <a:r>
              <a:rPr lang="zh-CN" altLang="en-US" dirty="0"/>
              <a:t>位全加器时延变成了一个全加器时延，流水线的时钟频率更高，流水线的性能更优。           </a:t>
            </a:r>
            <a:endParaRPr lang="en-US" altLang="zh-CN" dirty="0"/>
          </a:p>
          <a:p>
            <a:endParaRPr lang="en-US" altLang="zh-CN" dirty="0"/>
          </a:p>
          <a:p>
            <a:endParaRPr lang="en-US" altLang="zh-CN" dirty="0"/>
          </a:p>
          <a:p>
            <a:r>
              <a:rPr lang="zh-CN" altLang="en-US" dirty="0"/>
              <a:t>这两种方法都是将乘法运算细分成若干更小的步骤，让后引入流水接口部件</a:t>
            </a:r>
            <a:r>
              <a:rPr lang="en-US" altLang="zh-CN" dirty="0"/>
              <a:t>----</a:t>
            </a:r>
            <a:r>
              <a:rPr lang="zh-CN" altLang="en-US" dirty="0"/>
              <a:t>寄存器锁存中间结果构成运算流水线，实际上浮点运算流水线也是采用了类似的方法。   真是计算机中的乘法器也是采用流水线实现的，目前大多采用布斯两位乘法</a:t>
            </a:r>
            <a:r>
              <a:rPr lang="en-US" altLang="zh-CN" dirty="0"/>
              <a:t>+</a:t>
            </a:r>
            <a:r>
              <a:rPr lang="zh-CN" altLang="en-US" dirty="0"/>
              <a:t>华莱士树的方式构成，如果你有兴趣可以研究一下。</a:t>
            </a:r>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实验最终要求大家设计一个补码一位乘法器，补码一位乘法的基本的软件流程如左图所示</a:t>
            </a:r>
            <a:endParaRPr lang="zh-CN" altLang="en-US" dirty="0"/>
          </a:p>
          <a:p>
            <a:r>
              <a:rPr lang="zh-CN" altLang="en-US" dirty="0"/>
              <a:t>最开始运算计数</a:t>
            </a:r>
            <a:r>
              <a:rPr lang="en-US" altLang="zh-CN" dirty="0" err="1"/>
              <a:t>i</a:t>
            </a:r>
            <a:r>
              <a:rPr lang="en-US" altLang="zh-CN" dirty="0"/>
              <a:t>=0   </a:t>
            </a:r>
            <a:r>
              <a:rPr lang="zh-CN" altLang="en-US" dirty="0"/>
              <a:t>部分积，</a:t>
            </a:r>
            <a:r>
              <a:rPr lang="en-US" altLang="zh-CN" dirty="0"/>
              <a:t>Σ=0</a:t>
            </a:r>
            <a:endParaRPr lang="en-US" altLang="zh-CN" dirty="0"/>
          </a:p>
          <a:p>
            <a:r>
              <a:rPr lang="zh-CN" altLang="en-US" dirty="0"/>
              <a:t>根据</a:t>
            </a:r>
            <a:r>
              <a:rPr lang="en-US" altLang="zh-CN" dirty="0"/>
              <a:t>YnYn+1</a:t>
            </a:r>
            <a:r>
              <a:rPr lang="zh-CN" altLang="en-US" dirty="0"/>
              <a:t>的值决定</a:t>
            </a:r>
            <a:r>
              <a:rPr lang="en-US" altLang="zh-CN" dirty="0"/>
              <a:t>Σ</a:t>
            </a:r>
            <a:r>
              <a:rPr lang="zh-CN" altLang="en-US" dirty="0"/>
              <a:t>累加上一个零还是累加上一个</a:t>
            </a:r>
            <a:r>
              <a:rPr lang="en-US" altLang="zh-CN" dirty="0"/>
              <a:t>X,</a:t>
            </a:r>
            <a:r>
              <a:rPr lang="zh-CN" altLang="en-US" dirty="0"/>
              <a:t>运算完毕后，判断</a:t>
            </a:r>
            <a:r>
              <a:rPr lang="en-US" altLang="zh-CN" dirty="0" err="1"/>
              <a:t>i</a:t>
            </a:r>
            <a:r>
              <a:rPr lang="zh-CN" altLang="en-US" dirty="0"/>
              <a:t>是否等于</a:t>
            </a:r>
            <a:r>
              <a:rPr lang="en-US" altLang="zh-CN" dirty="0"/>
              <a:t>n+1</a:t>
            </a:r>
            <a:r>
              <a:rPr lang="zh-CN" altLang="en-US" dirty="0"/>
              <a:t>，如果相等，运算结束，如果不等，需要将。。。右移，同时计数器</a:t>
            </a:r>
            <a:r>
              <a:rPr lang="en-US" altLang="zh-CN" dirty="0"/>
              <a:t>I</a:t>
            </a:r>
            <a:r>
              <a:rPr lang="zh-CN" altLang="en-US" dirty="0"/>
              <a:t>累加，继续跟进</a:t>
            </a:r>
            <a:r>
              <a:rPr lang="en-US" altLang="zh-CN" dirty="0" err="1"/>
              <a:t>yn</a:t>
            </a:r>
            <a:r>
              <a:rPr lang="zh-CN" altLang="en-US" dirty="0"/>
              <a:t>的值决定下一次累加运算，依次循环。</a:t>
            </a:r>
            <a:endParaRPr lang="en-US" altLang="zh-CN" dirty="0"/>
          </a:p>
          <a:p>
            <a:endParaRPr lang="en-US" altLang="zh-CN" dirty="0"/>
          </a:p>
          <a:p>
            <a:r>
              <a:rPr lang="zh-CN" altLang="en-US" dirty="0"/>
              <a:t>而对应的流程转化为硬件的逻辑，和软件流程实际上是有很大的不同的，如右图所示</a:t>
            </a:r>
            <a:endParaRPr lang="zh-CN" altLang="en-US" dirty="0"/>
          </a:p>
          <a:p>
            <a:r>
              <a:rPr lang="zh-CN" altLang="en-US" dirty="0"/>
              <a:t>核心的部件是一个加法器</a:t>
            </a:r>
            <a:endParaRPr lang="zh-CN" altLang="en-US" dirty="0"/>
          </a:p>
          <a:p>
            <a:r>
              <a:rPr lang="zh-CN" altLang="en-US" dirty="0"/>
              <a:t>将</a:t>
            </a:r>
            <a:r>
              <a:rPr lang="en-US" altLang="zh-CN" dirty="0"/>
              <a:t>Σ</a:t>
            </a:r>
            <a:r>
              <a:rPr lang="zh-CN" altLang="en-US" dirty="0"/>
              <a:t>存放在一个寄存器</a:t>
            </a:r>
            <a:r>
              <a:rPr lang="en-US" altLang="zh-CN" dirty="0"/>
              <a:t>R0</a:t>
            </a:r>
            <a:r>
              <a:rPr lang="zh-CN" altLang="en-US" dirty="0"/>
              <a:t>中</a:t>
            </a:r>
            <a:endParaRPr lang="zh-CN" altLang="en-US" dirty="0"/>
          </a:p>
          <a:p>
            <a:r>
              <a:rPr lang="zh-CN" altLang="en-US" dirty="0"/>
              <a:t>对应的输出会传输到</a:t>
            </a:r>
            <a:endParaRPr lang="zh-CN" altLang="en-US" dirty="0"/>
          </a:p>
          <a:p>
            <a:r>
              <a:rPr lang="zh-CN" altLang="en-US" dirty="0"/>
              <a:t>加法器的一个输入端，而加法器的另外一个输入端就是</a:t>
            </a:r>
            <a:r>
              <a:rPr lang="en-US" altLang="zh-CN" dirty="0" err="1"/>
              <a:t>Σ+Yn|X</a:t>
            </a:r>
            <a:r>
              <a:rPr lang="en-US" altLang="zh-CN" dirty="0"/>
              <a:t>|</a:t>
            </a:r>
            <a:endParaRPr lang="en-US" altLang="zh-CN" dirty="0"/>
          </a:p>
          <a:p>
            <a:r>
              <a:rPr lang="en-US" altLang="zh-CN" dirty="0"/>
              <a:t>04:34-04:46</a:t>
            </a:r>
            <a:endParaRPr lang="en-US" altLang="zh-CN" dirty="0"/>
          </a:p>
          <a:p>
            <a:r>
              <a:rPr lang="zh-CN" altLang="en-US" dirty="0"/>
              <a:t>我们通过</a:t>
            </a:r>
            <a:r>
              <a:rPr lang="en-US" altLang="zh-CN" dirty="0" err="1"/>
              <a:t>Yn</a:t>
            </a:r>
            <a:r>
              <a:rPr lang="zh-CN" altLang="en-US" dirty="0"/>
              <a:t>来决定多路选择器到底选择零还是选择</a:t>
            </a:r>
            <a:r>
              <a:rPr lang="en-US" altLang="zh-CN" dirty="0"/>
              <a:t>X</a:t>
            </a:r>
            <a:r>
              <a:rPr lang="zh-CN" altLang="en-US" dirty="0"/>
              <a:t>进行累加</a:t>
            </a:r>
            <a:endParaRPr lang="zh-CN" altLang="en-US" dirty="0"/>
          </a:p>
          <a:p>
            <a:r>
              <a:rPr lang="en-US" altLang="zh-CN" dirty="0"/>
              <a:t>04:46-04:53</a:t>
            </a:r>
            <a:endParaRPr lang="en-US" altLang="zh-CN" dirty="0"/>
          </a:p>
          <a:p>
            <a:r>
              <a:rPr lang="zh-CN" altLang="en-US" dirty="0"/>
              <a:t>加完以后得到的数和和数和</a:t>
            </a:r>
            <a:r>
              <a:rPr lang="en-US" altLang="zh-CN" dirty="0"/>
              <a:t>R1</a:t>
            </a:r>
            <a:r>
              <a:rPr lang="zh-CN" altLang="en-US" dirty="0"/>
              <a:t>这个数</a:t>
            </a:r>
            <a:endParaRPr lang="zh-CN" altLang="en-US" dirty="0"/>
          </a:p>
          <a:p>
            <a:r>
              <a:rPr lang="en-US" altLang="zh-CN" dirty="0"/>
              <a:t>04:53-05:02</a:t>
            </a:r>
            <a:endParaRPr lang="en-US" altLang="zh-CN" dirty="0"/>
          </a:p>
          <a:p>
            <a:r>
              <a:rPr lang="zh-CN" altLang="en-US" dirty="0"/>
              <a:t>逻辑右移一位后再传输到对应的</a:t>
            </a:r>
            <a:r>
              <a:rPr lang="en-US" altLang="zh-CN" dirty="0"/>
              <a:t>R0</a:t>
            </a:r>
            <a:r>
              <a:rPr lang="zh-CN" altLang="en-US" dirty="0"/>
              <a:t>以及</a:t>
            </a:r>
            <a:r>
              <a:rPr lang="en-US" altLang="zh-CN" dirty="0"/>
              <a:t>R1</a:t>
            </a:r>
            <a:r>
              <a:rPr lang="zh-CN" altLang="en-US" dirty="0"/>
              <a:t>的输入端</a:t>
            </a:r>
            <a:endParaRPr lang="zh-CN" altLang="en-US" dirty="0"/>
          </a:p>
          <a:p>
            <a:r>
              <a:rPr lang="en-US" altLang="zh-CN" dirty="0"/>
              <a:t>05:02-05:08</a:t>
            </a:r>
            <a:endParaRPr lang="en-US" altLang="zh-CN" dirty="0"/>
          </a:p>
          <a:p>
            <a:r>
              <a:rPr lang="zh-CN" altLang="en-US" dirty="0"/>
              <a:t>在时钟的控制下将对应的数据写入到寄存器中</a:t>
            </a:r>
            <a:endParaRPr lang="zh-CN" altLang="en-US" dirty="0"/>
          </a:p>
          <a:p>
            <a:r>
              <a:rPr lang="en-US" altLang="zh-CN" dirty="0"/>
              <a:t>05:08-05:14</a:t>
            </a:r>
            <a:endParaRPr lang="en-US" altLang="zh-CN" dirty="0"/>
          </a:p>
          <a:p>
            <a:r>
              <a:rPr lang="zh-CN" altLang="en-US" dirty="0"/>
              <a:t>完成一次运算。这里控制逻辑的控制</a:t>
            </a:r>
            <a:endParaRPr lang="zh-CN" altLang="en-US" dirty="0"/>
          </a:p>
          <a:p>
            <a:r>
              <a:rPr lang="en-US" altLang="zh-CN" dirty="0"/>
              <a:t>05:14-05:18</a:t>
            </a:r>
            <a:endParaRPr lang="en-US" altLang="zh-CN" dirty="0"/>
          </a:p>
          <a:p>
            <a:r>
              <a:rPr lang="zh-CN" altLang="en-US" dirty="0"/>
              <a:t>是我们实验重点关注的内容</a:t>
            </a:r>
            <a:endParaRPr lang="zh-CN" altLang="en-US" dirty="0"/>
          </a:p>
          <a:p>
            <a:r>
              <a:rPr lang="en-US" altLang="zh-CN" dirty="0"/>
              <a:t>05:18-05:20</a:t>
            </a:r>
            <a:endParaRPr lang="en-US" altLang="zh-CN" dirty="0"/>
          </a:p>
          <a:p>
            <a:r>
              <a:rPr lang="zh-CN" altLang="en-US" dirty="0"/>
              <a:t>也是实验的难点</a:t>
            </a:r>
            <a:endParaRPr lang="en-US" altLang="zh-CN" dirty="0"/>
          </a:p>
          <a:p>
            <a:endParaRPr lang="en-US" altLang="zh-CN" dirty="0"/>
          </a:p>
          <a:p>
            <a:endParaRPr lang="en-US" altLang="zh-CN" dirty="0"/>
          </a:p>
          <a:p>
            <a:r>
              <a:rPr lang="zh-CN" altLang="en-US" dirty="0"/>
              <a:t>在硬件实现框图中，包括两个寄存器和一个加法器，实际上就是一个完成的数据通路，需要大家利用控制逻辑控制寄存器的传输。</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恢复余数执行了七步，不恢复余数是</a:t>
            </a:r>
            <a:r>
              <a:rPr lang="en-US" altLang="zh-CN" dirty="0"/>
              <a:t>5</a:t>
            </a:r>
            <a:r>
              <a:rPr lang="zh-CN" altLang="en-US" dirty="0"/>
              <a:t>步</a:t>
            </a:r>
            <a:endParaRPr lang="en-US" altLang="zh-CN" dirty="0"/>
          </a:p>
          <a:p>
            <a:r>
              <a:rPr lang="zh-CN" altLang="en-US" dirty="0"/>
              <a:t>注意，这里商进行了移位，余数并没有</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实验最终要求大家设计一个补码一位乘法器，补码一位乘法的基本的软件流程如左图所示</a:t>
            </a:r>
            <a:endParaRPr lang="zh-CN" altLang="en-US" dirty="0"/>
          </a:p>
          <a:p>
            <a:r>
              <a:rPr lang="zh-CN" altLang="en-US" dirty="0"/>
              <a:t>最开始运算计数</a:t>
            </a:r>
            <a:r>
              <a:rPr lang="en-US" altLang="zh-CN" dirty="0" err="1"/>
              <a:t>i</a:t>
            </a:r>
            <a:r>
              <a:rPr lang="en-US" altLang="zh-CN" dirty="0"/>
              <a:t>=0   </a:t>
            </a:r>
            <a:r>
              <a:rPr lang="zh-CN" altLang="en-US" dirty="0"/>
              <a:t>部分积，</a:t>
            </a:r>
            <a:r>
              <a:rPr lang="en-US" altLang="zh-CN" dirty="0"/>
              <a:t>Σ=0</a:t>
            </a:r>
            <a:endParaRPr lang="en-US" altLang="zh-CN" dirty="0"/>
          </a:p>
          <a:p>
            <a:r>
              <a:rPr lang="zh-CN" altLang="en-US" dirty="0"/>
              <a:t>根据</a:t>
            </a:r>
            <a:r>
              <a:rPr lang="en-US" altLang="zh-CN" dirty="0"/>
              <a:t>YnYn+1</a:t>
            </a:r>
            <a:r>
              <a:rPr lang="zh-CN" altLang="en-US" dirty="0"/>
              <a:t>的值决定</a:t>
            </a:r>
            <a:r>
              <a:rPr lang="en-US" altLang="zh-CN" dirty="0"/>
              <a:t>Σ</a:t>
            </a:r>
            <a:r>
              <a:rPr lang="zh-CN" altLang="en-US" dirty="0"/>
              <a:t>累加上一个零还是累加上一个</a:t>
            </a:r>
            <a:r>
              <a:rPr lang="en-US" altLang="zh-CN" dirty="0"/>
              <a:t>X,</a:t>
            </a:r>
            <a:r>
              <a:rPr lang="zh-CN" altLang="en-US" dirty="0"/>
              <a:t>运算完毕后，判断</a:t>
            </a:r>
            <a:r>
              <a:rPr lang="en-US" altLang="zh-CN" dirty="0" err="1"/>
              <a:t>i</a:t>
            </a:r>
            <a:r>
              <a:rPr lang="zh-CN" altLang="en-US" dirty="0"/>
              <a:t>是否等于</a:t>
            </a:r>
            <a:r>
              <a:rPr lang="en-US" altLang="zh-CN" dirty="0"/>
              <a:t>n+1</a:t>
            </a:r>
            <a:r>
              <a:rPr lang="zh-CN" altLang="en-US" dirty="0"/>
              <a:t>，如果相等，运算结束，如果不等，需要将。。。右移，同时计数器</a:t>
            </a:r>
            <a:r>
              <a:rPr lang="en-US" altLang="zh-CN" dirty="0"/>
              <a:t>I</a:t>
            </a:r>
            <a:r>
              <a:rPr lang="zh-CN" altLang="en-US" dirty="0"/>
              <a:t>累加，继续跟进</a:t>
            </a:r>
            <a:r>
              <a:rPr lang="en-US" altLang="zh-CN" dirty="0" err="1"/>
              <a:t>yn</a:t>
            </a:r>
            <a:r>
              <a:rPr lang="zh-CN" altLang="en-US" dirty="0"/>
              <a:t>的值决定下一次累加运算，依次循环。</a:t>
            </a:r>
            <a:endParaRPr lang="en-US" altLang="zh-CN" dirty="0"/>
          </a:p>
          <a:p>
            <a:endParaRPr lang="en-US" altLang="zh-CN" dirty="0"/>
          </a:p>
          <a:p>
            <a:r>
              <a:rPr lang="zh-CN" altLang="en-US" dirty="0"/>
              <a:t>而对应的流程转化为硬件的逻辑，和软件流程实际上是有很大的不同的，如右图所示</a:t>
            </a:r>
            <a:endParaRPr lang="zh-CN" altLang="en-US" dirty="0"/>
          </a:p>
          <a:p>
            <a:r>
              <a:rPr lang="zh-CN" altLang="en-US" dirty="0"/>
              <a:t>核心的部件是一个加法器</a:t>
            </a:r>
            <a:endParaRPr lang="zh-CN" altLang="en-US" dirty="0"/>
          </a:p>
          <a:p>
            <a:r>
              <a:rPr lang="zh-CN" altLang="en-US" dirty="0"/>
              <a:t>将</a:t>
            </a:r>
            <a:r>
              <a:rPr lang="en-US" altLang="zh-CN" dirty="0"/>
              <a:t>Σ</a:t>
            </a:r>
            <a:r>
              <a:rPr lang="zh-CN" altLang="en-US" dirty="0"/>
              <a:t>存放在一个寄存器</a:t>
            </a:r>
            <a:r>
              <a:rPr lang="en-US" altLang="zh-CN" dirty="0"/>
              <a:t>R0</a:t>
            </a:r>
            <a:r>
              <a:rPr lang="zh-CN" altLang="en-US" dirty="0"/>
              <a:t>中</a:t>
            </a:r>
            <a:endParaRPr lang="zh-CN" altLang="en-US" dirty="0"/>
          </a:p>
          <a:p>
            <a:r>
              <a:rPr lang="zh-CN" altLang="en-US" dirty="0"/>
              <a:t>对应的输出会传输到</a:t>
            </a:r>
            <a:endParaRPr lang="zh-CN" altLang="en-US" dirty="0"/>
          </a:p>
          <a:p>
            <a:r>
              <a:rPr lang="zh-CN" altLang="en-US" dirty="0"/>
              <a:t>加法器的一个输入端，而加法器的另外一个输入端就是</a:t>
            </a:r>
            <a:r>
              <a:rPr lang="en-US" altLang="zh-CN" dirty="0" err="1"/>
              <a:t>Σ+Yn|X</a:t>
            </a:r>
            <a:r>
              <a:rPr lang="en-US" altLang="zh-CN" dirty="0"/>
              <a:t>|</a:t>
            </a:r>
            <a:endParaRPr lang="en-US" altLang="zh-CN" dirty="0"/>
          </a:p>
          <a:p>
            <a:r>
              <a:rPr lang="en-US" altLang="zh-CN" dirty="0"/>
              <a:t>04:34-04:46</a:t>
            </a:r>
            <a:endParaRPr lang="en-US" altLang="zh-CN" dirty="0"/>
          </a:p>
          <a:p>
            <a:r>
              <a:rPr lang="zh-CN" altLang="en-US" dirty="0"/>
              <a:t>我们通过</a:t>
            </a:r>
            <a:r>
              <a:rPr lang="en-US" altLang="zh-CN" dirty="0" err="1"/>
              <a:t>Yn</a:t>
            </a:r>
            <a:r>
              <a:rPr lang="zh-CN" altLang="en-US" dirty="0"/>
              <a:t>来决定多路选择器到底选择零还是选择</a:t>
            </a:r>
            <a:r>
              <a:rPr lang="en-US" altLang="zh-CN" dirty="0"/>
              <a:t>X</a:t>
            </a:r>
            <a:r>
              <a:rPr lang="zh-CN" altLang="en-US" dirty="0"/>
              <a:t>进行累加</a:t>
            </a:r>
            <a:endParaRPr lang="zh-CN" altLang="en-US" dirty="0"/>
          </a:p>
          <a:p>
            <a:r>
              <a:rPr lang="en-US" altLang="zh-CN" dirty="0"/>
              <a:t>04:46-04:53</a:t>
            </a:r>
            <a:endParaRPr lang="en-US" altLang="zh-CN" dirty="0"/>
          </a:p>
          <a:p>
            <a:r>
              <a:rPr lang="zh-CN" altLang="en-US" dirty="0"/>
              <a:t>加完以后得到的数和和数和</a:t>
            </a:r>
            <a:r>
              <a:rPr lang="en-US" altLang="zh-CN" dirty="0"/>
              <a:t>R1</a:t>
            </a:r>
            <a:r>
              <a:rPr lang="zh-CN" altLang="en-US" dirty="0"/>
              <a:t>这个数</a:t>
            </a:r>
            <a:endParaRPr lang="zh-CN" altLang="en-US" dirty="0"/>
          </a:p>
          <a:p>
            <a:r>
              <a:rPr lang="en-US" altLang="zh-CN" dirty="0"/>
              <a:t>04:53-05:02</a:t>
            </a:r>
            <a:endParaRPr lang="en-US" altLang="zh-CN" dirty="0"/>
          </a:p>
          <a:p>
            <a:r>
              <a:rPr lang="zh-CN" altLang="en-US" dirty="0"/>
              <a:t>逻辑右移一位后再传输到对应的</a:t>
            </a:r>
            <a:r>
              <a:rPr lang="en-US" altLang="zh-CN" dirty="0"/>
              <a:t>R0</a:t>
            </a:r>
            <a:r>
              <a:rPr lang="zh-CN" altLang="en-US" dirty="0"/>
              <a:t>以及</a:t>
            </a:r>
            <a:r>
              <a:rPr lang="en-US" altLang="zh-CN" dirty="0"/>
              <a:t>R1</a:t>
            </a:r>
            <a:r>
              <a:rPr lang="zh-CN" altLang="en-US" dirty="0"/>
              <a:t>的输入端</a:t>
            </a:r>
            <a:endParaRPr lang="zh-CN" altLang="en-US" dirty="0"/>
          </a:p>
          <a:p>
            <a:r>
              <a:rPr lang="en-US" altLang="zh-CN" dirty="0"/>
              <a:t>05:02-05:08</a:t>
            </a:r>
            <a:endParaRPr lang="en-US" altLang="zh-CN" dirty="0"/>
          </a:p>
          <a:p>
            <a:r>
              <a:rPr lang="zh-CN" altLang="en-US" dirty="0"/>
              <a:t>在时钟的控制下将对应的数据写入到寄存器中</a:t>
            </a:r>
            <a:endParaRPr lang="zh-CN" altLang="en-US" dirty="0"/>
          </a:p>
          <a:p>
            <a:r>
              <a:rPr lang="en-US" altLang="zh-CN" dirty="0"/>
              <a:t>05:08-05:14</a:t>
            </a:r>
            <a:endParaRPr lang="en-US" altLang="zh-CN" dirty="0"/>
          </a:p>
          <a:p>
            <a:r>
              <a:rPr lang="zh-CN" altLang="en-US" dirty="0"/>
              <a:t>完成一次运算。这里控制逻辑的控制</a:t>
            </a:r>
            <a:endParaRPr lang="zh-CN" altLang="en-US" dirty="0"/>
          </a:p>
          <a:p>
            <a:r>
              <a:rPr lang="en-US" altLang="zh-CN" dirty="0"/>
              <a:t>05:14-05:18</a:t>
            </a:r>
            <a:endParaRPr lang="en-US" altLang="zh-CN" dirty="0"/>
          </a:p>
          <a:p>
            <a:r>
              <a:rPr lang="zh-CN" altLang="en-US" dirty="0"/>
              <a:t>是我们实验重点关注的内容</a:t>
            </a:r>
            <a:endParaRPr lang="zh-CN" altLang="en-US" dirty="0"/>
          </a:p>
          <a:p>
            <a:r>
              <a:rPr lang="en-US" altLang="zh-CN" dirty="0"/>
              <a:t>05:18-05:20</a:t>
            </a:r>
            <a:endParaRPr lang="en-US" altLang="zh-CN" dirty="0"/>
          </a:p>
          <a:p>
            <a:r>
              <a:rPr lang="zh-CN" altLang="en-US" dirty="0"/>
              <a:t>也是实验的难点</a:t>
            </a:r>
            <a:endParaRPr lang="en-US" altLang="zh-CN" dirty="0"/>
          </a:p>
          <a:p>
            <a:endParaRPr lang="en-US" altLang="zh-CN" dirty="0"/>
          </a:p>
          <a:p>
            <a:endParaRPr lang="en-US" altLang="zh-CN" dirty="0"/>
          </a:p>
          <a:p>
            <a:r>
              <a:rPr lang="zh-CN" altLang="en-US" dirty="0"/>
              <a:t>在硬件实现框图中，包括两个寄存器和一个加法器，实际上就是一个完成的数据通路，需要大家利用控制逻辑控制寄存器的传输。</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最后一步商左移了而余数没有左移</a:t>
            </a:r>
            <a:endParaRPr lang="en-US" altLang="zh-CN" dirty="0"/>
          </a:p>
          <a:p>
            <a:r>
              <a:rPr lang="zh-CN" altLang="en-US" dirty="0"/>
              <a:t>这里最后一步商进行了移位，余数并没有</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向偶数舍入：拿</a:t>
            </a:r>
            <a:r>
              <a:rPr lang="zh-CN" altLang="en-US" sz="1200" b="0" i="0" kern="1200" dirty="0">
                <a:solidFill>
                  <a:schemeClr val="tx1"/>
                </a:solidFill>
                <a:effectLst/>
                <a:latin typeface="+mn-lt"/>
                <a:ea typeface="+mn-ea"/>
                <a:cs typeface="+mn-cs"/>
              </a:rPr>
              <a:t>有效数字后面的数值跟半值比较，大则进，小则舍，半值就看有效数字奇偶，奇则进，偶则舍。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比半值</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小，所以直接舍去得</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，而若是</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比半值</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大则要进</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得</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是半值，看有效数字</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是奇数，则进位得</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是半值，看有效数字</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是偶数，则直接舍去得</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式是真值，按</a:t>
            </a:r>
            <a:r>
              <a:rPr lang="en-US" altLang="zh-CN" dirty="0"/>
              <a:t>2</a:t>
            </a:r>
            <a:r>
              <a:rPr lang="zh-CN" altLang="en-US" dirty="0"/>
              <a:t>式则阶码用补码表示</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式</a:t>
            </a:r>
            <a:r>
              <a:rPr lang="en-US" altLang="zh-CN" dirty="0"/>
              <a:t>5</a:t>
            </a:r>
            <a:r>
              <a:rPr lang="zh-CN" altLang="en-US" dirty="0"/>
              <a:t>和数绝对值小于</a:t>
            </a:r>
            <a:r>
              <a:rPr lang="en-US" altLang="zh-CN" dirty="0"/>
              <a:t>0.5</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32</a:t>
            </a:r>
            <a:r>
              <a:rPr lang="zh-CN" altLang="en-US" dirty="0"/>
              <a:t>位浮点数，符号位</a:t>
            </a:r>
            <a:r>
              <a:rPr lang="en-US" altLang="zh-CN" dirty="0"/>
              <a:t>1</a:t>
            </a:r>
            <a:r>
              <a:rPr lang="zh-CN" altLang="en-US" dirty="0"/>
              <a:t>位，阶码</a:t>
            </a:r>
            <a:r>
              <a:rPr lang="en-US" altLang="zh-CN" dirty="0"/>
              <a:t>8</a:t>
            </a:r>
            <a:r>
              <a:rPr lang="zh-CN" altLang="en-US" dirty="0"/>
              <a:t>位（移码），尾数</a:t>
            </a:r>
            <a:r>
              <a:rPr lang="en-US" altLang="zh-CN" dirty="0"/>
              <a:t>23</a:t>
            </a:r>
            <a:r>
              <a:rPr lang="zh-CN" altLang="en-US" dirty="0"/>
              <a:t>位（左边隐藏位</a:t>
            </a:r>
            <a:r>
              <a:rPr lang="en-US" altLang="zh-CN" dirty="0"/>
              <a:t>1</a:t>
            </a:r>
            <a:r>
              <a:rPr lang="zh-CN" altLang="en-US" dirty="0"/>
              <a:t>位）</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4B800000                                                 16777216.000000</a:t>
            </a:r>
            <a:endParaRPr lang="en-US" altLang="zh-CN" dirty="0"/>
          </a:p>
          <a:p>
            <a:r>
              <a:rPr lang="en-US" altLang="zh-CN" dirty="0"/>
              <a:t>4B800001                                                 16777218.000000</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32</a:t>
            </a:r>
            <a:r>
              <a:rPr lang="zh-CN" altLang="en-US" dirty="0"/>
              <a:t>位浮点数，符号位</a:t>
            </a:r>
            <a:r>
              <a:rPr lang="en-US" altLang="zh-CN" dirty="0"/>
              <a:t>1</a:t>
            </a:r>
            <a:r>
              <a:rPr lang="zh-CN" altLang="en-US" dirty="0"/>
              <a:t>位，阶码</a:t>
            </a:r>
            <a:r>
              <a:rPr lang="en-US" altLang="zh-CN" dirty="0"/>
              <a:t>8</a:t>
            </a:r>
            <a:r>
              <a:rPr lang="zh-CN" altLang="en-US" dirty="0"/>
              <a:t>位（移码），尾数</a:t>
            </a:r>
            <a:r>
              <a:rPr lang="en-US" altLang="zh-CN" dirty="0"/>
              <a:t>23</a:t>
            </a:r>
            <a:r>
              <a:rPr lang="zh-CN" altLang="en-US" dirty="0"/>
              <a:t>位（左边隐藏位</a:t>
            </a:r>
            <a:r>
              <a:rPr lang="en-US" altLang="zh-CN" dirty="0"/>
              <a:t>1</a:t>
            </a:r>
            <a:r>
              <a:rPr lang="zh-CN" altLang="en-US" dirty="0"/>
              <a:t>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32</a:t>
            </a:r>
            <a:r>
              <a:rPr lang="zh-CN" altLang="en-US" dirty="0"/>
              <a:t>位浮点数，符号位</a:t>
            </a:r>
            <a:r>
              <a:rPr lang="en-US" altLang="zh-CN" dirty="0"/>
              <a:t>1</a:t>
            </a:r>
            <a:r>
              <a:rPr lang="zh-CN" altLang="en-US" dirty="0"/>
              <a:t>位，阶码</a:t>
            </a:r>
            <a:r>
              <a:rPr lang="en-US" altLang="zh-CN" dirty="0"/>
              <a:t>8</a:t>
            </a:r>
            <a:r>
              <a:rPr lang="zh-CN" altLang="en-US" dirty="0"/>
              <a:t>位（移码），尾数</a:t>
            </a:r>
            <a:r>
              <a:rPr lang="en-US" altLang="zh-CN" dirty="0"/>
              <a:t>23</a:t>
            </a:r>
            <a:r>
              <a:rPr lang="zh-CN" altLang="en-US" dirty="0"/>
              <a:t>位（左边隐藏位</a:t>
            </a:r>
            <a:r>
              <a:rPr lang="en-US" altLang="zh-CN" dirty="0"/>
              <a:t>1</a:t>
            </a:r>
            <a:r>
              <a:rPr lang="zh-CN" altLang="en-US"/>
              <a:t>位）</a:t>
            </a:r>
            <a:endParaRPr lang="zh-CN" altLang="en-US"/>
          </a:p>
          <a:p>
            <a:endParaRPr lang="zh-CN" altLang="en-US"/>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需要从内部寄存器，或者外部存储器得到运算数据，送到</a:t>
            </a:r>
            <a:r>
              <a:rPr lang="en-US" altLang="zh-CN" dirty="0"/>
              <a:t>ALU</a:t>
            </a:r>
            <a:r>
              <a:rPr lang="zh-CN" altLang="en-US" dirty="0"/>
              <a:t>（运算单元），运算的结果再次保存到内部存储器或者外部存储器</a:t>
            </a:r>
            <a:endParaRPr lang="en-US" altLang="zh-CN" dirty="0"/>
          </a:p>
          <a:p>
            <a:r>
              <a:rPr lang="zh-CN" altLang="en-US" dirty="0"/>
              <a:t>外部访问存储器是通过外部总线完成的，内部数据传输是通过内部总线完成的</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只需要了解概念</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运算器的实验文件是实验资料包中的</a:t>
            </a:r>
            <a:r>
              <a:rPr lang="en-US" altLang="zh-CN" dirty="0" err="1"/>
              <a:t>alu.circ</a:t>
            </a:r>
            <a:r>
              <a:rPr lang="zh-CN" altLang="en-US" dirty="0"/>
              <a:t>，这个电路包括若干子电路</a:t>
            </a:r>
            <a:endParaRPr lang="en-US" altLang="zh-CN" dirty="0"/>
          </a:p>
          <a:p>
            <a:r>
              <a:rPr lang="zh-CN" altLang="en-US" dirty="0"/>
              <a:t>主要设计了快速加法器，乘法器，算术逻辑运算单元</a:t>
            </a:r>
            <a:r>
              <a:rPr lang="en-US" altLang="zh-CN" dirty="0"/>
              <a:t>3</a:t>
            </a:r>
            <a:r>
              <a:rPr lang="zh-CN" altLang="en-US" dirty="0"/>
              <a:t>个主要实验，</a:t>
            </a:r>
            <a:endParaRPr lang="en-US" altLang="zh-CN" dirty="0"/>
          </a:p>
          <a:p>
            <a:r>
              <a:rPr lang="zh-CN" altLang="en-US" dirty="0"/>
              <a:t>利用</a:t>
            </a:r>
            <a:r>
              <a:rPr lang="en-US" altLang="zh-CN" dirty="0" err="1"/>
              <a:t>logisim</a:t>
            </a:r>
            <a:r>
              <a:rPr lang="zh-CN" altLang="en-US" dirty="0"/>
              <a:t>打开电路文件，在</a:t>
            </a:r>
            <a:r>
              <a:rPr lang="en-US" altLang="zh-CN" dirty="0" err="1"/>
              <a:t>logisim</a:t>
            </a:r>
            <a:r>
              <a:rPr lang="zh-CN" altLang="en-US" dirty="0"/>
              <a:t>左侧管理窗口可以看到运算器实验使用的所有子电路，</a:t>
            </a:r>
            <a:endParaRPr lang="en-US" altLang="zh-CN" dirty="0"/>
          </a:p>
          <a:p>
            <a:endParaRPr lang="en-US" altLang="zh-CN" dirty="0"/>
          </a:p>
          <a:p>
            <a:endParaRPr lang="en-US" altLang="zh-CN" dirty="0"/>
          </a:p>
          <a:p>
            <a:r>
              <a:rPr lang="zh-CN" altLang="en-US" dirty="0"/>
              <a:t>其中带白色五角星部分是需要大家完成的是子电路，带黑色五角星的子电路是实验框架中用到的已经完成的子电路，不需要大家修改。</a:t>
            </a:r>
            <a:endParaRPr lang="en-US" altLang="zh-CN" dirty="0"/>
          </a:p>
          <a:p>
            <a:r>
              <a:rPr lang="zh-CN" altLang="en-US" dirty="0"/>
              <a:t>快速加法器实验包括</a:t>
            </a:r>
            <a:r>
              <a:rPr lang="en-US" altLang="zh-CN" dirty="0"/>
              <a:t>5</a:t>
            </a:r>
            <a:r>
              <a:rPr lang="zh-CN" altLang="en-US" dirty="0"/>
              <a:t>个子电路，需要大家依次完成</a:t>
            </a:r>
            <a:r>
              <a:rPr lang="en-US" altLang="zh-CN" dirty="0"/>
              <a:t>8</a:t>
            </a:r>
            <a:r>
              <a:rPr lang="zh-CN" altLang="en-US" dirty="0"/>
              <a:t>位。。。。。</a:t>
            </a:r>
            <a:endParaRPr lang="en-US" altLang="zh-CN" dirty="0"/>
          </a:p>
          <a:p>
            <a:r>
              <a:rPr lang="zh-CN" altLang="en-US" dirty="0"/>
              <a:t>乘法器部分可以实现。。。。 其中原码补码乘法器是运算器实验中较难的一个实验</a:t>
            </a:r>
            <a:endParaRPr lang="en-US" altLang="zh-CN" dirty="0"/>
          </a:p>
          <a:p>
            <a:endParaRPr lang="en-US" altLang="zh-CN" dirty="0"/>
          </a:p>
          <a:p>
            <a:r>
              <a:rPr lang="zh-CN" altLang="en-US" dirty="0"/>
              <a:t>算术逻辑运算单元要求同学们设计一个具有溢出检测功能的</a:t>
            </a:r>
            <a:r>
              <a:rPr lang="en-US" altLang="zh-CN" dirty="0"/>
              <a:t>32</a:t>
            </a:r>
            <a:r>
              <a:rPr lang="zh-CN" altLang="en-US" dirty="0"/>
              <a:t>位运算器，完成该实验后可以在</a:t>
            </a:r>
            <a:r>
              <a:rPr lang="en-US" altLang="zh-CN" dirty="0"/>
              <a:t>ALU</a:t>
            </a:r>
            <a:r>
              <a:rPr lang="zh-CN" altLang="en-US" dirty="0"/>
              <a:t>自动测试电路中进行自动测试。</a:t>
            </a:r>
            <a:endParaRPr lang="en-US" altLang="zh-CN" dirty="0"/>
          </a:p>
          <a:p>
            <a:r>
              <a:rPr lang="zh-CN" altLang="en-US" dirty="0"/>
              <a:t>介绍一下</a:t>
            </a:r>
            <a:endParaRPr lang="en-US" altLang="zh-CN" dirty="0"/>
          </a:p>
          <a:p>
            <a:r>
              <a:rPr lang="zh-CN" altLang="en-US" dirty="0"/>
              <a:t>实验资料包可以通过扫码下载得到，好，同学们再见。</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实验子电路为算术逻辑运算单元</a:t>
            </a:r>
            <a:r>
              <a:rPr lang="en-US" altLang="zh-CN" dirty="0"/>
              <a:t>ALU</a:t>
            </a:r>
            <a:r>
              <a:rPr lang="zh-CN" altLang="en-US" dirty="0"/>
              <a:t>，在这个位置，请大家按照前面给出的要求实现对应的电路，</a:t>
            </a:r>
            <a:endParaRPr lang="en-US" altLang="zh-CN" dirty="0"/>
          </a:p>
          <a:p>
            <a:endParaRPr lang="en-US" altLang="zh-CN" dirty="0"/>
          </a:p>
          <a:p>
            <a:r>
              <a:rPr lang="zh-CN" altLang="en-US" sz="1200" kern="1200" dirty="0">
                <a:solidFill>
                  <a:schemeClr val="tx1"/>
                </a:solidFill>
                <a:effectLst/>
                <a:latin typeface="+mn-lt"/>
                <a:ea typeface="+mn-ea"/>
                <a:cs typeface="+mn-cs"/>
              </a:rPr>
              <a:t>大家可以按照给定的</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位输入的引脚，</a:t>
            </a:r>
            <a:r>
              <a:rPr lang="en-US" altLang="zh-CN" sz="1200" kern="1200" dirty="0" err="1">
                <a:solidFill>
                  <a:schemeClr val="tx1"/>
                </a:solidFill>
                <a:effectLst/>
                <a:latin typeface="+mn-lt"/>
                <a:ea typeface="+mn-ea"/>
                <a:cs typeface="+mn-cs"/>
              </a:rPr>
              <a:t>x,y</a:t>
            </a:r>
            <a:r>
              <a:rPr lang="zh-CN" altLang="en-US" sz="1200" kern="1200" dirty="0">
                <a:solidFill>
                  <a:schemeClr val="tx1"/>
                </a:solidFill>
                <a:effectLst/>
                <a:latin typeface="+mn-lt"/>
                <a:ea typeface="+mn-ea"/>
                <a:cs typeface="+mn-cs"/>
              </a:rPr>
              <a:t>以及相应的隧道标签，构造最终的</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位的电路，输出为两个</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位的</a:t>
            </a:r>
            <a:r>
              <a:rPr lang="en-US" altLang="zh-CN" sz="1200" kern="1200" dirty="0">
                <a:solidFill>
                  <a:schemeClr val="tx1"/>
                </a:solidFill>
                <a:effectLst/>
                <a:latin typeface="+mn-lt"/>
                <a:ea typeface="+mn-ea"/>
                <a:cs typeface="+mn-cs"/>
              </a:rPr>
              <a:t>result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result1</a:t>
            </a:r>
            <a:r>
              <a:rPr lang="zh-CN" altLang="en-US" sz="1200" kern="1200" dirty="0">
                <a:solidFill>
                  <a:schemeClr val="tx1"/>
                </a:solidFill>
                <a:effectLst/>
                <a:latin typeface="+mn-lt"/>
                <a:ea typeface="+mn-ea"/>
                <a:cs typeface="+mn-cs"/>
              </a:rPr>
              <a:t>，以及三个标志位</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注意最终完成了的子电路的封装那么就是这个黄色的这样一个梯形的形式</a:t>
            </a:r>
            <a:endParaRPr lang="zh-CN" alt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完成该电路以后，我们就可以在</a:t>
            </a:r>
            <a:r>
              <a:rPr lang="en-US" altLang="zh-CN" sz="1200" kern="1200" dirty="0">
                <a:solidFill>
                  <a:schemeClr val="tx1"/>
                </a:solidFill>
                <a:effectLst/>
                <a:latin typeface="+mn-lt"/>
                <a:ea typeface="+mn-ea"/>
                <a:cs typeface="+mn-cs"/>
              </a:rPr>
              <a:t>ALU</a:t>
            </a:r>
            <a:r>
              <a:rPr lang="zh-CN" altLang="en-US" sz="1200" kern="1200" dirty="0">
                <a:solidFill>
                  <a:schemeClr val="tx1"/>
                </a:solidFill>
                <a:effectLst/>
                <a:latin typeface="+mn-lt"/>
                <a:ea typeface="+mn-ea"/>
                <a:cs typeface="+mn-cs"/>
              </a:rPr>
              <a:t>自动测试子电路中，对这样一个黄色封装的电路进行自动的测试。</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本实验专门设计了</a:t>
            </a:r>
            <a:r>
              <a:rPr lang="en-US" altLang="zh-CN" dirty="0"/>
              <a:t>ALU</a:t>
            </a:r>
            <a:r>
              <a:rPr lang="zh-CN" altLang="en-US" dirty="0"/>
              <a:t>电路的自动测试电路，</a:t>
            </a:r>
            <a:endParaRPr lang="en-US" altLang="zh-CN" dirty="0"/>
          </a:p>
          <a:p>
            <a:r>
              <a:rPr lang="zh-CN" altLang="en-US" dirty="0"/>
              <a:t>该电路可以实现黄色</a:t>
            </a:r>
            <a:r>
              <a:rPr lang="en-US" altLang="zh-CN" dirty="0"/>
              <a:t>ALU</a:t>
            </a:r>
            <a:r>
              <a:rPr lang="zh-CN" altLang="en-US" dirty="0"/>
              <a:t>子电路的自动测试，甚至可以自动评分，对未能通过的检测还能自动进行故障记录，方便同学们进行故障定位。</a:t>
            </a:r>
            <a:endParaRPr lang="en-US" altLang="zh-CN" dirty="0"/>
          </a:p>
          <a:p>
            <a:endParaRPr lang="en-US" altLang="zh-CN" dirty="0"/>
          </a:p>
          <a:p>
            <a:r>
              <a:rPr lang="zh-CN" altLang="en-US" dirty="0"/>
              <a:t>这里蓝色电路是</a:t>
            </a:r>
            <a:r>
              <a:rPr lang="en-US" altLang="zh-CN" dirty="0"/>
              <a:t>trace</a:t>
            </a:r>
            <a:r>
              <a:rPr lang="zh-CN" altLang="en-US" dirty="0"/>
              <a:t>电路，有兴趣可以右键点击查看这个子电路内部结构，会发现内部实际封装了若干存储器，用于存放</a:t>
            </a:r>
            <a:r>
              <a:rPr lang="en-US" altLang="zh-CN" dirty="0" err="1"/>
              <a:t>alu</a:t>
            </a:r>
            <a:r>
              <a:rPr lang="zh-CN" altLang="en-US" dirty="0"/>
              <a:t>测试用例，就是一组数据和运算符序列，测试电路的基本原理是将设计好的测试用例和标准输出从存储器中逐一取出</a:t>
            </a:r>
            <a:r>
              <a:rPr lang="en-US" altLang="zh-CN" dirty="0"/>
              <a:t>,</a:t>
            </a:r>
            <a:endParaRPr lang="en-US" altLang="zh-CN" dirty="0"/>
          </a:p>
          <a:p>
            <a:endParaRPr lang="en-US" altLang="zh-CN" dirty="0"/>
          </a:p>
          <a:p>
            <a:r>
              <a:rPr lang="zh-CN" altLang="en-US" dirty="0"/>
              <a:t>将测试用例的输入送待测电路，这里</a:t>
            </a:r>
            <a:r>
              <a:rPr lang="en-US" altLang="zh-CN" dirty="0"/>
              <a:t>trace</a:t>
            </a:r>
            <a:r>
              <a:rPr lang="zh-CN" altLang="en-US" dirty="0"/>
              <a:t>的输出分别是</a:t>
            </a:r>
            <a:r>
              <a:rPr lang="en-US" altLang="zh-CN" dirty="0"/>
              <a:t>x</a:t>
            </a:r>
            <a:r>
              <a:rPr lang="zh-CN" altLang="en-US" dirty="0"/>
              <a:t>，</a:t>
            </a:r>
            <a:r>
              <a:rPr lang="en-US" altLang="zh-CN" dirty="0"/>
              <a:t>y,</a:t>
            </a:r>
            <a:r>
              <a:rPr lang="zh-CN" altLang="en-US" dirty="0"/>
              <a:t>和</a:t>
            </a:r>
            <a:r>
              <a:rPr lang="en-US" altLang="zh-CN" dirty="0" err="1"/>
              <a:t>alu_OP</a:t>
            </a:r>
            <a:r>
              <a:rPr lang="zh-CN" altLang="en-US" dirty="0"/>
              <a:t>送入到待测</a:t>
            </a:r>
            <a:r>
              <a:rPr lang="en-US" altLang="zh-CN" dirty="0"/>
              <a:t>ALU</a:t>
            </a:r>
            <a:r>
              <a:rPr lang="zh-CN" altLang="en-US" dirty="0"/>
              <a:t>部件电路对应端口，</a:t>
            </a:r>
            <a:endParaRPr lang="en-US" altLang="zh-CN" dirty="0"/>
          </a:p>
          <a:p>
            <a:endParaRPr lang="en-US" altLang="zh-CN" dirty="0"/>
          </a:p>
          <a:p>
            <a:r>
              <a:rPr lang="zh-CN" altLang="en-US" dirty="0"/>
              <a:t>然后将</a:t>
            </a:r>
            <a:r>
              <a:rPr lang="en-US" altLang="zh-CN" dirty="0"/>
              <a:t>trace</a:t>
            </a:r>
            <a:r>
              <a:rPr lang="zh-CN" altLang="en-US" dirty="0"/>
              <a:t>取出的标准结果</a:t>
            </a:r>
            <a:r>
              <a:rPr lang="en-US" altLang="zh-CN" dirty="0"/>
              <a:t>R1_standard,R2_Standard</a:t>
            </a:r>
            <a:r>
              <a:rPr lang="zh-CN" altLang="en-US" dirty="0"/>
              <a:t>，还有标志位</a:t>
            </a:r>
            <a:r>
              <a:rPr lang="en-US" altLang="zh-CN" dirty="0" err="1"/>
              <a:t>flag_standard</a:t>
            </a:r>
            <a:r>
              <a:rPr lang="zh-CN" altLang="en-US" dirty="0"/>
              <a:t>与 </a:t>
            </a:r>
            <a:r>
              <a:rPr lang="en-US" altLang="zh-CN" dirty="0" err="1"/>
              <a:t>alu</a:t>
            </a:r>
            <a:r>
              <a:rPr lang="zh-CN" altLang="en-US" dirty="0"/>
              <a:t>实际运行结果进行进行比较，根据测试用例通过率进行统计评分。  当比较结果不相同时，表明测试未通过，对应的测试用例会存储在下方的</a:t>
            </a:r>
            <a:r>
              <a:rPr lang="en-US" altLang="zh-CN" dirty="0"/>
              <a:t>ROM</a:t>
            </a:r>
            <a:r>
              <a:rPr lang="zh-CN" altLang="en-US" dirty="0"/>
              <a:t>中，利用</a:t>
            </a:r>
            <a:r>
              <a:rPr lang="en-US" altLang="zh-CN" dirty="0" err="1"/>
              <a:t>Ctrl+k</a:t>
            </a:r>
            <a:r>
              <a:rPr lang="zh-CN" altLang="en-US" dirty="0"/>
              <a:t>或</a:t>
            </a:r>
            <a:r>
              <a:rPr lang="en-US" altLang="zh-CN" dirty="0" err="1"/>
              <a:t>Command+k</a:t>
            </a:r>
            <a:r>
              <a:rPr lang="zh-CN" altLang="en-US" dirty="0"/>
              <a:t>快捷键可以驱动该电路进行自动测试，我们来看看运行效果，</a:t>
            </a:r>
            <a:endParaRPr lang="en-US" altLang="zh-CN" dirty="0"/>
          </a:p>
          <a:p>
            <a:endParaRPr lang="en-US" altLang="zh-CN" dirty="0"/>
          </a:p>
          <a:p>
            <a:endParaRPr lang="en-US" altLang="zh-CN" i="1"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测试完毕后这里的</a:t>
            </a:r>
            <a:r>
              <a:rPr lang="en-US" altLang="zh-CN" dirty="0"/>
              <a:t>LED</a:t>
            </a:r>
            <a:r>
              <a:rPr lang="zh-CN" altLang="en-US" dirty="0"/>
              <a:t>指示灯会显示为绿色，右侧</a:t>
            </a:r>
            <a:r>
              <a:rPr lang="en-US" altLang="zh-CN" dirty="0"/>
              <a:t>LED</a:t>
            </a:r>
            <a:r>
              <a:rPr lang="zh-CN" altLang="en-US" dirty="0"/>
              <a:t>数码管会显示最终的分数，最下方的故障指示会给出出错原因，根据错误的测试用例以及故障原因可以很快找到</a:t>
            </a:r>
            <a:r>
              <a:rPr lang="en-US" altLang="zh-CN" dirty="0" err="1"/>
              <a:t>alu</a:t>
            </a:r>
            <a:r>
              <a:rPr lang="zh-CN" altLang="en-US" dirty="0"/>
              <a:t>设计中存在的问题，大大方便了实验调试和检查。   </a:t>
            </a:r>
            <a:endParaRPr lang="en-US" altLang="zh-CN" dirty="0"/>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相应电路存在的故障会在底部这样一个显示区呢进行相应指示灯的显示，比如说</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比如说有符号溢出检测指示灯是红色，表示有符号溢出检测运算有问题，无符号溢出检测标志有问题</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加法运算有问题，减法运算有问题，那么通过这个呢，我们可以很快定位故障</a:t>
            </a:r>
            <a:endParaRPr lang="zh-CN" alt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为了进一步的定位故障，我们在这里还详细的记录了每一个未能通过测试的测试用例，</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比如说我们这个黑色区的</a:t>
            </a:r>
            <a:r>
              <a:rPr lang="en-US" altLang="zh-CN" sz="1200" kern="1200" dirty="0">
                <a:solidFill>
                  <a:schemeClr val="tx1"/>
                </a:solidFill>
                <a:effectLst/>
                <a:latin typeface="+mn-lt"/>
                <a:ea typeface="+mn-ea"/>
                <a:cs typeface="+mn-cs"/>
              </a:rPr>
              <a:t>0000FFFF</a:t>
            </a:r>
            <a:r>
              <a:rPr lang="zh-CN" altLang="en-US" sz="1200" kern="1200" dirty="0">
                <a:solidFill>
                  <a:schemeClr val="tx1"/>
                </a:solidFill>
                <a:effectLst/>
                <a:latin typeface="+mn-lt"/>
                <a:ea typeface="+mn-ea"/>
                <a:cs typeface="+mn-cs"/>
              </a:rPr>
              <a:t>，也就是输入为</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0000FFFF</a:t>
            </a:r>
            <a:r>
              <a:rPr lang="zh-CN" altLang="en-US" sz="1200" kern="1200" dirty="0">
                <a:solidFill>
                  <a:schemeClr val="tx1"/>
                </a:solidFill>
                <a:effectLst/>
                <a:latin typeface="+mn-lt"/>
                <a:ea typeface="+mn-ea"/>
                <a:cs typeface="+mn-cs"/>
              </a:rPr>
              <a:t>，输入</a:t>
            </a:r>
            <a:r>
              <a:rPr lang="en-US"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00000080</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对应的</a:t>
            </a:r>
            <a:r>
              <a:rPr lang="en-US" altLang="zh-CN" sz="1200" kern="1200" dirty="0">
                <a:solidFill>
                  <a:schemeClr val="tx1"/>
                </a:solidFill>
                <a:effectLst/>
                <a:latin typeface="+mn-lt"/>
                <a:ea typeface="+mn-ea"/>
                <a:cs typeface="+mn-cs"/>
              </a:rPr>
              <a:t>ALU_OP</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0005</a:t>
            </a:r>
            <a:r>
              <a:rPr lang="zh-CN" altLang="en-US" sz="1200" kern="1200" dirty="0">
                <a:solidFill>
                  <a:schemeClr val="tx1"/>
                </a:solidFill>
                <a:effectLst/>
                <a:latin typeface="+mn-lt"/>
                <a:ea typeface="+mn-ea"/>
                <a:cs typeface="+mn-cs"/>
              </a:rPr>
              <a:t>的时候，那么这样一个加法运算没有通过我们的测试</a:t>
            </a:r>
            <a:endParaRPr lang="zh-CN" alt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所以同学们可以通过这个测试用例进一步的定位自己电路的故障及时修复电路中的错误，这就是我们电路的</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测试的基本情况，需要注意的是测试电路并不是一个百分之百可靠的一个电路，所以通过这个测试电路拿到了</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分，并不能完全保证你的电路的正确性</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这就是关于</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位</a:t>
            </a:r>
            <a:r>
              <a:rPr lang="en-US" altLang="zh-CN" sz="1200" kern="1200" dirty="0">
                <a:solidFill>
                  <a:schemeClr val="tx1"/>
                </a:solidFill>
                <a:effectLst/>
                <a:latin typeface="+mn-lt"/>
                <a:ea typeface="+mn-ea"/>
                <a:cs typeface="+mn-cs"/>
              </a:rPr>
              <a:t>ALU</a:t>
            </a:r>
            <a:r>
              <a:rPr lang="zh-CN" altLang="en-US" sz="1200" kern="1200" dirty="0">
                <a:solidFill>
                  <a:schemeClr val="tx1"/>
                </a:solidFill>
                <a:effectLst/>
                <a:latin typeface="+mn-lt"/>
                <a:ea typeface="+mn-ea"/>
                <a:cs typeface="+mn-cs"/>
              </a:rPr>
              <a:t>设计实验的任务要求。</a:t>
            </a: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帕斯卡</a:t>
            </a:r>
            <a:r>
              <a:rPr lang="en-US" altLang="zh-CN" dirty="0"/>
              <a:t>Pascal</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帕斯卡</a:t>
            </a:r>
            <a:r>
              <a:rPr lang="en-US" altLang="zh-CN" dirty="0"/>
              <a:t>Pascal</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异或门延迟</a:t>
            </a:r>
            <a:r>
              <a:rPr lang="en-US" altLang="zh-CN" dirty="0"/>
              <a:t>3T</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4" Type="http://schemas.openxmlformats.org/officeDocument/2006/relationships/theme" Target="../theme/theme6.xml"/><Relationship Id="rId13" Type="http://schemas.openxmlformats.org/officeDocument/2006/relationships/image" Target="../media/image2.png"/><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99.emf"/></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44.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2.xml"/><Relationship Id="rId3" Type="http://schemas.openxmlformats.org/officeDocument/2006/relationships/tags" Target="../tags/tag26.xml"/><Relationship Id="rId2" Type="http://schemas.openxmlformats.org/officeDocument/2006/relationships/image" Target="../media/image102.png"/><Relationship Id="rId1" Type="http://schemas.openxmlformats.org/officeDocument/2006/relationships/image" Target="../media/image101.png"/></Relationships>
</file>

<file path=ppt/slides/_rels/slide145.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2.xml"/><Relationship Id="rId4" Type="http://schemas.openxmlformats.org/officeDocument/2006/relationships/tags" Target="../tags/tag27.xml"/><Relationship Id="rId3" Type="http://schemas.openxmlformats.org/officeDocument/2006/relationships/image" Target="../media/image88.png"/><Relationship Id="rId2" Type="http://schemas.openxmlformats.org/officeDocument/2006/relationships/image" Target="../media/image104.png"/><Relationship Id="rId1" Type="http://schemas.openxmlformats.org/officeDocument/2006/relationships/image" Target="../media/image103.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7.wmf"/><Relationship Id="rId3" Type="http://schemas.openxmlformats.org/officeDocument/2006/relationships/image" Target="../media/image16.png"/><Relationship Id="rId2" Type="http://schemas.microsoft.com/office/2007/relationships/hdphoto" Target="../media/image15.wdp"/><Relationship Id="rId1"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5.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6" Type="http://schemas.openxmlformats.org/officeDocument/2006/relationships/notesSlide" Target="../notesSlides/notesSlide15.xml"/><Relationship Id="rId35" Type="http://schemas.openxmlformats.org/officeDocument/2006/relationships/slideLayout" Target="../slideLayouts/slideLayout2.xml"/><Relationship Id="rId34" Type="http://schemas.openxmlformats.org/officeDocument/2006/relationships/tags" Target="../tags/tag7.xml"/><Relationship Id="rId33" Type="http://schemas.openxmlformats.org/officeDocument/2006/relationships/image" Target="../media/image65.png"/><Relationship Id="rId32" Type="http://schemas.openxmlformats.org/officeDocument/2006/relationships/image" Target="../media/image64.png"/><Relationship Id="rId31" Type="http://schemas.openxmlformats.org/officeDocument/2006/relationships/image" Target="../media/image63.png"/><Relationship Id="rId30" Type="http://schemas.openxmlformats.org/officeDocument/2006/relationships/image" Target="../media/image62.png"/><Relationship Id="rId3" Type="http://schemas.openxmlformats.org/officeDocument/2006/relationships/image" Target="../media/image35.png"/><Relationship Id="rId29" Type="http://schemas.openxmlformats.org/officeDocument/2006/relationships/image" Target="../media/image61.png"/><Relationship Id="rId28" Type="http://schemas.openxmlformats.org/officeDocument/2006/relationships/image" Target="../media/image60.png"/><Relationship Id="rId27" Type="http://schemas.openxmlformats.org/officeDocument/2006/relationships/image" Target="../media/image59.png"/><Relationship Id="rId26" Type="http://schemas.openxmlformats.org/officeDocument/2006/relationships/image" Target="../media/image58.png"/><Relationship Id="rId25" Type="http://schemas.openxmlformats.org/officeDocument/2006/relationships/image" Target="../media/image57.png"/><Relationship Id="rId24" Type="http://schemas.openxmlformats.org/officeDocument/2006/relationships/image" Target="../media/image56.png"/><Relationship Id="rId23" Type="http://schemas.openxmlformats.org/officeDocument/2006/relationships/image" Target="../media/image55.png"/><Relationship Id="rId22" Type="http://schemas.openxmlformats.org/officeDocument/2006/relationships/image" Target="../media/image54.png"/><Relationship Id="rId21" Type="http://schemas.openxmlformats.org/officeDocument/2006/relationships/image" Target="../media/image53.png"/><Relationship Id="rId20" Type="http://schemas.openxmlformats.org/officeDocument/2006/relationships/image" Target="../media/image52.png"/><Relationship Id="rId2" Type="http://schemas.openxmlformats.org/officeDocument/2006/relationships/image" Target="../media/image34.png"/><Relationship Id="rId19" Type="http://schemas.openxmlformats.org/officeDocument/2006/relationships/image" Target="../media/image51.png"/><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67.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6" Type="http://schemas.openxmlformats.org/officeDocument/2006/relationships/slideLayout" Target="../slideLayouts/slideLayout2.xml"/><Relationship Id="rId35" Type="http://schemas.openxmlformats.org/officeDocument/2006/relationships/image" Target="../media/image74.png"/><Relationship Id="rId34" Type="http://schemas.openxmlformats.org/officeDocument/2006/relationships/image" Target="../media/image73.png"/><Relationship Id="rId33" Type="http://schemas.openxmlformats.org/officeDocument/2006/relationships/image" Target="../media/image72.png"/><Relationship Id="rId32" Type="http://schemas.openxmlformats.org/officeDocument/2006/relationships/image" Target="../media/image71.png"/><Relationship Id="rId31" Type="http://schemas.openxmlformats.org/officeDocument/2006/relationships/image" Target="../media/image59.png"/><Relationship Id="rId30" Type="http://schemas.openxmlformats.org/officeDocument/2006/relationships/image" Target="../media/image58.png"/><Relationship Id="rId3" Type="http://schemas.openxmlformats.org/officeDocument/2006/relationships/image" Target="../media/image37.png"/><Relationship Id="rId29" Type="http://schemas.openxmlformats.org/officeDocument/2006/relationships/image" Target="../media/image57.png"/><Relationship Id="rId28" Type="http://schemas.openxmlformats.org/officeDocument/2006/relationships/image" Target="../media/image56.png"/><Relationship Id="rId27" Type="http://schemas.openxmlformats.org/officeDocument/2006/relationships/image" Target="../media/image55.png"/><Relationship Id="rId26" Type="http://schemas.openxmlformats.org/officeDocument/2006/relationships/image" Target="../media/image54.png"/><Relationship Id="rId25" Type="http://schemas.openxmlformats.org/officeDocument/2006/relationships/image" Target="../media/image53.png"/><Relationship Id="rId24" Type="http://schemas.openxmlformats.org/officeDocument/2006/relationships/image" Target="../media/image52.png"/><Relationship Id="rId23" Type="http://schemas.openxmlformats.org/officeDocument/2006/relationships/image" Target="../media/image51.png"/><Relationship Id="rId22" Type="http://schemas.openxmlformats.org/officeDocument/2006/relationships/image" Target="../media/image50.png"/><Relationship Id="rId21" Type="http://schemas.openxmlformats.org/officeDocument/2006/relationships/image" Target="../media/image49.png"/><Relationship Id="rId20" Type="http://schemas.openxmlformats.org/officeDocument/2006/relationships/image" Target="../media/image48.png"/><Relationship Id="rId2" Type="http://schemas.openxmlformats.org/officeDocument/2006/relationships/image" Target="../media/image65.png"/><Relationship Id="rId19" Type="http://schemas.openxmlformats.org/officeDocument/2006/relationships/image" Target="../media/image70.png"/><Relationship Id="rId18" Type="http://schemas.openxmlformats.org/officeDocument/2006/relationships/image" Target="../media/image69.png"/><Relationship Id="rId17" Type="http://schemas.openxmlformats.org/officeDocument/2006/relationships/image" Target="../media/image61.png"/><Relationship Id="rId16" Type="http://schemas.openxmlformats.org/officeDocument/2006/relationships/image" Target="../media/image60.png"/><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80.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image" Target="../media/image84.png"/><Relationship Id="rId1" Type="http://schemas.openxmlformats.org/officeDocument/2006/relationships/image" Target="../media/image83.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tags" Target="../tags/tag20.xml"/><Relationship Id="rId2" Type="http://schemas.openxmlformats.org/officeDocument/2006/relationships/image" Target="../media/image86.jpeg"/><Relationship Id="rId1" Type="http://schemas.openxmlformats.org/officeDocument/2006/relationships/image" Target="../media/image85.jpe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tags" Target="../tags/tag21.xml"/><Relationship Id="rId2" Type="http://schemas.openxmlformats.org/officeDocument/2006/relationships/image" Target="../media/image88.png"/><Relationship Id="rId1" Type="http://schemas.openxmlformats.org/officeDocument/2006/relationships/image" Target="../media/image87.GI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image" Target="../media/image89.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2"/>
          <a:stretch>
            <a:fillRect/>
          </a:stretch>
        </p:blipFill>
        <p:spPr>
          <a:xfrm>
            <a:off x="619125" y="4934316"/>
            <a:ext cx="8743950" cy="1162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补码减法公式证明</a:t>
            </a:r>
            <a:endParaRPr lang="zh-CN" altLang="en-US" dirty="0"/>
          </a:p>
        </p:txBody>
      </p:sp>
      <p:sp>
        <p:nvSpPr>
          <p:cNvPr id="3" name="内容占位符 2"/>
          <p:cNvSpPr>
            <a:spLocks noGrp="1"/>
          </p:cNvSpPr>
          <p:nvPr>
            <p:ph idx="1"/>
          </p:nvPr>
        </p:nvSpPr>
        <p:spPr/>
        <p:txBody>
          <a:bodyPr>
            <a:normAutofit/>
          </a:bodyPr>
          <a:lstStyle/>
          <a:p>
            <a:pPr>
              <a:buClr>
                <a:schemeClr val="tx1"/>
              </a:buClr>
              <a:buNone/>
              <a:defRPr/>
            </a:pPr>
            <a:r>
              <a:rPr lang="en-US" altLang="zh-CN" sz="3000" b="1" dirty="0">
                <a:latin typeface="Segoe UI Black" panose="020B0A02040204020203" pitchFamily="34" charset="0"/>
                <a:ea typeface="Segoe UI Black" panose="020B0A02040204020203" pitchFamily="34" charset="0"/>
                <a:cs typeface="Segoe UI Black" panose="020B0A02040204020203" pitchFamily="34" charset="0"/>
              </a:rPr>
              <a:t>[X−Y]</a:t>
            </a:r>
            <a:r>
              <a:rPr lang="zh-CN" altLang="en-US" sz="30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30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b="1" baseline="-25000"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3000" b="1" dirty="0">
                <a:latin typeface="Segoe UI Black" panose="020B0A02040204020203" pitchFamily="34" charset="0"/>
                <a:ea typeface="Segoe UI Black" panose="020B0A02040204020203" pitchFamily="34" charset="0"/>
                <a:cs typeface="Segoe UI Black" panose="020B0A02040204020203" pitchFamily="34" charset="0"/>
              </a:rPr>
              <a:t>[X]</a:t>
            </a:r>
            <a:r>
              <a:rPr lang="zh-CN" altLang="en-US" sz="30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zh-CN" altLang="en-US" sz="3000" b="1" dirty="0">
                <a:latin typeface="Segoe UI Black" panose="020B0A02040204020203" pitchFamily="34" charset="0"/>
                <a:cs typeface="Segoe UI Black" panose="020B0A02040204020203" pitchFamily="34" charset="0"/>
              </a:rPr>
              <a:t> </a:t>
            </a:r>
            <a:r>
              <a:rPr lang="en-US" altLang="zh-CN" sz="3000"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[Y]</a:t>
            </a:r>
            <a:r>
              <a:rPr lang="zh-CN" altLang="en-US" sz="30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rPr>
              <a:t>补</a:t>
            </a:r>
            <a:r>
              <a:rPr lang="zh-CN" altLang="en-US" sz="2200" b="1" baseline="-25000" dirty="0">
                <a:solidFill>
                  <a:srgbClr val="C00000"/>
                </a:solidFill>
                <a:latin typeface="Segoe UI Black" panose="020B0A02040204020203" pitchFamily="34" charset="0"/>
                <a:cs typeface="Segoe UI Black" panose="020B0A02040204020203" pitchFamily="34" charset="0"/>
              </a:rPr>
              <a:t>      </a:t>
            </a:r>
            <a:r>
              <a:rPr lang="en-US" altLang="zh-CN" sz="3000" dirty="0">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000" dirty="0">
              <a:latin typeface="Segoe UI Black" panose="020B0A02040204020203" pitchFamily="34" charset="0"/>
              <a:ea typeface="Segoe UI Black" panose="020B0A02040204020203" pitchFamily="34" charset="0"/>
              <a:cs typeface="Segoe UI Black" panose="020B0A02040204020203" pitchFamily="34" charset="0"/>
            </a:endParaRPr>
          </a:p>
          <a:p>
            <a:pPr>
              <a:buClr>
                <a:schemeClr val="tx1"/>
              </a:buClr>
              <a:buNone/>
              <a:defRPr/>
            </a:pPr>
            <a:endParaRPr lang="en-US" altLang="zh-CN" dirty="0"/>
          </a:p>
          <a:p>
            <a:pPr>
              <a:buNone/>
              <a:defRPr/>
            </a:pPr>
            <a:r>
              <a:rPr lang="en-US" altLang="zh-CN" dirty="0"/>
              <a:t>	[X−Y]</a:t>
            </a:r>
            <a:r>
              <a:rPr lang="zh-CN" altLang="en-US" sz="2800" b="1" baseline="-25000" dirty="0">
                <a:latin typeface="楷体" panose="02010609060101010101" pitchFamily="49" charset="-122"/>
                <a:ea typeface="楷体" panose="02010609060101010101" pitchFamily="49" charset="-122"/>
              </a:rPr>
              <a:t>补</a:t>
            </a:r>
            <a:r>
              <a:rPr lang="en-US" altLang="zh-CN" dirty="0"/>
              <a:t>= [X]</a:t>
            </a:r>
            <a:r>
              <a:rPr lang="zh-CN" altLang="en-US" sz="2800" b="1" baseline="-25000" dirty="0">
                <a:latin typeface="楷体" panose="02010609060101010101" pitchFamily="49" charset="-122"/>
                <a:ea typeface="楷体" panose="02010609060101010101" pitchFamily="49" charset="-122"/>
              </a:rPr>
              <a:t>补</a:t>
            </a:r>
            <a:r>
              <a:rPr lang="zh-CN" altLang="en-US" b="1" dirty="0">
                <a:solidFill>
                  <a:srgbClr val="C00000"/>
                </a:solidFill>
              </a:rPr>
              <a:t>＋</a:t>
            </a:r>
            <a:r>
              <a:rPr lang="en-US" altLang="zh-CN" b="1" dirty="0">
                <a:solidFill>
                  <a:srgbClr val="C00000"/>
                </a:solidFill>
              </a:rPr>
              <a:t> [−Y]</a:t>
            </a:r>
            <a:r>
              <a:rPr lang="zh-CN" altLang="en-US" sz="2800" b="1" baseline="-25000" dirty="0">
                <a:solidFill>
                  <a:srgbClr val="C00000"/>
                </a:solidFill>
                <a:latin typeface="楷体" panose="02010609060101010101" pitchFamily="49" charset="-122"/>
                <a:ea typeface="楷体" panose="02010609060101010101" pitchFamily="49" charset="-122"/>
              </a:rPr>
              <a:t>补</a:t>
            </a:r>
            <a:r>
              <a:rPr lang="zh-CN" altLang="en-US" sz="2100" baseline="-25000" dirty="0">
                <a:solidFill>
                  <a:schemeClr val="accent2"/>
                </a:solidFill>
              </a:rPr>
              <a:t>   </a:t>
            </a:r>
            <a:r>
              <a:rPr lang="zh-CN" altLang="en-US" dirty="0"/>
              <a:t>   </a:t>
            </a:r>
            <a:r>
              <a:rPr lang="en-US" altLang="zh-CN" dirty="0"/>
              <a:t>(</a:t>
            </a:r>
            <a:r>
              <a:rPr lang="zh-CN" altLang="en-US" dirty="0"/>
              <a:t>加法公式</a:t>
            </a:r>
            <a:r>
              <a:rPr lang="en-US" altLang="zh-CN" dirty="0"/>
              <a:t>)</a:t>
            </a:r>
            <a:endParaRPr lang="en-US" altLang="zh-CN" sz="2100" baseline="-25000" dirty="0">
              <a:solidFill>
                <a:schemeClr val="accent2"/>
              </a:solidFill>
            </a:endParaRPr>
          </a:p>
          <a:p>
            <a:pPr>
              <a:buClr>
                <a:schemeClr val="tx1"/>
              </a:buClr>
              <a:buNone/>
              <a:defRPr/>
            </a:pPr>
            <a:r>
              <a:rPr lang="en-US" altLang="zh-CN" dirty="0">
                <a:solidFill>
                  <a:srgbClr val="0066FF"/>
                </a:solidFill>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rPr>
              <a:t>补</a:t>
            </a:r>
            <a:r>
              <a:rPr lang="en-US" altLang="zh-CN"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rPr>
              <a:t>补</a:t>
            </a:r>
            <a:r>
              <a:rPr lang="zh-CN" altLang="en-US" dirty="0">
                <a:solidFill>
                  <a:srgbClr val="0066FF"/>
                </a:solidFill>
                <a:latin typeface="Segoe UI Black" panose="020B0A02040204020203" pitchFamily="34" charset="0"/>
                <a:cs typeface="Segoe UI Black" panose="020B0A02040204020203" pitchFamily="34" charset="0"/>
              </a:rPr>
              <a:t> </a:t>
            </a:r>
            <a:r>
              <a:rPr lang="en-US" altLang="zh-CN" dirty="0">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dirty="0">
              <a:latin typeface="Segoe UI Black" panose="020B0A02040204020203" pitchFamily="34" charset="0"/>
              <a:ea typeface="Segoe UI Black" panose="020B0A02040204020203" pitchFamily="34" charset="0"/>
              <a:cs typeface="Segoe UI Black" panose="020B0A02040204020203" pitchFamily="34" charset="0"/>
            </a:endParaRPr>
          </a:p>
          <a:p>
            <a:pPr>
              <a:buClr>
                <a:schemeClr val="tx1"/>
              </a:buClr>
              <a:buNone/>
              <a:defRPr/>
            </a:pPr>
            <a:r>
              <a:rPr lang="en-US" altLang="zh-CN" dirty="0"/>
              <a:t>	[−Y]</a:t>
            </a:r>
            <a:r>
              <a:rPr lang="zh-CN" altLang="en-US" sz="2800" b="1" baseline="-25000" dirty="0">
                <a:latin typeface="楷体" panose="02010609060101010101" pitchFamily="49" charset="-122"/>
                <a:ea typeface="楷体" panose="02010609060101010101" pitchFamily="49" charset="-122"/>
              </a:rPr>
              <a:t>补</a:t>
            </a:r>
            <a:r>
              <a:rPr lang="zh-CN" altLang="en-US" dirty="0"/>
              <a:t>＋</a:t>
            </a:r>
            <a:r>
              <a:rPr lang="en-US" altLang="zh-CN" dirty="0"/>
              <a:t> [Y]</a:t>
            </a:r>
            <a:r>
              <a:rPr lang="zh-CN" altLang="en-US" sz="2800" b="1" baseline="-25000" dirty="0">
                <a:latin typeface="楷体" panose="02010609060101010101" pitchFamily="49" charset="-122"/>
                <a:ea typeface="楷体" panose="02010609060101010101" pitchFamily="49" charset="-122"/>
              </a:rPr>
              <a:t>补</a:t>
            </a:r>
            <a:r>
              <a:rPr lang="en-US" altLang="zh-CN" dirty="0"/>
              <a:t>= [Y</a:t>
            </a:r>
            <a:r>
              <a:rPr lang="zh-CN" altLang="en-US" dirty="0"/>
              <a:t>＋ </a:t>
            </a:r>
            <a:r>
              <a:rPr lang="en-US" altLang="zh-CN" dirty="0"/>
              <a:t>(−Y)]</a:t>
            </a:r>
            <a:r>
              <a:rPr lang="zh-CN" altLang="en-US" sz="2800" b="1" baseline="-25000" dirty="0">
                <a:latin typeface="楷体" panose="02010609060101010101" pitchFamily="49" charset="-122"/>
                <a:ea typeface="楷体" panose="02010609060101010101" pitchFamily="49" charset="-122"/>
              </a:rPr>
              <a:t>补</a:t>
            </a:r>
            <a:r>
              <a:rPr lang="en-US" altLang="zh-CN" dirty="0"/>
              <a:t>=[0]</a:t>
            </a:r>
            <a:r>
              <a:rPr lang="zh-CN" altLang="en-US" sz="2800" b="1" baseline="-25000" dirty="0">
                <a:latin typeface="楷体" panose="02010609060101010101" pitchFamily="49" charset="-122"/>
                <a:ea typeface="楷体" panose="02010609060101010101" pitchFamily="49" charset="-122"/>
              </a:rPr>
              <a:t>补</a:t>
            </a:r>
            <a:r>
              <a:rPr lang="en-US" altLang="zh-CN" dirty="0"/>
              <a:t>=0</a:t>
            </a:r>
            <a:endParaRPr lang="en-US" altLang="zh-CN" dirty="0"/>
          </a:p>
          <a:p>
            <a:pPr>
              <a:buClr>
                <a:schemeClr val="tx1"/>
              </a:buClr>
              <a:buNone/>
              <a:defRPr/>
            </a:pPr>
            <a:r>
              <a:rPr lang="en-US" altLang="zh-CN" dirty="0"/>
              <a:t>	</a:t>
            </a:r>
            <a:r>
              <a:rPr lang="zh-CN" altLang="en-US" dirty="0"/>
              <a:t>故</a:t>
            </a:r>
            <a:r>
              <a:rPr lang="en-US" altLang="zh-CN" b="1" dirty="0">
                <a:solidFill>
                  <a:srgbClr val="FF0000"/>
                </a:solidFill>
              </a:rPr>
              <a:t>[−Y]</a:t>
            </a:r>
            <a:r>
              <a:rPr lang="zh-CN" altLang="en-US" sz="2800" b="1" baseline="-25000" dirty="0">
                <a:solidFill>
                  <a:srgbClr val="FF0000"/>
                </a:solidFill>
                <a:latin typeface="楷体" panose="02010609060101010101" pitchFamily="49" charset="-122"/>
                <a:ea typeface="楷体" panose="02010609060101010101" pitchFamily="49" charset="-122"/>
              </a:rPr>
              <a:t>补</a:t>
            </a:r>
            <a:r>
              <a:rPr lang="en-US" altLang="zh-CN" b="1" dirty="0">
                <a:solidFill>
                  <a:srgbClr val="FF0000"/>
                </a:solidFill>
              </a:rPr>
              <a:t>=− [Y]</a:t>
            </a:r>
            <a:r>
              <a:rPr lang="zh-CN" altLang="en-US" sz="2800" b="1" baseline="-25000" dirty="0">
                <a:solidFill>
                  <a:srgbClr val="FF0000"/>
                </a:solidFill>
                <a:latin typeface="楷体" panose="02010609060101010101" pitchFamily="49" charset="-122"/>
                <a:ea typeface="楷体" panose="02010609060101010101" pitchFamily="49" charset="-122"/>
              </a:rPr>
              <a:t>补 </a:t>
            </a:r>
            <a:r>
              <a:rPr lang="zh-CN" altLang="en-US" dirty="0"/>
              <a:t>成立    </a:t>
            </a:r>
            <a:r>
              <a:rPr lang="en-US" altLang="zh-CN" dirty="0"/>
              <a:t>[X−Y]</a:t>
            </a:r>
            <a:r>
              <a:rPr lang="zh-CN" altLang="en-US" sz="2800" b="1" baseline="-25000" dirty="0">
                <a:latin typeface="楷体" panose="02010609060101010101" pitchFamily="49" charset="-122"/>
                <a:ea typeface="楷体" panose="02010609060101010101" pitchFamily="49" charset="-122"/>
              </a:rPr>
              <a:t>补</a:t>
            </a:r>
            <a:r>
              <a:rPr lang="en-US" altLang="zh-CN" dirty="0"/>
              <a:t>= [X]</a:t>
            </a:r>
            <a:r>
              <a:rPr lang="zh-CN" altLang="en-US" sz="2800" b="1" baseline="-25000" dirty="0">
                <a:latin typeface="楷体" panose="02010609060101010101" pitchFamily="49" charset="-122"/>
                <a:ea typeface="楷体" panose="02010609060101010101" pitchFamily="49" charset="-122"/>
              </a:rPr>
              <a:t>补</a:t>
            </a:r>
            <a:r>
              <a:rPr lang="zh-CN" altLang="en-US" dirty="0"/>
              <a:t>＋</a:t>
            </a:r>
            <a:r>
              <a:rPr lang="en-US" altLang="zh-CN" dirty="0"/>
              <a:t> [−Y]</a:t>
            </a:r>
            <a:r>
              <a:rPr lang="zh-CN" altLang="en-US" sz="2800" b="1" baseline="-25000" dirty="0">
                <a:latin typeface="楷体" panose="02010609060101010101" pitchFamily="49" charset="-122"/>
                <a:ea typeface="楷体" panose="02010609060101010101" pitchFamily="49" charset="-122"/>
              </a:rPr>
              <a:t>补</a:t>
            </a:r>
            <a:r>
              <a:rPr lang="en-US" altLang="zh-CN" dirty="0"/>
              <a:t>=</a:t>
            </a:r>
            <a:r>
              <a:rPr lang="en-US" altLang="zh-CN" sz="2100" baseline="-25000" dirty="0"/>
              <a:t> </a:t>
            </a:r>
            <a:r>
              <a:rPr lang="en-US" altLang="zh-CN" dirty="0"/>
              <a:t>[X]</a:t>
            </a:r>
            <a:r>
              <a:rPr lang="zh-CN" altLang="en-US" sz="2800" b="1" baseline="-25000" dirty="0">
                <a:latin typeface="楷体" panose="02010609060101010101" pitchFamily="49" charset="-122"/>
                <a:ea typeface="楷体" panose="02010609060101010101" pitchFamily="49" charset="-122"/>
              </a:rPr>
              <a:t>补</a:t>
            </a:r>
            <a:r>
              <a:rPr lang="zh-CN" altLang="en-US" dirty="0"/>
              <a:t> </a:t>
            </a:r>
            <a:r>
              <a:rPr lang="en-US" altLang="zh-CN" dirty="0"/>
              <a:t>− [Y]</a:t>
            </a:r>
            <a:r>
              <a:rPr lang="zh-CN" altLang="en-US" sz="2800" b="1" baseline="-25000" dirty="0">
                <a:latin typeface="楷体" panose="02010609060101010101" pitchFamily="49" charset="-122"/>
                <a:ea typeface="楷体" panose="02010609060101010101" pitchFamily="49" charset="-122"/>
              </a:rPr>
              <a:t>补</a:t>
            </a:r>
            <a:endParaRPr lang="zh-CN" altLang="en-US" sz="2800" b="1" baseline="-25000" dirty="0">
              <a:latin typeface="楷体" panose="02010609060101010101" pitchFamily="49" charset="-122"/>
              <a:ea typeface="楷体" panose="02010609060101010101" pitchFamily="49" charset="-122"/>
            </a:endParaRPr>
          </a:p>
          <a:p>
            <a:pPr marL="0" indent="0">
              <a:buNone/>
            </a:pPr>
            <a:r>
              <a:rPr lang="en-US" altLang="zh-CN" dirty="0">
                <a:solidFill>
                  <a:schemeClr val="accent2"/>
                </a:solidFill>
                <a:effectLst>
                  <a:outerShdw blurRad="38100" dist="38100" dir="2700000" algn="tl">
                    <a:srgbClr val="C0C0C0"/>
                  </a:outerShdw>
                </a:effectLst>
              </a:rPr>
              <a:t>	</a:t>
            </a:r>
            <a:r>
              <a:rPr lang="en-US" altLang="zh-CN" sz="3200" dirty="0">
                <a:solidFill>
                  <a:srgbClr val="C00000"/>
                </a:solidFill>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rPr>
              <a:t>[</a:t>
            </a:r>
            <a:r>
              <a:rPr lang="en-US" altLang="zh-CN" sz="3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3200" dirty="0">
                <a:solidFill>
                  <a:srgbClr val="C00000"/>
                </a:solidFill>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36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rPr>
              <a:t>补</a:t>
            </a:r>
            <a:r>
              <a:rPr lang="en-US" altLang="zh-CN" sz="3200" dirty="0">
                <a:solidFill>
                  <a:srgbClr val="C00000"/>
                </a:solidFill>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rPr>
              <a:t>= [ [Y]</a:t>
            </a:r>
            <a:r>
              <a:rPr lang="zh-CN" altLang="en-US" sz="36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rPr>
              <a:t>补 </a:t>
            </a:r>
            <a:r>
              <a:rPr lang="en-US" altLang="zh-CN" sz="3200" dirty="0">
                <a:solidFill>
                  <a:srgbClr val="C00000"/>
                </a:solidFill>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rPr>
              <a:t>]</a:t>
            </a:r>
            <a:r>
              <a:rPr lang="zh-CN" altLang="en-US" sz="36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36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endParaRPr>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6" name="Group 13"/>
          <p:cNvGrpSpPr/>
          <p:nvPr/>
        </p:nvGrpSpPr>
        <p:grpSpPr bwMode="auto">
          <a:xfrm>
            <a:off x="9470164" y="1442683"/>
            <a:ext cx="52388" cy="2108200"/>
            <a:chOff x="0" y="0"/>
            <a:chExt cx="33" cy="1328"/>
          </a:xfrm>
        </p:grpSpPr>
        <p:sp>
          <p:nvSpPr>
            <p:cNvPr id="18" name="Line 7"/>
            <p:cNvSpPr>
              <a:spLocks noChangeShapeType="1"/>
            </p:cNvSpPr>
            <p:nvPr/>
          </p:nvSpPr>
          <p:spPr bwMode="auto">
            <a:xfrm flipV="1">
              <a:off x="16" y="0"/>
              <a:ext cx="0" cy="123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AutoShape 6"/>
            <p:cNvSpPr>
              <a:spLocks noChangeArrowheads="1"/>
            </p:cNvSpPr>
            <p:nvPr/>
          </p:nvSpPr>
          <p:spPr bwMode="auto">
            <a:xfrm flipV="1">
              <a:off x="0" y="1199"/>
              <a:ext cx="33" cy="129"/>
            </a:xfrm>
            <a:prstGeom prst="triangle">
              <a:avLst>
                <a:gd name="adj" fmla="val 50000"/>
              </a:avLst>
            </a:prstGeom>
            <a:solidFill>
              <a:schemeClr val="tx1"/>
            </a:solidFill>
            <a:ln w="19050">
              <a:solidFill>
                <a:srgbClr val="000000"/>
              </a:solidFill>
              <a:miter lim="800000"/>
            </a:ln>
          </p:spPr>
          <p:txBody>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标题 1"/>
          <p:cNvSpPr>
            <a:spLocks noGrp="1"/>
          </p:cNvSpPr>
          <p:nvPr>
            <p:ph type="title"/>
          </p:nvPr>
        </p:nvSpPr>
        <p:spPr/>
        <p:txBody>
          <a:bodyPr/>
          <a:lstStyle/>
          <a:p>
            <a:r>
              <a:rPr lang="zh-CN" altLang="en-US" dirty="0"/>
              <a:t>计算面积开销与延迟分析</a:t>
            </a:r>
            <a:endParaRPr lang="zh-CN" altLang="en-US" dirty="0"/>
          </a:p>
        </p:txBody>
      </p:sp>
      <p:grpSp>
        <p:nvGrpSpPr>
          <p:cNvPr id="5" name="Group 2"/>
          <p:cNvGrpSpPr/>
          <p:nvPr/>
        </p:nvGrpSpPr>
        <p:grpSpPr bwMode="auto">
          <a:xfrm>
            <a:off x="3334478" y="5395558"/>
            <a:ext cx="8351837" cy="296862"/>
            <a:chOff x="0" y="0"/>
            <a:chExt cx="5261" cy="187"/>
          </a:xfrm>
        </p:grpSpPr>
        <p:sp>
          <p:nvSpPr>
            <p:cNvPr id="6" name="Line 75"/>
            <p:cNvSpPr>
              <a:spLocks noChangeShapeType="1"/>
            </p:cNvSpPr>
            <p:nvPr/>
          </p:nvSpPr>
          <p:spPr bwMode="auto">
            <a:xfrm>
              <a:off x="278" y="94"/>
              <a:ext cx="2395" cy="0"/>
            </a:xfrm>
            <a:prstGeom prst="line">
              <a:avLst/>
            </a:prstGeom>
            <a:noFill/>
            <a:ln w="19050">
              <a:solidFill>
                <a:srgbClr val="008000"/>
              </a:solidFill>
              <a:round/>
              <a:head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76"/>
            <p:cNvSpPr txBox="1">
              <a:spLocks noChangeArrowheads="1"/>
            </p:cNvSpPr>
            <p:nvPr/>
          </p:nvSpPr>
          <p:spPr bwMode="auto">
            <a:xfrm>
              <a:off x="0" y="0"/>
              <a:ext cx="227" cy="18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Q</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4</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Line 77"/>
            <p:cNvSpPr>
              <a:spLocks noChangeShapeType="1"/>
            </p:cNvSpPr>
            <p:nvPr/>
          </p:nvSpPr>
          <p:spPr bwMode="auto">
            <a:xfrm flipH="1">
              <a:off x="4536" y="96"/>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Line 78"/>
            <p:cNvSpPr>
              <a:spLocks noChangeShapeType="1"/>
            </p:cNvSpPr>
            <p:nvPr/>
          </p:nvSpPr>
          <p:spPr bwMode="auto">
            <a:xfrm flipH="1">
              <a:off x="3991" y="96"/>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Line 79"/>
            <p:cNvSpPr>
              <a:spLocks noChangeShapeType="1"/>
            </p:cNvSpPr>
            <p:nvPr/>
          </p:nvSpPr>
          <p:spPr bwMode="auto">
            <a:xfrm flipH="1">
              <a:off x="3492" y="96"/>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80"/>
            <p:cNvSpPr>
              <a:spLocks noChangeShapeType="1"/>
            </p:cNvSpPr>
            <p:nvPr/>
          </p:nvSpPr>
          <p:spPr bwMode="auto">
            <a:xfrm flipH="1">
              <a:off x="2948" y="96"/>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Line 81"/>
            <p:cNvSpPr>
              <a:spLocks noChangeShapeType="1"/>
            </p:cNvSpPr>
            <p:nvPr/>
          </p:nvSpPr>
          <p:spPr bwMode="auto">
            <a:xfrm flipH="1">
              <a:off x="5080" y="96"/>
              <a:ext cx="181"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3" name="Group 10"/>
          <p:cNvGrpSpPr/>
          <p:nvPr/>
        </p:nvGrpSpPr>
        <p:grpSpPr bwMode="auto">
          <a:xfrm>
            <a:off x="8628789" y="1442684"/>
            <a:ext cx="52388" cy="1260475"/>
            <a:chOff x="0" y="0"/>
            <a:chExt cx="33" cy="794"/>
          </a:xfrm>
        </p:grpSpPr>
        <p:sp>
          <p:nvSpPr>
            <p:cNvPr id="14" name="AutoShape 3"/>
            <p:cNvSpPr>
              <a:spLocks noChangeArrowheads="1"/>
            </p:cNvSpPr>
            <p:nvPr/>
          </p:nvSpPr>
          <p:spPr bwMode="auto">
            <a:xfrm flipV="1">
              <a:off x="0" y="665"/>
              <a:ext cx="33" cy="129"/>
            </a:xfrm>
            <a:prstGeom prst="triangle">
              <a:avLst>
                <a:gd name="adj" fmla="val 50000"/>
              </a:avLst>
            </a:prstGeom>
            <a:solidFill>
              <a:srgbClr val="000000"/>
            </a:solidFill>
            <a:ln w="19050">
              <a:solidFill>
                <a:srgbClr val="000000"/>
              </a:solidFill>
              <a:miter lim="800000"/>
            </a:ln>
          </p:spPr>
          <p:txBody>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4"/>
            <p:cNvSpPr>
              <a:spLocks noChangeShapeType="1"/>
            </p:cNvSpPr>
            <p:nvPr/>
          </p:nvSpPr>
          <p:spPr bwMode="auto">
            <a:xfrm flipV="1">
              <a:off x="15" y="0"/>
              <a:ext cx="0" cy="68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9" name="Group 16"/>
          <p:cNvGrpSpPr/>
          <p:nvPr/>
        </p:nvGrpSpPr>
        <p:grpSpPr bwMode="auto">
          <a:xfrm>
            <a:off x="10316303" y="1442684"/>
            <a:ext cx="52387" cy="2955925"/>
            <a:chOff x="0" y="0"/>
            <a:chExt cx="33" cy="1862"/>
          </a:xfrm>
        </p:grpSpPr>
        <p:sp>
          <p:nvSpPr>
            <p:cNvPr id="20" name="AutoShape 9"/>
            <p:cNvSpPr>
              <a:spLocks noChangeArrowheads="1"/>
            </p:cNvSpPr>
            <p:nvPr/>
          </p:nvSpPr>
          <p:spPr bwMode="auto">
            <a:xfrm flipV="1">
              <a:off x="0" y="1733"/>
              <a:ext cx="33" cy="129"/>
            </a:xfrm>
            <a:prstGeom prst="triangle">
              <a:avLst>
                <a:gd name="adj" fmla="val 50000"/>
              </a:avLst>
            </a:prstGeom>
            <a:solidFill>
              <a:srgbClr val="000000"/>
            </a:solidFill>
            <a:ln w="19050">
              <a:solidFill>
                <a:srgbClr val="000000"/>
              </a:solidFill>
              <a:miter lim="800000"/>
            </a:ln>
          </p:spPr>
          <p:txBody>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0"/>
            <p:cNvSpPr>
              <a:spLocks noChangeShapeType="1"/>
            </p:cNvSpPr>
            <p:nvPr/>
          </p:nvSpPr>
          <p:spPr bwMode="auto">
            <a:xfrm flipV="1">
              <a:off x="17" y="0"/>
              <a:ext cx="0" cy="17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2" name="Group 19"/>
          <p:cNvGrpSpPr/>
          <p:nvPr/>
        </p:nvGrpSpPr>
        <p:grpSpPr bwMode="auto">
          <a:xfrm>
            <a:off x="4067902" y="1706209"/>
            <a:ext cx="6913562" cy="3551237"/>
            <a:chOff x="0" y="0"/>
            <a:chExt cx="4355" cy="2237"/>
          </a:xfrm>
        </p:grpSpPr>
        <p:sp>
          <p:nvSpPr>
            <p:cNvPr id="23" name="Line 12"/>
            <p:cNvSpPr>
              <a:spLocks noChangeShapeType="1"/>
            </p:cNvSpPr>
            <p:nvPr/>
          </p:nvSpPr>
          <p:spPr bwMode="auto">
            <a:xfrm>
              <a:off x="0" y="0"/>
              <a:ext cx="2216"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13"/>
            <p:cNvSpPr>
              <a:spLocks noChangeShapeType="1"/>
            </p:cNvSpPr>
            <p:nvPr/>
          </p:nvSpPr>
          <p:spPr bwMode="auto">
            <a:xfrm>
              <a:off x="540" y="0"/>
              <a:ext cx="2217"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Line 14"/>
            <p:cNvSpPr>
              <a:spLocks noChangeShapeType="1"/>
            </p:cNvSpPr>
            <p:nvPr/>
          </p:nvSpPr>
          <p:spPr bwMode="auto">
            <a:xfrm>
              <a:off x="1075" y="0"/>
              <a:ext cx="2217"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15"/>
            <p:cNvSpPr>
              <a:spLocks noChangeShapeType="1"/>
            </p:cNvSpPr>
            <p:nvPr/>
          </p:nvSpPr>
          <p:spPr bwMode="auto">
            <a:xfrm>
              <a:off x="1600" y="0"/>
              <a:ext cx="2214"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16"/>
            <p:cNvSpPr>
              <a:spLocks noChangeShapeType="1"/>
            </p:cNvSpPr>
            <p:nvPr/>
          </p:nvSpPr>
          <p:spPr bwMode="auto">
            <a:xfrm>
              <a:off x="2138" y="0"/>
              <a:ext cx="2217"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9" name="Line 18"/>
          <p:cNvSpPr>
            <a:spLocks noChangeShapeType="1"/>
          </p:cNvSpPr>
          <p:nvPr/>
        </p:nvSpPr>
        <p:spPr bwMode="auto">
          <a:xfrm flipV="1">
            <a:off x="5266464" y="1442683"/>
            <a:ext cx="0" cy="234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19"/>
          <p:cNvSpPr>
            <a:spLocks noChangeShapeType="1"/>
          </p:cNvSpPr>
          <p:nvPr/>
        </p:nvSpPr>
        <p:spPr bwMode="auto">
          <a:xfrm flipV="1">
            <a:off x="6960327" y="1442683"/>
            <a:ext cx="0" cy="234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20"/>
          <p:cNvSpPr>
            <a:spLocks noChangeShapeType="1"/>
          </p:cNvSpPr>
          <p:nvPr/>
        </p:nvSpPr>
        <p:spPr bwMode="auto">
          <a:xfrm flipV="1">
            <a:off x="7809639" y="1442683"/>
            <a:ext cx="0" cy="234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Freeform 21"/>
          <p:cNvSpPr/>
          <p:nvPr/>
        </p:nvSpPr>
        <p:spPr bwMode="auto">
          <a:xfrm>
            <a:off x="3934552" y="1972909"/>
            <a:ext cx="4367212" cy="173037"/>
          </a:xfrm>
          <a:custGeom>
            <a:avLst/>
            <a:gdLst>
              <a:gd name="T0" fmla="*/ 0 w 3773"/>
              <a:gd name="T1" fmla="*/ 0 h 128"/>
              <a:gd name="T2" fmla="*/ 2147483647 w 3773"/>
              <a:gd name="T3" fmla="*/ 0 h 128"/>
              <a:gd name="T4" fmla="*/ 2147483647 w 3773"/>
              <a:gd name="T5" fmla="*/ 2147483647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ap="sq"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Freeform 22"/>
          <p:cNvSpPr/>
          <p:nvPr/>
        </p:nvSpPr>
        <p:spPr bwMode="auto">
          <a:xfrm>
            <a:off x="4029802" y="2820634"/>
            <a:ext cx="5137150" cy="206375"/>
          </a:xfrm>
          <a:custGeom>
            <a:avLst/>
            <a:gdLst>
              <a:gd name="T0" fmla="*/ 0 w 3773"/>
              <a:gd name="T1" fmla="*/ 0 h 128"/>
              <a:gd name="T2" fmla="*/ 2147483647 w 3773"/>
              <a:gd name="T3" fmla="*/ 0 h 128"/>
              <a:gd name="T4" fmla="*/ 2147483647 w 3773"/>
              <a:gd name="T5" fmla="*/ 2147483647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ap="sq"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23"/>
          <p:cNvSpPr>
            <a:spLocks noChangeShapeType="1"/>
          </p:cNvSpPr>
          <p:nvPr/>
        </p:nvSpPr>
        <p:spPr bwMode="auto">
          <a:xfrm flipV="1">
            <a:off x="4053614" y="2149121"/>
            <a:ext cx="0" cy="671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Freeform 24"/>
          <p:cNvSpPr/>
          <p:nvPr/>
        </p:nvSpPr>
        <p:spPr bwMode="auto">
          <a:xfrm>
            <a:off x="4874353" y="3665184"/>
            <a:ext cx="5121275" cy="173037"/>
          </a:xfrm>
          <a:custGeom>
            <a:avLst/>
            <a:gdLst>
              <a:gd name="T0" fmla="*/ 0 w 3773"/>
              <a:gd name="T1" fmla="*/ 0 h 128"/>
              <a:gd name="T2" fmla="*/ 2147483647 w 3773"/>
              <a:gd name="T3" fmla="*/ 0 h 128"/>
              <a:gd name="T4" fmla="*/ 2147483647 w 3773"/>
              <a:gd name="T5" fmla="*/ 2147483647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ap="sq"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Freeform 25"/>
          <p:cNvSpPr/>
          <p:nvPr/>
        </p:nvSpPr>
        <p:spPr bwMode="auto">
          <a:xfrm>
            <a:off x="5720490" y="4516084"/>
            <a:ext cx="5122863" cy="173037"/>
          </a:xfrm>
          <a:custGeom>
            <a:avLst/>
            <a:gdLst>
              <a:gd name="T0" fmla="*/ 0 w 3773"/>
              <a:gd name="T1" fmla="*/ 0 h 128"/>
              <a:gd name="T2" fmla="*/ 2147483647 w 3773"/>
              <a:gd name="T3" fmla="*/ 0 h 128"/>
              <a:gd name="T4" fmla="*/ 2147483647 w 3773"/>
              <a:gd name="T5" fmla="*/ 2147483647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ap="sq"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Freeform 26"/>
          <p:cNvSpPr/>
          <p:nvPr/>
        </p:nvSpPr>
        <p:spPr bwMode="auto">
          <a:xfrm>
            <a:off x="6560278" y="5363809"/>
            <a:ext cx="5126037" cy="173037"/>
          </a:xfrm>
          <a:custGeom>
            <a:avLst/>
            <a:gdLst>
              <a:gd name="T0" fmla="*/ 0 w 3773"/>
              <a:gd name="T1" fmla="*/ 0 h 128"/>
              <a:gd name="T2" fmla="*/ 2147483647 w 3773"/>
              <a:gd name="T3" fmla="*/ 0 h 128"/>
              <a:gd name="T4" fmla="*/ 2147483647 w 3773"/>
              <a:gd name="T5" fmla="*/ 2147483647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ap="sq"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31"/>
          <p:cNvSpPr txBox="1">
            <a:spLocks noChangeArrowheads="1"/>
          </p:cNvSpPr>
          <p:nvPr/>
        </p:nvSpPr>
        <p:spPr bwMode="auto">
          <a:xfrm>
            <a:off x="3261452" y="2138009"/>
            <a:ext cx="431800" cy="314325"/>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0.</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Text Box 32"/>
          <p:cNvSpPr txBox="1">
            <a:spLocks noChangeArrowheads="1"/>
          </p:cNvSpPr>
          <p:nvPr/>
        </p:nvSpPr>
        <p:spPr bwMode="auto">
          <a:xfrm>
            <a:off x="3334477" y="2841270"/>
            <a:ext cx="360362" cy="33020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Q</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1</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Text Box 33"/>
          <p:cNvSpPr txBox="1">
            <a:spLocks noChangeArrowheads="1"/>
          </p:cNvSpPr>
          <p:nvPr/>
        </p:nvSpPr>
        <p:spPr bwMode="auto">
          <a:xfrm>
            <a:off x="3334477" y="3692171"/>
            <a:ext cx="360362" cy="271463"/>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Q</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Text Box 34"/>
          <p:cNvSpPr txBox="1">
            <a:spLocks noChangeArrowheads="1"/>
          </p:cNvSpPr>
          <p:nvPr/>
        </p:nvSpPr>
        <p:spPr bwMode="auto">
          <a:xfrm>
            <a:off x="3116989" y="1769708"/>
            <a:ext cx="508000" cy="322262"/>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P=1</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8" name="Group 45"/>
          <p:cNvGrpSpPr/>
          <p:nvPr/>
        </p:nvGrpSpPr>
        <p:grpSpPr bwMode="auto">
          <a:xfrm>
            <a:off x="4269514" y="1083909"/>
            <a:ext cx="7208838" cy="307976"/>
            <a:chOff x="0" y="0"/>
            <a:chExt cx="4541" cy="194"/>
          </a:xfrm>
        </p:grpSpPr>
        <p:sp>
          <p:nvSpPr>
            <p:cNvPr id="49" name="Text Box 42"/>
            <p:cNvSpPr txBox="1">
              <a:spLocks noChangeArrowheads="1"/>
            </p:cNvSpPr>
            <p:nvPr/>
          </p:nvSpPr>
          <p:spPr bwMode="auto">
            <a:xfrm>
              <a:off x="0" y="0"/>
              <a:ext cx="142"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0</a:t>
              </a:r>
              <a:endParaRPr lang="en-US" sz="2400" b="1" dirty="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Text Box 43"/>
            <p:cNvSpPr txBox="1">
              <a:spLocks noChangeArrowheads="1"/>
            </p:cNvSpPr>
            <p:nvPr/>
          </p:nvSpPr>
          <p:spPr bwMode="auto">
            <a:xfrm>
              <a:off x="515" y="0"/>
              <a:ext cx="262"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1</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Text Box 44"/>
            <p:cNvSpPr txBox="1">
              <a:spLocks noChangeArrowheads="1"/>
            </p:cNvSpPr>
            <p:nvPr/>
          </p:nvSpPr>
          <p:spPr bwMode="auto">
            <a:xfrm>
              <a:off x="1050" y="0"/>
              <a:ext cx="271"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Text Box 45"/>
            <p:cNvSpPr txBox="1">
              <a:spLocks noChangeArrowheads="1"/>
            </p:cNvSpPr>
            <p:nvPr/>
          </p:nvSpPr>
          <p:spPr bwMode="auto">
            <a:xfrm>
              <a:off x="1584" y="0"/>
              <a:ext cx="236"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3</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Text Box 46"/>
            <p:cNvSpPr txBox="1">
              <a:spLocks noChangeArrowheads="1"/>
            </p:cNvSpPr>
            <p:nvPr/>
          </p:nvSpPr>
          <p:spPr bwMode="auto">
            <a:xfrm>
              <a:off x="2117" y="0"/>
              <a:ext cx="247"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4</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Text Box 47"/>
            <p:cNvSpPr txBox="1">
              <a:spLocks noChangeArrowheads="1"/>
            </p:cNvSpPr>
            <p:nvPr/>
          </p:nvSpPr>
          <p:spPr bwMode="auto">
            <a:xfrm>
              <a:off x="2652" y="0"/>
              <a:ext cx="257"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5</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Text Box 48"/>
            <p:cNvSpPr txBox="1">
              <a:spLocks noChangeArrowheads="1"/>
            </p:cNvSpPr>
            <p:nvPr/>
          </p:nvSpPr>
          <p:spPr bwMode="auto">
            <a:xfrm>
              <a:off x="3181" y="0"/>
              <a:ext cx="317"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6</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Text Box 49"/>
            <p:cNvSpPr txBox="1">
              <a:spLocks noChangeArrowheads="1"/>
            </p:cNvSpPr>
            <p:nvPr/>
          </p:nvSpPr>
          <p:spPr bwMode="auto">
            <a:xfrm>
              <a:off x="3715" y="0"/>
              <a:ext cx="237"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7</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Text Box 50"/>
            <p:cNvSpPr txBox="1">
              <a:spLocks noChangeArrowheads="1"/>
            </p:cNvSpPr>
            <p:nvPr/>
          </p:nvSpPr>
          <p:spPr bwMode="auto">
            <a:xfrm>
              <a:off x="4246" y="0"/>
              <a:ext cx="295"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8</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3" name="Text Box 42"/>
            <p:cNvSpPr txBox="1">
              <a:spLocks noChangeArrowheads="1"/>
            </p:cNvSpPr>
            <p:nvPr/>
          </p:nvSpPr>
          <p:spPr bwMode="auto">
            <a:xfrm>
              <a:off x="77" y="4"/>
              <a:ext cx="142"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endParaRPr lang="en-US" sz="2400" b="1" dirty="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8" name="Group 55"/>
          <p:cNvGrpSpPr/>
          <p:nvPr/>
        </p:nvGrpSpPr>
        <p:grpSpPr bwMode="auto">
          <a:xfrm>
            <a:off x="4082189" y="1771296"/>
            <a:ext cx="3562350" cy="61913"/>
            <a:chOff x="0" y="0"/>
            <a:chExt cx="2244" cy="39"/>
          </a:xfrm>
        </p:grpSpPr>
        <p:sp>
          <p:nvSpPr>
            <p:cNvPr id="59" name="AutoShape 52"/>
            <p:cNvSpPr>
              <a:spLocks noChangeArrowheads="1"/>
            </p:cNvSpPr>
            <p:nvPr/>
          </p:nvSpPr>
          <p:spPr bwMode="auto">
            <a:xfrm rot="18593140" flipV="1">
              <a:off x="34" y="-34"/>
              <a:ext cx="39" cy="107"/>
            </a:xfrm>
            <a:prstGeom prst="triangle">
              <a:avLst>
                <a:gd name="adj" fmla="val 50000"/>
              </a:avLst>
            </a:prstGeom>
            <a:solidFill>
              <a:srgbClr val="FF6600"/>
            </a:solidFill>
            <a:ln w="19050">
              <a:solidFill>
                <a:srgbClr val="FF6600"/>
              </a:solidFill>
              <a:miter lim="800000"/>
            </a:ln>
          </p:spPr>
          <p:txBody>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AutoShape 53"/>
            <p:cNvSpPr>
              <a:spLocks noChangeArrowheads="1"/>
            </p:cNvSpPr>
            <p:nvPr/>
          </p:nvSpPr>
          <p:spPr bwMode="auto">
            <a:xfrm rot="18593140" flipV="1">
              <a:off x="573" y="-34"/>
              <a:ext cx="39" cy="108"/>
            </a:xfrm>
            <a:prstGeom prst="triangle">
              <a:avLst>
                <a:gd name="adj" fmla="val 50000"/>
              </a:avLst>
            </a:prstGeom>
            <a:solidFill>
              <a:srgbClr val="FF6600"/>
            </a:solidFill>
            <a:ln w="19050">
              <a:solidFill>
                <a:srgbClr val="FF6600"/>
              </a:solidFill>
              <a:miter lim="800000"/>
            </a:ln>
          </p:spPr>
          <p:txBody>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AutoShape 54"/>
            <p:cNvSpPr>
              <a:spLocks noChangeArrowheads="1"/>
            </p:cNvSpPr>
            <p:nvPr/>
          </p:nvSpPr>
          <p:spPr bwMode="auto">
            <a:xfrm rot="18593140" flipV="1">
              <a:off x="1108" y="-34"/>
              <a:ext cx="39" cy="108"/>
            </a:xfrm>
            <a:prstGeom prst="triangle">
              <a:avLst>
                <a:gd name="adj" fmla="val 50000"/>
              </a:avLst>
            </a:prstGeom>
            <a:solidFill>
              <a:srgbClr val="FF6600"/>
            </a:solidFill>
            <a:ln w="19050">
              <a:solidFill>
                <a:srgbClr val="FF6600"/>
              </a:solidFill>
              <a:miter lim="800000"/>
            </a:ln>
          </p:spPr>
          <p:txBody>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AutoShape 55"/>
            <p:cNvSpPr>
              <a:spLocks noChangeArrowheads="1"/>
            </p:cNvSpPr>
            <p:nvPr/>
          </p:nvSpPr>
          <p:spPr bwMode="auto">
            <a:xfrm rot="18593140" flipV="1">
              <a:off x="1633" y="-34"/>
              <a:ext cx="39" cy="107"/>
            </a:xfrm>
            <a:prstGeom prst="triangle">
              <a:avLst>
                <a:gd name="adj" fmla="val 50000"/>
              </a:avLst>
            </a:prstGeom>
            <a:solidFill>
              <a:srgbClr val="FF6600"/>
            </a:solidFill>
            <a:ln w="19050">
              <a:solidFill>
                <a:srgbClr val="FF6600"/>
              </a:solidFill>
              <a:miter lim="800000"/>
            </a:ln>
          </p:spPr>
          <p:txBody>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AutoShape 56"/>
            <p:cNvSpPr>
              <a:spLocks noChangeArrowheads="1"/>
            </p:cNvSpPr>
            <p:nvPr/>
          </p:nvSpPr>
          <p:spPr bwMode="auto">
            <a:xfrm rot="18593140" flipV="1">
              <a:off x="2170" y="-34"/>
              <a:ext cx="39" cy="107"/>
            </a:xfrm>
            <a:prstGeom prst="triangle">
              <a:avLst>
                <a:gd name="adj" fmla="val 50000"/>
              </a:avLst>
            </a:prstGeom>
            <a:solidFill>
              <a:srgbClr val="FF6600"/>
            </a:solidFill>
            <a:ln w="19050">
              <a:solidFill>
                <a:srgbClr val="FF6600"/>
              </a:solidFill>
              <a:miter lim="800000"/>
            </a:ln>
          </p:spPr>
          <p:txBody>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4" name="Text Box 57"/>
          <p:cNvSpPr txBox="1">
            <a:spLocks noChangeArrowheads="1"/>
          </p:cNvSpPr>
          <p:nvPr/>
        </p:nvSpPr>
        <p:spPr bwMode="auto">
          <a:xfrm>
            <a:off x="4340952" y="2379309"/>
            <a:ext cx="576262" cy="288925"/>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endParaRPr lang="zh-CN" alt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Text Box 58"/>
          <p:cNvSpPr txBox="1">
            <a:spLocks noChangeArrowheads="1"/>
          </p:cNvSpPr>
          <p:nvPr/>
        </p:nvSpPr>
        <p:spPr bwMode="auto">
          <a:xfrm>
            <a:off x="5277578" y="3171471"/>
            <a:ext cx="407987" cy="277813"/>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endParaRPr lang="zh-CN" alt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6" name="Group 63"/>
          <p:cNvGrpSpPr/>
          <p:nvPr/>
        </p:nvGrpSpPr>
        <p:grpSpPr bwMode="auto">
          <a:xfrm>
            <a:off x="7706453" y="5651145"/>
            <a:ext cx="3908425" cy="414338"/>
            <a:chOff x="0" y="0"/>
            <a:chExt cx="2462" cy="261"/>
          </a:xfrm>
        </p:grpSpPr>
        <p:sp>
          <p:nvSpPr>
            <p:cNvPr id="67" name="Line 60"/>
            <p:cNvSpPr>
              <a:spLocks noChangeShapeType="1"/>
            </p:cNvSpPr>
            <p:nvPr/>
          </p:nvSpPr>
          <p:spPr bwMode="auto">
            <a:xfrm flipV="1">
              <a:off x="57" y="0"/>
              <a:ext cx="0" cy="207"/>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 name="Line 61"/>
            <p:cNvSpPr>
              <a:spLocks noChangeShapeType="1"/>
            </p:cNvSpPr>
            <p:nvPr/>
          </p:nvSpPr>
          <p:spPr bwMode="auto">
            <a:xfrm flipV="1">
              <a:off x="594" y="0"/>
              <a:ext cx="0" cy="207"/>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62"/>
            <p:cNvSpPr>
              <a:spLocks noChangeShapeType="1"/>
            </p:cNvSpPr>
            <p:nvPr/>
          </p:nvSpPr>
          <p:spPr bwMode="auto">
            <a:xfrm flipV="1">
              <a:off x="1127" y="0"/>
              <a:ext cx="0" cy="207"/>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Line 63"/>
            <p:cNvSpPr>
              <a:spLocks noChangeShapeType="1"/>
            </p:cNvSpPr>
            <p:nvPr/>
          </p:nvSpPr>
          <p:spPr bwMode="auto">
            <a:xfrm flipV="1">
              <a:off x="1661" y="0"/>
              <a:ext cx="0" cy="207"/>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Line 64"/>
            <p:cNvSpPr>
              <a:spLocks noChangeShapeType="1"/>
            </p:cNvSpPr>
            <p:nvPr/>
          </p:nvSpPr>
          <p:spPr bwMode="auto">
            <a:xfrm flipV="1">
              <a:off x="2196" y="0"/>
              <a:ext cx="0" cy="207"/>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Text Box 65"/>
            <p:cNvSpPr txBox="1">
              <a:spLocks noChangeArrowheads="1"/>
            </p:cNvSpPr>
            <p:nvPr/>
          </p:nvSpPr>
          <p:spPr bwMode="auto">
            <a:xfrm>
              <a:off x="0" y="71"/>
              <a:ext cx="421"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ker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sz="2400" kern="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4</a:t>
              </a:r>
              <a:endParaRPr lang="en-US" sz="2400" b="1" kern="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Text Box 66"/>
            <p:cNvSpPr txBox="1">
              <a:spLocks noChangeArrowheads="1"/>
            </p:cNvSpPr>
            <p:nvPr/>
          </p:nvSpPr>
          <p:spPr bwMode="auto">
            <a:xfrm>
              <a:off x="611" y="71"/>
              <a:ext cx="218"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ker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sz="2400" kern="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5</a:t>
              </a:r>
              <a:endParaRPr lang="en-US" sz="2400" b="1" kern="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Text Box 67"/>
            <p:cNvSpPr txBox="1">
              <a:spLocks noChangeArrowheads="1"/>
            </p:cNvSpPr>
            <p:nvPr/>
          </p:nvSpPr>
          <p:spPr bwMode="auto">
            <a:xfrm>
              <a:off x="1192" y="71"/>
              <a:ext cx="218"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ker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sz="2400" kern="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6</a:t>
              </a:r>
              <a:endParaRPr lang="en-US" sz="2400" b="1" kern="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Text Box 68"/>
            <p:cNvSpPr txBox="1">
              <a:spLocks noChangeArrowheads="1"/>
            </p:cNvSpPr>
            <p:nvPr/>
          </p:nvSpPr>
          <p:spPr bwMode="auto">
            <a:xfrm>
              <a:off x="1691" y="71"/>
              <a:ext cx="221"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ker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sz="2400" kern="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7</a:t>
              </a:r>
              <a:endParaRPr lang="en-US" sz="2400" b="1" kern="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Text Box 69"/>
            <p:cNvSpPr txBox="1">
              <a:spLocks noChangeArrowheads="1"/>
            </p:cNvSpPr>
            <p:nvPr/>
          </p:nvSpPr>
          <p:spPr bwMode="auto">
            <a:xfrm>
              <a:off x="2241" y="71"/>
              <a:ext cx="221" cy="19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ker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sz="2400" kern="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8</a:t>
              </a:r>
              <a:endParaRPr lang="en-US" sz="2400" b="1" kern="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7" name="Group 74"/>
          <p:cNvGrpSpPr/>
          <p:nvPr/>
        </p:nvGrpSpPr>
        <p:grpSpPr bwMode="auto">
          <a:xfrm>
            <a:off x="3782152" y="3027008"/>
            <a:ext cx="5384800" cy="0"/>
            <a:chOff x="0" y="0"/>
            <a:chExt cx="3392" cy="0"/>
          </a:xfrm>
        </p:grpSpPr>
        <p:sp>
          <p:nvSpPr>
            <p:cNvPr id="78" name="Line 87"/>
            <p:cNvSpPr>
              <a:spLocks noChangeShapeType="1"/>
            </p:cNvSpPr>
            <p:nvPr/>
          </p:nvSpPr>
          <p:spPr bwMode="auto">
            <a:xfrm>
              <a:off x="0" y="0"/>
              <a:ext cx="799" cy="0"/>
            </a:xfrm>
            <a:prstGeom prst="line">
              <a:avLst/>
            </a:prstGeom>
            <a:noFill/>
            <a:ln w="19050">
              <a:solidFill>
                <a:srgbClr val="008000"/>
              </a:solidFill>
              <a:round/>
              <a:head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Line 88"/>
            <p:cNvSpPr>
              <a:spLocks noChangeShapeType="1"/>
            </p:cNvSpPr>
            <p:nvPr/>
          </p:nvSpPr>
          <p:spPr bwMode="auto">
            <a:xfrm flipH="1">
              <a:off x="2666" y="0"/>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Line 89"/>
            <p:cNvSpPr>
              <a:spLocks noChangeShapeType="1"/>
            </p:cNvSpPr>
            <p:nvPr/>
          </p:nvSpPr>
          <p:spPr bwMode="auto">
            <a:xfrm flipH="1">
              <a:off x="2122" y="0"/>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Line 90"/>
            <p:cNvSpPr>
              <a:spLocks noChangeShapeType="1"/>
            </p:cNvSpPr>
            <p:nvPr/>
          </p:nvSpPr>
          <p:spPr bwMode="auto">
            <a:xfrm flipH="1">
              <a:off x="1622" y="0"/>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Line 91"/>
            <p:cNvSpPr>
              <a:spLocks noChangeShapeType="1"/>
            </p:cNvSpPr>
            <p:nvPr/>
          </p:nvSpPr>
          <p:spPr bwMode="auto">
            <a:xfrm flipH="1">
              <a:off x="1078" y="0"/>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Line 92"/>
            <p:cNvSpPr>
              <a:spLocks noChangeShapeType="1"/>
            </p:cNvSpPr>
            <p:nvPr/>
          </p:nvSpPr>
          <p:spPr bwMode="auto">
            <a:xfrm flipH="1">
              <a:off x="3211" y="0"/>
              <a:ext cx="181"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4" name="Group 81"/>
          <p:cNvGrpSpPr/>
          <p:nvPr/>
        </p:nvGrpSpPr>
        <p:grpSpPr bwMode="auto">
          <a:xfrm>
            <a:off x="3775802" y="3839809"/>
            <a:ext cx="6219825" cy="1587"/>
            <a:chOff x="0" y="0"/>
            <a:chExt cx="3918" cy="1"/>
          </a:xfrm>
        </p:grpSpPr>
        <p:sp>
          <p:nvSpPr>
            <p:cNvPr id="85" name="Line 98"/>
            <p:cNvSpPr>
              <a:spLocks noChangeShapeType="1"/>
            </p:cNvSpPr>
            <p:nvPr/>
          </p:nvSpPr>
          <p:spPr bwMode="auto">
            <a:xfrm>
              <a:off x="0" y="1"/>
              <a:ext cx="1334" cy="0"/>
            </a:xfrm>
            <a:prstGeom prst="line">
              <a:avLst/>
            </a:prstGeom>
            <a:noFill/>
            <a:ln w="19050" cap="sq">
              <a:solidFill>
                <a:srgbClr val="008000"/>
              </a:solidFill>
              <a:miter lim="800000"/>
              <a:head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 name="Line 99"/>
            <p:cNvSpPr>
              <a:spLocks noChangeShapeType="1"/>
            </p:cNvSpPr>
            <p:nvPr/>
          </p:nvSpPr>
          <p:spPr bwMode="auto">
            <a:xfrm flipH="1">
              <a:off x="3178" y="0"/>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Line 100"/>
            <p:cNvSpPr>
              <a:spLocks noChangeShapeType="1"/>
            </p:cNvSpPr>
            <p:nvPr/>
          </p:nvSpPr>
          <p:spPr bwMode="auto">
            <a:xfrm flipH="1">
              <a:off x="2634" y="0"/>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 name="Line 101"/>
            <p:cNvSpPr>
              <a:spLocks noChangeShapeType="1"/>
            </p:cNvSpPr>
            <p:nvPr/>
          </p:nvSpPr>
          <p:spPr bwMode="auto">
            <a:xfrm flipH="1">
              <a:off x="2134" y="0"/>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Line 102"/>
            <p:cNvSpPr>
              <a:spLocks noChangeShapeType="1"/>
            </p:cNvSpPr>
            <p:nvPr/>
          </p:nvSpPr>
          <p:spPr bwMode="auto">
            <a:xfrm flipH="1">
              <a:off x="1590" y="0"/>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Line 103"/>
            <p:cNvSpPr>
              <a:spLocks noChangeShapeType="1"/>
            </p:cNvSpPr>
            <p:nvPr/>
          </p:nvSpPr>
          <p:spPr bwMode="auto">
            <a:xfrm flipH="1">
              <a:off x="3723" y="0"/>
              <a:ext cx="195"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1" name="Group 88"/>
          <p:cNvGrpSpPr/>
          <p:nvPr/>
        </p:nvGrpSpPr>
        <p:grpSpPr bwMode="auto">
          <a:xfrm>
            <a:off x="3334478" y="4547834"/>
            <a:ext cx="7508874" cy="352425"/>
            <a:chOff x="0" y="0"/>
            <a:chExt cx="4730" cy="222"/>
          </a:xfrm>
        </p:grpSpPr>
        <p:sp>
          <p:nvSpPr>
            <p:cNvPr id="92" name="Line 109"/>
            <p:cNvSpPr>
              <a:spLocks noChangeShapeType="1"/>
            </p:cNvSpPr>
            <p:nvPr/>
          </p:nvSpPr>
          <p:spPr bwMode="auto">
            <a:xfrm>
              <a:off x="278" y="93"/>
              <a:ext cx="1864" cy="0"/>
            </a:xfrm>
            <a:prstGeom prst="line">
              <a:avLst/>
            </a:prstGeom>
            <a:noFill/>
            <a:ln w="19050">
              <a:solidFill>
                <a:srgbClr val="008000"/>
              </a:solidFill>
              <a:round/>
              <a:head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Text Box 110"/>
            <p:cNvSpPr txBox="1">
              <a:spLocks noChangeArrowheads="1"/>
            </p:cNvSpPr>
            <p:nvPr/>
          </p:nvSpPr>
          <p:spPr bwMode="auto">
            <a:xfrm>
              <a:off x="0" y="0"/>
              <a:ext cx="227" cy="222"/>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Q</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3</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4" name="Line 111"/>
            <p:cNvSpPr>
              <a:spLocks noChangeShapeType="1"/>
            </p:cNvSpPr>
            <p:nvPr/>
          </p:nvSpPr>
          <p:spPr bwMode="auto">
            <a:xfrm flipH="1">
              <a:off x="3991" y="98"/>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5" name="Line 112"/>
            <p:cNvSpPr>
              <a:spLocks noChangeShapeType="1"/>
            </p:cNvSpPr>
            <p:nvPr/>
          </p:nvSpPr>
          <p:spPr bwMode="auto">
            <a:xfrm flipH="1">
              <a:off x="3447" y="98"/>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Line 113"/>
            <p:cNvSpPr>
              <a:spLocks noChangeShapeType="1"/>
            </p:cNvSpPr>
            <p:nvPr/>
          </p:nvSpPr>
          <p:spPr bwMode="auto">
            <a:xfrm flipH="1">
              <a:off x="2947" y="98"/>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 name="Line 114"/>
            <p:cNvSpPr>
              <a:spLocks noChangeShapeType="1"/>
            </p:cNvSpPr>
            <p:nvPr/>
          </p:nvSpPr>
          <p:spPr bwMode="auto">
            <a:xfrm flipH="1">
              <a:off x="2403" y="98"/>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8" name="Line 115"/>
            <p:cNvSpPr>
              <a:spLocks noChangeShapeType="1"/>
            </p:cNvSpPr>
            <p:nvPr/>
          </p:nvSpPr>
          <p:spPr bwMode="auto">
            <a:xfrm flipH="1">
              <a:off x="4536" y="98"/>
              <a:ext cx="194"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9" name="Group 96"/>
          <p:cNvGrpSpPr/>
          <p:nvPr/>
        </p:nvGrpSpPr>
        <p:grpSpPr bwMode="auto">
          <a:xfrm>
            <a:off x="3783740" y="2145946"/>
            <a:ext cx="4518025" cy="17463"/>
            <a:chOff x="0" y="0"/>
            <a:chExt cx="2846" cy="11"/>
          </a:xfrm>
        </p:grpSpPr>
        <p:sp>
          <p:nvSpPr>
            <p:cNvPr id="100" name="Line 117"/>
            <p:cNvSpPr>
              <a:spLocks noChangeShapeType="1"/>
            </p:cNvSpPr>
            <p:nvPr/>
          </p:nvSpPr>
          <p:spPr bwMode="auto">
            <a:xfrm>
              <a:off x="0" y="0"/>
              <a:ext cx="264" cy="0"/>
            </a:xfrm>
            <a:prstGeom prst="line">
              <a:avLst/>
            </a:prstGeom>
            <a:noFill/>
            <a:ln w="19050" cap="sq">
              <a:solidFill>
                <a:srgbClr val="008000"/>
              </a:solidFill>
              <a:miter lim="800000"/>
              <a:head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 name="Line 118"/>
            <p:cNvSpPr>
              <a:spLocks noChangeShapeType="1"/>
            </p:cNvSpPr>
            <p:nvPr/>
          </p:nvSpPr>
          <p:spPr bwMode="auto">
            <a:xfrm flipH="1">
              <a:off x="2121" y="11"/>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 name="Line 119"/>
            <p:cNvSpPr>
              <a:spLocks noChangeShapeType="1"/>
            </p:cNvSpPr>
            <p:nvPr/>
          </p:nvSpPr>
          <p:spPr bwMode="auto">
            <a:xfrm flipH="1">
              <a:off x="1622" y="11"/>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3" name="Line 120"/>
            <p:cNvSpPr>
              <a:spLocks noChangeShapeType="1"/>
            </p:cNvSpPr>
            <p:nvPr/>
          </p:nvSpPr>
          <p:spPr bwMode="auto">
            <a:xfrm flipH="1">
              <a:off x="1077" y="11"/>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Line 121"/>
            <p:cNvSpPr>
              <a:spLocks noChangeShapeType="1"/>
            </p:cNvSpPr>
            <p:nvPr/>
          </p:nvSpPr>
          <p:spPr bwMode="auto">
            <a:xfrm flipH="1">
              <a:off x="533" y="11"/>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Line 122"/>
            <p:cNvSpPr>
              <a:spLocks noChangeShapeType="1"/>
            </p:cNvSpPr>
            <p:nvPr/>
          </p:nvSpPr>
          <p:spPr bwMode="auto">
            <a:xfrm flipH="1">
              <a:off x="2665" y="11"/>
              <a:ext cx="181"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06" name="Group 103"/>
          <p:cNvGrpSpPr/>
          <p:nvPr/>
        </p:nvGrpSpPr>
        <p:grpSpPr bwMode="auto">
          <a:xfrm>
            <a:off x="4413977" y="1444270"/>
            <a:ext cx="3384550" cy="431800"/>
            <a:chOff x="0" y="0"/>
            <a:chExt cx="2132" cy="272"/>
          </a:xfrm>
        </p:grpSpPr>
        <p:sp>
          <p:nvSpPr>
            <p:cNvPr id="107" name="Line 124"/>
            <p:cNvSpPr>
              <a:spLocks noChangeShapeType="1"/>
            </p:cNvSpPr>
            <p:nvPr/>
          </p:nvSpPr>
          <p:spPr bwMode="auto">
            <a:xfrm flipV="1">
              <a:off x="0" y="0"/>
              <a:ext cx="0" cy="272"/>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Line 125"/>
            <p:cNvSpPr>
              <a:spLocks noChangeShapeType="1"/>
            </p:cNvSpPr>
            <p:nvPr/>
          </p:nvSpPr>
          <p:spPr bwMode="auto">
            <a:xfrm flipV="1">
              <a:off x="544" y="0"/>
              <a:ext cx="0" cy="272"/>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9" name="Line 126"/>
            <p:cNvSpPr>
              <a:spLocks noChangeShapeType="1"/>
            </p:cNvSpPr>
            <p:nvPr/>
          </p:nvSpPr>
          <p:spPr bwMode="auto">
            <a:xfrm flipV="1">
              <a:off x="1089" y="0"/>
              <a:ext cx="0" cy="272"/>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0" name="Line 127"/>
            <p:cNvSpPr>
              <a:spLocks noChangeShapeType="1"/>
            </p:cNvSpPr>
            <p:nvPr/>
          </p:nvSpPr>
          <p:spPr bwMode="auto">
            <a:xfrm flipV="1">
              <a:off x="1587" y="0"/>
              <a:ext cx="0" cy="272"/>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Line 128"/>
            <p:cNvSpPr>
              <a:spLocks noChangeShapeType="1"/>
            </p:cNvSpPr>
            <p:nvPr/>
          </p:nvSpPr>
          <p:spPr bwMode="auto">
            <a:xfrm flipV="1">
              <a:off x="2132" y="0"/>
              <a:ext cx="0" cy="272"/>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12" name="Group 109"/>
          <p:cNvGrpSpPr/>
          <p:nvPr/>
        </p:nvGrpSpPr>
        <p:grpSpPr bwMode="auto">
          <a:xfrm>
            <a:off x="6933340" y="1442683"/>
            <a:ext cx="4284663" cy="3814762"/>
            <a:chOff x="0" y="0"/>
            <a:chExt cx="2699" cy="2403"/>
          </a:xfrm>
        </p:grpSpPr>
        <p:sp>
          <p:nvSpPr>
            <p:cNvPr id="113" name="Text Box 130"/>
            <p:cNvSpPr txBox="1">
              <a:spLocks noChangeArrowheads="1"/>
            </p:cNvSpPr>
            <p:nvPr/>
          </p:nvSpPr>
          <p:spPr bwMode="auto">
            <a:xfrm>
              <a:off x="0" y="2178"/>
              <a:ext cx="276" cy="192"/>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endParaRPr lang="zh-CN" altLang="en-US" sz="2400" b="1" kern="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4" name="Group 111"/>
            <p:cNvGrpSpPr/>
            <p:nvPr/>
          </p:nvGrpSpPr>
          <p:grpSpPr bwMode="auto">
            <a:xfrm>
              <a:off x="0" y="0"/>
              <a:ext cx="2699" cy="2403"/>
              <a:chOff x="0" y="0"/>
              <a:chExt cx="2699" cy="2403"/>
            </a:xfrm>
          </p:grpSpPr>
          <p:grpSp>
            <p:nvGrpSpPr>
              <p:cNvPr id="115" name="Group 112"/>
              <p:cNvGrpSpPr/>
              <p:nvPr/>
            </p:nvGrpSpPr>
            <p:grpSpPr bwMode="auto">
              <a:xfrm>
                <a:off x="2666" y="0"/>
                <a:ext cx="33" cy="2394"/>
                <a:chOff x="0" y="0"/>
                <a:chExt cx="33" cy="2394"/>
              </a:xfrm>
            </p:grpSpPr>
            <p:sp>
              <p:nvSpPr>
                <p:cNvPr id="121" name="AutoShape 133"/>
                <p:cNvSpPr>
                  <a:spLocks noChangeArrowheads="1"/>
                </p:cNvSpPr>
                <p:nvPr/>
              </p:nvSpPr>
              <p:spPr bwMode="auto">
                <a:xfrm flipV="1">
                  <a:off x="0" y="2267"/>
                  <a:ext cx="33" cy="127"/>
                </a:xfrm>
                <a:prstGeom prst="triangle">
                  <a:avLst>
                    <a:gd name="adj" fmla="val 50000"/>
                  </a:avLst>
                </a:prstGeom>
                <a:solidFill>
                  <a:srgbClr val="000000"/>
                </a:solidFill>
                <a:ln w="19050">
                  <a:solidFill>
                    <a:srgbClr val="000000"/>
                  </a:solidFill>
                  <a:miter lim="800000"/>
                </a:ln>
              </p:spPr>
              <p:txBody>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Line 134"/>
                <p:cNvSpPr>
                  <a:spLocks noChangeShapeType="1"/>
                </p:cNvSpPr>
                <p:nvPr/>
              </p:nvSpPr>
              <p:spPr bwMode="auto">
                <a:xfrm flipV="1">
                  <a:off x="17" y="0"/>
                  <a:ext cx="0" cy="229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16" name="Line 135"/>
              <p:cNvSpPr>
                <a:spLocks noChangeShapeType="1"/>
              </p:cNvSpPr>
              <p:nvPr/>
            </p:nvSpPr>
            <p:spPr bwMode="auto">
              <a:xfrm flipV="1">
                <a:off x="546" y="2108"/>
                <a:ext cx="0" cy="2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7" name="Line 136"/>
              <p:cNvSpPr>
                <a:spLocks noChangeShapeType="1"/>
              </p:cNvSpPr>
              <p:nvPr/>
            </p:nvSpPr>
            <p:spPr bwMode="auto">
              <a:xfrm flipV="1">
                <a:off x="1079" y="2117"/>
                <a:ext cx="0" cy="2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Line 137"/>
              <p:cNvSpPr>
                <a:spLocks noChangeShapeType="1"/>
              </p:cNvSpPr>
              <p:nvPr/>
            </p:nvSpPr>
            <p:spPr bwMode="auto">
              <a:xfrm flipV="1">
                <a:off x="1614" y="2117"/>
                <a:ext cx="0" cy="2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9" name="Line 138"/>
              <p:cNvSpPr>
                <a:spLocks noChangeShapeType="1"/>
              </p:cNvSpPr>
              <p:nvPr/>
            </p:nvSpPr>
            <p:spPr bwMode="auto">
              <a:xfrm flipV="1">
                <a:off x="2148" y="2117"/>
                <a:ext cx="0" cy="2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0" name="Line 139"/>
              <p:cNvSpPr>
                <a:spLocks noChangeShapeType="1"/>
              </p:cNvSpPr>
              <p:nvPr/>
            </p:nvSpPr>
            <p:spPr bwMode="auto">
              <a:xfrm flipV="1">
                <a:off x="0" y="2087"/>
                <a:ext cx="0" cy="207"/>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123" name="Group 120"/>
          <p:cNvGrpSpPr/>
          <p:nvPr/>
        </p:nvGrpSpPr>
        <p:grpSpPr bwMode="auto">
          <a:xfrm>
            <a:off x="6069740" y="3923946"/>
            <a:ext cx="3425825" cy="481013"/>
            <a:chOff x="0" y="0"/>
            <a:chExt cx="2158" cy="303"/>
          </a:xfrm>
        </p:grpSpPr>
        <p:sp>
          <p:nvSpPr>
            <p:cNvPr id="124" name="Line 141"/>
            <p:cNvSpPr>
              <a:spLocks noChangeShapeType="1"/>
            </p:cNvSpPr>
            <p:nvPr/>
          </p:nvSpPr>
          <p:spPr bwMode="auto">
            <a:xfrm flipV="1">
              <a:off x="557" y="18"/>
              <a:ext cx="0" cy="28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5" name="Line 142"/>
            <p:cNvSpPr>
              <a:spLocks noChangeShapeType="1"/>
            </p:cNvSpPr>
            <p:nvPr/>
          </p:nvSpPr>
          <p:spPr bwMode="auto">
            <a:xfrm flipV="1">
              <a:off x="1092" y="18"/>
              <a:ext cx="0" cy="28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Line 143"/>
            <p:cNvSpPr>
              <a:spLocks noChangeShapeType="1"/>
            </p:cNvSpPr>
            <p:nvPr/>
          </p:nvSpPr>
          <p:spPr bwMode="auto">
            <a:xfrm flipV="1">
              <a:off x="1625" y="18"/>
              <a:ext cx="0" cy="28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7" name="Line 144"/>
            <p:cNvSpPr>
              <a:spLocks noChangeShapeType="1"/>
            </p:cNvSpPr>
            <p:nvPr/>
          </p:nvSpPr>
          <p:spPr bwMode="auto">
            <a:xfrm flipV="1">
              <a:off x="2158" y="18"/>
              <a:ext cx="0" cy="28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8" name="Text Box 145"/>
            <p:cNvSpPr txBox="1">
              <a:spLocks noChangeArrowheads="1"/>
            </p:cNvSpPr>
            <p:nvPr/>
          </p:nvSpPr>
          <p:spPr bwMode="auto">
            <a:xfrm>
              <a:off x="10" y="71"/>
              <a:ext cx="262" cy="170"/>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endParaRPr lang="zh-CN" altLang="en-US" sz="2400" b="1" kern="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9" name="Line 146"/>
            <p:cNvSpPr>
              <a:spLocks noChangeShapeType="1"/>
            </p:cNvSpPr>
            <p:nvPr/>
          </p:nvSpPr>
          <p:spPr bwMode="auto">
            <a:xfrm flipV="1">
              <a:off x="0" y="0"/>
              <a:ext cx="0" cy="207"/>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30" name="Group 127"/>
          <p:cNvGrpSpPr/>
          <p:nvPr/>
        </p:nvGrpSpPr>
        <p:grpSpPr bwMode="auto">
          <a:xfrm>
            <a:off x="5277578" y="3058758"/>
            <a:ext cx="3375025" cy="501650"/>
            <a:chOff x="0" y="0"/>
            <a:chExt cx="2126" cy="316"/>
          </a:xfrm>
        </p:grpSpPr>
        <p:sp>
          <p:nvSpPr>
            <p:cNvPr id="131" name="Line 148"/>
            <p:cNvSpPr>
              <a:spLocks noChangeShapeType="1"/>
            </p:cNvSpPr>
            <p:nvPr/>
          </p:nvSpPr>
          <p:spPr bwMode="auto">
            <a:xfrm flipV="1">
              <a:off x="526" y="28"/>
              <a:ext cx="0" cy="2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2" name="Line 149"/>
            <p:cNvSpPr>
              <a:spLocks noChangeShapeType="1"/>
            </p:cNvSpPr>
            <p:nvPr/>
          </p:nvSpPr>
          <p:spPr bwMode="auto">
            <a:xfrm flipV="1">
              <a:off x="1060" y="28"/>
              <a:ext cx="0" cy="2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 name="Line 150"/>
            <p:cNvSpPr>
              <a:spLocks noChangeShapeType="1"/>
            </p:cNvSpPr>
            <p:nvPr/>
          </p:nvSpPr>
          <p:spPr bwMode="auto">
            <a:xfrm flipV="1">
              <a:off x="1593" y="28"/>
              <a:ext cx="0" cy="2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4" name="Line 151"/>
            <p:cNvSpPr>
              <a:spLocks noChangeShapeType="1"/>
            </p:cNvSpPr>
            <p:nvPr/>
          </p:nvSpPr>
          <p:spPr bwMode="auto">
            <a:xfrm flipV="1">
              <a:off x="2126" y="28"/>
              <a:ext cx="0" cy="2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5" name="Line 152"/>
            <p:cNvSpPr>
              <a:spLocks noChangeShapeType="1"/>
            </p:cNvSpPr>
            <p:nvPr/>
          </p:nvSpPr>
          <p:spPr bwMode="auto">
            <a:xfrm flipV="1">
              <a:off x="0" y="0"/>
              <a:ext cx="0" cy="207"/>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36" name="Group 133"/>
          <p:cNvGrpSpPr/>
          <p:nvPr/>
        </p:nvGrpSpPr>
        <p:grpSpPr bwMode="auto">
          <a:xfrm>
            <a:off x="4413977" y="2258659"/>
            <a:ext cx="3395662" cy="454025"/>
            <a:chOff x="0" y="0"/>
            <a:chExt cx="2139" cy="286"/>
          </a:xfrm>
        </p:grpSpPr>
        <p:sp>
          <p:nvSpPr>
            <p:cNvPr id="137" name="Line 154"/>
            <p:cNvSpPr>
              <a:spLocks noChangeShapeType="1"/>
            </p:cNvSpPr>
            <p:nvPr/>
          </p:nvSpPr>
          <p:spPr bwMode="auto">
            <a:xfrm flipV="1">
              <a:off x="537" y="0"/>
              <a:ext cx="0" cy="2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8" name="Line 155"/>
            <p:cNvSpPr>
              <a:spLocks noChangeShapeType="1"/>
            </p:cNvSpPr>
            <p:nvPr/>
          </p:nvSpPr>
          <p:spPr bwMode="auto">
            <a:xfrm flipV="1">
              <a:off x="1070" y="0"/>
              <a:ext cx="0" cy="2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9" name="Line 156"/>
            <p:cNvSpPr>
              <a:spLocks noChangeShapeType="1"/>
            </p:cNvSpPr>
            <p:nvPr/>
          </p:nvSpPr>
          <p:spPr bwMode="auto">
            <a:xfrm flipV="1">
              <a:off x="1604" y="0"/>
              <a:ext cx="0" cy="2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 name="Line 157"/>
            <p:cNvSpPr>
              <a:spLocks noChangeShapeType="1"/>
            </p:cNvSpPr>
            <p:nvPr/>
          </p:nvSpPr>
          <p:spPr bwMode="auto">
            <a:xfrm flipV="1">
              <a:off x="2139" y="0"/>
              <a:ext cx="0" cy="2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1" name="Line 158"/>
            <p:cNvSpPr>
              <a:spLocks noChangeShapeType="1"/>
            </p:cNvSpPr>
            <p:nvPr/>
          </p:nvSpPr>
          <p:spPr bwMode="auto">
            <a:xfrm flipV="1">
              <a:off x="0" y="5"/>
              <a:ext cx="0" cy="207"/>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42" name="Line 159"/>
          <p:cNvSpPr>
            <a:spLocks noChangeShapeType="1"/>
          </p:cNvSpPr>
          <p:nvPr/>
        </p:nvSpPr>
        <p:spPr bwMode="auto">
          <a:xfrm>
            <a:off x="4028214" y="2163408"/>
            <a:ext cx="0" cy="647700"/>
          </a:xfrm>
          <a:prstGeom prst="line">
            <a:avLst/>
          </a:prstGeom>
          <a:noFill/>
          <a:ln w="19050">
            <a:solidFill>
              <a:srgbClr val="000000"/>
            </a:solidFill>
            <a:round/>
            <a:headEnd type="oval"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3" name="Line 160"/>
          <p:cNvSpPr>
            <a:spLocks noChangeShapeType="1"/>
          </p:cNvSpPr>
          <p:nvPr/>
        </p:nvSpPr>
        <p:spPr bwMode="auto">
          <a:xfrm flipV="1">
            <a:off x="6574564" y="4684359"/>
            <a:ext cx="0" cy="668337"/>
          </a:xfrm>
          <a:prstGeom prst="line">
            <a:avLst/>
          </a:prstGeom>
          <a:noFill/>
          <a:ln w="19050">
            <a:solidFill>
              <a:srgbClr val="000000"/>
            </a:solidFill>
            <a:round/>
            <a:tailEnd type="oval"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4" name="Line 161"/>
          <p:cNvSpPr>
            <a:spLocks noChangeShapeType="1"/>
          </p:cNvSpPr>
          <p:nvPr/>
        </p:nvSpPr>
        <p:spPr bwMode="auto">
          <a:xfrm>
            <a:off x="4866414" y="3027008"/>
            <a:ext cx="0" cy="647700"/>
          </a:xfrm>
          <a:prstGeom prst="line">
            <a:avLst/>
          </a:prstGeom>
          <a:noFill/>
          <a:ln w="19050">
            <a:solidFill>
              <a:srgbClr val="000000"/>
            </a:solidFill>
            <a:round/>
            <a:headEnd type="oval"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5" name="Line 162"/>
          <p:cNvSpPr>
            <a:spLocks noChangeShapeType="1"/>
          </p:cNvSpPr>
          <p:nvPr/>
        </p:nvSpPr>
        <p:spPr bwMode="auto">
          <a:xfrm>
            <a:off x="5709377" y="3844570"/>
            <a:ext cx="0" cy="673100"/>
          </a:xfrm>
          <a:prstGeom prst="line">
            <a:avLst/>
          </a:prstGeom>
          <a:noFill/>
          <a:ln w="19050">
            <a:solidFill>
              <a:srgbClr val="000000"/>
            </a:solidFill>
            <a:round/>
            <a:headEnd type="oval" w="med" len="me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6" name="Text Box 27"/>
          <p:cNvSpPr txBox="1">
            <a:spLocks noChangeArrowheads="1"/>
          </p:cNvSpPr>
          <p:nvPr/>
        </p:nvSpPr>
        <p:spPr bwMode="auto">
          <a:xfrm>
            <a:off x="7577864" y="5263795"/>
            <a:ext cx="439738"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7" name="Text Box 28"/>
          <p:cNvSpPr txBox="1">
            <a:spLocks noChangeArrowheads="1"/>
          </p:cNvSpPr>
          <p:nvPr/>
        </p:nvSpPr>
        <p:spPr bwMode="auto">
          <a:xfrm>
            <a:off x="8424003" y="5263795"/>
            <a:ext cx="439737"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8" name="Text Box 29"/>
          <p:cNvSpPr txBox="1">
            <a:spLocks noChangeArrowheads="1"/>
          </p:cNvSpPr>
          <p:nvPr/>
        </p:nvSpPr>
        <p:spPr bwMode="auto">
          <a:xfrm>
            <a:off x="10101990" y="5260620"/>
            <a:ext cx="441325"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9" name="Text Box 30"/>
          <p:cNvSpPr txBox="1">
            <a:spLocks noChangeArrowheads="1"/>
          </p:cNvSpPr>
          <p:nvPr/>
        </p:nvSpPr>
        <p:spPr bwMode="auto">
          <a:xfrm>
            <a:off x="10964003" y="5263795"/>
            <a:ext cx="441325"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0" name="Text Box 70"/>
          <p:cNvSpPr txBox="1">
            <a:spLocks noChangeArrowheads="1"/>
          </p:cNvSpPr>
          <p:nvPr/>
        </p:nvSpPr>
        <p:spPr bwMode="auto">
          <a:xfrm>
            <a:off x="4199665" y="1871308"/>
            <a:ext cx="442913"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1" name="Text Box 71"/>
          <p:cNvSpPr txBox="1">
            <a:spLocks noChangeArrowheads="1"/>
          </p:cNvSpPr>
          <p:nvPr/>
        </p:nvSpPr>
        <p:spPr bwMode="auto">
          <a:xfrm>
            <a:off x="5047389" y="1871308"/>
            <a:ext cx="438150"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2" name="Text Box 72"/>
          <p:cNvSpPr txBox="1">
            <a:spLocks noChangeArrowheads="1"/>
          </p:cNvSpPr>
          <p:nvPr/>
        </p:nvSpPr>
        <p:spPr bwMode="auto">
          <a:xfrm>
            <a:off x="7588978" y="1871308"/>
            <a:ext cx="439737"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 name="Text Box 73"/>
          <p:cNvSpPr txBox="1">
            <a:spLocks noChangeArrowheads="1"/>
          </p:cNvSpPr>
          <p:nvPr/>
        </p:nvSpPr>
        <p:spPr bwMode="auto">
          <a:xfrm>
            <a:off x="5915752" y="1849083"/>
            <a:ext cx="442912"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4" name="Text Box 82"/>
          <p:cNvSpPr txBox="1">
            <a:spLocks noChangeArrowheads="1"/>
          </p:cNvSpPr>
          <p:nvPr/>
        </p:nvSpPr>
        <p:spPr bwMode="auto">
          <a:xfrm>
            <a:off x="5047389" y="2719034"/>
            <a:ext cx="438150"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5" name="Text Box 84"/>
          <p:cNvSpPr txBox="1">
            <a:spLocks noChangeArrowheads="1"/>
          </p:cNvSpPr>
          <p:nvPr/>
        </p:nvSpPr>
        <p:spPr bwMode="auto">
          <a:xfrm>
            <a:off x="7585802" y="2719034"/>
            <a:ext cx="442912"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 name="Text Box 85"/>
          <p:cNvSpPr txBox="1">
            <a:spLocks noChangeArrowheads="1"/>
          </p:cNvSpPr>
          <p:nvPr/>
        </p:nvSpPr>
        <p:spPr bwMode="auto">
          <a:xfrm>
            <a:off x="8433528" y="2719034"/>
            <a:ext cx="441325"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 name="Text Box 93"/>
          <p:cNvSpPr txBox="1">
            <a:spLocks noChangeArrowheads="1"/>
          </p:cNvSpPr>
          <p:nvPr/>
        </p:nvSpPr>
        <p:spPr bwMode="auto">
          <a:xfrm>
            <a:off x="5853839" y="3531834"/>
            <a:ext cx="438150"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8" name="Text Box 94"/>
          <p:cNvSpPr txBox="1">
            <a:spLocks noChangeArrowheads="1"/>
          </p:cNvSpPr>
          <p:nvPr/>
        </p:nvSpPr>
        <p:spPr bwMode="auto">
          <a:xfrm>
            <a:off x="6699978" y="3531834"/>
            <a:ext cx="439737"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9" name="Text Box 95"/>
          <p:cNvSpPr txBox="1">
            <a:spLocks noChangeArrowheads="1"/>
          </p:cNvSpPr>
          <p:nvPr/>
        </p:nvSpPr>
        <p:spPr bwMode="auto">
          <a:xfrm>
            <a:off x="8392252" y="3531834"/>
            <a:ext cx="442912"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0" name="Text Box 96"/>
          <p:cNvSpPr txBox="1">
            <a:spLocks noChangeArrowheads="1"/>
          </p:cNvSpPr>
          <p:nvPr/>
        </p:nvSpPr>
        <p:spPr bwMode="auto">
          <a:xfrm>
            <a:off x="9239978" y="3531834"/>
            <a:ext cx="441325"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dirty="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1" name="Text Box 104"/>
          <p:cNvSpPr txBox="1">
            <a:spLocks noChangeArrowheads="1"/>
          </p:cNvSpPr>
          <p:nvPr/>
        </p:nvSpPr>
        <p:spPr bwMode="auto">
          <a:xfrm>
            <a:off x="6703152" y="4395434"/>
            <a:ext cx="438150"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2" name="Text Box 105"/>
          <p:cNvSpPr txBox="1">
            <a:spLocks noChangeArrowheads="1"/>
          </p:cNvSpPr>
          <p:nvPr/>
        </p:nvSpPr>
        <p:spPr bwMode="auto">
          <a:xfrm>
            <a:off x="7549289" y="4395434"/>
            <a:ext cx="439738"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3" name="Text Box 106"/>
          <p:cNvSpPr txBox="1">
            <a:spLocks noChangeArrowheads="1"/>
          </p:cNvSpPr>
          <p:nvPr/>
        </p:nvSpPr>
        <p:spPr bwMode="auto">
          <a:xfrm>
            <a:off x="9241565" y="4395434"/>
            <a:ext cx="442913"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4" name="Text Box 107"/>
          <p:cNvSpPr txBox="1">
            <a:spLocks noChangeArrowheads="1"/>
          </p:cNvSpPr>
          <p:nvPr/>
        </p:nvSpPr>
        <p:spPr bwMode="auto">
          <a:xfrm>
            <a:off x="10089290" y="4395434"/>
            <a:ext cx="441325"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5" name="Text Box 164"/>
          <p:cNvSpPr txBox="1">
            <a:spLocks noChangeArrowheads="1"/>
          </p:cNvSpPr>
          <p:nvPr/>
        </p:nvSpPr>
        <p:spPr bwMode="auto">
          <a:xfrm>
            <a:off x="6717440" y="1871308"/>
            <a:ext cx="442913"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6" name="Text Box 165"/>
          <p:cNvSpPr txBox="1">
            <a:spLocks noChangeArrowheads="1"/>
          </p:cNvSpPr>
          <p:nvPr/>
        </p:nvSpPr>
        <p:spPr bwMode="auto">
          <a:xfrm>
            <a:off x="9271727" y="5263795"/>
            <a:ext cx="438150" cy="387350"/>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7" name="Text Box 166"/>
          <p:cNvSpPr txBox="1">
            <a:spLocks noChangeArrowheads="1"/>
          </p:cNvSpPr>
          <p:nvPr/>
        </p:nvSpPr>
        <p:spPr bwMode="auto">
          <a:xfrm>
            <a:off x="7546114" y="3531834"/>
            <a:ext cx="439738"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8" name="Text Box 167"/>
          <p:cNvSpPr txBox="1">
            <a:spLocks noChangeArrowheads="1"/>
          </p:cNvSpPr>
          <p:nvPr/>
        </p:nvSpPr>
        <p:spPr bwMode="auto">
          <a:xfrm>
            <a:off x="8395428" y="4395434"/>
            <a:ext cx="439737"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9" name="Text Box 168"/>
          <p:cNvSpPr txBox="1">
            <a:spLocks noChangeArrowheads="1"/>
          </p:cNvSpPr>
          <p:nvPr/>
        </p:nvSpPr>
        <p:spPr bwMode="auto">
          <a:xfrm>
            <a:off x="6739664" y="2719034"/>
            <a:ext cx="439738"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0" name="Text Box 83"/>
          <p:cNvSpPr txBox="1">
            <a:spLocks noChangeArrowheads="1"/>
          </p:cNvSpPr>
          <p:nvPr/>
        </p:nvSpPr>
        <p:spPr bwMode="auto">
          <a:xfrm>
            <a:off x="5893528" y="2719034"/>
            <a:ext cx="439737" cy="384175"/>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rgbClr val="336699"/>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b="1">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6" name="内容占位符 2"/>
          <p:cNvSpPr>
            <a:spLocks noGrp="1"/>
          </p:cNvSpPr>
          <p:nvPr>
            <p:ph idx="1"/>
          </p:nvPr>
        </p:nvSpPr>
        <p:spPr>
          <a:xfrm>
            <a:off x="245997" y="4071585"/>
            <a:ext cx="2934493" cy="2355642"/>
          </a:xfrm>
        </p:spPr>
        <p:txBody>
          <a:bodyPr>
            <a:normAutofit/>
          </a:bodyPr>
          <a:lstStyle/>
          <a:p>
            <a:pPr eaLnBrk="1" hangingPunct="1">
              <a:lnSpc>
                <a:spcPct val="150000"/>
              </a:lnSpc>
            </a:pPr>
            <a:r>
              <a:rPr lang="en-US" altLang="zh-CN" dirty="0"/>
              <a:t>n*n</a:t>
            </a:r>
            <a:r>
              <a:rPr lang="zh-CN" altLang="en-US" dirty="0"/>
              <a:t>个</a:t>
            </a:r>
            <a:r>
              <a:rPr lang="en-US" altLang="zh-CN" dirty="0"/>
              <a:t>CAS</a:t>
            </a:r>
            <a:r>
              <a:rPr lang="zh-CN" altLang="en-US" dirty="0"/>
              <a:t>单元</a:t>
            </a:r>
            <a:endParaRPr lang="zh-CN" altLang="en-US" dirty="0"/>
          </a:p>
          <a:p>
            <a:pPr eaLnBrk="1" hangingPunct="1">
              <a:lnSpc>
                <a:spcPct val="150000"/>
              </a:lnSpc>
            </a:pPr>
            <a:r>
              <a:rPr lang="en-US" altLang="zh-CN" dirty="0"/>
              <a:t>(n*n</a:t>
            </a:r>
            <a:r>
              <a:rPr lang="en-US" altLang="zh-CN"/>
              <a:t>) ×9T</a:t>
            </a:r>
            <a:endParaRPr lang="en-US" altLang="zh-CN" dirty="0"/>
          </a:p>
          <a:p>
            <a:pPr eaLnBrk="1" hangingPunct="1">
              <a:lnSpc>
                <a:spcPct val="150000"/>
              </a:lnSpc>
            </a:pPr>
            <a:r>
              <a:rPr lang="zh-CN" altLang="en-US" dirty="0"/>
              <a:t>如何优化？</a:t>
            </a:r>
            <a:endParaRPr lang="en-US" altLang="zh-CN" dirty="0"/>
          </a:p>
          <a:p>
            <a:endParaRPr lang="zh-CN" altLang="en-US" dirty="0"/>
          </a:p>
        </p:txBody>
      </p:sp>
      <p:grpSp>
        <p:nvGrpSpPr>
          <p:cNvPr id="3" name="组合 2"/>
          <p:cNvGrpSpPr/>
          <p:nvPr/>
        </p:nvGrpSpPr>
        <p:grpSpPr>
          <a:xfrm>
            <a:off x="3805965" y="1414396"/>
            <a:ext cx="3612243" cy="346075"/>
            <a:chOff x="1119233" y="1442683"/>
            <a:chExt cx="3612243" cy="346075"/>
          </a:xfrm>
        </p:grpSpPr>
        <p:sp>
          <p:nvSpPr>
            <p:cNvPr id="28" name="Line 17"/>
            <p:cNvSpPr>
              <a:spLocks noChangeShapeType="1"/>
            </p:cNvSpPr>
            <p:nvPr/>
          </p:nvSpPr>
          <p:spPr bwMode="auto">
            <a:xfrm flipV="1">
              <a:off x="4420327" y="1442683"/>
              <a:ext cx="0" cy="234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algn="l" eaLnBrk="0" hangingPunct="0"/>
              <a:endParaRPr lang="zh-CN" altLang="en-US" sz="2400" b="1" u="sng">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Text Box 36"/>
            <p:cNvSpPr txBox="1">
              <a:spLocks noChangeArrowheads="1"/>
            </p:cNvSpPr>
            <p:nvPr/>
          </p:nvSpPr>
          <p:spPr bwMode="auto">
            <a:xfrm>
              <a:off x="1119233" y="1478401"/>
              <a:ext cx="225425" cy="301625"/>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0</a:t>
              </a:r>
              <a:endParaRPr lang="en-US" sz="2400" b="1" dirty="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Text Box 37"/>
            <p:cNvSpPr txBox="1">
              <a:spLocks noChangeArrowheads="1"/>
            </p:cNvSpPr>
            <p:nvPr/>
          </p:nvSpPr>
          <p:spPr bwMode="auto">
            <a:xfrm>
              <a:off x="1846989" y="1469671"/>
              <a:ext cx="436563" cy="31908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Y</a:t>
              </a:r>
              <a:r>
                <a:rPr lang="en-US" sz="2400" baseline="-250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1</a:t>
              </a:r>
              <a:endParaRPr lang="en-US" sz="2400" b="1" dirty="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Text Box 38"/>
            <p:cNvSpPr txBox="1">
              <a:spLocks noChangeArrowheads="1"/>
            </p:cNvSpPr>
            <p:nvPr/>
          </p:nvSpPr>
          <p:spPr bwMode="auto">
            <a:xfrm>
              <a:off x="2696301" y="1469671"/>
              <a:ext cx="377825" cy="246062"/>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Y</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Text Box 39"/>
            <p:cNvSpPr txBox="1">
              <a:spLocks noChangeArrowheads="1"/>
            </p:cNvSpPr>
            <p:nvPr/>
          </p:nvSpPr>
          <p:spPr bwMode="auto">
            <a:xfrm>
              <a:off x="3518626" y="1469671"/>
              <a:ext cx="420688" cy="31908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Y</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3</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Text Box 40"/>
            <p:cNvSpPr txBox="1">
              <a:spLocks noChangeArrowheads="1"/>
            </p:cNvSpPr>
            <p:nvPr/>
          </p:nvSpPr>
          <p:spPr bwMode="auto">
            <a:xfrm>
              <a:off x="4366351" y="1469671"/>
              <a:ext cx="365125" cy="31908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Y</a:t>
              </a:r>
              <a:r>
                <a:rPr lang="en-US" sz="2400"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4</a:t>
              </a:r>
              <a:endParaRPr lang="en-US" sz="2400" b="1">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2" name="Text Box 36"/>
            <p:cNvSpPr txBox="1">
              <a:spLocks noChangeArrowheads="1"/>
            </p:cNvSpPr>
            <p:nvPr/>
          </p:nvSpPr>
          <p:spPr bwMode="auto">
            <a:xfrm>
              <a:off x="1226389" y="1478400"/>
              <a:ext cx="225425" cy="301625"/>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endParaRPr lang="en-US" sz="2400" b="1" dirty="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 name="文本框 3"/>
          <p:cNvSpPr txBox="1"/>
          <p:nvPr/>
        </p:nvSpPr>
        <p:spPr>
          <a:xfrm>
            <a:off x="4810594" y="6163261"/>
            <a:ext cx="5109091" cy="461665"/>
          </a:xfrm>
          <a:prstGeom prst="rect">
            <a:avLst/>
          </a:prstGeom>
          <a:noFill/>
        </p:spPr>
        <p:txBody>
          <a:bodyPr wrap="none" rtlCol="0">
            <a:spAutoFit/>
          </a:bodyPr>
          <a:lstStyle/>
          <a:p>
            <a:r>
              <a:rPr lang="zh-CN" altLang="en-US" sz="2400" dirty="0">
                <a:solidFill>
                  <a:srgbClr val="0066FF"/>
                </a:solidFill>
                <a:latin typeface="微软雅黑" panose="020B0503020204020204" pitchFamily="34" charset="-122"/>
                <a:ea typeface="微软雅黑" panose="020B0503020204020204" pitchFamily="34" charset="-122"/>
              </a:rPr>
              <a:t>运算强相关，优化难度大，复杂度高</a:t>
            </a:r>
            <a:endParaRPr lang="zh-CN" altLang="en-US" sz="2400" dirty="0">
              <a:solidFill>
                <a:srgbClr val="0066FF"/>
              </a:solidFill>
              <a:latin typeface="微软雅黑" panose="020B0503020204020204" pitchFamily="34" charset="-122"/>
              <a:ea typeface="微软雅黑" panose="020B0503020204020204" pitchFamily="34" charset="-122"/>
            </a:endParaRPr>
          </a:p>
        </p:txBody>
      </p:sp>
      <p:sp>
        <p:nvSpPr>
          <p:cNvPr id="175" name="任意多边形 174"/>
          <p:cNvSpPr/>
          <p:nvPr/>
        </p:nvSpPr>
        <p:spPr>
          <a:xfrm>
            <a:off x="3729191" y="2147299"/>
            <a:ext cx="5848242" cy="791110"/>
          </a:xfrm>
          <a:custGeom>
            <a:avLst/>
            <a:gdLst>
              <a:gd name="connsiteX0" fmla="*/ 298279 w 5848242"/>
              <a:gd name="connsiteY0" fmla="*/ 0 h 791110"/>
              <a:gd name="connsiteX1" fmla="*/ 585955 w 5848242"/>
              <a:gd name="connsiteY1" fmla="*/ 308225 h 791110"/>
              <a:gd name="connsiteX2" fmla="*/ 5589470 w 5848242"/>
              <a:gd name="connsiteY2" fmla="*/ 359595 h 791110"/>
              <a:gd name="connsiteX3" fmla="*/ 5178503 w 5848242"/>
              <a:gd name="connsiteY3" fmla="*/ 791110 h 791110"/>
              <a:gd name="connsiteX4" fmla="*/ 5178503 w 5848242"/>
              <a:gd name="connsiteY4" fmla="*/ 791110 h 791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242" h="791110">
                <a:moveTo>
                  <a:pt x="298279" y="0"/>
                </a:moveTo>
                <a:cubicBezTo>
                  <a:pt x="1184" y="124146"/>
                  <a:pt x="-295910" y="248293"/>
                  <a:pt x="585955" y="308225"/>
                </a:cubicBezTo>
                <a:cubicBezTo>
                  <a:pt x="1467820" y="368157"/>
                  <a:pt x="4824045" y="279114"/>
                  <a:pt x="5589470" y="359595"/>
                </a:cubicBezTo>
                <a:cubicBezTo>
                  <a:pt x="6354895" y="440076"/>
                  <a:pt x="5178503" y="791110"/>
                  <a:pt x="5178503" y="791110"/>
                </a:cubicBezTo>
                <a:lnTo>
                  <a:pt x="5178503" y="791110"/>
                </a:ln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wipe(left)">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wipe(left)">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6">
                                            <p:txEl>
                                              <p:pRg st="1" end="1"/>
                                            </p:txEl>
                                          </p:spTgt>
                                        </p:tgtEl>
                                        <p:attrNameLst>
                                          <p:attrName>style.visibility</p:attrName>
                                        </p:attrNameLst>
                                      </p:cBhvr>
                                      <p:to>
                                        <p:strVal val="visible"/>
                                      </p:to>
                                    </p:set>
                                    <p:animEffect transition="in" filter="wipe(left)">
                                      <p:cBhvr>
                                        <p:cTn id="17" dur="500"/>
                                        <p:tgtEl>
                                          <p:spTgt spid="17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6">
                                            <p:txEl>
                                              <p:pRg st="2" end="2"/>
                                            </p:txEl>
                                          </p:spTgt>
                                        </p:tgtEl>
                                        <p:attrNameLst>
                                          <p:attrName>style.visibility</p:attrName>
                                        </p:attrNameLst>
                                      </p:cBhvr>
                                      <p:to>
                                        <p:strVal val="visible"/>
                                      </p:to>
                                    </p:set>
                                    <p:animEffect transition="in" filter="wipe(left)">
                                      <p:cBhvr>
                                        <p:cTn id="22" dur="500"/>
                                        <p:tgtEl>
                                          <p:spTgt spid="17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uiExpand="1" build="p"/>
      <p:bldP spid="4" grpId="0"/>
      <p:bldP spid="17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定点除法运算的总结</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en-US" dirty="0"/>
                  <a:t>采用原码除法方式进行，再根据除数和被除数的符号得到商的符号</a:t>
                </a:r>
                <a:endParaRPr lang="en-US" altLang="zh-CN" dirty="0"/>
              </a:p>
              <a:p>
                <a:r>
                  <a:rPr lang="zh-CN" altLang="en-US" dirty="0"/>
                  <a:t>原码</a:t>
                </a:r>
                <a:r>
                  <a:rPr lang="zh-CN" altLang="en-US" dirty="0">
                    <a:solidFill>
                      <a:srgbClr val="C00000"/>
                    </a:solidFill>
                  </a:rPr>
                  <a:t>恢复余数</a:t>
                </a:r>
                <a:r>
                  <a:rPr lang="zh-CN" altLang="en-US" dirty="0"/>
                  <a:t>法：耗费的步骤或时钟周期不确定</a:t>
                </a:r>
                <a:endParaRPr lang="en-US" altLang="zh-CN" dirty="0"/>
              </a:p>
              <a:p>
                <a:r>
                  <a:rPr lang="zh-CN" altLang="en-US" dirty="0"/>
                  <a:t>原码</a:t>
                </a:r>
                <a:r>
                  <a:rPr lang="zh-CN" altLang="en-US" dirty="0">
                    <a:solidFill>
                      <a:srgbClr val="C00000"/>
                    </a:solidFill>
                  </a:rPr>
                  <a:t>不恢复余数</a:t>
                </a:r>
                <a:r>
                  <a:rPr lang="zh-CN" altLang="en-US" dirty="0"/>
                  <a:t>法：运算过程确定（最终余数如为负需要恢复）</a:t>
                </a:r>
                <a:endParaRPr lang="en-US" altLang="zh-CN" dirty="0"/>
              </a:p>
              <a:p>
                <a:r>
                  <a:rPr lang="zh-CN" altLang="en-US" dirty="0"/>
                  <a:t>原码不恢复余数除法的硬件实现方案：</a:t>
                </a:r>
                <a:endParaRPr lang="en-US" altLang="zh-CN" dirty="0"/>
              </a:p>
              <a:p>
                <a:pPr lvl="1"/>
                <a:r>
                  <a:rPr lang="zh-CN" altLang="en-US" dirty="0"/>
                  <a:t>多时钟周期串行执行：硬件开销小、慢速</a:t>
                </a:r>
                <a:endParaRPr lang="en-US" altLang="zh-CN" dirty="0"/>
              </a:p>
              <a:p>
                <a:pPr lvl="1"/>
                <a:r>
                  <a:rPr lang="zh-CN" altLang="en-US" dirty="0"/>
                  <a:t>阵列除法器：硬件开销大、运算速度相对较快</a:t>
                </a:r>
                <a:endParaRPr lang="en-US" altLang="zh-CN" dirty="0"/>
              </a:p>
              <a:p>
                <a:r>
                  <a:rPr lang="zh-CN" altLang="en-US" dirty="0"/>
                  <a:t>一般数字电路中避免采用除法运算</a:t>
                </a:r>
                <a:endParaRPr lang="en-US" altLang="zh-CN" baseline="30000" dirty="0">
                  <a:solidFill>
                    <a:srgbClr val="C00000"/>
                  </a:solidFill>
                </a:endParaRPr>
              </a:p>
              <a:p>
                <a:r>
                  <a:rPr lang="zh-CN" altLang="en-US" dirty="0"/>
                  <a:t>将</a:t>
                </a:r>
                <a:r>
                  <a:rPr lang="zh-CN" altLang="en-US" dirty="0">
                    <a:solidFill>
                      <a:srgbClr val="C00000"/>
                    </a:solidFill>
                  </a:rPr>
                  <a:t>除以</a:t>
                </a:r>
                <a:r>
                  <a:rPr lang="en-US" altLang="zh-CN" dirty="0">
                    <a:solidFill>
                      <a:srgbClr val="C00000"/>
                    </a:solidFill>
                  </a:rPr>
                  <a:t>n</a:t>
                </a:r>
                <a:r>
                  <a:rPr lang="zh-CN" altLang="en-US" dirty="0"/>
                  <a:t>替换为</a:t>
                </a:r>
                <a:r>
                  <a:rPr lang="zh-CN" altLang="en-US" dirty="0">
                    <a:solidFill>
                      <a:srgbClr val="C00000"/>
                    </a:solidFill>
                  </a:rPr>
                  <a:t>乘以</a:t>
                </a:r>
                <a:r>
                  <a:rPr lang="en-US" altLang="zh-CN" dirty="0">
                    <a:solidFill>
                      <a:srgbClr val="C00000"/>
                    </a:solidFill>
                  </a:rPr>
                  <a:t>m/2</a:t>
                </a:r>
                <a:r>
                  <a:rPr lang="en-US" altLang="zh-CN" baseline="30000" dirty="0">
                    <a:solidFill>
                      <a:srgbClr val="C00000"/>
                    </a:solidFill>
                  </a:rPr>
                  <a:t>k</a:t>
                </a:r>
                <a:r>
                  <a:rPr lang="zh-CN" altLang="en-US" dirty="0"/>
                  <a:t>，使      </a:t>
                </a:r>
                <a14:m>
                  <m:oMath xmlns:m="http://schemas.openxmlformats.org/officeDocument/2006/math">
                    <m:f>
                      <m:fPr>
                        <m:ctrlPr>
                          <a:rPr lang="en-US" altLang="zh-CN" sz="3600" i="1" smtClean="0">
                            <a:solidFill>
                              <a:srgbClr val="C00000"/>
                            </a:solidFill>
                            <a:latin typeface="Cambria Math" panose="02040503050406030204" pitchFamily="18" charset="0"/>
                          </a:rPr>
                        </m:ctrlPr>
                      </m:fPr>
                      <m:num>
                        <m:r>
                          <a:rPr lang="en-US" altLang="zh-CN" sz="3600" b="0" i="1" smtClean="0">
                            <a:solidFill>
                              <a:srgbClr val="C00000"/>
                            </a:solidFill>
                            <a:latin typeface="Cambria Math" panose="02040503050406030204" pitchFamily="18" charset="0"/>
                          </a:rPr>
                          <m:t>1</m:t>
                        </m:r>
                      </m:num>
                      <m:den>
                        <m:r>
                          <a:rPr lang="en-US" altLang="zh-CN" sz="3600" b="0" i="1" smtClean="0">
                            <a:solidFill>
                              <a:srgbClr val="C00000"/>
                            </a:solidFill>
                            <a:latin typeface="Cambria Math" panose="02040503050406030204" pitchFamily="18" charset="0"/>
                          </a:rPr>
                          <m:t>𝑛</m:t>
                        </m:r>
                      </m:den>
                    </m:f>
                    <m:r>
                      <a:rPr lang="en-US" altLang="zh-CN" sz="3600" i="1" smtClean="0">
                        <a:solidFill>
                          <a:srgbClr val="C00000"/>
                        </a:solidFill>
                        <a:latin typeface="Cambria Math" panose="02040503050406030204" pitchFamily="18" charset="0"/>
                        <a:sym typeface="Symbol" panose="05050102010706020507" pitchFamily="18" charset="2"/>
                      </a:rPr>
                      <m:t></m:t>
                    </m:r>
                    <m:f>
                      <m:fPr>
                        <m:ctrlPr>
                          <a:rPr lang="en-US" altLang="zh-CN" sz="3600" i="1" smtClean="0">
                            <a:solidFill>
                              <a:srgbClr val="C00000"/>
                            </a:solidFill>
                            <a:latin typeface="Cambria Math" panose="02040503050406030204" pitchFamily="18" charset="0"/>
                            <a:sym typeface="Symbol" panose="05050102010706020507" pitchFamily="18" charset="2"/>
                          </a:rPr>
                        </m:ctrlPr>
                      </m:fPr>
                      <m:num>
                        <m:r>
                          <m:rPr>
                            <m:sty m:val="p"/>
                          </m:rPr>
                          <a:rPr lang="en-US" altLang="zh-CN" sz="3600" i="1">
                            <a:solidFill>
                              <a:srgbClr val="C00000"/>
                            </a:solidFill>
                            <a:latin typeface="Cambria Math" panose="02040503050406030204" pitchFamily="18" charset="0"/>
                            <a:sym typeface="Symbol" panose="05050102010706020507" pitchFamily="18" charset="2"/>
                          </a:rPr>
                          <m:t>m</m:t>
                        </m:r>
                      </m:num>
                      <m:den>
                        <m:sSup>
                          <m:sSupPr>
                            <m:ctrlPr>
                              <a:rPr lang="en-US" altLang="zh-CN" sz="3600" i="1" smtClean="0">
                                <a:solidFill>
                                  <a:srgbClr val="C00000"/>
                                </a:solidFill>
                                <a:latin typeface="Cambria Math" panose="02040503050406030204" pitchFamily="18" charset="0"/>
                                <a:sym typeface="Symbol" panose="05050102010706020507" pitchFamily="18" charset="2"/>
                              </a:rPr>
                            </m:ctrlPr>
                          </m:sSupPr>
                          <m:e>
                            <m:r>
                              <a:rPr lang="en-US" altLang="zh-CN" sz="3600" b="0" i="1" smtClean="0">
                                <a:solidFill>
                                  <a:srgbClr val="C00000"/>
                                </a:solidFill>
                                <a:latin typeface="Cambria Math" panose="02040503050406030204" pitchFamily="18" charset="0"/>
                                <a:sym typeface="Symbol" panose="05050102010706020507" pitchFamily="18" charset="2"/>
                              </a:rPr>
                              <m:t>2</m:t>
                            </m:r>
                          </m:e>
                          <m:sup>
                            <m:r>
                              <a:rPr lang="en-US" altLang="zh-CN" sz="3600" b="0" i="1" smtClean="0">
                                <a:solidFill>
                                  <a:srgbClr val="C00000"/>
                                </a:solidFill>
                                <a:latin typeface="Cambria Math" panose="02040503050406030204" pitchFamily="18" charset="0"/>
                                <a:sym typeface="Symbol" panose="05050102010706020507" pitchFamily="18" charset="2"/>
                              </a:rPr>
                              <m:t>𝑘</m:t>
                            </m:r>
                          </m:sup>
                        </m:sSup>
                      </m:den>
                    </m:f>
                    <m:r>
                      <a:rPr lang="zh-CN" altLang="en-US" sz="3600" i="1">
                        <a:solidFill>
                          <a:srgbClr val="C00000"/>
                        </a:solidFill>
                        <a:latin typeface="Cambria Math" panose="02040503050406030204" pitchFamily="18" charset="0"/>
                        <a:sym typeface="Symbol" panose="05050102010706020507" pitchFamily="18" charset="2"/>
                      </a:rPr>
                      <m:t>；</m:t>
                    </m:r>
                  </m:oMath>
                </a14:m>
                <a:r>
                  <a:rPr lang="zh-CN" altLang="en-US" dirty="0"/>
                  <a:t>其中</a:t>
                </a:r>
                <a:r>
                  <a:rPr lang="en-US" altLang="zh-CN" dirty="0"/>
                  <a:t>m</a:t>
                </a:r>
                <a:r>
                  <a:rPr lang="zh-CN" altLang="en-US" dirty="0"/>
                  <a:t>为整数</a:t>
                </a: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8" r="1" b="1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3" dur="500"/>
                                        <p:tgtEl>
                                          <p:spTgt spid="3">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p:cNvSpPr>
            <a:spLocks noGrp="1" noChangeArrowheads="1"/>
          </p:cNvSpPr>
          <p:nvPr>
            <p:ph type="title"/>
          </p:nvPr>
        </p:nvSpPr>
        <p:spPr/>
        <p:txBody>
          <a:bodyPr/>
          <a:lstStyle/>
          <a:p>
            <a:r>
              <a:rPr lang="zh-CN" altLang="en-US"/>
              <a:t>作业</a:t>
            </a:r>
            <a:endParaRPr lang="zh-CN" altLang="en-US"/>
          </a:p>
        </p:txBody>
      </p:sp>
      <p:sp>
        <p:nvSpPr>
          <p:cNvPr id="181251" name="内容占位符 2"/>
          <p:cNvSpPr>
            <a:spLocks noGrp="1" noChangeArrowheads="1"/>
          </p:cNvSpPr>
          <p:nvPr>
            <p:ph idx="1"/>
          </p:nvPr>
        </p:nvSpPr>
        <p:spPr/>
        <p:txBody>
          <a:bodyPr>
            <a:normAutofit/>
          </a:bodyPr>
          <a:lstStyle/>
          <a:p>
            <a:r>
              <a:rPr lang="en-US" altLang="zh-CN" dirty="0"/>
              <a:t>3.2 </a:t>
            </a:r>
            <a:r>
              <a:rPr lang="zh-CN" altLang="en-US" dirty="0"/>
              <a:t>（</a:t>
            </a:r>
            <a:r>
              <a:rPr lang="en-US" altLang="zh-CN" dirty="0"/>
              <a:t>1</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endParaRPr lang="en-US" altLang="zh-CN" dirty="0"/>
          </a:p>
          <a:p>
            <a:r>
              <a:rPr lang="en-US" altLang="zh-CN" dirty="0"/>
              <a:t>3.4</a:t>
            </a:r>
            <a:r>
              <a:rPr lang="zh-CN" altLang="en-US" dirty="0"/>
              <a:t>，</a:t>
            </a:r>
            <a:r>
              <a:rPr lang="en-US" altLang="zh-CN" dirty="0"/>
              <a:t>3.5</a:t>
            </a:r>
            <a:r>
              <a:rPr lang="zh-CN" altLang="en-US" dirty="0"/>
              <a:t>，</a:t>
            </a:r>
            <a:r>
              <a:rPr lang="en-US" altLang="zh-CN" dirty="0"/>
              <a:t>3.6</a:t>
            </a:r>
            <a:r>
              <a:rPr lang="zh-CN" altLang="en-US" dirty="0"/>
              <a:t>，</a:t>
            </a:r>
            <a:r>
              <a:rPr lang="en-US" altLang="zh-CN" dirty="0"/>
              <a:t>3.7</a:t>
            </a:r>
            <a:r>
              <a:rPr lang="zh-CN" altLang="en-US" dirty="0"/>
              <a:t>，</a:t>
            </a:r>
            <a:r>
              <a:rPr lang="en-US" altLang="zh-CN" dirty="0"/>
              <a:t>3.8</a:t>
            </a:r>
            <a:endParaRPr lang="en-US" altLang="zh-CN" dirty="0"/>
          </a:p>
          <a:p>
            <a:r>
              <a:rPr lang="en-US" altLang="zh-CN" dirty="0"/>
              <a:t>3.10</a:t>
            </a:r>
            <a:endParaRPr lang="en-US" altLang="zh-CN" dirty="0"/>
          </a:p>
          <a:p>
            <a:r>
              <a:rPr lang="en-US" altLang="zh-CN" dirty="0"/>
              <a:t>3.12</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a:t>定点补码加</a:t>
            </a:r>
            <a:r>
              <a:rPr lang="en-US" altLang="zh-CN" dirty="0"/>
              <a:t>/</a:t>
            </a:r>
            <a:r>
              <a:rPr lang="zh-CN" altLang="en-US" dirty="0"/>
              <a:t>减法运算</a:t>
            </a:r>
            <a:endParaRPr lang="zh-CN" altLang="en-US" dirty="0"/>
          </a:p>
          <a:p>
            <a:pPr eaLnBrk="1" hangingPunct="1">
              <a:defRPr/>
            </a:pPr>
            <a:r>
              <a:rPr lang="zh-CN" altLang="en-US" dirty="0"/>
              <a:t>定点乘法运算</a:t>
            </a:r>
            <a:endParaRPr lang="zh-CN" altLang="en-US" dirty="0"/>
          </a:p>
          <a:p>
            <a:pPr eaLnBrk="1" hangingPunct="1">
              <a:defRPr/>
            </a:pPr>
            <a:r>
              <a:rPr lang="zh-CN" altLang="en-US" dirty="0"/>
              <a:t>定点除法运算</a:t>
            </a:r>
            <a:endParaRPr lang="zh-CN" altLang="en-US" dirty="0"/>
          </a:p>
          <a:p>
            <a:pPr eaLnBrk="1" hangingPunct="1">
              <a:defRPr/>
            </a:pPr>
            <a:r>
              <a:rPr lang="zh-CN" altLang="en-US" b="1" dirty="0">
                <a:solidFill>
                  <a:srgbClr val="C00000"/>
                </a:solidFill>
              </a:rPr>
              <a:t>浮点运算</a:t>
            </a:r>
            <a:endParaRPr lang="zh-CN" altLang="en-US" b="1" dirty="0">
              <a:solidFill>
                <a:srgbClr val="C00000"/>
              </a:solidFill>
            </a:endParaRPr>
          </a:p>
          <a:p>
            <a:pPr eaLnBrk="1" hangingPunct="1">
              <a:defRPr/>
            </a:pPr>
            <a:r>
              <a:rPr lang="zh-CN" altLang="en-US" dirty="0"/>
              <a:t>运算器组织</a:t>
            </a:r>
            <a:endParaRPr lang="zh-CN" altLang="en-US" dirty="0"/>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浮点加减法运算</a:t>
            </a:r>
            <a:endParaRPr lang="zh-CN" altLang="en-US" dirty="0"/>
          </a:p>
        </p:txBody>
      </p:sp>
      <p:sp>
        <p:nvSpPr>
          <p:cNvPr id="3" name="内容占位符 2"/>
          <p:cNvSpPr>
            <a:spLocks noGrp="1"/>
          </p:cNvSpPr>
          <p:nvPr>
            <p:ph idx="1"/>
          </p:nvPr>
        </p:nvSpPr>
        <p:spPr>
          <a:xfrm>
            <a:off x="1364614" y="3704253"/>
            <a:ext cx="9747555" cy="2764471"/>
          </a:xfrm>
        </p:spPr>
        <p:txBody>
          <a:bodyPr>
            <a:normAutofit fontScale="92500"/>
          </a:bodyPr>
          <a:lstStyle/>
          <a:p>
            <a:pPr eaLnBrk="1" hangingPunct="1">
              <a:lnSpc>
                <a:spcPct val="170000"/>
              </a:lnSpc>
              <a:spcBef>
                <a:spcPct val="50000"/>
              </a:spcBef>
              <a:buClrTx/>
              <a:buFontTx/>
              <a:buNone/>
            </a:pPr>
            <a:r>
              <a:rPr lang="zh-CN" altLang="en-US" sz="2800" b="1" dirty="0">
                <a:latin typeface="Times New Roman" panose="02020603050405020304" pitchFamily="18" charset="0"/>
                <a:cs typeface="Times New Roman" panose="02020603050405020304" pitchFamily="18" charset="0"/>
              </a:rPr>
              <a:t>          </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3200" b="1" dirty="0" err="1">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err="1">
                <a:latin typeface="Cambria Math" panose="02040503050406030204" pitchFamily="18" charset="0"/>
                <a:ea typeface="Cambria Math" panose="02040503050406030204" pitchFamily="18" charset="0"/>
                <a:cs typeface="Times New Roman" panose="02020603050405020304" pitchFamily="18" charset="0"/>
              </a:rPr>
              <a:t>y</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S=2</a:t>
            </a:r>
            <a:r>
              <a:rPr lang="en-US" altLang="zh-CN" sz="3200" b="1" baseline="50000" dirty="0">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0000"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 (</a:t>
            </a:r>
            <a:r>
              <a:rPr lang="en-US" altLang="zh-CN" sz="3200" b="1" dirty="0" err="1">
                <a:latin typeface="Cambria Math" panose="02040503050406030204" pitchFamily="18" charset="0"/>
                <a:ea typeface="Cambria Math" panose="02040503050406030204" pitchFamily="18" charset="0"/>
                <a:cs typeface="Times New Roman" panose="02020603050405020304" pitchFamily="18" charset="0"/>
              </a:rPr>
              <a:t>M</a:t>
            </a:r>
            <a:r>
              <a:rPr lang="en-US" altLang="zh-CN" sz="3200" b="1" baseline="-25000" dirty="0" err="1">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err="1">
                <a:latin typeface="Cambria Math" panose="02040503050406030204" pitchFamily="18" charset="0"/>
                <a:ea typeface="Cambria Math" panose="02040503050406030204" pitchFamily="18" charset="0"/>
                <a:cs typeface="Times New Roman" panose="02020603050405020304" pitchFamily="18" charset="0"/>
              </a:rPr>
              <a:t>+M</a:t>
            </a:r>
            <a:r>
              <a:rPr lang="en-US" altLang="zh-CN" sz="3200" b="1" baseline="-25000" dirty="0" err="1">
                <a:latin typeface="Cambria Math" panose="02040503050406030204" pitchFamily="18" charset="0"/>
                <a:ea typeface="Cambria Math" panose="02040503050406030204" pitchFamily="18" charset="0"/>
                <a:cs typeface="Times New Roman" panose="02020603050405020304" pitchFamily="18" charset="0"/>
              </a:rPr>
              <a:t>y</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a:t>
            </a:r>
            <a:endParaRPr lang="en-US" altLang="zh-CN" sz="3200" b="1" dirty="0">
              <a:latin typeface="Cambria Math" panose="02040503050406030204" pitchFamily="18" charset="0"/>
              <a:ea typeface="Cambria Math" panose="02040503050406030204" pitchFamily="18" charset="0"/>
              <a:cs typeface="Times New Roman" panose="02020603050405020304" pitchFamily="18" charset="0"/>
            </a:endParaRPr>
          </a:p>
          <a:p>
            <a:pPr eaLnBrk="1" hangingPunct="1">
              <a:lnSpc>
                <a:spcPct val="170000"/>
              </a:lnSpc>
              <a:spcBef>
                <a:spcPct val="50000"/>
              </a:spcBef>
              <a:buClrTx/>
              <a:buFontTx/>
              <a:buNone/>
            </a:pPr>
            <a:r>
              <a:rPr lang="zh-CN" altLang="en-US" sz="3200" b="1" dirty="0">
                <a:latin typeface="Cambria Math" panose="02040503050406030204" pitchFamily="18" charset="0"/>
                <a:cs typeface="Times New Roman" panose="02020603050405020304" pitchFamily="18" charset="0"/>
              </a:rPr>
              <a:t>          </a:t>
            </a:r>
            <a:r>
              <a:rPr lang="en-US" altLang="zh-CN" sz="3200" b="1"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y</a:t>
            </a:r>
            <a:r>
              <a:rPr lang="en-US" altLang="zh-CN" sz="3200" b="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必须先</a:t>
            </a:r>
            <a:r>
              <a:rPr lang="zh-CN" altLang="en-US" sz="2800" b="1" dirty="0">
                <a:solidFill>
                  <a:srgbClr val="C00000"/>
                </a:solidFill>
                <a:latin typeface="Times New Roman" panose="02020603050405020304" pitchFamily="18" charset="0"/>
                <a:cs typeface="Times New Roman" panose="02020603050405020304" pitchFamily="18" charset="0"/>
              </a:rPr>
              <a:t>对阶</a:t>
            </a:r>
            <a:endParaRPr lang="en-US" altLang="zh-CN" sz="2800" b="1" dirty="0">
              <a:solidFill>
                <a:srgbClr val="C00000"/>
              </a:solidFill>
              <a:latin typeface="Times New Roman" panose="02020603050405020304" pitchFamily="18" charset="0"/>
              <a:cs typeface="Times New Roman" panose="02020603050405020304" pitchFamily="18" charset="0"/>
            </a:endParaRPr>
          </a:p>
          <a:p>
            <a:pPr eaLnBrk="1" hangingPunct="1">
              <a:lnSpc>
                <a:spcPct val="170000"/>
              </a:lnSpc>
              <a:spcBef>
                <a:spcPct val="50000"/>
              </a:spcBef>
              <a:buClrTx/>
              <a:buFontTx/>
              <a:buNone/>
            </a:pPr>
            <a:r>
              <a:rPr lang="zh-CN" altLang="en-US" sz="2800" dirty="0">
                <a:latin typeface="Times New Roman" panose="02020603050405020304" pitchFamily="18" charset="0"/>
                <a:cs typeface="Times New Roman" panose="02020603050405020304" pitchFamily="18" charset="0"/>
              </a:rPr>
              <a:t>  浮点计算步骤</a:t>
            </a:r>
            <a:r>
              <a:rPr lang="zh-CN" altLang="en-US" sz="2800" b="1" dirty="0">
                <a:latin typeface="Times New Roman" panose="02020603050405020304" pitchFamily="18" charset="0"/>
                <a:cs typeface="Times New Roman" panose="02020603050405020304" pitchFamily="18" charset="0"/>
              </a:rPr>
              <a:t>：  对阶、尾数运算、规格化、舍入、溢出判断</a:t>
            </a:r>
            <a:endParaRPr lang="en-US" altLang="zh-CN"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文本框 8"/>
              <p:cNvSpPr txBox="1"/>
              <p:nvPr/>
            </p:nvSpPr>
            <p:spPr>
              <a:xfrm>
                <a:off x="4953713" y="1335050"/>
                <a:ext cx="2556534" cy="65627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𝑿</m:t>
                      </m:r>
                      <m:sSub>
                        <m:sSubPr>
                          <m:ctrlPr>
                            <a:rPr lang="en-US" altLang="zh-CN" sz="3600" b="1" i="1">
                              <a:solidFill>
                                <a:srgbClr val="C00000"/>
                              </a:solidFill>
                              <a:latin typeface="Cambria Math" panose="02040503050406030204" pitchFamily="18" charset="0"/>
                            </a:rPr>
                          </m:ctrlPr>
                        </m:sSubPr>
                        <m:e>
                          <m:r>
                            <a:rPr lang="en-US" altLang="zh-CN" sz="3600" b="1" i="1">
                              <a:solidFill>
                                <a:srgbClr val="C00000"/>
                              </a:solidFill>
                              <a:latin typeface="Cambria Math" panose="02040503050406030204" pitchFamily="18" charset="0"/>
                            </a:rPr>
                            <m:t>=</m:t>
                          </m:r>
                          <m:sSup>
                            <m:sSupPr>
                              <m:ctrlPr>
                                <a:rPr lang="en-US" altLang="zh-CN" sz="3600" b="1" i="1" smtClean="0">
                                  <a:solidFill>
                                    <a:srgbClr val="C00000"/>
                                  </a:solidFill>
                                  <a:latin typeface="Cambria Math" panose="02040503050406030204" pitchFamily="18" charset="0"/>
                                </a:rPr>
                              </m:ctrlPr>
                            </m:sSupPr>
                            <m:e>
                              <m:r>
                                <a:rPr lang="en-US" altLang="zh-CN" sz="3600" b="1" i="1" smtClean="0">
                                  <a:solidFill>
                                    <a:srgbClr val="C00000"/>
                                  </a:solidFill>
                                  <a:latin typeface="Cambria Math" panose="02040503050406030204" pitchFamily="18" charset="0"/>
                                </a:rPr>
                                <m:t>𝟐</m:t>
                              </m:r>
                            </m:e>
                            <m:sup>
                              <m:sSub>
                                <m:sSubPr>
                                  <m:ctrlPr>
                                    <a:rPr lang="en-US" altLang="zh-CN" sz="3600" b="1" i="1" smtClean="0">
                                      <a:solidFill>
                                        <a:srgbClr val="C00000"/>
                                      </a:solidFill>
                                      <a:latin typeface="Cambria Math" panose="02040503050406030204" pitchFamily="18" charset="0"/>
                                    </a:rPr>
                                  </m:ctrlPr>
                                </m:sSubPr>
                                <m:e>
                                  <m:r>
                                    <a:rPr lang="en-US" altLang="zh-CN" sz="3600" b="1" i="1" smtClean="0">
                                      <a:solidFill>
                                        <a:srgbClr val="C00000"/>
                                      </a:solidFill>
                                      <a:latin typeface="Cambria Math" panose="02040503050406030204" pitchFamily="18" charset="0"/>
                                    </a:rPr>
                                    <m:t>𝑬</m:t>
                                  </m:r>
                                </m:e>
                                <m:sub>
                                  <m:r>
                                    <a:rPr lang="en-US" altLang="zh-CN" sz="3600" b="1" i="1" smtClean="0">
                                      <a:solidFill>
                                        <a:srgbClr val="C00000"/>
                                      </a:solidFill>
                                      <a:latin typeface="Cambria Math" panose="02040503050406030204" pitchFamily="18" charset="0"/>
                                    </a:rPr>
                                    <m:t>𝒙</m:t>
                                  </m:r>
                                </m:sub>
                              </m:sSub>
                            </m:sup>
                          </m:sSup>
                          <m:r>
                            <a:rPr lang="en-US" altLang="zh-CN" sz="3600" b="1" i="1" smtClean="0">
                              <a:solidFill>
                                <a:srgbClr val="C00000"/>
                              </a:solidFill>
                              <a:latin typeface="Cambria Math" panose="02040503050406030204" pitchFamily="18" charset="0"/>
                            </a:rPr>
                            <m:t>𝑴</m:t>
                          </m:r>
                        </m:e>
                        <m:sub>
                          <m:r>
                            <a:rPr lang="en-US" altLang="zh-CN" sz="3600" b="1" i="1" smtClean="0">
                              <a:solidFill>
                                <a:srgbClr val="C00000"/>
                              </a:solidFill>
                              <a:latin typeface="Cambria Math" panose="02040503050406030204" pitchFamily="18" charset="0"/>
                            </a:rPr>
                            <m:t>𝒙</m:t>
                          </m:r>
                        </m:sub>
                      </m:sSub>
                    </m:oMath>
                  </m:oMathPara>
                </a14:m>
                <a:endParaRPr lang="zh-CN" altLang="en-US" sz="3600" b="1" dirty="0">
                  <a:solidFill>
                    <a:srgbClr val="C00000"/>
                  </a:solidFill>
                </a:endParaRPr>
              </a:p>
            </p:txBody>
          </p:sp>
        </mc:Choice>
        <mc:Fallback>
          <p:sp>
            <p:nvSpPr>
              <p:cNvPr id="9" name="文本框 8"/>
              <p:cNvSpPr txBox="1">
                <a:spLocks noRot="1" noChangeAspect="1" noMove="1" noResize="1" noEditPoints="1" noAdjustHandles="1" noChangeArrowheads="1" noChangeShapeType="1" noTextEdit="1"/>
              </p:cNvSpPr>
              <p:nvPr/>
            </p:nvSpPr>
            <p:spPr>
              <a:xfrm>
                <a:off x="4953713" y="1335050"/>
                <a:ext cx="2556534" cy="656270"/>
              </a:xfrm>
              <a:prstGeom prst="rect">
                <a:avLst/>
              </a:prstGeom>
              <a:blipFill rotWithShape="1">
                <a:blip r:embed="rId1"/>
                <a:stretch>
                  <a:fillRect l="-3" t="-43" r="4" b="91"/>
                </a:stretch>
              </a:blipFill>
            </p:spPr>
            <p:txBody>
              <a:bodyPr/>
              <a:lstStyle/>
              <a:p>
                <a:r>
                  <a:rPr lang="zh-CN" altLang="en-US">
                    <a:noFill/>
                  </a:rPr>
                  <a:t> </a:t>
                </a:r>
              </a:p>
            </p:txBody>
          </p:sp>
        </mc:Fallback>
      </mc:AlternateContent>
      <p:grpSp>
        <p:nvGrpSpPr>
          <p:cNvPr id="28" name="组合 27"/>
          <p:cNvGrpSpPr/>
          <p:nvPr/>
        </p:nvGrpSpPr>
        <p:grpSpPr>
          <a:xfrm>
            <a:off x="4076158" y="1935811"/>
            <a:ext cx="3434089" cy="825753"/>
            <a:chOff x="4076158" y="2312754"/>
            <a:chExt cx="3434089" cy="825753"/>
          </a:xfrm>
        </p:grpSpPr>
        <mc:AlternateContent xmlns:mc="http://schemas.openxmlformats.org/markup-compatibility/2006">
          <mc:Choice xmlns:a14="http://schemas.microsoft.com/office/drawing/2010/main" Requires="a14">
            <p:sp>
              <p:nvSpPr>
                <p:cNvPr id="12" name="文本框 11"/>
                <p:cNvSpPr txBox="1"/>
                <p:nvPr/>
              </p:nvSpPr>
              <p:spPr>
                <a:xfrm>
                  <a:off x="4966537" y="2356585"/>
                  <a:ext cx="2543710" cy="73244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𝒀</m:t>
                        </m:r>
                        <m:sSub>
                          <m:sSubPr>
                            <m:ctrlPr>
                              <a:rPr lang="en-US" altLang="zh-CN" sz="3600" b="1" i="1">
                                <a:solidFill>
                                  <a:srgbClr val="C00000"/>
                                </a:solidFill>
                                <a:latin typeface="Cambria Math" panose="02040503050406030204" pitchFamily="18" charset="0"/>
                              </a:rPr>
                            </m:ctrlPr>
                          </m:sSubPr>
                          <m:e>
                            <m:r>
                              <a:rPr lang="en-US" altLang="zh-CN" sz="3600" b="1" i="1">
                                <a:solidFill>
                                  <a:srgbClr val="C00000"/>
                                </a:solidFill>
                                <a:latin typeface="Cambria Math" panose="02040503050406030204" pitchFamily="18" charset="0"/>
                              </a:rPr>
                              <m:t>=</m:t>
                            </m:r>
                            <m:sSup>
                              <m:sSupPr>
                                <m:ctrlPr>
                                  <a:rPr lang="en-US" altLang="zh-CN" sz="3600" b="1" i="1" smtClean="0">
                                    <a:solidFill>
                                      <a:srgbClr val="C00000"/>
                                    </a:solidFill>
                                    <a:latin typeface="Cambria Math" panose="02040503050406030204" pitchFamily="18" charset="0"/>
                                  </a:rPr>
                                </m:ctrlPr>
                              </m:sSupPr>
                              <m:e>
                                <m:r>
                                  <a:rPr lang="en-US" altLang="zh-CN" sz="3600" b="1" i="1" smtClean="0">
                                    <a:solidFill>
                                      <a:srgbClr val="C00000"/>
                                    </a:solidFill>
                                    <a:latin typeface="Cambria Math" panose="02040503050406030204" pitchFamily="18" charset="0"/>
                                  </a:rPr>
                                  <m:t>𝟐</m:t>
                                </m:r>
                              </m:e>
                              <m:sup>
                                <m:sSub>
                                  <m:sSubPr>
                                    <m:ctrlPr>
                                      <a:rPr lang="en-US" altLang="zh-CN" sz="3600" b="1" i="1" smtClean="0">
                                        <a:solidFill>
                                          <a:srgbClr val="C00000"/>
                                        </a:solidFill>
                                        <a:latin typeface="Cambria Math" panose="02040503050406030204" pitchFamily="18" charset="0"/>
                                      </a:rPr>
                                    </m:ctrlPr>
                                  </m:sSubPr>
                                  <m:e>
                                    <m:r>
                                      <a:rPr lang="en-US" altLang="zh-CN" sz="3600" b="1" i="1" smtClean="0">
                                        <a:solidFill>
                                          <a:srgbClr val="C00000"/>
                                        </a:solidFill>
                                        <a:latin typeface="Cambria Math" panose="02040503050406030204" pitchFamily="18" charset="0"/>
                                      </a:rPr>
                                      <m:t>𝑬</m:t>
                                    </m:r>
                                  </m:e>
                                  <m:sub>
                                    <m:r>
                                      <a:rPr lang="en-US" altLang="zh-CN" sz="3600" b="1" i="1" smtClean="0">
                                        <a:solidFill>
                                          <a:srgbClr val="C00000"/>
                                        </a:solidFill>
                                        <a:latin typeface="Cambria Math" panose="02040503050406030204" pitchFamily="18" charset="0"/>
                                      </a:rPr>
                                      <m:t>𝒚</m:t>
                                    </m:r>
                                  </m:sub>
                                </m:sSub>
                              </m:sup>
                            </m:sSup>
                            <m:r>
                              <a:rPr lang="en-US" altLang="zh-CN" sz="3600" b="1" i="1" smtClean="0">
                                <a:solidFill>
                                  <a:srgbClr val="C00000"/>
                                </a:solidFill>
                                <a:latin typeface="Cambria Math" panose="02040503050406030204" pitchFamily="18" charset="0"/>
                              </a:rPr>
                              <m:t>𝑴</m:t>
                            </m:r>
                          </m:e>
                          <m:sub>
                            <m:r>
                              <a:rPr lang="en-US" altLang="zh-CN" sz="3600" b="1" i="1" smtClean="0">
                                <a:solidFill>
                                  <a:srgbClr val="C00000"/>
                                </a:solidFill>
                                <a:latin typeface="Cambria Math" panose="02040503050406030204" pitchFamily="18" charset="0"/>
                              </a:rPr>
                              <m:t>𝒚</m:t>
                            </m:r>
                          </m:sub>
                        </m:sSub>
                      </m:oMath>
                    </m:oMathPara>
                  </a14:m>
                  <a:endParaRPr lang="zh-CN" altLang="en-US" sz="3600" b="1" dirty="0">
                    <a:solidFill>
                      <a:srgbClr val="C00000"/>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4966537" y="2356585"/>
                  <a:ext cx="2543710" cy="732445"/>
                </a:xfrm>
                <a:prstGeom prst="rect">
                  <a:avLst/>
                </a:prstGeom>
                <a:blipFill rotWithShape="1">
                  <a:blip r:embed="rId2"/>
                </a:blipFill>
              </p:spPr>
              <p:txBody>
                <a:bodyPr/>
                <a:lstStyle/>
                <a:p>
                  <a:r>
                    <a:rPr lang="zh-CN" altLang="en-US">
                      <a:noFill/>
                    </a:rPr>
                    <a:t> </a:t>
                  </a:r>
                </a:p>
              </p:txBody>
            </p:sp>
          </mc:Fallback>
        </mc:AlternateContent>
        <p:sp>
          <p:nvSpPr>
            <p:cNvPr id="19" name="Line 123"/>
            <p:cNvSpPr>
              <a:spLocks noChangeShapeType="1"/>
            </p:cNvSpPr>
            <p:nvPr/>
          </p:nvSpPr>
          <p:spPr bwMode="auto">
            <a:xfrm>
              <a:off x="4076158" y="3138507"/>
              <a:ext cx="3258535" cy="0"/>
            </a:xfrm>
            <a:prstGeom prst="line">
              <a:avLst/>
            </a:prstGeom>
            <a:solidFill>
              <a:srgbClr val="FFF2CC"/>
            </a:solidFill>
            <a:ln w="28575">
              <a:solidFill>
                <a:srgbClr val="C00000"/>
              </a:solidFill>
              <a:round/>
            </a:ln>
          </p:spPr>
          <p:txBody>
            <a:bodyPr/>
            <a:lstStyle/>
            <a:p>
              <a:pPr eaLnBrk="0" hangingPunct="0">
                <a:defRPr/>
              </a:pPr>
              <a:endParaRPr lang="zh-CN" altLang="en-US" sz="20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p:cNvSpPr txBox="1"/>
            <p:nvPr/>
          </p:nvSpPr>
          <p:spPr>
            <a:xfrm>
              <a:off x="4364507" y="2312754"/>
              <a:ext cx="551754" cy="707886"/>
            </a:xfrm>
            <a:prstGeom prst="rect">
              <a:avLst/>
            </a:prstGeom>
            <a:noFill/>
            <a:ln>
              <a:noFill/>
            </a:ln>
          </p:spPr>
          <p:txBody>
            <a:bodyPr wrap="none" rtlCol="0">
              <a:spAutoFit/>
            </a:bodyPr>
            <a:lstStyle/>
            <a:p>
              <a:r>
                <a:rPr lang="en-US" altLang="zh-CN" sz="4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4000" dirty="0">
                <a:solidFill>
                  <a:srgbClr val="C00000"/>
                </a:solidFill>
                <a:latin typeface="Segoe UI Black" panose="020B0A02040204020203" pitchFamily="34" charset="0"/>
                <a:cs typeface="Segoe UI Black" panose="020B0A02040204020203" pitchFamily="34" charset="0"/>
              </a:endParaRPr>
            </a:p>
          </p:txBody>
        </p:sp>
      </p:grpSp>
      <mc:AlternateContent xmlns:mc="http://schemas.openxmlformats.org/markup-compatibility/2006">
        <mc:Choice xmlns:a14="http://schemas.microsoft.com/office/drawing/2010/main" Requires="a14">
          <p:sp>
            <p:nvSpPr>
              <p:cNvPr id="27" name="文本框 26"/>
              <p:cNvSpPr txBox="1"/>
              <p:nvPr/>
            </p:nvSpPr>
            <p:spPr>
              <a:xfrm>
                <a:off x="4916261" y="2813447"/>
                <a:ext cx="2414444"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m:t>
                      </m:r>
                    </m:oMath>
                  </m:oMathPara>
                </a14:m>
                <a:endParaRPr lang="zh-CN" altLang="en-US" sz="3600" b="1" dirty="0">
                  <a:solidFill>
                    <a:srgbClr val="C00000"/>
                  </a:solidFill>
                </a:endParaRPr>
              </a:p>
            </p:txBody>
          </p:sp>
        </mc:Choice>
        <mc:Fallback>
          <p:sp>
            <p:nvSpPr>
              <p:cNvPr id="27" name="文本框 26"/>
              <p:cNvSpPr txBox="1">
                <a:spLocks noRot="1" noChangeAspect="1" noMove="1" noResize="1" noEditPoints="1" noAdjustHandles="1" noChangeArrowheads="1" noChangeShapeType="1" noTextEdit="1"/>
              </p:cNvSpPr>
              <p:nvPr/>
            </p:nvSpPr>
            <p:spPr>
              <a:xfrm>
                <a:off x="4916261" y="2813447"/>
                <a:ext cx="2414444" cy="646331"/>
              </a:xfrm>
              <a:prstGeom prst="rect">
                <a:avLst/>
              </a:prstGeom>
              <a:blipFill rotWithShape="1">
                <a:blip r:embed="rId3"/>
                <a:stretch>
                  <a:fillRect l="-4" t="-61" r="-2777" b="4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left)">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对阶</a:t>
            </a:r>
            <a:endParaRPr lang="zh-CN" altLang="en-US" dirty="0"/>
          </a:p>
        </p:txBody>
      </p:sp>
      <p:sp>
        <p:nvSpPr>
          <p:cNvPr id="3" name="内容占位符 2"/>
          <p:cNvSpPr>
            <a:spLocks noGrp="1"/>
          </p:cNvSpPr>
          <p:nvPr>
            <p:ph idx="1"/>
          </p:nvPr>
        </p:nvSpPr>
        <p:spPr>
          <a:xfrm>
            <a:off x="487822" y="942764"/>
            <a:ext cx="11031733" cy="5637024"/>
          </a:xfrm>
        </p:spPr>
        <p:txBody>
          <a:bodyPr/>
          <a:lstStyle/>
          <a:p>
            <a:pPr eaLnBrk="1" hangingPunct="1">
              <a:lnSpc>
                <a:spcPct val="150000"/>
              </a:lnSpc>
            </a:pPr>
            <a:r>
              <a:rPr lang="zh-CN" altLang="en-US" dirty="0"/>
              <a:t>对阶   </a:t>
            </a:r>
            <a:r>
              <a:rPr lang="en-US" altLang="zh-CN" dirty="0"/>
              <a:t>(</a:t>
            </a:r>
            <a:r>
              <a:rPr lang="zh-CN" altLang="en-US" dirty="0"/>
              <a:t>使得尾数可以直接相加</a:t>
            </a:r>
            <a:r>
              <a:rPr lang="en-US" altLang="zh-CN" dirty="0"/>
              <a:t>)</a:t>
            </a:r>
            <a:endParaRPr lang="en-US" altLang="zh-CN" dirty="0"/>
          </a:p>
          <a:p>
            <a:r>
              <a:rPr lang="zh-CN" altLang="en-US" dirty="0"/>
              <a:t>例子</a:t>
            </a:r>
            <a:r>
              <a:rPr lang="en-US" altLang="zh-CN" dirty="0"/>
              <a:t>2</a:t>
            </a:r>
            <a:r>
              <a:rPr lang="en-US" altLang="zh-CN" baseline="50000" dirty="0"/>
              <a:t>8</a:t>
            </a:r>
            <a:r>
              <a:rPr lang="en-US" altLang="zh-CN" dirty="0"/>
              <a:t>*(0.11000) + 2</a:t>
            </a:r>
            <a:r>
              <a:rPr lang="en-US" altLang="zh-CN" baseline="50000" dirty="0"/>
              <a:t>6</a:t>
            </a:r>
            <a:r>
              <a:rPr lang="en-US" altLang="zh-CN" dirty="0"/>
              <a:t>*(</a:t>
            </a:r>
            <a:r>
              <a:rPr lang="en-US" altLang="zh-CN" dirty="0">
                <a:solidFill>
                  <a:srgbClr val="0000FF"/>
                </a:solidFill>
              </a:rPr>
              <a:t>0.00111</a:t>
            </a:r>
            <a:r>
              <a:rPr lang="en-US" altLang="zh-CN" dirty="0"/>
              <a:t>)    </a:t>
            </a:r>
            <a:endParaRPr lang="en-US" altLang="zh-CN" dirty="0"/>
          </a:p>
          <a:p>
            <a:pPr marL="0" indent="0">
              <a:buNone/>
            </a:pPr>
            <a:r>
              <a:rPr lang="zh-CN" altLang="en-US" dirty="0"/>
              <a:t>         大对小   </a:t>
            </a:r>
            <a:r>
              <a:rPr lang="en-US" altLang="zh-CN" dirty="0"/>
              <a:t>or</a:t>
            </a:r>
            <a:r>
              <a:rPr lang="zh-CN" altLang="en-US" dirty="0"/>
              <a:t>   小对大   </a:t>
            </a:r>
            <a:r>
              <a:rPr lang="en-US" altLang="zh-CN" dirty="0"/>
              <a:t>?</a:t>
            </a:r>
            <a:endParaRPr lang="zh-CN" altLang="en-US" dirty="0"/>
          </a:p>
          <a:p>
            <a:pPr lvl="1" eaLnBrk="1" hangingPunct="1">
              <a:lnSpc>
                <a:spcPct val="150000"/>
              </a:lnSpc>
              <a:buNone/>
            </a:pPr>
            <a:r>
              <a:rPr lang="zh-CN" altLang="en-US" sz="2600" dirty="0"/>
              <a:t>    大阶对小阶 </a:t>
            </a:r>
            <a:r>
              <a:rPr lang="en-US" altLang="zh-CN" sz="2600" dirty="0"/>
              <a:t>2</a:t>
            </a:r>
            <a:r>
              <a:rPr lang="en-US" altLang="zh-CN" sz="2600" baseline="50000" dirty="0"/>
              <a:t>8</a:t>
            </a:r>
            <a:r>
              <a:rPr lang="en-US" altLang="zh-CN" sz="2600" dirty="0"/>
              <a:t>*(0.11000) </a:t>
            </a:r>
            <a:r>
              <a:rPr lang="en-US" altLang="zh-CN" sz="2600" dirty="0">
                <a:sym typeface="Wingdings" panose="05000000000000000000" pitchFamily="2" charset="2"/>
              </a:rPr>
              <a:t> </a:t>
            </a:r>
            <a:r>
              <a:rPr lang="en-US" altLang="zh-CN" sz="2600" dirty="0"/>
              <a:t>2</a:t>
            </a:r>
            <a:r>
              <a:rPr lang="en-US" altLang="zh-CN" sz="2600" baseline="50000" dirty="0"/>
              <a:t>6</a:t>
            </a:r>
            <a:r>
              <a:rPr lang="en-US" altLang="zh-CN" sz="2600" dirty="0"/>
              <a:t>*(</a:t>
            </a:r>
            <a:r>
              <a:rPr lang="en-US" altLang="zh-CN" sz="2600" dirty="0">
                <a:solidFill>
                  <a:srgbClr val="0000FF"/>
                </a:solidFill>
              </a:rPr>
              <a:t>11.000</a:t>
            </a:r>
            <a:r>
              <a:rPr lang="en-US" altLang="zh-CN" sz="2600" dirty="0"/>
              <a:t>)          </a:t>
            </a:r>
            <a:r>
              <a:rPr lang="zh-CN" altLang="en-US" sz="2600" dirty="0">
                <a:solidFill>
                  <a:schemeClr val="bg2">
                    <a:lumMod val="50000"/>
                  </a:schemeClr>
                </a:solidFill>
              </a:rPr>
              <a:t>溢出</a:t>
            </a:r>
            <a:endParaRPr lang="en-US" altLang="zh-CN" sz="2600" dirty="0">
              <a:solidFill>
                <a:schemeClr val="bg2">
                  <a:lumMod val="50000"/>
                </a:schemeClr>
              </a:solidFill>
            </a:endParaRPr>
          </a:p>
          <a:p>
            <a:pPr lvl="1" eaLnBrk="1" hangingPunct="1">
              <a:lnSpc>
                <a:spcPct val="150000"/>
              </a:lnSpc>
              <a:buNone/>
            </a:pPr>
            <a:r>
              <a:rPr lang="zh-CN" altLang="en-US" sz="2600" dirty="0"/>
              <a:t>    小阶对大阶 </a:t>
            </a:r>
            <a:r>
              <a:rPr lang="en-US" altLang="zh-CN" sz="2600" dirty="0"/>
              <a:t>2</a:t>
            </a:r>
            <a:r>
              <a:rPr lang="en-US" altLang="zh-CN" sz="2600" baseline="50000" dirty="0"/>
              <a:t>6</a:t>
            </a:r>
            <a:r>
              <a:rPr lang="en-US" altLang="zh-CN" sz="2600" dirty="0"/>
              <a:t>*(0.00111) </a:t>
            </a:r>
            <a:r>
              <a:rPr lang="en-US" altLang="zh-CN" sz="2600" dirty="0">
                <a:sym typeface="Wingdings" panose="05000000000000000000" pitchFamily="2" charset="2"/>
              </a:rPr>
              <a:t> </a:t>
            </a:r>
            <a:r>
              <a:rPr lang="en-US" altLang="zh-CN" sz="2600" dirty="0"/>
              <a:t>2</a:t>
            </a:r>
            <a:r>
              <a:rPr lang="en-US" altLang="zh-CN" sz="2600" baseline="50000" dirty="0"/>
              <a:t>8</a:t>
            </a:r>
            <a:r>
              <a:rPr lang="en-US" altLang="zh-CN" sz="2600" dirty="0"/>
              <a:t>*(</a:t>
            </a:r>
            <a:r>
              <a:rPr lang="en-US" altLang="zh-CN" sz="2600" dirty="0">
                <a:solidFill>
                  <a:srgbClr val="0000FF"/>
                </a:solidFill>
              </a:rPr>
              <a:t>0.00001</a:t>
            </a:r>
            <a:r>
              <a:rPr lang="en-US" altLang="zh-CN" sz="2600" b="1" u="sng" dirty="0"/>
              <a:t>11</a:t>
            </a:r>
            <a:r>
              <a:rPr lang="en-US" altLang="zh-CN" sz="2600" dirty="0"/>
              <a:t>)      ?</a:t>
            </a:r>
            <a:endParaRPr lang="en-US" altLang="zh-CN" sz="2600" dirty="0"/>
          </a:p>
          <a:p>
            <a:pPr lvl="1" eaLnBrk="1" hangingPunct="1">
              <a:lnSpc>
                <a:spcPct val="150000"/>
              </a:lnSpc>
              <a:buNone/>
            </a:pPr>
            <a:endParaRPr lang="en-US" altLang="zh-CN" sz="2400" dirty="0"/>
          </a:p>
          <a:p>
            <a:pPr eaLnBrk="1" hangingPunct="1">
              <a:lnSpc>
                <a:spcPct val="150000"/>
              </a:lnSpc>
            </a:pPr>
            <a:r>
              <a:rPr lang="zh-CN" altLang="en-US" b="1" u="sng" dirty="0"/>
              <a:t>小阶对大阶</a:t>
            </a:r>
            <a:r>
              <a:rPr lang="zh-CN" altLang="en-US" dirty="0"/>
              <a:t>  尾数右移</a:t>
            </a:r>
            <a:endParaRPr lang="zh-CN" altLang="en-US" dirty="0"/>
          </a:p>
          <a:p>
            <a:pPr>
              <a:lnSpc>
                <a:spcPct val="150000"/>
              </a:lnSpc>
            </a:pPr>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运算结果规格化</a:t>
            </a:r>
            <a:endParaRPr lang="zh-CN" altLang="en-US" dirty="0"/>
          </a:p>
        </p:txBody>
      </p:sp>
      <p:sp>
        <p:nvSpPr>
          <p:cNvPr id="3" name="内容占位符 2"/>
          <p:cNvSpPr>
            <a:spLocks noGrp="1"/>
          </p:cNvSpPr>
          <p:nvPr>
            <p:ph idx="1"/>
          </p:nvPr>
        </p:nvSpPr>
        <p:spPr/>
        <p:txBody>
          <a:bodyPr/>
          <a:lstStyle/>
          <a:p>
            <a:pPr eaLnBrk="1" hangingPunct="1"/>
            <a:r>
              <a:rPr lang="en-US" altLang="zh-CN" dirty="0">
                <a:latin typeface="微软雅黑" panose="020B0503020204020204" pitchFamily="34" charset="-122"/>
              </a:rPr>
              <a:t>2</a:t>
            </a:r>
            <a:r>
              <a:rPr lang="en-US" altLang="zh-CN" baseline="70000" dirty="0">
                <a:latin typeface="微软雅黑" panose="020B0503020204020204" pitchFamily="34" charset="-122"/>
              </a:rPr>
              <a:t>7</a:t>
            </a:r>
            <a:r>
              <a:rPr lang="en-US" altLang="zh-CN" dirty="0">
                <a:latin typeface="微软雅黑" panose="020B0503020204020204" pitchFamily="34" charset="-122"/>
              </a:rPr>
              <a:t>*(0.11000) </a:t>
            </a:r>
            <a:r>
              <a:rPr lang="zh-CN" altLang="en-US" dirty="0">
                <a:latin typeface="微软雅黑" panose="020B0503020204020204" pitchFamily="34" charset="-122"/>
              </a:rPr>
              <a:t>也可表示为 </a:t>
            </a:r>
            <a:r>
              <a:rPr lang="en-US" altLang="zh-CN" dirty="0">
                <a:latin typeface="微软雅黑" panose="020B0503020204020204" pitchFamily="34" charset="-122"/>
              </a:rPr>
              <a:t>2</a:t>
            </a:r>
            <a:r>
              <a:rPr lang="en-US" altLang="zh-CN" baseline="70000" dirty="0"/>
              <a:t>8</a:t>
            </a:r>
            <a:r>
              <a:rPr lang="en-US" altLang="zh-CN" dirty="0">
                <a:latin typeface="微软雅黑" panose="020B0503020204020204" pitchFamily="34" charset="-122"/>
              </a:rPr>
              <a:t>*(0.01100)</a:t>
            </a:r>
            <a:endParaRPr lang="en-US" altLang="zh-CN" dirty="0">
              <a:latin typeface="微软雅黑" panose="020B0503020204020204" pitchFamily="34" charset="-122"/>
            </a:endParaRPr>
          </a:p>
          <a:p>
            <a:pPr eaLnBrk="1" hangingPunct="1"/>
            <a:r>
              <a:rPr lang="zh-CN" altLang="en-US" dirty="0">
                <a:latin typeface="微软雅黑" panose="020B0503020204020204" pitchFamily="34" charset="-122"/>
              </a:rPr>
              <a:t>浮点数规格化</a:t>
            </a:r>
            <a:endParaRPr lang="en-US" altLang="zh-CN" dirty="0">
              <a:latin typeface="微软雅黑" panose="020B0503020204020204" pitchFamily="34" charset="-122"/>
            </a:endParaRPr>
          </a:p>
          <a:p>
            <a:pPr lvl="1" eaLnBrk="1" hangingPunct="1"/>
            <a:r>
              <a:rPr lang="zh-CN" altLang="en-US" sz="2400" dirty="0">
                <a:latin typeface="微软雅黑" panose="020B0503020204020204" pitchFamily="34" charset="-122"/>
              </a:rPr>
              <a:t>尾数非零时，要求绝对值≥</a:t>
            </a:r>
            <a:r>
              <a:rPr lang="en-US" altLang="zh-CN" sz="2400" dirty="0">
                <a:latin typeface="微软雅黑" panose="020B0503020204020204" pitchFamily="34" charset="-122"/>
              </a:rPr>
              <a:t>0.5</a:t>
            </a:r>
            <a:r>
              <a:rPr lang="zh-CN" altLang="en-US" sz="2400" dirty="0">
                <a:latin typeface="微软雅黑" panose="020B0503020204020204" pitchFamily="34" charset="-122"/>
              </a:rPr>
              <a:t>，尾数</a:t>
            </a:r>
            <a:r>
              <a:rPr lang="en-US" altLang="zh-CN" sz="2400" dirty="0">
                <a:latin typeface="微软雅黑" panose="020B0503020204020204" pitchFamily="34" charset="-122"/>
              </a:rPr>
              <a:t>MSB=1</a:t>
            </a:r>
            <a:endParaRPr lang="en-US" altLang="zh-CN" sz="2400" dirty="0">
              <a:latin typeface="微软雅黑" panose="020B0503020204020204" pitchFamily="34" charset="-122"/>
            </a:endParaRPr>
          </a:p>
          <a:p>
            <a:pPr lvl="1" eaLnBrk="1" hangingPunct="1"/>
            <a:r>
              <a:rPr lang="zh-CN" altLang="en-US" sz="2400" dirty="0">
                <a:latin typeface="微软雅黑" panose="020B0503020204020204" pitchFamily="34" charset="-122"/>
              </a:rPr>
              <a:t>否则修改阶码并移动尾数，使其满足上述要求</a:t>
            </a:r>
            <a:endParaRPr lang="en-US" altLang="zh-CN" sz="2400" dirty="0">
              <a:latin typeface="微软雅黑" panose="020B0503020204020204" pitchFamily="34" charset="-122"/>
            </a:endParaRPr>
          </a:p>
          <a:p>
            <a:pPr lvl="1" eaLnBrk="1" hangingPunct="1"/>
            <a:r>
              <a:rPr lang="zh-CN" altLang="en-US" sz="2400" dirty="0">
                <a:latin typeface="微软雅黑" panose="020B0503020204020204" pitchFamily="34" charset="-122"/>
              </a:rPr>
              <a:t>目的：保证浮点数的编码唯一性</a:t>
            </a:r>
            <a:endParaRPr lang="zh-CN" altLang="en-US" sz="2400" dirty="0">
              <a:latin typeface="微软雅黑" panose="020B0503020204020204" pitchFamily="34" charset="-122"/>
            </a:endParaRPr>
          </a:p>
          <a:p>
            <a:pPr eaLnBrk="1" hangingPunct="1"/>
            <a:r>
              <a:rPr lang="zh-CN" altLang="en-US" dirty="0">
                <a:latin typeface="微软雅黑" panose="020B0503020204020204" pitchFamily="34" charset="-122"/>
              </a:rPr>
              <a:t>右移以实现规格化   </a:t>
            </a:r>
            <a:r>
              <a:rPr lang="zh-CN" altLang="en-US" dirty="0"/>
              <a:t>向右规格化   </a:t>
            </a:r>
            <a:r>
              <a:rPr lang="zh-CN" altLang="en-US" b="1" dirty="0"/>
              <a:t>右归</a:t>
            </a:r>
            <a:r>
              <a:rPr lang="en-US" altLang="zh-CN" dirty="0"/>
              <a:t>   </a:t>
            </a:r>
            <a:r>
              <a:rPr lang="zh-CN" altLang="en-US" dirty="0"/>
              <a:t>阶码</a:t>
            </a:r>
            <a:r>
              <a:rPr lang="en-US" altLang="zh-CN" dirty="0"/>
              <a:t>+</a:t>
            </a:r>
            <a:endParaRPr lang="zh-CN" altLang="en-US" dirty="0"/>
          </a:p>
          <a:p>
            <a:r>
              <a:rPr lang="zh-CN" altLang="en-US" dirty="0">
                <a:latin typeface="微软雅黑" panose="020B0503020204020204" pitchFamily="34" charset="-122"/>
              </a:rPr>
              <a:t>左移以实现规格化   </a:t>
            </a:r>
            <a:r>
              <a:rPr lang="zh-CN" altLang="en-US" dirty="0"/>
              <a:t>向左规格化   </a:t>
            </a:r>
            <a:r>
              <a:rPr lang="zh-CN" altLang="en-US" b="1" dirty="0"/>
              <a:t>左归 </a:t>
            </a:r>
            <a:r>
              <a:rPr lang="en-US" altLang="zh-CN" dirty="0"/>
              <a:t>  </a:t>
            </a:r>
            <a:r>
              <a:rPr lang="zh-CN" altLang="en-US" dirty="0"/>
              <a:t>阶码</a:t>
            </a:r>
            <a:r>
              <a:rPr lang="en-US" altLang="zh-CN" dirty="0"/>
              <a:t>-</a:t>
            </a:r>
            <a:endParaRPr lang="zh-CN" altLang="en-US" dirty="0"/>
          </a:p>
          <a:p>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规格化形式</a:t>
            </a:r>
            <a:endParaRPr lang="zh-CN" altLang="en-US" dirty="0"/>
          </a:p>
        </p:txBody>
      </p:sp>
      <p:sp>
        <p:nvSpPr>
          <p:cNvPr id="3" name="内容占位符 2"/>
          <p:cNvSpPr>
            <a:spLocks noGrp="1"/>
          </p:cNvSpPr>
          <p:nvPr>
            <p:ph idx="1"/>
          </p:nvPr>
        </p:nvSpPr>
        <p:spPr>
          <a:xfrm>
            <a:off x="487822" y="942764"/>
            <a:ext cx="11229696" cy="2555404"/>
          </a:xfrm>
        </p:spPr>
        <p:txBody>
          <a:bodyPr/>
          <a:lstStyle/>
          <a:p>
            <a:pPr algn="l" eaLnBrk="1" hangingPunct="1">
              <a:lnSpc>
                <a:spcPct val="130000"/>
              </a:lnSpc>
            </a:pPr>
            <a:r>
              <a:rPr lang="zh-CN" altLang="en-US" dirty="0">
                <a:latin typeface="Arial Rounded MT Bold" panose="020F0704030504030204" pitchFamily="34" charset="0"/>
                <a:cs typeface="Courier New" panose="02070309020205020404" pitchFamily="49" charset="0"/>
              </a:rPr>
              <a:t>真值规格化数</a:t>
            </a:r>
            <a:r>
              <a:rPr lang="zh-CN" altLang="en-US" b="1" dirty="0">
                <a:latin typeface="Arial Rounded MT Bold" panose="020F0704030504030204" pitchFamily="34" charset="0"/>
                <a:cs typeface="Courier New" panose="02070309020205020404" pitchFamily="49" charset="0"/>
              </a:rPr>
              <a:t>      </a:t>
            </a:r>
            <a:r>
              <a:rPr lang="en-US" altLang="zh-CN" b="1" dirty="0">
                <a:latin typeface="Arial Rounded MT Bold" panose="020F0704030504030204" pitchFamily="34" charset="0"/>
                <a:cs typeface="Courier New" panose="02070309020205020404" pitchFamily="49" charset="0"/>
              </a:rPr>
              <a:t>0.1XXXX   -0.1XXXX</a:t>
            </a:r>
            <a:endParaRPr lang="en-US" altLang="zh-CN" b="1" dirty="0">
              <a:latin typeface="Arial Rounded MT Bold" panose="020F0704030504030204" pitchFamily="34" charset="0"/>
              <a:cs typeface="Courier New" panose="02070309020205020404" pitchFamily="49" charset="0"/>
            </a:endParaRPr>
          </a:p>
          <a:p>
            <a:pPr algn="l" eaLnBrk="1" hangingPunct="1">
              <a:lnSpc>
                <a:spcPct val="130000"/>
              </a:lnSpc>
            </a:pPr>
            <a:r>
              <a:rPr lang="zh-CN" altLang="en-US" dirty="0">
                <a:latin typeface="Arial Rounded MT Bold" panose="020F0704030504030204" pitchFamily="34" charset="0"/>
                <a:cs typeface="Courier New" panose="02070309020205020404" pitchFamily="49" charset="0"/>
              </a:rPr>
              <a:t>原码规格化数</a:t>
            </a:r>
            <a:r>
              <a:rPr lang="zh-CN" altLang="en-US" b="1" dirty="0">
                <a:latin typeface="Arial Rounded MT Bold" panose="020F0704030504030204" pitchFamily="34" charset="0"/>
                <a:cs typeface="Courier New" panose="02070309020205020404" pitchFamily="49" charset="0"/>
              </a:rPr>
              <a:t>      </a:t>
            </a:r>
            <a:r>
              <a:rPr lang="en-US" altLang="zh-CN" b="1" dirty="0">
                <a:latin typeface="Arial Rounded MT Bold" panose="020F0704030504030204" pitchFamily="34" charset="0"/>
                <a:cs typeface="Courier New" panose="02070309020205020404" pitchFamily="49" charset="0"/>
              </a:rPr>
              <a:t>0.1XXXX    1.1XXXX</a:t>
            </a:r>
            <a:endParaRPr lang="en-US" altLang="zh-CN" b="1" dirty="0">
              <a:latin typeface="Arial Rounded MT Bold" panose="020F0704030504030204" pitchFamily="34" charset="0"/>
              <a:cs typeface="Courier New" panose="02070309020205020404" pitchFamily="49" charset="0"/>
            </a:endParaRPr>
          </a:p>
          <a:p>
            <a:pPr algn="l" eaLnBrk="1" hangingPunct="1">
              <a:lnSpc>
                <a:spcPct val="130000"/>
              </a:lnSpc>
            </a:pPr>
            <a:r>
              <a:rPr lang="zh-CN" altLang="en-US" dirty="0">
                <a:latin typeface="Arial Rounded MT Bold" panose="020F0704030504030204" pitchFamily="34" charset="0"/>
                <a:cs typeface="Courier New" panose="02070309020205020404" pitchFamily="49" charset="0"/>
              </a:rPr>
              <a:t>补码规格化数</a:t>
            </a:r>
            <a:r>
              <a:rPr lang="zh-CN" altLang="en-US" b="1" dirty="0">
                <a:latin typeface="Arial Rounded MT Bold" panose="020F0704030504030204" pitchFamily="34" charset="0"/>
                <a:cs typeface="Courier New" panose="02070309020205020404" pitchFamily="49" charset="0"/>
              </a:rPr>
              <a:t>      </a:t>
            </a:r>
            <a:r>
              <a:rPr lang="en-US" altLang="zh-CN" b="1" dirty="0">
                <a:latin typeface="Arial Rounded MT Bold" panose="020F0704030504030204" pitchFamily="34" charset="0"/>
                <a:cs typeface="Courier New" panose="02070309020205020404" pitchFamily="49" charset="0"/>
              </a:rPr>
              <a:t>00.1XXXX  11.0XXXX</a:t>
            </a:r>
            <a:endParaRPr lang="en-US" altLang="zh-CN" b="1" dirty="0">
              <a:latin typeface="Arial Rounded MT Bold" panose="020F0704030504030204" pitchFamily="34" charset="0"/>
              <a:cs typeface="Courier New" panose="02070309020205020404" pitchFamily="49" charset="0"/>
            </a:endParaRPr>
          </a:p>
          <a:p>
            <a:pPr algn="l" eaLnBrk="1" hangingPunct="1">
              <a:lnSpc>
                <a:spcPct val="130000"/>
              </a:lnSpc>
            </a:pPr>
            <a:r>
              <a:rPr lang="zh-CN" altLang="en-US" dirty="0">
                <a:latin typeface="Arial Rounded MT Bold" panose="020F0704030504030204" pitchFamily="34" charset="0"/>
                <a:cs typeface="Courier New" panose="02070309020205020404" pitchFamily="49" charset="0"/>
              </a:rPr>
              <a:t>补码非规格化数</a:t>
            </a:r>
            <a:r>
              <a:rPr lang="zh-CN" altLang="en-US" b="1" dirty="0">
                <a:latin typeface="Arial Rounded MT Bold" panose="020F0704030504030204" pitchFamily="34" charset="0"/>
                <a:cs typeface="Courier New" panose="02070309020205020404" pitchFamily="49" charset="0"/>
              </a:rPr>
              <a:t>  </a:t>
            </a:r>
            <a:r>
              <a:rPr lang="en-US" altLang="zh-CN" b="1" dirty="0">
                <a:solidFill>
                  <a:srgbClr val="C00000"/>
                </a:solidFill>
                <a:latin typeface="Arial Rounded MT Bold" panose="020F0704030504030204" pitchFamily="34" charset="0"/>
                <a:cs typeface="Courier New" panose="02070309020205020404" pitchFamily="49" charset="0"/>
              </a:rPr>
              <a:t>00.0XXXX  11.1XXXX  01.XXXXX  10.XXXXX</a:t>
            </a:r>
            <a:endParaRPr lang="en-US" altLang="zh-CN" b="1" dirty="0">
              <a:solidFill>
                <a:srgbClr val="C00000"/>
              </a:solidFill>
              <a:latin typeface="Courier New" panose="02070309020205020404" pitchFamily="49" charset="0"/>
              <a:cs typeface="Courier New" panose="02070309020205020404" pitchFamily="49" charset="0"/>
            </a:endParaRPr>
          </a:p>
        </p:txBody>
      </p:sp>
      <p:grpSp>
        <p:nvGrpSpPr>
          <p:cNvPr id="16" name="Group 16"/>
          <p:cNvGrpSpPr/>
          <p:nvPr/>
        </p:nvGrpSpPr>
        <p:grpSpPr bwMode="auto">
          <a:xfrm>
            <a:off x="3117624" y="3884034"/>
            <a:ext cx="1663700" cy="588962"/>
            <a:chOff x="57150" y="0"/>
            <a:chExt cx="1663701" cy="589002"/>
          </a:xfrm>
          <a:solidFill>
            <a:srgbClr val="00B050"/>
          </a:solidFill>
        </p:grpSpPr>
        <p:sp>
          <p:nvSpPr>
            <p:cNvPr id="17" name="右大括号 18"/>
            <p:cNvSpPr/>
            <p:nvPr/>
          </p:nvSpPr>
          <p:spPr bwMode="auto">
            <a:xfrm rot="-5400000">
              <a:off x="739848" y="-164989"/>
              <a:ext cx="268287" cy="1239696"/>
            </a:xfrm>
            <a:prstGeom prst="rightBrace">
              <a:avLst>
                <a:gd name="adj1" fmla="val 8343"/>
                <a:gd name="adj2" fmla="val 50000"/>
              </a:avLst>
            </a:prstGeom>
            <a:grp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18" name="TextBox 15"/>
            <p:cNvSpPr txBox="1">
              <a:spLocks noChangeArrowheads="1"/>
            </p:cNvSpPr>
            <p:nvPr/>
          </p:nvSpPr>
          <p:spPr bwMode="auto">
            <a:xfrm>
              <a:off x="57150" y="0"/>
              <a:ext cx="1663701" cy="3016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原码规格化数</a:t>
              </a:r>
              <a:endParaRPr lang="zh-CN" altLang="en-US" sz="1700" baseline="30000" dirty="0">
                <a:ea typeface="微软雅黑" panose="020B0503020204020204" pitchFamily="34" charset="-122"/>
              </a:endParaRPr>
            </a:p>
          </p:txBody>
        </p:sp>
      </p:grpSp>
      <p:grpSp>
        <p:nvGrpSpPr>
          <p:cNvPr id="19" name="Group 19"/>
          <p:cNvGrpSpPr/>
          <p:nvPr/>
        </p:nvGrpSpPr>
        <p:grpSpPr bwMode="auto">
          <a:xfrm>
            <a:off x="6286275" y="3884035"/>
            <a:ext cx="2754313" cy="574678"/>
            <a:chOff x="-85734" y="0"/>
            <a:chExt cx="2754499" cy="574715"/>
          </a:xfrm>
        </p:grpSpPr>
        <p:sp>
          <p:nvSpPr>
            <p:cNvPr id="20" name="右大括号 21"/>
            <p:cNvSpPr/>
            <p:nvPr/>
          </p:nvSpPr>
          <p:spPr bwMode="auto">
            <a:xfrm rot="16200000">
              <a:off x="1159912" y="-179276"/>
              <a:ext cx="268287" cy="1239696"/>
            </a:xfrm>
            <a:prstGeom prst="rightBrace">
              <a:avLst>
                <a:gd name="adj1" fmla="val 8343"/>
                <a:gd name="adj2" fmla="val 50000"/>
              </a:avLst>
            </a:prstGeom>
            <a:solidFill>
              <a:srgbClr val="00B050"/>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21" name="TextBox 15"/>
            <p:cNvSpPr txBox="1">
              <a:spLocks noChangeArrowheads="1"/>
            </p:cNvSpPr>
            <p:nvPr/>
          </p:nvSpPr>
          <p:spPr bwMode="auto">
            <a:xfrm>
              <a:off x="-85734" y="0"/>
              <a:ext cx="2754499"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原码规格化数</a:t>
              </a:r>
              <a:endParaRPr lang="zh-CN" altLang="en-US" sz="1700" baseline="30000" dirty="0">
                <a:ea typeface="微软雅黑" panose="020B0503020204020204" pitchFamily="34" charset="-122"/>
              </a:endParaRPr>
            </a:p>
          </p:txBody>
        </p:sp>
      </p:grpSp>
      <p:grpSp>
        <p:nvGrpSpPr>
          <p:cNvPr id="58" name="组合 57"/>
          <p:cNvGrpSpPr/>
          <p:nvPr/>
        </p:nvGrpSpPr>
        <p:grpSpPr>
          <a:xfrm>
            <a:off x="2084163" y="4472996"/>
            <a:ext cx="7577137" cy="582614"/>
            <a:chOff x="1841557" y="4472996"/>
            <a:chExt cx="7577137" cy="582614"/>
          </a:xfrm>
          <a:effectLst/>
        </p:grpSpPr>
        <p:cxnSp>
          <p:nvCxnSpPr>
            <p:cNvPr id="4" name="直接箭头连接符 5"/>
            <p:cNvCxnSpPr>
              <a:cxnSpLocks noChangeShapeType="1"/>
            </p:cNvCxnSpPr>
            <p:nvPr/>
          </p:nvCxnSpPr>
          <p:spPr bwMode="auto">
            <a:xfrm flipV="1">
              <a:off x="1841557" y="4568246"/>
              <a:ext cx="7577137" cy="12700"/>
            </a:xfrm>
            <a:prstGeom prst="straightConnector1">
              <a:avLst/>
            </a:prstGeom>
            <a:noFill/>
            <a:ln w="25400">
              <a:solidFill>
                <a:schemeClr val="tx1"/>
              </a:solidFill>
              <a:round/>
              <a:tailEnd type="arrow" w="med" len="med"/>
            </a:ln>
            <a:effectLst/>
            <a:extLst>
              <a:ext uri="{909E8E84-426E-40DD-AFC4-6F175D3DCCD1}">
                <a14:hiddenFill xmlns:a14="http://schemas.microsoft.com/office/drawing/2010/main">
                  <a:noFill/>
                </a14:hiddenFill>
              </a:ext>
            </a:extLst>
          </p:spPr>
        </p:cxnSp>
        <p:sp>
          <p:nvSpPr>
            <p:cNvPr id="5" name="TextBox 12"/>
            <p:cNvSpPr txBox="1">
              <a:spLocks noChangeArrowheads="1"/>
            </p:cNvSpPr>
            <p:nvPr/>
          </p:nvSpPr>
          <p:spPr bwMode="auto">
            <a:xfrm>
              <a:off x="5376918" y="4753985"/>
              <a:ext cx="374650" cy="301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C00000"/>
                  </a:solidFill>
                  <a:ea typeface="微软雅黑" panose="020B0503020204020204" pitchFamily="34" charset="-122"/>
                </a:rPr>
                <a:t>0</a:t>
              </a:r>
              <a:endParaRPr lang="zh-CN" altLang="en-US" sz="1700" dirty="0">
                <a:solidFill>
                  <a:srgbClr val="C00000"/>
                </a:solidFill>
                <a:ea typeface="微软雅黑" panose="020B0503020204020204" pitchFamily="34" charset="-122"/>
              </a:endParaRPr>
            </a:p>
          </p:txBody>
        </p:sp>
        <p:sp>
          <p:nvSpPr>
            <p:cNvPr id="6" name="TextBox 13"/>
            <p:cNvSpPr txBox="1">
              <a:spLocks noChangeArrowheads="1"/>
            </p:cNvSpPr>
            <p:nvPr/>
          </p:nvSpPr>
          <p:spPr bwMode="auto">
            <a:xfrm>
              <a:off x="6440543" y="4753985"/>
              <a:ext cx="7699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2</a:t>
              </a:r>
              <a:r>
                <a:rPr lang="en-US" altLang="zh-CN" sz="1700" baseline="300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7" name="TextBox 16"/>
            <p:cNvSpPr txBox="1">
              <a:spLocks noChangeArrowheads="1"/>
            </p:cNvSpPr>
            <p:nvPr/>
          </p:nvSpPr>
          <p:spPr bwMode="auto">
            <a:xfrm>
              <a:off x="7637519" y="4753985"/>
              <a:ext cx="809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8" name="TextBox 17"/>
            <p:cNvSpPr txBox="1">
              <a:spLocks noChangeArrowheads="1"/>
            </p:cNvSpPr>
            <p:nvPr/>
          </p:nvSpPr>
          <p:spPr bwMode="auto">
            <a:xfrm>
              <a:off x="3875143" y="4753985"/>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-2</a:t>
              </a:r>
              <a:r>
                <a:rPr lang="en-US" altLang="zh-CN" sz="1700" baseline="300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sp>
          <p:nvSpPr>
            <p:cNvPr id="9" name="TextBox 17"/>
            <p:cNvSpPr txBox="1">
              <a:spLocks noChangeArrowheads="1"/>
            </p:cNvSpPr>
            <p:nvPr/>
          </p:nvSpPr>
          <p:spPr bwMode="auto">
            <a:xfrm>
              <a:off x="2567043" y="4753985"/>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cxnSp>
          <p:nvCxnSpPr>
            <p:cNvPr id="10" name="直接连接符 11"/>
            <p:cNvCxnSpPr>
              <a:cxnSpLocks noChangeShapeType="1"/>
            </p:cNvCxnSpPr>
            <p:nvPr/>
          </p:nvCxnSpPr>
          <p:spPr bwMode="auto">
            <a:xfrm>
              <a:off x="5561068" y="4479346"/>
              <a:ext cx="0" cy="165100"/>
            </a:xfrm>
            <a:prstGeom prst="line">
              <a:avLst/>
            </a:prstGeom>
            <a:noFill/>
            <a:ln w="25400">
              <a:solidFill>
                <a:schemeClr val="tx1"/>
              </a:solidFill>
              <a:round/>
            </a:ln>
            <a:extLst>
              <a:ext uri="{909E8E84-426E-40DD-AFC4-6F175D3DCCD1}">
                <a14:hiddenFill xmlns:a14="http://schemas.microsoft.com/office/drawing/2010/main">
                  <a:noFill/>
                </a14:hiddenFill>
              </a:ext>
            </a:extLst>
          </p:spPr>
        </p:cxnSp>
        <p:cxnSp>
          <p:nvCxnSpPr>
            <p:cNvPr id="11" name="直接连接符 12"/>
            <p:cNvCxnSpPr>
              <a:cxnSpLocks noChangeShapeType="1"/>
            </p:cNvCxnSpPr>
            <p:nvPr/>
          </p:nvCxnSpPr>
          <p:spPr bwMode="auto">
            <a:xfrm>
              <a:off x="6788206" y="4479346"/>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12" name="直接连接符 13"/>
            <p:cNvCxnSpPr>
              <a:cxnSpLocks noChangeShapeType="1"/>
            </p:cNvCxnSpPr>
            <p:nvPr/>
          </p:nvCxnSpPr>
          <p:spPr bwMode="auto">
            <a:xfrm>
              <a:off x="8043918" y="4472996"/>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13" name="直接连接符 14"/>
            <p:cNvCxnSpPr>
              <a:cxnSpLocks noChangeShapeType="1"/>
            </p:cNvCxnSpPr>
            <p:nvPr/>
          </p:nvCxnSpPr>
          <p:spPr bwMode="auto">
            <a:xfrm>
              <a:off x="3067106" y="4490459"/>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14" name="直接连接符 15"/>
            <p:cNvCxnSpPr>
              <a:cxnSpLocks noChangeShapeType="1"/>
            </p:cNvCxnSpPr>
            <p:nvPr/>
          </p:nvCxnSpPr>
          <p:spPr bwMode="auto">
            <a:xfrm>
              <a:off x="4322818" y="4484109"/>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sp>
          <p:nvSpPr>
            <p:cNvPr id="15" name="椭圆 16"/>
            <p:cNvSpPr>
              <a:spLocks noChangeArrowheads="1"/>
            </p:cNvSpPr>
            <p:nvPr/>
          </p:nvSpPr>
          <p:spPr bwMode="auto">
            <a:xfrm>
              <a:off x="7994706" y="4517446"/>
              <a:ext cx="101600" cy="101600"/>
            </a:xfrm>
            <a:prstGeom prst="ellipse">
              <a:avLst/>
            </a:prstGeom>
            <a:solidFill>
              <a:schemeClr val="bg1"/>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22" name="椭圆 23"/>
            <p:cNvSpPr>
              <a:spLocks noChangeArrowheads="1"/>
            </p:cNvSpPr>
            <p:nvPr/>
          </p:nvSpPr>
          <p:spPr bwMode="auto">
            <a:xfrm>
              <a:off x="3016306" y="4530146"/>
              <a:ext cx="101600" cy="101600"/>
            </a:xfrm>
            <a:prstGeom prst="ellipse">
              <a:avLst/>
            </a:prstGeom>
            <a:solidFill>
              <a:schemeClr val="bg1"/>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grpSp>
      <p:grpSp>
        <p:nvGrpSpPr>
          <p:cNvPr id="23" name="Group 23"/>
          <p:cNvGrpSpPr/>
          <p:nvPr/>
        </p:nvGrpSpPr>
        <p:grpSpPr bwMode="auto">
          <a:xfrm>
            <a:off x="2065110" y="5342276"/>
            <a:ext cx="7596190" cy="1285137"/>
            <a:chOff x="-592460" y="0"/>
            <a:chExt cx="7596190" cy="1285168"/>
          </a:xfrm>
        </p:grpSpPr>
        <p:sp>
          <p:nvSpPr>
            <p:cNvPr id="24" name="TextBox 11"/>
            <p:cNvSpPr txBox="1">
              <a:spLocks noChangeArrowheads="1"/>
            </p:cNvSpPr>
            <p:nvPr/>
          </p:nvSpPr>
          <p:spPr bwMode="auto">
            <a:xfrm>
              <a:off x="2517643" y="946606"/>
              <a:ext cx="2623825" cy="3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000">
                <a:latin typeface="仿宋" panose="02010609060101010101" pitchFamily="49" charset="-122"/>
                <a:ea typeface="仿宋" panose="02010609060101010101" pitchFamily="49" charset="-122"/>
              </a:endParaRPr>
            </a:p>
          </p:txBody>
        </p:sp>
        <p:grpSp>
          <p:nvGrpSpPr>
            <p:cNvPr id="25" name="Group 25"/>
            <p:cNvGrpSpPr/>
            <p:nvPr/>
          </p:nvGrpSpPr>
          <p:grpSpPr bwMode="auto">
            <a:xfrm>
              <a:off x="-592460" y="0"/>
              <a:ext cx="7596190" cy="1171820"/>
              <a:chOff x="-592460" y="0"/>
              <a:chExt cx="7596190" cy="1171820"/>
            </a:xfrm>
          </p:grpSpPr>
          <p:cxnSp>
            <p:nvCxnSpPr>
              <p:cNvPr id="26" name="直接箭头连接符 27"/>
              <p:cNvCxnSpPr>
                <a:cxnSpLocks noChangeShapeType="1"/>
              </p:cNvCxnSpPr>
              <p:nvPr/>
            </p:nvCxnSpPr>
            <p:spPr bwMode="auto">
              <a:xfrm>
                <a:off x="-592460" y="681287"/>
                <a:ext cx="7596190" cy="0"/>
              </a:xfrm>
              <a:prstGeom prst="straightConnector1">
                <a:avLst/>
              </a:prstGeom>
              <a:noFill/>
              <a:ln w="25400">
                <a:solidFill>
                  <a:schemeClr val="tx1"/>
                </a:solidFill>
                <a:round/>
                <a:tailEnd type="arrow" w="med" len="med"/>
              </a:ln>
              <a:effectLst/>
              <a:extLst>
                <a:ext uri="{909E8E84-426E-40DD-AFC4-6F175D3DCCD1}">
                  <a14:hiddenFill xmlns:a14="http://schemas.microsoft.com/office/drawing/2010/main">
                    <a:noFill/>
                  </a14:hiddenFill>
                </a:ext>
              </a:extLst>
            </p:spPr>
          </p:cxnSp>
          <p:sp>
            <p:nvSpPr>
              <p:cNvPr id="27" name="TextBox 12"/>
              <p:cNvSpPr txBox="1">
                <a:spLocks noChangeArrowheads="1"/>
              </p:cNvSpPr>
              <p:nvPr/>
            </p:nvSpPr>
            <p:spPr bwMode="auto">
              <a:xfrm>
                <a:off x="2973388" y="870199"/>
                <a:ext cx="375422" cy="3016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C00000"/>
                    </a:solidFill>
                    <a:ea typeface="微软雅黑" panose="020B0503020204020204" pitchFamily="34" charset="-122"/>
                  </a:rPr>
                  <a:t>0</a:t>
                </a:r>
                <a:endParaRPr lang="zh-CN" altLang="en-US" sz="1700" dirty="0">
                  <a:solidFill>
                    <a:srgbClr val="C00000"/>
                  </a:solidFill>
                  <a:ea typeface="微软雅黑" panose="020B0503020204020204" pitchFamily="34" charset="-122"/>
                </a:endParaRPr>
              </a:p>
            </p:txBody>
          </p:sp>
          <p:sp>
            <p:nvSpPr>
              <p:cNvPr id="28" name="TextBox 13"/>
              <p:cNvSpPr txBox="1">
                <a:spLocks noChangeArrowheads="1"/>
              </p:cNvSpPr>
              <p:nvPr/>
            </p:nvSpPr>
            <p:spPr bwMode="auto">
              <a:xfrm>
                <a:off x="4037452" y="870199"/>
                <a:ext cx="769311"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2</a:t>
                </a:r>
                <a:r>
                  <a:rPr lang="en-US" altLang="zh-CN" sz="1700" baseline="300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29" name="TextBox 16"/>
              <p:cNvSpPr txBox="1">
                <a:spLocks noChangeArrowheads="1"/>
              </p:cNvSpPr>
              <p:nvPr/>
            </p:nvSpPr>
            <p:spPr bwMode="auto">
              <a:xfrm>
                <a:off x="5233392" y="870199"/>
                <a:ext cx="810485"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30" name="TextBox 17"/>
              <p:cNvSpPr txBox="1">
                <a:spLocks noChangeArrowheads="1"/>
              </p:cNvSpPr>
              <p:nvPr/>
            </p:nvSpPr>
            <p:spPr bwMode="auto">
              <a:xfrm>
                <a:off x="1471744" y="870199"/>
                <a:ext cx="914137"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-2</a:t>
                </a:r>
                <a:r>
                  <a:rPr lang="en-US" altLang="zh-CN" sz="1700" baseline="300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sp>
            <p:nvSpPr>
              <p:cNvPr id="31" name="TextBox 17"/>
              <p:cNvSpPr txBox="1">
                <a:spLocks noChangeArrowheads="1"/>
              </p:cNvSpPr>
              <p:nvPr/>
            </p:nvSpPr>
            <p:spPr bwMode="auto">
              <a:xfrm>
                <a:off x="163789" y="870199"/>
                <a:ext cx="914137"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cxnSp>
            <p:nvCxnSpPr>
              <p:cNvPr id="32" name="直接连接符 33"/>
              <p:cNvCxnSpPr>
                <a:cxnSpLocks noChangeShapeType="1"/>
              </p:cNvCxnSpPr>
              <p:nvPr/>
            </p:nvCxnSpPr>
            <p:spPr bwMode="auto">
              <a:xfrm>
                <a:off x="3157130" y="595352"/>
                <a:ext cx="0" cy="165100"/>
              </a:xfrm>
              <a:prstGeom prst="line">
                <a:avLst/>
              </a:prstGeom>
              <a:noFill/>
              <a:ln w="25400">
                <a:solidFill>
                  <a:schemeClr val="tx1"/>
                </a:solidFill>
                <a:round/>
              </a:ln>
              <a:extLst>
                <a:ext uri="{909E8E84-426E-40DD-AFC4-6F175D3DCCD1}">
                  <a14:hiddenFill xmlns:a14="http://schemas.microsoft.com/office/drawing/2010/main">
                    <a:noFill/>
                  </a14:hiddenFill>
                </a:ext>
              </a:extLst>
            </p:spPr>
          </p:cxnSp>
          <p:cxnSp>
            <p:nvCxnSpPr>
              <p:cNvPr id="33" name="直接连接符 34"/>
              <p:cNvCxnSpPr>
                <a:cxnSpLocks noChangeShapeType="1"/>
              </p:cNvCxnSpPr>
              <p:nvPr/>
            </p:nvCxnSpPr>
            <p:spPr bwMode="auto">
              <a:xfrm>
                <a:off x="4384007" y="595352"/>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34" name="直接连接符 35"/>
              <p:cNvCxnSpPr>
                <a:cxnSpLocks noChangeShapeType="1"/>
              </p:cNvCxnSpPr>
              <p:nvPr/>
            </p:nvCxnSpPr>
            <p:spPr bwMode="auto">
              <a:xfrm>
                <a:off x="5641141" y="589002"/>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35" name="直接连接符 36"/>
              <p:cNvCxnSpPr>
                <a:cxnSpLocks noChangeShapeType="1"/>
              </p:cNvCxnSpPr>
              <p:nvPr/>
            </p:nvCxnSpPr>
            <p:spPr bwMode="auto">
              <a:xfrm>
                <a:off x="662907" y="606466"/>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36" name="直接连接符 37"/>
              <p:cNvCxnSpPr>
                <a:cxnSpLocks noChangeShapeType="1"/>
              </p:cNvCxnSpPr>
              <p:nvPr/>
            </p:nvCxnSpPr>
            <p:spPr bwMode="auto">
              <a:xfrm>
                <a:off x="1920041" y="600116"/>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sp>
            <p:nvSpPr>
              <p:cNvPr id="37" name="椭圆 38"/>
              <p:cNvSpPr>
                <a:spLocks noChangeArrowheads="1"/>
              </p:cNvSpPr>
              <p:nvPr/>
            </p:nvSpPr>
            <p:spPr bwMode="auto">
              <a:xfrm>
                <a:off x="5591175" y="633452"/>
                <a:ext cx="101600" cy="101600"/>
              </a:xfrm>
              <a:prstGeom prst="ellipse">
                <a:avLst/>
              </a:prstGeom>
              <a:solidFill>
                <a:schemeClr val="bg1"/>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8" name="右大括号 39"/>
              <p:cNvSpPr/>
              <p:nvPr/>
            </p:nvSpPr>
            <p:spPr bwMode="auto">
              <a:xfrm rot="16200000">
                <a:off x="1157359" y="-164989"/>
                <a:ext cx="268287" cy="1239696"/>
              </a:xfrm>
              <a:prstGeom prst="rightBrace">
                <a:avLst>
                  <a:gd name="adj1" fmla="val 8343"/>
                  <a:gd name="adj2" fmla="val 50000"/>
                </a:avLst>
              </a:prstGeom>
              <a:solidFill>
                <a:srgbClr val="00B050"/>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9" name="右大括号 40"/>
              <p:cNvSpPr/>
              <p:nvPr/>
            </p:nvSpPr>
            <p:spPr bwMode="auto">
              <a:xfrm rot="16200000">
                <a:off x="4879236" y="-185625"/>
                <a:ext cx="261937" cy="1252395"/>
              </a:xfrm>
              <a:prstGeom prst="rightBrace">
                <a:avLst>
                  <a:gd name="adj1" fmla="val 8343"/>
                  <a:gd name="adj2" fmla="val 50000"/>
                </a:avLst>
              </a:prstGeom>
              <a:solidFill>
                <a:srgbClr val="00B050"/>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40" name="TextBox 15"/>
              <p:cNvSpPr txBox="1">
                <a:spLocks noChangeArrowheads="1"/>
              </p:cNvSpPr>
              <p:nvPr/>
            </p:nvSpPr>
            <p:spPr bwMode="auto">
              <a:xfrm>
                <a:off x="165100" y="0"/>
                <a:ext cx="2735262" cy="30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补码规格化数</a:t>
                </a:r>
                <a:r>
                  <a:rPr lang="en-US" altLang="zh-CN" sz="1700" dirty="0">
                    <a:ea typeface="微软雅黑" panose="020B0503020204020204" pitchFamily="34" charset="-122"/>
                  </a:rPr>
                  <a:t>[-1,-</a:t>
                </a:r>
                <a:r>
                  <a:rPr lang="en-US" altLang="zh-CN" sz="1700" dirty="0">
                    <a:solidFill>
                      <a:srgbClr val="FF0000"/>
                    </a:solidFill>
                    <a:ea typeface="微软雅黑" panose="020B0503020204020204" pitchFamily="34" charset="-122"/>
                  </a:rPr>
                  <a:t>1/2)</a:t>
                </a:r>
                <a:endParaRPr lang="zh-CN" altLang="en-US" sz="1700" baseline="30000" dirty="0">
                  <a:solidFill>
                    <a:srgbClr val="FF0000"/>
                  </a:solidFill>
                  <a:ea typeface="微软雅黑" panose="020B0503020204020204" pitchFamily="34" charset="-122"/>
                </a:endParaRPr>
              </a:p>
            </p:txBody>
          </p:sp>
          <p:sp>
            <p:nvSpPr>
              <p:cNvPr id="41" name="TextBox 15"/>
              <p:cNvSpPr txBox="1">
                <a:spLocks noChangeArrowheads="1"/>
              </p:cNvSpPr>
              <p:nvPr/>
            </p:nvSpPr>
            <p:spPr bwMode="auto">
              <a:xfrm>
                <a:off x="4027301" y="0"/>
                <a:ext cx="2517961" cy="30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补码规格化数 </a:t>
                </a:r>
                <a:r>
                  <a:rPr lang="en-US" altLang="zh-CN" sz="1700" dirty="0">
                    <a:ea typeface="微软雅黑" panose="020B0503020204020204" pitchFamily="34" charset="-122"/>
                  </a:rPr>
                  <a:t>[1/2,1)</a:t>
                </a:r>
                <a:endParaRPr lang="zh-CN" altLang="en-US" sz="1700" baseline="30000" dirty="0">
                  <a:ea typeface="微软雅黑" panose="020B0503020204020204" pitchFamily="34" charset="-122"/>
                </a:endParaRPr>
              </a:p>
            </p:txBody>
          </p:sp>
          <p:sp>
            <p:nvSpPr>
              <p:cNvPr id="42" name="椭圆 43"/>
              <p:cNvSpPr>
                <a:spLocks noChangeArrowheads="1"/>
              </p:cNvSpPr>
              <p:nvPr/>
            </p:nvSpPr>
            <p:spPr bwMode="auto">
              <a:xfrm>
                <a:off x="1870075" y="636627"/>
                <a:ext cx="101600" cy="101600"/>
              </a:xfrm>
              <a:prstGeom prst="ellipse">
                <a:avLst/>
              </a:prstGeom>
              <a:solidFill>
                <a:schemeClr val="bg1"/>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grpSp>
      </p:grpSp>
      <p:grpSp>
        <p:nvGrpSpPr>
          <p:cNvPr id="43" name="Group 43"/>
          <p:cNvGrpSpPr/>
          <p:nvPr/>
        </p:nvGrpSpPr>
        <p:grpSpPr bwMode="auto">
          <a:xfrm>
            <a:off x="4567012" y="3973816"/>
            <a:ext cx="2463800" cy="507117"/>
            <a:chOff x="0" y="-18179"/>
            <a:chExt cx="2462605" cy="507415"/>
          </a:xfrm>
          <a:noFill/>
        </p:grpSpPr>
        <p:sp>
          <p:nvSpPr>
            <p:cNvPr id="44" name="右大括号 45"/>
            <p:cNvSpPr/>
            <p:nvPr/>
          </p:nvSpPr>
          <p:spPr bwMode="auto">
            <a:xfrm rot="-5400000">
              <a:off x="1085230" y="-888139"/>
              <a:ext cx="292145" cy="2462605"/>
            </a:xfrm>
            <a:prstGeom prst="rightBrace">
              <a:avLst>
                <a:gd name="adj1" fmla="val 8351"/>
                <a:gd name="adj2" fmla="val 50000"/>
              </a:avLst>
            </a:prstGeom>
            <a:grp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微软雅黑" panose="020B0503020204020204" pitchFamily="34" charset="-122"/>
                <a:ea typeface="微软雅黑" panose="020B0503020204020204" pitchFamily="34" charset="-122"/>
              </a:endParaRPr>
            </a:p>
          </p:txBody>
        </p:sp>
        <p:sp>
          <p:nvSpPr>
            <p:cNvPr id="45" name="TextBox 15"/>
            <p:cNvSpPr txBox="1">
              <a:spLocks noChangeArrowheads="1"/>
            </p:cNvSpPr>
            <p:nvPr/>
          </p:nvSpPr>
          <p:spPr bwMode="auto">
            <a:xfrm>
              <a:off x="704039" y="-18179"/>
              <a:ext cx="1075916" cy="2566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规格化下溢</a:t>
              </a:r>
              <a:endParaRPr lang="zh-CN" altLang="en-US" sz="2000" b="1" baseline="30000" dirty="0">
                <a:solidFill>
                  <a:srgbClr val="C00000"/>
                </a:solidFill>
                <a:latin typeface="微软雅黑" panose="020B0503020204020204" pitchFamily="34" charset="-122"/>
                <a:ea typeface="微软雅黑" panose="020B0503020204020204" pitchFamily="34" charset="-122"/>
              </a:endParaRPr>
            </a:p>
          </p:txBody>
        </p:sp>
      </p:grpSp>
      <p:grpSp>
        <p:nvGrpSpPr>
          <p:cNvPr id="46" name="Group 46"/>
          <p:cNvGrpSpPr/>
          <p:nvPr/>
        </p:nvGrpSpPr>
        <p:grpSpPr bwMode="auto">
          <a:xfrm>
            <a:off x="8291288" y="3934835"/>
            <a:ext cx="1239837" cy="511175"/>
            <a:chOff x="0" y="0"/>
            <a:chExt cx="1239696" cy="511584"/>
          </a:xfrm>
          <a:noFill/>
        </p:grpSpPr>
        <p:sp>
          <p:nvSpPr>
            <p:cNvPr id="47" name="右大括号 48"/>
            <p:cNvSpPr/>
            <p:nvPr/>
          </p:nvSpPr>
          <p:spPr bwMode="auto">
            <a:xfrm rot="-5400000">
              <a:off x="485703" y="-242407"/>
              <a:ext cx="268287" cy="1239696"/>
            </a:xfrm>
            <a:prstGeom prst="rightBrace">
              <a:avLst>
                <a:gd name="adj1" fmla="val 8343"/>
                <a:gd name="adj2" fmla="val 50000"/>
              </a:avLst>
            </a:prstGeom>
            <a:grp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48" name="TextBox 15"/>
            <p:cNvSpPr txBox="1">
              <a:spLocks noChangeArrowheads="1"/>
            </p:cNvSpPr>
            <p:nvPr/>
          </p:nvSpPr>
          <p:spPr bwMode="auto">
            <a:xfrm>
              <a:off x="297126" y="0"/>
              <a:ext cx="704851" cy="256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上溢</a:t>
              </a:r>
              <a:endParaRPr lang="zh-CN" altLang="en-US" sz="2000" b="1" baseline="30000" dirty="0">
                <a:solidFill>
                  <a:srgbClr val="C00000"/>
                </a:solidFill>
                <a:latin typeface="微软雅黑" panose="020B0503020204020204" pitchFamily="34" charset="-122"/>
                <a:ea typeface="微软雅黑" panose="020B0503020204020204" pitchFamily="34" charset="-122"/>
              </a:endParaRPr>
            </a:p>
          </p:txBody>
        </p:sp>
      </p:grpSp>
      <p:grpSp>
        <p:nvGrpSpPr>
          <p:cNvPr id="49" name="Group 49"/>
          <p:cNvGrpSpPr/>
          <p:nvPr/>
        </p:nvGrpSpPr>
        <p:grpSpPr bwMode="auto">
          <a:xfrm>
            <a:off x="2065113" y="3964997"/>
            <a:ext cx="1239837" cy="512763"/>
            <a:chOff x="0" y="0"/>
            <a:chExt cx="1239696" cy="511584"/>
          </a:xfrm>
          <a:noFill/>
        </p:grpSpPr>
        <p:sp>
          <p:nvSpPr>
            <p:cNvPr id="50" name="右大括号 51"/>
            <p:cNvSpPr/>
            <p:nvPr/>
          </p:nvSpPr>
          <p:spPr bwMode="auto">
            <a:xfrm rot="-5400000">
              <a:off x="485703" y="-242407"/>
              <a:ext cx="268287" cy="1239696"/>
            </a:xfrm>
            <a:prstGeom prst="rightBrace">
              <a:avLst>
                <a:gd name="adj1" fmla="val 8343"/>
                <a:gd name="adj2" fmla="val 50000"/>
              </a:avLst>
            </a:prstGeom>
            <a:grp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51" name="TextBox 15"/>
            <p:cNvSpPr txBox="1">
              <a:spLocks noChangeArrowheads="1"/>
            </p:cNvSpPr>
            <p:nvPr/>
          </p:nvSpPr>
          <p:spPr bwMode="auto">
            <a:xfrm>
              <a:off x="297126" y="0"/>
              <a:ext cx="704851" cy="256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负上溢</a:t>
              </a:r>
              <a:endParaRPr lang="zh-CN" altLang="en-US" sz="2000" b="1" baseline="30000" dirty="0">
                <a:solidFill>
                  <a:srgbClr val="C00000"/>
                </a:solidFill>
                <a:latin typeface="微软雅黑" panose="020B0503020204020204" pitchFamily="34" charset="-122"/>
                <a:ea typeface="微软雅黑" panose="020B0503020204020204" pitchFamily="34" charset="-122"/>
              </a:endParaRPr>
            </a:p>
          </p:txBody>
        </p:sp>
      </p:grpSp>
      <p:sp>
        <p:nvSpPr>
          <p:cNvPr id="54" name="圆角矩形标注 53"/>
          <p:cNvSpPr/>
          <p:nvPr/>
        </p:nvSpPr>
        <p:spPr>
          <a:xfrm>
            <a:off x="5271393" y="4983290"/>
            <a:ext cx="1951027" cy="376866"/>
          </a:xfrm>
          <a:prstGeom prst="wedgeRoundRectCallout">
            <a:avLst>
              <a:gd name="adj1" fmla="val -80378"/>
              <a:gd name="adj2" fmla="val 216135"/>
              <a:gd name="adj3" fmla="val 1666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1/2</a:t>
            </a:r>
            <a:r>
              <a:rPr lang="zh-CN" altLang="en-US" b="1" dirty="0">
                <a:solidFill>
                  <a:srgbClr val="C00000"/>
                </a:solidFill>
                <a:latin typeface="微软雅黑" panose="020B0503020204020204" pitchFamily="34" charset="-122"/>
                <a:ea typeface="微软雅黑" panose="020B0503020204020204" pitchFamily="34" charset="-122"/>
              </a:rPr>
              <a:t>非规格化</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down)">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规格化方法</a:t>
            </a:r>
            <a:endParaRPr lang="zh-CN" altLang="en-US" dirty="0"/>
          </a:p>
        </p:txBody>
      </p:sp>
      <p:sp>
        <p:nvSpPr>
          <p:cNvPr id="3" name="内容占位符 2"/>
          <p:cNvSpPr>
            <a:spLocks noGrp="1"/>
          </p:cNvSpPr>
          <p:nvPr>
            <p:ph idx="1"/>
          </p:nvPr>
        </p:nvSpPr>
        <p:spPr/>
        <p:txBody>
          <a:bodyPr/>
          <a:lstStyle/>
          <a:p>
            <a:r>
              <a:rPr lang="zh-CN" altLang="en-US" dirty="0">
                <a:latin typeface="Verdana" panose="020B0604030504040204" pitchFamily="34" charset="0"/>
              </a:rPr>
              <a:t>连符号位一起移位</a:t>
            </a:r>
            <a:endParaRPr lang="en-US" altLang="zh-CN" dirty="0">
              <a:latin typeface="Verdana" panose="020B0604030504040204" pitchFamily="34" charset="0"/>
            </a:endParaRPr>
          </a:p>
          <a:p>
            <a:pPr lvl="1" eaLnBrk="1" hangingPunct="1"/>
            <a:r>
              <a:rPr lang="en-US" altLang="zh-CN" sz="2400" dirty="0">
                <a:latin typeface="Arial Rounded MT Bold" panose="020F0704030504030204" pitchFamily="34" charset="0"/>
              </a:rPr>
              <a:t>00.0XXXX </a:t>
            </a:r>
            <a:endParaRPr lang="zh-CN" altLang="en-US" sz="2400" dirty="0">
              <a:latin typeface="Arial Rounded MT Bold" panose="020F0704030504030204" pitchFamily="34" charset="0"/>
            </a:endParaRPr>
          </a:p>
          <a:p>
            <a:pPr lvl="1" eaLnBrk="1" hangingPunct="1"/>
            <a:r>
              <a:rPr lang="en-US" altLang="zh-CN" sz="2400" dirty="0">
                <a:latin typeface="Arial Rounded MT Bold" panose="020F0704030504030204" pitchFamily="34" charset="0"/>
              </a:rPr>
              <a:t>11.1XXXX  </a:t>
            </a:r>
            <a:endParaRPr lang="en-US" altLang="zh-CN" sz="2400" dirty="0">
              <a:latin typeface="Arial Rounded MT Bold" panose="020F0704030504030204" pitchFamily="34" charset="0"/>
            </a:endParaRPr>
          </a:p>
          <a:p>
            <a:pPr lvl="1" eaLnBrk="1" hangingPunct="1"/>
            <a:r>
              <a:rPr lang="en-US" altLang="zh-CN" sz="2400" dirty="0">
                <a:latin typeface="Arial Rounded MT Bold" panose="020F0704030504030204" pitchFamily="34" charset="0"/>
              </a:rPr>
              <a:t>01.XXXXX</a:t>
            </a:r>
            <a:endParaRPr lang="zh-CN" altLang="en-US" sz="2400" dirty="0">
              <a:latin typeface="Arial Rounded MT Bold" panose="020F0704030504030204" pitchFamily="34" charset="0"/>
            </a:endParaRPr>
          </a:p>
          <a:p>
            <a:pPr lvl="1" eaLnBrk="1" hangingPunct="1"/>
            <a:r>
              <a:rPr lang="en-US" altLang="zh-CN" sz="2400" dirty="0">
                <a:latin typeface="Arial Rounded MT Bold" panose="020F0704030504030204" pitchFamily="34" charset="0"/>
              </a:rPr>
              <a:t>10.XXXXX</a:t>
            </a:r>
            <a:endParaRPr lang="en-US" altLang="zh-CN" sz="2400" dirty="0">
              <a:latin typeface="Arial Rounded MT Bold" panose="020F0704030504030204" pitchFamily="34" charset="0"/>
            </a:endParaRPr>
          </a:p>
          <a:p>
            <a:r>
              <a:rPr lang="zh-CN" altLang="en-US" dirty="0">
                <a:latin typeface="Verdana" panose="020B0604030504040204" pitchFamily="34" charset="0"/>
              </a:rPr>
              <a:t>浮点数表示时要进行规格化  </a:t>
            </a:r>
            <a:endParaRPr lang="en-US" altLang="zh-CN" dirty="0">
              <a:latin typeface="Verdana" panose="020B0604030504040204" pitchFamily="34" charset="0"/>
            </a:endParaRPr>
          </a:p>
          <a:p>
            <a:pPr lvl="1"/>
            <a:r>
              <a:rPr lang="zh-CN" altLang="en-US" dirty="0">
                <a:latin typeface="Verdana" panose="020B0604030504040204" pitchFamily="34" charset="0"/>
              </a:rPr>
              <a:t>规格化有</a:t>
            </a:r>
            <a:r>
              <a:rPr lang="en-US" altLang="zh-CN" dirty="0">
                <a:latin typeface="Verdana" panose="020B0604030504040204" pitchFamily="34" charset="0"/>
              </a:rPr>
              <a:t>0.1XXX  1.XXXX </a:t>
            </a:r>
            <a:r>
              <a:rPr lang="zh-CN" altLang="en-US" dirty="0">
                <a:latin typeface="Verdana" panose="020B0604030504040204" pitchFamily="34" charset="0"/>
              </a:rPr>
              <a:t>两种  </a:t>
            </a:r>
            <a:endParaRPr lang="en-US" altLang="zh-CN" dirty="0">
              <a:latin typeface="Verdana" panose="020B0604030504040204" pitchFamily="34" charset="0"/>
            </a:endParaRPr>
          </a:p>
          <a:p>
            <a:pPr lvl="1"/>
            <a:r>
              <a:rPr lang="en-US" altLang="zh-CN" dirty="0">
                <a:latin typeface="Verdana" panose="020B0604030504040204" pitchFamily="34" charset="0"/>
              </a:rPr>
              <a:t>1</a:t>
            </a:r>
            <a:r>
              <a:rPr lang="zh-CN" altLang="en-US" dirty="0">
                <a:latin typeface="Verdana" panose="020B0604030504040204" pitchFamily="34" charset="0"/>
              </a:rPr>
              <a:t>不需要表示，可隐藏</a:t>
            </a:r>
            <a:endParaRPr lang="en-US" altLang="zh-CN" dirty="0">
              <a:latin typeface="Verdana" panose="020B0604030504040204" pitchFamily="34" charset="0"/>
            </a:endParaRPr>
          </a:p>
          <a:p>
            <a:r>
              <a:rPr lang="zh-CN" altLang="en-US" dirty="0">
                <a:latin typeface="Verdana" panose="020B0604030504040204" pitchFamily="34" charset="0"/>
              </a:rPr>
              <a:t>浮点数运算时结果需要进行规格化</a:t>
            </a:r>
            <a:endParaRPr lang="en-US" altLang="zh-CN" dirty="0">
              <a:latin typeface="Verdana" panose="020B0604030504040204" pitchFamily="34" charset="0"/>
            </a:endParaRPr>
          </a:p>
          <a:p>
            <a:pPr lvl="1" eaLnBrk="1" hangingPunct="1"/>
            <a:endParaRPr lang="en-US" altLang="zh-CN" dirty="0">
              <a:solidFill>
                <a:srgbClr val="0000CC"/>
              </a:solidFill>
            </a:endParaRPr>
          </a:p>
          <a:p>
            <a:pPr lvl="1" eaLnBrk="1" hangingPunct="1"/>
            <a:endParaRPr lang="zh-CN" altLang="en-US" dirty="0">
              <a:solidFill>
                <a:srgbClr val="CC0000"/>
              </a:solidFill>
            </a:endParaRPr>
          </a:p>
          <a:p>
            <a:endParaRPr lang="en-US" altLang="zh-CN" dirty="0">
              <a:effectLst>
                <a:outerShdw blurRad="38100" dist="38100" dir="2700000" algn="tl">
                  <a:srgbClr val="C0C0C0"/>
                </a:outerShdw>
              </a:effectLst>
              <a:latin typeface="Verdana" panose="020B0604030504040204" pitchFamily="34" charset="0"/>
            </a:endParaRPr>
          </a:p>
          <a:p>
            <a:endParaRPr lang="zh-CN" altLang="en-US" dirty="0">
              <a:effectLst>
                <a:outerShdw blurRad="38100" dist="38100" dir="2700000" algn="tl">
                  <a:srgbClr val="C0C0C0"/>
                </a:outerShdw>
              </a:effectLst>
              <a:latin typeface="Verdana" panose="020B0604030504040204" pitchFamily="34" charset="0"/>
            </a:endParaRPr>
          </a:p>
          <a:p>
            <a:endParaRPr lang="zh-CN" altLang="en-US" dirty="0"/>
          </a:p>
        </p:txBody>
      </p:sp>
      <p:sp>
        <p:nvSpPr>
          <p:cNvPr id="4" name="矩形 3"/>
          <p:cNvSpPr/>
          <p:nvPr/>
        </p:nvSpPr>
        <p:spPr>
          <a:xfrm>
            <a:off x="3283552" y="1701284"/>
            <a:ext cx="6784373"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绝对值小于</a:t>
            </a:r>
            <a:r>
              <a:rPr lang="en-US" altLang="zh-CN" sz="2400" dirty="0">
                <a:latin typeface="Arial Rounded MT Bold" panose="020F0704030504030204" pitchFamily="34" charset="0"/>
                <a:ea typeface="微软雅黑" panose="020B0503020204020204" pitchFamily="34" charset="-122"/>
              </a:rPr>
              <a:t>0.5</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左规   </a:t>
            </a:r>
            <a:r>
              <a:rPr lang="en-US" altLang="zh-CN" sz="2400" dirty="0">
                <a:latin typeface="Arial Rounded MT Bold" panose="020F0704030504030204" pitchFamily="34" charset="0"/>
                <a:sym typeface="Wingdings" panose="05000000000000000000" pitchFamily="2" charset="2"/>
              </a:rPr>
              <a:t> </a:t>
            </a:r>
            <a:r>
              <a:rPr lang="zh-CN" altLang="en-US" sz="2400" dirty="0">
                <a:latin typeface="Arial Rounded MT Bold" panose="020F0704030504030204" pitchFamily="34" charset="0"/>
              </a:rPr>
              <a:t> </a:t>
            </a:r>
            <a:r>
              <a:rPr lang="en-US" altLang="zh-CN" sz="2400" dirty="0">
                <a:latin typeface="Arial Rounded MT Bold" panose="020F0704030504030204" pitchFamily="34" charset="0"/>
              </a:rPr>
              <a:t>00.1XXX0      </a:t>
            </a:r>
            <a:r>
              <a:rPr lang="zh-CN" altLang="en-US" sz="2400" b="1" dirty="0">
                <a:latin typeface="微软雅黑" panose="020B0503020204020204" pitchFamily="34" charset="-122"/>
                <a:ea typeface="微软雅黑" panose="020B0503020204020204" pitchFamily="34" charset="-122"/>
              </a:rPr>
              <a:t>可多位</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2822540" y="2183715"/>
            <a:ext cx="7487947" cy="579902"/>
          </a:xfrm>
          <a:prstGeom prst="rect">
            <a:avLst/>
          </a:prstGeom>
        </p:spPr>
        <p:txBody>
          <a:bodyPr wrap="square">
            <a:spAutoFit/>
          </a:bodyPr>
          <a:lstStyle/>
          <a:p>
            <a:pPr lvl="1">
              <a:lnSpc>
                <a:spcPct val="150000"/>
              </a:lnSpc>
              <a:spcBef>
                <a:spcPts val="500"/>
              </a:spcBef>
              <a:buClr>
                <a:srgbClr val="FFC000"/>
              </a:buClr>
            </a:pPr>
            <a:r>
              <a:rPr lang="zh-CN" altLang="en-US" sz="2400" dirty="0">
                <a:latin typeface="Arial Rounded MT Bold" panose="020F0704030504030204" pitchFamily="34" charset="0"/>
                <a:ea typeface="微软雅黑" panose="020B0503020204020204" pitchFamily="34" charset="-122"/>
              </a:rPr>
              <a:t>绝对值小于</a:t>
            </a:r>
            <a:r>
              <a:rPr lang="en-US" altLang="zh-CN" sz="2400" dirty="0">
                <a:latin typeface="Arial Rounded MT Bold" panose="020F0704030504030204" pitchFamily="34" charset="0"/>
                <a:ea typeface="微软雅黑" panose="020B0503020204020204" pitchFamily="34" charset="-122"/>
              </a:rPr>
              <a:t>0.5      </a:t>
            </a:r>
            <a:r>
              <a:rPr lang="zh-CN" altLang="en-US" sz="2400" dirty="0">
                <a:latin typeface="Arial Rounded MT Bold" panose="020F0704030504030204" pitchFamily="34" charset="0"/>
                <a:ea typeface="微软雅黑" panose="020B0503020204020204" pitchFamily="34" charset="-122"/>
              </a:rPr>
              <a:t>左规   </a:t>
            </a:r>
            <a:r>
              <a:rPr lang="en-US" altLang="zh-CN" sz="2400" dirty="0">
                <a:latin typeface="Arial Rounded MT Bold" panose="020F0704030504030204" pitchFamily="34" charset="0"/>
                <a:ea typeface="微软雅黑" panose="020B0503020204020204" pitchFamily="34" charset="-122"/>
                <a:sym typeface="Wingdings" panose="05000000000000000000" pitchFamily="2" charset="2"/>
              </a:rPr>
              <a:t>  </a:t>
            </a:r>
            <a:r>
              <a:rPr lang="en-US" altLang="zh-CN" sz="2400" dirty="0">
                <a:latin typeface="Arial Rounded MT Bold" panose="020F0704030504030204" pitchFamily="34" charset="0"/>
                <a:ea typeface="微软雅黑" panose="020B0503020204020204" pitchFamily="34" charset="-122"/>
              </a:rPr>
              <a:t>11.0XXX0      </a:t>
            </a:r>
            <a:r>
              <a:rPr lang="zh-CN" altLang="en-US" sz="2400" dirty="0">
                <a:latin typeface="Arial Rounded MT Bold" panose="020F0704030504030204" pitchFamily="34" charset="0"/>
                <a:ea typeface="微软雅黑" panose="020B0503020204020204" pitchFamily="34" charset="-122"/>
              </a:rPr>
              <a:t>左归补零</a:t>
            </a:r>
            <a:endParaRPr lang="zh-CN" altLang="en-US" sz="2400" dirty="0">
              <a:latin typeface="Arial Rounded MT Bold" panose="020F0704030504030204" pitchFamily="34" charset="0"/>
              <a:ea typeface="微软雅黑" panose="020B0503020204020204" pitchFamily="34" charset="-122"/>
            </a:endParaRPr>
          </a:p>
        </p:txBody>
      </p:sp>
      <p:sp>
        <p:nvSpPr>
          <p:cNvPr id="7" name="矩形 6"/>
          <p:cNvSpPr/>
          <p:nvPr/>
        </p:nvSpPr>
        <p:spPr>
          <a:xfrm>
            <a:off x="2828279" y="2818334"/>
            <a:ext cx="9430396" cy="646331"/>
          </a:xfrm>
          <a:prstGeom prst="rect">
            <a:avLst/>
          </a:prstGeom>
        </p:spPr>
        <p:txBody>
          <a:bodyPr wrap="square">
            <a:spAutoFit/>
          </a:bodyPr>
          <a:lstStyle/>
          <a:p>
            <a:pPr lvl="1">
              <a:lnSpc>
                <a:spcPct val="150000"/>
              </a:lnSpc>
              <a:spcBef>
                <a:spcPts val="500"/>
              </a:spcBef>
              <a:buClr>
                <a:srgbClr val="FFC000"/>
              </a:buClr>
            </a:pPr>
            <a:r>
              <a:rPr lang="zh-CN" altLang="en-US" sz="2400" dirty="0">
                <a:latin typeface="Arial Rounded MT Bold" panose="020F0704030504030204" pitchFamily="34" charset="0"/>
                <a:ea typeface="微软雅黑" panose="020B0503020204020204" pitchFamily="34" charset="-122"/>
              </a:rPr>
              <a:t>绝对值大于</a:t>
            </a:r>
            <a:r>
              <a:rPr lang="en-US" altLang="zh-CN" sz="2400" dirty="0">
                <a:latin typeface="Arial Rounded MT Bold" panose="020F0704030504030204" pitchFamily="34" charset="0"/>
                <a:ea typeface="微软雅黑" panose="020B0503020204020204" pitchFamily="34" charset="-122"/>
              </a:rPr>
              <a:t>1          </a:t>
            </a:r>
            <a:r>
              <a:rPr lang="zh-CN" altLang="en-US" sz="2400" dirty="0">
                <a:latin typeface="Arial Rounded MT Bold" panose="020F0704030504030204" pitchFamily="34" charset="0"/>
                <a:ea typeface="微软雅黑" panose="020B0503020204020204" pitchFamily="34" charset="-122"/>
              </a:rPr>
              <a:t>右规   </a:t>
            </a:r>
            <a:r>
              <a:rPr lang="en-US" altLang="zh-CN" sz="2400">
                <a:latin typeface="Arial Rounded MT Bold" panose="020F0704030504030204" pitchFamily="34" charset="0"/>
                <a:ea typeface="微软雅黑" panose="020B0503020204020204" pitchFamily="34" charset="-122"/>
                <a:sym typeface="Wingdings" panose="05000000000000000000" pitchFamily="2" charset="2"/>
              </a:rPr>
              <a:t></a:t>
            </a:r>
            <a:r>
              <a:rPr lang="en-US" altLang="zh-CN" sz="2400">
                <a:latin typeface="Arial Rounded MT Bold" panose="020F0704030504030204" pitchFamily="34" charset="0"/>
                <a:ea typeface="微软雅黑" panose="020B0503020204020204" pitchFamily="34" charset="-122"/>
              </a:rPr>
              <a:t>  00.1XXXX</a:t>
            </a:r>
            <a:endParaRPr lang="zh-CN" altLang="en-US" sz="2400" dirty="0">
              <a:latin typeface="Arial Rounded MT Bold" panose="020F0704030504030204" pitchFamily="34" charset="0"/>
              <a:ea typeface="微软雅黑" panose="020B0503020204020204" pitchFamily="34" charset="-122"/>
            </a:endParaRPr>
          </a:p>
        </p:txBody>
      </p:sp>
      <p:sp>
        <p:nvSpPr>
          <p:cNvPr id="8" name="矩形 7"/>
          <p:cNvSpPr/>
          <p:nvPr/>
        </p:nvSpPr>
        <p:spPr>
          <a:xfrm>
            <a:off x="2824359" y="3429000"/>
            <a:ext cx="9097765" cy="646331"/>
          </a:xfrm>
          <a:prstGeom prst="rect">
            <a:avLst/>
          </a:prstGeom>
        </p:spPr>
        <p:txBody>
          <a:bodyPr wrap="square">
            <a:spAutoFit/>
          </a:bodyPr>
          <a:lstStyle/>
          <a:p>
            <a:pPr lvl="1">
              <a:lnSpc>
                <a:spcPct val="150000"/>
              </a:lnSpc>
              <a:spcBef>
                <a:spcPts val="500"/>
              </a:spcBef>
              <a:buClr>
                <a:srgbClr val="FFC000"/>
              </a:buClr>
            </a:pPr>
            <a:r>
              <a:rPr lang="zh-CN" altLang="en-US" sz="2400" dirty="0">
                <a:latin typeface="Arial Rounded MT Bold" panose="020F0704030504030204" pitchFamily="34" charset="0"/>
                <a:ea typeface="微软雅黑" panose="020B0503020204020204" pitchFamily="34" charset="-122"/>
              </a:rPr>
              <a:t>绝对值大于</a:t>
            </a:r>
            <a:r>
              <a:rPr lang="en-US" altLang="zh-CN" sz="2400" dirty="0">
                <a:latin typeface="Arial Rounded MT Bold" panose="020F0704030504030204" pitchFamily="34" charset="0"/>
                <a:ea typeface="微软雅黑" panose="020B0503020204020204" pitchFamily="34" charset="-122"/>
              </a:rPr>
              <a:t>1          </a:t>
            </a:r>
            <a:r>
              <a:rPr lang="zh-CN" altLang="en-US" sz="2400" dirty="0">
                <a:latin typeface="Arial Rounded MT Bold" panose="020F0704030504030204" pitchFamily="34" charset="0"/>
                <a:ea typeface="微软雅黑" panose="020B0503020204020204" pitchFamily="34" charset="-122"/>
              </a:rPr>
              <a:t>右规   </a:t>
            </a:r>
            <a:r>
              <a:rPr lang="en-US" altLang="zh-CN" sz="2400">
                <a:latin typeface="Arial Rounded MT Bold" panose="020F0704030504030204" pitchFamily="34" charset="0"/>
                <a:ea typeface="微软雅黑" panose="020B0503020204020204" pitchFamily="34" charset="-122"/>
                <a:sym typeface="Wingdings" panose="05000000000000000000" pitchFamily="2" charset="2"/>
              </a:rPr>
              <a:t></a:t>
            </a:r>
            <a:r>
              <a:rPr lang="en-US" altLang="zh-CN" sz="2400">
                <a:latin typeface="Arial Rounded MT Bold" panose="020F0704030504030204" pitchFamily="34" charset="0"/>
                <a:ea typeface="微软雅黑" panose="020B0503020204020204" pitchFamily="34" charset="-122"/>
              </a:rPr>
              <a:t>  11.0XXXX</a:t>
            </a:r>
            <a:endParaRPr lang="zh-CN" altLang="en-US" sz="2400" dirty="0">
              <a:latin typeface="Arial Rounded MT Bold" panose="020F070403050403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left)">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wipe(left)">
                                      <p:cBhvr>
                                        <p:cTn id="52" dur="500"/>
                                        <p:tgtEl>
                                          <p:spTgt spid="3">
                                            <p:txEl>
                                              <p:pRg st="5" end="5"/>
                                            </p:tx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wipe(left)">
                                      <p:cBhvr>
                                        <p:cTn id="55" dur="500"/>
                                        <p:tgtEl>
                                          <p:spTgt spid="3">
                                            <p:txEl>
                                              <p:pRg st="6" end="6"/>
                                            </p:txEl>
                                          </p:spTgt>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wipe(left)">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wipe(left)">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运算结果</a:t>
            </a:r>
            <a:r>
              <a:rPr lang="zh-CN" altLang="zh-CN" dirty="0"/>
              <a:t>规格化规则</a:t>
            </a:r>
            <a:endParaRPr lang="zh-CN" altLang="en-US" dirty="0"/>
          </a:p>
        </p:txBody>
      </p:sp>
      <p:sp>
        <p:nvSpPr>
          <p:cNvPr id="3" name="内容占位符 2"/>
          <p:cNvSpPr>
            <a:spLocks noGrp="1"/>
          </p:cNvSpPr>
          <p:nvPr>
            <p:ph idx="1"/>
          </p:nvPr>
        </p:nvSpPr>
        <p:spPr>
          <a:xfrm>
            <a:off x="487822" y="942764"/>
            <a:ext cx="10515599" cy="3921832"/>
          </a:xfrm>
        </p:spPr>
        <p:txBody>
          <a:bodyPr/>
          <a:lstStyle/>
          <a:p>
            <a:pPr eaLnBrk="1" hangingPunct="1"/>
            <a:r>
              <a:rPr lang="zh-CN" altLang="en-US" dirty="0"/>
              <a:t>尾数运算</a:t>
            </a:r>
            <a:r>
              <a:rPr lang="zh-CN" altLang="en-US" b="1" dirty="0"/>
              <a:t>上溢时右归</a:t>
            </a:r>
            <a:r>
              <a:rPr lang="zh-CN" altLang="en-US" dirty="0"/>
              <a:t>（</a:t>
            </a:r>
            <a:r>
              <a:rPr lang="zh-CN" altLang="en-US" dirty="0">
                <a:solidFill>
                  <a:srgbClr val="FF0000"/>
                </a:solidFill>
              </a:rPr>
              <a:t>一位</a:t>
            </a:r>
            <a:r>
              <a:rPr lang="zh-CN" altLang="en-US" dirty="0"/>
              <a:t>）</a:t>
            </a:r>
            <a:endParaRPr lang="zh-CN" altLang="en-US" dirty="0"/>
          </a:p>
          <a:p>
            <a:pPr lvl="1" eaLnBrk="1" hangingPunct="1"/>
            <a:r>
              <a:rPr lang="zh-CN" altLang="en-US" sz="2400" dirty="0"/>
              <a:t>变形补码运算结果    </a:t>
            </a:r>
            <a:r>
              <a:rPr lang="en-US" altLang="zh-CN" sz="2400" dirty="0"/>
              <a:t>10.XX  </a:t>
            </a:r>
            <a:r>
              <a:rPr lang="zh-CN" altLang="en-US" sz="2400" dirty="0"/>
              <a:t>或  </a:t>
            </a:r>
            <a:r>
              <a:rPr lang="en-US" altLang="zh-CN" sz="2400" dirty="0"/>
              <a:t>01.XXX   </a:t>
            </a:r>
            <a:r>
              <a:rPr lang="zh-CN" altLang="en-US" sz="2400" dirty="0"/>
              <a:t>，单符号如何判断？</a:t>
            </a:r>
            <a:endParaRPr lang="en-US" altLang="zh-CN" sz="2400" dirty="0"/>
          </a:p>
          <a:p>
            <a:pPr lvl="1" eaLnBrk="1" hangingPunct="1"/>
            <a:r>
              <a:rPr lang="zh-CN" altLang="en-US" sz="2400" dirty="0"/>
              <a:t>右归时连同符号位进位位一起右移，阶码作加法</a:t>
            </a:r>
            <a:endParaRPr lang="zh-CN" altLang="en-US" sz="2400" dirty="0"/>
          </a:p>
          <a:p>
            <a:pPr eaLnBrk="1" hangingPunct="1"/>
            <a:r>
              <a:rPr lang="zh-CN" altLang="en-US" dirty="0"/>
              <a:t>尾数运算</a:t>
            </a:r>
            <a:r>
              <a:rPr lang="zh-CN" altLang="en-US" b="1" dirty="0"/>
              <a:t>下溢时左归</a:t>
            </a:r>
            <a:r>
              <a:rPr lang="zh-CN" altLang="en-US" dirty="0"/>
              <a:t>（</a:t>
            </a:r>
            <a:r>
              <a:rPr lang="zh-CN" altLang="en-US" dirty="0">
                <a:solidFill>
                  <a:srgbClr val="FF0000"/>
                </a:solidFill>
              </a:rPr>
              <a:t>可多位</a:t>
            </a:r>
            <a:r>
              <a:rPr lang="zh-CN" altLang="en-US" dirty="0"/>
              <a:t>）</a:t>
            </a:r>
            <a:endParaRPr lang="en-US" altLang="zh-CN" dirty="0"/>
          </a:p>
          <a:p>
            <a:pPr lvl="1" eaLnBrk="1" hangingPunct="1"/>
            <a:r>
              <a:rPr lang="en-US" altLang="zh-CN" sz="2400" dirty="0"/>
              <a:t>0.01XX   0.0001XXX    </a:t>
            </a:r>
            <a:r>
              <a:rPr lang="zh-CN" altLang="en-US" sz="2400" dirty="0"/>
              <a:t>或     </a:t>
            </a:r>
            <a:r>
              <a:rPr lang="en-US" altLang="zh-CN" sz="2400" dirty="0"/>
              <a:t>1.10XX    1.11110XX </a:t>
            </a:r>
            <a:endParaRPr lang="en-US" altLang="zh-CN" sz="2400" dirty="0"/>
          </a:p>
          <a:p>
            <a:pPr lvl="1" eaLnBrk="1" hangingPunct="1"/>
            <a:r>
              <a:rPr lang="zh-CN" altLang="en-US" sz="2400" dirty="0"/>
              <a:t>左归时</a:t>
            </a:r>
            <a:r>
              <a:rPr lang="en-US" altLang="zh-CN" sz="2400" dirty="0"/>
              <a:t>LSB</a:t>
            </a:r>
            <a:r>
              <a:rPr lang="zh-CN" altLang="en-US" sz="2400" dirty="0"/>
              <a:t>位补</a:t>
            </a:r>
            <a:r>
              <a:rPr lang="en-US" altLang="zh-CN" sz="2400" dirty="0"/>
              <a:t>0</a:t>
            </a:r>
            <a:r>
              <a:rPr lang="zh-CN" altLang="en-US" sz="2400" dirty="0"/>
              <a:t>，阶码作减法</a:t>
            </a:r>
            <a:endParaRPr lang="zh-CN" altLang="en-US" sz="2400" dirty="0"/>
          </a:p>
        </p:txBody>
      </p:sp>
      <p:grpSp>
        <p:nvGrpSpPr>
          <p:cNvPr id="40" name="组合 39"/>
          <p:cNvGrpSpPr/>
          <p:nvPr/>
        </p:nvGrpSpPr>
        <p:grpSpPr>
          <a:xfrm>
            <a:off x="1819275" y="5223827"/>
            <a:ext cx="8180139" cy="1171576"/>
            <a:chOff x="1933575" y="5481002"/>
            <a:chExt cx="8180139" cy="1171576"/>
          </a:xfrm>
        </p:grpSpPr>
        <p:grpSp>
          <p:nvGrpSpPr>
            <p:cNvPr id="11" name="Group 16"/>
            <p:cNvGrpSpPr/>
            <p:nvPr/>
          </p:nvGrpSpPr>
          <p:grpSpPr bwMode="auto">
            <a:xfrm>
              <a:off x="3589088" y="5481002"/>
              <a:ext cx="1663700" cy="588962"/>
              <a:chOff x="76200" y="0"/>
              <a:chExt cx="1663701" cy="589002"/>
            </a:xfrm>
            <a:solidFill>
              <a:srgbClr val="00B050"/>
            </a:solidFill>
          </p:grpSpPr>
          <p:sp>
            <p:nvSpPr>
              <p:cNvPr id="12" name="右大括号 18"/>
              <p:cNvSpPr/>
              <p:nvPr/>
            </p:nvSpPr>
            <p:spPr bwMode="auto">
              <a:xfrm rot="-5400000">
                <a:off x="739848" y="-164989"/>
                <a:ext cx="268287" cy="1239696"/>
              </a:xfrm>
              <a:prstGeom prst="rightBrace">
                <a:avLst>
                  <a:gd name="adj1" fmla="val 8343"/>
                  <a:gd name="adj2" fmla="val 50000"/>
                </a:avLst>
              </a:prstGeom>
              <a:grp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13" name="TextBox 15"/>
              <p:cNvSpPr txBox="1">
                <a:spLocks noChangeArrowheads="1"/>
              </p:cNvSpPr>
              <p:nvPr/>
            </p:nvSpPr>
            <p:spPr bwMode="auto">
              <a:xfrm>
                <a:off x="76200" y="0"/>
                <a:ext cx="1663701" cy="3016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原码规格化数</a:t>
                </a:r>
                <a:endParaRPr lang="zh-CN" altLang="en-US" sz="1700" baseline="30000" dirty="0">
                  <a:ea typeface="微软雅黑" panose="020B0503020204020204" pitchFamily="34" charset="-122"/>
                </a:endParaRPr>
              </a:p>
            </p:txBody>
          </p:sp>
        </p:grpSp>
        <p:grpSp>
          <p:nvGrpSpPr>
            <p:cNvPr id="14" name="Group 19"/>
            <p:cNvGrpSpPr/>
            <p:nvPr/>
          </p:nvGrpSpPr>
          <p:grpSpPr bwMode="auto">
            <a:xfrm>
              <a:off x="6719639" y="5481003"/>
              <a:ext cx="2754313" cy="574678"/>
              <a:chOff x="-104786" y="0"/>
              <a:chExt cx="2754499" cy="574715"/>
            </a:xfrm>
          </p:grpSpPr>
          <p:sp>
            <p:nvSpPr>
              <p:cNvPr id="15" name="右大括号 21"/>
              <p:cNvSpPr/>
              <p:nvPr/>
            </p:nvSpPr>
            <p:spPr bwMode="auto">
              <a:xfrm rot="16200000">
                <a:off x="1159912" y="-179276"/>
                <a:ext cx="268287" cy="1239696"/>
              </a:xfrm>
              <a:prstGeom prst="rightBrace">
                <a:avLst>
                  <a:gd name="adj1" fmla="val 8343"/>
                  <a:gd name="adj2" fmla="val 50000"/>
                </a:avLst>
              </a:prstGeom>
              <a:solidFill>
                <a:srgbClr val="00B050"/>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16" name="TextBox 15"/>
              <p:cNvSpPr txBox="1">
                <a:spLocks noChangeArrowheads="1"/>
              </p:cNvSpPr>
              <p:nvPr/>
            </p:nvSpPr>
            <p:spPr bwMode="auto">
              <a:xfrm>
                <a:off x="-104786" y="0"/>
                <a:ext cx="2754499"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原码规格化数</a:t>
                </a:r>
                <a:endParaRPr lang="zh-CN" altLang="en-US" sz="1700" baseline="30000" dirty="0">
                  <a:ea typeface="微软雅黑" panose="020B0503020204020204" pitchFamily="34" charset="-122"/>
                </a:endParaRPr>
              </a:p>
            </p:txBody>
          </p:sp>
        </p:grpSp>
        <p:grpSp>
          <p:nvGrpSpPr>
            <p:cNvPr id="17" name="组合 16"/>
            <p:cNvGrpSpPr/>
            <p:nvPr/>
          </p:nvGrpSpPr>
          <p:grpSpPr>
            <a:xfrm>
              <a:off x="1933575" y="6069964"/>
              <a:ext cx="8180139" cy="582614"/>
              <a:chOff x="1238555" y="4472996"/>
              <a:chExt cx="8180139" cy="582614"/>
            </a:xfrm>
          </p:grpSpPr>
          <p:cxnSp>
            <p:nvCxnSpPr>
              <p:cNvPr id="18" name="直接箭头连接符 5"/>
              <p:cNvCxnSpPr>
                <a:cxnSpLocks noChangeShapeType="1"/>
              </p:cNvCxnSpPr>
              <p:nvPr/>
            </p:nvCxnSpPr>
            <p:spPr bwMode="auto">
              <a:xfrm flipV="1">
                <a:off x="1238555" y="4568246"/>
                <a:ext cx="8180139" cy="13711"/>
              </a:xfrm>
              <a:prstGeom prst="straightConnector1">
                <a:avLst/>
              </a:prstGeom>
              <a:noFill/>
              <a:ln w="25400">
                <a:solidFill>
                  <a:schemeClr val="tx1"/>
                </a:solidFill>
                <a:round/>
                <a:tailEnd type="arrow" w="med" len="med"/>
              </a:ln>
              <a:effectLst/>
              <a:extLst>
                <a:ext uri="{909E8E84-426E-40DD-AFC4-6F175D3DCCD1}">
                  <a14:hiddenFill xmlns:a14="http://schemas.microsoft.com/office/drawing/2010/main">
                    <a:noFill/>
                  </a14:hiddenFill>
                </a:ext>
              </a:extLst>
            </p:spPr>
          </p:cxnSp>
          <p:sp>
            <p:nvSpPr>
              <p:cNvPr id="19" name="TextBox 12"/>
              <p:cNvSpPr txBox="1">
                <a:spLocks noChangeArrowheads="1"/>
              </p:cNvSpPr>
              <p:nvPr/>
            </p:nvSpPr>
            <p:spPr bwMode="auto">
              <a:xfrm>
                <a:off x="5376918" y="4753985"/>
                <a:ext cx="374650" cy="301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C00000"/>
                    </a:solidFill>
                    <a:ea typeface="微软雅黑" panose="020B0503020204020204" pitchFamily="34" charset="-122"/>
                  </a:rPr>
                  <a:t>0</a:t>
                </a:r>
                <a:endParaRPr lang="zh-CN" altLang="en-US" sz="1700" dirty="0">
                  <a:solidFill>
                    <a:srgbClr val="C00000"/>
                  </a:solidFill>
                  <a:ea typeface="微软雅黑" panose="020B0503020204020204" pitchFamily="34" charset="-122"/>
                </a:endParaRPr>
              </a:p>
            </p:txBody>
          </p:sp>
          <p:sp>
            <p:nvSpPr>
              <p:cNvPr id="20" name="TextBox 13"/>
              <p:cNvSpPr txBox="1">
                <a:spLocks noChangeArrowheads="1"/>
              </p:cNvSpPr>
              <p:nvPr/>
            </p:nvSpPr>
            <p:spPr bwMode="auto">
              <a:xfrm>
                <a:off x="6440543" y="4753985"/>
                <a:ext cx="7699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2</a:t>
                </a:r>
                <a:r>
                  <a:rPr lang="en-US" altLang="zh-CN" sz="1700" baseline="300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21" name="TextBox 16"/>
              <p:cNvSpPr txBox="1">
                <a:spLocks noChangeArrowheads="1"/>
              </p:cNvSpPr>
              <p:nvPr/>
            </p:nvSpPr>
            <p:spPr bwMode="auto">
              <a:xfrm>
                <a:off x="7637519" y="4753985"/>
                <a:ext cx="809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22" name="TextBox 17"/>
              <p:cNvSpPr txBox="1">
                <a:spLocks noChangeArrowheads="1"/>
              </p:cNvSpPr>
              <p:nvPr/>
            </p:nvSpPr>
            <p:spPr bwMode="auto">
              <a:xfrm>
                <a:off x="3875143" y="4753985"/>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-2</a:t>
                </a:r>
                <a:r>
                  <a:rPr lang="en-US" altLang="zh-CN" sz="1700" baseline="300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sp>
            <p:nvSpPr>
              <p:cNvPr id="23" name="TextBox 17"/>
              <p:cNvSpPr txBox="1">
                <a:spLocks noChangeArrowheads="1"/>
              </p:cNvSpPr>
              <p:nvPr/>
            </p:nvSpPr>
            <p:spPr bwMode="auto">
              <a:xfrm>
                <a:off x="2567043" y="4753985"/>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cxnSp>
            <p:nvCxnSpPr>
              <p:cNvPr id="24" name="直接连接符 11"/>
              <p:cNvCxnSpPr>
                <a:cxnSpLocks noChangeShapeType="1"/>
              </p:cNvCxnSpPr>
              <p:nvPr/>
            </p:nvCxnSpPr>
            <p:spPr bwMode="auto">
              <a:xfrm>
                <a:off x="5561068" y="4479346"/>
                <a:ext cx="0" cy="165100"/>
              </a:xfrm>
              <a:prstGeom prst="line">
                <a:avLst/>
              </a:prstGeom>
              <a:noFill/>
              <a:ln w="25400">
                <a:solidFill>
                  <a:schemeClr val="tx1"/>
                </a:solidFill>
                <a:round/>
              </a:ln>
              <a:extLst>
                <a:ext uri="{909E8E84-426E-40DD-AFC4-6F175D3DCCD1}">
                  <a14:hiddenFill xmlns:a14="http://schemas.microsoft.com/office/drawing/2010/main">
                    <a:noFill/>
                  </a14:hiddenFill>
                </a:ext>
              </a:extLst>
            </p:spPr>
          </p:cxnSp>
          <p:cxnSp>
            <p:nvCxnSpPr>
              <p:cNvPr id="25" name="直接连接符 12"/>
              <p:cNvCxnSpPr>
                <a:cxnSpLocks noChangeShapeType="1"/>
              </p:cNvCxnSpPr>
              <p:nvPr/>
            </p:nvCxnSpPr>
            <p:spPr bwMode="auto">
              <a:xfrm>
                <a:off x="6788206" y="4479346"/>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26" name="直接连接符 13"/>
              <p:cNvCxnSpPr>
                <a:cxnSpLocks noChangeShapeType="1"/>
              </p:cNvCxnSpPr>
              <p:nvPr/>
            </p:nvCxnSpPr>
            <p:spPr bwMode="auto">
              <a:xfrm>
                <a:off x="8043918" y="4472996"/>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27" name="直接连接符 14"/>
              <p:cNvCxnSpPr>
                <a:cxnSpLocks noChangeShapeType="1"/>
              </p:cNvCxnSpPr>
              <p:nvPr/>
            </p:nvCxnSpPr>
            <p:spPr bwMode="auto">
              <a:xfrm>
                <a:off x="3067106" y="4490459"/>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28" name="直接连接符 15"/>
              <p:cNvCxnSpPr>
                <a:cxnSpLocks noChangeShapeType="1"/>
              </p:cNvCxnSpPr>
              <p:nvPr/>
            </p:nvCxnSpPr>
            <p:spPr bwMode="auto">
              <a:xfrm>
                <a:off x="4322818" y="4484109"/>
                <a:ext cx="0" cy="165100"/>
              </a:xfrm>
              <a:prstGeom prst="line">
                <a:avLst/>
              </a:prstGeom>
              <a:noFill/>
              <a:ln w="9525">
                <a:solidFill>
                  <a:schemeClr val="tx1"/>
                </a:solidFill>
                <a:round/>
              </a:ln>
              <a:extLst>
                <a:ext uri="{909E8E84-426E-40DD-AFC4-6F175D3DCCD1}">
                  <a14:hiddenFill xmlns:a14="http://schemas.microsoft.com/office/drawing/2010/main">
                    <a:noFill/>
                  </a14:hiddenFill>
                </a:ext>
              </a:extLst>
            </p:spPr>
          </p:cxnSp>
          <p:sp>
            <p:nvSpPr>
              <p:cNvPr id="29" name="椭圆 16"/>
              <p:cNvSpPr>
                <a:spLocks noChangeArrowheads="1"/>
              </p:cNvSpPr>
              <p:nvPr/>
            </p:nvSpPr>
            <p:spPr bwMode="auto">
              <a:xfrm>
                <a:off x="7994706" y="4517446"/>
                <a:ext cx="101600" cy="101600"/>
              </a:xfrm>
              <a:prstGeom prst="ellipse">
                <a:avLst/>
              </a:prstGeom>
              <a:solidFill>
                <a:schemeClr val="bg1"/>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0" name="椭圆 23"/>
              <p:cNvSpPr>
                <a:spLocks noChangeArrowheads="1"/>
              </p:cNvSpPr>
              <p:nvPr/>
            </p:nvSpPr>
            <p:spPr bwMode="auto">
              <a:xfrm>
                <a:off x="3016306" y="4530146"/>
                <a:ext cx="101600" cy="101600"/>
              </a:xfrm>
              <a:prstGeom prst="ellipse">
                <a:avLst/>
              </a:prstGeom>
              <a:solidFill>
                <a:schemeClr val="bg1"/>
              </a:solid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grpSp>
        <p:grpSp>
          <p:nvGrpSpPr>
            <p:cNvPr id="31" name="Group 43"/>
            <p:cNvGrpSpPr/>
            <p:nvPr/>
          </p:nvGrpSpPr>
          <p:grpSpPr bwMode="auto">
            <a:xfrm>
              <a:off x="5019426" y="5589189"/>
              <a:ext cx="2463800" cy="488712"/>
              <a:chOff x="0" y="237"/>
              <a:chExt cx="2462605" cy="488999"/>
            </a:xfrm>
            <a:noFill/>
          </p:grpSpPr>
          <p:sp>
            <p:nvSpPr>
              <p:cNvPr id="32" name="右大括号 45"/>
              <p:cNvSpPr/>
              <p:nvPr/>
            </p:nvSpPr>
            <p:spPr bwMode="auto">
              <a:xfrm rot="-5400000">
                <a:off x="1085230" y="-888139"/>
                <a:ext cx="292145" cy="2462605"/>
              </a:xfrm>
              <a:prstGeom prst="rightBrace">
                <a:avLst>
                  <a:gd name="adj1" fmla="val 8351"/>
                  <a:gd name="adj2" fmla="val 50000"/>
                </a:avLst>
              </a:prstGeom>
              <a:grp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微软雅黑" panose="020B0503020204020204" pitchFamily="34" charset="-122"/>
                  <a:ea typeface="微软雅黑" panose="020B0503020204020204" pitchFamily="34" charset="-122"/>
                </a:endParaRPr>
              </a:p>
            </p:txBody>
          </p:sp>
          <p:sp>
            <p:nvSpPr>
              <p:cNvPr id="33" name="TextBox 15"/>
              <p:cNvSpPr txBox="1">
                <a:spLocks noChangeArrowheads="1"/>
              </p:cNvSpPr>
              <p:nvPr/>
            </p:nvSpPr>
            <p:spPr bwMode="auto">
              <a:xfrm>
                <a:off x="664594" y="237"/>
                <a:ext cx="1133418" cy="2566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规格化下溢</a:t>
                </a:r>
                <a:endParaRPr lang="zh-CN" altLang="en-US" sz="2000" b="1" baseline="30000" dirty="0">
                  <a:solidFill>
                    <a:srgbClr val="C00000"/>
                  </a:solidFill>
                  <a:latin typeface="微软雅黑" panose="020B0503020204020204" pitchFamily="34" charset="-122"/>
                  <a:ea typeface="微软雅黑" panose="020B0503020204020204" pitchFamily="34" charset="-122"/>
                </a:endParaRPr>
              </a:p>
            </p:txBody>
          </p:sp>
        </p:grpSp>
        <p:grpSp>
          <p:nvGrpSpPr>
            <p:cNvPr id="34" name="Group 46"/>
            <p:cNvGrpSpPr/>
            <p:nvPr/>
          </p:nvGrpSpPr>
          <p:grpSpPr bwMode="auto">
            <a:xfrm>
              <a:off x="8743702" y="5531803"/>
              <a:ext cx="1239837" cy="511175"/>
              <a:chOff x="0" y="0"/>
              <a:chExt cx="1239696" cy="511584"/>
            </a:xfrm>
            <a:noFill/>
          </p:grpSpPr>
          <p:sp>
            <p:nvSpPr>
              <p:cNvPr id="35" name="右大括号 48"/>
              <p:cNvSpPr/>
              <p:nvPr/>
            </p:nvSpPr>
            <p:spPr bwMode="auto">
              <a:xfrm rot="-5400000">
                <a:off x="485703" y="-242407"/>
                <a:ext cx="268287" cy="1239696"/>
              </a:xfrm>
              <a:prstGeom prst="rightBrace">
                <a:avLst>
                  <a:gd name="adj1" fmla="val 8343"/>
                  <a:gd name="adj2" fmla="val 50000"/>
                </a:avLst>
              </a:prstGeom>
              <a:grp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6" name="TextBox 15"/>
              <p:cNvSpPr txBox="1">
                <a:spLocks noChangeArrowheads="1"/>
              </p:cNvSpPr>
              <p:nvPr/>
            </p:nvSpPr>
            <p:spPr bwMode="auto">
              <a:xfrm>
                <a:off x="297126" y="0"/>
                <a:ext cx="704851" cy="256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上溢</a:t>
                </a:r>
                <a:endParaRPr lang="zh-CN" altLang="en-US" sz="2000" b="1" baseline="30000" dirty="0">
                  <a:solidFill>
                    <a:srgbClr val="C00000"/>
                  </a:solidFill>
                  <a:latin typeface="微软雅黑" panose="020B0503020204020204" pitchFamily="34" charset="-122"/>
                  <a:ea typeface="微软雅黑" panose="020B0503020204020204" pitchFamily="34" charset="-122"/>
                </a:endParaRPr>
              </a:p>
            </p:txBody>
          </p:sp>
        </p:grpSp>
        <p:grpSp>
          <p:nvGrpSpPr>
            <p:cNvPr id="37" name="Group 49"/>
            <p:cNvGrpSpPr/>
            <p:nvPr/>
          </p:nvGrpSpPr>
          <p:grpSpPr bwMode="auto">
            <a:xfrm>
              <a:off x="2517527" y="5561965"/>
              <a:ext cx="1239837" cy="512763"/>
              <a:chOff x="0" y="0"/>
              <a:chExt cx="1239696" cy="511584"/>
            </a:xfrm>
            <a:noFill/>
          </p:grpSpPr>
          <p:sp>
            <p:nvSpPr>
              <p:cNvPr id="38" name="右大括号 51"/>
              <p:cNvSpPr/>
              <p:nvPr/>
            </p:nvSpPr>
            <p:spPr bwMode="auto">
              <a:xfrm rot="-5400000">
                <a:off x="485703" y="-242407"/>
                <a:ext cx="268287" cy="1239696"/>
              </a:xfrm>
              <a:prstGeom prst="rightBrace">
                <a:avLst>
                  <a:gd name="adj1" fmla="val 8343"/>
                  <a:gd name="adj2" fmla="val 50000"/>
                </a:avLst>
              </a:prstGeom>
              <a:grpFill/>
              <a:ln w="9525">
                <a:solidFill>
                  <a:schemeClr val="tx1"/>
                </a:solidFill>
                <a:rou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9" name="TextBox 15"/>
              <p:cNvSpPr txBox="1">
                <a:spLocks noChangeArrowheads="1"/>
              </p:cNvSpPr>
              <p:nvPr/>
            </p:nvSpPr>
            <p:spPr bwMode="auto">
              <a:xfrm>
                <a:off x="297126" y="0"/>
                <a:ext cx="704851" cy="256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负上溢</a:t>
                </a:r>
                <a:endParaRPr lang="zh-CN" altLang="en-US" sz="2000" b="1" baseline="30000" dirty="0">
                  <a:solidFill>
                    <a:srgbClr val="C00000"/>
                  </a:solidFill>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补码加法的</a:t>
            </a:r>
            <a:r>
              <a:rPr lang="zh-CN" altLang="en-US" dirty="0"/>
              <a:t>溢出讨论</a:t>
            </a:r>
            <a:endParaRPr lang="zh-CN" altLang="en-US" dirty="0"/>
          </a:p>
        </p:txBody>
      </p:sp>
      <p:grpSp>
        <p:nvGrpSpPr>
          <p:cNvPr id="53" name="组合 52"/>
          <p:cNvGrpSpPr/>
          <p:nvPr/>
        </p:nvGrpSpPr>
        <p:grpSpPr>
          <a:xfrm>
            <a:off x="647700" y="1190851"/>
            <a:ext cx="5199055" cy="2192271"/>
            <a:chOff x="647700" y="1190851"/>
            <a:chExt cx="5199055" cy="2192271"/>
          </a:xfrm>
        </p:grpSpPr>
        <p:sp>
          <p:nvSpPr>
            <p:cNvPr id="41" name="圆角矩形 40"/>
            <p:cNvSpPr/>
            <p:nvPr/>
          </p:nvSpPr>
          <p:spPr>
            <a:xfrm>
              <a:off x="647700" y="1190851"/>
              <a:ext cx="5199055" cy="1951599"/>
            </a:xfrm>
            <a:prstGeom prst="roundRect">
              <a:avLst>
                <a:gd name="adj" fmla="val 359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Group 4"/>
            <p:cNvGrpSpPr/>
            <p:nvPr/>
          </p:nvGrpSpPr>
          <p:grpSpPr bwMode="auto">
            <a:xfrm>
              <a:off x="2471969" y="1325721"/>
              <a:ext cx="3231490" cy="2057401"/>
              <a:chOff x="199" y="-13"/>
              <a:chExt cx="1728" cy="1296"/>
            </a:xfrm>
          </p:grpSpPr>
          <p:sp>
            <p:nvSpPr>
              <p:cNvPr id="5" name="Line 4"/>
              <p:cNvSpPr>
                <a:spLocks noChangeShapeType="1"/>
              </p:cNvSpPr>
              <p:nvPr/>
            </p:nvSpPr>
            <p:spPr bwMode="auto">
              <a:xfrm flipV="1">
                <a:off x="223" y="680"/>
                <a:ext cx="1555"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6" name="Text Box 5"/>
              <p:cNvSpPr txBox="1">
                <a:spLocks noChangeArrowheads="1"/>
              </p:cNvSpPr>
              <p:nvPr/>
            </p:nvSpPr>
            <p:spPr bwMode="auto">
              <a:xfrm>
                <a:off x="272" y="953"/>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7" name="Rectangle 6"/>
              <p:cNvSpPr>
                <a:spLocks noChangeArrowheads="1"/>
              </p:cNvSpPr>
              <p:nvPr/>
            </p:nvSpPr>
            <p:spPr bwMode="auto">
              <a:xfrm>
                <a:off x="458" y="-13"/>
                <a:ext cx="1361" cy="330"/>
              </a:xfrm>
              <a:prstGeom prst="rect">
                <a:avLst/>
              </a:prstGeom>
              <a:noFill/>
              <a:ln w="9525">
                <a:noFill/>
                <a:miter lim="800000"/>
              </a:ln>
            </p:spPr>
            <p:txBody>
              <a:bodyPr>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8" name="Rectangle 7"/>
              <p:cNvSpPr>
                <a:spLocks noChangeArrowheads="1"/>
              </p:cNvSpPr>
              <p:nvPr/>
            </p:nvSpPr>
            <p:spPr bwMode="auto">
              <a:xfrm>
                <a:off x="199" y="316"/>
                <a:ext cx="204"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9" name="Rectangle 8"/>
              <p:cNvSpPr>
                <a:spLocks noChangeArrowheads="1"/>
              </p:cNvSpPr>
              <p:nvPr/>
            </p:nvSpPr>
            <p:spPr bwMode="auto">
              <a:xfrm>
                <a:off x="458" y="318"/>
                <a:ext cx="1364" cy="330"/>
              </a:xfrm>
              <a:prstGeom prst="rect">
                <a:avLst/>
              </a:prstGeom>
              <a:noFill/>
              <a:ln w="9525">
                <a:noFill/>
                <a:miter lim="800000"/>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0" name="Rectangle 9"/>
              <p:cNvSpPr>
                <a:spLocks noChangeArrowheads="1"/>
              </p:cNvSpPr>
              <p:nvPr/>
            </p:nvSpPr>
            <p:spPr bwMode="auto">
              <a:xfrm>
                <a:off x="458" y="711"/>
                <a:ext cx="1469" cy="330"/>
              </a:xfrm>
              <a:prstGeom prst="rect">
                <a:avLst/>
              </a:prstGeom>
              <a:noFill/>
              <a:ln w="9525">
                <a:noFill/>
                <a:miter lim="800000"/>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grpSp>
      </p:grpSp>
      <p:grpSp>
        <p:nvGrpSpPr>
          <p:cNvPr id="51" name="组合 50"/>
          <p:cNvGrpSpPr/>
          <p:nvPr/>
        </p:nvGrpSpPr>
        <p:grpSpPr>
          <a:xfrm>
            <a:off x="647700" y="3422095"/>
            <a:ext cx="5199055" cy="2056088"/>
            <a:chOff x="647700" y="3967773"/>
            <a:chExt cx="5199055" cy="2056088"/>
          </a:xfrm>
        </p:grpSpPr>
        <p:sp>
          <p:nvSpPr>
            <p:cNvPr id="48" name="圆角矩形 47"/>
            <p:cNvSpPr/>
            <p:nvPr/>
          </p:nvSpPr>
          <p:spPr>
            <a:xfrm>
              <a:off x="647700" y="3967773"/>
              <a:ext cx="5199055" cy="1951599"/>
            </a:xfrm>
            <a:prstGeom prst="roundRect">
              <a:avLst>
                <a:gd name="adj" fmla="val 359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Group 11"/>
            <p:cNvGrpSpPr/>
            <p:nvPr/>
          </p:nvGrpSpPr>
          <p:grpSpPr bwMode="auto">
            <a:xfrm>
              <a:off x="2461220" y="4058537"/>
              <a:ext cx="3238503" cy="1965324"/>
              <a:chOff x="56" y="0"/>
              <a:chExt cx="2040" cy="1238"/>
            </a:xfrm>
          </p:grpSpPr>
          <p:sp>
            <p:nvSpPr>
              <p:cNvPr id="12" name="Line 11"/>
              <p:cNvSpPr>
                <a:spLocks noChangeShapeType="1"/>
              </p:cNvSpPr>
              <p:nvPr/>
            </p:nvSpPr>
            <p:spPr bwMode="auto">
              <a:xfrm flipV="1">
                <a:off x="91" y="675"/>
                <a:ext cx="1800"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13" name="Text Box 12"/>
              <p:cNvSpPr txBox="1">
                <a:spLocks noChangeArrowheads="1"/>
              </p:cNvSpPr>
              <p:nvPr/>
            </p:nvSpPr>
            <p:spPr bwMode="auto">
              <a:xfrm>
                <a:off x="272" y="908"/>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14" name="Rectangle 13"/>
              <p:cNvSpPr>
                <a:spLocks noChangeArrowheads="1"/>
              </p:cNvSpPr>
              <p:nvPr/>
            </p:nvSpPr>
            <p:spPr bwMode="auto">
              <a:xfrm>
                <a:off x="363" y="0"/>
                <a:ext cx="1702" cy="330"/>
              </a:xfrm>
              <a:prstGeom prst="rect">
                <a:avLst/>
              </a:prstGeom>
              <a:noFill/>
              <a:ln w="9525">
                <a:noFill/>
                <a:miter lim="800000"/>
              </a:ln>
            </p:spPr>
            <p:txBody>
              <a:bodyPr wrap="squar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5" name="Rectangle 14"/>
              <p:cNvSpPr>
                <a:spLocks noChangeArrowheads="1"/>
              </p:cNvSpPr>
              <p:nvPr/>
            </p:nvSpPr>
            <p:spPr bwMode="auto">
              <a:xfrm>
                <a:off x="56" y="329"/>
                <a:ext cx="241"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6" name="Rectangle 15"/>
              <p:cNvSpPr>
                <a:spLocks noChangeArrowheads="1"/>
              </p:cNvSpPr>
              <p:nvPr/>
            </p:nvSpPr>
            <p:spPr bwMode="auto">
              <a:xfrm>
                <a:off x="364" y="318"/>
                <a:ext cx="1607" cy="330"/>
              </a:xfrm>
              <a:prstGeom prst="rect">
                <a:avLst/>
              </a:prstGeom>
              <a:noFill/>
              <a:ln w="9525">
                <a:noFill/>
                <a:miter lim="800000"/>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7" name="Rectangle 16"/>
              <p:cNvSpPr>
                <a:spLocks noChangeArrowheads="1"/>
              </p:cNvSpPr>
              <p:nvPr/>
            </p:nvSpPr>
            <p:spPr bwMode="auto">
              <a:xfrm>
                <a:off x="117" y="716"/>
                <a:ext cx="1979" cy="330"/>
              </a:xfrm>
              <a:prstGeom prst="rect">
                <a:avLst/>
              </a:prstGeom>
              <a:noFill/>
              <a:ln w="9525">
                <a:noFill/>
                <a:miter lim="800000"/>
              </a:ln>
            </p:spPr>
            <p:txBody>
              <a:bodyPr wrap="none">
                <a:spAutoFit/>
              </a:bodyPr>
              <a:lstStyle/>
              <a:p>
                <a:pPr eaLnBrk="1" hangingPunct="1">
                  <a:defRPr/>
                </a:pP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a:t>
                </a: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grpSp>
      </p:grpSp>
      <p:grpSp>
        <p:nvGrpSpPr>
          <p:cNvPr id="52" name="组合 51"/>
          <p:cNvGrpSpPr/>
          <p:nvPr/>
        </p:nvGrpSpPr>
        <p:grpSpPr>
          <a:xfrm>
            <a:off x="6298503" y="3438704"/>
            <a:ext cx="5321996" cy="2044910"/>
            <a:chOff x="6298503" y="3984382"/>
            <a:chExt cx="5321996" cy="2044910"/>
          </a:xfrm>
        </p:grpSpPr>
        <p:sp>
          <p:nvSpPr>
            <p:cNvPr id="49" name="圆角矩形 48"/>
            <p:cNvSpPr/>
            <p:nvPr/>
          </p:nvSpPr>
          <p:spPr>
            <a:xfrm>
              <a:off x="6298503" y="3984382"/>
              <a:ext cx="5321996" cy="1951599"/>
            </a:xfrm>
            <a:prstGeom prst="roundRect">
              <a:avLst>
                <a:gd name="adj" fmla="val 359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Group 27"/>
            <p:cNvGrpSpPr/>
            <p:nvPr/>
          </p:nvGrpSpPr>
          <p:grpSpPr bwMode="auto">
            <a:xfrm>
              <a:off x="6768665" y="4063968"/>
              <a:ext cx="3228978" cy="1965324"/>
              <a:chOff x="70" y="0"/>
              <a:chExt cx="2034" cy="1238"/>
            </a:xfrm>
          </p:grpSpPr>
          <p:sp>
            <p:nvSpPr>
              <p:cNvPr id="28" name="Line 27"/>
              <p:cNvSpPr>
                <a:spLocks noChangeShapeType="1"/>
              </p:cNvSpPr>
              <p:nvPr/>
            </p:nvSpPr>
            <p:spPr bwMode="auto">
              <a:xfrm flipV="1">
                <a:off x="106" y="674"/>
                <a:ext cx="1823"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29" name="Text Box 28"/>
              <p:cNvSpPr txBox="1">
                <a:spLocks noChangeArrowheads="1"/>
              </p:cNvSpPr>
              <p:nvPr/>
            </p:nvSpPr>
            <p:spPr bwMode="auto">
              <a:xfrm>
                <a:off x="272" y="908"/>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30" name="Rectangle 29"/>
              <p:cNvSpPr>
                <a:spLocks noChangeArrowheads="1"/>
              </p:cNvSpPr>
              <p:nvPr/>
            </p:nvSpPr>
            <p:spPr bwMode="auto">
              <a:xfrm>
                <a:off x="363" y="0"/>
                <a:ext cx="1700" cy="330"/>
              </a:xfrm>
              <a:prstGeom prst="rect">
                <a:avLst/>
              </a:prstGeom>
              <a:noFill/>
              <a:ln w="9525">
                <a:noFill/>
                <a:miter lim="800000"/>
              </a:ln>
            </p:spPr>
            <p:txBody>
              <a:bodyPr wrap="squar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31" name="Rectangle 30"/>
              <p:cNvSpPr>
                <a:spLocks noChangeArrowheads="1"/>
              </p:cNvSpPr>
              <p:nvPr/>
            </p:nvSpPr>
            <p:spPr bwMode="auto">
              <a:xfrm>
                <a:off x="70" y="322"/>
                <a:ext cx="241"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32" name="Rectangle 31"/>
              <p:cNvSpPr>
                <a:spLocks noChangeArrowheads="1"/>
              </p:cNvSpPr>
              <p:nvPr/>
            </p:nvSpPr>
            <p:spPr bwMode="auto">
              <a:xfrm>
                <a:off x="367" y="326"/>
                <a:ext cx="1607" cy="330"/>
              </a:xfrm>
              <a:prstGeom prst="rect">
                <a:avLst/>
              </a:prstGeom>
              <a:noFill/>
              <a:ln w="9525">
                <a:noFill/>
                <a:miter lim="800000"/>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33" name="Rectangle 32"/>
              <p:cNvSpPr>
                <a:spLocks noChangeArrowheads="1"/>
              </p:cNvSpPr>
              <p:nvPr/>
            </p:nvSpPr>
            <p:spPr bwMode="auto">
              <a:xfrm>
                <a:off x="125" y="726"/>
                <a:ext cx="1979" cy="330"/>
              </a:xfrm>
              <a:prstGeom prst="rect">
                <a:avLst/>
              </a:prstGeom>
              <a:noFill/>
              <a:ln w="9525">
                <a:noFill/>
                <a:miter lim="800000"/>
              </a:ln>
            </p:spPr>
            <p:txBody>
              <a:bodyPr wrap="none">
                <a:spAutoFit/>
              </a:bodyPr>
              <a:lstStyle/>
              <a:p>
                <a:pPr eaLnBrk="1" hangingPunct="1">
                  <a:defRPr/>
                </a:pP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a:t>
                </a: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sp>
            <p:nvSpPr>
              <p:cNvPr id="35" name="Rectangle 34"/>
              <p:cNvSpPr>
                <a:spLocks noChangeArrowheads="1"/>
              </p:cNvSpPr>
              <p:nvPr/>
            </p:nvSpPr>
            <p:spPr bwMode="auto">
              <a:xfrm>
                <a:off x="111" y="734"/>
                <a:ext cx="240" cy="335"/>
              </a:xfrm>
              <a:prstGeom prst="rect">
                <a:avLst/>
              </a:prstGeom>
              <a:solidFill>
                <a:srgbClr val="FF6600"/>
              </a:solidFill>
              <a:ln w="12700" cmpd="sng">
                <a:solidFill>
                  <a:srgbClr val="0000CC"/>
                </a:solidFill>
                <a:prstDash val="dash"/>
                <a:miter lim="800000"/>
              </a:ln>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rPr>
                  <a:t>1</a:t>
                </a:r>
                <a:endPar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endParaRPr>
              </a:p>
            </p:txBody>
          </p:sp>
        </p:grpSp>
      </p:grpSp>
      <p:sp>
        <p:nvSpPr>
          <p:cNvPr id="36" name="Text Box 35"/>
          <p:cNvSpPr txBox="1">
            <a:spLocks noChangeArrowheads="1"/>
          </p:cNvSpPr>
          <p:nvPr/>
        </p:nvSpPr>
        <p:spPr bwMode="auto">
          <a:xfrm>
            <a:off x="511918" y="4290204"/>
            <a:ext cx="1875024"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200" b="1" dirty="0">
                <a:latin typeface="Consolas" panose="020B0609020204030204" pitchFamily="49" charset="0"/>
                <a:ea typeface="微软雅黑" panose="020B0503020204020204" pitchFamily="34" charset="-122"/>
                <a:cs typeface="Segoe UI Black" panose="020B0A02040204020203" pitchFamily="34" charset="0"/>
              </a:rPr>
              <a:t>正正得负</a:t>
            </a:r>
            <a:endParaRPr lang="en-US" altLang="zh-CN" sz="2200" b="1" dirty="0">
              <a:latin typeface="Consolas" panose="020B0609020204030204" pitchFamily="49" charset="0"/>
              <a:ea typeface="微软雅黑" panose="020B0503020204020204" pitchFamily="34" charset="-122"/>
              <a:cs typeface="Segoe UI Black" panose="020B0A02040204020203" pitchFamily="34" charset="0"/>
            </a:endParaRPr>
          </a:p>
          <a:p>
            <a:pPr algn="ctr" eaLnBrk="1" hangingPunct="1">
              <a:lnSpc>
                <a:spcPct val="100000"/>
              </a:lnSpc>
              <a:spcBef>
                <a:spcPct val="50000"/>
              </a:spcBef>
              <a:buClrTx/>
              <a:buFontTx/>
              <a:buNone/>
            </a:pPr>
            <a:r>
              <a:rPr lang="zh-CN" altLang="en-US" sz="2200" b="1" dirty="0">
                <a:latin typeface="Consolas" panose="020B0609020204030204" pitchFamily="49" charset="0"/>
                <a:ea typeface="微软雅黑" panose="020B0503020204020204" pitchFamily="34" charset="-122"/>
                <a:cs typeface="Segoe UI Black" panose="020B0A02040204020203" pitchFamily="34" charset="0"/>
              </a:rPr>
              <a:t>正溢出</a:t>
            </a:r>
            <a:endParaRPr lang="zh-CN" altLang="en-US" sz="2200" b="1" dirty="0">
              <a:latin typeface="Consolas" panose="020B0609020204030204" pitchFamily="49" charset="0"/>
              <a:ea typeface="微软雅黑" panose="020B0503020204020204" pitchFamily="34" charset="-122"/>
              <a:cs typeface="Segoe UI Black" panose="020B0A02040204020203" pitchFamily="34" charset="0"/>
            </a:endParaRPr>
          </a:p>
        </p:txBody>
      </p:sp>
      <p:sp>
        <p:nvSpPr>
          <p:cNvPr id="37" name="Text Box 36"/>
          <p:cNvSpPr txBox="1">
            <a:spLocks noChangeArrowheads="1"/>
          </p:cNvSpPr>
          <p:nvPr/>
        </p:nvSpPr>
        <p:spPr bwMode="auto">
          <a:xfrm>
            <a:off x="9857181" y="4191929"/>
            <a:ext cx="199668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spcBef>
                <a:spcPct val="50000"/>
              </a:spcBef>
              <a:buClrTx/>
              <a:buFontTx/>
              <a:buNone/>
              <a:defRPr sz="2200" b="1">
                <a:latin typeface="Consolas" panose="020B0609020204030204" pitchFamily="49" charset="0"/>
                <a:ea typeface="微软雅黑" panose="020B0503020204020204" pitchFamily="34" charset="-122"/>
                <a:cs typeface="Segoe UI Black" panose="020B0A02040204020203" pitchFamily="34" charset="0"/>
              </a:defRPr>
            </a:lvl1pPr>
            <a:lvl2pPr marL="742950" indent="-285750">
              <a:lnSpc>
                <a:spcPct val="120000"/>
              </a:lnSpc>
              <a:spcBef>
                <a:spcPct val="20000"/>
              </a:spcBef>
              <a:buClr>
                <a:schemeClr val="accent2"/>
              </a:buClr>
              <a:buFont typeface="Wingdings" panose="05000000000000000000" pitchFamily="2" charset="2"/>
              <a:buChar char="n"/>
              <a:defRPr sz="2600">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9pPr>
          </a:lstStyle>
          <a:p>
            <a:r>
              <a:rPr lang="zh-CN" altLang="en-US" dirty="0"/>
              <a:t>负负得正</a:t>
            </a:r>
            <a:endParaRPr lang="en-US" altLang="zh-CN" dirty="0"/>
          </a:p>
          <a:p>
            <a:r>
              <a:rPr lang="zh-CN" altLang="en-US" dirty="0"/>
              <a:t>负溢出</a:t>
            </a:r>
            <a:endParaRPr lang="zh-CN" altLang="en-US" dirty="0"/>
          </a:p>
        </p:txBody>
      </p:sp>
      <p:sp>
        <p:nvSpPr>
          <p:cNvPr id="38" name="Text Box 37"/>
          <p:cNvSpPr txBox="1">
            <a:spLocks noChangeArrowheads="1"/>
          </p:cNvSpPr>
          <p:nvPr/>
        </p:nvSpPr>
        <p:spPr bwMode="auto">
          <a:xfrm>
            <a:off x="613556" y="2490672"/>
            <a:ext cx="17167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200" dirty="0">
                <a:latin typeface="Consolas" panose="020B0609020204030204" pitchFamily="49" charset="0"/>
                <a:ea typeface="微软雅黑" panose="020B0503020204020204" pitchFamily="34" charset="-122"/>
                <a:cs typeface="Segoe UI Black" panose="020B0A02040204020203" pitchFamily="34" charset="0"/>
              </a:rPr>
              <a:t>正常结果</a:t>
            </a:r>
            <a:endParaRPr lang="zh-CN" altLang="en-US" sz="2200" dirty="0">
              <a:latin typeface="Consolas" panose="020B0609020204030204" pitchFamily="49" charset="0"/>
              <a:ea typeface="微软雅黑" panose="020B0503020204020204" pitchFamily="34" charset="-122"/>
              <a:cs typeface="Segoe UI Black" panose="020B0A02040204020203" pitchFamily="34" charset="0"/>
            </a:endParaRPr>
          </a:p>
        </p:txBody>
      </p:sp>
      <p:grpSp>
        <p:nvGrpSpPr>
          <p:cNvPr id="50" name="组合 49"/>
          <p:cNvGrpSpPr/>
          <p:nvPr/>
        </p:nvGrpSpPr>
        <p:grpSpPr>
          <a:xfrm>
            <a:off x="6298502" y="1184931"/>
            <a:ext cx="5321997" cy="2185015"/>
            <a:chOff x="6298502" y="1184931"/>
            <a:chExt cx="5321997" cy="2185015"/>
          </a:xfrm>
        </p:grpSpPr>
        <p:sp>
          <p:nvSpPr>
            <p:cNvPr id="43" name="圆角矩形 42"/>
            <p:cNvSpPr/>
            <p:nvPr/>
          </p:nvSpPr>
          <p:spPr>
            <a:xfrm>
              <a:off x="6298502" y="1184931"/>
              <a:ext cx="5321997" cy="1951599"/>
            </a:xfrm>
            <a:prstGeom prst="roundRect">
              <a:avLst>
                <a:gd name="adj" fmla="val 359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Group 19"/>
            <p:cNvGrpSpPr/>
            <p:nvPr/>
          </p:nvGrpSpPr>
          <p:grpSpPr bwMode="auto">
            <a:xfrm>
              <a:off x="6768665" y="1333183"/>
              <a:ext cx="3244851" cy="2036763"/>
              <a:chOff x="64" y="0"/>
              <a:chExt cx="2044" cy="1283"/>
            </a:xfrm>
          </p:grpSpPr>
          <p:sp>
            <p:nvSpPr>
              <p:cNvPr id="21" name="Text Box 20"/>
              <p:cNvSpPr txBox="1">
                <a:spLocks noChangeArrowheads="1"/>
              </p:cNvSpPr>
              <p:nvPr/>
            </p:nvSpPr>
            <p:spPr bwMode="auto">
              <a:xfrm>
                <a:off x="272" y="953"/>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22" name="Rectangle 21"/>
              <p:cNvSpPr>
                <a:spLocks noChangeArrowheads="1"/>
              </p:cNvSpPr>
              <p:nvPr/>
            </p:nvSpPr>
            <p:spPr bwMode="auto">
              <a:xfrm>
                <a:off x="363" y="0"/>
                <a:ext cx="1633" cy="330"/>
              </a:xfrm>
              <a:prstGeom prst="rect">
                <a:avLst/>
              </a:prstGeom>
              <a:noFill/>
              <a:ln w="9525">
                <a:noFill/>
                <a:miter lim="800000"/>
              </a:ln>
            </p:spPr>
            <p:txBody>
              <a:bodyPr wrap="squar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23" name="Rectangle 22"/>
              <p:cNvSpPr>
                <a:spLocks noChangeArrowheads="1"/>
              </p:cNvSpPr>
              <p:nvPr/>
            </p:nvSpPr>
            <p:spPr bwMode="auto">
              <a:xfrm>
                <a:off x="64" y="318"/>
                <a:ext cx="241"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24" name="Rectangle 23"/>
              <p:cNvSpPr>
                <a:spLocks noChangeArrowheads="1"/>
              </p:cNvSpPr>
              <p:nvPr/>
            </p:nvSpPr>
            <p:spPr bwMode="auto">
              <a:xfrm>
                <a:off x="367" y="318"/>
                <a:ext cx="1607" cy="330"/>
              </a:xfrm>
              <a:prstGeom prst="rect">
                <a:avLst/>
              </a:prstGeom>
              <a:noFill/>
              <a:ln w="9525">
                <a:noFill/>
                <a:miter lim="800000"/>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25" name="Rectangle 24"/>
              <p:cNvSpPr>
                <a:spLocks noChangeArrowheads="1"/>
              </p:cNvSpPr>
              <p:nvPr/>
            </p:nvSpPr>
            <p:spPr bwMode="auto">
              <a:xfrm>
                <a:off x="377" y="720"/>
                <a:ext cx="1731" cy="330"/>
              </a:xfrm>
              <a:prstGeom prst="rect">
                <a:avLst/>
              </a:prstGeom>
              <a:noFill/>
              <a:ln w="9525">
                <a:noFill/>
                <a:miter lim="800000"/>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sp>
            <p:nvSpPr>
              <p:cNvPr id="26" name="Rectangle 25"/>
              <p:cNvSpPr>
                <a:spLocks noChangeArrowheads="1"/>
              </p:cNvSpPr>
              <p:nvPr/>
            </p:nvSpPr>
            <p:spPr bwMode="auto">
              <a:xfrm>
                <a:off x="137" y="719"/>
                <a:ext cx="240" cy="335"/>
              </a:xfrm>
              <a:prstGeom prst="rect">
                <a:avLst/>
              </a:prstGeom>
              <a:solidFill>
                <a:srgbClr val="FF6600"/>
              </a:solidFill>
              <a:ln w="12700" cmpd="sng">
                <a:solidFill>
                  <a:srgbClr val="0000CC"/>
                </a:solidFill>
                <a:prstDash val="dash"/>
                <a:miter lim="800000"/>
              </a:ln>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rPr>
                  <a:t>1</a:t>
                </a:r>
                <a:endPar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endParaRPr>
              </a:p>
            </p:txBody>
          </p:sp>
        </p:grpSp>
        <p:sp>
          <p:nvSpPr>
            <p:cNvPr id="47" name="Line 4"/>
            <p:cNvSpPr>
              <a:spLocks noChangeShapeType="1"/>
            </p:cNvSpPr>
            <p:nvPr/>
          </p:nvSpPr>
          <p:spPr bwMode="auto">
            <a:xfrm flipV="1">
              <a:off x="6776071" y="2387692"/>
              <a:ext cx="2907967"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grpSp>
      <p:sp>
        <p:nvSpPr>
          <p:cNvPr id="55" name="圆角矩形 54"/>
          <p:cNvSpPr/>
          <p:nvPr/>
        </p:nvSpPr>
        <p:spPr>
          <a:xfrm>
            <a:off x="647700" y="5676459"/>
            <a:ext cx="10972799" cy="703524"/>
          </a:xfrm>
          <a:prstGeom prst="roundRect">
            <a:avLst>
              <a:gd name="adj" fmla="val 583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zh-CN" altLang="en-US" sz="2400" b="1" spc="600" dirty="0">
                <a:solidFill>
                  <a:schemeClr val="tx1"/>
                </a:solidFill>
                <a:ea typeface="微软雅黑" panose="020B0503020204020204" pitchFamily="34" charset="-122"/>
              </a:rPr>
              <a:t>计算机如何识别运算结果是否溢出</a:t>
            </a:r>
            <a:r>
              <a:rPr lang="en-US" altLang="zh-CN" sz="2400" b="1" spc="600" dirty="0">
                <a:solidFill>
                  <a:schemeClr val="tx1"/>
                </a:solidFill>
                <a:ea typeface="微软雅黑" panose="020B0503020204020204" pitchFamily="34" charset="-122"/>
              </a:rPr>
              <a:t>?</a:t>
            </a:r>
            <a:endParaRPr lang="zh-CN" altLang="en-US" sz="2400" b="1" spc="600" dirty="0">
              <a:solidFill>
                <a:schemeClr val="tx1"/>
              </a:solidFill>
              <a:ea typeface="微软雅黑" panose="020B0503020204020204" pitchFamily="34" charset="-122"/>
            </a:endParaRPr>
          </a:p>
        </p:txBody>
      </p:sp>
      <p:sp>
        <p:nvSpPr>
          <p:cNvPr id="39" name="Text Box 38"/>
          <p:cNvSpPr txBox="1">
            <a:spLocks noChangeArrowheads="1"/>
          </p:cNvSpPr>
          <p:nvPr/>
        </p:nvSpPr>
        <p:spPr bwMode="auto">
          <a:xfrm>
            <a:off x="9948875" y="2000472"/>
            <a:ext cx="1686618"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spcBef>
                <a:spcPct val="50000"/>
              </a:spcBef>
              <a:buClrTx/>
              <a:buFontTx/>
              <a:buNone/>
              <a:defRPr sz="2200" b="1">
                <a:latin typeface="Consolas" panose="020B0609020204030204" pitchFamily="49" charset="0"/>
                <a:ea typeface="微软雅黑" panose="020B0503020204020204" pitchFamily="34" charset="-122"/>
                <a:cs typeface="Segoe UI Black" panose="020B0A02040204020203" pitchFamily="34" charset="0"/>
              </a:defRPr>
            </a:lvl1pPr>
            <a:lvl2pPr marL="742950" indent="-285750">
              <a:lnSpc>
                <a:spcPct val="120000"/>
              </a:lnSpc>
              <a:spcBef>
                <a:spcPct val="20000"/>
              </a:spcBef>
              <a:buClr>
                <a:schemeClr val="accent2"/>
              </a:buClr>
              <a:buFont typeface="Wingdings" panose="05000000000000000000" pitchFamily="2" charset="2"/>
              <a:buChar char="n"/>
              <a:defRPr sz="2600">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9pPr>
          </a:lstStyle>
          <a:p>
            <a:r>
              <a:rPr lang="zh-CN" altLang="en-US" b="0" dirty="0"/>
              <a:t>模数舍去</a:t>
            </a:r>
            <a:endParaRPr lang="en-US" altLang="zh-CN" b="0" dirty="0"/>
          </a:p>
          <a:p>
            <a:r>
              <a:rPr lang="zh-CN" altLang="en-US" b="0" dirty="0"/>
              <a:t>正常结果</a:t>
            </a:r>
            <a:endParaRPr lang="zh-CN" altLang="en-US"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up)">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up)">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37" grpId="0" autoUpdateAnimBg="0"/>
      <p:bldP spid="38" grpId="0" autoUpdateAnimBg="0"/>
      <p:bldP spid="55" grpId="0" animBg="1"/>
      <p:bldP spid="39"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溢出处理</a:t>
            </a:r>
            <a:endParaRPr lang="zh-CN" altLang="en-US" dirty="0"/>
          </a:p>
        </p:txBody>
      </p:sp>
      <p:sp>
        <p:nvSpPr>
          <p:cNvPr id="3" name="内容占位符 2"/>
          <p:cNvSpPr>
            <a:spLocks noGrp="1"/>
          </p:cNvSpPr>
          <p:nvPr>
            <p:ph idx="1"/>
          </p:nvPr>
        </p:nvSpPr>
        <p:spPr/>
        <p:txBody>
          <a:bodyPr/>
          <a:lstStyle/>
          <a:p>
            <a:pPr eaLnBrk="1" hangingPunct="1"/>
            <a:r>
              <a:rPr lang="zh-CN" altLang="en-US" dirty="0"/>
              <a:t>尾数上溢   右归</a:t>
            </a:r>
            <a:endParaRPr lang="zh-CN" altLang="en-US" dirty="0"/>
          </a:p>
          <a:p>
            <a:pPr eaLnBrk="1" hangingPunct="1"/>
            <a:r>
              <a:rPr lang="zh-CN" altLang="en-US" dirty="0"/>
              <a:t>尾数下溢   左归</a:t>
            </a:r>
            <a:endParaRPr lang="zh-CN" altLang="en-US" dirty="0"/>
          </a:p>
          <a:p>
            <a:pPr eaLnBrk="1" hangingPunct="1"/>
            <a:r>
              <a:rPr lang="zh-CN" altLang="en-US" dirty="0"/>
              <a:t>阶码正上溢   浮点数上溢   </a:t>
            </a:r>
            <a:r>
              <a:rPr lang="en-US" altLang="zh-CN" dirty="0"/>
              <a:t>|X|→∞ </a:t>
            </a:r>
            <a:endParaRPr lang="en-US" altLang="zh-CN" dirty="0"/>
          </a:p>
          <a:p>
            <a:pPr eaLnBrk="1" hangingPunct="1"/>
            <a:r>
              <a:rPr lang="zh-CN" altLang="en-US" dirty="0"/>
              <a:t>阶码负上溢   浮点数下溢   </a:t>
            </a:r>
            <a:r>
              <a:rPr lang="en-US" altLang="zh-CN" dirty="0"/>
              <a:t>|X|→0</a:t>
            </a:r>
            <a:endParaRPr lang="en-US" altLang="zh-CN" dirty="0"/>
          </a:p>
          <a:p>
            <a:pPr eaLnBrk="1" hangingPunct="1"/>
            <a:r>
              <a:rPr lang="zh-CN" altLang="en-US" dirty="0"/>
              <a:t>浮点数溢出判定标准</a:t>
            </a:r>
            <a:endParaRPr lang="en-US" altLang="zh-CN" dirty="0"/>
          </a:p>
          <a:p>
            <a:pPr lvl="1" eaLnBrk="1" hangingPunct="1"/>
            <a:r>
              <a:rPr lang="zh-CN" altLang="en-US" sz="2400" dirty="0"/>
              <a:t>阶码运算是否溢出</a:t>
            </a:r>
            <a:endParaRPr lang="en-US" altLang="zh-CN" sz="2400" dirty="0"/>
          </a:p>
          <a:p>
            <a:pPr lvl="1" eaLnBrk="1" hangingPunct="1"/>
            <a:r>
              <a:rPr lang="zh-CN" altLang="en-US" sz="2400" dirty="0"/>
              <a:t>溢出检测方法同定点数（</a:t>
            </a:r>
            <a:r>
              <a:rPr lang="en-US" altLang="zh-CN" sz="2400" dirty="0"/>
              <a:t>3</a:t>
            </a:r>
            <a:r>
              <a:rPr lang="zh-CN" altLang="en-US" sz="2400" dirty="0"/>
              <a:t>种方法）</a:t>
            </a:r>
            <a:endParaRPr lang="en-US" altLang="zh-CN" sz="2400" dirty="0"/>
          </a:p>
          <a:p>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舍入处理</a:t>
            </a:r>
            <a:endParaRPr lang="zh-CN" altLang="en-US" dirty="0"/>
          </a:p>
        </p:txBody>
      </p:sp>
      <p:sp>
        <p:nvSpPr>
          <p:cNvPr id="3" name="内容占位符 2"/>
          <p:cNvSpPr>
            <a:spLocks noGrp="1"/>
          </p:cNvSpPr>
          <p:nvPr>
            <p:ph idx="1"/>
          </p:nvPr>
        </p:nvSpPr>
        <p:spPr>
          <a:xfrm>
            <a:off x="2008436" y="3356992"/>
            <a:ext cx="8218488" cy="2664048"/>
          </a:xfrm>
        </p:spPr>
        <p:txBody>
          <a:bodyPr>
            <a:normAutofit/>
          </a:bodyPr>
          <a:lstStyle/>
          <a:p>
            <a:r>
              <a:rPr lang="zh-CN" altLang="en-US" dirty="0"/>
              <a:t>右规后低位部分丢失了一位，产生误差</a:t>
            </a:r>
            <a:endParaRPr lang="en-US" altLang="zh-CN" dirty="0"/>
          </a:p>
          <a:p>
            <a:r>
              <a:rPr lang="zh-CN" altLang="en-US" dirty="0"/>
              <a:t>舍入方法：</a:t>
            </a:r>
            <a:r>
              <a:rPr lang="en-US" altLang="zh-CN" b="1" dirty="0"/>
              <a:t>0</a:t>
            </a:r>
            <a:r>
              <a:rPr lang="zh-CN" altLang="en-US" b="1" dirty="0"/>
              <a:t>舍</a:t>
            </a:r>
            <a:r>
              <a:rPr lang="en-US" altLang="zh-CN" b="1" dirty="0"/>
              <a:t>1</a:t>
            </a:r>
            <a:r>
              <a:rPr lang="zh-CN" altLang="en-US" b="1" dirty="0"/>
              <a:t>入，截去法，向偶数舍入</a:t>
            </a:r>
            <a:endParaRPr lang="en-US" altLang="zh-CN" b="1" dirty="0"/>
          </a:p>
          <a:p>
            <a:r>
              <a:rPr lang="zh-CN" altLang="en-US" dirty="0"/>
              <a:t>不同舍入方式对精度的影响？</a:t>
            </a:r>
            <a:endParaRPr lang="zh-CN" altLang="en-US" dirty="0"/>
          </a:p>
          <a:p>
            <a:endParaRPr lang="zh-CN" altLang="en-US" dirty="0"/>
          </a:p>
        </p:txBody>
      </p:sp>
      <p:graphicFrame>
        <p:nvGraphicFramePr>
          <p:cNvPr id="5" name="Group 5"/>
          <p:cNvGraphicFramePr>
            <a:graphicFrameLocks noGrp="1"/>
          </p:cNvGraphicFramePr>
          <p:nvPr/>
        </p:nvGraphicFramePr>
        <p:xfrm>
          <a:off x="2786063" y="1781175"/>
          <a:ext cx="3592512" cy="566738"/>
        </p:xfrm>
        <a:graphic>
          <a:graphicData uri="http://schemas.openxmlformats.org/drawingml/2006/table">
            <a:tbl>
              <a:tblPr/>
              <a:tblGrid>
                <a:gridCol w="447675"/>
                <a:gridCol w="449262"/>
                <a:gridCol w="449263"/>
                <a:gridCol w="449262"/>
                <a:gridCol w="449263"/>
                <a:gridCol w="449262"/>
                <a:gridCol w="449263"/>
                <a:gridCol w="449262"/>
              </a:tblGrid>
              <a:tr h="566738">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rPr>
                        <a:t>0</a:t>
                      </a:r>
                      <a:endPar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endParaRPr>
                    </a:p>
                  </a:txBody>
                  <a:tcPr marT="45632" marB="456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rPr>
                        <a:t>1</a:t>
                      </a:r>
                      <a:endPar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endParaRP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2" marB="456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25"/>
          <p:cNvGraphicFramePr>
            <a:graphicFrameLocks noGrp="1"/>
          </p:cNvGraphicFramePr>
          <p:nvPr/>
        </p:nvGraphicFramePr>
        <p:xfrm>
          <a:off x="2792413" y="2490788"/>
          <a:ext cx="4057650" cy="566737"/>
        </p:xfrm>
        <a:graphic>
          <a:graphicData uri="http://schemas.openxmlformats.org/drawingml/2006/table">
            <a:tbl>
              <a:tblPr/>
              <a:tblGrid>
                <a:gridCol w="449262"/>
                <a:gridCol w="450850"/>
                <a:gridCol w="450850"/>
                <a:gridCol w="450850"/>
                <a:gridCol w="452438"/>
                <a:gridCol w="450850"/>
                <a:gridCol w="450850"/>
                <a:gridCol w="450850"/>
                <a:gridCol w="450850"/>
              </a:tblGrid>
              <a:tr h="566737">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rPr>
                        <a:t>0</a:t>
                      </a:r>
                      <a:endPar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endParaRPr>
                    </a:p>
                  </a:txBody>
                  <a:tcPr marT="45631" marB="456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rPr>
                        <a:t>0</a:t>
                      </a:r>
                      <a:endPar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endParaRP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endPar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600" b="1" i="0" u="none" strike="noStrike" cap="none" normalizeH="0" baseline="0" dirty="0">
                          <a:ln>
                            <a:noFill/>
                          </a:ln>
                          <a:solidFill>
                            <a:srgbClr val="0000FF"/>
                          </a:solidFill>
                          <a:effectLst/>
                          <a:latin typeface="Verdana" panose="020B0604030504040204" pitchFamily="34" charset="0"/>
                          <a:ea typeface="微软雅黑" panose="020B0503020204020204" pitchFamily="34" charset="-122"/>
                        </a:rPr>
                        <a:t>1</a:t>
                      </a:r>
                      <a:endParaRPr kumimoji="0" lang="en-US" altLang="zh-CN" sz="2600" b="1" i="0" u="none" strike="noStrike" cap="none" normalizeH="0" baseline="0" dirty="0">
                        <a:ln>
                          <a:noFill/>
                        </a:ln>
                        <a:solidFill>
                          <a:srgbClr val="0000FF"/>
                        </a:solidFill>
                        <a:effectLst/>
                        <a:latin typeface="Verdana" panose="020B0604030504040204" pitchFamily="34" charset="0"/>
                        <a:ea typeface="微软雅黑" panose="020B0503020204020204" pitchFamily="34" charset="-122"/>
                      </a:endParaRPr>
                    </a:p>
                  </a:txBody>
                  <a:tcPr marT="45631" marB="456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舍入处理</a:t>
            </a:r>
            <a:endParaRPr lang="zh-CN" altLang="en-US" dirty="0"/>
          </a:p>
        </p:txBody>
      </p:sp>
      <p:sp>
        <p:nvSpPr>
          <p:cNvPr id="5" name="矩形 7"/>
          <p:cNvSpPr>
            <a:spLocks noChangeArrowheads="1"/>
          </p:cNvSpPr>
          <p:nvPr/>
        </p:nvSpPr>
        <p:spPr bwMode="auto">
          <a:xfrm>
            <a:off x="1007981" y="2302963"/>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微软雅黑" panose="020B0503020204020204" pitchFamily="34" charset="-122"/>
                <a:ea typeface="微软雅黑" panose="020B0503020204020204" pitchFamily="34" charset="-122"/>
              </a:rPr>
              <a:t>向零舍入</a:t>
            </a:r>
            <a:endParaRPr lang="zh-CN" altLang="en-US" sz="1800" u="none" dirty="0">
              <a:solidFill>
                <a:srgbClr val="FFFFFF"/>
              </a:solidFill>
              <a:latin typeface="微软雅黑" panose="020B0503020204020204" pitchFamily="34" charset="-122"/>
              <a:ea typeface="微软雅黑" panose="020B0503020204020204" pitchFamily="34" charset="-122"/>
            </a:endParaRPr>
          </a:p>
        </p:txBody>
      </p:sp>
      <p:sp>
        <p:nvSpPr>
          <p:cNvPr id="6" name="矩形 24"/>
          <p:cNvSpPr>
            <a:spLocks noChangeArrowheads="1"/>
          </p:cNvSpPr>
          <p:nvPr/>
        </p:nvSpPr>
        <p:spPr bwMode="auto">
          <a:xfrm>
            <a:off x="3191251" y="230296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7" name="矩形 24"/>
          <p:cNvSpPr>
            <a:spLocks noChangeArrowheads="1"/>
          </p:cNvSpPr>
          <p:nvPr/>
        </p:nvSpPr>
        <p:spPr bwMode="auto">
          <a:xfrm>
            <a:off x="4541195" y="230296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8" name="矩形 24"/>
          <p:cNvSpPr>
            <a:spLocks noChangeArrowheads="1"/>
          </p:cNvSpPr>
          <p:nvPr/>
        </p:nvSpPr>
        <p:spPr bwMode="auto">
          <a:xfrm>
            <a:off x="5891138" y="230296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9" name="矩形 24"/>
          <p:cNvSpPr>
            <a:spLocks noChangeArrowheads="1"/>
          </p:cNvSpPr>
          <p:nvPr/>
        </p:nvSpPr>
        <p:spPr bwMode="auto">
          <a:xfrm>
            <a:off x="7241083" y="230296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0" name="矩形 24"/>
          <p:cNvSpPr>
            <a:spLocks noChangeArrowheads="1"/>
          </p:cNvSpPr>
          <p:nvPr/>
        </p:nvSpPr>
        <p:spPr bwMode="auto">
          <a:xfrm>
            <a:off x="8591025" y="230296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1" name="矩形 7"/>
          <p:cNvSpPr>
            <a:spLocks noChangeArrowheads="1"/>
          </p:cNvSpPr>
          <p:nvPr/>
        </p:nvSpPr>
        <p:spPr bwMode="auto">
          <a:xfrm>
            <a:off x="1007981" y="2948448"/>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微软雅黑" panose="020B0503020204020204" pitchFamily="34" charset="-122"/>
                <a:ea typeface="微软雅黑" panose="020B0503020204020204" pitchFamily="34" charset="-122"/>
              </a:rPr>
              <a:t>向上舍入</a:t>
            </a:r>
            <a:endParaRPr lang="zh-CN" altLang="en-US" sz="1800" u="none" dirty="0">
              <a:solidFill>
                <a:srgbClr val="FFFFFF"/>
              </a:solidFill>
              <a:latin typeface="微软雅黑" panose="020B0503020204020204" pitchFamily="34" charset="-122"/>
              <a:ea typeface="微软雅黑" panose="020B0503020204020204" pitchFamily="34" charset="-122"/>
            </a:endParaRPr>
          </a:p>
        </p:txBody>
      </p:sp>
      <p:sp>
        <p:nvSpPr>
          <p:cNvPr id="12" name="矩形 24"/>
          <p:cNvSpPr>
            <a:spLocks noChangeArrowheads="1"/>
          </p:cNvSpPr>
          <p:nvPr/>
        </p:nvSpPr>
        <p:spPr bwMode="auto">
          <a:xfrm>
            <a:off x="3191251" y="294844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3" name="矩形 24"/>
          <p:cNvSpPr>
            <a:spLocks noChangeArrowheads="1"/>
          </p:cNvSpPr>
          <p:nvPr/>
        </p:nvSpPr>
        <p:spPr bwMode="auto">
          <a:xfrm>
            <a:off x="4541195" y="294844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4" name="矩形 24"/>
          <p:cNvSpPr>
            <a:spLocks noChangeArrowheads="1"/>
          </p:cNvSpPr>
          <p:nvPr/>
        </p:nvSpPr>
        <p:spPr bwMode="auto">
          <a:xfrm>
            <a:off x="5891138" y="294844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5" name="矩形 24"/>
          <p:cNvSpPr>
            <a:spLocks noChangeArrowheads="1"/>
          </p:cNvSpPr>
          <p:nvPr/>
        </p:nvSpPr>
        <p:spPr bwMode="auto">
          <a:xfrm>
            <a:off x="7241083" y="294844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6" name="矩形 24"/>
          <p:cNvSpPr>
            <a:spLocks noChangeArrowheads="1"/>
          </p:cNvSpPr>
          <p:nvPr/>
        </p:nvSpPr>
        <p:spPr bwMode="auto">
          <a:xfrm>
            <a:off x="8591025" y="294844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7" name="矩形 7"/>
          <p:cNvSpPr>
            <a:spLocks noChangeArrowheads="1"/>
          </p:cNvSpPr>
          <p:nvPr/>
        </p:nvSpPr>
        <p:spPr bwMode="auto">
          <a:xfrm>
            <a:off x="1007981" y="3593933"/>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a:solidFill>
                  <a:srgbClr val="FFFFFF"/>
                </a:solidFill>
                <a:latin typeface="微软雅黑" panose="020B0503020204020204" pitchFamily="34" charset="-122"/>
                <a:ea typeface="微软雅黑" panose="020B0503020204020204" pitchFamily="34" charset="-122"/>
              </a:rPr>
              <a:t>向下舍入</a:t>
            </a:r>
            <a:endParaRPr lang="zh-CN" altLang="en-US" sz="1800" u="none">
              <a:solidFill>
                <a:srgbClr val="FFFFFF"/>
              </a:solidFill>
              <a:latin typeface="微软雅黑" panose="020B0503020204020204" pitchFamily="34" charset="-122"/>
              <a:ea typeface="微软雅黑" panose="020B0503020204020204" pitchFamily="34" charset="-122"/>
            </a:endParaRPr>
          </a:p>
        </p:txBody>
      </p:sp>
      <p:sp>
        <p:nvSpPr>
          <p:cNvPr id="18" name="矩形 24"/>
          <p:cNvSpPr>
            <a:spLocks noChangeArrowheads="1"/>
          </p:cNvSpPr>
          <p:nvPr/>
        </p:nvSpPr>
        <p:spPr bwMode="auto">
          <a:xfrm>
            <a:off x="3191251" y="359393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9" name="矩形 24"/>
          <p:cNvSpPr>
            <a:spLocks noChangeArrowheads="1"/>
          </p:cNvSpPr>
          <p:nvPr/>
        </p:nvSpPr>
        <p:spPr bwMode="auto">
          <a:xfrm>
            <a:off x="4541195" y="359393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0" name="矩形 24"/>
          <p:cNvSpPr>
            <a:spLocks noChangeArrowheads="1"/>
          </p:cNvSpPr>
          <p:nvPr/>
        </p:nvSpPr>
        <p:spPr bwMode="auto">
          <a:xfrm>
            <a:off x="5891138" y="359393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1" name="矩形 24"/>
          <p:cNvSpPr>
            <a:spLocks noChangeArrowheads="1"/>
          </p:cNvSpPr>
          <p:nvPr/>
        </p:nvSpPr>
        <p:spPr bwMode="auto">
          <a:xfrm>
            <a:off x="7241083" y="359393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2" name="矩形 24"/>
          <p:cNvSpPr>
            <a:spLocks noChangeArrowheads="1"/>
          </p:cNvSpPr>
          <p:nvPr/>
        </p:nvSpPr>
        <p:spPr bwMode="auto">
          <a:xfrm>
            <a:off x="8591025" y="359393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3" name="矩形 7"/>
          <p:cNvSpPr>
            <a:spLocks noChangeArrowheads="1"/>
          </p:cNvSpPr>
          <p:nvPr/>
        </p:nvSpPr>
        <p:spPr bwMode="auto">
          <a:xfrm>
            <a:off x="1007981" y="4239418"/>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微软雅黑" panose="020B0503020204020204" pitchFamily="34" charset="-122"/>
                <a:ea typeface="微软雅黑" panose="020B0503020204020204" pitchFamily="34" charset="-122"/>
              </a:rPr>
              <a:t>四舍五入</a:t>
            </a:r>
            <a:endParaRPr lang="zh-CN" altLang="en-US" sz="1800" u="none" dirty="0">
              <a:solidFill>
                <a:srgbClr val="FFFFFF"/>
              </a:solidFill>
              <a:latin typeface="微软雅黑" panose="020B0503020204020204" pitchFamily="34" charset="-122"/>
              <a:ea typeface="微软雅黑" panose="020B0503020204020204" pitchFamily="34" charset="-122"/>
            </a:endParaRPr>
          </a:p>
        </p:txBody>
      </p:sp>
      <p:sp>
        <p:nvSpPr>
          <p:cNvPr id="24" name="矩形 24"/>
          <p:cNvSpPr>
            <a:spLocks noChangeArrowheads="1"/>
          </p:cNvSpPr>
          <p:nvPr/>
        </p:nvSpPr>
        <p:spPr bwMode="auto">
          <a:xfrm>
            <a:off x="3191251" y="423941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5" name="矩形 30"/>
          <p:cNvSpPr>
            <a:spLocks noChangeArrowheads="1"/>
          </p:cNvSpPr>
          <p:nvPr/>
        </p:nvSpPr>
        <p:spPr bwMode="auto">
          <a:xfrm>
            <a:off x="4541195" y="423941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dirty="0">
                <a:solidFill>
                  <a:schemeClr val="tx1"/>
                </a:solidFill>
                <a:latin typeface="Segoe UI Black" panose="020B0A02040204020203" pitchFamily="34" charset="0"/>
                <a:ea typeface="宋体" panose="02010600030101010101" pitchFamily="2" charset="-122"/>
                <a:cs typeface="Segoe UI Black" panose="020B0A02040204020203" pitchFamily="34" charset="0"/>
              </a:rPr>
              <a:t>2</a:t>
            </a:r>
            <a:endParaRPr lang="zh-CN" altLang="en-US" b="0" u="none" dirty="0">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6" name="矩形 24"/>
          <p:cNvSpPr>
            <a:spLocks noChangeArrowheads="1"/>
          </p:cNvSpPr>
          <p:nvPr/>
        </p:nvSpPr>
        <p:spPr bwMode="auto">
          <a:xfrm>
            <a:off x="5891138" y="423941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7" name="矩形 24"/>
          <p:cNvSpPr>
            <a:spLocks noChangeArrowheads="1"/>
          </p:cNvSpPr>
          <p:nvPr/>
        </p:nvSpPr>
        <p:spPr bwMode="auto">
          <a:xfrm>
            <a:off x="7241083" y="423941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dirty="0">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8" name="矩形 24"/>
          <p:cNvSpPr>
            <a:spLocks noChangeArrowheads="1"/>
          </p:cNvSpPr>
          <p:nvPr/>
        </p:nvSpPr>
        <p:spPr bwMode="auto">
          <a:xfrm>
            <a:off x="8591025" y="423941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grpSp>
        <p:nvGrpSpPr>
          <p:cNvPr id="29" name="Group 28"/>
          <p:cNvGrpSpPr/>
          <p:nvPr/>
        </p:nvGrpSpPr>
        <p:grpSpPr bwMode="auto">
          <a:xfrm>
            <a:off x="1007981" y="1666875"/>
            <a:ext cx="10161639" cy="501689"/>
            <a:chOff x="0" y="0"/>
            <a:chExt cx="7181849" cy="428627"/>
          </a:xfrm>
          <a:solidFill>
            <a:srgbClr val="00B0F0"/>
          </a:solidFill>
          <a:effectLst>
            <a:outerShdw blurRad="50800" dist="38100" dir="5400000" algn="t" rotWithShape="0">
              <a:prstClr val="black">
                <a:alpha val="40000"/>
              </a:prstClr>
            </a:outerShdw>
          </a:effectLst>
        </p:grpSpPr>
        <p:sp>
          <p:nvSpPr>
            <p:cNvPr id="30" name="矩形 7"/>
            <p:cNvSpPr>
              <a:spLocks noChangeArrowheads="1"/>
            </p:cNvSpPr>
            <p:nvPr/>
          </p:nvSpPr>
          <p:spPr bwMode="auto">
            <a:xfrm>
              <a:off x="0" y="0"/>
              <a:ext cx="1460500" cy="428627"/>
            </a:xfrm>
            <a:prstGeom prst="rect">
              <a:avLst/>
            </a:prstGeom>
            <a:grpFill/>
            <a:ln w="28575">
              <a:solidFill>
                <a:schemeClr val="bg2">
                  <a:lumMod val="90000"/>
                </a:schemeClr>
              </a:solidFill>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rPr>
                <a:t>舍入方式</a:t>
              </a:r>
              <a:endParaRPr lang="zh-CN" altLang="en-US" sz="1800" u="none"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 name="矩形 24"/>
            <p:cNvSpPr>
              <a:spLocks noChangeArrowheads="1"/>
            </p:cNvSpPr>
            <p:nvPr/>
          </p:nvSpPr>
          <p:spPr bwMode="auto">
            <a:xfrm>
              <a:off x="1543050" y="0"/>
              <a:ext cx="857250" cy="428627"/>
            </a:xfrm>
            <a:prstGeom prst="rect">
              <a:avLst/>
            </a:prstGeom>
            <a:grpFill/>
            <a:ln w="28575">
              <a:solidFill>
                <a:schemeClr val="bg2">
                  <a:lumMod val="90000"/>
                </a:schemeClr>
              </a:solidFill>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2" name="矩形 24"/>
            <p:cNvSpPr>
              <a:spLocks noChangeArrowheads="1"/>
            </p:cNvSpPr>
            <p:nvPr/>
          </p:nvSpPr>
          <p:spPr bwMode="auto">
            <a:xfrm>
              <a:off x="2497138" y="0"/>
              <a:ext cx="857250" cy="428627"/>
            </a:xfrm>
            <a:prstGeom prst="rect">
              <a:avLst/>
            </a:prstGeom>
            <a:grpFill/>
            <a:ln w="28575">
              <a:solidFill>
                <a:schemeClr val="bg2">
                  <a:lumMod val="90000"/>
                </a:schemeClr>
              </a:solidFill>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3" name="矩形 24"/>
            <p:cNvSpPr>
              <a:spLocks noChangeArrowheads="1"/>
            </p:cNvSpPr>
            <p:nvPr/>
          </p:nvSpPr>
          <p:spPr bwMode="auto">
            <a:xfrm>
              <a:off x="3451225" y="0"/>
              <a:ext cx="857250" cy="428627"/>
            </a:xfrm>
            <a:prstGeom prst="rect">
              <a:avLst/>
            </a:prstGeom>
            <a:grpFill/>
            <a:ln w="28575">
              <a:solidFill>
                <a:schemeClr val="bg2">
                  <a:lumMod val="90000"/>
                </a:schemeClr>
              </a:solidFill>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4" name="矩形 24"/>
            <p:cNvSpPr>
              <a:spLocks noChangeArrowheads="1"/>
            </p:cNvSpPr>
            <p:nvPr/>
          </p:nvSpPr>
          <p:spPr bwMode="auto">
            <a:xfrm>
              <a:off x="4405312" y="0"/>
              <a:ext cx="857250" cy="428627"/>
            </a:xfrm>
            <a:prstGeom prst="rect">
              <a:avLst/>
            </a:prstGeom>
            <a:grpFill/>
            <a:ln w="28575">
              <a:solidFill>
                <a:schemeClr val="bg2">
                  <a:lumMod val="90000"/>
                </a:schemeClr>
              </a:solidFill>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2.5</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5" name="矩形 24"/>
            <p:cNvSpPr>
              <a:spLocks noChangeArrowheads="1"/>
            </p:cNvSpPr>
            <p:nvPr/>
          </p:nvSpPr>
          <p:spPr bwMode="auto">
            <a:xfrm>
              <a:off x="5359399" y="0"/>
              <a:ext cx="857250" cy="428627"/>
            </a:xfrm>
            <a:prstGeom prst="rect">
              <a:avLst/>
            </a:prstGeom>
            <a:grpFill/>
            <a:ln w="28575">
              <a:solidFill>
                <a:schemeClr val="bg2">
                  <a:lumMod val="90000"/>
                </a:schemeClr>
              </a:solidFill>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2.6</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6" name="矩形 24"/>
            <p:cNvSpPr>
              <a:spLocks noChangeArrowheads="1"/>
            </p:cNvSpPr>
            <p:nvPr/>
          </p:nvSpPr>
          <p:spPr bwMode="auto">
            <a:xfrm>
              <a:off x="6324599" y="0"/>
              <a:ext cx="857250" cy="428627"/>
            </a:xfrm>
            <a:prstGeom prst="rect">
              <a:avLst/>
            </a:prstGeom>
            <a:grpFill/>
            <a:ln w="28575">
              <a:solidFill>
                <a:schemeClr val="bg2">
                  <a:lumMod val="90000"/>
                </a:schemeClr>
              </a:solidFill>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grpSp>
      <p:sp>
        <p:nvSpPr>
          <p:cNvPr id="37" name="矩形 24"/>
          <p:cNvSpPr>
            <a:spLocks noChangeArrowheads="1"/>
          </p:cNvSpPr>
          <p:nvPr/>
        </p:nvSpPr>
        <p:spPr bwMode="auto">
          <a:xfrm>
            <a:off x="9956692" y="230296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8" name="矩形 24"/>
          <p:cNvSpPr>
            <a:spLocks noChangeArrowheads="1"/>
          </p:cNvSpPr>
          <p:nvPr/>
        </p:nvSpPr>
        <p:spPr bwMode="auto">
          <a:xfrm>
            <a:off x="9956692" y="294844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9" name="矩形 24"/>
          <p:cNvSpPr>
            <a:spLocks noChangeArrowheads="1"/>
          </p:cNvSpPr>
          <p:nvPr/>
        </p:nvSpPr>
        <p:spPr bwMode="auto">
          <a:xfrm>
            <a:off x="9956692" y="3593933"/>
            <a:ext cx="1212928" cy="501689"/>
          </a:xfrm>
          <a:prstGeom prst="rect">
            <a:avLst/>
          </a:prstGeom>
          <a:solidFill>
            <a:srgbClr val="FFC000"/>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0" name="矩形 24"/>
          <p:cNvSpPr>
            <a:spLocks noChangeArrowheads="1"/>
          </p:cNvSpPr>
          <p:nvPr/>
        </p:nvSpPr>
        <p:spPr bwMode="auto">
          <a:xfrm>
            <a:off x="9956692" y="4239418"/>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1" name="矩形 7"/>
          <p:cNvSpPr>
            <a:spLocks noChangeArrowheads="1"/>
          </p:cNvSpPr>
          <p:nvPr/>
        </p:nvSpPr>
        <p:spPr bwMode="auto">
          <a:xfrm>
            <a:off x="1007981" y="4884903"/>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微软雅黑" panose="020B0503020204020204" pitchFamily="34" charset="-122"/>
                <a:ea typeface="微软雅黑" panose="020B0503020204020204" pitchFamily="34" charset="-122"/>
              </a:rPr>
              <a:t>向偶数舍入</a:t>
            </a:r>
            <a:endParaRPr lang="zh-CN" altLang="en-US" sz="1800" u="none" dirty="0">
              <a:solidFill>
                <a:srgbClr val="FFFFFF"/>
              </a:solidFill>
              <a:latin typeface="微软雅黑" panose="020B0503020204020204" pitchFamily="34" charset="-122"/>
              <a:ea typeface="微软雅黑" panose="020B0503020204020204" pitchFamily="34" charset="-122"/>
            </a:endParaRPr>
          </a:p>
        </p:txBody>
      </p:sp>
      <p:sp>
        <p:nvSpPr>
          <p:cNvPr id="42" name="矩形 24"/>
          <p:cNvSpPr>
            <a:spLocks noChangeArrowheads="1"/>
          </p:cNvSpPr>
          <p:nvPr/>
        </p:nvSpPr>
        <p:spPr bwMode="auto">
          <a:xfrm>
            <a:off x="3191251" y="4884903"/>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3" name="矩形 30"/>
          <p:cNvSpPr>
            <a:spLocks noChangeArrowheads="1"/>
          </p:cNvSpPr>
          <p:nvPr/>
        </p:nvSpPr>
        <p:spPr bwMode="auto">
          <a:xfrm>
            <a:off x="4541195" y="4884903"/>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4" name="矩形 24"/>
          <p:cNvSpPr>
            <a:spLocks noChangeArrowheads="1"/>
          </p:cNvSpPr>
          <p:nvPr/>
        </p:nvSpPr>
        <p:spPr bwMode="auto">
          <a:xfrm>
            <a:off x="5891138" y="4884903"/>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5" name="矩形 24"/>
          <p:cNvSpPr>
            <a:spLocks noChangeArrowheads="1"/>
          </p:cNvSpPr>
          <p:nvPr/>
        </p:nvSpPr>
        <p:spPr bwMode="auto">
          <a:xfrm>
            <a:off x="7241083" y="4884903"/>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6" name="矩形 24"/>
          <p:cNvSpPr>
            <a:spLocks noChangeArrowheads="1"/>
          </p:cNvSpPr>
          <p:nvPr/>
        </p:nvSpPr>
        <p:spPr bwMode="auto">
          <a:xfrm>
            <a:off x="8591025" y="4884903"/>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7" name="矩形 24"/>
          <p:cNvSpPr>
            <a:spLocks noChangeArrowheads="1"/>
          </p:cNvSpPr>
          <p:nvPr/>
        </p:nvSpPr>
        <p:spPr bwMode="auto">
          <a:xfrm>
            <a:off x="9956692" y="4884903"/>
            <a:ext cx="1212928" cy="501689"/>
          </a:xfrm>
          <a:prstGeom prst="rect">
            <a:avLst/>
          </a:prstGeom>
          <a:solidFill>
            <a:srgbClr val="FF9999"/>
          </a:solidFill>
          <a:ln w="28575">
            <a:solidFill>
              <a:schemeClr val="bg2">
                <a:lumMod val="90000"/>
              </a:schemeClr>
            </a:solidFill>
            <a:miter lim="800000"/>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8" name="Text Box 57"/>
          <p:cNvSpPr txBox="1">
            <a:spLocks noChangeArrowheads="1"/>
          </p:cNvSpPr>
          <p:nvPr/>
        </p:nvSpPr>
        <p:spPr bwMode="auto">
          <a:xfrm>
            <a:off x="1377027" y="5820894"/>
            <a:ext cx="954803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spcBef>
                <a:spcPct val="50000"/>
              </a:spcBef>
              <a:buNone/>
            </a:pPr>
            <a:r>
              <a:rPr lang="en-US" altLang="zh-CN" sz="2400" b="1" dirty="0">
                <a:ea typeface="微软雅黑" panose="020B0503020204020204" pitchFamily="34" charset="-122"/>
              </a:rPr>
              <a:t>IEEE 754</a:t>
            </a:r>
            <a:r>
              <a:rPr lang="zh-CN" altLang="en-US" sz="2400" b="1" dirty="0">
                <a:ea typeface="微软雅黑" panose="020B0503020204020204" pitchFamily="34" charset="-122"/>
              </a:rPr>
              <a:t>采用向偶数舍入，</a:t>
            </a:r>
            <a:r>
              <a:rPr lang="en-US" altLang="zh-CN" sz="2400" b="1" dirty="0">
                <a:ea typeface="微软雅黑" panose="020B0503020204020204" pitchFamily="34" charset="-122"/>
              </a:rPr>
              <a:t>00</a:t>
            </a:r>
            <a:r>
              <a:rPr lang="en-US" altLang="zh-CN" sz="2400" b="1" dirty="0">
                <a:solidFill>
                  <a:srgbClr val="0000FF"/>
                </a:solidFill>
                <a:ea typeface="微软雅黑" panose="020B0503020204020204" pitchFamily="34" charset="-122"/>
              </a:rPr>
              <a:t>1</a:t>
            </a:r>
            <a:r>
              <a:rPr lang="en-US" altLang="zh-CN" sz="2400" b="1" dirty="0">
                <a:ea typeface="微软雅黑" panose="020B0503020204020204" pitchFamily="34" charset="-122"/>
                <a:sym typeface="Wingdings" panose="05000000000000000000" pitchFamily="2" charset="2"/>
              </a:rPr>
              <a:t>00   01</a:t>
            </a:r>
            <a:r>
              <a:rPr lang="en-US" altLang="zh-CN" sz="2400" b="1" dirty="0">
                <a:solidFill>
                  <a:srgbClr val="0000FF"/>
                </a:solidFill>
                <a:ea typeface="微软雅黑" panose="020B0503020204020204" pitchFamily="34" charset="-122"/>
                <a:sym typeface="Wingdings" panose="05000000000000000000" pitchFamily="2" charset="2"/>
              </a:rPr>
              <a:t>1</a:t>
            </a:r>
            <a:r>
              <a:rPr lang="en-US" altLang="zh-CN" sz="2400" b="1" dirty="0">
                <a:ea typeface="微软雅黑" panose="020B0503020204020204" pitchFamily="34" charset="-122"/>
                <a:sym typeface="Wingdings" panose="05000000000000000000" pitchFamily="2" charset="2"/>
              </a:rPr>
              <a:t> 10  </a:t>
            </a:r>
            <a:r>
              <a:rPr lang="zh-CN" altLang="en-US" sz="2400" b="1" dirty="0">
                <a:ea typeface="微软雅黑" panose="020B0503020204020204" pitchFamily="34" charset="-122"/>
              </a:rPr>
              <a:t>保证</a:t>
            </a:r>
            <a:r>
              <a:rPr lang="en-US" altLang="zh-CN" sz="2400" b="1" dirty="0">
                <a:ea typeface="微软雅黑" panose="020B0503020204020204" pitchFamily="34" charset="-122"/>
              </a:rPr>
              <a:t>LSB</a:t>
            </a:r>
            <a:r>
              <a:rPr lang="zh-CN" altLang="en-US" sz="2400" b="1" dirty="0">
                <a:ea typeface="微软雅黑" panose="020B0503020204020204" pitchFamily="34" charset="-122"/>
              </a:rPr>
              <a:t>为</a:t>
            </a:r>
            <a:r>
              <a:rPr lang="en-US" altLang="zh-CN" sz="2400" b="1" dirty="0">
                <a:ea typeface="微软雅黑" panose="020B0503020204020204" pitchFamily="34" charset="-122"/>
              </a:rPr>
              <a:t>0</a:t>
            </a:r>
            <a:endParaRPr lang="en-US" altLang="zh-CN" sz="2400" b="1" i="0" u="none" dirty="0">
              <a:ea typeface="微软雅黑" panose="020B0503020204020204" pitchFamily="34" charset="-122"/>
            </a:endParaRPr>
          </a:p>
        </p:txBody>
      </p:sp>
      <p:sp>
        <p:nvSpPr>
          <p:cNvPr id="3" name="矩形 2"/>
          <p:cNvSpPr/>
          <p:nvPr/>
        </p:nvSpPr>
        <p:spPr>
          <a:xfrm>
            <a:off x="1007981" y="1047907"/>
            <a:ext cx="1107996" cy="461665"/>
          </a:xfrm>
          <a:prstGeom prst="rect">
            <a:avLst/>
          </a:prstGeom>
        </p:spPr>
        <p:txBody>
          <a:bodyPr wrap="none">
            <a:spAutoFit/>
          </a:bodyPr>
          <a:lstStyle/>
          <a:p>
            <a:r>
              <a:rPr lang="zh-CN" altLang="en-US" sz="2400" b="1" dirty="0">
                <a:ea typeface="微软雅黑" panose="020B0503020204020204" pitchFamily="34" charset="-122"/>
              </a:rPr>
              <a:t>十进制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left)">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left)">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left)">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5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wipe(left)">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left)">
                                      <p:cBhvr>
                                        <p:cTn id="122" dur="500"/>
                                        <p:tgtEl>
                                          <p:spTgt spid="2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wipe(left)">
                                      <p:cBhvr>
                                        <p:cTn id="127" dur="500"/>
                                        <p:tgtEl>
                                          <p:spTgt spid="2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500"/>
                                        <p:tgtEl>
                                          <p:spTgt spid="2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wipe(left)">
                                      <p:cBhvr>
                                        <p:cTn id="142" dur="500"/>
                                        <p:tgtEl>
                                          <p:spTgt spid="2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40"/>
                                        </p:tgtEl>
                                        <p:attrNameLst>
                                          <p:attrName>style.visibility</p:attrName>
                                        </p:attrNameLst>
                                      </p:cBhvr>
                                      <p:to>
                                        <p:strVal val="visible"/>
                                      </p:to>
                                    </p:set>
                                    <p:animEffect transition="in" filter="wipe(left)">
                                      <p:cBhvr>
                                        <p:cTn id="147" dur="500"/>
                                        <p:tgtEl>
                                          <p:spTgt spid="4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wipe(left)">
                                      <p:cBhvr>
                                        <p:cTn id="152" dur="500"/>
                                        <p:tgtEl>
                                          <p:spTgt spid="41"/>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wipe(left)">
                                      <p:cBhvr>
                                        <p:cTn id="157" dur="500"/>
                                        <p:tgtEl>
                                          <p:spTgt spid="42"/>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43"/>
                                        </p:tgtEl>
                                        <p:attrNameLst>
                                          <p:attrName>style.visibility</p:attrName>
                                        </p:attrNameLst>
                                      </p:cBhvr>
                                      <p:to>
                                        <p:strVal val="visible"/>
                                      </p:to>
                                    </p:set>
                                    <p:animEffect transition="in" filter="wipe(left)">
                                      <p:cBhvr>
                                        <p:cTn id="162" dur="500"/>
                                        <p:tgtEl>
                                          <p:spTgt spid="43"/>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wipe(left)">
                                      <p:cBhvr>
                                        <p:cTn id="167" dur="500"/>
                                        <p:tgtEl>
                                          <p:spTgt spid="44"/>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wipe(left)">
                                      <p:cBhvr>
                                        <p:cTn id="172" dur="500"/>
                                        <p:tgtEl>
                                          <p:spTgt spid="45"/>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46"/>
                                        </p:tgtEl>
                                        <p:attrNameLst>
                                          <p:attrName>style.visibility</p:attrName>
                                        </p:attrNameLst>
                                      </p:cBhvr>
                                      <p:to>
                                        <p:strVal val="visible"/>
                                      </p:to>
                                    </p:set>
                                    <p:animEffect transition="in" filter="wipe(left)">
                                      <p:cBhvr>
                                        <p:cTn id="177" dur="500"/>
                                        <p:tgtEl>
                                          <p:spTgt spid="46"/>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47"/>
                                        </p:tgtEl>
                                        <p:attrNameLst>
                                          <p:attrName>style.visibility</p:attrName>
                                        </p:attrNameLst>
                                      </p:cBhvr>
                                      <p:to>
                                        <p:strVal val="visible"/>
                                      </p:to>
                                    </p:set>
                                    <p:animEffect transition="in" filter="wipe(left)">
                                      <p:cBhvr>
                                        <p:cTn id="182" dur="500"/>
                                        <p:tgtEl>
                                          <p:spTgt spid="47"/>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wipe(left)">
                                      <p:cBhvr>
                                        <p:cTn id="1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浮点运算的精度问题</a:t>
            </a:r>
            <a:endParaRPr lang="zh-CN" altLang="en-US" dirty="0"/>
          </a:p>
        </p:txBody>
      </p:sp>
      <p:sp>
        <p:nvSpPr>
          <p:cNvPr id="3" name="内容占位符 2"/>
          <p:cNvSpPr>
            <a:spLocks noGrp="1"/>
          </p:cNvSpPr>
          <p:nvPr>
            <p:ph idx="1"/>
          </p:nvPr>
        </p:nvSpPr>
        <p:spPr>
          <a:xfrm>
            <a:off x="487822" y="942764"/>
            <a:ext cx="11056478" cy="5637024"/>
          </a:xfrm>
        </p:spPr>
        <p:txBody>
          <a:bodyPr>
            <a:normAutofit fontScale="92500" lnSpcReduction="10000"/>
          </a:bodyPr>
          <a:lstStyle/>
          <a:p>
            <a:r>
              <a:rPr lang="en-US" altLang="zh-CN" dirty="0"/>
              <a:t>"Floating Point numbers are like piles of sand; every time you move one you lose a little sand, but you pick up a little dirt.“</a:t>
            </a:r>
            <a:endParaRPr lang="en-US" altLang="zh-CN" dirty="0"/>
          </a:p>
          <a:p>
            <a:pPr lvl="1"/>
            <a:r>
              <a:rPr lang="zh-CN" altLang="en-US" sz="2400" dirty="0"/>
              <a:t>浮点数就像一堆</a:t>
            </a:r>
            <a:r>
              <a:rPr lang="zh-CN" altLang="en-US" sz="2400" dirty="0">
                <a:solidFill>
                  <a:srgbClr val="0000FF"/>
                </a:solidFill>
              </a:rPr>
              <a:t>沙</a:t>
            </a:r>
            <a:r>
              <a:rPr lang="zh-CN" altLang="en-US" sz="2400" dirty="0"/>
              <a:t>，每移动一次就会失去一点</a:t>
            </a:r>
            <a:r>
              <a:rPr lang="zh-CN" altLang="en-US" sz="2400" dirty="0">
                <a:solidFill>
                  <a:srgbClr val="0000FF"/>
                </a:solidFill>
              </a:rPr>
              <a:t>沙</a:t>
            </a:r>
            <a:r>
              <a:rPr lang="zh-CN" altLang="en-US" sz="2400" dirty="0"/>
              <a:t>，并捡回一点</a:t>
            </a:r>
            <a:r>
              <a:rPr lang="zh-CN" altLang="en-US" sz="2400" dirty="0">
                <a:solidFill>
                  <a:srgbClr val="0000FF"/>
                </a:solidFill>
              </a:rPr>
              <a:t>脏</a:t>
            </a:r>
            <a:r>
              <a:rPr lang="zh-CN" altLang="en-US" sz="2400" dirty="0"/>
              <a:t> </a:t>
            </a:r>
            <a:endParaRPr lang="zh-CN" altLang="en-US" sz="2400" dirty="0"/>
          </a:p>
          <a:p>
            <a:pPr lvl="1"/>
            <a:r>
              <a:rPr lang="zh-CN" altLang="en-US" sz="2400" dirty="0"/>
              <a:t>如何使失去的</a:t>
            </a:r>
            <a:r>
              <a:rPr lang="zh-CN" altLang="en-US" sz="2400" dirty="0">
                <a:solidFill>
                  <a:srgbClr val="0000FF"/>
                </a:solidFill>
              </a:rPr>
              <a:t>沙</a:t>
            </a:r>
            <a:r>
              <a:rPr lang="zh-CN" altLang="en-US" sz="2400" dirty="0"/>
              <a:t>和捡回的</a:t>
            </a:r>
            <a:r>
              <a:rPr lang="zh-CN" altLang="en-US" sz="2400" dirty="0">
                <a:solidFill>
                  <a:srgbClr val="0000FF"/>
                </a:solidFill>
              </a:rPr>
              <a:t>脏</a:t>
            </a:r>
            <a:r>
              <a:rPr lang="zh-CN" altLang="en-US" sz="2400" dirty="0"/>
              <a:t>都尽量少呢？</a:t>
            </a:r>
            <a:endParaRPr lang="zh-CN" altLang="en-US" sz="2400" dirty="0"/>
          </a:p>
          <a:p>
            <a:r>
              <a:rPr lang="zh-CN" altLang="en-US" b="1" dirty="0"/>
              <a:t>更长尾数的浮点运算器</a:t>
            </a:r>
            <a:endParaRPr lang="en-US" altLang="zh-CN" b="1" dirty="0"/>
          </a:p>
          <a:p>
            <a:r>
              <a:rPr lang="zh-CN" altLang="en-US" b="1" dirty="0"/>
              <a:t>增加附加位</a:t>
            </a:r>
            <a:endParaRPr lang="en-US" altLang="zh-CN" b="1" dirty="0"/>
          </a:p>
          <a:p>
            <a:pPr lvl="1"/>
            <a:r>
              <a:rPr lang="en-US" altLang="zh-CN" sz="2400" dirty="0"/>
              <a:t>IEEE754: </a:t>
            </a:r>
            <a:r>
              <a:rPr lang="zh-CN" altLang="en-US" sz="2400" dirty="0"/>
              <a:t>中间结果须在右边加</a:t>
            </a:r>
            <a:r>
              <a:rPr lang="en-US" altLang="zh-CN" sz="2400" dirty="0"/>
              <a:t>3</a:t>
            </a:r>
            <a:r>
              <a:rPr lang="zh-CN" altLang="en-US" sz="2400" dirty="0"/>
              <a:t>个附加位 </a:t>
            </a:r>
            <a:endParaRPr lang="en-US" altLang="zh-CN" sz="2400" dirty="0"/>
          </a:p>
          <a:p>
            <a:pPr lvl="1"/>
            <a:r>
              <a:rPr lang="en-US" altLang="zh-CN" sz="2400" dirty="0"/>
              <a:t>Guard (</a:t>
            </a:r>
            <a:r>
              <a:rPr lang="zh-CN" altLang="en-US" sz="2400" b="1" dirty="0"/>
              <a:t>保护位</a:t>
            </a:r>
            <a:r>
              <a:rPr lang="en-US" altLang="zh-CN" sz="2400" dirty="0"/>
              <a:t>)</a:t>
            </a:r>
            <a:r>
              <a:rPr lang="zh-CN" altLang="en-US" sz="2400" dirty="0"/>
              <a:t>：在最低有效位右边的位</a:t>
            </a:r>
            <a:endParaRPr lang="zh-CN" altLang="en-US" sz="2400" dirty="0"/>
          </a:p>
          <a:p>
            <a:pPr lvl="1"/>
            <a:r>
              <a:rPr lang="en-US" altLang="zh-CN" sz="2400" dirty="0"/>
              <a:t>Round (</a:t>
            </a:r>
            <a:r>
              <a:rPr lang="zh-CN" altLang="en-US" sz="2400" b="1" dirty="0"/>
              <a:t>舍入位</a:t>
            </a:r>
            <a:r>
              <a:rPr lang="en-US" altLang="zh-CN" sz="2400" dirty="0"/>
              <a:t>)</a:t>
            </a:r>
            <a:r>
              <a:rPr lang="zh-CN" altLang="en-US" sz="2400" dirty="0"/>
              <a:t>：在保护位右边的位</a:t>
            </a:r>
            <a:endParaRPr lang="en-US" altLang="zh-CN" sz="2400" dirty="0"/>
          </a:p>
          <a:p>
            <a:pPr lvl="1"/>
            <a:r>
              <a:rPr lang="zh-CN" altLang="en-US" sz="2400" b="1" dirty="0"/>
              <a:t>粘位</a:t>
            </a:r>
            <a:r>
              <a:rPr lang="zh-CN" altLang="en-US" sz="2400" dirty="0"/>
              <a:t>：在舍入位右边的位</a:t>
            </a:r>
            <a:endParaRPr lang="zh-CN" altLang="en-US" sz="2400" dirty="0"/>
          </a:p>
          <a:p>
            <a:pPr lvl="1"/>
            <a:endParaRPr lang="zh-CN" altLang="en-US" sz="2400" dirty="0"/>
          </a:p>
          <a:p>
            <a:endParaRPr lang="zh-CN" altLang="en-US" dirty="0"/>
          </a:p>
          <a:p>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浮点数加减法</a:t>
            </a:r>
            <a:r>
              <a:rPr lang="zh-CN" altLang="en-US" dirty="0"/>
              <a:t>五步骤</a:t>
            </a:r>
            <a:endParaRPr lang="zh-CN" altLang="en-US" dirty="0"/>
          </a:p>
        </p:txBody>
      </p:sp>
      <p:sp>
        <p:nvSpPr>
          <p:cNvPr id="3" name="内容占位符 2"/>
          <p:cNvSpPr>
            <a:spLocks noGrp="1"/>
          </p:cNvSpPr>
          <p:nvPr>
            <p:ph idx="1"/>
          </p:nvPr>
        </p:nvSpPr>
        <p:spPr/>
        <p:txBody>
          <a:bodyPr/>
          <a:lstStyle/>
          <a:p>
            <a:r>
              <a:rPr lang="zh-CN" altLang="en-US" dirty="0"/>
              <a:t>对阶</a:t>
            </a:r>
            <a:endParaRPr lang="zh-CN" altLang="en-US" dirty="0"/>
          </a:p>
          <a:p>
            <a:r>
              <a:rPr lang="zh-CN" altLang="en-US" dirty="0"/>
              <a:t>尾数求和</a:t>
            </a:r>
            <a:endParaRPr lang="zh-CN" altLang="en-US" dirty="0"/>
          </a:p>
          <a:p>
            <a:r>
              <a:rPr lang="zh-CN" altLang="en-US" dirty="0"/>
              <a:t>规格化（左规，右规）</a:t>
            </a:r>
            <a:endParaRPr lang="zh-CN" altLang="en-US" dirty="0"/>
          </a:p>
          <a:p>
            <a:r>
              <a:rPr lang="zh-CN" altLang="en-US" dirty="0"/>
              <a:t>溢出判断</a:t>
            </a:r>
            <a:endParaRPr lang="zh-CN" altLang="en-US" dirty="0"/>
          </a:p>
          <a:p>
            <a:r>
              <a:rPr lang="zh-CN" altLang="en-US" dirty="0"/>
              <a:t>舍入（截去、末位恒置</a:t>
            </a:r>
            <a:r>
              <a:rPr lang="en-US" altLang="zh-CN" dirty="0"/>
              <a:t>1</a:t>
            </a:r>
            <a:r>
              <a:rPr lang="zh-CN" altLang="en-US"/>
              <a:t>、</a:t>
            </a:r>
            <a:r>
              <a:rPr lang="en-US" altLang="zh-CN"/>
              <a:t>0</a:t>
            </a:r>
            <a:r>
              <a:rPr lang="zh-CN" altLang="en-US" dirty="0"/>
              <a:t>舍</a:t>
            </a:r>
            <a:r>
              <a:rPr lang="en-US" altLang="zh-CN" dirty="0"/>
              <a:t>1</a:t>
            </a:r>
            <a:r>
              <a:rPr lang="zh-CN" altLang="en-US" dirty="0"/>
              <a:t>入、偶数舍入</a:t>
            </a:r>
            <a:r>
              <a:rPr lang="zh-CN" altLang="en-US" dirty="0">
                <a:sym typeface="Symbol" panose="05050102010706020507" pitchFamily="18" charset="2"/>
              </a:rPr>
              <a:t>）</a:t>
            </a:r>
            <a:endParaRPr lang="en-US" altLang="zh-CN" dirty="0">
              <a:sym typeface="Symbol" panose="05050102010706020507" pitchFamily="18" charset="2"/>
            </a:endParaRPr>
          </a:p>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浮点运算举例</a:t>
            </a:r>
            <a:endParaRPr lang="zh-CN" altLang="en-US" dirty="0"/>
          </a:p>
        </p:txBody>
      </p:sp>
      <p:sp>
        <p:nvSpPr>
          <p:cNvPr id="3" name="内容占位符 2"/>
          <p:cNvSpPr>
            <a:spLocks noGrp="1"/>
          </p:cNvSpPr>
          <p:nvPr>
            <p:ph idx="1"/>
          </p:nvPr>
        </p:nvSpPr>
        <p:spPr>
          <a:xfrm>
            <a:off x="487822" y="875255"/>
            <a:ext cx="11005678" cy="1698836"/>
          </a:xfrm>
        </p:spPr>
        <p:txBody>
          <a:bodyPr>
            <a:normAutofit fontScale="92500" lnSpcReduction="10000"/>
          </a:bodyPr>
          <a:lstStyle/>
          <a:p>
            <a:r>
              <a:rPr lang="zh-CN" altLang="en-US" b="1" dirty="0">
                <a:latin typeface="楷体" panose="02010609060101010101" pitchFamily="49" charset="-122"/>
                <a:ea typeface="楷体" panose="02010609060101010101" pitchFamily="49" charset="-122"/>
              </a:rPr>
              <a:t>例</a:t>
            </a:r>
            <a:r>
              <a:rPr lang="en-US" altLang="zh-CN" b="1" dirty="0">
                <a:latin typeface="楷体" panose="02010609060101010101" pitchFamily="49" charset="-122"/>
                <a:ea typeface="楷体" panose="02010609060101010101" pitchFamily="49" charset="-122"/>
              </a:rPr>
              <a:t>1  </a:t>
            </a:r>
            <a:r>
              <a:rPr lang="zh-CN" altLang="en-US" b="1" dirty="0">
                <a:latin typeface="楷体" panose="02010609060101010101" pitchFamily="49" charset="-122"/>
                <a:ea typeface="楷体" panose="02010609060101010101" pitchFamily="49" charset="-122"/>
              </a:rPr>
              <a:t>两浮点数 </a:t>
            </a:r>
            <a:r>
              <a:rPr lang="en-US" altLang="zh-CN" b="1" dirty="0">
                <a:latin typeface="楷体" panose="02010609060101010101" pitchFamily="49" charset="-122"/>
                <a:ea typeface="楷体" panose="02010609060101010101" pitchFamily="49" charset="-122"/>
              </a:rPr>
              <a:t>x = 2</a:t>
            </a:r>
            <a:r>
              <a:rPr lang="en-US" altLang="zh-CN" b="1" baseline="70000" dirty="0">
                <a:latin typeface="楷体" panose="02010609060101010101" pitchFamily="49" charset="-122"/>
                <a:ea typeface="楷体" panose="02010609060101010101" pitchFamily="49" charset="-122"/>
              </a:rPr>
              <a:t>101</a:t>
            </a:r>
            <a:r>
              <a:rPr lang="en-US" altLang="zh-CN" b="1" dirty="0">
                <a:latin typeface="楷体" panose="02010609060101010101" pitchFamily="49" charset="-122"/>
                <a:ea typeface="楷体" panose="02010609060101010101" pitchFamily="49" charset="-122"/>
              </a:rPr>
              <a:t>×0.11011011</a:t>
            </a: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y = 2</a:t>
            </a:r>
            <a:r>
              <a:rPr lang="en-US" altLang="zh-CN" b="1" baseline="70000" dirty="0">
                <a:latin typeface="楷体" panose="02010609060101010101" pitchFamily="49" charset="-122"/>
                <a:ea typeface="楷体" panose="02010609060101010101" pitchFamily="49" charset="-122"/>
              </a:rPr>
              <a:t>111</a:t>
            </a:r>
            <a:r>
              <a:rPr lang="en-US" altLang="zh-CN" b="1" dirty="0">
                <a:latin typeface="楷体" panose="02010609060101010101" pitchFamily="49" charset="-122"/>
                <a:ea typeface="楷体" panose="02010609060101010101" pitchFamily="49" charset="-122"/>
              </a:rPr>
              <a:t>×(-0.10101100)</a:t>
            </a:r>
            <a:r>
              <a:rPr lang="zh-CN" altLang="en-US" b="1" dirty="0">
                <a:latin typeface="楷体" panose="02010609060101010101" pitchFamily="49" charset="-122"/>
                <a:ea typeface="楷体" panose="02010609060101010101" pitchFamily="49" charset="-122"/>
              </a:rPr>
              <a:t>。假设尾数在计算机中以补码表示，可存储</a:t>
            </a:r>
            <a:r>
              <a:rPr lang="en-US" altLang="zh-CN" b="1" dirty="0">
                <a:latin typeface="楷体" panose="02010609060101010101" pitchFamily="49" charset="-122"/>
                <a:ea typeface="楷体" panose="02010609060101010101" pitchFamily="49" charset="-122"/>
              </a:rPr>
              <a:t>10</a:t>
            </a:r>
            <a:r>
              <a:rPr lang="zh-CN" altLang="en-US" b="1" dirty="0">
                <a:latin typeface="楷体" panose="02010609060101010101" pitchFamily="49" charset="-122"/>
                <a:ea typeface="楷体" panose="02010609060101010101" pitchFamily="49" charset="-122"/>
              </a:rPr>
              <a:t>位尾数，</a:t>
            </a:r>
            <a:r>
              <a:rPr lang="en-US" altLang="zh-CN" b="1" dirty="0">
                <a:latin typeface="楷体" panose="02010609060101010101" pitchFamily="49" charset="-122"/>
                <a:ea typeface="楷体" panose="02010609060101010101" pitchFamily="49" charset="-122"/>
              </a:rPr>
              <a:t>2</a:t>
            </a:r>
            <a:r>
              <a:rPr lang="zh-CN" altLang="en-US" b="1" dirty="0">
                <a:latin typeface="楷体" panose="02010609060101010101" pitchFamily="49" charset="-122"/>
                <a:ea typeface="楷体" panose="02010609060101010101" pitchFamily="49" charset="-122"/>
              </a:rPr>
              <a:t>位符号位，阶码以补码表示，双符号位</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求 </a:t>
            </a:r>
            <a:r>
              <a:rPr lang="en-US" altLang="zh-CN" b="1" dirty="0">
                <a:latin typeface="楷体" panose="02010609060101010101" pitchFamily="49" charset="-122"/>
                <a:ea typeface="楷体" panose="02010609060101010101" pitchFamily="49" charset="-122"/>
              </a:rPr>
              <a:t>x + y</a:t>
            </a:r>
            <a:r>
              <a:rPr lang="zh-CN" altLang="en-US"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a:p>
            <a:endParaRPr lang="zh-CN" altLang="en-US" dirty="0"/>
          </a:p>
        </p:txBody>
      </p:sp>
      <p:sp>
        <p:nvSpPr>
          <p:cNvPr id="5" name="Rectangle 3"/>
          <p:cNvSpPr txBox="1">
            <a:spLocks noChangeArrowheads="1"/>
          </p:cNvSpPr>
          <p:nvPr/>
        </p:nvSpPr>
        <p:spPr bwMode="auto">
          <a:xfrm>
            <a:off x="801139" y="2453951"/>
            <a:ext cx="10795000" cy="4040156"/>
          </a:xfrm>
          <a:prstGeom prst="rect">
            <a:avLst/>
          </a:prstGeom>
          <a:solidFill>
            <a:schemeClr val="accent6">
              <a:lumMod val="20000"/>
              <a:lumOff val="80000"/>
            </a:schemeClr>
          </a:solidFill>
          <a:ln w="9525">
            <a:solidFill>
              <a:schemeClr val="bg1"/>
            </a:solid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622300" indent="-355600" eaLnBrk="1" hangingPunct="1">
              <a:lnSpc>
                <a:spcPct val="140000"/>
              </a:lnSpc>
              <a:buNone/>
            </a:pPr>
            <a:r>
              <a:rPr lang="zh-CN" altLang="en-US" sz="2200" b="1" kern="0" dirty="0">
                <a:latin typeface="微软雅黑" panose="020B0503020204020204" pitchFamily="34" charset="-122"/>
                <a:ea typeface="微软雅黑" panose="020B0503020204020204" pitchFamily="34" charset="-122"/>
              </a:rPr>
              <a:t>解：将</a:t>
            </a:r>
            <a:r>
              <a:rPr lang="en-US" altLang="zh-CN" sz="2200" b="1" kern="0" dirty="0">
                <a:latin typeface="微软雅黑" panose="020B0503020204020204" pitchFamily="34" charset="-122"/>
                <a:ea typeface="微软雅黑" panose="020B0503020204020204" pitchFamily="34" charset="-122"/>
              </a:rPr>
              <a:t>x , y</a:t>
            </a:r>
            <a:r>
              <a:rPr lang="zh-CN" altLang="en-US" sz="2200" b="1" kern="0" dirty="0">
                <a:latin typeface="微软雅黑" panose="020B0503020204020204" pitchFamily="34" charset="-122"/>
                <a:ea typeface="微软雅黑" panose="020B0503020204020204" pitchFamily="34" charset="-122"/>
              </a:rPr>
              <a:t>转换成浮点格式</a:t>
            </a:r>
            <a:endParaRPr lang="zh-CN" altLang="en-US" sz="2200" b="1" kern="0" dirty="0">
              <a:latin typeface="微软雅黑" panose="020B0503020204020204" pitchFamily="34" charset="-122"/>
              <a:ea typeface="微软雅黑" panose="020B0503020204020204" pitchFamily="34" charset="-122"/>
            </a:endParaRP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[x]</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101,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.1101</a:t>
            </a:r>
            <a:r>
              <a:rPr lang="en-US" altLang="zh-CN" kern="0" dirty="0">
                <a:solidFill>
                  <a:srgbClr val="0000FF"/>
                </a:solidFill>
                <a:latin typeface="Consolas" panose="020B0609020204030204" pitchFamily="49" charset="0"/>
                <a:ea typeface="微软雅黑" panose="020B0503020204020204" pitchFamily="34" charset="-122"/>
              </a:rPr>
              <a:t>1011</a:t>
            </a:r>
            <a:r>
              <a:rPr lang="en-US" altLang="zh-CN" kern="0" dirty="0">
                <a:solidFill>
                  <a:schemeClr val="accent2"/>
                </a:solidFill>
                <a:latin typeface="Consolas" panose="020B0609020204030204" pitchFamily="49" charset="0"/>
                <a:ea typeface="微软雅黑" panose="020B0503020204020204" pitchFamily="34" charset="-122"/>
              </a:rPr>
              <a:t>   </a:t>
            </a:r>
            <a:endParaRPr lang="en-US" altLang="zh-CN" kern="0" dirty="0">
              <a:solidFill>
                <a:schemeClr val="accent2"/>
              </a:solidFill>
              <a:latin typeface="Consolas" panose="020B0609020204030204" pitchFamily="49" charset="0"/>
              <a:ea typeface="微软雅黑" panose="020B0503020204020204" pitchFamily="34" charset="-122"/>
            </a:endParaRP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[Y]</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latin typeface="Consolas" panose="020B0609020204030204" pitchFamily="49" charset="0"/>
                <a:ea typeface="微软雅黑" panose="020B0503020204020204" pitchFamily="34" charset="-122"/>
              </a:rPr>
              <a:t>.0101</a:t>
            </a:r>
            <a:r>
              <a:rPr lang="en-US" altLang="zh-CN" kern="0" dirty="0">
                <a:solidFill>
                  <a:srgbClr val="0000FF"/>
                </a:solidFill>
                <a:latin typeface="Consolas" panose="020B0609020204030204" pitchFamily="49" charset="0"/>
                <a:ea typeface="微软雅黑" panose="020B0503020204020204" pitchFamily="34" charset="-122"/>
              </a:rPr>
              <a:t>0100</a:t>
            </a:r>
            <a:endParaRPr lang="en-US" altLang="zh-CN" kern="0" dirty="0">
              <a:solidFill>
                <a:srgbClr val="0000FF"/>
              </a:solidFill>
              <a:latin typeface="Consolas" panose="020B0609020204030204" pitchFamily="49" charset="0"/>
              <a:ea typeface="微软雅黑" panose="020B0503020204020204" pitchFamily="34" charset="-122"/>
            </a:endParaRPr>
          </a:p>
          <a:p>
            <a:pPr marL="622300" indent="-355600" eaLnBrk="1" hangingPunct="1">
              <a:lnSpc>
                <a:spcPct val="140000"/>
              </a:lnSpc>
              <a:buNone/>
            </a:pPr>
            <a:r>
              <a:rPr lang="zh-CN" altLang="en-US" sz="2200" b="1" kern="0" dirty="0">
                <a:latin typeface="微软雅黑" panose="020B0503020204020204" pitchFamily="34" charset="-122"/>
                <a:ea typeface="微软雅黑" panose="020B0503020204020204" pitchFamily="34" charset="-122"/>
              </a:rPr>
              <a:t>步骤</a:t>
            </a:r>
            <a:r>
              <a:rPr lang="en-US" altLang="zh-CN" sz="2200" b="1" kern="0" dirty="0">
                <a:latin typeface="微软雅黑" panose="020B0503020204020204" pitchFamily="34" charset="-122"/>
                <a:ea typeface="微软雅黑" panose="020B0503020204020204" pitchFamily="34" charset="-122"/>
              </a:rPr>
              <a:t>1</a:t>
            </a:r>
            <a:r>
              <a:rPr lang="zh-CN" altLang="en-US" sz="2200" b="1" kern="0" dirty="0">
                <a:latin typeface="微软雅黑" panose="020B0503020204020204" pitchFamily="34" charset="-122"/>
                <a:ea typeface="微软雅黑" panose="020B0503020204020204" pitchFamily="34" charset="-122"/>
              </a:rPr>
              <a:t>：对阶，阶差为 </a:t>
            </a:r>
            <a:r>
              <a:rPr lang="en-US" altLang="zh-CN" sz="2200" b="1" kern="0" dirty="0">
                <a:latin typeface="微软雅黑" panose="020B0503020204020204" pitchFamily="34" charset="-122"/>
                <a:ea typeface="微软雅黑" panose="020B0503020204020204" pitchFamily="34" charset="-122"/>
              </a:rPr>
              <a:t>E</a:t>
            </a:r>
            <a:r>
              <a:rPr lang="en-US" altLang="zh-CN" sz="2200" b="1" kern="0" baseline="-25000" dirty="0">
                <a:latin typeface="微软雅黑" panose="020B0503020204020204" pitchFamily="34" charset="-122"/>
                <a:ea typeface="微软雅黑" panose="020B0503020204020204" pitchFamily="34" charset="-122"/>
              </a:rPr>
              <a:t>x </a:t>
            </a:r>
            <a:r>
              <a:rPr lang="en-US" altLang="zh-CN" sz="2200" b="1" dirty="0"/>
              <a:t>− </a:t>
            </a:r>
            <a:r>
              <a:rPr lang="en-US" altLang="zh-CN" sz="2200" b="1" kern="0" dirty="0" err="1">
                <a:latin typeface="微软雅黑" panose="020B0503020204020204" pitchFamily="34" charset="-122"/>
                <a:ea typeface="微软雅黑" panose="020B0503020204020204" pitchFamily="34" charset="-122"/>
              </a:rPr>
              <a:t>E</a:t>
            </a:r>
            <a:r>
              <a:rPr lang="en-US" altLang="zh-CN" sz="2200" b="1" kern="0" baseline="-25000" dirty="0" err="1">
                <a:latin typeface="微软雅黑" panose="020B0503020204020204" pitchFamily="34" charset="-122"/>
                <a:ea typeface="微软雅黑" panose="020B0503020204020204" pitchFamily="34" charset="-122"/>
              </a:rPr>
              <a:t>y</a:t>
            </a:r>
            <a:r>
              <a:rPr lang="en-US" altLang="zh-CN" sz="2200" b="1" kern="0" baseline="-25000" dirty="0">
                <a:latin typeface="微软雅黑" panose="020B0503020204020204" pitchFamily="34" charset="-122"/>
                <a:ea typeface="微软雅黑" panose="020B0503020204020204" pitchFamily="34" charset="-122"/>
              </a:rPr>
              <a:t> </a:t>
            </a:r>
            <a:r>
              <a:rPr lang="en-US" altLang="zh-CN" sz="2200" b="1" kern="0" dirty="0">
                <a:latin typeface="微软雅黑" panose="020B0503020204020204" pitchFamily="34" charset="-122"/>
                <a:ea typeface="微软雅黑" panose="020B0503020204020204" pitchFamily="34" charset="-122"/>
              </a:rPr>
              <a:t>= [E</a:t>
            </a:r>
            <a:r>
              <a:rPr lang="en-US" altLang="zh-CN" sz="2200" b="1" kern="0" baseline="-25000" dirty="0">
                <a:latin typeface="微软雅黑" panose="020B0503020204020204" pitchFamily="34" charset="-122"/>
                <a:ea typeface="微软雅黑" panose="020B0503020204020204" pitchFamily="34" charset="-122"/>
              </a:rPr>
              <a:t>x</a:t>
            </a:r>
            <a:r>
              <a:rPr lang="en-US" altLang="zh-CN" sz="2200" b="1" kern="0" dirty="0">
                <a:latin typeface="微软雅黑" panose="020B0503020204020204" pitchFamily="34" charset="-122"/>
                <a:ea typeface="微软雅黑" panose="020B0503020204020204" pitchFamily="34" charset="-122"/>
              </a:rPr>
              <a:t>]</a:t>
            </a:r>
            <a:r>
              <a:rPr lang="zh-CN" altLang="en-US" b="1" kern="0" baseline="-25000" dirty="0">
                <a:latin typeface="楷体" panose="02010609060101010101" pitchFamily="49" charset="-122"/>
                <a:ea typeface="楷体" panose="02010609060101010101" pitchFamily="49" charset="-122"/>
              </a:rPr>
              <a:t>补</a:t>
            </a:r>
            <a:r>
              <a:rPr lang="zh-CN" altLang="en-US" sz="2200" b="1" kern="0" baseline="-25000" dirty="0">
                <a:latin typeface="微软雅黑" panose="020B0503020204020204" pitchFamily="34" charset="-122"/>
                <a:ea typeface="微软雅黑" panose="020B0503020204020204" pitchFamily="34" charset="-122"/>
              </a:rPr>
              <a:t> </a:t>
            </a:r>
            <a:r>
              <a:rPr lang="en-US" altLang="zh-CN" sz="2200" b="1" kern="0" dirty="0">
                <a:latin typeface="微软雅黑" panose="020B0503020204020204" pitchFamily="34" charset="-122"/>
                <a:ea typeface="微软雅黑" panose="020B0503020204020204" pitchFamily="34" charset="-122"/>
              </a:rPr>
              <a:t>+ [−</a:t>
            </a:r>
            <a:r>
              <a:rPr lang="en-US" altLang="zh-CN" sz="2200" b="1" kern="0" dirty="0" err="1">
                <a:latin typeface="微软雅黑" panose="020B0503020204020204" pitchFamily="34" charset="-122"/>
                <a:ea typeface="微软雅黑" panose="020B0503020204020204" pitchFamily="34" charset="-122"/>
              </a:rPr>
              <a:t>E</a:t>
            </a:r>
            <a:r>
              <a:rPr lang="en-US" altLang="zh-CN" sz="2200" b="1" kern="0" baseline="-25000" dirty="0" err="1">
                <a:latin typeface="微软雅黑" panose="020B0503020204020204" pitchFamily="34" charset="-122"/>
                <a:ea typeface="微软雅黑" panose="020B0503020204020204" pitchFamily="34" charset="-122"/>
              </a:rPr>
              <a:t>y</a:t>
            </a:r>
            <a:r>
              <a:rPr lang="en-US" altLang="zh-CN" sz="2200" b="1" kern="0" dirty="0">
                <a:latin typeface="微软雅黑" panose="020B0503020204020204" pitchFamily="34" charset="-122"/>
                <a:ea typeface="微软雅黑" panose="020B0503020204020204" pitchFamily="34" charset="-122"/>
              </a:rPr>
              <a:t>]</a:t>
            </a:r>
            <a:r>
              <a:rPr lang="zh-CN" altLang="en-US" b="1" kern="0" baseline="-25000" dirty="0">
                <a:latin typeface="楷体" panose="02010609060101010101" pitchFamily="49" charset="-122"/>
                <a:ea typeface="楷体" panose="02010609060101010101" pitchFamily="49" charset="-122"/>
              </a:rPr>
              <a:t>补</a:t>
            </a:r>
            <a:endParaRPr lang="zh-CN" altLang="en-US" b="1" kern="0" baseline="-25000" dirty="0">
              <a:latin typeface="楷体" panose="02010609060101010101" pitchFamily="49" charset="-122"/>
              <a:ea typeface="楷体" panose="02010609060101010101" pitchFamily="49" charset="-122"/>
            </a:endParaRP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a:t>
            </a:r>
            <a:r>
              <a:rPr lang="en-US" altLang="zh-CN" dirty="0"/>
              <a:t>−</a:t>
            </a:r>
            <a:r>
              <a:rPr lang="en-US" altLang="zh-CN" kern="0" dirty="0" err="1">
                <a:latin typeface="Consolas" panose="020B0609020204030204" pitchFamily="49" charset="0"/>
                <a:ea typeface="微软雅黑" panose="020B0503020204020204" pitchFamily="34" charset="-122"/>
              </a:rPr>
              <a:t>E</a:t>
            </a:r>
            <a:r>
              <a:rPr lang="en-US" altLang="zh-CN" kern="0" baseline="-25000" dirty="0" err="1">
                <a:latin typeface="Consolas" panose="020B0609020204030204" pitchFamily="49" charset="0"/>
                <a:ea typeface="微软雅黑" panose="020B0503020204020204" pitchFamily="34" charset="-122"/>
              </a:rPr>
              <a:t>y</a:t>
            </a:r>
            <a:r>
              <a:rPr lang="en-US" altLang="zh-CN" kern="0" dirty="0">
                <a:latin typeface="Consolas" panose="020B0609020204030204" pitchFamily="49" charset="0"/>
                <a:ea typeface="微软雅黑" panose="020B0503020204020204" pitchFamily="34" charset="-122"/>
              </a:rPr>
              <a:t>]</a:t>
            </a:r>
            <a:r>
              <a:rPr lang="zh-CN" altLang="en-US" b="1" kern="0" baseline="-25000" dirty="0">
                <a:latin typeface="楷体" panose="02010609060101010101" pitchFamily="49" charset="-122"/>
                <a:ea typeface="楷体" panose="02010609060101010101" pitchFamily="49" charset="-122"/>
              </a:rPr>
              <a:t>补</a:t>
            </a:r>
            <a:r>
              <a:rPr lang="en-US" altLang="zh-CN" kern="0" dirty="0">
                <a:latin typeface="Consolas" panose="020B0609020204030204" pitchFamily="49" charset="0"/>
                <a:ea typeface="微软雅黑" panose="020B0503020204020204" pitchFamily="34" charset="-122"/>
              </a:rPr>
              <a:t>=11001 </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E</a:t>
            </a:r>
            <a:r>
              <a:rPr lang="en-US" altLang="zh-CN" kern="0" baseline="-25000" dirty="0">
                <a:latin typeface="Consolas" panose="020B0609020204030204" pitchFamily="49" charset="0"/>
                <a:ea typeface="微软雅黑" panose="020B0503020204020204" pitchFamily="34" charset="-122"/>
              </a:rPr>
              <a:t>x</a:t>
            </a:r>
            <a:r>
              <a:rPr lang="en-US" altLang="zh-CN" dirty="0"/>
              <a:t>−</a:t>
            </a:r>
            <a:r>
              <a:rPr lang="en-US" altLang="zh-CN" kern="0" dirty="0" err="1">
                <a:latin typeface="Consolas" panose="020B0609020204030204" pitchFamily="49" charset="0"/>
                <a:ea typeface="微软雅黑" panose="020B0503020204020204" pitchFamily="34" charset="-122"/>
              </a:rPr>
              <a:t>E</a:t>
            </a:r>
            <a:r>
              <a:rPr lang="en-US" altLang="zh-CN" kern="0" baseline="-25000" dirty="0" err="1">
                <a:latin typeface="Consolas" panose="020B0609020204030204" pitchFamily="49" charset="0"/>
                <a:ea typeface="微软雅黑" panose="020B0503020204020204" pitchFamily="34" charset="-122"/>
              </a:rPr>
              <a:t>y</a:t>
            </a:r>
            <a:r>
              <a:rPr lang="zh-CN" altLang="en-US" kern="0" dirty="0">
                <a:latin typeface="Consolas" panose="020B0609020204030204" pitchFamily="49" charset="0"/>
                <a:ea typeface="微软雅黑" panose="020B0503020204020204" pitchFamily="34" charset="-122"/>
              </a:rPr>
              <a:t>＝</a:t>
            </a:r>
            <a:r>
              <a:rPr lang="en-US" altLang="zh-CN" kern="0" dirty="0">
                <a:latin typeface="Consolas" panose="020B0609020204030204" pitchFamily="49" charset="0"/>
                <a:ea typeface="微软雅黑" panose="020B0503020204020204" pitchFamily="34" charset="-122"/>
              </a:rPr>
              <a:t>00101</a:t>
            </a:r>
            <a:r>
              <a:rPr lang="zh-CN" altLang="en-US" kern="0" dirty="0">
                <a:latin typeface="Consolas" panose="020B0609020204030204" pitchFamily="49" charset="0"/>
                <a:ea typeface="微软雅黑" panose="020B0503020204020204" pitchFamily="34" charset="-122"/>
              </a:rPr>
              <a:t>＋</a:t>
            </a:r>
            <a:r>
              <a:rPr lang="en-US" altLang="zh-CN" kern="0" dirty="0">
                <a:latin typeface="Consolas" panose="020B0609020204030204" pitchFamily="49" charset="0"/>
                <a:ea typeface="微软雅黑" panose="020B0503020204020204" pitchFamily="34" charset="-122"/>
              </a:rPr>
              <a:t>11001</a:t>
            </a:r>
            <a:r>
              <a:rPr lang="zh-CN" altLang="en-US" kern="0" dirty="0">
                <a:latin typeface="Consolas" panose="020B0609020204030204" pitchFamily="49" charset="0"/>
                <a:ea typeface="微软雅黑" panose="020B0503020204020204" pitchFamily="34" charset="-122"/>
              </a:rPr>
              <a:t>＝</a:t>
            </a:r>
            <a:r>
              <a:rPr lang="en-US" altLang="zh-CN" kern="0" dirty="0">
                <a:latin typeface="Consolas" panose="020B0609020204030204" pitchFamily="49" charset="0"/>
                <a:ea typeface="微软雅黑" panose="020B0503020204020204" pitchFamily="34" charset="-122"/>
              </a:rPr>
              <a:t>11110 = -2 &lt; 0</a:t>
            </a:r>
            <a:endParaRPr lang="en-US" altLang="zh-CN" kern="0" dirty="0">
              <a:latin typeface="Consolas" panose="020B0609020204030204" pitchFamily="49" charset="0"/>
              <a:ea typeface="微软雅黑" panose="020B0503020204020204" pitchFamily="34" charset="-122"/>
            </a:endParaRPr>
          </a:p>
          <a:p>
            <a:pPr marL="622300" indent="-355600" eaLnBrk="1" hangingPunct="1">
              <a:lnSpc>
                <a:spcPct val="140000"/>
              </a:lnSpc>
              <a:buNone/>
            </a:pPr>
            <a:r>
              <a:rPr lang="zh-CN" altLang="en-US" kern="0" dirty="0">
                <a:latin typeface="微软雅黑" panose="020B0503020204020204" pitchFamily="34" charset="-122"/>
                <a:ea typeface="微软雅黑" panose="020B0503020204020204" pitchFamily="34" charset="-122"/>
              </a:rPr>
              <a:t>         小阶对大阶， </a:t>
            </a:r>
            <a:r>
              <a:rPr lang="en-US" altLang="zh-CN" kern="0" dirty="0">
                <a:latin typeface="微软雅黑" panose="020B0503020204020204" pitchFamily="34" charset="-122"/>
                <a:ea typeface="微软雅黑" panose="020B0503020204020204" pitchFamily="34" charset="-122"/>
              </a:rPr>
              <a:t>X</a:t>
            </a:r>
            <a:r>
              <a:rPr lang="zh-CN" altLang="en-US" kern="0" dirty="0">
                <a:latin typeface="微软雅黑" panose="020B0503020204020204" pitchFamily="34" charset="-122"/>
                <a:ea typeface="微软雅黑" panose="020B0503020204020204" pitchFamily="34" charset="-122"/>
              </a:rPr>
              <a:t>阶码加</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尾数右移</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位</a:t>
            </a:r>
            <a:endParaRPr lang="en-US" altLang="zh-CN" kern="0" dirty="0">
              <a:latin typeface="微软雅黑" panose="020B0503020204020204" pitchFamily="34" charset="-122"/>
              <a:ea typeface="微软雅黑" panose="020B0503020204020204" pitchFamily="34" charset="-122"/>
            </a:endParaRP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[x]</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.0011</a:t>
            </a:r>
            <a:r>
              <a:rPr lang="en-US" altLang="zh-CN" kern="0" dirty="0">
                <a:solidFill>
                  <a:srgbClr val="0000FF"/>
                </a:solidFill>
                <a:latin typeface="Consolas" panose="020B0609020204030204" pitchFamily="49" charset="0"/>
                <a:ea typeface="微软雅黑" panose="020B0503020204020204" pitchFamily="34" charset="-122"/>
              </a:rPr>
              <a:t>0110</a:t>
            </a:r>
            <a:r>
              <a:rPr lang="en-US" altLang="zh-CN" u="sng"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C00000"/>
                </a:solidFill>
                <a:latin typeface="Consolas" panose="020B0609020204030204" pitchFamily="49" charset="0"/>
                <a:ea typeface="微软雅黑" panose="020B0503020204020204" pitchFamily="34" charset="-122"/>
              </a:rPr>
              <a:t>   </a:t>
            </a:r>
            <a:r>
              <a:rPr lang="zh-CN" altLang="en-US" sz="2000" b="1" u="sng" kern="0" dirty="0">
                <a:solidFill>
                  <a:srgbClr val="C00000"/>
                </a:solidFill>
                <a:latin typeface="Consolas" panose="020B0609020204030204" pitchFamily="49" charset="0"/>
                <a:ea typeface="微软雅黑" panose="020B0503020204020204" pitchFamily="34" charset="-122"/>
              </a:rPr>
              <a:t>保留位</a:t>
            </a:r>
            <a:endParaRPr lang="en-US" altLang="zh-CN" b="1" u="sng" kern="0" dirty="0">
              <a:latin typeface="微软雅黑" panose="020B0503020204020204" pitchFamily="34" charset="-122"/>
              <a:ea typeface="微软雅黑" panose="020B0503020204020204" pitchFamily="34" charset="-122"/>
            </a:endParaRPr>
          </a:p>
          <a:p>
            <a:pPr marL="622300" indent="-355600" eaLnBrk="1" hangingPunct="1">
              <a:lnSpc>
                <a:spcPct val="140000"/>
              </a:lnSpc>
              <a:buNone/>
            </a:pP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浮点运算举例</a:t>
            </a:r>
            <a:endParaRPr lang="zh-CN" altLang="en-US" dirty="0"/>
          </a:p>
        </p:txBody>
      </p:sp>
      <p:sp>
        <p:nvSpPr>
          <p:cNvPr id="5" name="Rectangle 3"/>
          <p:cNvSpPr txBox="1">
            <a:spLocks noChangeArrowheads="1"/>
          </p:cNvSpPr>
          <p:nvPr/>
        </p:nvSpPr>
        <p:spPr bwMode="auto">
          <a:xfrm>
            <a:off x="698500" y="875254"/>
            <a:ext cx="10795000" cy="5725131"/>
          </a:xfrm>
          <a:prstGeom prst="rect">
            <a:avLst/>
          </a:prstGeom>
          <a:solidFill>
            <a:schemeClr val="accent6">
              <a:lumMod val="20000"/>
              <a:lumOff val="80000"/>
            </a:schemeClr>
          </a:solidFill>
          <a:ln w="9525">
            <a:solidFill>
              <a:schemeClr val="bg1"/>
            </a:solid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622300" indent="-355600" eaLnBrk="1" hangingPunct="1">
              <a:lnSpc>
                <a:spcPct val="13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[x]</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.0011</a:t>
            </a:r>
            <a:r>
              <a:rPr lang="en-US" altLang="zh-CN" kern="0" dirty="0">
                <a:solidFill>
                  <a:srgbClr val="0000FF"/>
                </a:solidFill>
                <a:latin typeface="Consolas" panose="020B0609020204030204" pitchFamily="49" charset="0"/>
                <a:ea typeface="微软雅黑" panose="020B0503020204020204" pitchFamily="34" charset="-122"/>
              </a:rPr>
              <a:t>0110</a:t>
            </a:r>
            <a:r>
              <a:rPr lang="en-US" altLang="zh-CN" b="1" u="sng"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C00000"/>
                </a:solidFill>
                <a:latin typeface="Consolas" panose="020B0609020204030204" pitchFamily="49" charset="0"/>
                <a:ea typeface="微软雅黑" panose="020B0503020204020204" pitchFamily="34" charset="-122"/>
              </a:rPr>
              <a:t>   </a:t>
            </a:r>
            <a:r>
              <a:rPr lang="zh-CN" altLang="en-US" sz="2000" b="1" kern="0" dirty="0">
                <a:solidFill>
                  <a:srgbClr val="C00000"/>
                </a:solidFill>
                <a:latin typeface="Consolas" panose="020B0609020204030204" pitchFamily="49" charset="0"/>
                <a:ea typeface="微软雅黑" panose="020B0503020204020204" pitchFamily="34" charset="-122"/>
              </a:rPr>
              <a:t>保留位</a:t>
            </a:r>
            <a:endParaRPr lang="en-US" altLang="zh-CN" b="1" kern="0" dirty="0">
              <a:solidFill>
                <a:srgbClr val="C00000"/>
              </a:solidFill>
              <a:latin typeface="Consolas" panose="020B0609020204030204" pitchFamily="49" charset="0"/>
              <a:ea typeface="微软雅黑" panose="020B0503020204020204" pitchFamily="34" charset="-122"/>
            </a:endParaRPr>
          </a:p>
          <a:p>
            <a:pPr marL="622300" indent="-355600" eaLnBrk="1" hangingPunct="1">
              <a:lnSpc>
                <a:spcPct val="13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[Y]</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latin typeface="Consolas" panose="020B0609020204030204" pitchFamily="49" charset="0"/>
                <a:ea typeface="微软雅黑" panose="020B0503020204020204" pitchFamily="34" charset="-122"/>
              </a:rPr>
              <a:t>.0101</a:t>
            </a:r>
            <a:r>
              <a:rPr lang="en-US" altLang="zh-CN" kern="0" dirty="0">
                <a:solidFill>
                  <a:srgbClr val="0000FF"/>
                </a:solidFill>
                <a:latin typeface="Consolas" panose="020B0609020204030204" pitchFamily="49" charset="0"/>
                <a:ea typeface="微软雅黑" panose="020B0503020204020204" pitchFamily="34" charset="-122"/>
              </a:rPr>
              <a:t>0100</a:t>
            </a:r>
            <a:endParaRPr lang="en-US" altLang="zh-CN" kern="0" dirty="0">
              <a:solidFill>
                <a:srgbClr val="0000FF"/>
              </a:solidFill>
              <a:latin typeface="Consolas" panose="020B0609020204030204" pitchFamily="49" charset="0"/>
              <a:ea typeface="微软雅黑" panose="020B0503020204020204" pitchFamily="34" charset="-122"/>
            </a:endParaRPr>
          </a:p>
          <a:p>
            <a:pPr marL="622300" indent="-355600" eaLnBrk="1" hangingPunct="1">
              <a:lnSpc>
                <a:spcPct val="130000"/>
              </a:lnSpc>
              <a:buNone/>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2</a:t>
            </a:r>
            <a:r>
              <a:rPr lang="zh-CN" altLang="en-US" sz="2100" b="1" kern="0" dirty="0">
                <a:latin typeface="微软雅黑" panose="020B0503020204020204" pitchFamily="34" charset="-122"/>
                <a:ea typeface="微软雅黑" panose="020B0503020204020204" pitchFamily="34" charset="-122"/>
              </a:rPr>
              <a:t>：尾数求和</a:t>
            </a:r>
            <a:endParaRPr lang="zh-CN" altLang="en-US" sz="2100" b="1" kern="0" dirty="0">
              <a:latin typeface="微软雅黑" panose="020B0503020204020204" pitchFamily="34" charset="-122"/>
              <a:ea typeface="微软雅黑" panose="020B0503020204020204" pitchFamily="34" charset="-122"/>
            </a:endParaRPr>
          </a:p>
          <a:p>
            <a:pPr eaLnBrk="1" hangingPunct="1">
              <a:lnSpc>
                <a:spcPct val="130000"/>
              </a:lnSpc>
              <a:buClr>
                <a:srgbClr val="CC0000"/>
              </a:buClr>
              <a:buNone/>
              <a:defRPr/>
            </a:pPr>
            <a:r>
              <a:rPr lang="zh-CN" altLang="en-US" kern="0" dirty="0">
                <a:solidFill>
                  <a:srgbClr val="000000"/>
                </a:solidFill>
                <a:latin typeface="Consolas" panose="020B0609020204030204" pitchFamily="49" charset="0"/>
                <a:ea typeface="宋体" panose="02010600030101010101" pitchFamily="2" charset="-122"/>
              </a:rPr>
              <a:t>     </a:t>
            </a:r>
            <a:r>
              <a:rPr lang="en-US" altLang="zh-CN" kern="0" dirty="0">
                <a:solidFill>
                  <a:srgbClr val="000000"/>
                </a:solidFill>
                <a:latin typeface="Consolas" panose="020B0609020204030204" pitchFamily="49" charset="0"/>
                <a:ea typeface="宋体" panose="02010600030101010101" pitchFamily="2" charset="-122"/>
              </a:rPr>
              <a:t>[X+Y]</a:t>
            </a:r>
            <a:r>
              <a:rPr lang="zh-CN" altLang="en-US" b="1" kern="0" baseline="-25000" dirty="0">
                <a:latin typeface="楷体" panose="02010609060101010101" pitchFamily="49" charset="-122"/>
                <a:ea typeface="楷体" panose="02010609060101010101" pitchFamily="49" charset="-122"/>
              </a:rPr>
              <a:t>浮</a:t>
            </a:r>
            <a:r>
              <a:rPr lang="zh-CN" altLang="en-US" kern="0" baseline="-25000" dirty="0">
                <a:solidFill>
                  <a:srgbClr val="000000"/>
                </a:solidFill>
                <a:latin typeface="Consolas" panose="020B0609020204030204" pitchFamily="49" charset="0"/>
                <a:ea typeface="宋体" panose="02010600030101010101" pitchFamily="2" charset="-122"/>
              </a:rPr>
              <a:t> </a:t>
            </a:r>
            <a:r>
              <a:rPr lang="en-US" altLang="zh-CN" kern="0" dirty="0">
                <a:solidFill>
                  <a:srgbClr val="000000"/>
                </a:solidFill>
                <a:latin typeface="Consolas" panose="020B0609020204030204" pitchFamily="49" charset="0"/>
                <a:ea typeface="宋体" panose="02010600030101010101" pitchFamily="2"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宋体" panose="02010600030101010101" pitchFamily="2" charset="-122"/>
              </a:rPr>
              <a:t>111,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宋体" panose="02010600030101010101" pitchFamily="2" charset="-122"/>
              </a:rPr>
              <a:t>.</a:t>
            </a:r>
            <a:r>
              <a:rPr lang="en-US" altLang="zh-CN" kern="0" dirty="0">
                <a:latin typeface="Consolas" panose="020B0609020204030204" pitchFamily="49" charset="0"/>
                <a:ea typeface="微软雅黑" panose="020B0503020204020204" pitchFamily="34" charset="-122"/>
              </a:rPr>
              <a:t>1000</a:t>
            </a:r>
            <a:r>
              <a:rPr lang="en-US" altLang="zh-CN" kern="0" dirty="0">
                <a:solidFill>
                  <a:srgbClr val="0000FF"/>
                </a:solidFill>
                <a:latin typeface="Consolas" panose="020B0609020204030204" pitchFamily="49" charset="0"/>
                <a:ea typeface="微软雅黑" panose="020B0503020204020204" pitchFamily="34" charset="-122"/>
              </a:rPr>
              <a:t>10</a:t>
            </a:r>
            <a:r>
              <a:rPr lang="en-US" altLang="zh-CN" kern="0" dirty="0">
                <a:solidFill>
                  <a:srgbClr val="0000FF"/>
                </a:solidFill>
                <a:latin typeface="Consolas" panose="020B0609020204030204" pitchFamily="49" charset="0"/>
                <a:ea typeface="宋体" panose="02010600030101010101" pitchFamily="2" charset="-122"/>
              </a:rPr>
              <a:t>10</a:t>
            </a:r>
            <a:r>
              <a:rPr lang="en-US" altLang="zh-CN" b="1" u="sng" kern="0" dirty="0">
                <a:solidFill>
                  <a:srgbClr val="C00000"/>
                </a:solidFill>
                <a:latin typeface="Consolas" panose="020B0609020204030204" pitchFamily="49" charset="0"/>
                <a:ea typeface="宋体" panose="02010600030101010101" pitchFamily="2" charset="-122"/>
              </a:rPr>
              <a:t>1</a:t>
            </a:r>
            <a:r>
              <a:rPr lang="en-US" altLang="zh-CN" b="1" u="sng" kern="0" dirty="0">
                <a:solidFill>
                  <a:srgbClr val="C00000"/>
                </a:solidFill>
                <a:latin typeface="Consolas" panose="020B0609020204030204" pitchFamily="49" charset="0"/>
                <a:ea typeface="微软雅黑" panose="020B0503020204020204" pitchFamily="34" charset="-122"/>
              </a:rPr>
              <a:t>1</a:t>
            </a:r>
            <a:r>
              <a:rPr lang="en-US" altLang="zh-CN" kern="0" dirty="0">
                <a:solidFill>
                  <a:srgbClr val="C00000"/>
                </a:solidFill>
                <a:latin typeface="Consolas" panose="020B0609020204030204" pitchFamily="49" charset="0"/>
                <a:ea typeface="微软雅黑" panose="020B0503020204020204" pitchFamily="34" charset="-122"/>
              </a:rPr>
              <a:t>   </a:t>
            </a:r>
            <a:r>
              <a:rPr lang="zh-CN" altLang="en-US" sz="2000" kern="0" dirty="0">
                <a:solidFill>
                  <a:srgbClr val="C00000"/>
                </a:solidFill>
                <a:latin typeface="Consolas" panose="020B0609020204030204" pitchFamily="49" charset="0"/>
                <a:ea typeface="微软雅黑" panose="020B0503020204020204" pitchFamily="34" charset="-122"/>
              </a:rPr>
              <a:t>保留位参与运算</a:t>
            </a:r>
            <a:endParaRPr lang="en-US" altLang="zh-CN" kern="0" dirty="0">
              <a:solidFill>
                <a:srgbClr val="C00000"/>
              </a:solidFill>
              <a:latin typeface="Consolas" panose="020B0609020204030204" pitchFamily="49" charset="0"/>
              <a:ea typeface="微软雅黑" panose="020B0503020204020204" pitchFamily="34" charset="-122"/>
            </a:endParaRPr>
          </a:p>
          <a:p>
            <a:pPr marL="622300" indent="-355600" eaLnBrk="1" hangingPunct="1">
              <a:lnSpc>
                <a:spcPct val="130000"/>
              </a:lnSpc>
              <a:buClr>
                <a:srgbClr val="CC0000"/>
              </a:buClr>
              <a:buNone/>
              <a:defRPr/>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3</a:t>
            </a:r>
            <a:r>
              <a:rPr lang="zh-CN" altLang="en-US" sz="2100" b="1" kern="0" dirty="0">
                <a:latin typeface="微软雅黑" panose="020B0503020204020204" pitchFamily="34" charset="-122"/>
                <a:ea typeface="微软雅黑" panose="020B0503020204020204" pitchFamily="34" charset="-122"/>
              </a:rPr>
              <a:t>：结果规格化</a:t>
            </a:r>
            <a:endParaRPr lang="zh-CN" altLang="en-US" sz="2100" b="1" kern="0" dirty="0">
              <a:latin typeface="微软雅黑" panose="020B0503020204020204" pitchFamily="34" charset="-122"/>
              <a:ea typeface="微软雅黑" panose="020B0503020204020204" pitchFamily="34" charset="-122"/>
            </a:endParaRPr>
          </a:p>
          <a:p>
            <a:pPr eaLnBrk="1" hangingPunct="1">
              <a:lnSpc>
                <a:spcPct val="130000"/>
              </a:lnSpc>
              <a:buClr>
                <a:srgbClr val="CC0000"/>
              </a:buClr>
              <a:buNone/>
              <a:defRPr/>
            </a:pPr>
            <a:r>
              <a:rPr lang="zh-CN" altLang="en-US"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000000"/>
                </a:solidFill>
                <a:latin typeface="Consolas" panose="020B0609020204030204" pitchFamily="49" charset="0"/>
                <a:ea typeface="微软雅黑" panose="020B0503020204020204" pitchFamily="34" charset="-122"/>
              </a:rPr>
              <a:t>[X+Y]</a:t>
            </a:r>
            <a:r>
              <a:rPr lang="zh-CN" altLang="en-US" b="1" kern="0" baseline="-25000" dirty="0">
                <a:latin typeface="楷体" panose="02010609060101010101" pitchFamily="49" charset="-122"/>
                <a:ea typeface="楷体" panose="02010609060101010101" pitchFamily="49" charset="-122"/>
              </a:rPr>
              <a:t>浮 </a:t>
            </a:r>
            <a:r>
              <a:rPr lang="en-US" altLang="zh-CN"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宋体" panose="02010600030101010101" pitchFamily="2" charset="-122"/>
              </a:rPr>
              <a:t>110,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宋体" panose="02010600030101010101" pitchFamily="2" charset="-122"/>
              </a:rPr>
              <a:t>.</a:t>
            </a:r>
            <a:r>
              <a:rPr lang="en-US" altLang="zh-CN" kern="0" dirty="0">
                <a:latin typeface="Consolas" panose="020B0609020204030204" pitchFamily="49" charset="0"/>
                <a:ea typeface="宋体" panose="02010600030101010101" pitchFamily="2" charset="-122"/>
              </a:rPr>
              <a:t>0001</a:t>
            </a:r>
            <a:r>
              <a:rPr lang="en-US" altLang="zh-CN" kern="0" dirty="0">
                <a:solidFill>
                  <a:srgbClr val="000000"/>
                </a:solidFill>
                <a:latin typeface="Consolas" panose="020B0609020204030204" pitchFamily="49" charset="0"/>
                <a:ea typeface="宋体" panose="02010600030101010101" pitchFamily="2" charset="-122"/>
              </a:rPr>
              <a:t>0101</a:t>
            </a:r>
            <a:r>
              <a:rPr lang="en-US" altLang="zh-CN" b="1" u="sng" kern="0" dirty="0">
                <a:solidFill>
                  <a:srgbClr val="C00000"/>
                </a:solidFill>
                <a:latin typeface="Consolas" panose="020B0609020204030204" pitchFamily="49" charset="0"/>
                <a:ea typeface="宋体" panose="02010600030101010101" pitchFamily="2" charset="-122"/>
              </a:rPr>
              <a:t>1</a:t>
            </a:r>
            <a:r>
              <a:rPr lang="en-US" altLang="zh-CN" kern="0" dirty="0">
                <a:solidFill>
                  <a:srgbClr val="000000"/>
                </a:solidFill>
                <a:latin typeface="Consolas" panose="020B0609020204030204" pitchFamily="49" charset="0"/>
                <a:ea typeface="宋体" panose="02010600030101010101" pitchFamily="2" charset="-122"/>
              </a:rPr>
              <a:t> </a:t>
            </a:r>
            <a:r>
              <a:rPr lang="en-US" altLang="zh-CN" kern="0" dirty="0">
                <a:solidFill>
                  <a:srgbClr val="000000"/>
                </a:solidFill>
                <a:latin typeface="Arial Rounded MT Bold" panose="020F0704030504030204" pitchFamily="34" charset="0"/>
                <a:ea typeface="宋体" panose="02010600030101010101" pitchFamily="2" charset="-122"/>
              </a:rPr>
              <a:t>    </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非规数，左归</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1</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位</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 </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阶码减</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1</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a:t>
            </a:r>
            <a:r>
              <a:rPr lang="zh-CN" altLang="en-US" sz="2000" kern="0" dirty="0">
                <a:solidFill>
                  <a:srgbClr val="C00000"/>
                </a:solidFill>
                <a:latin typeface="Consolas" panose="020B0609020204030204" pitchFamily="49" charset="0"/>
                <a:ea typeface="微软雅黑" panose="020B0503020204020204" pitchFamily="34" charset="-122"/>
              </a:rPr>
              <a:t>保留位？</a:t>
            </a:r>
            <a:endParaRPr lang="en-US" altLang="zh-CN" sz="2000" kern="0" dirty="0">
              <a:solidFill>
                <a:srgbClr val="C00000"/>
              </a:solidFill>
              <a:latin typeface="Consolas" panose="020B0609020204030204" pitchFamily="49" charset="0"/>
              <a:ea typeface="微软雅黑" panose="020B0503020204020204" pitchFamily="34" charset="-122"/>
            </a:endParaRPr>
          </a:p>
          <a:p>
            <a:pPr marL="622300" indent="-355600" eaLnBrk="1" hangingPunct="1">
              <a:lnSpc>
                <a:spcPct val="130000"/>
              </a:lnSpc>
              <a:buClr>
                <a:srgbClr val="CC0000"/>
              </a:buClr>
              <a:buNone/>
              <a:defRPr/>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4</a:t>
            </a:r>
            <a:r>
              <a:rPr lang="zh-CN" altLang="en-US" sz="2100" b="1" kern="0" dirty="0">
                <a:latin typeface="微软雅黑" panose="020B0503020204020204" pitchFamily="34" charset="-122"/>
                <a:ea typeface="微软雅黑" panose="020B0503020204020204" pitchFamily="34" charset="-122"/>
              </a:rPr>
              <a:t>：舍入处理    </a:t>
            </a:r>
            <a:endParaRPr lang="en-US" altLang="zh-CN" sz="2100" b="1" kern="0" dirty="0">
              <a:latin typeface="微软雅黑" panose="020B0503020204020204" pitchFamily="34" charset="-122"/>
              <a:ea typeface="微软雅黑" panose="020B0503020204020204" pitchFamily="34" charset="-122"/>
            </a:endParaRPr>
          </a:p>
          <a:p>
            <a:pPr eaLnBrk="1" hangingPunct="1">
              <a:lnSpc>
                <a:spcPct val="130000"/>
              </a:lnSpc>
              <a:buClr>
                <a:srgbClr val="CC0000"/>
              </a:buClr>
              <a:buNone/>
              <a:defRPr/>
            </a:pPr>
            <a:r>
              <a:rPr lang="en-US" altLang="zh-CN" kern="0" dirty="0">
                <a:solidFill>
                  <a:srgbClr val="000000"/>
                </a:solidFill>
                <a:latin typeface="Consolas" panose="020B0609020204030204" pitchFamily="49" charset="0"/>
                <a:ea typeface="微软雅黑" panose="020B0503020204020204" pitchFamily="34" charset="-122"/>
              </a:rPr>
              <a:t>     [X+Y]</a:t>
            </a:r>
            <a:r>
              <a:rPr lang="zh-CN" altLang="en-US" b="1" kern="0" baseline="-25000" dirty="0">
                <a:latin typeface="楷体" panose="02010609060101010101" pitchFamily="49" charset="-122"/>
                <a:ea typeface="楷体" panose="02010609060101010101" pitchFamily="49" charset="-122"/>
              </a:rPr>
              <a:t>浮 </a:t>
            </a:r>
            <a:r>
              <a:rPr lang="en-US" altLang="zh-CN"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微软雅黑" panose="020B0503020204020204" pitchFamily="34" charset="-122"/>
              </a:rPr>
              <a:t>110,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微软雅黑" panose="020B0503020204020204" pitchFamily="34" charset="-122"/>
              </a:rPr>
              <a:t>.00010110   </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(0</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舍</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1</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如法</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a:t>
            </a:r>
            <a:r>
              <a:rPr lang="en-US" altLang="zh-CN" sz="2000" kern="0" dirty="0">
                <a:solidFill>
                  <a:srgbClr val="000000"/>
                </a:solidFill>
                <a:latin typeface="Consolas" panose="020B0609020204030204" pitchFamily="49" charset="0"/>
                <a:ea typeface="微软雅黑" panose="020B0503020204020204" pitchFamily="34" charset="-122"/>
              </a:rPr>
              <a:t> </a:t>
            </a:r>
            <a:endParaRPr lang="en-US" altLang="zh-CN" kern="0" dirty="0">
              <a:solidFill>
                <a:srgbClr val="000000"/>
              </a:solidFill>
              <a:latin typeface="Consolas" panose="020B0609020204030204" pitchFamily="49" charset="0"/>
              <a:ea typeface="微软雅黑" panose="020B0503020204020204" pitchFamily="34" charset="-122"/>
            </a:endParaRPr>
          </a:p>
          <a:p>
            <a:pPr eaLnBrk="1" hangingPunct="1">
              <a:lnSpc>
                <a:spcPct val="130000"/>
              </a:lnSpc>
              <a:buClr>
                <a:srgbClr val="CC0000"/>
              </a:buClr>
              <a:buNone/>
              <a:defRPr/>
            </a:pPr>
            <a:r>
              <a:rPr lang="en-US" altLang="zh-CN" kern="0" dirty="0">
                <a:solidFill>
                  <a:srgbClr val="000000"/>
                </a:solidFill>
                <a:latin typeface="Consolas" panose="020B0609020204030204" pitchFamily="49" charset="0"/>
                <a:ea typeface="微软雅黑" panose="020B0503020204020204" pitchFamily="34" charset="-122"/>
              </a:rPr>
              <a:t>     [X+Y]</a:t>
            </a:r>
            <a:r>
              <a:rPr lang="zh-CN" altLang="en-US" b="1" kern="0" baseline="-25000" dirty="0">
                <a:latin typeface="楷体" panose="02010609060101010101" pitchFamily="49" charset="-122"/>
                <a:ea typeface="楷体" panose="02010609060101010101" pitchFamily="49" charset="-122"/>
              </a:rPr>
              <a:t>浮 </a:t>
            </a:r>
            <a:r>
              <a:rPr lang="en-US" altLang="zh-CN"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微软雅黑" panose="020B0503020204020204" pitchFamily="34" charset="-122"/>
              </a:rPr>
              <a:t>110,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微软雅黑" panose="020B0503020204020204" pitchFamily="34" charset="-122"/>
              </a:rPr>
              <a:t>.00010101   </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截去法</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a:t>
            </a:r>
            <a:r>
              <a:rPr lang="en-US" altLang="zh-CN" sz="2000" kern="0" dirty="0">
                <a:solidFill>
                  <a:srgbClr val="000000"/>
                </a:solidFill>
                <a:latin typeface="Consolas" panose="020B0609020204030204" pitchFamily="49" charset="0"/>
                <a:ea typeface="微软雅黑" panose="020B0503020204020204" pitchFamily="34" charset="-122"/>
              </a:rPr>
              <a:t> </a:t>
            </a:r>
            <a:endParaRPr lang="en-US" altLang="zh-CN" kern="0" dirty="0">
              <a:solidFill>
                <a:srgbClr val="000000"/>
              </a:solidFill>
              <a:latin typeface="Consolas" panose="020B0609020204030204" pitchFamily="49" charset="0"/>
              <a:ea typeface="微软雅黑" panose="020B0503020204020204" pitchFamily="34" charset="-122"/>
            </a:endParaRPr>
          </a:p>
          <a:p>
            <a:pPr marL="622300" indent="-355600" eaLnBrk="1" hangingPunct="1">
              <a:lnSpc>
                <a:spcPct val="130000"/>
              </a:lnSpc>
              <a:buClr>
                <a:srgbClr val="CC0000"/>
              </a:buClr>
              <a:buNone/>
              <a:defRPr/>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5</a:t>
            </a:r>
            <a:r>
              <a:rPr lang="zh-CN" altLang="en-US" sz="2100" b="1" kern="0" dirty="0">
                <a:latin typeface="微软雅黑" panose="020B0503020204020204" pitchFamily="34" charset="-122"/>
                <a:ea typeface="微软雅黑" panose="020B0503020204020204" pitchFamily="34" charset="-122"/>
              </a:rPr>
              <a:t>：溢出判断</a:t>
            </a:r>
            <a:endParaRPr lang="en-US" altLang="zh-CN" sz="2100" b="1" kern="0" dirty="0">
              <a:latin typeface="微软雅黑" panose="020B0503020204020204" pitchFamily="34" charset="-122"/>
              <a:ea typeface="微软雅黑" panose="020B0503020204020204" pitchFamily="34" charset="-122"/>
            </a:endParaRPr>
          </a:p>
          <a:p>
            <a:pPr marL="622300" indent="-355600" eaLnBrk="1" hangingPunct="1">
              <a:lnSpc>
                <a:spcPct val="130000"/>
              </a:lnSpc>
              <a:buClr>
                <a:srgbClr val="CC0000"/>
              </a:buClr>
              <a:buNone/>
              <a:defRPr/>
            </a:pPr>
            <a:r>
              <a:rPr lang="zh-CN" altLang="en-US"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000000"/>
                </a:solidFill>
                <a:latin typeface="Consolas" panose="020B0609020204030204" pitchFamily="49" charset="0"/>
                <a:ea typeface="微软雅黑" panose="020B0503020204020204" pitchFamily="34" charset="-122"/>
              </a:rPr>
              <a:t>[X+Y]</a:t>
            </a:r>
            <a:r>
              <a:rPr lang="zh-CN" altLang="en-US" b="1" kern="0" baseline="-25000" dirty="0">
                <a:latin typeface="楷体" panose="02010609060101010101" pitchFamily="49" charset="-122"/>
                <a:ea typeface="楷体" panose="02010609060101010101" pitchFamily="49" charset="-122"/>
              </a:rPr>
              <a:t>浮</a:t>
            </a:r>
            <a:r>
              <a:rPr lang="zh-CN" altLang="en-US"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000000"/>
                </a:solidFill>
                <a:latin typeface="Consolas" panose="020B0609020204030204" pitchFamily="49" charset="0"/>
                <a:ea typeface="微软雅黑" panose="020B0503020204020204" pitchFamily="34" charset="-122"/>
              </a:rPr>
              <a:t>= 2</a:t>
            </a:r>
            <a:r>
              <a:rPr lang="en-US" altLang="zh-CN" kern="0" baseline="70000" dirty="0">
                <a:solidFill>
                  <a:srgbClr val="000000"/>
                </a:solidFill>
                <a:latin typeface="Consolas" panose="020B0609020204030204" pitchFamily="49" charset="0"/>
                <a:ea typeface="微软雅黑" panose="020B0503020204020204" pitchFamily="34" charset="-122"/>
              </a:rPr>
              <a:t>110</a:t>
            </a:r>
            <a:r>
              <a:rPr lang="en-US" altLang="zh-CN" kern="0" dirty="0">
                <a:solidFill>
                  <a:srgbClr val="000000"/>
                </a:solidFill>
                <a:latin typeface="Consolas" panose="020B0609020204030204" pitchFamily="49" charset="0"/>
                <a:ea typeface="微软雅黑" panose="020B0503020204020204" pitchFamily="34" charset="-122"/>
              </a:rPr>
              <a:t> x (-0.11101011)   </a:t>
            </a:r>
            <a:r>
              <a:rPr lang="zh-CN" altLang="en-US" b="1" kern="0" dirty="0">
                <a:latin typeface="Consolas" panose="020B0609020204030204" pitchFamily="49" charset="0"/>
                <a:ea typeface="微软雅黑" panose="020B0503020204020204" pitchFamily="34" charset="-122"/>
              </a:rPr>
              <a:t>无溢出</a:t>
            </a:r>
            <a:endParaRPr lang="zh-CN" altLang="en-US" b="1" kern="0" dirty="0">
              <a:latin typeface="Consolas" panose="020B0609020204030204" pitchFamily="49" charset="0"/>
              <a:ea typeface="微软雅黑" panose="020B0503020204020204" pitchFamily="34" charset="-122"/>
            </a:endParaRPr>
          </a:p>
          <a:p>
            <a:pPr eaLnBrk="1" hangingPunct="1">
              <a:lnSpc>
                <a:spcPct val="120000"/>
              </a:lnSpc>
              <a:buClr>
                <a:srgbClr val="CC0000"/>
              </a:buClr>
              <a:buNone/>
              <a:defRPr/>
            </a:pPr>
            <a:endParaRPr lang="zh-CN" altLang="en-US" kern="0" dirty="0">
              <a:solidFill>
                <a:srgbClr val="C00000"/>
              </a:solidFill>
              <a:latin typeface="Consolas" panose="020B0609020204030204" pitchFamily="49" charset="0"/>
              <a:ea typeface="微软雅黑" panose="020B0503020204020204" pitchFamily="34" charset="-122"/>
            </a:endParaRPr>
          </a:p>
          <a:p>
            <a:pPr eaLnBrk="1" hangingPunct="1">
              <a:lnSpc>
                <a:spcPct val="120000"/>
              </a:lnSpc>
              <a:buClr>
                <a:srgbClr val="CC0000"/>
              </a:buClr>
              <a:buNone/>
              <a:defRPr/>
            </a:pPr>
            <a:endParaRPr lang="en-US" altLang="zh-CN" kern="0" dirty="0">
              <a:solidFill>
                <a:srgbClr val="C00000"/>
              </a:solidFill>
              <a:latin typeface="Consolas" panose="020B0609020204030204" pitchFamily="49"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left)">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wipe(left)">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wipe(left)">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wipe(left)">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wipe(left)">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wipe(left)">
                                      <p:cBhvr>
                                        <p:cTn id="57" dur="500"/>
                                        <p:tgtEl>
                                          <p:spTgt spid="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Effect transition="in" filter="wipe(left)">
                                      <p:cBhvr>
                                        <p:cTn id="6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特殊例子</a:t>
            </a:r>
            <a:endParaRPr lang="zh-CN" altLang="en-US" dirty="0"/>
          </a:p>
        </p:txBody>
      </p:sp>
      <p:sp>
        <p:nvSpPr>
          <p:cNvPr id="3" name="内容占位符 2"/>
          <p:cNvSpPr>
            <a:spLocks noGrp="1"/>
          </p:cNvSpPr>
          <p:nvPr>
            <p:ph idx="1"/>
          </p:nvPr>
        </p:nvSpPr>
        <p:spPr/>
        <p:txBody>
          <a:bodyPr/>
          <a:lstStyle/>
          <a:p>
            <a:pPr eaLnBrk="1" hangingPunct="1">
              <a:lnSpc>
                <a:spcPct val="140000"/>
              </a:lnSpc>
              <a:buNone/>
            </a:pPr>
            <a:r>
              <a:rPr lang="en-US" altLang="zh-CN" dirty="0">
                <a:latin typeface="Arial Rounded MT Bold" panose="020F0704030504030204" pitchFamily="34" charset="0"/>
              </a:rPr>
              <a:t>X=2</a:t>
            </a:r>
            <a:r>
              <a:rPr lang="en-US" altLang="zh-CN" baseline="70000" dirty="0">
                <a:latin typeface="Arial Rounded MT Bold" panose="020F0704030504030204" pitchFamily="34" charset="0"/>
              </a:rPr>
              <a:t>111</a:t>
            </a:r>
            <a:r>
              <a:rPr lang="zh-CN" altLang="en-US" dirty="0">
                <a:latin typeface="Arial Rounded MT Bold" panose="020F0704030504030204" pitchFamily="34" charset="0"/>
              </a:rPr>
              <a:t> </a:t>
            </a:r>
            <a:r>
              <a:rPr lang="zh-CN" altLang="en-US" dirty="0">
                <a:latin typeface="Arial Rounded MT Bold" panose="020F0704030504030204" pitchFamily="34" charset="0"/>
                <a:sym typeface="Symbol" panose="05050102010706020507" pitchFamily="18" charset="2"/>
              </a:rPr>
              <a:t></a:t>
            </a:r>
            <a:r>
              <a:rPr lang="zh-CN" altLang="en-US" dirty="0">
                <a:latin typeface="Arial Rounded MT Bold" panose="020F0704030504030204" pitchFamily="34" charset="0"/>
              </a:rPr>
              <a:t> </a:t>
            </a:r>
            <a:r>
              <a:rPr lang="en-US" altLang="zh-CN" dirty="0">
                <a:latin typeface="Arial Rounded MT Bold" panose="020F0704030504030204" pitchFamily="34" charset="0"/>
              </a:rPr>
              <a:t>0.1111</a:t>
            </a:r>
            <a:r>
              <a:rPr lang="en-US" altLang="zh-CN" dirty="0">
                <a:solidFill>
                  <a:srgbClr val="ED7D31"/>
                </a:solidFill>
                <a:latin typeface="Arial Rounded MT Bold" panose="020F0704030504030204" pitchFamily="34" charset="0"/>
              </a:rPr>
              <a:t>1111</a:t>
            </a:r>
            <a:r>
              <a:rPr lang="zh-CN" altLang="en-US" dirty="0">
                <a:latin typeface="Arial Rounded MT Bold" panose="020F0704030504030204" pitchFamily="34" charset="0"/>
              </a:rPr>
              <a:t>，</a:t>
            </a:r>
            <a:r>
              <a:rPr lang="en-US" altLang="zh-CN" dirty="0">
                <a:latin typeface="Arial Rounded MT Bold" panose="020F0704030504030204" pitchFamily="34" charset="0"/>
              </a:rPr>
              <a:t>Y=2</a:t>
            </a:r>
            <a:r>
              <a:rPr lang="en-US" altLang="zh-CN" baseline="70000" dirty="0">
                <a:latin typeface="Arial Rounded MT Bold" panose="020F0704030504030204" pitchFamily="34" charset="0"/>
              </a:rPr>
              <a:t>111</a:t>
            </a:r>
            <a:r>
              <a:rPr lang="zh-CN" altLang="en-US" dirty="0">
                <a:latin typeface="Arial Rounded MT Bold" panose="020F0704030504030204" pitchFamily="34" charset="0"/>
              </a:rPr>
              <a:t> </a:t>
            </a:r>
            <a:r>
              <a:rPr lang="zh-CN" altLang="en-US" dirty="0">
                <a:latin typeface="Arial Rounded MT Bold" panose="020F0704030504030204" pitchFamily="34" charset="0"/>
                <a:sym typeface="Symbol" panose="05050102010706020507" pitchFamily="18" charset="2"/>
              </a:rPr>
              <a:t></a:t>
            </a:r>
            <a:r>
              <a:rPr lang="zh-CN" altLang="en-US" dirty="0">
                <a:latin typeface="Arial Rounded MT Bold" panose="020F0704030504030204" pitchFamily="34" charset="0"/>
              </a:rPr>
              <a:t> </a:t>
            </a:r>
            <a:r>
              <a:rPr lang="en-US" altLang="zh-CN" dirty="0">
                <a:latin typeface="Arial Rounded MT Bold" panose="020F0704030504030204" pitchFamily="34" charset="0"/>
              </a:rPr>
              <a:t>0.1000</a:t>
            </a:r>
            <a:r>
              <a:rPr lang="en-US" altLang="zh-CN" dirty="0">
                <a:solidFill>
                  <a:srgbClr val="ED7D31"/>
                </a:solidFill>
                <a:latin typeface="Arial Rounded MT Bold" panose="020F0704030504030204" pitchFamily="34" charset="0"/>
              </a:rPr>
              <a:t>0001</a:t>
            </a:r>
            <a:endParaRPr lang="en-US" altLang="zh-CN" dirty="0">
              <a:solidFill>
                <a:srgbClr val="ED7D31"/>
              </a:solidFill>
              <a:latin typeface="Arial Rounded MT Bold" panose="020F0704030504030204" pitchFamily="34" charset="0"/>
            </a:endParaRPr>
          </a:p>
          <a:p>
            <a:pPr eaLnBrk="1" hangingPunct="1">
              <a:lnSpc>
                <a:spcPct val="140000"/>
              </a:lnSpc>
              <a:buNone/>
            </a:pPr>
            <a:r>
              <a:rPr lang="zh-CN" altLang="en-US" dirty="0">
                <a:latin typeface="Arial Rounded MT Bold" panose="020F0704030504030204" pitchFamily="34" charset="0"/>
              </a:rPr>
              <a:t>                      </a:t>
            </a:r>
            <a:r>
              <a:rPr lang="en-US" altLang="zh-CN" dirty="0">
                <a:latin typeface="Arial Rounded MT Bold" panose="020F0704030504030204" pitchFamily="34" charset="0"/>
              </a:rPr>
              <a:t>[X]</a:t>
            </a:r>
            <a:r>
              <a:rPr lang="zh-CN" altLang="en-US" b="1" baseline="-25000" dirty="0">
                <a:latin typeface="楷体" panose="02010609060101010101" pitchFamily="49" charset="-122"/>
                <a:ea typeface="楷体" panose="02010609060101010101" pitchFamily="49" charset="-122"/>
              </a:rPr>
              <a:t>浮</a:t>
            </a:r>
            <a:r>
              <a:rPr lang="zh-CN" altLang="en-US" dirty="0">
                <a:latin typeface="Arial Rounded MT Bold" panose="020F0704030504030204" pitchFamily="34" charset="0"/>
              </a:rPr>
              <a:t>  </a:t>
            </a:r>
            <a:r>
              <a:rPr lang="en-US" altLang="zh-CN" dirty="0">
                <a:latin typeface="Arial Rounded MT Bold" panose="020F0704030504030204" pitchFamily="34" charset="0"/>
              </a:rPr>
              <a:t>=</a:t>
            </a:r>
            <a:r>
              <a:rPr lang="zh-CN" altLang="en-US"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solidFill>
                  <a:srgbClr val="0000FF"/>
                </a:solidFill>
                <a:latin typeface="Arial Rounded MT Bold" panose="020F0704030504030204" pitchFamily="34" charset="0"/>
              </a:rPr>
              <a:t>111,</a:t>
            </a:r>
            <a:r>
              <a:rPr lang="zh-CN" altLang="en-US" dirty="0">
                <a:solidFill>
                  <a:srgbClr val="00FF00"/>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latin typeface="Arial Rounded MT Bold" panose="020F0704030504030204" pitchFamily="34" charset="0"/>
              </a:rPr>
              <a:t>.1111</a:t>
            </a:r>
            <a:r>
              <a:rPr lang="en-US" altLang="zh-CN" dirty="0">
                <a:solidFill>
                  <a:schemeClr val="folHlink"/>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1111</a:t>
            </a:r>
            <a:endParaRPr lang="en-US" altLang="zh-CN" dirty="0">
              <a:solidFill>
                <a:schemeClr val="accent2"/>
              </a:solidFill>
              <a:latin typeface="Arial Rounded MT Bold" panose="020F0704030504030204" pitchFamily="34" charset="0"/>
            </a:endParaRPr>
          </a:p>
          <a:p>
            <a:pPr eaLnBrk="1" hangingPunct="1">
              <a:lnSpc>
                <a:spcPct val="140000"/>
              </a:lnSpc>
              <a:buNone/>
            </a:pPr>
            <a:r>
              <a:rPr lang="en-US" altLang="zh-CN" dirty="0">
                <a:latin typeface="Arial Rounded MT Bold" panose="020F0704030504030204" pitchFamily="34" charset="0"/>
              </a:rPr>
              <a:t>           +         [Y]</a:t>
            </a:r>
            <a:r>
              <a:rPr lang="zh-CN" altLang="en-US" b="1" baseline="-25000" dirty="0">
                <a:latin typeface="楷体" panose="02010609060101010101" pitchFamily="49" charset="-122"/>
                <a:ea typeface="楷体" panose="02010609060101010101" pitchFamily="49" charset="-122"/>
              </a:rPr>
              <a:t>浮</a:t>
            </a:r>
            <a:r>
              <a:rPr lang="zh-CN" altLang="en-US" baseline="-25000" dirty="0">
                <a:latin typeface="Arial Rounded MT Bold" panose="020F0704030504030204" pitchFamily="34" charset="0"/>
              </a:rPr>
              <a:t> </a:t>
            </a:r>
            <a:r>
              <a:rPr lang="zh-CN" altLang="en-US" dirty="0">
                <a:latin typeface="Arial Rounded MT Bold" panose="020F0704030504030204" pitchFamily="34" charset="0"/>
              </a:rPr>
              <a:t> </a:t>
            </a:r>
            <a:r>
              <a:rPr lang="en-US" altLang="zh-CN" dirty="0">
                <a:latin typeface="Arial Rounded MT Bold" panose="020F0704030504030204" pitchFamily="34" charset="0"/>
              </a:rPr>
              <a:t>=   </a:t>
            </a:r>
            <a:r>
              <a:rPr lang="zh-CN" altLang="en-US"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solidFill>
                  <a:srgbClr val="0000FF"/>
                </a:solidFill>
                <a:latin typeface="Arial Rounded MT Bold" panose="020F0704030504030204" pitchFamily="34" charset="0"/>
              </a:rPr>
              <a:t>111,</a:t>
            </a:r>
            <a:r>
              <a:rPr lang="zh-CN" altLang="en-US" dirty="0">
                <a:solidFill>
                  <a:srgbClr val="00FF00"/>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latin typeface="Arial Rounded MT Bold" panose="020F0704030504030204" pitchFamily="34" charset="0"/>
              </a:rPr>
              <a:t>.1000</a:t>
            </a:r>
            <a:r>
              <a:rPr lang="en-US" altLang="zh-CN" dirty="0">
                <a:solidFill>
                  <a:schemeClr val="folHlink"/>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0001</a:t>
            </a:r>
            <a:endParaRPr lang="en-US" altLang="zh-CN" dirty="0">
              <a:solidFill>
                <a:schemeClr val="accent2"/>
              </a:solidFill>
              <a:latin typeface="Arial Rounded MT Bold" panose="020F0704030504030204" pitchFamily="34" charset="0"/>
            </a:endParaRPr>
          </a:p>
          <a:p>
            <a:pPr eaLnBrk="1" hangingPunct="1">
              <a:lnSpc>
                <a:spcPct val="140000"/>
              </a:lnSpc>
              <a:buNone/>
            </a:pPr>
            <a:r>
              <a:rPr lang="zh-CN" altLang="en-US" dirty="0">
                <a:latin typeface="Arial Rounded MT Bold" panose="020F0704030504030204" pitchFamily="34" charset="0"/>
              </a:rPr>
              <a:t>                  </a:t>
            </a:r>
            <a:r>
              <a:rPr lang="en-US" altLang="zh-CN" dirty="0">
                <a:latin typeface="Arial Rounded MT Bold" panose="020F0704030504030204" pitchFamily="34" charset="0"/>
              </a:rPr>
              <a:t>[X+Y]</a:t>
            </a:r>
            <a:r>
              <a:rPr lang="zh-CN" altLang="en-US" b="1" baseline="-25000" dirty="0">
                <a:latin typeface="楷体" panose="02010609060101010101" pitchFamily="49" charset="-122"/>
                <a:ea typeface="楷体" panose="02010609060101010101" pitchFamily="49" charset="-122"/>
              </a:rPr>
              <a:t>浮</a:t>
            </a:r>
            <a:r>
              <a:rPr lang="zh-CN" altLang="en-US" baseline="-25000" dirty="0">
                <a:latin typeface="Arial Rounded MT Bold" panose="020F0704030504030204" pitchFamily="34" charset="0"/>
              </a:rPr>
              <a:t>  </a:t>
            </a:r>
            <a:r>
              <a:rPr lang="en-US" altLang="zh-CN" dirty="0">
                <a:latin typeface="Arial Rounded MT Bold" panose="020F0704030504030204" pitchFamily="34" charset="0"/>
              </a:rPr>
              <a:t>=</a:t>
            </a:r>
            <a:r>
              <a:rPr lang="zh-CN" altLang="en-US"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solidFill>
                  <a:srgbClr val="0000FF"/>
                </a:solidFill>
                <a:latin typeface="Arial Rounded MT Bold" panose="020F0704030504030204" pitchFamily="34" charset="0"/>
              </a:rPr>
              <a:t>111,</a:t>
            </a:r>
            <a:r>
              <a:rPr lang="zh-CN" altLang="en-US" dirty="0">
                <a:solidFill>
                  <a:srgbClr val="66FF33"/>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latin typeface="Arial Rounded MT Bold" panose="020F0704030504030204" pitchFamily="34" charset="0"/>
              </a:rPr>
              <a:t>.1000</a:t>
            </a:r>
            <a:r>
              <a:rPr lang="zh-CN" altLang="en-US" dirty="0">
                <a:solidFill>
                  <a:srgbClr val="66FF33"/>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0000</a:t>
            </a:r>
            <a:endParaRPr lang="en-US" altLang="zh-CN" dirty="0">
              <a:solidFill>
                <a:schemeClr val="accent2"/>
              </a:solidFill>
              <a:latin typeface="Arial Rounded MT Bold" panose="020F0704030504030204" pitchFamily="34" charset="0"/>
            </a:endParaRPr>
          </a:p>
          <a:p>
            <a:pPr eaLnBrk="1" hangingPunct="1">
              <a:lnSpc>
                <a:spcPct val="140000"/>
              </a:lnSpc>
              <a:buNone/>
            </a:pPr>
            <a:r>
              <a:rPr lang="zh-CN" altLang="en-US" dirty="0">
                <a:latin typeface="Arial Rounded MT Bold" panose="020F0704030504030204" pitchFamily="34" charset="0"/>
              </a:rPr>
              <a:t>       </a:t>
            </a:r>
            <a:r>
              <a:rPr lang="zh-CN" altLang="en-US" b="1" dirty="0">
                <a:latin typeface="Arial Rounded MT Bold" panose="020F0704030504030204" pitchFamily="34" charset="0"/>
              </a:rPr>
              <a:t>尾数上溢，右归一位</a:t>
            </a:r>
            <a:r>
              <a:rPr lang="zh-CN" altLang="en-US" dirty="0">
                <a:latin typeface="Arial Rounded MT Bold" panose="020F0704030504030204" pitchFamily="34" charset="0"/>
              </a:rPr>
              <a:t>，连同符号位进位位一起右移</a:t>
            </a:r>
            <a:r>
              <a:rPr lang="en-US" altLang="zh-CN" dirty="0">
                <a:latin typeface="Arial Rounded MT Bold" panose="020F0704030504030204" pitchFamily="34" charset="0"/>
              </a:rPr>
              <a:t>1</a:t>
            </a:r>
            <a:r>
              <a:rPr lang="zh-CN" altLang="en-US" dirty="0">
                <a:latin typeface="Arial Rounded MT Bold" panose="020F0704030504030204" pitchFamily="34" charset="0"/>
              </a:rPr>
              <a:t>位，阶码加</a:t>
            </a:r>
            <a:r>
              <a:rPr lang="en-US" altLang="zh-CN" dirty="0">
                <a:latin typeface="Arial Rounded MT Bold" panose="020F0704030504030204" pitchFamily="34" charset="0"/>
              </a:rPr>
              <a:t>1</a:t>
            </a:r>
            <a:endParaRPr lang="en-US" altLang="zh-CN" dirty="0">
              <a:latin typeface="Arial Rounded MT Bold" panose="020F0704030504030204" pitchFamily="34" charset="0"/>
            </a:endParaRPr>
          </a:p>
          <a:p>
            <a:pPr eaLnBrk="1" hangingPunct="1">
              <a:lnSpc>
                <a:spcPct val="140000"/>
              </a:lnSpc>
              <a:buNone/>
            </a:pPr>
            <a:r>
              <a:rPr lang="zh-CN" altLang="en-US" dirty="0">
                <a:solidFill>
                  <a:schemeClr val="folHlink"/>
                </a:solidFill>
                <a:latin typeface="Arial Rounded MT Bold" panose="020F0704030504030204" pitchFamily="34" charset="0"/>
              </a:rPr>
              <a:t>                  </a:t>
            </a:r>
            <a:r>
              <a:rPr lang="en-US" altLang="zh-CN" dirty="0">
                <a:latin typeface="Arial Rounded MT Bold" panose="020F0704030504030204" pitchFamily="34" charset="0"/>
              </a:rPr>
              <a:t>[X+Y]</a:t>
            </a:r>
            <a:r>
              <a:rPr lang="zh-CN" altLang="en-US" b="1" baseline="-25000" dirty="0">
                <a:latin typeface="楷体" panose="02010609060101010101" pitchFamily="49" charset="-122"/>
                <a:ea typeface="楷体" panose="02010609060101010101" pitchFamily="49" charset="-122"/>
              </a:rPr>
              <a:t>浮 </a:t>
            </a:r>
            <a:r>
              <a:rPr lang="en-US" altLang="zh-CN" dirty="0">
                <a:latin typeface="Arial Rounded MT Bold" panose="020F0704030504030204" pitchFamily="34" charset="0"/>
              </a:rPr>
              <a:t>=</a:t>
            </a:r>
            <a:r>
              <a:rPr lang="zh-CN" altLang="en-US"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zh-CN" altLang="en-US" dirty="0">
                <a:solidFill>
                  <a:srgbClr val="66FF33"/>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solidFill>
                  <a:schemeClr val="accent2"/>
                </a:solidFill>
                <a:latin typeface="Arial Rounded MT Bold" panose="020F0704030504030204" pitchFamily="34" charset="0"/>
              </a:rPr>
              <a:t>.</a:t>
            </a:r>
            <a:r>
              <a:rPr lang="en-US" altLang="zh-CN" dirty="0">
                <a:latin typeface="Arial Rounded MT Bold" panose="020F0704030504030204" pitchFamily="34" charset="0"/>
              </a:rPr>
              <a:t>1100</a:t>
            </a:r>
            <a:r>
              <a:rPr lang="en-US" altLang="zh-CN" dirty="0">
                <a:solidFill>
                  <a:schemeClr val="folHlink"/>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0000</a:t>
            </a:r>
            <a:r>
              <a:rPr lang="zh-CN" altLang="en-US" dirty="0">
                <a:solidFill>
                  <a:srgbClr val="00FF00"/>
                </a:solidFill>
                <a:latin typeface="Arial Rounded MT Bold" panose="020F0704030504030204" pitchFamily="34" charset="0"/>
              </a:rPr>
              <a:t>     </a:t>
            </a:r>
            <a:endParaRPr lang="zh-CN" altLang="en-US" dirty="0">
              <a:solidFill>
                <a:srgbClr val="00FF00"/>
              </a:solidFill>
              <a:latin typeface="Arial Rounded MT Bold" panose="020F0704030504030204" pitchFamily="34" charset="0"/>
            </a:endParaRPr>
          </a:p>
          <a:p>
            <a:pPr eaLnBrk="1" hangingPunct="1">
              <a:lnSpc>
                <a:spcPct val="140000"/>
              </a:lnSpc>
              <a:buNone/>
            </a:pPr>
            <a:r>
              <a:rPr lang="zh-CN" altLang="en-US" dirty="0">
                <a:latin typeface="Arial Rounded MT Bold" panose="020F0704030504030204" pitchFamily="34" charset="0"/>
              </a:rPr>
              <a:t>      阶码正溢出，</a:t>
            </a:r>
            <a:r>
              <a:rPr lang="zh-CN" altLang="en-US" b="1" dirty="0">
                <a:latin typeface="Arial Rounded MT Bold" panose="020F0704030504030204" pitchFamily="34" charset="0"/>
              </a:rPr>
              <a:t>运算结果上溢  </a:t>
            </a:r>
            <a:endParaRPr lang="zh-CN" altLang="en-US" b="1" dirty="0">
              <a:latin typeface="Arial Rounded MT Bold" panose="020F0704030504030204" pitchFamily="34" charset="0"/>
            </a:endParaRPr>
          </a:p>
          <a:p>
            <a:pPr>
              <a:lnSpc>
                <a:spcPct val="140000"/>
              </a:lnSpc>
            </a:pPr>
            <a:endParaRPr lang="zh-CN" altLang="en-US" dirty="0">
              <a:latin typeface="Arial Rounded MT Bold" panose="020F0704030504030204" pitchFamily="34" charset="0"/>
            </a:endParaRPr>
          </a:p>
        </p:txBody>
      </p:sp>
      <p:cxnSp>
        <p:nvCxnSpPr>
          <p:cNvPr id="6" name="直接连接符 5"/>
          <p:cNvCxnSpPr/>
          <p:nvPr/>
        </p:nvCxnSpPr>
        <p:spPr>
          <a:xfrm>
            <a:off x="1428099" y="2971304"/>
            <a:ext cx="53389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特殊例子</a:t>
            </a:r>
            <a:endParaRPr lang="zh-CN" altLang="en-US" dirty="0"/>
          </a:p>
        </p:txBody>
      </p:sp>
      <p:sp>
        <p:nvSpPr>
          <p:cNvPr id="3" name="内容占位符 2"/>
          <p:cNvSpPr>
            <a:spLocks noGrp="1"/>
          </p:cNvSpPr>
          <p:nvPr>
            <p:ph idx="1"/>
          </p:nvPr>
        </p:nvSpPr>
        <p:spPr/>
        <p:txBody>
          <a:bodyPr/>
          <a:lstStyle/>
          <a:p>
            <a:pPr eaLnBrk="1" hangingPunct="1">
              <a:lnSpc>
                <a:spcPct val="140000"/>
              </a:lnSpc>
              <a:buNone/>
            </a:pPr>
            <a:r>
              <a:rPr lang="en-US" altLang="zh-CN" dirty="0">
                <a:latin typeface="Arial Rounded MT Bold" panose="020F0704030504030204" pitchFamily="34" charset="0"/>
              </a:rPr>
              <a:t>X=2 </a:t>
            </a:r>
            <a:r>
              <a:rPr lang="en-US" altLang="zh-CN" baseline="70000" dirty="0">
                <a:latin typeface="Arial Rounded MT Bold" panose="020F0704030504030204" pitchFamily="34" charset="0"/>
              </a:rPr>
              <a:t>-1000 </a:t>
            </a:r>
            <a:r>
              <a:rPr lang="en-US" altLang="zh-CN" dirty="0">
                <a:latin typeface="Arial Rounded MT Bold" panose="020F0704030504030204" pitchFamily="34" charset="0"/>
                <a:sym typeface="Symbol" panose="05050102010706020507" pitchFamily="18" charset="2"/>
              </a:rPr>
              <a:t></a:t>
            </a:r>
            <a:r>
              <a:rPr lang="en-US" altLang="zh-CN" dirty="0">
                <a:latin typeface="Arial Rounded MT Bold" panose="020F0704030504030204" pitchFamily="34" charset="0"/>
              </a:rPr>
              <a:t> -0.1111</a:t>
            </a:r>
            <a:r>
              <a:rPr lang="en-US" altLang="zh-CN" dirty="0">
                <a:solidFill>
                  <a:schemeClr val="accent2"/>
                </a:solidFill>
                <a:latin typeface="Arial Rounded MT Bold" panose="020F0704030504030204" pitchFamily="34" charset="0"/>
              </a:rPr>
              <a:t>0000</a:t>
            </a:r>
            <a:r>
              <a:rPr lang="zh-CN" altLang="en-US" dirty="0">
                <a:latin typeface="Arial Rounded MT Bold" panose="020F0704030504030204" pitchFamily="34" charset="0"/>
              </a:rPr>
              <a:t>，</a:t>
            </a:r>
            <a:r>
              <a:rPr lang="en-US" altLang="zh-CN" dirty="0">
                <a:latin typeface="Arial Rounded MT Bold" panose="020F0704030504030204" pitchFamily="34" charset="0"/>
              </a:rPr>
              <a:t>Y=2 </a:t>
            </a:r>
            <a:r>
              <a:rPr lang="en-US" altLang="zh-CN" baseline="70000" dirty="0">
                <a:latin typeface="Arial Rounded MT Bold" panose="020F0704030504030204" pitchFamily="34" charset="0"/>
              </a:rPr>
              <a:t>-1000 </a:t>
            </a:r>
            <a:r>
              <a:rPr lang="en-US" altLang="zh-CN" dirty="0">
                <a:latin typeface="Arial Rounded MT Bold" panose="020F0704030504030204" pitchFamily="34" charset="0"/>
                <a:sym typeface="Symbol" panose="05050102010706020507" pitchFamily="18" charset="2"/>
              </a:rPr>
              <a:t></a:t>
            </a:r>
            <a:r>
              <a:rPr lang="en-US" altLang="zh-CN" dirty="0">
                <a:latin typeface="Arial Rounded MT Bold" panose="020F0704030504030204" pitchFamily="34" charset="0"/>
              </a:rPr>
              <a:t> 0.1000</a:t>
            </a:r>
            <a:r>
              <a:rPr lang="en-US" altLang="zh-CN" dirty="0">
                <a:solidFill>
                  <a:schemeClr val="accent2"/>
                </a:solidFill>
                <a:latin typeface="Arial Rounded MT Bold" panose="020F0704030504030204" pitchFamily="34" charset="0"/>
              </a:rPr>
              <a:t>0001</a:t>
            </a:r>
            <a:endParaRPr lang="en-US" altLang="zh-CN" dirty="0">
              <a:solidFill>
                <a:schemeClr val="accent2"/>
              </a:solidFill>
              <a:latin typeface="Arial Rounded MT Bold" panose="020F0704030504030204" pitchFamily="34" charset="0"/>
            </a:endParaRPr>
          </a:p>
          <a:p>
            <a:pPr>
              <a:lnSpc>
                <a:spcPct val="140000"/>
              </a:lnSpc>
              <a:buNone/>
            </a:pPr>
            <a:r>
              <a:rPr lang="zh-CN" altLang="en-US" dirty="0">
                <a:latin typeface="Arial Rounded MT Bold" panose="020F0704030504030204" pitchFamily="34" charset="0"/>
              </a:rPr>
              <a:t>                    </a:t>
            </a:r>
            <a:r>
              <a:rPr lang="en-US" altLang="zh-CN" dirty="0">
                <a:latin typeface="Arial Rounded MT Bold" panose="020F0704030504030204" pitchFamily="34" charset="0"/>
              </a:rPr>
              <a:t> [X]</a:t>
            </a:r>
            <a:r>
              <a:rPr lang="zh-CN" altLang="en-US" b="1" baseline="-25000" dirty="0">
                <a:latin typeface="楷体" panose="02010609060101010101" pitchFamily="49" charset="-122"/>
                <a:ea typeface="楷体" panose="02010609060101010101" pitchFamily="49" charset="-122"/>
              </a:rPr>
              <a:t>浮</a:t>
            </a:r>
            <a:r>
              <a:rPr lang="zh-CN" altLang="en-US" dirty="0">
                <a:latin typeface="Arial Rounded MT Bold" panose="020F0704030504030204" pitchFamily="34" charset="0"/>
              </a:rPr>
              <a:t>  </a:t>
            </a:r>
            <a:r>
              <a:rPr lang="en-US" altLang="zh-CN"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en-US" altLang="zh-CN" dirty="0">
                <a:solidFill>
                  <a:srgbClr val="00FF00"/>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latin typeface="Arial Rounded MT Bold" panose="020F0704030504030204" pitchFamily="34" charset="0"/>
              </a:rPr>
              <a:t>.0001</a:t>
            </a:r>
            <a:r>
              <a:rPr lang="en-US" altLang="zh-CN" dirty="0">
                <a:solidFill>
                  <a:schemeClr val="folHlink"/>
                </a:solidFill>
                <a:latin typeface="Arial Rounded MT Bold" panose="020F0704030504030204" pitchFamily="34" charset="0"/>
              </a:rPr>
              <a:t> </a:t>
            </a:r>
            <a:r>
              <a:rPr lang="en-US" altLang="zh-CN" dirty="0">
                <a:solidFill>
                  <a:srgbClr val="ED7D31"/>
                </a:solidFill>
                <a:latin typeface="Arial Rounded MT Bold" panose="020F0704030504030204" pitchFamily="34" charset="0"/>
              </a:rPr>
              <a:t>0000</a:t>
            </a:r>
            <a:endParaRPr lang="en-US" altLang="zh-CN" dirty="0">
              <a:solidFill>
                <a:srgbClr val="ED7D31"/>
              </a:solidFill>
              <a:latin typeface="Arial Rounded MT Bold" panose="020F0704030504030204" pitchFamily="34" charset="0"/>
            </a:endParaRPr>
          </a:p>
          <a:p>
            <a:pPr eaLnBrk="1" hangingPunct="1">
              <a:lnSpc>
                <a:spcPct val="140000"/>
              </a:lnSpc>
              <a:buNone/>
            </a:pPr>
            <a:r>
              <a:rPr lang="en-US" altLang="zh-CN" dirty="0">
                <a:latin typeface="Arial Rounded MT Bold" panose="020F0704030504030204" pitchFamily="34" charset="0"/>
              </a:rPr>
              <a:t>          +         [Y]</a:t>
            </a:r>
            <a:r>
              <a:rPr lang="zh-CN" altLang="en-US" b="1" baseline="-25000" dirty="0">
                <a:latin typeface="楷体" panose="02010609060101010101" pitchFamily="49" charset="-122"/>
                <a:ea typeface="楷体" panose="02010609060101010101" pitchFamily="49" charset="-122"/>
              </a:rPr>
              <a:t>浮</a:t>
            </a:r>
            <a:r>
              <a:rPr lang="zh-CN" altLang="en-US" baseline="-25000" dirty="0">
                <a:latin typeface="Arial Rounded MT Bold" panose="020F0704030504030204" pitchFamily="34" charset="0"/>
              </a:rPr>
              <a:t> </a:t>
            </a:r>
            <a:r>
              <a:rPr lang="zh-CN" altLang="en-US" dirty="0">
                <a:latin typeface="Arial Rounded MT Bold" panose="020F0704030504030204" pitchFamily="34" charset="0"/>
              </a:rPr>
              <a:t> </a:t>
            </a:r>
            <a:r>
              <a:rPr lang="en-US" altLang="zh-CN"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en-US" altLang="zh-CN" dirty="0">
                <a:solidFill>
                  <a:schemeClr val="folHlink"/>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latin typeface="Arial Rounded MT Bold" panose="020F0704030504030204" pitchFamily="34" charset="0"/>
              </a:rPr>
              <a:t>.1000</a:t>
            </a:r>
            <a:r>
              <a:rPr lang="en-US" altLang="zh-CN" dirty="0">
                <a:solidFill>
                  <a:schemeClr val="folHlink"/>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0001</a:t>
            </a:r>
            <a:endParaRPr lang="en-US" altLang="zh-CN" dirty="0">
              <a:solidFill>
                <a:schemeClr val="accent2"/>
              </a:solidFill>
              <a:latin typeface="Arial Rounded MT Bold" panose="020F0704030504030204" pitchFamily="34" charset="0"/>
            </a:endParaRPr>
          </a:p>
          <a:p>
            <a:pPr eaLnBrk="1" hangingPunct="1">
              <a:lnSpc>
                <a:spcPct val="140000"/>
              </a:lnSpc>
              <a:buNone/>
            </a:pPr>
            <a:r>
              <a:rPr lang="en-US" altLang="zh-CN" dirty="0">
                <a:latin typeface="Arial Rounded MT Bold" panose="020F0704030504030204" pitchFamily="34" charset="0"/>
              </a:rPr>
              <a:t>                [X+Y]</a:t>
            </a:r>
            <a:r>
              <a:rPr lang="zh-CN" altLang="en-US" b="1" baseline="-25000" dirty="0">
                <a:latin typeface="楷体" panose="02010609060101010101" pitchFamily="49" charset="-122"/>
                <a:ea typeface="楷体" panose="02010609060101010101" pitchFamily="49" charset="-122"/>
              </a:rPr>
              <a:t>浮</a:t>
            </a:r>
            <a:r>
              <a:rPr lang="zh-CN" altLang="en-US" baseline="-25000" dirty="0">
                <a:latin typeface="Arial Rounded MT Bold" panose="020F0704030504030204" pitchFamily="34" charset="0"/>
              </a:rPr>
              <a:t>   </a:t>
            </a:r>
            <a:r>
              <a:rPr lang="en-US" altLang="zh-CN"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en-US" altLang="zh-CN" dirty="0">
                <a:solidFill>
                  <a:srgbClr val="66FF33"/>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latin typeface="Arial Rounded MT Bold" panose="020F0704030504030204" pitchFamily="34" charset="0"/>
              </a:rPr>
              <a:t>.1001</a:t>
            </a:r>
            <a:r>
              <a:rPr lang="en-US" altLang="zh-CN" dirty="0">
                <a:solidFill>
                  <a:srgbClr val="66FF33"/>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0001</a:t>
            </a:r>
            <a:endParaRPr lang="en-US" altLang="zh-CN" dirty="0">
              <a:solidFill>
                <a:schemeClr val="accent2"/>
              </a:solidFill>
              <a:latin typeface="Arial Rounded MT Bold" panose="020F0704030504030204" pitchFamily="34" charset="0"/>
            </a:endParaRPr>
          </a:p>
          <a:p>
            <a:pPr eaLnBrk="1" hangingPunct="1">
              <a:lnSpc>
                <a:spcPct val="140000"/>
              </a:lnSpc>
              <a:buNone/>
            </a:pPr>
            <a:r>
              <a:rPr lang="en-US" altLang="zh-CN" dirty="0">
                <a:latin typeface="Arial Rounded MT Bold" panose="020F0704030504030204" pitchFamily="34" charset="0"/>
              </a:rPr>
              <a:t>     </a:t>
            </a:r>
            <a:r>
              <a:rPr lang="en-US" altLang="zh-CN" b="1" dirty="0">
                <a:latin typeface="Arial Rounded MT Bold" panose="020F0704030504030204" pitchFamily="34" charset="0"/>
              </a:rPr>
              <a:t> </a:t>
            </a:r>
            <a:r>
              <a:rPr lang="zh-CN" altLang="en-US" b="1" dirty="0">
                <a:latin typeface="Arial Rounded MT Bold" panose="020F0704030504030204" pitchFamily="34" charset="0"/>
              </a:rPr>
              <a:t>尾数下溢，左归一位</a:t>
            </a:r>
            <a:r>
              <a:rPr lang="zh-CN" altLang="en-US" dirty="0">
                <a:latin typeface="Arial Rounded MT Bold" panose="020F0704030504030204" pitchFamily="34" charset="0"/>
              </a:rPr>
              <a:t>， 左移一位，阶码减</a:t>
            </a:r>
            <a:r>
              <a:rPr lang="en-US" altLang="zh-CN" dirty="0">
                <a:latin typeface="Arial Rounded MT Bold" panose="020F0704030504030204" pitchFamily="34" charset="0"/>
              </a:rPr>
              <a:t>1</a:t>
            </a:r>
            <a:endParaRPr lang="en-US" altLang="zh-CN" dirty="0">
              <a:latin typeface="Arial Rounded MT Bold" panose="020F0704030504030204" pitchFamily="34" charset="0"/>
            </a:endParaRPr>
          </a:p>
          <a:p>
            <a:pPr eaLnBrk="1" hangingPunct="1">
              <a:lnSpc>
                <a:spcPct val="140000"/>
              </a:lnSpc>
              <a:buNone/>
            </a:pPr>
            <a:r>
              <a:rPr lang="en-US" altLang="zh-CN" dirty="0">
                <a:solidFill>
                  <a:schemeClr val="folHlink"/>
                </a:solidFill>
                <a:latin typeface="Arial Rounded MT Bold" panose="020F0704030504030204" pitchFamily="34" charset="0"/>
              </a:rPr>
              <a:t>                </a:t>
            </a:r>
            <a:r>
              <a:rPr lang="en-US" altLang="zh-CN" dirty="0">
                <a:latin typeface="Arial Rounded MT Bold" panose="020F0704030504030204" pitchFamily="34" charset="0"/>
              </a:rPr>
              <a:t>[X+Y]</a:t>
            </a:r>
            <a:r>
              <a:rPr lang="zh-CN" altLang="en-US" b="1" baseline="-25000" dirty="0">
                <a:latin typeface="楷体" panose="02010609060101010101" pitchFamily="49" charset="-122"/>
                <a:ea typeface="楷体" panose="02010609060101010101" pitchFamily="49" charset="-122"/>
              </a:rPr>
              <a:t>浮 </a:t>
            </a:r>
            <a:r>
              <a:rPr lang="zh-CN" altLang="en-US" baseline="-25000" dirty="0">
                <a:latin typeface="Arial Rounded MT Bold" panose="020F0704030504030204" pitchFamily="34" charset="0"/>
              </a:rPr>
              <a:t> </a:t>
            </a:r>
            <a:r>
              <a:rPr lang="en-US" altLang="zh-CN"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en-US" altLang="zh-CN" dirty="0">
                <a:solidFill>
                  <a:srgbClr val="66FF33"/>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latin typeface="Arial Rounded MT Bold" panose="020F0704030504030204" pitchFamily="34" charset="0"/>
              </a:rPr>
              <a:t>.0010 </a:t>
            </a:r>
            <a:r>
              <a:rPr lang="en-US" altLang="zh-CN" dirty="0">
                <a:solidFill>
                  <a:schemeClr val="accent2"/>
                </a:solidFill>
                <a:latin typeface="Arial Rounded MT Bold" panose="020F0704030504030204" pitchFamily="34" charset="0"/>
              </a:rPr>
              <a:t>0010 </a:t>
            </a:r>
            <a:r>
              <a:rPr lang="en-US" altLang="zh-CN" dirty="0">
                <a:solidFill>
                  <a:srgbClr val="00FF00"/>
                </a:solidFill>
                <a:latin typeface="Arial Rounded MT Bold" panose="020F0704030504030204" pitchFamily="34" charset="0"/>
              </a:rPr>
              <a:t>    </a:t>
            </a:r>
            <a:endParaRPr lang="en-US" altLang="zh-CN" dirty="0">
              <a:solidFill>
                <a:srgbClr val="00FF00"/>
              </a:solidFill>
              <a:latin typeface="Arial Rounded MT Bold" panose="020F0704030504030204" pitchFamily="34" charset="0"/>
            </a:endParaRPr>
          </a:p>
          <a:p>
            <a:pPr eaLnBrk="1" hangingPunct="1">
              <a:lnSpc>
                <a:spcPct val="140000"/>
              </a:lnSpc>
              <a:buNone/>
            </a:pPr>
            <a:r>
              <a:rPr lang="en-US" altLang="zh-CN" dirty="0">
                <a:latin typeface="Arial Rounded MT Bold" panose="020F0704030504030204" pitchFamily="34" charset="0"/>
              </a:rPr>
              <a:t>                   1000+1111=0111 =7  </a:t>
            </a:r>
            <a:endParaRPr lang="en-US" altLang="zh-CN" dirty="0">
              <a:latin typeface="Arial Rounded MT Bold" panose="020F0704030504030204" pitchFamily="34" charset="0"/>
            </a:endParaRPr>
          </a:p>
          <a:p>
            <a:pPr eaLnBrk="1" hangingPunct="1">
              <a:lnSpc>
                <a:spcPct val="140000"/>
              </a:lnSpc>
              <a:buNone/>
            </a:pPr>
            <a:r>
              <a:rPr lang="en-US" altLang="zh-CN" dirty="0">
                <a:latin typeface="Arial Rounded MT Bold" panose="020F0704030504030204" pitchFamily="34" charset="0"/>
              </a:rPr>
              <a:t>      </a:t>
            </a:r>
            <a:r>
              <a:rPr lang="zh-CN" altLang="en-US" dirty="0">
                <a:latin typeface="Arial Rounded MT Bold" panose="020F0704030504030204" pitchFamily="34" charset="0"/>
              </a:rPr>
              <a:t>阶码负上溢，</a:t>
            </a:r>
            <a:r>
              <a:rPr lang="zh-CN" altLang="en-US" b="1" dirty="0">
                <a:latin typeface="Arial Rounded MT Bold" panose="020F0704030504030204" pitchFamily="34" charset="0"/>
              </a:rPr>
              <a:t>运算结果下溢</a:t>
            </a:r>
            <a:endParaRPr lang="zh-CN" altLang="en-US" b="1" i="1" dirty="0">
              <a:latin typeface="Arial Rounded MT Bold" panose="020F0704030504030204" pitchFamily="34" charset="0"/>
            </a:endParaRPr>
          </a:p>
          <a:p>
            <a:pPr eaLnBrk="1" hangingPunct="1">
              <a:lnSpc>
                <a:spcPct val="90000"/>
              </a:lnSpc>
              <a:buNone/>
            </a:pPr>
            <a:endParaRPr lang="en-US" altLang="zh-CN" dirty="0">
              <a:latin typeface="Arial Rounded MT Bold" panose="020F0704030504030204" pitchFamily="34" charset="0"/>
            </a:endParaRPr>
          </a:p>
          <a:p>
            <a:endParaRPr lang="zh-CN" altLang="en-US" dirty="0">
              <a:latin typeface="Arial Rounded MT Bold" panose="020F0704030504030204" pitchFamily="34" charset="0"/>
            </a:endParaRPr>
          </a:p>
        </p:txBody>
      </p:sp>
      <p:cxnSp>
        <p:nvCxnSpPr>
          <p:cNvPr id="5" name="直接连接符 4"/>
          <p:cNvCxnSpPr/>
          <p:nvPr/>
        </p:nvCxnSpPr>
        <p:spPr>
          <a:xfrm>
            <a:off x="1450323" y="2958604"/>
            <a:ext cx="525658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873984" y="3675658"/>
            <a:ext cx="3267998" cy="502619"/>
            <a:chOff x="7893034" y="2958604"/>
            <a:chExt cx="3267998" cy="502619"/>
          </a:xfrm>
        </p:grpSpPr>
        <p:sp>
          <p:nvSpPr>
            <p:cNvPr id="9" name="矩形 8"/>
            <p:cNvSpPr/>
            <p:nvPr/>
          </p:nvSpPr>
          <p:spPr>
            <a:xfrm>
              <a:off x="7893034" y="2958604"/>
              <a:ext cx="3267998" cy="502619"/>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942650" y="3015184"/>
              <a:ext cx="3203868" cy="400110"/>
            </a:xfrm>
            <a:prstGeom prst="rect">
              <a:avLst/>
            </a:prstGeom>
            <a:noFill/>
          </p:spPr>
          <p:txBody>
            <a:bodyPr wrap="square" rtlCol="0">
              <a:spAutoFit/>
            </a:bodyPr>
            <a:lstStyle/>
            <a:p>
              <a:pPr algn="ctr"/>
              <a:r>
                <a:rPr lang="zh-CN" altLang="en-US" sz="2000" b="1" spc="300" dirty="0">
                  <a:latin typeface="微软雅黑" panose="020B0503020204020204" pitchFamily="34" charset="-122"/>
                  <a:ea typeface="微软雅黑" panose="020B0503020204020204" pitchFamily="34" charset="-122"/>
                </a:rPr>
                <a:t>注意和前例的区别</a:t>
              </a:r>
              <a:endParaRPr lang="zh-CN" altLang="en-US" sz="2000" b="1" spc="3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ipe(left)">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wipe(left)">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浮点数加减法</a:t>
            </a:r>
            <a:r>
              <a:rPr lang="zh-CN" altLang="en-US" dirty="0"/>
              <a:t>步骤</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对阶</a:t>
            </a:r>
            <a:endParaRPr lang="en-US" altLang="zh-CN" b="1" dirty="0"/>
          </a:p>
          <a:p>
            <a:pPr lvl="1"/>
            <a:r>
              <a:rPr lang="zh-CN" altLang="en-US" dirty="0"/>
              <a:t>阶码    补码？移码</a:t>
            </a:r>
            <a:endParaRPr lang="en-US" altLang="zh-CN" dirty="0"/>
          </a:p>
          <a:p>
            <a:r>
              <a:rPr lang="zh-CN" altLang="en-US" b="1" dirty="0"/>
              <a:t>尾数求和</a:t>
            </a:r>
            <a:endParaRPr lang="en-US" altLang="zh-CN" b="1" dirty="0"/>
          </a:p>
          <a:p>
            <a:pPr lvl="1"/>
            <a:r>
              <a:rPr lang="en-US" altLang="zh-CN" dirty="0"/>
              <a:t>IEEE 754</a:t>
            </a:r>
            <a:r>
              <a:rPr lang="zh-CN" altLang="en-US" dirty="0"/>
              <a:t>为什么用原码表示，符号位为什么放首位？</a:t>
            </a:r>
            <a:endParaRPr lang="zh-CN" altLang="en-US" dirty="0"/>
          </a:p>
          <a:p>
            <a:r>
              <a:rPr lang="zh-CN" altLang="en-US" b="1" dirty="0"/>
              <a:t>规格化</a:t>
            </a:r>
            <a:endParaRPr lang="en-US" altLang="zh-CN" b="1" dirty="0"/>
          </a:p>
          <a:p>
            <a:pPr lvl="1"/>
            <a:r>
              <a:rPr lang="zh-CN" altLang="en-US" dirty="0"/>
              <a:t>规格化规则？</a:t>
            </a:r>
            <a:endParaRPr lang="en-US" altLang="zh-CN" dirty="0"/>
          </a:p>
          <a:p>
            <a:r>
              <a:rPr lang="zh-CN" altLang="en-US" b="1" dirty="0"/>
              <a:t>溢出判断 </a:t>
            </a:r>
            <a:endParaRPr lang="zh-CN" altLang="en-US" b="1" dirty="0"/>
          </a:p>
          <a:p>
            <a:r>
              <a:rPr lang="zh-CN" altLang="en-US" b="1" dirty="0"/>
              <a:t>舍入（截去、</a:t>
            </a:r>
            <a:r>
              <a:rPr lang="en-US" altLang="zh-CN" b="1" dirty="0"/>
              <a:t>0</a:t>
            </a:r>
            <a:r>
              <a:rPr lang="zh-CN" altLang="en-US" b="1" dirty="0"/>
              <a:t>舍</a:t>
            </a:r>
            <a:r>
              <a:rPr lang="en-US" altLang="zh-CN" b="1" dirty="0"/>
              <a:t>1</a:t>
            </a:r>
            <a:r>
              <a:rPr lang="zh-CN" altLang="en-US" b="1" dirty="0"/>
              <a:t>入、偶数舍入</a:t>
            </a:r>
            <a:r>
              <a:rPr lang="zh-CN" altLang="en-US" b="1" dirty="0">
                <a:sym typeface="Symbol" panose="05050102010706020507" pitchFamily="18" charset="2"/>
              </a:rPr>
              <a:t>）</a:t>
            </a:r>
            <a:endParaRPr lang="en-US" altLang="zh-CN" b="1" dirty="0">
              <a:sym typeface="Symbol" panose="05050102010706020507" pitchFamily="18" charset="2"/>
            </a:endParaRPr>
          </a:p>
          <a:p>
            <a:pPr lvl="1"/>
            <a:r>
              <a:rPr lang="zh-CN" altLang="en-US" dirty="0">
                <a:sym typeface="Symbol" panose="05050102010706020507" pitchFamily="18" charset="2"/>
              </a:rPr>
              <a:t>是否破坏规格化特性？</a:t>
            </a:r>
            <a:endParaRPr lang="en-US" altLang="zh-CN" dirty="0">
              <a:sym typeface="Symbol" panose="05050102010706020507" pitchFamily="18" charset="2"/>
            </a:endParaRPr>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单符号数溢出检测</a:t>
            </a:r>
            <a:r>
              <a:rPr lang="en-US" altLang="zh-CN" dirty="0"/>
              <a:t>1</a:t>
            </a:r>
            <a:endParaRPr lang="zh-CN" altLang="en-US" dirty="0"/>
          </a:p>
        </p:txBody>
      </p:sp>
      <p:sp>
        <p:nvSpPr>
          <p:cNvPr id="3" name="内容占位符 2"/>
          <p:cNvSpPr>
            <a:spLocks noGrp="1"/>
          </p:cNvSpPr>
          <p:nvPr>
            <p:ph idx="1"/>
          </p:nvPr>
        </p:nvSpPr>
        <p:spPr>
          <a:xfrm>
            <a:off x="487822" y="932131"/>
            <a:ext cx="10515599" cy="5637024"/>
          </a:xfrm>
        </p:spPr>
        <p:txBody>
          <a:bodyPr/>
          <a:lstStyle/>
          <a:p>
            <a:r>
              <a:rPr lang="zh-CN" altLang="en-US" dirty="0"/>
              <a:t>溢出逻辑： </a:t>
            </a:r>
            <a:r>
              <a:rPr lang="zh-CN" altLang="en-US" b="1" dirty="0"/>
              <a:t>正正得负  负负得正</a:t>
            </a:r>
            <a:endParaRPr lang="en-US" altLang="zh-CN" dirty="0"/>
          </a:p>
          <a:p>
            <a:pPr>
              <a:lnSpc>
                <a:spcPct val="150000"/>
              </a:lnSpc>
            </a:pPr>
            <a:endParaRPr lang="zh-CN" altLang="en-US" dirty="0"/>
          </a:p>
          <a:p>
            <a:r>
              <a:rPr lang="zh-CN" altLang="en-US" dirty="0"/>
              <a:t>设两数符号位为 </a:t>
            </a:r>
            <a:r>
              <a:rPr lang="en-US" altLang="zh-CN" sz="2800" b="1" i="1" dirty="0">
                <a:latin typeface="Cambria" panose="02040503050406030204" pitchFamily="18" charset="0"/>
                <a:ea typeface="Cambria Math" panose="02040503050406030204" pitchFamily="18" charset="0"/>
                <a:cs typeface="Times New Roman" panose="02020603050405020304" pitchFamily="18" charset="0"/>
              </a:rPr>
              <a:t>f</a:t>
            </a:r>
            <a:r>
              <a:rPr lang="en-US" altLang="zh-CN" sz="2800" b="1" baseline="-25000" dirty="0">
                <a:latin typeface="Cambria" panose="02040503050406030204" pitchFamily="18" charset="0"/>
                <a:ea typeface="Cambria Math" panose="02040503050406030204" pitchFamily="18" charset="0"/>
              </a:rPr>
              <a:t>0</a:t>
            </a:r>
            <a:r>
              <a:rPr lang="en-US" altLang="zh-CN" sz="2800" b="1" dirty="0">
                <a:latin typeface="Cambria" panose="02040503050406030204" pitchFamily="18" charset="0"/>
                <a:ea typeface="Cambria Math" panose="02040503050406030204" pitchFamily="18" charset="0"/>
              </a:rPr>
              <a:t> </a:t>
            </a:r>
            <a:r>
              <a:rPr lang="en-US" altLang="zh-CN" sz="2800" b="1" i="1" dirty="0">
                <a:latin typeface="Cambria" panose="02040503050406030204" pitchFamily="18" charset="0"/>
                <a:ea typeface="Cambria Math" panose="02040503050406030204" pitchFamily="18" charset="0"/>
                <a:cs typeface="Times New Roman" panose="02020603050405020304" pitchFamily="18" charset="0"/>
              </a:rPr>
              <a:t>f</a:t>
            </a:r>
            <a:r>
              <a:rPr lang="en-US" altLang="zh-CN" sz="2800" b="1" baseline="-25000" dirty="0">
                <a:latin typeface="Cambria" panose="02040503050406030204" pitchFamily="18" charset="0"/>
                <a:ea typeface="Cambria Math" panose="02040503050406030204" pitchFamily="18" charset="0"/>
              </a:rPr>
              <a:t>1 </a:t>
            </a:r>
            <a:r>
              <a:rPr lang="zh-CN" altLang="en-US" dirty="0"/>
              <a:t>，和数符号位 </a:t>
            </a:r>
            <a:r>
              <a:rPr lang="en-US" altLang="zh-CN" sz="2800" b="1" i="1" dirty="0" err="1">
                <a:latin typeface="Cambria" panose="02040503050406030204" pitchFamily="18" charset="0"/>
                <a:cs typeface="Times New Roman" panose="02020603050405020304" pitchFamily="18" charset="0"/>
              </a:rPr>
              <a:t>f</a:t>
            </a:r>
            <a:r>
              <a:rPr lang="en-US" altLang="zh-CN" sz="2800" b="1" baseline="-25000" dirty="0" err="1">
                <a:latin typeface="Cambria" panose="02040503050406030204" pitchFamily="18" charset="0"/>
              </a:rPr>
              <a:t>s</a:t>
            </a:r>
            <a:endParaRPr lang="en-US" altLang="zh-CN" sz="2800" b="1" baseline="-25000" dirty="0">
              <a:latin typeface="Cambria" panose="02040503050406030204" pitchFamily="18" charset="0"/>
            </a:endParaRPr>
          </a:p>
          <a:p>
            <a:pPr>
              <a:lnSpc>
                <a:spcPct val="150000"/>
              </a:lnSpc>
            </a:pPr>
            <a:r>
              <a:rPr dirty="0" err="1"/>
              <a:t>溢出检测信号</a:t>
            </a:r>
            <a:r>
              <a:rPr lang="en-US" sz="3200" b="1" i="1" dirty="0" err="1">
                <a:solidFill>
                  <a:srgbClr val="C00000"/>
                </a:solidFill>
                <a:latin typeface="Cambria" panose="02040503050406030204" pitchFamily="18" charset="0"/>
                <a:ea typeface="Cambria Math" panose="02040503050406030204" pitchFamily="18" charset="0"/>
                <a:cs typeface="Times New Roman" panose="02020603050405020304" pitchFamily="18" charset="0"/>
              </a:rPr>
              <a:t>Overflow</a:t>
            </a:r>
            <a:r>
              <a:rPr lang="en-US" b="1" i="1" dirty="0">
                <a:solidFill>
                  <a:srgbClr val="C00000"/>
                </a:solidFill>
                <a:latin typeface="Cambria" panose="02040503050406030204" pitchFamily="18" charset="0"/>
                <a:ea typeface="Cambria Math" panose="02040503050406030204" pitchFamily="18" charset="0"/>
                <a:cs typeface="Times New Roman" panose="02020603050405020304" pitchFamily="18" charset="0"/>
              </a:rPr>
              <a:t>   (OF)</a:t>
            </a:r>
            <a:endParaRPr lang="en-US" altLang="zh-CN" b="1" i="1" dirty="0">
              <a:solidFill>
                <a:srgbClr val="C00000"/>
              </a:solidFill>
              <a:latin typeface="Cambria" panose="02040503050406030204" pitchFamily="18" charset="0"/>
              <a:ea typeface="Cambria Math" panose="02040503050406030204" pitchFamily="18" charset="0"/>
              <a:cs typeface="Times New Roman" panose="02020603050405020304" pitchFamily="18" charset="0"/>
            </a:endParaRPr>
          </a:p>
          <a:p>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2434672" y="4401651"/>
                <a:ext cx="7570565" cy="63062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4000" b="1" i="1" smtClean="0">
                          <a:latin typeface="Cambria Math" panose="02040503050406030204" pitchFamily="18" charset="0"/>
                        </a:rPr>
                        <m:t>𝑶𝒗𝒆𝒓𝒇𝒍𝒐𝒘</m:t>
                      </m:r>
                      <m:r>
                        <a:rPr lang="en-US" altLang="zh-CN" sz="4000" b="1" i="1" smtClean="0">
                          <a:latin typeface="Cambria Math" panose="02040503050406030204" pitchFamily="18" charset="0"/>
                        </a:rPr>
                        <m:t>= </m:t>
                      </m:r>
                      <m:sSub>
                        <m:sSubPr>
                          <m:ctrlPr>
                            <a:rPr lang="en-US" altLang="zh-CN" sz="4000" b="1" i="1" smtClean="0">
                              <a:latin typeface="Cambria Math" panose="02040503050406030204" pitchFamily="18" charset="0"/>
                            </a:rPr>
                          </m:ctrlPr>
                        </m:sSubPr>
                        <m:e>
                          <m:acc>
                            <m:accPr>
                              <m:chr m:val="̅"/>
                              <m:ctrlPr>
                                <a:rPr lang="en-US" altLang="zh-CN" sz="4000" b="1" i="1">
                                  <a:latin typeface="Cambria Math" panose="02040503050406030204" pitchFamily="18" charset="0"/>
                                </a:rPr>
                              </m:ctrlPr>
                            </m:accPr>
                            <m:e>
                              <m:r>
                                <a:rPr lang="en-US" altLang="zh-CN" sz="4000" b="1" i="1">
                                  <a:latin typeface="Cambria Math" panose="02040503050406030204" pitchFamily="18" charset="0"/>
                                </a:rPr>
                                <m:t>𝒇</m:t>
                              </m:r>
                            </m:e>
                          </m:acc>
                        </m:e>
                        <m:sub>
                          <m:r>
                            <a:rPr lang="en-US" altLang="zh-CN" sz="4000" b="1" i="1" smtClean="0">
                              <a:latin typeface="Cambria Math" panose="02040503050406030204" pitchFamily="18" charset="0"/>
                            </a:rPr>
                            <m:t>𝟎</m:t>
                          </m:r>
                        </m:sub>
                      </m:sSub>
                      <m:sSub>
                        <m:sSubPr>
                          <m:ctrlPr>
                            <a:rPr lang="en-US" altLang="zh-CN" sz="4000" b="1" i="1">
                              <a:latin typeface="Cambria Math" panose="02040503050406030204" pitchFamily="18" charset="0"/>
                            </a:rPr>
                          </m:ctrlPr>
                        </m:sSubPr>
                        <m:e>
                          <m:acc>
                            <m:accPr>
                              <m:chr m:val="̅"/>
                              <m:ctrlPr>
                                <a:rPr lang="en-US" altLang="zh-CN" sz="4000" b="1" i="1">
                                  <a:latin typeface="Cambria Math" panose="02040503050406030204" pitchFamily="18" charset="0"/>
                                </a:rPr>
                              </m:ctrlPr>
                            </m:accPr>
                            <m:e>
                              <m:r>
                                <a:rPr lang="en-US" altLang="zh-CN" sz="4000" b="1" i="1">
                                  <a:latin typeface="Cambria Math" panose="02040503050406030204" pitchFamily="18" charset="0"/>
                                </a:rPr>
                                <m:t>𝒇</m:t>
                              </m:r>
                            </m:e>
                          </m:acc>
                        </m:e>
                        <m:sub>
                          <m:r>
                            <a:rPr lang="en-US" altLang="zh-CN" sz="4000" b="1" i="1" smtClean="0">
                              <a:latin typeface="Cambria Math" panose="02040503050406030204" pitchFamily="18" charset="0"/>
                            </a:rPr>
                            <m:t>𝟏</m:t>
                          </m:r>
                        </m:sub>
                      </m:sSub>
                      <m:sSub>
                        <m:sSubPr>
                          <m:ctrlPr>
                            <a:rPr lang="en-US" altLang="zh-CN" sz="4000" b="1" i="1">
                              <a:latin typeface="Cambria Math" panose="02040503050406030204" pitchFamily="18" charset="0"/>
                            </a:rPr>
                          </m:ctrlPr>
                        </m:sSubPr>
                        <m:e>
                          <m:r>
                            <a:rPr lang="en-US" altLang="zh-CN" sz="4000" b="1" i="1">
                              <a:latin typeface="Cambria Math" panose="02040503050406030204" pitchFamily="18" charset="0"/>
                            </a:rPr>
                            <m:t>𝒇</m:t>
                          </m:r>
                        </m:e>
                        <m:sub>
                          <m:r>
                            <a:rPr lang="en-US" altLang="zh-CN" sz="4000" b="1" i="1">
                              <a:latin typeface="Cambria Math" panose="02040503050406030204" pitchFamily="18" charset="0"/>
                            </a:rPr>
                            <m:t>𝒔</m:t>
                          </m:r>
                        </m:sub>
                      </m:sSub>
                      <m:r>
                        <a:rPr lang="en-US" altLang="zh-CN" sz="4000" b="1" i="1" smtClean="0">
                          <a:latin typeface="Cambria Math" panose="02040503050406030204" pitchFamily="18" charset="0"/>
                        </a:rPr>
                        <m:t> +</m:t>
                      </m:r>
                      <m:sSub>
                        <m:sSubPr>
                          <m:ctrlPr>
                            <a:rPr lang="en-US" altLang="zh-CN" sz="4000" b="1" i="1">
                              <a:latin typeface="Cambria Math" panose="02040503050406030204" pitchFamily="18" charset="0"/>
                            </a:rPr>
                          </m:ctrlPr>
                        </m:sSubPr>
                        <m:e>
                          <m:r>
                            <a:rPr lang="en-US" altLang="zh-CN" sz="4000" b="1" i="1">
                              <a:latin typeface="Cambria Math" panose="02040503050406030204" pitchFamily="18" charset="0"/>
                            </a:rPr>
                            <m:t>𝒇</m:t>
                          </m:r>
                        </m:e>
                        <m:sub>
                          <m:r>
                            <a:rPr lang="en-US" altLang="zh-CN" sz="4000" b="1" i="1">
                              <a:latin typeface="Cambria Math" panose="02040503050406030204" pitchFamily="18" charset="0"/>
                            </a:rPr>
                            <m:t>𝟎</m:t>
                          </m:r>
                        </m:sub>
                      </m:sSub>
                      <m:sSub>
                        <m:sSubPr>
                          <m:ctrlPr>
                            <a:rPr lang="en-US" altLang="zh-CN" sz="4000" b="1" i="1">
                              <a:latin typeface="Cambria Math" panose="02040503050406030204" pitchFamily="18" charset="0"/>
                            </a:rPr>
                          </m:ctrlPr>
                        </m:sSubPr>
                        <m:e>
                          <m:r>
                            <a:rPr lang="en-US" altLang="zh-CN" sz="4000" b="1" i="1">
                              <a:latin typeface="Cambria Math" panose="02040503050406030204" pitchFamily="18" charset="0"/>
                            </a:rPr>
                            <m:t>𝒇</m:t>
                          </m:r>
                        </m:e>
                        <m:sub>
                          <m:r>
                            <a:rPr lang="en-US" altLang="zh-CN" sz="4000" b="1" i="1" smtClean="0">
                              <a:latin typeface="Cambria Math" panose="02040503050406030204" pitchFamily="18" charset="0"/>
                            </a:rPr>
                            <m:t>𝟏</m:t>
                          </m:r>
                        </m:sub>
                      </m:sSub>
                      <m:sSub>
                        <m:sSubPr>
                          <m:ctrlPr>
                            <a:rPr lang="en-US" altLang="zh-CN" sz="4000" b="1" i="1">
                              <a:latin typeface="Cambria Math" panose="02040503050406030204" pitchFamily="18" charset="0"/>
                            </a:rPr>
                          </m:ctrlPr>
                        </m:sSubPr>
                        <m:e>
                          <m:acc>
                            <m:accPr>
                              <m:chr m:val="̅"/>
                              <m:ctrlPr>
                                <a:rPr lang="en-US" altLang="zh-CN" sz="4000" b="1" i="1">
                                  <a:latin typeface="Cambria Math" panose="02040503050406030204" pitchFamily="18" charset="0"/>
                                </a:rPr>
                              </m:ctrlPr>
                            </m:accPr>
                            <m:e>
                              <m:r>
                                <a:rPr lang="en-US" altLang="zh-CN" sz="4000" b="1" i="1">
                                  <a:latin typeface="Cambria Math" panose="02040503050406030204" pitchFamily="18" charset="0"/>
                                </a:rPr>
                                <m:t>𝒇</m:t>
                              </m:r>
                            </m:e>
                          </m:acc>
                        </m:e>
                        <m:sub>
                          <m:r>
                            <a:rPr lang="en-US" altLang="zh-CN" sz="4000" b="1" i="1" smtClean="0">
                              <a:latin typeface="Cambria Math" panose="02040503050406030204" pitchFamily="18" charset="0"/>
                            </a:rPr>
                            <m:t>𝒔</m:t>
                          </m:r>
                        </m:sub>
                      </m:sSub>
                    </m:oMath>
                  </m:oMathPara>
                </a14:m>
                <a:endParaRPr lang="zh-CN" altLang="en-US" sz="4000" b="1" dirty="0">
                  <a:latin typeface="Times New Roman" panose="02020603050405020304" pitchFamily="18" charset="0"/>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434672" y="4401651"/>
                <a:ext cx="7570565" cy="630622"/>
              </a:xfrm>
              <a:prstGeom prst="rect">
                <a:avLst/>
              </a:prstGeom>
              <a:blipFill rotWithShape="1">
                <a:blip r:embed="rId1"/>
                <a:stretch>
                  <a:fillRect l="-1" t="-74" r="2" b="8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 754 </a:t>
            </a:r>
            <a:r>
              <a:rPr lang="zh-CN" altLang="en-US" dirty="0"/>
              <a:t>溢出例子</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es-ES" altLang="zh-CN" dirty="0"/>
              <a:t>X =7F00 0000 Y =7F00 0000   </a:t>
            </a:r>
            <a:r>
              <a:rPr lang="zh-CN" altLang="en-US" dirty="0"/>
              <a:t>求</a:t>
            </a:r>
            <a:r>
              <a:rPr lang="en-US" altLang="zh-CN" dirty="0"/>
              <a:t>X+Y</a:t>
            </a:r>
            <a:r>
              <a:rPr lang="zh-CN" altLang="en-US" dirty="0"/>
              <a:t>？</a:t>
            </a:r>
            <a:endParaRPr lang="en-US" altLang="zh-CN" dirty="0"/>
          </a:p>
          <a:p>
            <a:endParaRPr lang="en-US" altLang="zh-CN" dirty="0"/>
          </a:p>
          <a:p>
            <a:pPr>
              <a:lnSpc>
                <a:spcPct val="160000"/>
              </a:lnSpc>
            </a:pPr>
            <a:endParaRPr lang="en-US" altLang="zh-CN" dirty="0"/>
          </a:p>
          <a:p>
            <a:pPr>
              <a:lnSpc>
                <a:spcPct val="160000"/>
              </a:lnSpc>
            </a:pPr>
            <a:endParaRPr lang="en-US" altLang="zh-CN" dirty="0"/>
          </a:p>
          <a:p>
            <a:pPr>
              <a:lnSpc>
                <a:spcPct val="160000"/>
              </a:lnSpc>
            </a:pPr>
            <a:r>
              <a:rPr lang="zh-CN" altLang="en-US" dirty="0"/>
              <a:t>阶码相同，</a:t>
            </a:r>
            <a:r>
              <a:rPr lang="en-US" altLang="zh-CN" dirty="0"/>
              <a:t>E=254</a:t>
            </a:r>
            <a:r>
              <a:rPr lang="zh-CN" altLang="en-US" dirty="0"/>
              <a:t>，尾数还原隐藏位后运算</a:t>
            </a:r>
            <a:endParaRPr lang="en-US" altLang="zh-CN" dirty="0"/>
          </a:p>
          <a:p>
            <a:pPr lvl="1">
              <a:lnSpc>
                <a:spcPct val="160000"/>
              </a:lnSpc>
            </a:pPr>
            <a:r>
              <a:rPr lang="en-US" altLang="zh-CN" sz="2400" dirty="0"/>
              <a:t>1.0+1.0=2.0 </a:t>
            </a:r>
            <a:endParaRPr lang="en-US" altLang="zh-CN" sz="2400" dirty="0"/>
          </a:p>
          <a:p>
            <a:pPr>
              <a:lnSpc>
                <a:spcPct val="160000"/>
              </a:lnSpc>
            </a:pPr>
            <a:r>
              <a:rPr lang="zh-CN" altLang="en-US" dirty="0"/>
              <a:t>非规数，尾数右移一位，阶码加一</a:t>
            </a:r>
            <a:endParaRPr lang="en-US" altLang="zh-CN" dirty="0"/>
          </a:p>
          <a:p>
            <a:pPr>
              <a:lnSpc>
                <a:spcPct val="160000"/>
              </a:lnSpc>
            </a:pPr>
            <a:r>
              <a:rPr lang="zh-CN" altLang="en-US" dirty="0"/>
              <a:t>阶码为</a:t>
            </a:r>
            <a:r>
              <a:rPr lang="en-US" altLang="zh-CN" dirty="0"/>
              <a:t>255</a:t>
            </a:r>
            <a:r>
              <a:rPr lang="zh-CN" altLang="en-US" dirty="0"/>
              <a:t>，无穷大，运算上溢</a:t>
            </a:r>
            <a:endParaRPr lang="en-US" altLang="zh-CN" dirty="0"/>
          </a:p>
          <a:p>
            <a:pPr>
              <a:lnSpc>
                <a:spcPct val="160000"/>
              </a:lnSpc>
            </a:pPr>
            <a:endParaRPr lang="en-US" altLang="zh-CN" dirty="0"/>
          </a:p>
          <a:p>
            <a:pPr>
              <a:lnSpc>
                <a:spcPct val="160000"/>
              </a:lnSpc>
            </a:pPr>
            <a:endParaRPr lang="en-US" altLang="zh-CN" dirty="0"/>
          </a:p>
          <a:p>
            <a:endParaRPr lang="zh-CN" altLang="en-US" dirty="0"/>
          </a:p>
        </p:txBody>
      </p:sp>
      <p:graphicFrame>
        <p:nvGraphicFramePr>
          <p:cNvPr id="9" name="表格 8"/>
          <p:cNvGraphicFramePr>
            <a:graphicFrameLocks noGrp="1"/>
          </p:cNvGraphicFramePr>
          <p:nvPr/>
        </p:nvGraphicFramePr>
        <p:xfrm>
          <a:off x="2288874" y="1731719"/>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0</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r>
            </a:tbl>
          </a:graphicData>
        </a:graphic>
      </p:graphicFrame>
      <p:graphicFrame>
        <p:nvGraphicFramePr>
          <p:cNvPr id="11" name="表格 10"/>
          <p:cNvGraphicFramePr>
            <a:graphicFrameLocks noGrp="1"/>
          </p:cNvGraphicFramePr>
          <p:nvPr/>
        </p:nvGraphicFramePr>
        <p:xfrm>
          <a:off x="2288874" y="2380215"/>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0</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r>
            </a:tbl>
          </a:graphicData>
        </a:graphic>
      </p:graphicFrame>
      <p:graphicFrame>
        <p:nvGraphicFramePr>
          <p:cNvPr id="12" name="表格 11"/>
          <p:cNvGraphicFramePr>
            <a:graphicFrameLocks noGrp="1"/>
          </p:cNvGraphicFramePr>
          <p:nvPr/>
        </p:nvGraphicFramePr>
        <p:xfrm>
          <a:off x="2288874" y="3028711"/>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0</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r>
            </a:tbl>
          </a:graphicData>
        </a:graphic>
      </p:graphicFrame>
      <p:grpSp>
        <p:nvGrpSpPr>
          <p:cNvPr id="16" name="组合 15"/>
          <p:cNvGrpSpPr/>
          <p:nvPr/>
        </p:nvGrpSpPr>
        <p:grpSpPr>
          <a:xfrm>
            <a:off x="1226509" y="1729861"/>
            <a:ext cx="932815" cy="504477"/>
            <a:chOff x="3004438" y="5343114"/>
            <a:chExt cx="1289394" cy="502619"/>
          </a:xfrm>
          <a:solidFill>
            <a:srgbClr val="C55A11"/>
          </a:solidFill>
        </p:grpSpPr>
        <p:sp>
          <p:nvSpPr>
            <p:cNvPr id="17" name="矩形 16"/>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443963" y="5394368"/>
              <a:ext cx="402674" cy="400110"/>
            </a:xfrm>
            <a:prstGeom prst="rect">
              <a:avLst/>
            </a:prstGeom>
            <a:grpFill/>
            <a:ln>
              <a:noFill/>
            </a:ln>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X</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222674" y="3024779"/>
            <a:ext cx="936650" cy="506551"/>
            <a:chOff x="3004438" y="5343114"/>
            <a:chExt cx="1289394" cy="502619"/>
          </a:xfrm>
        </p:grpSpPr>
        <p:sp>
          <p:nvSpPr>
            <p:cNvPr id="23" name="矩形 22"/>
            <p:cNvSpPr/>
            <p:nvPr/>
          </p:nvSpPr>
          <p:spPr>
            <a:xfrm>
              <a:off x="3004438" y="5343114"/>
              <a:ext cx="1289394" cy="502619"/>
            </a:xfrm>
            <a:prstGeom prst="rect">
              <a:avLst/>
            </a:prstGeom>
            <a:solidFill>
              <a:srgbClr val="C55A1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124924" y="5394368"/>
              <a:ext cx="841897" cy="400110"/>
            </a:xfrm>
            <a:prstGeom prst="rect">
              <a:avLst/>
            </a:prstGeom>
            <a:solidFill>
              <a:srgbClr val="C55A11"/>
            </a:solidFill>
            <a:ln>
              <a:noFill/>
            </a:ln>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X+Y</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1226110" y="2378357"/>
            <a:ext cx="929379" cy="502619"/>
            <a:chOff x="3004438" y="5343114"/>
            <a:chExt cx="1289394" cy="502619"/>
          </a:xfrm>
          <a:solidFill>
            <a:srgbClr val="C55A11"/>
          </a:solidFill>
        </p:grpSpPr>
        <p:sp>
          <p:nvSpPr>
            <p:cNvPr id="26" name="矩形 25"/>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443963" y="5394368"/>
              <a:ext cx="402674" cy="400110"/>
            </a:xfrm>
            <a:prstGeom prst="rect">
              <a:avLst/>
            </a:prstGeom>
            <a:grpFill/>
            <a:ln>
              <a:noFill/>
            </a:ln>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Y</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6056" y="1000986"/>
            <a:ext cx="10962167" cy="3925344"/>
          </a:xfrm>
          <a:prstGeom prst="roundRect">
            <a:avLst>
              <a:gd name="adj" fmla="val 164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程序员角度看硬件实现</a:t>
            </a:r>
            <a:endParaRPr lang="zh-CN" altLang="en-US" dirty="0"/>
          </a:p>
        </p:txBody>
      </p:sp>
      <p:sp>
        <p:nvSpPr>
          <p:cNvPr id="3" name="内容占位符 2"/>
          <p:cNvSpPr>
            <a:spLocks noGrp="1"/>
          </p:cNvSpPr>
          <p:nvPr>
            <p:ph idx="1"/>
          </p:nvPr>
        </p:nvSpPr>
        <p:spPr>
          <a:xfrm>
            <a:off x="686066" y="1034739"/>
            <a:ext cx="10515599" cy="4107701"/>
          </a:xfrm>
        </p:spPr>
        <p:txBody>
          <a:bodyPr>
            <a:normAutofit fontScale="92500" lnSpcReduction="20000"/>
          </a:bodyPr>
          <a:lstStyle/>
          <a:p>
            <a:pPr marL="0" indent="0">
              <a:buNone/>
            </a:pPr>
            <a:r>
              <a:rPr lang="en-US" altLang="zh-CN" sz="20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union </a:t>
            </a: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00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4</a:t>
            </a: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sz="200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a:t>
            </a: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int </a:t>
            </a:r>
            <a:r>
              <a:rPr lang="en-US" altLang="zh-CN" sz="200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t1</a:t>
            </a: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t2</a:t>
            </a: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t3</a:t>
            </a: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t1</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i </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0X7F000000</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t2</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i </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0X7F7FFFFF</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chemeClr val="bg2">
                    <a:lumMod val="50000"/>
                  </a:schemeClr>
                </a:solidFill>
                <a:latin typeface="Courier New" panose="02070309020205020404" pitchFamily="49" charset="0"/>
                <a:ea typeface="宋体" panose="02010600030101010101" pitchFamily="2" charset="-122"/>
                <a:cs typeface="Times New Roman" panose="02020603050405020304" pitchFamily="18" charset="0"/>
              </a:rPr>
              <a:t>// Max float  </a:t>
            </a:r>
            <a:endParaRPr lang="zh-CN" altLang="zh-CN" sz="3200" b="1" kern="100" dirty="0">
              <a:solidFill>
                <a:schemeClr val="bg2">
                  <a:lumMod val="50000"/>
                </a:schemeClr>
              </a:solidFill>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t3</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 </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t1</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 </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t1</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lgn="l">
              <a:spcAft>
                <a:spcPts val="0"/>
              </a:spcAft>
              <a:buNone/>
            </a:pPr>
            <a:r>
              <a:rPr lang="en-US" altLang="zh-CN" sz="2000" b="1"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FF"/>
                </a:solidFill>
                <a:latin typeface="Courier New" panose="02070309020205020404" pitchFamily="49" charset="0"/>
                <a:ea typeface="等线" panose="02010600030101010101" charset="-122"/>
                <a:cs typeface="Times New Roman" panose="02020603050405020304" pitchFamily="18" charset="0"/>
              </a:rPr>
              <a:t>"%08X   %f\n"</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endPar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endParaRPr>
          </a:p>
          <a:p>
            <a:pPr marL="0" indent="0" algn="l">
              <a:spcAft>
                <a:spcPts val="0"/>
              </a:spcAft>
              <a:buNone/>
            </a:pPr>
            <a:r>
              <a:rPr lang="en-US" altLang="zh-CN" sz="2000" b="1"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FF"/>
                </a:solidFill>
                <a:latin typeface="Courier New" panose="02070309020205020404" pitchFamily="49" charset="0"/>
                <a:ea typeface="等线" panose="02010600030101010101" charset="-122"/>
                <a:cs typeface="Times New Roman" panose="02020603050405020304" pitchFamily="18" charset="0"/>
              </a:rPr>
              <a:t>"%08X   %f\n"</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endParaRPr>
          </a:p>
          <a:p>
            <a:pPr marL="0" indent="0" algn="l">
              <a:spcAft>
                <a:spcPts val="0"/>
              </a:spcAft>
              <a:buNone/>
            </a:pPr>
            <a:r>
              <a:rPr lang="en-US" altLang="zh-CN" sz="2000" b="1"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FF"/>
                </a:solidFill>
                <a:latin typeface="Courier New" panose="02070309020205020404" pitchFamily="49" charset="0"/>
                <a:ea typeface="等线" panose="02010600030101010101" charset="-122"/>
                <a:cs typeface="Times New Roman" panose="02020603050405020304" pitchFamily="18" charset="0"/>
              </a:rPr>
              <a:t>"%08X   %f\n"</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t3</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t3</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0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0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200" kern="100" dirty="0">
              <a:latin typeface="等线" panose="02010600030101010101" charset="-122"/>
              <a:ea typeface="等线" panose="02010600030101010101" charset="-122"/>
              <a:cs typeface="Times New Roman" panose="02020603050405020304" pitchFamily="18" charset="0"/>
            </a:endParaRPr>
          </a:p>
          <a:p>
            <a:pPr marL="0" indent="0">
              <a:buNone/>
            </a:pPr>
            <a:r>
              <a:rPr lang="en-US" altLang="zh-CN" sz="200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矩形 3"/>
          <p:cNvSpPr/>
          <p:nvPr/>
        </p:nvSpPr>
        <p:spPr>
          <a:xfrm>
            <a:off x="606056" y="5142440"/>
            <a:ext cx="10979888" cy="1269790"/>
          </a:xfrm>
          <a:prstGeom prst="rect">
            <a:avLst/>
          </a:prstGeom>
          <a:solidFill>
            <a:schemeClr val="tx1"/>
          </a:solidFill>
        </p:spPr>
        <p:txBody>
          <a:bodyPr wrap="square" anchor="ctr" anchorCtr="0">
            <a:noAutofit/>
          </a:bodyPr>
          <a:lstStyle/>
          <a:p>
            <a:r>
              <a:rPr lang="de-DE" altLang="zh-CN" sz="2200" dirty="0">
                <a:solidFill>
                  <a:schemeClr val="bg1"/>
                </a:solidFill>
                <a:latin typeface="Consolas" panose="020B0609020204030204" pitchFamily="49" charset="0"/>
              </a:rPr>
              <a:t>7F000000   170141183460469230000000000000000000000.000000</a:t>
            </a:r>
            <a:endParaRPr lang="de-DE" altLang="zh-CN" sz="2200" dirty="0">
              <a:solidFill>
                <a:schemeClr val="bg1"/>
              </a:solidFill>
              <a:latin typeface="Consolas" panose="020B0609020204030204" pitchFamily="49" charset="0"/>
            </a:endParaRPr>
          </a:p>
          <a:p>
            <a:r>
              <a:rPr lang="de-DE" altLang="zh-CN" sz="2200" dirty="0">
                <a:solidFill>
                  <a:srgbClr val="00FF00"/>
                </a:solidFill>
                <a:latin typeface="Consolas" panose="020B0609020204030204" pitchFamily="49" charset="0"/>
              </a:rPr>
              <a:t>7F7FFFFF   340282346638528860000000000000000000000.000000</a:t>
            </a:r>
            <a:endParaRPr lang="de-DE" altLang="zh-CN" sz="2200" dirty="0">
              <a:solidFill>
                <a:srgbClr val="00FF00"/>
              </a:solidFill>
              <a:latin typeface="Consolas" panose="020B0609020204030204" pitchFamily="49" charset="0"/>
            </a:endParaRPr>
          </a:p>
          <a:p>
            <a:r>
              <a:rPr lang="de-DE" altLang="zh-CN" sz="2200" dirty="0">
                <a:solidFill>
                  <a:schemeClr val="bg1"/>
                </a:solidFill>
                <a:latin typeface="Consolas" panose="020B0609020204030204" pitchFamily="49" charset="0"/>
              </a:rPr>
              <a:t>7F800000                          1.#INF00</a:t>
            </a:r>
            <a:endParaRPr lang="en-US" altLang="zh-CN" sz="2200" dirty="0">
              <a:solidFill>
                <a:srgbClr val="00FF00"/>
              </a:solidFill>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 754 </a:t>
            </a:r>
            <a:r>
              <a:rPr lang="zh-CN" altLang="en-US" dirty="0"/>
              <a:t>溢出例子</a:t>
            </a:r>
            <a:endParaRPr lang="zh-CN" altLang="en-US" dirty="0"/>
          </a:p>
        </p:txBody>
      </p:sp>
      <p:sp>
        <p:nvSpPr>
          <p:cNvPr id="3" name="内容占位符 2"/>
          <p:cNvSpPr>
            <a:spLocks noGrp="1"/>
          </p:cNvSpPr>
          <p:nvPr>
            <p:ph idx="1"/>
          </p:nvPr>
        </p:nvSpPr>
        <p:spPr>
          <a:xfrm>
            <a:off x="487822" y="942764"/>
            <a:ext cx="11358738" cy="5637024"/>
          </a:xfrm>
        </p:spPr>
        <p:txBody>
          <a:bodyPr>
            <a:normAutofit lnSpcReduction="10000"/>
          </a:bodyPr>
          <a:lstStyle/>
          <a:p>
            <a:pPr marL="0" indent="0">
              <a:buNone/>
            </a:pPr>
            <a:r>
              <a:rPr lang="en-US" altLang="zh-CN" dirty="0"/>
              <a:t>X  = 00C0 0000    Y= 0080 0000   </a:t>
            </a:r>
            <a:r>
              <a:rPr lang="zh-CN" altLang="en-US" dirty="0"/>
              <a:t>求</a:t>
            </a:r>
            <a:r>
              <a:rPr lang="en-US" altLang="zh-CN" dirty="0"/>
              <a:t>X−Y</a:t>
            </a:r>
            <a:r>
              <a:rPr lang="zh-CN" altLang="en-US" dirty="0"/>
              <a:t>？</a:t>
            </a:r>
            <a:endParaRPr lang="en-US" altLang="zh-CN" dirty="0"/>
          </a:p>
          <a:p>
            <a:endParaRPr lang="en-US" altLang="zh-CN" dirty="0"/>
          </a:p>
          <a:p>
            <a:pPr>
              <a:lnSpc>
                <a:spcPct val="160000"/>
              </a:lnSpc>
            </a:pPr>
            <a:endParaRPr lang="en-US" altLang="zh-CN" dirty="0"/>
          </a:p>
          <a:p>
            <a:pPr>
              <a:lnSpc>
                <a:spcPct val="160000"/>
              </a:lnSpc>
            </a:pPr>
            <a:endParaRPr lang="en-US" altLang="zh-CN" dirty="0"/>
          </a:p>
          <a:p>
            <a:pPr>
              <a:lnSpc>
                <a:spcPct val="160000"/>
              </a:lnSpc>
            </a:pPr>
            <a:r>
              <a:rPr lang="zh-CN" altLang="en-US" dirty="0"/>
              <a:t>阶码相同，</a:t>
            </a:r>
            <a:r>
              <a:rPr lang="en-US" altLang="zh-CN" dirty="0"/>
              <a:t>E=1</a:t>
            </a:r>
            <a:r>
              <a:rPr lang="zh-CN" altLang="en-US" dirty="0"/>
              <a:t>，尾数还原隐藏位后运算</a:t>
            </a:r>
            <a:endParaRPr lang="en-US" altLang="zh-CN" dirty="0"/>
          </a:p>
          <a:p>
            <a:pPr lvl="1">
              <a:lnSpc>
                <a:spcPct val="160000"/>
              </a:lnSpc>
            </a:pPr>
            <a:r>
              <a:rPr lang="en-US" altLang="zh-CN" sz="2400" dirty="0"/>
              <a:t>1.1−1.0 = 0.1 </a:t>
            </a:r>
            <a:endParaRPr lang="en-US" altLang="zh-CN" sz="2400" dirty="0"/>
          </a:p>
          <a:p>
            <a:pPr>
              <a:lnSpc>
                <a:spcPct val="160000"/>
              </a:lnSpc>
            </a:pPr>
            <a:r>
              <a:rPr lang="zh-CN" altLang="en-US" dirty="0"/>
              <a:t>非规数，尾数左移一位，阶码减一</a:t>
            </a:r>
            <a:endParaRPr lang="en-US" altLang="zh-CN" dirty="0"/>
          </a:p>
          <a:p>
            <a:pPr>
              <a:lnSpc>
                <a:spcPct val="160000"/>
              </a:lnSpc>
            </a:pPr>
            <a:r>
              <a:rPr lang="zh-CN" altLang="en-US" dirty="0"/>
              <a:t>阶码为</a:t>
            </a:r>
            <a:r>
              <a:rPr lang="en-US" altLang="zh-CN" dirty="0"/>
              <a:t>0</a:t>
            </a:r>
            <a:r>
              <a:rPr lang="zh-CN" altLang="en-US" dirty="0"/>
              <a:t>，非规格化数，运算下溢</a:t>
            </a:r>
            <a:endParaRPr lang="en-US" altLang="zh-CN" dirty="0"/>
          </a:p>
          <a:p>
            <a:pPr>
              <a:lnSpc>
                <a:spcPct val="160000"/>
              </a:lnSpc>
            </a:pPr>
            <a:endParaRPr lang="en-US" altLang="zh-CN" dirty="0"/>
          </a:p>
          <a:p>
            <a:pPr>
              <a:lnSpc>
                <a:spcPct val="160000"/>
              </a:lnSpc>
            </a:pPr>
            <a:endParaRPr lang="en-US" altLang="zh-CN" dirty="0"/>
          </a:p>
          <a:p>
            <a:endParaRPr lang="zh-CN" altLang="en-US" dirty="0"/>
          </a:p>
        </p:txBody>
      </p:sp>
      <p:graphicFrame>
        <p:nvGraphicFramePr>
          <p:cNvPr id="9" name="表格 8"/>
          <p:cNvGraphicFramePr>
            <a:graphicFrameLocks noGrp="1"/>
          </p:cNvGraphicFramePr>
          <p:nvPr/>
        </p:nvGraphicFramePr>
        <p:xfrm>
          <a:off x="2288874" y="1731719"/>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r>
            </a:tbl>
          </a:graphicData>
        </a:graphic>
      </p:graphicFrame>
      <p:graphicFrame>
        <p:nvGraphicFramePr>
          <p:cNvPr id="11" name="表格 10"/>
          <p:cNvGraphicFramePr>
            <a:graphicFrameLocks noGrp="1"/>
          </p:cNvGraphicFramePr>
          <p:nvPr/>
        </p:nvGraphicFramePr>
        <p:xfrm>
          <a:off x="2288874" y="2380215"/>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0</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r>
            </a:tbl>
          </a:graphicData>
        </a:graphic>
      </p:graphicFrame>
      <p:graphicFrame>
        <p:nvGraphicFramePr>
          <p:cNvPr id="12" name="表格 11"/>
          <p:cNvGraphicFramePr>
            <a:graphicFrameLocks noGrp="1"/>
          </p:cNvGraphicFramePr>
          <p:nvPr/>
        </p:nvGraphicFramePr>
        <p:xfrm>
          <a:off x="2288874" y="3038138"/>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r>
            </a:tbl>
          </a:graphicData>
        </a:graphic>
      </p:graphicFrame>
      <p:grpSp>
        <p:nvGrpSpPr>
          <p:cNvPr id="16" name="组合 15"/>
          <p:cNvGrpSpPr/>
          <p:nvPr/>
        </p:nvGrpSpPr>
        <p:grpSpPr>
          <a:xfrm>
            <a:off x="1226509" y="1729861"/>
            <a:ext cx="932815" cy="504477"/>
            <a:chOff x="3004438" y="5343114"/>
            <a:chExt cx="1289394" cy="502619"/>
          </a:xfrm>
          <a:solidFill>
            <a:srgbClr val="C55A11"/>
          </a:solidFill>
        </p:grpSpPr>
        <p:sp>
          <p:nvSpPr>
            <p:cNvPr id="17" name="矩形 16"/>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443963" y="5394368"/>
              <a:ext cx="402674" cy="400110"/>
            </a:xfrm>
            <a:prstGeom prst="rect">
              <a:avLst/>
            </a:prstGeom>
            <a:grpFill/>
            <a:ln>
              <a:noFill/>
            </a:ln>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X</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222674" y="3024779"/>
            <a:ext cx="936650" cy="506551"/>
            <a:chOff x="3004438" y="5343114"/>
            <a:chExt cx="1289394" cy="502619"/>
          </a:xfrm>
          <a:solidFill>
            <a:srgbClr val="C55A11"/>
          </a:solidFill>
        </p:grpSpPr>
        <p:sp>
          <p:nvSpPr>
            <p:cNvPr id="23" name="矩形 22"/>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124924" y="5394368"/>
              <a:ext cx="1158957" cy="397004"/>
            </a:xfrm>
            <a:prstGeom prst="rect">
              <a:avLst/>
            </a:prstGeom>
            <a:grp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X−Y</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1226110" y="2378357"/>
            <a:ext cx="929379" cy="502619"/>
            <a:chOff x="3004438" y="5343114"/>
            <a:chExt cx="1289394" cy="502619"/>
          </a:xfrm>
          <a:solidFill>
            <a:srgbClr val="C55A11"/>
          </a:solidFill>
        </p:grpSpPr>
        <p:sp>
          <p:nvSpPr>
            <p:cNvPr id="26" name="矩形 25"/>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443963" y="5394368"/>
              <a:ext cx="402674" cy="400110"/>
            </a:xfrm>
            <a:prstGeom prst="rect">
              <a:avLst/>
            </a:prstGeom>
            <a:grp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Y</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636677" y="945304"/>
            <a:ext cx="10918646" cy="3657176"/>
          </a:xfrm>
          <a:prstGeom prst="roundRect">
            <a:avLst>
              <a:gd name="adj" fmla="val 164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程序员角度看硬件实现</a:t>
            </a:r>
            <a:endParaRPr lang="zh-CN" altLang="en-US" dirty="0"/>
          </a:p>
        </p:txBody>
      </p:sp>
      <p:sp>
        <p:nvSpPr>
          <p:cNvPr id="3" name="内容占位符 2"/>
          <p:cNvSpPr>
            <a:spLocks noGrp="1"/>
          </p:cNvSpPr>
          <p:nvPr>
            <p:ph idx="1"/>
          </p:nvPr>
        </p:nvSpPr>
        <p:spPr>
          <a:xfrm>
            <a:off x="838200" y="875678"/>
            <a:ext cx="10515599" cy="4336401"/>
          </a:xfrm>
        </p:spPr>
        <p:txBody>
          <a:bodyPr>
            <a:normAutofit/>
          </a:bodyPr>
          <a:lstStyle/>
          <a:p>
            <a:pPr marL="0" indent="0" algn="l">
              <a:spcAft>
                <a:spcPts val="0"/>
              </a:spcAft>
              <a:buNone/>
            </a:pPr>
            <a:r>
              <a:rPr lang="en-US" altLang="zh-CN" sz="1800" b="1" kern="0" dirty="0">
                <a:solidFill>
                  <a:srgbClr val="0000A0"/>
                </a:solidFill>
                <a:latin typeface="Courier New" panose="02070309020205020404" pitchFamily="49" charset="0"/>
                <a:ea typeface="等线" panose="02010600030101010101" charset="-122"/>
                <a:cs typeface="Times New Roman" panose="02020603050405020304" pitchFamily="18" charset="0"/>
              </a:rPr>
              <a:t>union </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b="1" kern="0" dirty="0">
                <a:solidFill>
                  <a:srgbClr val="0000A0"/>
                </a:solidFill>
                <a:latin typeface="Courier New" panose="02070309020205020404" pitchFamily="49" charset="0"/>
                <a:ea typeface="等线" panose="02010600030101010101" charset="-122"/>
                <a:cs typeface="Times New Roman" panose="02020603050405020304" pitchFamily="18" charset="0"/>
              </a:rPr>
              <a:t>char </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c</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F000F0"/>
                </a:solidFill>
                <a:latin typeface="Courier New" panose="02070309020205020404" pitchFamily="49" charset="0"/>
                <a:ea typeface="等线" panose="02010600030101010101" charset="-122"/>
                <a:cs typeface="Times New Roman" panose="02020603050405020304" pitchFamily="18" charset="0"/>
              </a:rPr>
              <a:t>4</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b="1" kern="0" dirty="0">
                <a:solidFill>
                  <a:srgbClr val="0000A0"/>
                </a:solidFill>
                <a:latin typeface="Courier New" panose="02070309020205020404" pitchFamily="49" charset="0"/>
                <a:ea typeface="等线" panose="02010600030101010101" charset="-122"/>
                <a:cs typeface="Times New Roman" panose="02020603050405020304" pitchFamily="18" charset="0"/>
              </a:rPr>
              <a:t>float </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b="1" kern="0" dirty="0">
                <a:solidFill>
                  <a:srgbClr val="0000A0"/>
                </a:solidFill>
                <a:latin typeface="Courier New" panose="02070309020205020404" pitchFamily="49" charset="0"/>
                <a:ea typeface="等线" panose="02010600030101010101" charset="-122"/>
                <a:cs typeface="Times New Roman" panose="02020603050405020304" pitchFamily="18" charset="0"/>
              </a:rPr>
              <a:t>int </a:t>
            </a:r>
            <a:r>
              <a:rPr lang="en-US" altLang="zh-CN" sz="18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t3</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t4</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28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1800" b="1" kern="0" dirty="0">
                <a:solidFill>
                  <a:srgbClr val="000000"/>
                </a:solidFill>
                <a:latin typeface="Courier New" panose="02070309020205020404" pitchFamily="49" charset="0"/>
                <a:ea typeface="等线" panose="02010600030101010101" charset="-122"/>
                <a:cs typeface="Times New Roman" panose="02020603050405020304" pitchFamily="18" charset="0"/>
              </a:rPr>
              <a:t>main</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28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    t1</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i </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F000F0"/>
                </a:solidFill>
                <a:latin typeface="Courier New" panose="02070309020205020404" pitchFamily="49" charset="0"/>
                <a:ea typeface="等线" panose="02010600030101010101" charset="-122"/>
                <a:cs typeface="Times New Roman" panose="02020603050405020304" pitchFamily="18" charset="0"/>
              </a:rPr>
              <a:t>0X00000001</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i </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F000F0"/>
                </a:solidFill>
                <a:latin typeface="Courier New" panose="02070309020205020404" pitchFamily="49" charset="0"/>
                <a:ea typeface="等线" panose="02010600030101010101" charset="-122"/>
                <a:cs typeface="Times New Roman" panose="02020603050405020304" pitchFamily="18" charset="0"/>
              </a:rPr>
              <a:t>0X00C00000</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t3</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i </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F000F0"/>
                </a:solidFill>
                <a:latin typeface="Courier New" panose="02070309020205020404" pitchFamily="49" charset="0"/>
                <a:ea typeface="等线" panose="02010600030101010101" charset="-122"/>
                <a:cs typeface="Times New Roman" panose="02020603050405020304" pitchFamily="18" charset="0"/>
              </a:rPr>
              <a:t>0X00800000</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chemeClr val="bg2">
                    <a:lumMod val="50000"/>
                  </a:schemeClr>
                </a:solidFill>
                <a:latin typeface="Courier New" panose="02070309020205020404" pitchFamily="49" charset="0"/>
                <a:ea typeface="等线" panose="02010600030101010101" charset="-122"/>
                <a:cs typeface="Times New Roman" panose="02020603050405020304" pitchFamily="18" charset="0"/>
              </a:rPr>
              <a:t>//Minus float</a:t>
            </a:r>
            <a:endParaRPr lang="zh-CN" altLang="zh-CN" sz="2800" kern="100" dirty="0">
              <a:solidFill>
                <a:schemeClr val="bg2">
                  <a:lumMod val="50000"/>
                </a:schemeClr>
              </a:solidFill>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    t4</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f </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f </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t3</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28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r>
              <a:rPr lang="en-US" altLang="zh-CN" sz="1800" b="1"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FF"/>
                </a:solidFill>
                <a:latin typeface="Courier New" panose="02070309020205020404" pitchFamily="49" charset="0"/>
                <a:ea typeface="等线" panose="02010600030101010101" charset="-122"/>
                <a:cs typeface="Times New Roman" panose="02020603050405020304" pitchFamily="18" charset="0"/>
              </a:rPr>
              <a:t>"%08X   %.61f\n"</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r>
              <a:rPr lang="en-US" altLang="zh-CN" sz="1800" b="1"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FF"/>
                </a:solidFill>
                <a:latin typeface="Courier New" panose="02070309020205020404" pitchFamily="49" charset="0"/>
                <a:ea typeface="等线" panose="02010600030101010101" charset="-122"/>
                <a:cs typeface="Times New Roman" panose="02020603050405020304" pitchFamily="18" charset="0"/>
              </a:rPr>
              <a:t>"%08X   %.61f\n"</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28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r>
              <a:rPr lang="en-US" altLang="zh-CN" sz="1800" b="1"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FF"/>
                </a:solidFill>
                <a:latin typeface="Courier New" panose="02070309020205020404" pitchFamily="49" charset="0"/>
                <a:ea typeface="等线" panose="02010600030101010101" charset="-122"/>
                <a:cs typeface="Times New Roman" panose="02020603050405020304" pitchFamily="18" charset="0"/>
              </a:rPr>
              <a:t>"%08X   %.61f\n"</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t3</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t3</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r>
              <a:rPr lang="en-US" altLang="zh-CN" sz="1800" b="1"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FF"/>
                </a:solidFill>
                <a:latin typeface="Courier New" panose="02070309020205020404" pitchFamily="49" charset="0"/>
                <a:ea typeface="等线" panose="02010600030101010101" charset="-122"/>
                <a:cs typeface="Times New Roman" panose="02020603050405020304" pitchFamily="18" charset="0"/>
              </a:rPr>
              <a:t>"%08X   %.61f\n"</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t4</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t4</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28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1800" kern="0" dirty="0">
                <a:solidFill>
                  <a:srgbClr val="000000"/>
                </a:solidFill>
                <a:latin typeface="Courier New" panose="02070309020205020404" pitchFamily="49" charset="0"/>
                <a:ea typeface="等线" panose="02010600030101010101" charset="-122"/>
                <a:cs typeface="Times New Roman" panose="02020603050405020304" pitchFamily="18" charset="0"/>
              </a:rPr>
              <a:t>  </a:t>
            </a:r>
            <a:r>
              <a:rPr lang="en-US" altLang="zh-CN" sz="18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2800" kern="100" dirty="0">
              <a:latin typeface="等线" panose="02010600030101010101" charset="-122"/>
              <a:ea typeface="等线" panose="02010600030101010101" charset="-122"/>
              <a:cs typeface="Times New Roman" panose="02020603050405020304" pitchFamily="18" charset="0"/>
            </a:endParaRPr>
          </a:p>
        </p:txBody>
      </p:sp>
      <p:sp>
        <p:nvSpPr>
          <p:cNvPr id="5" name="矩形 4"/>
          <p:cNvSpPr/>
          <p:nvPr/>
        </p:nvSpPr>
        <p:spPr>
          <a:xfrm>
            <a:off x="636677" y="4886960"/>
            <a:ext cx="10918646" cy="1445260"/>
          </a:xfrm>
          <a:prstGeom prst="rect">
            <a:avLst/>
          </a:prstGeom>
          <a:solidFill>
            <a:schemeClr val="tx1"/>
          </a:solidFill>
        </p:spPr>
        <p:txBody>
          <a:bodyPr wrap="square" anchor="ctr" anchorCtr="0">
            <a:noAutofit/>
          </a:bodyPr>
          <a:lstStyle/>
          <a:p>
            <a:pPr algn="ctr"/>
            <a:r>
              <a:rPr lang="en-US" altLang="zh-CN" sz="2000" dirty="0">
                <a:solidFill>
                  <a:schemeClr val="bg1"/>
                </a:solidFill>
                <a:latin typeface="Consolas" panose="020B0609020204030204" pitchFamily="49" charset="0"/>
              </a:rPr>
              <a:t>00000001   0.0000000000000000000000000000000000000000000014012984643248171</a:t>
            </a:r>
            <a:endParaRPr lang="en-US" altLang="zh-CN" sz="2000" dirty="0">
              <a:solidFill>
                <a:schemeClr val="bg1"/>
              </a:solidFill>
              <a:latin typeface="Consolas" panose="020B0609020204030204" pitchFamily="49" charset="0"/>
            </a:endParaRPr>
          </a:p>
          <a:p>
            <a:pPr algn="ctr"/>
            <a:r>
              <a:rPr lang="en-US" altLang="zh-CN" sz="2000" dirty="0">
                <a:solidFill>
                  <a:srgbClr val="00FF00"/>
                </a:solidFill>
                <a:latin typeface="Consolas" panose="020B0609020204030204" pitchFamily="49" charset="0"/>
              </a:rPr>
              <a:t>00C00000   0.0000000000000000000000000000000000000176324152623343130000000</a:t>
            </a:r>
            <a:endParaRPr lang="en-US" altLang="zh-CN" sz="2000" dirty="0">
              <a:solidFill>
                <a:srgbClr val="00FF00"/>
              </a:solidFill>
              <a:latin typeface="Consolas" panose="020B0609020204030204" pitchFamily="49" charset="0"/>
            </a:endParaRPr>
          </a:p>
          <a:p>
            <a:pPr algn="ctr"/>
            <a:r>
              <a:rPr lang="en-US" altLang="zh-CN" sz="2000" dirty="0">
                <a:solidFill>
                  <a:schemeClr val="bg1"/>
                </a:solidFill>
                <a:latin typeface="Consolas" panose="020B0609020204030204" pitchFamily="49" charset="0"/>
              </a:rPr>
              <a:t>00800000   0.0000000000000000000000000000000000000117549435082228750000000</a:t>
            </a:r>
            <a:endParaRPr lang="en-US" altLang="zh-CN" sz="2000" dirty="0">
              <a:solidFill>
                <a:schemeClr val="bg1"/>
              </a:solidFill>
              <a:latin typeface="Consolas" panose="020B0609020204030204" pitchFamily="49" charset="0"/>
            </a:endParaRPr>
          </a:p>
          <a:p>
            <a:pPr algn="ctr"/>
            <a:r>
              <a:rPr lang="en-US" altLang="zh-CN" sz="2000" dirty="0">
                <a:solidFill>
                  <a:srgbClr val="00FF00"/>
                </a:solidFill>
                <a:latin typeface="Consolas" panose="020B0609020204030204" pitchFamily="49" charset="0"/>
              </a:rPr>
              <a:t>00400000   0.0000000000000000000000000000000000000058774717541114375000000</a:t>
            </a:r>
            <a:endParaRPr lang="en-US" altLang="zh-CN" sz="2000" dirty="0">
              <a:solidFill>
                <a:srgbClr val="00FF00"/>
              </a:solidFill>
              <a:latin typeface="Consolas" panose="020B0609020204030204" pitchFamily="49" charset="0"/>
            </a:endParaRPr>
          </a:p>
        </p:txBody>
      </p:sp>
      <p:grpSp>
        <p:nvGrpSpPr>
          <p:cNvPr id="6" name="组合 5"/>
          <p:cNvGrpSpPr/>
          <p:nvPr/>
        </p:nvGrpSpPr>
        <p:grpSpPr>
          <a:xfrm>
            <a:off x="7869535" y="1394611"/>
            <a:ext cx="3643088" cy="502619"/>
            <a:chOff x="7864458" y="1674929"/>
            <a:chExt cx="3405959" cy="502619"/>
          </a:xfrm>
        </p:grpSpPr>
        <p:sp>
          <p:nvSpPr>
            <p:cNvPr id="7" name="矩形 6"/>
            <p:cNvSpPr/>
            <p:nvPr/>
          </p:nvSpPr>
          <p:spPr>
            <a:xfrm>
              <a:off x="7864458" y="1674929"/>
              <a:ext cx="321121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59203" y="1721677"/>
              <a:ext cx="3211214" cy="400110"/>
            </a:xfrm>
            <a:prstGeom prst="rect">
              <a:avLst/>
            </a:prstGeom>
            <a:noFill/>
          </p:spPr>
          <p:txBody>
            <a:bodyPr wrap="squar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浮点数精度可能致命！</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浮点数乘法运算</a:t>
            </a:r>
            <a:endParaRPr lang="zh-CN" altLang="en-US" dirty="0"/>
          </a:p>
        </p:txBody>
      </p:sp>
      <p:sp>
        <p:nvSpPr>
          <p:cNvPr id="3" name="内容占位符 2"/>
          <p:cNvSpPr>
            <a:spLocks noGrp="1"/>
          </p:cNvSpPr>
          <p:nvPr>
            <p:ph idx="1"/>
          </p:nvPr>
        </p:nvSpPr>
        <p:spPr/>
        <p:txBody>
          <a:bodyPr>
            <a:normAutofit/>
          </a:bodyPr>
          <a:lstStyle/>
          <a:p>
            <a:pPr eaLnBrk="1" hangingPunct="1">
              <a:spcBef>
                <a:spcPct val="50000"/>
              </a:spcBef>
              <a:buClrTx/>
              <a:buFontTx/>
              <a:buNone/>
            </a:pPr>
            <a:r>
              <a:rPr lang="zh-CN" altLang="en-US" dirty="0"/>
              <a:t>如：</a:t>
            </a:r>
            <a:r>
              <a:rPr lang="en-US" altLang="zh-CN" b="1" dirty="0">
                <a:latin typeface="Segoe UI Semibold" panose="020B0702040204020203" pitchFamily="34" charset="0"/>
                <a:cs typeface="Segoe UI Semibold" panose="020B0702040204020203" pitchFamily="34" charset="0"/>
              </a:rPr>
              <a:t>X=2</a:t>
            </a:r>
            <a:r>
              <a:rPr lang="en-US" altLang="zh-CN" baseline="70000" dirty="0">
                <a:latin typeface="Segoe UI Semibold" panose="020B0702040204020203" pitchFamily="34" charset="0"/>
                <a:cs typeface="Segoe UI Semibold" panose="020B0702040204020203" pitchFamily="34" charset="0"/>
              </a:rPr>
              <a:t>m</a:t>
            </a:r>
            <a:r>
              <a:rPr lang="en-US" altLang="zh-CN" b="1" baseline="50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1" dirty="0">
                <a:latin typeface="Segoe UI Semibold" panose="020B0702040204020203" pitchFamily="34" charset="0"/>
                <a:cs typeface="Segoe UI Semibold" panose="020B0702040204020203" pitchFamily="34" charset="0"/>
              </a:rPr>
              <a:t> </a:t>
            </a:r>
            <a:r>
              <a:rPr lang="en-US" altLang="zh-CN" b="1" dirty="0" err="1">
                <a:latin typeface="Segoe UI Semibold" panose="020B0702040204020203" pitchFamily="34" charset="0"/>
                <a:cs typeface="Segoe UI Semibold" panose="020B0702040204020203" pitchFamily="34" charset="0"/>
              </a:rPr>
              <a:t>M</a:t>
            </a:r>
            <a:r>
              <a:rPr lang="en-US" altLang="zh-CN" b="1" baseline="-25000" dirty="0" err="1">
                <a:latin typeface="Segoe UI Semibold" panose="020B0702040204020203" pitchFamily="34" charset="0"/>
                <a:cs typeface="Segoe UI Semibold" panose="020B0702040204020203" pitchFamily="34" charset="0"/>
              </a:rPr>
              <a:t>x</a:t>
            </a:r>
            <a:r>
              <a:rPr lang="en-US" altLang="zh-CN" b="1" baseline="-25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rPr>
              <a:t>Y=2</a:t>
            </a:r>
            <a:r>
              <a:rPr lang="en-US" altLang="zh-CN" baseline="70000" dirty="0">
                <a:latin typeface="Segoe UI Semibold" panose="020B0702040204020203" pitchFamily="34" charset="0"/>
                <a:cs typeface="Segoe UI Semibold" panose="020B0702040204020203" pitchFamily="34" charset="0"/>
              </a:rPr>
              <a:t>n</a:t>
            </a:r>
            <a:r>
              <a:rPr lang="en-US" altLang="zh-CN" b="1" baseline="50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1" dirty="0">
                <a:latin typeface="Segoe UI Semibold" panose="020B0702040204020203" pitchFamily="34" charset="0"/>
                <a:cs typeface="Segoe UI Semibold" panose="020B0702040204020203" pitchFamily="34" charset="0"/>
              </a:rPr>
              <a:t> M</a:t>
            </a:r>
            <a:r>
              <a:rPr lang="en-US" altLang="zh-CN" b="1" baseline="-25000" dirty="0">
                <a:latin typeface="Segoe UI Semibold" panose="020B0702040204020203" pitchFamily="34" charset="0"/>
                <a:cs typeface="Segoe UI Semibold" panose="020B0702040204020203" pitchFamily="34" charset="0"/>
              </a:rPr>
              <a:t>y</a:t>
            </a:r>
            <a:endParaRPr lang="en-US" altLang="zh-CN" b="1" baseline="-25000" dirty="0">
              <a:latin typeface="Segoe UI Semibold" panose="020B0702040204020203" pitchFamily="34" charset="0"/>
              <a:cs typeface="Segoe UI Semibold" panose="020B0702040204020203" pitchFamily="34" charset="0"/>
            </a:endParaRPr>
          </a:p>
          <a:p>
            <a:pPr>
              <a:spcBef>
                <a:spcPct val="50000"/>
              </a:spcBef>
              <a:buClrTx/>
              <a:buNone/>
            </a:pPr>
            <a:r>
              <a:rPr lang="en-US" altLang="zh-CN" dirty="0">
                <a:latin typeface="Times New Roman" panose="02020603050405020304" pitchFamily="18" charset="0"/>
                <a:cs typeface="Times New Roman" panose="02020603050405020304" pitchFamily="18" charset="0"/>
              </a:rPr>
              <a:t>        </a:t>
            </a:r>
            <a:r>
              <a:rPr lang="en-US" altLang="zh-CN" dirty="0">
                <a:latin typeface="Segoe UI Semibold" panose="020B0702040204020203" pitchFamily="34" charset="0"/>
                <a:cs typeface="Segoe UI Semibold" panose="020B0702040204020203" pitchFamily="34" charset="0"/>
              </a:rPr>
              <a:t>X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Y = ( 2</a:t>
            </a:r>
            <a:r>
              <a:rPr lang="en-US" altLang="zh-CN" baseline="70000" dirty="0">
                <a:latin typeface="Segoe UI Semibold" panose="020B0702040204020203" pitchFamily="34" charset="0"/>
                <a:cs typeface="Segoe UI Semibold" panose="020B0702040204020203" pitchFamily="34" charset="0"/>
              </a:rPr>
              <a:t>m</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aseline="50000" dirty="0">
                <a:latin typeface="Segoe UI Semibold" panose="020B0702040204020203" pitchFamily="34" charset="0"/>
                <a:cs typeface="Segoe UI Semibold" panose="020B0702040204020203" pitchFamily="34" charset="0"/>
              </a:rPr>
              <a:t> </a:t>
            </a:r>
            <a:r>
              <a:rPr lang="en-US" altLang="zh-CN" dirty="0" err="1">
                <a:latin typeface="Segoe UI Semibold" panose="020B0702040204020203" pitchFamily="34" charset="0"/>
                <a:cs typeface="Segoe UI Semibold" panose="020B0702040204020203" pitchFamily="34" charset="0"/>
              </a:rPr>
              <a:t>M</a:t>
            </a:r>
            <a:r>
              <a:rPr lang="en-US" altLang="zh-CN" baseline="-25000" dirty="0" err="1">
                <a:latin typeface="Segoe UI Semibold" panose="020B0702040204020203" pitchFamily="34" charset="0"/>
                <a:cs typeface="Segoe UI Semibold" panose="020B0702040204020203" pitchFamily="34" charset="0"/>
              </a:rPr>
              <a:t>x</a:t>
            </a:r>
            <a:r>
              <a:rPr lang="en-US" altLang="zh-CN" baseline="-25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( 2</a:t>
            </a:r>
            <a:r>
              <a:rPr lang="en-US" altLang="zh-CN" baseline="70000" dirty="0">
                <a:latin typeface="Segoe UI Semibold" panose="020B0702040204020203" pitchFamily="34" charset="0"/>
                <a:cs typeface="Segoe UI Semibold" panose="020B0702040204020203" pitchFamily="34" charset="0"/>
              </a:rPr>
              <a:t>n</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M</a:t>
            </a:r>
            <a:r>
              <a:rPr lang="en-US" altLang="zh-CN" baseline="-25000" dirty="0">
                <a:latin typeface="Segoe UI Semibold" panose="020B0702040204020203" pitchFamily="34" charset="0"/>
                <a:cs typeface="Segoe UI Semibold" panose="020B0702040204020203" pitchFamily="34" charset="0"/>
              </a:rPr>
              <a:t>y </a:t>
            </a:r>
            <a:r>
              <a:rPr lang="en-US" altLang="zh-CN" dirty="0">
                <a:latin typeface="Segoe UI Semibold" panose="020B0702040204020203" pitchFamily="34" charset="0"/>
                <a:cs typeface="Segoe UI Semibold" panose="020B0702040204020203" pitchFamily="34" charset="0"/>
              </a:rPr>
              <a:t>) = 2</a:t>
            </a:r>
            <a:r>
              <a:rPr lang="en-US" altLang="zh-CN" baseline="70000" dirty="0">
                <a:latin typeface="Segoe UI Semibold" panose="020B0702040204020203" pitchFamily="34" charset="0"/>
                <a:cs typeface="Segoe UI Semibold" panose="020B0702040204020203" pitchFamily="34" charset="0"/>
              </a:rPr>
              <a:t>m+n</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 </a:t>
            </a:r>
            <a:r>
              <a:rPr lang="en-US" altLang="zh-CN" dirty="0">
                <a:latin typeface="Segoe UI Semibold" panose="020B0702040204020203" pitchFamily="34" charset="0"/>
                <a:cs typeface="Segoe UI Semibold" panose="020B0702040204020203" pitchFamily="34" charset="0"/>
              </a:rPr>
              <a:t>(</a:t>
            </a:r>
            <a:r>
              <a:rPr lang="en-US" altLang="zh-CN" dirty="0" err="1">
                <a:latin typeface="Segoe UI Semibold" panose="020B0702040204020203" pitchFamily="34" charset="0"/>
                <a:cs typeface="Segoe UI Semibold" panose="020B0702040204020203" pitchFamily="34" charset="0"/>
              </a:rPr>
              <a:t>M</a:t>
            </a:r>
            <a:r>
              <a:rPr lang="en-US" altLang="zh-CN" baseline="-25000" dirty="0" err="1">
                <a:latin typeface="Segoe UI Semibold" panose="020B0702040204020203" pitchFamily="34" charset="0"/>
                <a:cs typeface="Segoe UI Semibold" panose="020B0702040204020203" pitchFamily="34" charset="0"/>
              </a:rPr>
              <a:t>x</a:t>
            </a:r>
            <a:r>
              <a:rPr lang="en-US" altLang="zh-CN" baseline="-25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M</a:t>
            </a:r>
            <a:r>
              <a:rPr lang="en-US" altLang="zh-CN" baseline="-25000" dirty="0">
                <a:latin typeface="Segoe UI Semibold" panose="020B0702040204020203" pitchFamily="34" charset="0"/>
                <a:cs typeface="Segoe UI Semibold" panose="020B0702040204020203" pitchFamily="34" charset="0"/>
              </a:rPr>
              <a:t>y</a:t>
            </a:r>
            <a:r>
              <a:rPr lang="en-US" altLang="zh-CN" dirty="0">
                <a:latin typeface="Segoe UI Semibold" panose="020B0702040204020203" pitchFamily="34" charset="0"/>
                <a:cs typeface="Segoe UI Semibold" panose="020B0702040204020203" pitchFamily="34" charset="0"/>
              </a:rPr>
              <a:t>)</a:t>
            </a:r>
            <a:endParaRPr lang="en-US" altLang="zh-CN" dirty="0">
              <a:latin typeface="Segoe UI Semibold" panose="020B0702040204020203" pitchFamily="34" charset="0"/>
              <a:cs typeface="Segoe UI Semibold" panose="020B0702040204020203" pitchFamily="34" charset="0"/>
            </a:endParaRPr>
          </a:p>
          <a:p>
            <a:pPr marL="495300" indent="-495300">
              <a:buClrTx/>
              <a:buFont typeface="+mj-lt"/>
              <a:buAutoNum type="arabicPeriod"/>
            </a:pPr>
            <a:r>
              <a:rPr lang="zh-CN" altLang="en-US" sz="2500" b="1" dirty="0"/>
              <a:t>阶码相加</a:t>
            </a:r>
            <a:endParaRPr lang="zh-CN" altLang="en-US" sz="2500" b="1" dirty="0"/>
          </a:p>
          <a:p>
            <a:pPr marL="716280" lvl="1" indent="-177800" defTabSz="536575">
              <a:lnSpc>
                <a:spcPct val="150000"/>
              </a:lnSpc>
              <a:buNone/>
            </a:pPr>
            <a:r>
              <a:rPr lang="zh-CN" altLang="en-US" sz="2100" dirty="0"/>
              <a:t>阶码相加可能产生溢出，要进行溢出判断，如溢出计算机要进行处理</a:t>
            </a:r>
            <a:endParaRPr lang="zh-CN" altLang="en-US" sz="2100" dirty="0"/>
          </a:p>
          <a:p>
            <a:pPr marL="495300" indent="-495300">
              <a:buClrTx/>
              <a:buFont typeface="+mj-lt"/>
              <a:buAutoNum type="arabicPeriod"/>
            </a:pPr>
            <a:r>
              <a:rPr lang="zh-CN" altLang="en-US" sz="2500" b="1" dirty="0"/>
              <a:t>尾数相乘</a:t>
            </a:r>
            <a:endParaRPr lang="zh-CN" altLang="en-US" sz="2500" b="1" dirty="0"/>
          </a:p>
          <a:p>
            <a:pPr marL="716280" lvl="1" indent="-177800" defTabSz="536575">
              <a:buNone/>
            </a:pPr>
            <a:r>
              <a:rPr lang="zh-CN" altLang="en-US" sz="2100" dirty="0"/>
              <a:t>尾数相乘可得积的尾数，可按定点乘法运算方法运算</a:t>
            </a:r>
            <a:endParaRPr lang="zh-CN" altLang="en-US" sz="2100" dirty="0"/>
          </a:p>
          <a:p>
            <a:pPr marL="495300" indent="-495300">
              <a:buClrTx/>
              <a:buFont typeface="+mj-lt"/>
              <a:buAutoNum type="arabicPeriod"/>
            </a:pPr>
            <a:r>
              <a:rPr lang="zh-CN" altLang="en-US" sz="2500" b="1" dirty="0"/>
              <a:t>结果规格化</a:t>
            </a:r>
            <a:endParaRPr lang="zh-CN" altLang="en-US" sz="2500" b="1" dirty="0"/>
          </a:p>
          <a:p>
            <a:pPr marL="716280" lvl="1" indent="-177800" defTabSz="536575">
              <a:buNone/>
            </a:pPr>
            <a:r>
              <a:rPr lang="zh-CN" altLang="en-US" sz="2100" dirty="0"/>
              <a:t>可按浮点加</a:t>
            </a:r>
            <a:r>
              <a:rPr lang="en-US" altLang="zh-CN" sz="2100" dirty="0"/>
              <a:t>/</a:t>
            </a:r>
            <a:r>
              <a:rPr lang="zh-CN" altLang="en-US" sz="2100" dirty="0"/>
              <a:t>减法运算规格化方式处理，舍入方式也相同</a:t>
            </a:r>
            <a:endParaRPr lang="zh-CN" altLang="en-US" sz="2100" dirty="0"/>
          </a:p>
          <a:p>
            <a:pPr eaLnBrk="1" hangingPunct="1">
              <a:spcBef>
                <a:spcPct val="50000"/>
              </a:spcBef>
              <a:buClrTx/>
              <a:buFontTx/>
              <a:buNone/>
            </a:pPr>
            <a:endParaRPr lang="en-US" altLang="zh-CN" dirty="0"/>
          </a:p>
          <a:p>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浮点数除法运算</a:t>
            </a:r>
            <a:endParaRPr lang="zh-CN" altLang="en-US" dirty="0"/>
          </a:p>
        </p:txBody>
      </p:sp>
      <p:sp>
        <p:nvSpPr>
          <p:cNvPr id="3" name="内容占位符 2"/>
          <p:cNvSpPr>
            <a:spLocks noGrp="1"/>
          </p:cNvSpPr>
          <p:nvPr>
            <p:ph idx="1"/>
          </p:nvPr>
        </p:nvSpPr>
        <p:spPr>
          <a:xfrm>
            <a:off x="487822" y="942764"/>
            <a:ext cx="11262218" cy="5637024"/>
          </a:xfrm>
        </p:spPr>
        <p:txBody>
          <a:bodyPr>
            <a:normAutofit/>
          </a:bodyPr>
          <a:lstStyle/>
          <a:p>
            <a:pPr>
              <a:spcBef>
                <a:spcPct val="50000"/>
              </a:spcBef>
              <a:buClrTx/>
              <a:buNone/>
            </a:pPr>
            <a:r>
              <a:rPr lang="zh-CN" altLang="en-US" dirty="0"/>
              <a:t>如：</a:t>
            </a:r>
            <a:r>
              <a:rPr lang="en-US" altLang="zh-CN" b="1" dirty="0">
                <a:latin typeface="Segoe UI Semibold" panose="020B0702040204020203" pitchFamily="34" charset="0"/>
                <a:cs typeface="Segoe UI Semibold" panose="020B0702040204020203" pitchFamily="34" charset="0"/>
              </a:rPr>
              <a:t>X=2</a:t>
            </a:r>
            <a:r>
              <a:rPr lang="en-US" altLang="zh-CN" baseline="70000" dirty="0">
                <a:latin typeface="Segoe UI Semibold" panose="020B0702040204020203" pitchFamily="34" charset="0"/>
                <a:cs typeface="Segoe UI Semibold" panose="020B0702040204020203" pitchFamily="34" charset="0"/>
              </a:rPr>
              <a:t>m</a:t>
            </a:r>
            <a:r>
              <a:rPr lang="en-US" altLang="zh-CN" b="1" baseline="50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1" dirty="0">
                <a:latin typeface="Segoe UI Semibold" panose="020B0702040204020203" pitchFamily="34" charset="0"/>
                <a:cs typeface="Segoe UI Semibold" panose="020B0702040204020203" pitchFamily="34" charset="0"/>
              </a:rPr>
              <a:t> </a:t>
            </a:r>
            <a:r>
              <a:rPr lang="en-US" altLang="zh-CN" b="1" dirty="0" err="1">
                <a:latin typeface="Segoe UI Semibold" panose="020B0702040204020203" pitchFamily="34" charset="0"/>
                <a:cs typeface="Segoe UI Semibold" panose="020B0702040204020203" pitchFamily="34" charset="0"/>
              </a:rPr>
              <a:t>M</a:t>
            </a:r>
            <a:r>
              <a:rPr lang="en-US" altLang="zh-CN" b="1" baseline="-25000" dirty="0" err="1">
                <a:latin typeface="Segoe UI Semibold" panose="020B0702040204020203" pitchFamily="34" charset="0"/>
                <a:cs typeface="Segoe UI Semibold" panose="020B0702040204020203" pitchFamily="34" charset="0"/>
              </a:rPr>
              <a:t>x</a:t>
            </a:r>
            <a:r>
              <a:rPr lang="en-US" altLang="zh-CN" b="1" baseline="-25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rPr>
              <a:t>Y=2</a:t>
            </a:r>
            <a:r>
              <a:rPr lang="en-US" altLang="zh-CN" baseline="70000" dirty="0">
                <a:latin typeface="Segoe UI Semibold" panose="020B0702040204020203" pitchFamily="34" charset="0"/>
                <a:cs typeface="Segoe UI Semibold" panose="020B0702040204020203" pitchFamily="34" charset="0"/>
              </a:rPr>
              <a:t>n</a:t>
            </a:r>
            <a:r>
              <a:rPr lang="en-US" altLang="zh-CN" b="1" baseline="50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1" dirty="0">
                <a:latin typeface="Segoe UI Semibold" panose="020B0702040204020203" pitchFamily="34" charset="0"/>
                <a:cs typeface="Segoe UI Semibold" panose="020B0702040204020203" pitchFamily="34" charset="0"/>
              </a:rPr>
              <a:t> M</a:t>
            </a:r>
            <a:r>
              <a:rPr lang="en-US" altLang="zh-CN" b="1" baseline="-25000" dirty="0">
                <a:latin typeface="Segoe UI Semibold" panose="020B0702040204020203" pitchFamily="34" charset="0"/>
                <a:cs typeface="Segoe UI Semibold" panose="020B0702040204020203" pitchFamily="34" charset="0"/>
              </a:rPr>
              <a:t>y</a:t>
            </a:r>
            <a:endParaRPr lang="en-US" altLang="zh-CN" b="1" baseline="-25000" dirty="0">
              <a:latin typeface="Segoe UI Semibold" panose="020B0702040204020203" pitchFamily="34" charset="0"/>
              <a:cs typeface="Segoe UI Semibold" panose="020B0702040204020203" pitchFamily="34" charset="0"/>
            </a:endParaRPr>
          </a:p>
          <a:p>
            <a:pPr>
              <a:spcBef>
                <a:spcPct val="50000"/>
              </a:spcBef>
              <a:buClrTx/>
              <a:buNone/>
            </a:pPr>
            <a:r>
              <a:rPr lang="en-US" altLang="zh-CN" dirty="0">
                <a:latin typeface="Times New Roman" panose="02020603050405020304" pitchFamily="18" charset="0"/>
                <a:cs typeface="Times New Roman" panose="02020603050405020304" pitchFamily="18" charset="0"/>
              </a:rPr>
              <a:t>        </a:t>
            </a:r>
            <a:r>
              <a:rPr lang="en-US" altLang="zh-CN" dirty="0">
                <a:latin typeface="Segoe UI Semibold" panose="020B0702040204020203" pitchFamily="34" charset="0"/>
                <a:cs typeface="Segoe UI Semibold" panose="020B0702040204020203" pitchFamily="34" charset="0"/>
              </a:rPr>
              <a:t>X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Y = ( 2</a:t>
            </a:r>
            <a:r>
              <a:rPr lang="en-US" altLang="zh-CN" baseline="70000" dirty="0">
                <a:latin typeface="Segoe UI Semibold" panose="020B0702040204020203" pitchFamily="34" charset="0"/>
                <a:cs typeface="Segoe UI Semibold" panose="020B0702040204020203" pitchFamily="34" charset="0"/>
              </a:rPr>
              <a:t>m</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aseline="50000" dirty="0">
                <a:latin typeface="Segoe UI Semibold" panose="020B0702040204020203" pitchFamily="34" charset="0"/>
                <a:cs typeface="Segoe UI Semibold" panose="020B0702040204020203" pitchFamily="34" charset="0"/>
              </a:rPr>
              <a:t> </a:t>
            </a:r>
            <a:r>
              <a:rPr lang="en-US" altLang="zh-CN" dirty="0" err="1">
                <a:latin typeface="Segoe UI Semibold" panose="020B0702040204020203" pitchFamily="34" charset="0"/>
                <a:cs typeface="Segoe UI Semibold" panose="020B0702040204020203" pitchFamily="34" charset="0"/>
              </a:rPr>
              <a:t>M</a:t>
            </a:r>
            <a:r>
              <a:rPr lang="en-US" altLang="zh-CN" baseline="-25000" dirty="0" err="1">
                <a:latin typeface="Segoe UI Semibold" panose="020B0702040204020203" pitchFamily="34" charset="0"/>
                <a:cs typeface="Segoe UI Semibold" panose="020B0702040204020203" pitchFamily="34" charset="0"/>
              </a:rPr>
              <a:t>x</a:t>
            </a:r>
            <a:r>
              <a:rPr lang="en-US" altLang="zh-CN" baseline="-25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( 2</a:t>
            </a:r>
            <a:r>
              <a:rPr lang="en-US" altLang="zh-CN" baseline="70000" dirty="0">
                <a:latin typeface="Segoe UI Semibold" panose="020B0702040204020203" pitchFamily="34" charset="0"/>
                <a:cs typeface="Segoe UI Semibold" panose="020B0702040204020203" pitchFamily="34" charset="0"/>
              </a:rPr>
              <a:t>n</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M</a:t>
            </a:r>
            <a:r>
              <a:rPr lang="en-US" altLang="zh-CN" baseline="-25000" dirty="0">
                <a:latin typeface="Segoe UI Semibold" panose="020B0702040204020203" pitchFamily="34" charset="0"/>
                <a:cs typeface="Segoe UI Semibold" panose="020B0702040204020203" pitchFamily="34" charset="0"/>
              </a:rPr>
              <a:t>y </a:t>
            </a:r>
            <a:r>
              <a:rPr lang="en-US" altLang="zh-CN" dirty="0">
                <a:latin typeface="Segoe UI Semibold" panose="020B0702040204020203" pitchFamily="34" charset="0"/>
                <a:cs typeface="Segoe UI Semibold" panose="020B0702040204020203" pitchFamily="34" charset="0"/>
              </a:rPr>
              <a:t>) = 2</a:t>
            </a:r>
            <a:r>
              <a:rPr lang="en-US" altLang="zh-CN" baseline="70000" dirty="0">
                <a:latin typeface="Segoe UI Semibold" panose="020B0702040204020203" pitchFamily="34" charset="0"/>
                <a:cs typeface="Segoe UI Semibold" panose="020B0702040204020203" pitchFamily="34" charset="0"/>
              </a:rPr>
              <a:t>m-n</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 </a:t>
            </a:r>
            <a:r>
              <a:rPr lang="en-US" altLang="zh-CN" dirty="0">
                <a:latin typeface="Segoe UI Semibold" panose="020B0702040204020203" pitchFamily="34" charset="0"/>
                <a:cs typeface="Segoe UI Semibold" panose="020B0702040204020203" pitchFamily="34" charset="0"/>
              </a:rPr>
              <a:t>(</a:t>
            </a:r>
            <a:r>
              <a:rPr lang="en-US" altLang="zh-CN" dirty="0" err="1">
                <a:latin typeface="Segoe UI Semibold" panose="020B0702040204020203" pitchFamily="34" charset="0"/>
                <a:cs typeface="Segoe UI Semibold" panose="020B0702040204020203" pitchFamily="34" charset="0"/>
              </a:rPr>
              <a:t>M</a:t>
            </a:r>
            <a:r>
              <a:rPr lang="en-US" altLang="zh-CN" baseline="-25000" dirty="0" err="1">
                <a:latin typeface="Segoe UI Semibold" panose="020B0702040204020203" pitchFamily="34" charset="0"/>
                <a:cs typeface="Segoe UI Semibold" panose="020B0702040204020203" pitchFamily="34" charset="0"/>
              </a:rPr>
              <a:t>x</a:t>
            </a:r>
            <a:r>
              <a:rPr lang="en-US" altLang="zh-CN" baseline="-25000" dirty="0">
                <a:latin typeface="Segoe UI Semibold" panose="020B0702040204020203" pitchFamily="34" charset="0"/>
                <a:cs typeface="Segoe UI Semibold" panose="020B0702040204020203" pitchFamily="34"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M</a:t>
            </a:r>
            <a:r>
              <a:rPr lang="en-US" altLang="zh-CN" baseline="-25000" dirty="0">
                <a:latin typeface="Segoe UI Semibold" panose="020B0702040204020203" pitchFamily="34" charset="0"/>
                <a:cs typeface="Segoe UI Semibold" panose="020B0702040204020203" pitchFamily="34" charset="0"/>
              </a:rPr>
              <a:t>y</a:t>
            </a:r>
            <a:r>
              <a:rPr lang="en-US" altLang="zh-CN" dirty="0">
                <a:latin typeface="Segoe UI Semibold" panose="020B0702040204020203" pitchFamily="34" charset="0"/>
                <a:cs typeface="Segoe UI Semibold" panose="020B0702040204020203" pitchFamily="34" charset="0"/>
              </a:rPr>
              <a:t>)</a:t>
            </a:r>
            <a:endParaRPr lang="en-US" altLang="zh-CN" dirty="0">
              <a:latin typeface="Segoe UI Semibold" panose="020B0702040204020203" pitchFamily="34" charset="0"/>
              <a:cs typeface="Segoe UI Semibold" panose="020B0702040204020203" pitchFamily="34" charset="0"/>
            </a:endParaRPr>
          </a:p>
          <a:p>
            <a:pPr marL="495300" indent="-495300">
              <a:lnSpc>
                <a:spcPct val="150000"/>
              </a:lnSpc>
              <a:buClrTx/>
              <a:buFont typeface="+mj-lt"/>
              <a:buAutoNum type="arabicPeriod"/>
            </a:pPr>
            <a:r>
              <a:rPr lang="zh-CN" altLang="en-US" sz="2500" b="1" dirty="0"/>
              <a:t>尾数调整</a:t>
            </a:r>
            <a:endParaRPr lang="zh-CN" altLang="en-US" sz="2500" b="1" dirty="0"/>
          </a:p>
          <a:p>
            <a:pPr marL="457200" lvl="1" indent="0">
              <a:lnSpc>
                <a:spcPct val="150000"/>
              </a:lnSpc>
              <a:buNone/>
            </a:pPr>
            <a:r>
              <a:rPr lang="zh-CN" altLang="en-US" sz="2100" dirty="0"/>
              <a:t>如被除数尾数大于除数尾数 </a:t>
            </a:r>
            <a:r>
              <a:rPr lang="en-US" altLang="zh-CN" sz="2100" dirty="0"/>
              <a:t>(</a:t>
            </a:r>
            <a:r>
              <a:rPr lang="zh-CN" altLang="en-US" sz="2100" dirty="0"/>
              <a:t>绝对值</a:t>
            </a:r>
            <a:r>
              <a:rPr lang="en-US" altLang="zh-CN" sz="2100" dirty="0"/>
              <a:t>)</a:t>
            </a:r>
            <a:r>
              <a:rPr lang="zh-CN" altLang="en-US" sz="2100" dirty="0"/>
              <a:t>，则将被除数尾数右移一位，阶码</a:t>
            </a:r>
            <a:r>
              <a:rPr lang="en-US" altLang="zh-CN" sz="2100" dirty="0"/>
              <a:t>+1</a:t>
            </a:r>
            <a:endParaRPr lang="zh-CN" altLang="en-US" sz="2100" dirty="0"/>
          </a:p>
          <a:p>
            <a:pPr marL="495300" indent="-495300">
              <a:buClrTx/>
              <a:buFont typeface="+mj-lt"/>
              <a:buAutoNum type="arabicPeriod"/>
            </a:pPr>
            <a:r>
              <a:rPr lang="zh-CN" altLang="en-US" sz="2500" b="1" dirty="0"/>
              <a:t>阶码求差</a:t>
            </a:r>
            <a:endParaRPr lang="zh-CN" altLang="en-US" sz="2500" b="1" dirty="0"/>
          </a:p>
          <a:p>
            <a:pPr marL="457200" lvl="1" indent="0">
              <a:lnSpc>
                <a:spcPct val="150000"/>
              </a:lnSpc>
              <a:buNone/>
            </a:pPr>
            <a:r>
              <a:rPr lang="zh-CN" altLang="en-US" sz="2100" dirty="0"/>
              <a:t>商的阶码等于被除数的阶码减去除数的阶码</a:t>
            </a:r>
            <a:endParaRPr lang="zh-CN" altLang="en-US" sz="2100" dirty="0"/>
          </a:p>
          <a:p>
            <a:pPr marL="495300" indent="-495300">
              <a:buClrTx/>
              <a:buFont typeface="+mj-lt"/>
              <a:buAutoNum type="arabicPeriod"/>
            </a:pPr>
            <a:r>
              <a:rPr lang="zh-CN" altLang="en-US" sz="2500" b="1" dirty="0"/>
              <a:t>尾数相除</a:t>
            </a:r>
            <a:endParaRPr lang="zh-CN" altLang="en-US" sz="2500" b="1" dirty="0"/>
          </a:p>
          <a:p>
            <a:pPr marL="457200" lvl="1" indent="0">
              <a:lnSpc>
                <a:spcPct val="150000"/>
              </a:lnSpc>
              <a:buNone/>
            </a:pPr>
            <a:r>
              <a:rPr lang="zh-CN" altLang="en-US" sz="2100" dirty="0"/>
              <a:t>以被除数的尾数除以除数的尾数以获得商的尾数，尾数相除与定点除法运算相同</a:t>
            </a:r>
            <a:endParaRPr lang="zh-CN" altLang="en-US" sz="2100" dirty="0"/>
          </a:p>
          <a:p>
            <a:pPr eaLnBrk="1" hangingPunct="1">
              <a:spcBef>
                <a:spcPct val="50000"/>
              </a:spcBef>
              <a:buClrTx/>
              <a:buFontTx/>
              <a:buNone/>
            </a:pPr>
            <a:endParaRPr lang="en-US" altLang="zh-CN" baseline="-25000" dirty="0"/>
          </a:p>
          <a:p>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浮点运算器构建</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浮点运算相当复杂，浮点运算器件是否必须？</a:t>
            </a:r>
            <a:endParaRPr lang="en-US" altLang="zh-CN" b="1" dirty="0"/>
          </a:p>
          <a:p>
            <a:r>
              <a:rPr lang="zh-CN" altLang="en-US" dirty="0"/>
              <a:t>浮点指令与浮点器件需考虑？</a:t>
            </a:r>
            <a:endParaRPr lang="en-US" altLang="zh-CN" dirty="0"/>
          </a:p>
          <a:p>
            <a:pPr lvl="1"/>
            <a:r>
              <a:rPr lang="zh-CN" altLang="en-US" dirty="0"/>
              <a:t>浮点标准问题</a:t>
            </a:r>
            <a:endParaRPr lang="en-US" altLang="zh-CN" dirty="0"/>
          </a:p>
          <a:p>
            <a:pPr lvl="1"/>
            <a:r>
              <a:rPr lang="zh-CN" altLang="en-US" dirty="0"/>
              <a:t>运算类型</a:t>
            </a:r>
            <a:endParaRPr lang="en-US" altLang="zh-CN" dirty="0"/>
          </a:p>
          <a:p>
            <a:pPr lvl="1"/>
            <a:r>
              <a:rPr lang="zh-CN" altLang="en-US" dirty="0"/>
              <a:t>运算精度问题</a:t>
            </a:r>
            <a:endParaRPr lang="en-US" altLang="zh-CN" dirty="0"/>
          </a:p>
          <a:p>
            <a:pPr lvl="1"/>
            <a:r>
              <a:rPr lang="zh-CN" altLang="en-US" dirty="0"/>
              <a:t>舍入问题</a:t>
            </a:r>
            <a:endParaRPr lang="en-US" altLang="zh-CN" dirty="0"/>
          </a:p>
          <a:p>
            <a:pPr lvl="1"/>
            <a:r>
              <a:rPr lang="zh-CN" altLang="en-US" dirty="0"/>
              <a:t>异常处理</a:t>
            </a:r>
            <a:endParaRPr lang="en-US" altLang="zh-CN" dirty="0"/>
          </a:p>
          <a:p>
            <a:r>
              <a:rPr lang="zh-CN" altLang="en-US" dirty="0"/>
              <a:t>如何提升浮点部件性能？</a:t>
            </a:r>
            <a:endParaRPr lang="en-US" altLang="zh-CN" dirty="0"/>
          </a:p>
          <a:p>
            <a:pPr lvl="1"/>
            <a:r>
              <a:rPr lang="zh-CN" altLang="en-US" dirty="0"/>
              <a:t>分解复杂运算</a:t>
            </a:r>
            <a:endParaRPr lang="en-US" altLang="zh-CN" dirty="0"/>
          </a:p>
          <a:p>
            <a:pPr lvl="1"/>
            <a:r>
              <a:rPr lang="zh-CN" altLang="en-US" dirty="0"/>
              <a:t>加速经常性事件</a:t>
            </a:r>
            <a:endParaRPr lang="zh-CN" altLang="en-US" dirty="0"/>
          </a:p>
        </p:txBody>
      </p:sp>
      <p:pic>
        <p:nvPicPr>
          <p:cNvPr id="5" name="图片 4"/>
          <p:cNvPicPr>
            <a:picLocks noChangeAspect="1"/>
          </p:cNvPicPr>
          <p:nvPr/>
        </p:nvPicPr>
        <p:blipFill>
          <a:blip r:embed="rId1"/>
          <a:stretch>
            <a:fillRect/>
          </a:stretch>
        </p:blipFill>
        <p:spPr>
          <a:xfrm flipH="1">
            <a:off x="6617737" y="3392887"/>
            <a:ext cx="4634982" cy="26923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a:t>定点补码加</a:t>
            </a:r>
            <a:r>
              <a:rPr lang="en-US" altLang="zh-CN" dirty="0"/>
              <a:t>/</a:t>
            </a:r>
            <a:r>
              <a:rPr lang="zh-CN" altLang="en-US" dirty="0"/>
              <a:t>减法运算</a:t>
            </a:r>
            <a:endParaRPr lang="zh-CN" altLang="en-US" dirty="0"/>
          </a:p>
          <a:p>
            <a:pPr eaLnBrk="1" hangingPunct="1">
              <a:defRPr/>
            </a:pPr>
            <a:r>
              <a:rPr lang="zh-CN" altLang="en-US" dirty="0"/>
              <a:t>定点乘法运算</a:t>
            </a:r>
            <a:endParaRPr lang="zh-CN" altLang="en-US" dirty="0"/>
          </a:p>
          <a:p>
            <a:pPr eaLnBrk="1" hangingPunct="1">
              <a:defRPr/>
            </a:pPr>
            <a:r>
              <a:rPr lang="zh-CN" altLang="en-US" dirty="0"/>
              <a:t>定点除法运算</a:t>
            </a:r>
            <a:endParaRPr lang="zh-CN" altLang="en-US" dirty="0"/>
          </a:p>
          <a:p>
            <a:pPr eaLnBrk="1" hangingPunct="1">
              <a:defRPr/>
            </a:pPr>
            <a:r>
              <a:rPr lang="zh-CN" altLang="en-US" dirty="0"/>
              <a:t>浮点运算</a:t>
            </a:r>
            <a:endParaRPr lang="zh-CN" altLang="en-US" dirty="0"/>
          </a:p>
          <a:p>
            <a:pPr eaLnBrk="1" hangingPunct="1">
              <a:defRPr/>
            </a:pPr>
            <a:r>
              <a:rPr lang="zh-CN" altLang="en-US" b="1" dirty="0">
                <a:solidFill>
                  <a:srgbClr val="C00000"/>
                </a:solidFill>
              </a:rPr>
              <a:t>运算器组织</a:t>
            </a:r>
            <a:endParaRPr lang="zh-CN" altLang="en-US" b="1" dirty="0">
              <a:solidFill>
                <a:srgbClr val="C00000"/>
              </a:solidFill>
            </a:endParaRP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一个简单的微处理器的例子</a:t>
            </a:r>
            <a:r>
              <a:rPr lang="en-US" altLang="zh-CN" dirty="0"/>
              <a:t>-Intel 8086</a:t>
            </a:r>
            <a:endParaRPr lang="zh-CN" altLang="en-US" dirty="0"/>
          </a:p>
        </p:txBody>
      </p:sp>
      <p:pic>
        <p:nvPicPr>
          <p:cNvPr id="4" name="Picture 427" descr="图片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07354" y="1466671"/>
            <a:ext cx="6985000" cy="492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文本框 4"/>
          <p:cNvSpPr txBox="1"/>
          <p:nvPr/>
        </p:nvSpPr>
        <p:spPr>
          <a:xfrm>
            <a:off x="259653" y="2086411"/>
            <a:ext cx="4146118" cy="3970318"/>
          </a:xfrm>
          <a:prstGeom prst="rect">
            <a:avLst/>
          </a:prstGeom>
          <a:noFill/>
        </p:spPr>
        <p:txBody>
          <a:bodyPr wrap="square" rtlCol="0">
            <a:spAutoFit/>
          </a:bodyPr>
          <a:lstStyle/>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rPr>
              <a:t>冯诺依曼结构处理器</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rPr>
              <a:t>寄存器    </a:t>
            </a:r>
            <a:r>
              <a:rPr lang="zh-CN" altLang="en-US" sz="2400" dirty="0">
                <a:solidFill>
                  <a:srgbClr val="0066FF"/>
                </a:solidFill>
                <a:latin typeface="微软雅黑" panose="020B0503020204020204" pitchFamily="34" charset="-122"/>
                <a:ea typeface="微软雅黑" panose="020B0503020204020204" pitchFamily="34" charset="-122"/>
              </a:rPr>
              <a:t>：保存数据</a:t>
            </a:r>
            <a:endParaRPr lang="en-US" altLang="zh-CN" sz="2400" dirty="0">
              <a:solidFill>
                <a:srgbClr val="0066FF"/>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ALU       </a:t>
            </a:r>
            <a:r>
              <a:rPr lang="zh-CN" altLang="en-US" sz="2400" dirty="0">
                <a:solidFill>
                  <a:srgbClr val="0066FF"/>
                </a:solidFill>
                <a:latin typeface="微软雅黑" panose="020B0503020204020204" pitchFamily="34" charset="-122"/>
                <a:ea typeface="微软雅黑" panose="020B0503020204020204" pitchFamily="34" charset="-122"/>
              </a:rPr>
              <a:t>：运算数据</a:t>
            </a:r>
            <a:endParaRPr lang="en-US" altLang="zh-CN" sz="2400" dirty="0">
              <a:solidFill>
                <a:srgbClr val="0066FF"/>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rPr>
              <a:t>总线接口</a:t>
            </a:r>
            <a:r>
              <a:rPr lang="zh-CN" altLang="en-US" sz="2400" dirty="0">
                <a:solidFill>
                  <a:srgbClr val="0066FF"/>
                </a:solidFill>
                <a:latin typeface="微软雅黑" panose="020B0503020204020204" pitchFamily="34" charset="-122"/>
                <a:ea typeface="微软雅黑" panose="020B0503020204020204" pitchFamily="34" charset="-122"/>
              </a:rPr>
              <a:t>：从外部读取指令，以及读写数据</a:t>
            </a:r>
            <a:endParaRPr lang="en-US" altLang="zh-CN" sz="2400" dirty="0">
              <a:solidFill>
                <a:srgbClr val="0066FF"/>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rPr>
              <a:t>控制逻辑</a:t>
            </a:r>
            <a:r>
              <a:rPr lang="zh-CN" altLang="en-US" sz="2400" dirty="0">
                <a:solidFill>
                  <a:srgbClr val="0066FF"/>
                </a:solidFill>
                <a:latin typeface="微软雅黑" panose="020B0503020204020204" pitchFamily="34" charset="-122"/>
                <a:ea typeface="微软雅黑" panose="020B0503020204020204" pitchFamily="34" charset="-122"/>
              </a:rPr>
              <a:t>：根据指令译码情况给出控制型号完成指令执行</a:t>
            </a:r>
            <a:endParaRPr lang="zh-CN" altLang="en-US" sz="2400" dirty="0">
              <a:solidFill>
                <a:srgbClr val="0066FF"/>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flipV="1">
            <a:off x="3439442" y="2816186"/>
            <a:ext cx="1665958" cy="122367"/>
          </a:xfrm>
          <a:prstGeom prst="straightConnector1">
            <a:avLst/>
          </a:prstGeom>
          <a:ln w="57150">
            <a:solidFill>
              <a:srgbClr val="99FFCC"/>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590234" y="3529969"/>
            <a:ext cx="1781866" cy="1550031"/>
          </a:xfrm>
          <a:prstGeom prst="straightConnector1">
            <a:avLst/>
          </a:prstGeom>
          <a:ln w="57150">
            <a:solidFill>
              <a:srgbClr val="99FFCC"/>
            </a:solidFill>
            <a:tailEnd type="triangle"/>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4165599" y="4288069"/>
            <a:ext cx="6324315" cy="2296230"/>
          </a:xfrm>
          <a:custGeom>
            <a:avLst/>
            <a:gdLst>
              <a:gd name="connsiteX0" fmla="*/ 0 w 7150100"/>
              <a:gd name="connsiteY0" fmla="*/ 533400 h 2349523"/>
              <a:gd name="connsiteX1" fmla="*/ 1295400 w 7150100"/>
              <a:gd name="connsiteY1" fmla="*/ 1981200 h 2349523"/>
              <a:gd name="connsiteX2" fmla="*/ 4330700 w 7150100"/>
              <a:gd name="connsiteY2" fmla="*/ 2197100 h 2349523"/>
              <a:gd name="connsiteX3" fmla="*/ 7150100 w 7150100"/>
              <a:gd name="connsiteY3" fmla="*/ 0 h 2349523"/>
            </a:gdLst>
            <a:ahLst/>
            <a:cxnLst>
              <a:cxn ang="0">
                <a:pos x="connsiteX0" y="connsiteY0"/>
              </a:cxn>
              <a:cxn ang="0">
                <a:pos x="connsiteX1" y="connsiteY1"/>
              </a:cxn>
              <a:cxn ang="0">
                <a:pos x="connsiteX2" y="connsiteY2"/>
              </a:cxn>
              <a:cxn ang="0">
                <a:pos x="connsiteX3" y="connsiteY3"/>
              </a:cxn>
            </a:cxnLst>
            <a:rect l="l" t="t" r="r" b="b"/>
            <a:pathLst>
              <a:path w="7150100" h="2349523">
                <a:moveTo>
                  <a:pt x="0" y="533400"/>
                </a:moveTo>
                <a:cubicBezTo>
                  <a:pt x="286808" y="1118658"/>
                  <a:pt x="573617" y="1703917"/>
                  <a:pt x="1295400" y="1981200"/>
                </a:cubicBezTo>
                <a:cubicBezTo>
                  <a:pt x="2017183" y="2258483"/>
                  <a:pt x="3354917" y="2527300"/>
                  <a:pt x="4330700" y="2197100"/>
                </a:cubicBezTo>
                <a:cubicBezTo>
                  <a:pt x="5306483" y="1866900"/>
                  <a:pt x="6228291" y="933450"/>
                  <a:pt x="7150100" y="0"/>
                </a:cubicBezTo>
              </a:path>
            </a:pathLst>
          </a:custGeom>
          <a:noFill/>
          <a:ln w="57150">
            <a:solidFill>
              <a:srgbClr val="99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4272421" y="5671416"/>
            <a:ext cx="2534779" cy="18184"/>
          </a:xfrm>
          <a:prstGeom prst="straightConnector1">
            <a:avLst/>
          </a:prstGeom>
          <a:ln w="57150">
            <a:solidFill>
              <a:srgbClr val="99FFCC"/>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59653" y="2691829"/>
            <a:ext cx="3254109" cy="1078787"/>
          </a:xfrm>
          <a:prstGeom prst="rect">
            <a:avLst/>
          </a:prstGeom>
          <a:solidFill>
            <a:schemeClr val="accent4">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运算器包括哪些功能部件？</a:t>
            </a:r>
            <a:endParaRPr lang="zh-CN" altLang="en-US" dirty="0"/>
          </a:p>
        </p:txBody>
      </p:sp>
      <p:sp>
        <p:nvSpPr>
          <p:cNvPr id="3" name="内容占位符 2"/>
          <p:cNvSpPr>
            <a:spLocks noGrp="1"/>
          </p:cNvSpPr>
          <p:nvPr>
            <p:ph idx="1"/>
          </p:nvPr>
        </p:nvSpPr>
        <p:spPr>
          <a:xfrm>
            <a:off x="487822" y="942764"/>
            <a:ext cx="6683540" cy="5637024"/>
          </a:xfrm>
        </p:spPr>
        <p:txBody>
          <a:bodyPr/>
          <a:lstStyle/>
          <a:p>
            <a:r>
              <a:rPr lang="zh-CN" altLang="zh-CN" dirty="0"/>
              <a:t>算术运算和逻辑运算</a:t>
            </a:r>
            <a:endParaRPr lang="en-US" altLang="zh-CN" dirty="0"/>
          </a:p>
          <a:p>
            <a:pPr lvl="1"/>
            <a:r>
              <a:rPr lang="zh-CN" altLang="en-US" sz="2400" dirty="0"/>
              <a:t>运算电路（例如：</a:t>
            </a:r>
            <a:r>
              <a:rPr lang="en-US" altLang="zh-CN" sz="2400" dirty="0"/>
              <a:t>ALU</a:t>
            </a:r>
            <a:r>
              <a:rPr lang="zh-CN" altLang="en-US" sz="2400" dirty="0"/>
              <a:t>、乘法器，等）</a:t>
            </a:r>
            <a:endParaRPr lang="zh-CN" altLang="zh-CN" sz="2400" dirty="0"/>
          </a:p>
          <a:p>
            <a:pPr eaLnBrk="1" hangingPunct="1"/>
            <a:r>
              <a:rPr lang="zh-CN" altLang="zh-CN" dirty="0"/>
              <a:t>暂存运算数据及中间结果</a:t>
            </a:r>
            <a:endParaRPr lang="en-US" altLang="zh-CN" dirty="0"/>
          </a:p>
          <a:p>
            <a:pPr lvl="1"/>
            <a:r>
              <a:rPr lang="zh-CN" altLang="en-US" sz="2400" dirty="0"/>
              <a:t>累加寄存器，通用寄存器</a:t>
            </a:r>
            <a:endParaRPr lang="zh-CN" altLang="zh-CN" sz="2400" dirty="0"/>
          </a:p>
          <a:p>
            <a:pPr eaLnBrk="1" hangingPunct="1"/>
            <a:r>
              <a:rPr lang="zh-CN" altLang="zh-CN" dirty="0"/>
              <a:t>选取数据参与运算</a:t>
            </a:r>
            <a:endParaRPr lang="en-US" altLang="zh-CN" dirty="0"/>
          </a:p>
          <a:p>
            <a:pPr lvl="1"/>
            <a:r>
              <a:rPr lang="zh-CN" altLang="en-US" sz="2400" dirty="0"/>
              <a:t>多路选择、数据通路</a:t>
            </a:r>
            <a:endParaRPr lang="zh-CN" altLang="zh-CN" sz="2400" dirty="0"/>
          </a:p>
          <a:p>
            <a:pPr eaLnBrk="1" hangingPunct="1"/>
            <a:r>
              <a:rPr lang="zh-CN" altLang="zh-CN" dirty="0"/>
              <a:t>反映运算处理的状态</a:t>
            </a:r>
            <a:endParaRPr lang="en-US" altLang="zh-CN" dirty="0"/>
          </a:p>
          <a:p>
            <a:pPr lvl="1"/>
            <a:r>
              <a:rPr lang="zh-CN" altLang="en-US" sz="2400" dirty="0"/>
              <a:t>程序状态字</a:t>
            </a:r>
            <a:endParaRPr lang="zh-CN" altLang="zh-CN" sz="2400" dirty="0"/>
          </a:p>
          <a:p>
            <a:endParaRPr lang="zh-CN" altLang="en-US" dirty="0"/>
          </a:p>
        </p:txBody>
      </p:sp>
      <p:grpSp>
        <p:nvGrpSpPr>
          <p:cNvPr id="46" name="组合 45"/>
          <p:cNvGrpSpPr/>
          <p:nvPr/>
        </p:nvGrpSpPr>
        <p:grpSpPr>
          <a:xfrm>
            <a:off x="8535615" y="1280189"/>
            <a:ext cx="2390326" cy="502619"/>
            <a:chOff x="7864459" y="1674929"/>
            <a:chExt cx="2390326" cy="502619"/>
          </a:xfrm>
        </p:grpSpPr>
        <p:sp>
          <p:nvSpPr>
            <p:cNvPr id="54" name="矩形 53"/>
            <p:cNvSpPr/>
            <p:nvPr/>
          </p:nvSpPr>
          <p:spPr>
            <a:xfrm>
              <a:off x="7864459" y="1674929"/>
              <a:ext cx="239032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8032063" y="1721677"/>
              <a:ext cx="2134492" cy="400110"/>
            </a:xfrm>
            <a:prstGeom prst="rect">
              <a:avLst/>
            </a:prstGeom>
            <a:noFill/>
          </p:spPr>
          <p:txBody>
            <a:bodyPr wrap="squar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如何构建</a:t>
              </a:r>
              <a:r>
                <a:rPr lang="en-US" altLang="zh-CN" sz="2000" b="1" spc="300" dirty="0">
                  <a:solidFill>
                    <a:schemeClr val="bg1"/>
                  </a:solidFill>
                  <a:latin typeface="微软雅黑" panose="020B0503020204020204" pitchFamily="34" charset="-122"/>
                  <a:ea typeface="微软雅黑" panose="020B0503020204020204" pitchFamily="34" charset="-122"/>
                </a:rPr>
                <a:t>ALU</a:t>
              </a:r>
              <a:r>
                <a:rPr lang="zh-CN" altLang="en-US" sz="2000" b="1" spc="300" dirty="0">
                  <a:solidFill>
                    <a:schemeClr val="bg1"/>
                  </a:solidFill>
                  <a:latin typeface="微软雅黑" panose="020B0503020204020204" pitchFamily="34" charset="-122"/>
                  <a:ea typeface="微软雅黑" panose="020B0503020204020204" pitchFamily="34" charset="-122"/>
                </a:rPr>
                <a:t>？</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pic>
        <p:nvPicPr>
          <p:cNvPr id="56" name="Picture 427" descr="图片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2811" y="2187743"/>
            <a:ext cx="6325609" cy="4459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单符号溢出检测方法</a:t>
            </a:r>
            <a:r>
              <a:rPr lang="en-US" altLang="zh-CN" dirty="0"/>
              <a:t>2</a:t>
            </a:r>
            <a:endParaRPr lang="zh-CN" altLang="en-US" dirty="0"/>
          </a:p>
        </p:txBody>
      </p:sp>
      <p:grpSp>
        <p:nvGrpSpPr>
          <p:cNvPr id="53" name="组合 52"/>
          <p:cNvGrpSpPr/>
          <p:nvPr/>
        </p:nvGrpSpPr>
        <p:grpSpPr>
          <a:xfrm>
            <a:off x="623604" y="1167915"/>
            <a:ext cx="5199055" cy="2192271"/>
            <a:chOff x="647700" y="1190851"/>
            <a:chExt cx="5199055" cy="2192271"/>
          </a:xfrm>
        </p:grpSpPr>
        <p:sp>
          <p:nvSpPr>
            <p:cNvPr id="41" name="圆角矩形 40"/>
            <p:cNvSpPr/>
            <p:nvPr/>
          </p:nvSpPr>
          <p:spPr>
            <a:xfrm>
              <a:off x="647700" y="1190851"/>
              <a:ext cx="5199055" cy="1951599"/>
            </a:xfrm>
            <a:prstGeom prst="roundRect">
              <a:avLst>
                <a:gd name="adj" fmla="val 359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Group 4"/>
            <p:cNvGrpSpPr/>
            <p:nvPr/>
          </p:nvGrpSpPr>
          <p:grpSpPr bwMode="auto">
            <a:xfrm>
              <a:off x="2471969" y="1325721"/>
              <a:ext cx="3231490" cy="2057401"/>
              <a:chOff x="199" y="-13"/>
              <a:chExt cx="1728" cy="1296"/>
            </a:xfrm>
          </p:grpSpPr>
          <p:sp>
            <p:nvSpPr>
              <p:cNvPr id="5" name="Line 4"/>
              <p:cNvSpPr>
                <a:spLocks noChangeShapeType="1"/>
              </p:cNvSpPr>
              <p:nvPr/>
            </p:nvSpPr>
            <p:spPr bwMode="auto">
              <a:xfrm flipV="1">
                <a:off x="223" y="680"/>
                <a:ext cx="1555"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6" name="Text Box 5"/>
              <p:cNvSpPr txBox="1">
                <a:spLocks noChangeArrowheads="1"/>
              </p:cNvSpPr>
              <p:nvPr/>
            </p:nvSpPr>
            <p:spPr bwMode="auto">
              <a:xfrm>
                <a:off x="272" y="953"/>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7" name="Rectangle 6"/>
              <p:cNvSpPr>
                <a:spLocks noChangeArrowheads="1"/>
              </p:cNvSpPr>
              <p:nvPr/>
            </p:nvSpPr>
            <p:spPr bwMode="auto">
              <a:xfrm>
                <a:off x="458" y="-13"/>
                <a:ext cx="1361" cy="330"/>
              </a:xfrm>
              <a:prstGeom prst="rect">
                <a:avLst/>
              </a:prstGeom>
              <a:noFill/>
              <a:ln w="9525">
                <a:noFill/>
                <a:miter lim="800000"/>
              </a:ln>
            </p:spPr>
            <p:txBody>
              <a:bodyPr>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8" name="Rectangle 7"/>
              <p:cNvSpPr>
                <a:spLocks noChangeArrowheads="1"/>
              </p:cNvSpPr>
              <p:nvPr/>
            </p:nvSpPr>
            <p:spPr bwMode="auto">
              <a:xfrm>
                <a:off x="199" y="316"/>
                <a:ext cx="204"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9" name="Rectangle 8"/>
              <p:cNvSpPr>
                <a:spLocks noChangeArrowheads="1"/>
              </p:cNvSpPr>
              <p:nvPr/>
            </p:nvSpPr>
            <p:spPr bwMode="auto">
              <a:xfrm>
                <a:off x="458" y="318"/>
                <a:ext cx="1364" cy="330"/>
              </a:xfrm>
              <a:prstGeom prst="rect">
                <a:avLst/>
              </a:prstGeom>
              <a:noFill/>
              <a:ln w="9525">
                <a:noFill/>
                <a:miter lim="800000"/>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0" name="Rectangle 9"/>
              <p:cNvSpPr>
                <a:spLocks noChangeArrowheads="1"/>
              </p:cNvSpPr>
              <p:nvPr/>
            </p:nvSpPr>
            <p:spPr bwMode="auto">
              <a:xfrm>
                <a:off x="458" y="711"/>
                <a:ext cx="1469" cy="330"/>
              </a:xfrm>
              <a:prstGeom prst="rect">
                <a:avLst/>
              </a:prstGeom>
              <a:noFill/>
              <a:ln w="9525">
                <a:noFill/>
                <a:miter lim="800000"/>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grpSp>
      </p:grpSp>
      <p:grpSp>
        <p:nvGrpSpPr>
          <p:cNvPr id="51" name="组合 50"/>
          <p:cNvGrpSpPr/>
          <p:nvPr/>
        </p:nvGrpSpPr>
        <p:grpSpPr>
          <a:xfrm>
            <a:off x="623604" y="3399159"/>
            <a:ext cx="5199055" cy="2056088"/>
            <a:chOff x="647700" y="3967773"/>
            <a:chExt cx="5199055" cy="2056088"/>
          </a:xfrm>
        </p:grpSpPr>
        <p:sp>
          <p:nvSpPr>
            <p:cNvPr id="48" name="圆角矩形 47"/>
            <p:cNvSpPr/>
            <p:nvPr/>
          </p:nvSpPr>
          <p:spPr>
            <a:xfrm>
              <a:off x="647700" y="3967773"/>
              <a:ext cx="5199055" cy="1951599"/>
            </a:xfrm>
            <a:prstGeom prst="roundRect">
              <a:avLst>
                <a:gd name="adj" fmla="val 359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Group 11"/>
            <p:cNvGrpSpPr/>
            <p:nvPr/>
          </p:nvGrpSpPr>
          <p:grpSpPr bwMode="auto">
            <a:xfrm>
              <a:off x="2461220" y="4058537"/>
              <a:ext cx="3238503" cy="1965324"/>
              <a:chOff x="56" y="0"/>
              <a:chExt cx="2040" cy="1238"/>
            </a:xfrm>
          </p:grpSpPr>
          <p:sp>
            <p:nvSpPr>
              <p:cNvPr id="12" name="Line 11"/>
              <p:cNvSpPr>
                <a:spLocks noChangeShapeType="1"/>
              </p:cNvSpPr>
              <p:nvPr/>
            </p:nvSpPr>
            <p:spPr bwMode="auto">
              <a:xfrm flipV="1">
                <a:off x="91" y="675"/>
                <a:ext cx="1800"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13" name="Text Box 12"/>
              <p:cNvSpPr txBox="1">
                <a:spLocks noChangeArrowheads="1"/>
              </p:cNvSpPr>
              <p:nvPr/>
            </p:nvSpPr>
            <p:spPr bwMode="auto">
              <a:xfrm>
                <a:off x="272" y="908"/>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14" name="Rectangle 13"/>
              <p:cNvSpPr>
                <a:spLocks noChangeArrowheads="1"/>
              </p:cNvSpPr>
              <p:nvPr/>
            </p:nvSpPr>
            <p:spPr bwMode="auto">
              <a:xfrm>
                <a:off x="363" y="0"/>
                <a:ext cx="1702" cy="330"/>
              </a:xfrm>
              <a:prstGeom prst="rect">
                <a:avLst/>
              </a:prstGeom>
              <a:noFill/>
              <a:ln w="9525">
                <a:noFill/>
                <a:miter lim="800000"/>
              </a:ln>
            </p:spPr>
            <p:txBody>
              <a:bodyPr wrap="squar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5" name="Rectangle 14"/>
              <p:cNvSpPr>
                <a:spLocks noChangeArrowheads="1"/>
              </p:cNvSpPr>
              <p:nvPr/>
            </p:nvSpPr>
            <p:spPr bwMode="auto">
              <a:xfrm>
                <a:off x="56" y="329"/>
                <a:ext cx="241"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6" name="Rectangle 15"/>
              <p:cNvSpPr>
                <a:spLocks noChangeArrowheads="1"/>
              </p:cNvSpPr>
              <p:nvPr/>
            </p:nvSpPr>
            <p:spPr bwMode="auto">
              <a:xfrm>
                <a:off x="364" y="318"/>
                <a:ext cx="1607" cy="330"/>
              </a:xfrm>
              <a:prstGeom prst="rect">
                <a:avLst/>
              </a:prstGeom>
              <a:noFill/>
              <a:ln w="9525">
                <a:noFill/>
                <a:miter lim="800000"/>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7" name="Rectangle 16"/>
              <p:cNvSpPr>
                <a:spLocks noChangeArrowheads="1"/>
              </p:cNvSpPr>
              <p:nvPr/>
            </p:nvSpPr>
            <p:spPr bwMode="auto">
              <a:xfrm>
                <a:off x="117" y="716"/>
                <a:ext cx="1979" cy="330"/>
              </a:xfrm>
              <a:prstGeom prst="rect">
                <a:avLst/>
              </a:prstGeom>
              <a:noFill/>
              <a:ln w="9525">
                <a:noFill/>
                <a:miter lim="800000"/>
              </a:ln>
            </p:spPr>
            <p:txBody>
              <a:bodyPr wrap="none">
                <a:spAutoFit/>
              </a:bodyPr>
              <a:lstStyle/>
              <a:p>
                <a:pPr eaLnBrk="1" hangingPunct="1">
                  <a:defRPr/>
                </a:pP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a:t>
                </a: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grpSp>
      </p:grpSp>
      <p:grpSp>
        <p:nvGrpSpPr>
          <p:cNvPr id="52" name="组合 51"/>
          <p:cNvGrpSpPr/>
          <p:nvPr/>
        </p:nvGrpSpPr>
        <p:grpSpPr>
          <a:xfrm>
            <a:off x="6274407" y="3415768"/>
            <a:ext cx="5321996" cy="2044910"/>
            <a:chOff x="6298503" y="3984382"/>
            <a:chExt cx="5321996" cy="2044910"/>
          </a:xfrm>
        </p:grpSpPr>
        <p:sp>
          <p:nvSpPr>
            <p:cNvPr id="49" name="圆角矩形 48"/>
            <p:cNvSpPr/>
            <p:nvPr/>
          </p:nvSpPr>
          <p:spPr>
            <a:xfrm>
              <a:off x="6298503" y="3984382"/>
              <a:ext cx="5321996" cy="1951599"/>
            </a:xfrm>
            <a:prstGeom prst="roundRect">
              <a:avLst>
                <a:gd name="adj" fmla="val 359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Group 27"/>
            <p:cNvGrpSpPr/>
            <p:nvPr/>
          </p:nvGrpSpPr>
          <p:grpSpPr bwMode="auto">
            <a:xfrm>
              <a:off x="6768665" y="4063968"/>
              <a:ext cx="3228978" cy="1965324"/>
              <a:chOff x="70" y="0"/>
              <a:chExt cx="2034" cy="1238"/>
            </a:xfrm>
          </p:grpSpPr>
          <p:sp>
            <p:nvSpPr>
              <p:cNvPr id="28" name="Line 27"/>
              <p:cNvSpPr>
                <a:spLocks noChangeShapeType="1"/>
              </p:cNvSpPr>
              <p:nvPr/>
            </p:nvSpPr>
            <p:spPr bwMode="auto">
              <a:xfrm flipV="1">
                <a:off x="106" y="674"/>
                <a:ext cx="1823"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29" name="Text Box 28"/>
              <p:cNvSpPr txBox="1">
                <a:spLocks noChangeArrowheads="1"/>
              </p:cNvSpPr>
              <p:nvPr/>
            </p:nvSpPr>
            <p:spPr bwMode="auto">
              <a:xfrm>
                <a:off x="272" y="908"/>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30" name="Rectangle 29"/>
              <p:cNvSpPr>
                <a:spLocks noChangeArrowheads="1"/>
              </p:cNvSpPr>
              <p:nvPr/>
            </p:nvSpPr>
            <p:spPr bwMode="auto">
              <a:xfrm>
                <a:off x="363" y="0"/>
                <a:ext cx="1700" cy="330"/>
              </a:xfrm>
              <a:prstGeom prst="rect">
                <a:avLst/>
              </a:prstGeom>
              <a:noFill/>
              <a:ln w="9525">
                <a:noFill/>
                <a:miter lim="800000"/>
              </a:ln>
            </p:spPr>
            <p:txBody>
              <a:bodyPr wrap="squar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31" name="Rectangle 30"/>
              <p:cNvSpPr>
                <a:spLocks noChangeArrowheads="1"/>
              </p:cNvSpPr>
              <p:nvPr/>
            </p:nvSpPr>
            <p:spPr bwMode="auto">
              <a:xfrm>
                <a:off x="70" y="322"/>
                <a:ext cx="241"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32" name="Rectangle 31"/>
              <p:cNvSpPr>
                <a:spLocks noChangeArrowheads="1"/>
              </p:cNvSpPr>
              <p:nvPr/>
            </p:nvSpPr>
            <p:spPr bwMode="auto">
              <a:xfrm>
                <a:off x="367" y="326"/>
                <a:ext cx="1607" cy="330"/>
              </a:xfrm>
              <a:prstGeom prst="rect">
                <a:avLst/>
              </a:prstGeom>
              <a:noFill/>
              <a:ln w="9525">
                <a:noFill/>
                <a:miter lim="800000"/>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33" name="Rectangle 32"/>
              <p:cNvSpPr>
                <a:spLocks noChangeArrowheads="1"/>
              </p:cNvSpPr>
              <p:nvPr/>
            </p:nvSpPr>
            <p:spPr bwMode="auto">
              <a:xfrm>
                <a:off x="125" y="726"/>
                <a:ext cx="1979" cy="330"/>
              </a:xfrm>
              <a:prstGeom prst="rect">
                <a:avLst/>
              </a:prstGeom>
              <a:noFill/>
              <a:ln w="9525">
                <a:noFill/>
                <a:miter lim="800000"/>
              </a:ln>
            </p:spPr>
            <p:txBody>
              <a:bodyPr wrap="none">
                <a:spAutoFit/>
              </a:bodyPr>
              <a:lstStyle/>
              <a:p>
                <a:pPr eaLnBrk="1" hangingPunct="1">
                  <a:defRPr/>
                </a:pP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a:t>
                </a: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sp>
            <p:nvSpPr>
              <p:cNvPr id="35" name="Rectangle 34"/>
              <p:cNvSpPr>
                <a:spLocks noChangeArrowheads="1"/>
              </p:cNvSpPr>
              <p:nvPr/>
            </p:nvSpPr>
            <p:spPr bwMode="auto">
              <a:xfrm>
                <a:off x="111" y="720"/>
                <a:ext cx="240" cy="335"/>
              </a:xfrm>
              <a:prstGeom prst="rect">
                <a:avLst/>
              </a:prstGeom>
              <a:solidFill>
                <a:srgbClr val="FF6600"/>
              </a:solidFill>
              <a:ln w="12700" cmpd="sng">
                <a:solidFill>
                  <a:srgbClr val="0000CC"/>
                </a:solidFill>
                <a:prstDash val="dash"/>
                <a:miter lim="800000"/>
              </a:ln>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rPr>
                  <a:t>1</a:t>
                </a:r>
                <a:endPar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endParaRPr>
              </a:p>
            </p:txBody>
          </p:sp>
        </p:grpSp>
      </p:grpSp>
      <p:sp>
        <p:nvSpPr>
          <p:cNvPr id="36" name="Text Box 35"/>
          <p:cNvSpPr txBox="1">
            <a:spLocks noChangeArrowheads="1"/>
          </p:cNvSpPr>
          <p:nvPr/>
        </p:nvSpPr>
        <p:spPr bwMode="auto">
          <a:xfrm>
            <a:off x="487822" y="4673668"/>
            <a:ext cx="18750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200" b="1" dirty="0">
                <a:latin typeface="Consolas" panose="020B0609020204030204" pitchFamily="49" charset="0"/>
                <a:ea typeface="微软雅黑" panose="020B0503020204020204" pitchFamily="34" charset="-122"/>
                <a:cs typeface="Segoe UI Black" panose="020B0A02040204020203" pitchFamily="34" charset="0"/>
              </a:rPr>
              <a:t>正溢出</a:t>
            </a:r>
            <a:endParaRPr lang="zh-CN" altLang="en-US" sz="2200" b="1" dirty="0">
              <a:latin typeface="Consolas" panose="020B0609020204030204" pitchFamily="49" charset="0"/>
              <a:ea typeface="微软雅黑" panose="020B0503020204020204" pitchFamily="34" charset="-122"/>
              <a:cs typeface="Segoe UI Black" panose="020B0A02040204020203" pitchFamily="34" charset="0"/>
            </a:endParaRPr>
          </a:p>
        </p:txBody>
      </p:sp>
      <p:sp>
        <p:nvSpPr>
          <p:cNvPr id="37" name="Text Box 36"/>
          <p:cNvSpPr txBox="1">
            <a:spLocks noChangeArrowheads="1"/>
          </p:cNvSpPr>
          <p:nvPr/>
        </p:nvSpPr>
        <p:spPr bwMode="auto">
          <a:xfrm>
            <a:off x="9797794" y="4665715"/>
            <a:ext cx="19966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spcBef>
                <a:spcPct val="50000"/>
              </a:spcBef>
              <a:buClrTx/>
              <a:buFontTx/>
              <a:buNone/>
              <a:defRPr sz="2200" b="1">
                <a:latin typeface="Consolas" panose="020B0609020204030204" pitchFamily="49" charset="0"/>
                <a:ea typeface="微软雅黑" panose="020B0503020204020204" pitchFamily="34" charset="-122"/>
                <a:cs typeface="Segoe UI Black" panose="020B0A02040204020203" pitchFamily="34" charset="0"/>
              </a:defRPr>
            </a:lvl1pPr>
            <a:lvl2pPr marL="742950" indent="-285750">
              <a:lnSpc>
                <a:spcPct val="120000"/>
              </a:lnSpc>
              <a:spcBef>
                <a:spcPct val="20000"/>
              </a:spcBef>
              <a:buClr>
                <a:schemeClr val="accent2"/>
              </a:buClr>
              <a:buFont typeface="Wingdings" panose="05000000000000000000" pitchFamily="2" charset="2"/>
              <a:buChar char="n"/>
              <a:defRPr sz="2600">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9pPr>
          </a:lstStyle>
          <a:p>
            <a:r>
              <a:rPr lang="zh-CN" altLang="en-US" dirty="0"/>
              <a:t>负溢出</a:t>
            </a:r>
            <a:endParaRPr lang="zh-CN" altLang="en-US" dirty="0"/>
          </a:p>
        </p:txBody>
      </p:sp>
      <p:sp>
        <p:nvSpPr>
          <p:cNvPr id="38" name="Text Box 37"/>
          <p:cNvSpPr txBox="1">
            <a:spLocks noChangeArrowheads="1"/>
          </p:cNvSpPr>
          <p:nvPr/>
        </p:nvSpPr>
        <p:spPr bwMode="auto">
          <a:xfrm>
            <a:off x="589460" y="2467736"/>
            <a:ext cx="17167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200" dirty="0">
                <a:latin typeface="Consolas" panose="020B0609020204030204" pitchFamily="49" charset="0"/>
                <a:ea typeface="微软雅黑" panose="020B0503020204020204" pitchFamily="34" charset="-122"/>
                <a:cs typeface="Segoe UI Black" panose="020B0A02040204020203" pitchFamily="34" charset="0"/>
              </a:rPr>
              <a:t>正常结果</a:t>
            </a:r>
            <a:endParaRPr lang="zh-CN" altLang="en-US" sz="2200" dirty="0">
              <a:latin typeface="Consolas" panose="020B0609020204030204" pitchFamily="49" charset="0"/>
              <a:ea typeface="微软雅黑" panose="020B0503020204020204" pitchFamily="34" charset="-122"/>
              <a:cs typeface="Segoe UI Black" panose="020B0A02040204020203" pitchFamily="34" charset="0"/>
            </a:endParaRPr>
          </a:p>
        </p:txBody>
      </p:sp>
      <p:grpSp>
        <p:nvGrpSpPr>
          <p:cNvPr id="50" name="组合 49"/>
          <p:cNvGrpSpPr/>
          <p:nvPr/>
        </p:nvGrpSpPr>
        <p:grpSpPr>
          <a:xfrm>
            <a:off x="6274406" y="1161995"/>
            <a:ext cx="5321997" cy="2185015"/>
            <a:chOff x="6298502" y="1184931"/>
            <a:chExt cx="5321997" cy="2185015"/>
          </a:xfrm>
        </p:grpSpPr>
        <p:sp>
          <p:nvSpPr>
            <p:cNvPr id="43" name="圆角矩形 42"/>
            <p:cNvSpPr/>
            <p:nvPr/>
          </p:nvSpPr>
          <p:spPr>
            <a:xfrm>
              <a:off x="6298502" y="1184931"/>
              <a:ext cx="5321997" cy="1951599"/>
            </a:xfrm>
            <a:prstGeom prst="roundRect">
              <a:avLst>
                <a:gd name="adj" fmla="val 359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Group 19"/>
            <p:cNvGrpSpPr/>
            <p:nvPr/>
          </p:nvGrpSpPr>
          <p:grpSpPr bwMode="auto">
            <a:xfrm>
              <a:off x="6768665" y="1333183"/>
              <a:ext cx="3244851" cy="2036763"/>
              <a:chOff x="64" y="0"/>
              <a:chExt cx="2044" cy="1283"/>
            </a:xfrm>
          </p:grpSpPr>
          <p:sp>
            <p:nvSpPr>
              <p:cNvPr id="21" name="Text Box 20"/>
              <p:cNvSpPr txBox="1">
                <a:spLocks noChangeArrowheads="1"/>
              </p:cNvSpPr>
              <p:nvPr/>
            </p:nvSpPr>
            <p:spPr bwMode="auto">
              <a:xfrm>
                <a:off x="272" y="953"/>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22" name="Rectangle 21"/>
              <p:cNvSpPr>
                <a:spLocks noChangeArrowheads="1"/>
              </p:cNvSpPr>
              <p:nvPr/>
            </p:nvSpPr>
            <p:spPr bwMode="auto">
              <a:xfrm>
                <a:off x="363" y="0"/>
                <a:ext cx="1633" cy="330"/>
              </a:xfrm>
              <a:prstGeom prst="rect">
                <a:avLst/>
              </a:prstGeom>
              <a:noFill/>
              <a:ln w="9525">
                <a:noFill/>
                <a:miter lim="800000"/>
              </a:ln>
            </p:spPr>
            <p:txBody>
              <a:bodyPr wrap="squar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23" name="Rectangle 22"/>
              <p:cNvSpPr>
                <a:spLocks noChangeArrowheads="1"/>
              </p:cNvSpPr>
              <p:nvPr/>
            </p:nvSpPr>
            <p:spPr bwMode="auto">
              <a:xfrm>
                <a:off x="64" y="318"/>
                <a:ext cx="241"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24" name="Rectangle 23"/>
              <p:cNvSpPr>
                <a:spLocks noChangeArrowheads="1"/>
              </p:cNvSpPr>
              <p:nvPr/>
            </p:nvSpPr>
            <p:spPr bwMode="auto">
              <a:xfrm>
                <a:off x="367" y="318"/>
                <a:ext cx="1607" cy="330"/>
              </a:xfrm>
              <a:prstGeom prst="rect">
                <a:avLst/>
              </a:prstGeom>
              <a:noFill/>
              <a:ln w="9525">
                <a:noFill/>
                <a:miter lim="800000"/>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25" name="Rectangle 24"/>
              <p:cNvSpPr>
                <a:spLocks noChangeArrowheads="1"/>
              </p:cNvSpPr>
              <p:nvPr/>
            </p:nvSpPr>
            <p:spPr bwMode="auto">
              <a:xfrm>
                <a:off x="377" y="720"/>
                <a:ext cx="1731" cy="330"/>
              </a:xfrm>
              <a:prstGeom prst="rect">
                <a:avLst/>
              </a:prstGeom>
              <a:noFill/>
              <a:ln w="9525">
                <a:noFill/>
                <a:miter lim="800000"/>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sp>
            <p:nvSpPr>
              <p:cNvPr id="26" name="Rectangle 25"/>
              <p:cNvSpPr>
                <a:spLocks noChangeArrowheads="1"/>
              </p:cNvSpPr>
              <p:nvPr/>
            </p:nvSpPr>
            <p:spPr bwMode="auto">
              <a:xfrm>
                <a:off x="137" y="719"/>
                <a:ext cx="240" cy="335"/>
              </a:xfrm>
              <a:prstGeom prst="rect">
                <a:avLst/>
              </a:prstGeom>
              <a:solidFill>
                <a:srgbClr val="FF6600"/>
              </a:solidFill>
              <a:ln w="12700" cmpd="sng">
                <a:solidFill>
                  <a:srgbClr val="0000CC"/>
                </a:solidFill>
                <a:prstDash val="dash"/>
                <a:miter lim="800000"/>
              </a:ln>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rPr>
                  <a:t>1</a:t>
                </a:r>
                <a:endPar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endParaRPr>
              </a:p>
            </p:txBody>
          </p:sp>
        </p:grpSp>
        <p:sp>
          <p:nvSpPr>
            <p:cNvPr id="47" name="Line 4"/>
            <p:cNvSpPr>
              <a:spLocks noChangeShapeType="1"/>
            </p:cNvSpPr>
            <p:nvPr/>
          </p:nvSpPr>
          <p:spPr bwMode="auto">
            <a:xfrm flipV="1">
              <a:off x="6776071" y="2387692"/>
              <a:ext cx="2907967"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grpSp>
      <p:sp>
        <p:nvSpPr>
          <p:cNvPr id="39" name="Text Box 38"/>
          <p:cNvSpPr txBox="1">
            <a:spLocks noChangeArrowheads="1"/>
          </p:cNvSpPr>
          <p:nvPr/>
        </p:nvSpPr>
        <p:spPr bwMode="auto">
          <a:xfrm>
            <a:off x="9909785" y="2498629"/>
            <a:ext cx="16866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spcBef>
                <a:spcPct val="50000"/>
              </a:spcBef>
              <a:buClrTx/>
              <a:buFontTx/>
              <a:buNone/>
              <a:defRPr sz="2200" b="1">
                <a:latin typeface="Consolas" panose="020B0609020204030204" pitchFamily="49" charset="0"/>
                <a:ea typeface="微软雅黑" panose="020B0503020204020204" pitchFamily="34" charset="-122"/>
                <a:cs typeface="Segoe UI Black" panose="020B0A02040204020203" pitchFamily="34" charset="0"/>
              </a:defRPr>
            </a:lvl1pPr>
            <a:lvl2pPr marL="742950" indent="-285750">
              <a:lnSpc>
                <a:spcPct val="120000"/>
              </a:lnSpc>
              <a:spcBef>
                <a:spcPct val="20000"/>
              </a:spcBef>
              <a:buClr>
                <a:schemeClr val="accent2"/>
              </a:buClr>
              <a:buFont typeface="Wingdings" panose="05000000000000000000" pitchFamily="2" charset="2"/>
              <a:buChar char="n"/>
              <a:defRPr sz="2600">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9pPr>
          </a:lstStyle>
          <a:p>
            <a:r>
              <a:rPr lang="zh-CN" altLang="en-US" b="0" dirty="0"/>
              <a:t>正常结果</a:t>
            </a:r>
            <a:endParaRPr lang="zh-CN" altLang="en-US" b="0" dirty="0"/>
          </a:p>
        </p:txBody>
      </p:sp>
      <p:sp>
        <p:nvSpPr>
          <p:cNvPr id="46" name="Text Box 37"/>
          <p:cNvSpPr txBox="1">
            <a:spLocks noChangeArrowheads="1"/>
          </p:cNvSpPr>
          <p:nvPr/>
        </p:nvSpPr>
        <p:spPr bwMode="auto">
          <a:xfrm>
            <a:off x="770518" y="1317267"/>
            <a:ext cx="1642429" cy="430887"/>
          </a:xfrm>
          <a:prstGeom prst="rect">
            <a:avLst/>
          </a:prstGeom>
          <a:solidFill>
            <a:schemeClr val="tx1"/>
          </a:solidFill>
          <a:ln>
            <a:noFill/>
          </a:ln>
          <a:effectLst>
            <a:outerShdw blurRad="50800" dist="38100" dir="5400000" algn="t" rotWithShape="0">
              <a:prstClr val="black">
                <a:alpha val="40000"/>
              </a:prstClr>
            </a:outerShdw>
          </a:effec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en-US" altLang="zh-CN" sz="2200" dirty="0" err="1">
                <a:solidFill>
                  <a:schemeClr val="bg1"/>
                </a:solidFill>
                <a:latin typeface="Consolas" panose="020B0609020204030204" pitchFamily="49" charset="0"/>
                <a:ea typeface="微软雅黑" panose="020B0503020204020204" pitchFamily="34" charset="-122"/>
                <a:cs typeface="Segoe UI Black" panose="020B0A02040204020203" pitchFamily="34" charset="0"/>
              </a:rPr>
              <a:t>C</a:t>
            </a:r>
            <a:r>
              <a:rPr lang="en-US" altLang="zh-CN" sz="2200" baseline="-25000" dirty="0" err="1">
                <a:solidFill>
                  <a:schemeClr val="bg1"/>
                </a:solidFill>
                <a:latin typeface="Consolas" panose="020B0609020204030204" pitchFamily="49" charset="0"/>
                <a:ea typeface="微软雅黑" panose="020B0503020204020204" pitchFamily="34" charset="-122"/>
                <a:cs typeface="Segoe UI Black" panose="020B0A02040204020203" pitchFamily="34" charset="0"/>
              </a:rPr>
              <a:t>f</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=0,C</a:t>
            </a:r>
            <a:r>
              <a:rPr lang="en-US" altLang="zh-CN" sz="2200" baseline="-250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n</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=0</a:t>
            </a:r>
            <a:endParaRPr lang="zh-CN" altLang="en-US"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endParaRPr>
          </a:p>
        </p:txBody>
      </p:sp>
      <p:sp>
        <p:nvSpPr>
          <p:cNvPr id="54" name="Text Box 37"/>
          <p:cNvSpPr txBox="1">
            <a:spLocks noChangeArrowheads="1"/>
          </p:cNvSpPr>
          <p:nvPr/>
        </p:nvSpPr>
        <p:spPr bwMode="auto">
          <a:xfrm>
            <a:off x="9882797" y="1349278"/>
            <a:ext cx="1642429" cy="430887"/>
          </a:xfrm>
          <a:prstGeom prst="rect">
            <a:avLst/>
          </a:prstGeom>
          <a:solidFill>
            <a:schemeClr val="tx1"/>
          </a:solidFill>
          <a:ln>
            <a:noFill/>
          </a:ln>
          <a:effectLst>
            <a:outerShdw blurRad="50800" dist="38100" dir="5400000" algn="t" rotWithShape="0">
              <a:prstClr val="black">
                <a:alpha val="40000"/>
              </a:prstClr>
            </a:outerShdw>
          </a:effec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en-US" altLang="zh-CN" sz="2200" dirty="0" err="1">
                <a:solidFill>
                  <a:schemeClr val="bg1"/>
                </a:solidFill>
                <a:latin typeface="Consolas" panose="020B0609020204030204" pitchFamily="49" charset="0"/>
                <a:ea typeface="微软雅黑" panose="020B0503020204020204" pitchFamily="34" charset="-122"/>
                <a:cs typeface="Segoe UI Black" panose="020B0A02040204020203" pitchFamily="34" charset="0"/>
              </a:rPr>
              <a:t>C</a:t>
            </a:r>
            <a:r>
              <a:rPr lang="en-US" altLang="zh-CN" sz="2200" baseline="-25000" dirty="0" err="1">
                <a:solidFill>
                  <a:schemeClr val="bg1"/>
                </a:solidFill>
                <a:latin typeface="Consolas" panose="020B0609020204030204" pitchFamily="49" charset="0"/>
                <a:ea typeface="微软雅黑" panose="020B0503020204020204" pitchFamily="34" charset="-122"/>
                <a:cs typeface="Segoe UI Black" panose="020B0A02040204020203" pitchFamily="34" charset="0"/>
              </a:rPr>
              <a:t>f</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a:t>
            </a:r>
            <a:r>
              <a:rPr lang="en-US" altLang="zh-CN" sz="2200" dirty="0">
                <a:solidFill>
                  <a:srgbClr val="00FF00"/>
                </a:solidFill>
                <a:latin typeface="Consolas" panose="020B0609020204030204" pitchFamily="49" charset="0"/>
                <a:ea typeface="微软雅黑" panose="020B0503020204020204" pitchFamily="34" charset="-122"/>
                <a:cs typeface="Segoe UI Black" panose="020B0A02040204020203" pitchFamily="34" charset="0"/>
              </a:rPr>
              <a:t>1</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,C</a:t>
            </a:r>
            <a:r>
              <a:rPr lang="en-US" altLang="zh-CN" sz="2200" baseline="-250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n</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a:t>
            </a:r>
            <a:r>
              <a:rPr lang="en-US" altLang="zh-CN" sz="2200" dirty="0">
                <a:solidFill>
                  <a:srgbClr val="00FF00"/>
                </a:solidFill>
                <a:latin typeface="Consolas" panose="020B0609020204030204" pitchFamily="49" charset="0"/>
                <a:ea typeface="微软雅黑" panose="020B0503020204020204" pitchFamily="34" charset="-122"/>
                <a:cs typeface="Segoe UI Black" panose="020B0A02040204020203" pitchFamily="34" charset="0"/>
              </a:rPr>
              <a:t>1</a:t>
            </a:r>
            <a:endParaRPr lang="zh-CN" altLang="en-US" sz="2200" dirty="0">
              <a:solidFill>
                <a:srgbClr val="00FF00"/>
              </a:solidFill>
              <a:latin typeface="Consolas" panose="020B0609020204030204" pitchFamily="49" charset="0"/>
              <a:ea typeface="微软雅黑" panose="020B0503020204020204" pitchFamily="34" charset="-122"/>
              <a:cs typeface="Segoe UI Black" panose="020B0A02040204020203" pitchFamily="34" charset="0"/>
            </a:endParaRPr>
          </a:p>
        </p:txBody>
      </p:sp>
      <p:sp>
        <p:nvSpPr>
          <p:cNvPr id="57" name="Text Box 37"/>
          <p:cNvSpPr txBox="1">
            <a:spLocks noChangeArrowheads="1"/>
          </p:cNvSpPr>
          <p:nvPr/>
        </p:nvSpPr>
        <p:spPr bwMode="auto">
          <a:xfrm>
            <a:off x="770518" y="3532237"/>
            <a:ext cx="1642429" cy="430887"/>
          </a:xfrm>
          <a:prstGeom prst="rect">
            <a:avLst/>
          </a:prstGeom>
          <a:solidFill>
            <a:schemeClr val="tx1"/>
          </a:solidFill>
          <a:ln>
            <a:noFill/>
          </a:ln>
          <a:effectLst>
            <a:outerShdw blurRad="50800" dist="38100" dir="5400000" algn="t" rotWithShape="0">
              <a:prstClr val="black">
                <a:alpha val="40000"/>
              </a:prstClr>
            </a:outerShdw>
          </a:effec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en-US" altLang="zh-CN" sz="2200" dirty="0" err="1">
                <a:solidFill>
                  <a:schemeClr val="bg1"/>
                </a:solidFill>
                <a:latin typeface="Consolas" panose="020B0609020204030204" pitchFamily="49" charset="0"/>
                <a:ea typeface="微软雅黑" panose="020B0503020204020204" pitchFamily="34" charset="-122"/>
                <a:cs typeface="Segoe UI Black" panose="020B0A02040204020203" pitchFamily="34" charset="0"/>
              </a:rPr>
              <a:t>C</a:t>
            </a:r>
            <a:r>
              <a:rPr lang="en-US" altLang="zh-CN" sz="2200" baseline="-25000" dirty="0" err="1">
                <a:solidFill>
                  <a:schemeClr val="bg1"/>
                </a:solidFill>
                <a:latin typeface="Consolas" panose="020B0609020204030204" pitchFamily="49" charset="0"/>
                <a:ea typeface="微软雅黑" panose="020B0503020204020204" pitchFamily="34" charset="-122"/>
                <a:cs typeface="Segoe UI Black" panose="020B0A02040204020203" pitchFamily="34" charset="0"/>
              </a:rPr>
              <a:t>f</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=0,C</a:t>
            </a:r>
            <a:r>
              <a:rPr lang="en-US" altLang="zh-CN" sz="2200" baseline="-250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n</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a:t>
            </a:r>
            <a:r>
              <a:rPr lang="en-US" altLang="zh-CN" sz="2200" dirty="0">
                <a:solidFill>
                  <a:srgbClr val="00FF00"/>
                </a:solidFill>
                <a:latin typeface="Consolas" panose="020B0609020204030204" pitchFamily="49" charset="0"/>
                <a:ea typeface="微软雅黑" panose="020B0503020204020204" pitchFamily="34" charset="-122"/>
                <a:cs typeface="Segoe UI Black" panose="020B0A02040204020203" pitchFamily="34" charset="0"/>
              </a:rPr>
              <a:t>1</a:t>
            </a:r>
            <a:endParaRPr lang="zh-CN" altLang="en-US" sz="2200" dirty="0">
              <a:solidFill>
                <a:srgbClr val="00FF00"/>
              </a:solidFill>
              <a:latin typeface="Consolas" panose="020B0609020204030204" pitchFamily="49" charset="0"/>
              <a:ea typeface="微软雅黑" panose="020B0503020204020204" pitchFamily="34" charset="-122"/>
              <a:cs typeface="Segoe UI Black" panose="020B0A02040204020203" pitchFamily="34" charset="0"/>
            </a:endParaRPr>
          </a:p>
        </p:txBody>
      </p:sp>
      <p:sp>
        <p:nvSpPr>
          <p:cNvPr id="58" name="Text Box 37"/>
          <p:cNvSpPr txBox="1">
            <a:spLocks noChangeArrowheads="1"/>
          </p:cNvSpPr>
          <p:nvPr/>
        </p:nvSpPr>
        <p:spPr bwMode="auto">
          <a:xfrm>
            <a:off x="9837482" y="3557322"/>
            <a:ext cx="1642429" cy="430887"/>
          </a:xfrm>
          <a:prstGeom prst="rect">
            <a:avLst/>
          </a:prstGeom>
          <a:solidFill>
            <a:schemeClr val="tx1"/>
          </a:solidFill>
          <a:ln>
            <a:noFill/>
          </a:ln>
          <a:effectLst>
            <a:outerShdw blurRad="50800" dist="38100" dir="5400000" algn="t" rotWithShape="0">
              <a:prstClr val="black">
                <a:alpha val="40000"/>
              </a:prstClr>
            </a:outerShdw>
          </a:effec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en-US" altLang="zh-CN" sz="2200" dirty="0" err="1">
                <a:solidFill>
                  <a:schemeClr val="bg1"/>
                </a:solidFill>
                <a:latin typeface="Consolas" panose="020B0609020204030204" pitchFamily="49" charset="0"/>
                <a:ea typeface="微软雅黑" panose="020B0503020204020204" pitchFamily="34" charset="-122"/>
                <a:cs typeface="Segoe UI Black" panose="020B0A02040204020203" pitchFamily="34" charset="0"/>
              </a:rPr>
              <a:t>C</a:t>
            </a:r>
            <a:r>
              <a:rPr lang="en-US" altLang="zh-CN" sz="2200" baseline="-25000" dirty="0" err="1">
                <a:solidFill>
                  <a:schemeClr val="bg1"/>
                </a:solidFill>
                <a:latin typeface="Consolas" panose="020B0609020204030204" pitchFamily="49" charset="0"/>
                <a:ea typeface="微软雅黑" panose="020B0503020204020204" pitchFamily="34" charset="-122"/>
                <a:cs typeface="Segoe UI Black" panose="020B0A02040204020203" pitchFamily="34" charset="0"/>
              </a:rPr>
              <a:t>f</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a:t>
            </a:r>
            <a:r>
              <a:rPr lang="en-US" altLang="zh-CN" sz="2200" dirty="0">
                <a:solidFill>
                  <a:srgbClr val="00FF00"/>
                </a:solidFill>
                <a:latin typeface="Consolas" panose="020B0609020204030204" pitchFamily="49" charset="0"/>
                <a:ea typeface="微软雅黑" panose="020B0503020204020204" pitchFamily="34" charset="-122"/>
                <a:cs typeface="Segoe UI Black" panose="020B0A02040204020203" pitchFamily="34" charset="0"/>
              </a:rPr>
              <a:t>1</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,C</a:t>
            </a:r>
            <a:r>
              <a:rPr lang="en-US" altLang="zh-CN" sz="2200" baseline="-250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n</a:t>
            </a:r>
            <a:r>
              <a:rPr lang="en-US" altLang="zh-CN"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rPr>
              <a:t>=0</a:t>
            </a:r>
            <a:endParaRPr lang="zh-CN" altLang="en-US" sz="2200" dirty="0">
              <a:solidFill>
                <a:schemeClr val="bg1"/>
              </a:solidFill>
              <a:latin typeface="Consolas" panose="020B0609020204030204" pitchFamily="49" charset="0"/>
              <a:ea typeface="微软雅黑" panose="020B0503020204020204" pitchFamily="34" charset="-122"/>
              <a:cs typeface="Segoe UI Black" panose="020B0A02040204020203" pitchFamily="34" charset="0"/>
            </a:endParaRPr>
          </a:p>
        </p:txBody>
      </p:sp>
      <p:grpSp>
        <p:nvGrpSpPr>
          <p:cNvPr id="18" name="组合 17"/>
          <p:cNvGrpSpPr/>
          <p:nvPr/>
        </p:nvGrpSpPr>
        <p:grpSpPr>
          <a:xfrm>
            <a:off x="7263996" y="1321906"/>
            <a:ext cx="871066" cy="991123"/>
            <a:chOff x="7263996" y="1522642"/>
            <a:chExt cx="871066" cy="991123"/>
          </a:xfrm>
        </p:grpSpPr>
        <p:sp>
          <p:nvSpPr>
            <p:cNvPr id="3" name="圆角矩形 2"/>
            <p:cNvSpPr/>
            <p:nvPr/>
          </p:nvSpPr>
          <p:spPr>
            <a:xfrm>
              <a:off x="7843277" y="1535865"/>
              <a:ext cx="291785" cy="977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7263996" y="1522642"/>
              <a:ext cx="291785" cy="977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圆角矩形 60"/>
          <p:cNvSpPr/>
          <p:nvPr/>
        </p:nvSpPr>
        <p:spPr>
          <a:xfrm>
            <a:off x="3558057" y="3531199"/>
            <a:ext cx="291785" cy="977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7254157" y="3517579"/>
            <a:ext cx="291785" cy="977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6266928" y="5627964"/>
            <a:ext cx="5321997" cy="66032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Overflow = </a:t>
            </a:r>
            <a:r>
              <a:rPr lang="en-US" altLang="zh-CN" sz="3200" b="1" i="1" dirty="0" err="1">
                <a:solidFill>
                  <a:schemeClr val="tx1"/>
                </a:solidFill>
                <a:latin typeface="Times New Roman" panose="02020603050405020304" pitchFamily="18" charset="0"/>
                <a:cs typeface="Times New Roman" panose="02020603050405020304" pitchFamily="18" charset="0"/>
              </a:rPr>
              <a:t>C</a:t>
            </a:r>
            <a:r>
              <a:rPr lang="en-US" altLang="zh-CN" sz="3200" b="1" i="1" baseline="-25000" dirty="0" err="1">
                <a:solidFill>
                  <a:schemeClr val="tx1"/>
                </a:solidFill>
                <a:latin typeface="Times New Roman" panose="02020603050405020304" pitchFamily="18" charset="0"/>
                <a:cs typeface="Times New Roman" panose="02020603050405020304" pitchFamily="18" charset="0"/>
              </a:rPr>
              <a:t>f</a:t>
            </a:r>
            <a:r>
              <a:rPr lang="en-US" altLang="zh-CN" sz="3200" b="1" i="1" baseline="-25000"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C</a:t>
            </a:r>
            <a:r>
              <a:rPr lang="en-US" altLang="zh-CN" sz="3200" b="1" i="1" baseline="-25000" dirty="0">
                <a:solidFill>
                  <a:schemeClr val="tx1"/>
                </a:solidFill>
                <a:latin typeface="Times New Roman" panose="02020603050405020304" pitchFamily="18" charset="0"/>
                <a:cs typeface="Times New Roman" panose="02020603050405020304" pitchFamily="18" charset="0"/>
              </a:rPr>
              <a:t>n</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sp>
        <p:nvSpPr>
          <p:cNvPr id="66" name="圆角矩形 65"/>
          <p:cNvSpPr/>
          <p:nvPr/>
        </p:nvSpPr>
        <p:spPr>
          <a:xfrm>
            <a:off x="588742" y="5747419"/>
            <a:ext cx="5599659" cy="703524"/>
          </a:xfrm>
          <a:prstGeom prst="roundRect">
            <a:avLst>
              <a:gd name="adj" fmla="val 5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zh-CN" altLang="en-US" sz="2400" b="1" spc="300" dirty="0">
                <a:solidFill>
                  <a:schemeClr val="bg2">
                    <a:lumMod val="25000"/>
                  </a:schemeClr>
                </a:solidFill>
                <a:ea typeface="微软雅黑" panose="020B0503020204020204" pitchFamily="34" charset="-122"/>
              </a:rPr>
              <a:t>符号位进位位</a:t>
            </a:r>
            <a:r>
              <a:rPr lang="en-US" altLang="zh-CN" sz="2400" b="1" spc="300" dirty="0" err="1">
                <a:solidFill>
                  <a:schemeClr val="bg2">
                    <a:lumMod val="25000"/>
                  </a:schemeClr>
                </a:solidFill>
                <a:ea typeface="微软雅黑" panose="020B0503020204020204" pitchFamily="34" charset="-122"/>
              </a:rPr>
              <a:t>C</a:t>
            </a:r>
            <a:r>
              <a:rPr lang="en-US" altLang="zh-CN" sz="2400" b="1" spc="300" baseline="-25000" dirty="0" err="1">
                <a:solidFill>
                  <a:schemeClr val="bg2">
                    <a:lumMod val="25000"/>
                  </a:schemeClr>
                </a:solidFill>
                <a:ea typeface="微软雅黑" panose="020B0503020204020204" pitchFamily="34" charset="-122"/>
              </a:rPr>
              <a:t>f</a:t>
            </a:r>
            <a:r>
              <a:rPr lang="zh-CN" altLang="en-US" sz="2400" b="1" spc="300" dirty="0">
                <a:solidFill>
                  <a:schemeClr val="bg2">
                    <a:lumMod val="25000"/>
                  </a:schemeClr>
                </a:solidFill>
                <a:ea typeface="微软雅黑" panose="020B0503020204020204" pitchFamily="34" charset="-122"/>
              </a:rPr>
              <a:t>，最高位进位位</a:t>
            </a:r>
            <a:r>
              <a:rPr lang="en-US" altLang="zh-CN" sz="2400" b="1" spc="300" dirty="0">
                <a:solidFill>
                  <a:schemeClr val="bg2">
                    <a:lumMod val="25000"/>
                  </a:schemeClr>
                </a:solidFill>
                <a:ea typeface="微软雅黑" panose="020B0503020204020204" pitchFamily="34" charset="-122"/>
              </a:rPr>
              <a:t>C</a:t>
            </a:r>
            <a:r>
              <a:rPr lang="en-US" altLang="zh-CN" sz="2400" b="1" spc="300" baseline="-25000" dirty="0">
                <a:solidFill>
                  <a:schemeClr val="bg2">
                    <a:lumMod val="25000"/>
                  </a:schemeClr>
                </a:solidFill>
                <a:ea typeface="微软雅黑" panose="020B0503020204020204" pitchFamily="34" charset="-122"/>
              </a:rPr>
              <a:t>n</a:t>
            </a:r>
            <a:endParaRPr lang="zh-CN" altLang="en-US" sz="2400" b="1" spc="300" baseline="-25000" dirty="0">
              <a:solidFill>
                <a:schemeClr val="bg2">
                  <a:lumMod val="25000"/>
                </a:schemeClr>
              </a:solidFill>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left)">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autoUpdateAnimBg="0"/>
      <p:bldP spid="54" grpId="0" animBg="1" autoUpdateAnimBg="0"/>
      <p:bldP spid="57" grpId="0" animBg="1" autoUpdateAnimBg="0"/>
      <p:bldP spid="58" grpId="0" animBg="1" autoUpdateAnimBg="0"/>
      <p:bldP spid="61" grpId="0" animBg="1"/>
      <p:bldP spid="62" grpId="0" animBg="1"/>
      <p:bldP spid="65" grpId="0" animBg="1"/>
      <p:bldP spid="6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运算器包括哪些功能部件？</a:t>
            </a:r>
            <a:endParaRPr lang="zh-CN" altLang="en-US" dirty="0"/>
          </a:p>
        </p:txBody>
      </p:sp>
      <p:sp>
        <p:nvSpPr>
          <p:cNvPr id="3" name="内容占位符 2"/>
          <p:cNvSpPr>
            <a:spLocks noGrp="1"/>
          </p:cNvSpPr>
          <p:nvPr>
            <p:ph idx="1"/>
          </p:nvPr>
        </p:nvSpPr>
        <p:spPr>
          <a:xfrm>
            <a:off x="487822" y="942764"/>
            <a:ext cx="4680562" cy="5637024"/>
          </a:xfrm>
        </p:spPr>
        <p:txBody>
          <a:bodyPr/>
          <a:lstStyle/>
          <a:p>
            <a:r>
              <a:rPr lang="zh-CN" altLang="zh-CN" dirty="0"/>
              <a:t>算术运算和逻辑运算</a:t>
            </a:r>
            <a:endParaRPr lang="en-US" altLang="zh-CN" dirty="0"/>
          </a:p>
          <a:p>
            <a:pPr lvl="1"/>
            <a:r>
              <a:rPr lang="zh-CN" altLang="en-US" sz="2400" dirty="0"/>
              <a:t>运算电路</a:t>
            </a:r>
            <a:endParaRPr lang="zh-CN" altLang="zh-CN" sz="2400" dirty="0"/>
          </a:p>
          <a:p>
            <a:pPr eaLnBrk="1" hangingPunct="1"/>
            <a:r>
              <a:rPr lang="zh-CN" altLang="zh-CN" dirty="0"/>
              <a:t>暂存运算数据及中间结果</a:t>
            </a:r>
            <a:endParaRPr lang="en-US" altLang="zh-CN" dirty="0"/>
          </a:p>
          <a:p>
            <a:pPr lvl="1"/>
            <a:r>
              <a:rPr lang="zh-CN" altLang="en-US" sz="2400" dirty="0"/>
              <a:t>累加寄存器，通用寄存器</a:t>
            </a:r>
            <a:endParaRPr lang="zh-CN" altLang="zh-CN" sz="2400" dirty="0"/>
          </a:p>
          <a:p>
            <a:pPr eaLnBrk="1" hangingPunct="1"/>
            <a:r>
              <a:rPr lang="zh-CN" altLang="zh-CN" dirty="0"/>
              <a:t>选取数据参与运算</a:t>
            </a:r>
            <a:endParaRPr lang="en-US" altLang="zh-CN" dirty="0"/>
          </a:p>
          <a:p>
            <a:pPr lvl="1"/>
            <a:r>
              <a:rPr lang="zh-CN" altLang="en-US" sz="2400" dirty="0"/>
              <a:t>多路选择、数据通路</a:t>
            </a:r>
            <a:endParaRPr lang="zh-CN" altLang="zh-CN" sz="2400" dirty="0"/>
          </a:p>
          <a:p>
            <a:pPr eaLnBrk="1" hangingPunct="1"/>
            <a:r>
              <a:rPr lang="zh-CN" altLang="zh-CN" dirty="0"/>
              <a:t>反映运算处理的状态</a:t>
            </a:r>
            <a:endParaRPr lang="en-US" altLang="zh-CN" dirty="0"/>
          </a:p>
          <a:p>
            <a:pPr lvl="1"/>
            <a:r>
              <a:rPr lang="zh-CN" altLang="en-US" sz="2400" dirty="0"/>
              <a:t>程序状态字</a:t>
            </a:r>
            <a:endParaRPr lang="zh-CN" altLang="zh-CN" sz="2400" dirty="0"/>
          </a:p>
          <a:p>
            <a:endParaRPr lang="zh-CN" altLang="en-US" dirty="0"/>
          </a:p>
        </p:txBody>
      </p:sp>
      <p:grpSp>
        <p:nvGrpSpPr>
          <p:cNvPr id="52" name="组合 51"/>
          <p:cNvGrpSpPr/>
          <p:nvPr/>
        </p:nvGrpSpPr>
        <p:grpSpPr>
          <a:xfrm>
            <a:off x="4878562" y="2313579"/>
            <a:ext cx="6875382" cy="3745348"/>
            <a:chOff x="1806981" y="958344"/>
            <a:chExt cx="9172701" cy="4996803"/>
          </a:xfrm>
        </p:grpSpPr>
        <p:cxnSp>
          <p:nvCxnSpPr>
            <p:cNvPr id="4" name="直接箭头连接符 3"/>
            <p:cNvCxnSpPr/>
            <p:nvPr/>
          </p:nvCxnSpPr>
          <p:spPr>
            <a:xfrm flipV="1">
              <a:off x="8755474"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sp>
          <p:nvSpPr>
            <p:cNvPr id="5" name="圆角矩形 78"/>
            <p:cNvSpPr/>
            <p:nvPr/>
          </p:nvSpPr>
          <p:spPr bwMode="auto">
            <a:xfrm>
              <a:off x="7295292" y="3092582"/>
              <a:ext cx="903370" cy="350367"/>
            </a:xfrm>
            <a:prstGeom prst="roundRect">
              <a:avLst/>
            </a:prstGeom>
            <a:solidFill>
              <a:schemeClr val="accent1">
                <a:lumMod val="60000"/>
                <a:lumOff val="40000"/>
                <a:alpha val="72000"/>
              </a:schemeClr>
            </a:solidFill>
            <a:ln w="28575">
              <a:noFill/>
              <a:prstDash val="sysDash"/>
              <a:round/>
              <a:tailEnd type="triangle" w="med" len="med"/>
            </a:ln>
          </p:spPr>
          <p:txBody>
            <a:bodyPr vert="horz" wrap="square" lIns="86699" tIns="43349" rIns="86699" bIns="43349" numCol="1" rtlCol="0" anchor="t" anchorCtr="0" compatLnSpc="1"/>
            <a:lstStyle/>
            <a:p>
              <a:pPr algn="ctr"/>
              <a:endParaRPr lang="zh-CN" altLang="en-US" sz="2000">
                <a:solidFill>
                  <a:schemeClr val="bg2">
                    <a:lumMod val="75000"/>
                  </a:schemeClr>
                </a:solidFill>
              </a:endParaRPr>
            </a:p>
          </p:txBody>
        </p:sp>
        <p:grpSp>
          <p:nvGrpSpPr>
            <p:cNvPr id="6" name="组合 5"/>
            <p:cNvGrpSpPr/>
            <p:nvPr/>
          </p:nvGrpSpPr>
          <p:grpSpPr>
            <a:xfrm>
              <a:off x="4101648" y="4113140"/>
              <a:ext cx="3255272" cy="353872"/>
              <a:chOff x="4325956" y="4337879"/>
              <a:chExt cx="3433295" cy="373224"/>
            </a:xfrm>
          </p:grpSpPr>
          <p:sp>
            <p:nvSpPr>
              <p:cNvPr id="7" name="圆角矩形 71"/>
              <p:cNvSpPr/>
              <p:nvPr/>
            </p:nvSpPr>
            <p:spPr bwMode="auto">
              <a:xfrm>
                <a:off x="6806478" y="4337879"/>
                <a:ext cx="952773" cy="369528"/>
              </a:xfrm>
              <a:prstGeom prst="roundRect">
                <a:avLst/>
              </a:prstGeom>
              <a:solidFill>
                <a:schemeClr val="accent1">
                  <a:lumMod val="60000"/>
                  <a:lumOff val="40000"/>
                  <a:alpha val="72000"/>
                </a:schemeClr>
              </a:solidFill>
              <a:ln w="28575">
                <a:noFill/>
                <a:prstDash val="sysDash"/>
                <a:round/>
                <a:tailEnd type="triangle" w="med" len="med"/>
              </a:ln>
            </p:spPr>
            <p:txBody>
              <a:bodyPr vert="horz" wrap="square" lIns="86699" tIns="43349" rIns="86699" bIns="43349" numCol="1" rtlCol="0" anchor="t" anchorCtr="0" compatLnSpc="1"/>
              <a:lstStyle/>
              <a:p>
                <a:pPr algn="ctr"/>
                <a:endParaRPr lang="zh-CN" altLang="en-US" sz="2000">
                  <a:solidFill>
                    <a:schemeClr val="bg2">
                      <a:lumMod val="75000"/>
                    </a:schemeClr>
                  </a:solidFill>
                </a:endParaRPr>
              </a:p>
            </p:txBody>
          </p:sp>
          <p:sp>
            <p:nvSpPr>
              <p:cNvPr id="8" name="圆角矩形 4"/>
              <p:cNvSpPr/>
              <p:nvPr/>
            </p:nvSpPr>
            <p:spPr bwMode="auto">
              <a:xfrm>
                <a:off x="4325956" y="4341575"/>
                <a:ext cx="952773" cy="369528"/>
              </a:xfrm>
              <a:prstGeom prst="roundRect">
                <a:avLst/>
              </a:prstGeom>
              <a:solidFill>
                <a:schemeClr val="accent1">
                  <a:lumMod val="60000"/>
                  <a:lumOff val="40000"/>
                  <a:alpha val="72000"/>
                </a:schemeClr>
              </a:solidFill>
              <a:ln w="28575">
                <a:noFill/>
                <a:prstDash val="sysDash"/>
                <a:round/>
                <a:tailEnd type="triangle" w="med" len="med"/>
              </a:ln>
            </p:spPr>
            <p:txBody>
              <a:bodyPr vert="horz" wrap="square" lIns="86699" tIns="43349" rIns="86699" bIns="43349" numCol="1" rtlCol="0" anchor="t" anchorCtr="0" compatLnSpc="1"/>
              <a:lstStyle/>
              <a:p>
                <a:pPr algn="ctr"/>
                <a:endParaRPr lang="zh-CN" altLang="en-US" sz="2000">
                  <a:solidFill>
                    <a:schemeClr val="bg2">
                      <a:lumMod val="75000"/>
                    </a:schemeClr>
                  </a:solidFill>
                </a:endParaRPr>
              </a:p>
            </p:txBody>
          </p:sp>
        </p:grpSp>
        <p:cxnSp>
          <p:nvCxnSpPr>
            <p:cNvPr id="9" name="直接箭头连接符 8"/>
            <p:cNvCxnSpPr/>
            <p:nvPr/>
          </p:nvCxnSpPr>
          <p:spPr>
            <a:xfrm flipV="1">
              <a:off x="3592197" y="3567355"/>
              <a:ext cx="0" cy="663085"/>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通用</a:t>
              </a:r>
              <a:endParaRPr lang="en-US" altLang="zh-CN" sz="1200" b="1" dirty="0">
                <a:solidFill>
                  <a:schemeClr val="tx1"/>
                </a:solidFill>
                <a:latin typeface="微软雅黑" panose="020B0503020204020204" pitchFamily="34" charset="-122"/>
                <a:ea typeface="微软雅黑" panose="020B0503020204020204" pitchFamily="34" charset="-122"/>
              </a:endParaRPr>
            </a:p>
            <a:p>
              <a:pPr algn="ctr"/>
              <a:r>
                <a:rPr lang="zh-CN" altLang="en-US" sz="1200" b="1" dirty="0">
                  <a:solidFill>
                    <a:schemeClr val="tx1"/>
                  </a:solidFill>
                  <a:latin typeface="微软雅黑" panose="020B0503020204020204" pitchFamily="34" charset="-122"/>
                  <a:ea typeface="微软雅黑" panose="020B0503020204020204" pitchFamily="34" charset="-122"/>
                </a:rPr>
                <a:t>寄存器堆</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072654" y="4275621"/>
              <a:ext cx="979856" cy="594102"/>
              <a:chOff x="2828975" y="4455551"/>
              <a:chExt cx="1495040" cy="626592"/>
            </a:xfrm>
            <a:solidFill>
              <a:schemeClr val="accent4">
                <a:lumMod val="60000"/>
                <a:lumOff val="40000"/>
              </a:schemeClr>
            </a:solidFill>
          </p:grpSpPr>
          <p:sp>
            <p:nvSpPr>
              <p:cNvPr id="12" name="矩形 11"/>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r>
                  <a:rPr lang="en-US" altLang="zh-CN" sz="1100"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10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等腰三角形 12"/>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400"/>
                <a:endParaRPr lang="zh-CN" altLang="en-US" sz="1100" b="1" kern="0">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4" name="直接箭头连接符 13"/>
            <p:cNvCxnSpPr/>
            <p:nvPr/>
          </p:nvCxnSpPr>
          <p:spPr>
            <a:xfrm>
              <a:off x="2676573"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5" name="Text Box 49"/>
            <p:cNvSpPr txBox="1">
              <a:spLocks noChangeArrowheads="1"/>
            </p:cNvSpPr>
            <p:nvPr/>
          </p:nvSpPr>
          <p:spPr bwMode="auto">
            <a:xfrm>
              <a:off x="2509466" y="4558808"/>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28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flipH="1">
              <a:off x="4052510" y="4572672"/>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7" name="Text Box 49"/>
            <p:cNvSpPr txBox="1">
              <a:spLocks noChangeArrowheads="1"/>
            </p:cNvSpPr>
            <p:nvPr/>
          </p:nvSpPr>
          <p:spPr bwMode="auto">
            <a:xfrm>
              <a:off x="4071823" y="4101851"/>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00"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1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 Box 49"/>
            <p:cNvSpPr txBox="1">
              <a:spLocks noChangeArrowheads="1"/>
            </p:cNvSpPr>
            <p:nvPr/>
          </p:nvSpPr>
          <p:spPr bwMode="auto">
            <a:xfrm>
              <a:off x="7296704" y="3061604"/>
              <a:ext cx="901958"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100"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p:cNvCxnSpPr/>
            <p:nvPr/>
          </p:nvCxnSpPr>
          <p:spPr>
            <a:xfrm>
              <a:off x="7636843" y="355799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0" name="直接箭头连接符 19"/>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1" name="直接箭头连接符 20"/>
            <p:cNvCxnSpPr/>
            <p:nvPr/>
          </p:nvCxnSpPr>
          <p:spPr>
            <a:xfrm flipH="1">
              <a:off x="6397725" y="456415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2" name="Text Box 49"/>
            <p:cNvSpPr txBox="1">
              <a:spLocks noChangeArrowheads="1"/>
            </p:cNvSpPr>
            <p:nvPr/>
          </p:nvSpPr>
          <p:spPr bwMode="auto">
            <a:xfrm>
              <a:off x="6435580" y="4088933"/>
              <a:ext cx="979857"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00"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1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3" name="直接箭头连接符 22"/>
            <p:cNvCxnSpPr/>
            <p:nvPr/>
          </p:nvCxnSpPr>
          <p:spPr>
            <a:xfrm>
              <a:off x="5021787"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4" name="Text Box 49"/>
            <p:cNvSpPr txBox="1">
              <a:spLocks noChangeArrowheads="1"/>
            </p:cNvSpPr>
            <p:nvPr/>
          </p:nvSpPr>
          <p:spPr bwMode="auto">
            <a:xfrm>
              <a:off x="4827833" y="4558808"/>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28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5" name="直接箭头连接符 24"/>
            <p:cNvCxnSpPr/>
            <p:nvPr/>
          </p:nvCxnSpPr>
          <p:spPr>
            <a:xfrm flipV="1">
              <a:off x="5937411" y="4861208"/>
              <a:ext cx="0" cy="1044853"/>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5937411" y="3558839"/>
              <a:ext cx="0" cy="748836"/>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330177" y="1396500"/>
              <a:ext cx="2363045" cy="4497307"/>
              <a:chOff x="2374973" y="1488127"/>
              <a:chExt cx="2434291" cy="4632903"/>
            </a:xfrm>
            <a:effectLst/>
          </p:grpSpPr>
          <p:cxnSp>
            <p:nvCxnSpPr>
              <p:cNvPr id="28" name="直接连接符 27"/>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4809264" y="1488127"/>
                <a:ext cx="0" cy="1129330"/>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374973" y="2136912"/>
                <a:ext cx="0" cy="3984118"/>
              </a:xfrm>
              <a:prstGeom prst="straightConnector1">
                <a:avLst/>
              </a:prstGeom>
              <a:ln w="92075" cap="sq">
                <a:solidFill>
                  <a:schemeClr val="bg2">
                    <a:lumMod val="50000"/>
                  </a:schemeClr>
                </a:solidFill>
                <a:headEnd w="med" len="lg"/>
                <a:tailEnd type="stealth"/>
              </a:ln>
              <a:effectLst/>
            </p:spPr>
            <p:style>
              <a:lnRef idx="1">
                <a:schemeClr val="accent1"/>
              </a:lnRef>
              <a:fillRef idx="0">
                <a:schemeClr val="accent1"/>
              </a:fillRef>
              <a:effectRef idx="0">
                <a:schemeClr val="accent1"/>
              </a:effectRef>
              <a:fontRef idx="minor">
                <a:schemeClr val="tx1"/>
              </a:fontRef>
            </p:style>
          </p:cxnSp>
        </p:grpSp>
        <p:sp>
          <p:nvSpPr>
            <p:cNvPr id="31" name="任意多边形 86"/>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FFF2CC"/>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400"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2" name="矩形 31"/>
            <p:cNvSpPr/>
            <p:nvPr/>
          </p:nvSpPr>
          <p:spPr>
            <a:xfrm>
              <a:off x="5417868" y="426710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100"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100" b="1" kern="0" dirty="0">
                <a:latin typeface="Segoe UI Black" panose="020B0A02040204020203" pitchFamily="34" charset="0"/>
                <a:cs typeface="Segoe UI Black" panose="020B0A02040204020203" pitchFamily="34" charset="0"/>
              </a:endParaRPr>
            </a:p>
          </p:txBody>
        </p:sp>
        <p:sp>
          <p:nvSpPr>
            <p:cNvPr id="33" name="等腰三角形 32"/>
            <p:cNvSpPr/>
            <p:nvPr/>
          </p:nvSpPr>
          <p:spPr>
            <a:xfrm rot="5400000">
              <a:off x="5360406" y="4504372"/>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400">
                <a:defRPr/>
              </a:pPr>
              <a:endParaRPr lang="zh-CN" altLang="en-US" sz="1100" b="1" kern="0">
                <a:latin typeface="Segoe UI Black" panose="020B0A02040204020203" pitchFamily="34" charset="0"/>
                <a:cs typeface="Segoe UI Black" panose="020B0A02040204020203" pitchFamily="34" charset="0"/>
              </a:endParaRPr>
            </a:p>
          </p:txBody>
        </p:sp>
        <p:sp>
          <p:nvSpPr>
            <p:cNvPr id="34" name="等腰三角形 33"/>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400">
                <a:defRPr/>
              </a:pPr>
              <a:endParaRPr lang="zh-CN" altLang="en-US" sz="1100" b="1" kern="0">
                <a:latin typeface="Segoe UI Black" panose="020B0A02040204020203" pitchFamily="34" charset="0"/>
                <a:cs typeface="Segoe UI Black" panose="020B0A02040204020203" pitchFamily="34" charset="0"/>
              </a:endParaRPr>
            </a:p>
          </p:txBody>
        </p:sp>
        <p:sp>
          <p:nvSpPr>
            <p:cNvPr id="35" name="Text Box 49"/>
            <p:cNvSpPr txBox="1">
              <a:spLocks noChangeArrowheads="1"/>
            </p:cNvSpPr>
            <p:nvPr/>
          </p:nvSpPr>
          <p:spPr bwMode="auto">
            <a:xfrm>
              <a:off x="9156474" y="2483530"/>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28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直接箭头连接符 35"/>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37" name="文本框 36"/>
            <p:cNvSpPr txBox="1"/>
            <p:nvPr/>
          </p:nvSpPr>
          <p:spPr>
            <a:xfrm>
              <a:off x="7295912" y="5409972"/>
              <a:ext cx="517130" cy="429452"/>
            </a:xfrm>
            <a:prstGeom prst="rect">
              <a:avLst/>
            </a:prstGeom>
            <a:noFill/>
            <a:ln>
              <a:noFill/>
            </a:ln>
          </p:spPr>
          <p:txBody>
            <a:bodyPr wrap="none" rtlCol="0">
              <a:spAutoFit/>
            </a:bodyPr>
            <a:lstStyle/>
            <a:p>
              <a:pPr algn="r" defTabSz="914400">
                <a:defRPr/>
              </a:pPr>
              <a:r>
                <a:rPr lang="en-US" altLang="zh-CN" sz="1400"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1400" kern="0" dirty="0">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8" name="直接箭头连接符 37"/>
            <p:cNvCxnSpPr/>
            <p:nvPr/>
          </p:nvCxnSpPr>
          <p:spPr>
            <a:xfrm>
              <a:off x="9574765" y="4275622"/>
              <a:ext cx="0" cy="167952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592197" y="4869725"/>
              <a:ext cx="0" cy="1036336"/>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41" name="Text Box 49"/>
            <p:cNvSpPr txBox="1">
              <a:spLocks noChangeArrowheads="1"/>
            </p:cNvSpPr>
            <p:nvPr/>
          </p:nvSpPr>
          <p:spPr bwMode="auto">
            <a:xfrm>
              <a:off x="6306003" y="2686451"/>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 name="直接箭头连接符 41"/>
            <p:cNvCxnSpPr/>
            <p:nvPr/>
          </p:nvCxnSpPr>
          <p:spPr>
            <a:xfrm>
              <a:off x="1806981" y="5955147"/>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621227" y="3134013"/>
              <a:ext cx="2247926" cy="421573"/>
              <a:chOff x="3776431" y="3236820"/>
              <a:chExt cx="2370858" cy="444626"/>
            </a:xfrm>
          </p:grpSpPr>
          <p:sp>
            <p:nvSpPr>
              <p:cNvPr id="44" name="文本框 43"/>
              <p:cNvSpPr txBox="1"/>
              <p:nvPr/>
            </p:nvSpPr>
            <p:spPr>
              <a:xfrm>
                <a:off x="3776431" y="3273805"/>
                <a:ext cx="441613" cy="407641"/>
              </a:xfrm>
              <a:prstGeom prst="rect">
                <a:avLst/>
              </a:prstGeom>
              <a:noFill/>
              <a:ln>
                <a:noFill/>
              </a:ln>
            </p:spPr>
            <p:txBody>
              <a:bodyPr wrap="none" rtlCol="0">
                <a:spAutoFit/>
              </a:bodyPr>
              <a:lstStyle/>
              <a:p>
                <a:pPr algn="r" defTabSz="914400">
                  <a:defRPr/>
                </a:pPr>
                <a:r>
                  <a:rPr lang="en-US" altLang="zh-CN" sz="1200"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200"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45" name="文本框 44"/>
              <p:cNvSpPr txBox="1"/>
              <p:nvPr/>
            </p:nvSpPr>
            <p:spPr>
              <a:xfrm>
                <a:off x="5719831" y="3236820"/>
                <a:ext cx="427458" cy="407643"/>
              </a:xfrm>
              <a:prstGeom prst="rect">
                <a:avLst/>
              </a:prstGeom>
              <a:noFill/>
              <a:ln>
                <a:noFill/>
              </a:ln>
            </p:spPr>
            <p:txBody>
              <a:bodyPr wrap="none" rtlCol="0">
                <a:spAutoFit/>
              </a:bodyPr>
              <a:lstStyle/>
              <a:p>
                <a:pPr algn="r" defTabSz="914400">
                  <a:defRPr/>
                </a:pPr>
                <a:r>
                  <a:rPr lang="en-US" altLang="zh-CN" sz="1200"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200" kern="0" dirty="0">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50" name="圆角矩形 77"/>
            <p:cNvSpPr/>
            <p:nvPr/>
          </p:nvSpPr>
          <p:spPr bwMode="auto">
            <a:xfrm>
              <a:off x="10040265" y="3042893"/>
              <a:ext cx="903370" cy="350367"/>
            </a:xfrm>
            <a:prstGeom prst="roundRect">
              <a:avLst/>
            </a:prstGeom>
            <a:solidFill>
              <a:schemeClr val="accent1">
                <a:lumMod val="60000"/>
                <a:lumOff val="40000"/>
                <a:alpha val="72000"/>
              </a:schemeClr>
            </a:solidFill>
            <a:ln w="28575">
              <a:noFill/>
              <a:prstDash val="sysDash"/>
              <a:round/>
              <a:tailEnd type="triangle" w="med" len="med"/>
            </a:ln>
          </p:spPr>
          <p:txBody>
            <a:bodyPr vert="horz" wrap="square" lIns="86699" tIns="43349" rIns="86699" bIns="43349" numCol="1" rtlCol="0" anchor="t" anchorCtr="0" compatLnSpc="1"/>
            <a:lstStyle/>
            <a:p>
              <a:pPr algn="ctr"/>
              <a:endParaRPr lang="zh-CN" altLang="en-US" sz="2000">
                <a:solidFill>
                  <a:schemeClr val="bg2">
                    <a:lumMod val="75000"/>
                  </a:schemeClr>
                </a:solidFill>
              </a:endParaRPr>
            </a:p>
          </p:txBody>
        </p:sp>
        <p:sp>
          <p:nvSpPr>
            <p:cNvPr id="51" name="Text Box 49"/>
            <p:cNvSpPr txBox="1">
              <a:spLocks noChangeArrowheads="1"/>
            </p:cNvSpPr>
            <p:nvPr/>
          </p:nvSpPr>
          <p:spPr bwMode="auto">
            <a:xfrm>
              <a:off x="10040265" y="3031604"/>
              <a:ext cx="939417"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100"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p:cNvSpPr/>
            <p:nvPr/>
          </p:nvSpPr>
          <p:spPr>
            <a:xfrm>
              <a:off x="3978090" y="958344"/>
              <a:ext cx="1418317"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zh-CN" altLang="en-US" sz="1200" b="1" kern="0" dirty="0">
                  <a:latin typeface="微软雅黑" panose="020B0503020204020204" pitchFamily="34" charset="-122"/>
                  <a:ea typeface="微软雅黑" panose="020B0503020204020204" pitchFamily="34" charset="-122"/>
                  <a:cs typeface="Segoe UI Black" panose="020B0A02040204020203" pitchFamily="34" charset="0"/>
                </a:rPr>
                <a:t>程序状态字</a:t>
              </a:r>
              <a:endParaRPr lang="zh-CN" altLang="en-US" sz="1200" b="1" kern="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46" name="组合 45"/>
          <p:cNvGrpSpPr/>
          <p:nvPr/>
        </p:nvGrpSpPr>
        <p:grpSpPr>
          <a:xfrm>
            <a:off x="8566439" y="1487693"/>
            <a:ext cx="2390326" cy="502619"/>
            <a:chOff x="7864459" y="1674929"/>
            <a:chExt cx="2390326" cy="502619"/>
          </a:xfrm>
        </p:grpSpPr>
        <p:sp>
          <p:nvSpPr>
            <p:cNvPr id="54" name="矩形 53"/>
            <p:cNvSpPr/>
            <p:nvPr/>
          </p:nvSpPr>
          <p:spPr>
            <a:xfrm>
              <a:off x="7864459" y="1674929"/>
              <a:ext cx="239032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8032063" y="1721677"/>
              <a:ext cx="2134492" cy="400110"/>
            </a:xfrm>
            <a:prstGeom prst="rect">
              <a:avLst/>
            </a:prstGeom>
            <a:noFill/>
          </p:spPr>
          <p:txBody>
            <a:bodyPr wrap="squar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如何构建</a:t>
              </a:r>
              <a:r>
                <a:rPr lang="en-US" altLang="zh-CN" sz="2000" b="1" spc="300" dirty="0">
                  <a:solidFill>
                    <a:schemeClr val="bg1"/>
                  </a:solidFill>
                  <a:latin typeface="微软雅黑" panose="020B0503020204020204" pitchFamily="34" charset="-122"/>
                  <a:ea typeface="微软雅黑" panose="020B0503020204020204" pitchFamily="34" charset="-122"/>
                </a:rPr>
                <a:t>ALU</a:t>
              </a:r>
              <a:r>
                <a:rPr lang="zh-CN" altLang="en-US" sz="2000" b="1" spc="300" dirty="0">
                  <a:solidFill>
                    <a:schemeClr val="bg1"/>
                  </a:solidFill>
                  <a:latin typeface="微软雅黑" panose="020B0503020204020204" pitchFamily="34" charset="-122"/>
                  <a:ea typeface="微软雅黑" panose="020B0503020204020204" pitchFamily="34" charset="-122"/>
                </a:rPr>
                <a:t>？</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表格 92"/>
          <p:cNvGraphicFramePr>
            <a:graphicFrameLocks noGrp="1"/>
          </p:cNvGraphicFramePr>
          <p:nvPr/>
        </p:nvGraphicFramePr>
        <p:xfrm>
          <a:off x="661012" y="1559013"/>
          <a:ext cx="10818565" cy="4205244"/>
        </p:xfrm>
        <a:graphic>
          <a:graphicData uri="http://schemas.openxmlformats.org/drawingml/2006/table">
            <a:tbl>
              <a:tblPr firstRow="1" bandRow="1">
                <a:tableStyleId>{5C22544A-7EE6-4342-B048-85BDC9FD1C3A}</a:tableStyleId>
              </a:tblPr>
              <a:tblGrid>
                <a:gridCol w="2163713"/>
                <a:gridCol w="2163713"/>
                <a:gridCol w="2163713"/>
                <a:gridCol w="2163713"/>
                <a:gridCol w="2163713"/>
              </a:tblGrid>
              <a:tr h="688887">
                <a:tc>
                  <a:txBody>
                    <a:bodyPr/>
                    <a:lstStyle/>
                    <a:p>
                      <a:pPr algn="ctr"/>
                      <a:r>
                        <a:rPr lang="zh-CN" altLang="en-US" dirty="0">
                          <a:latin typeface="微软雅黑" panose="020B0503020204020204" pitchFamily="34" charset="-122"/>
                          <a:ea typeface="微软雅黑" panose="020B0503020204020204" pitchFamily="34" charset="-122"/>
                        </a:rPr>
                        <a:t>非</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pPr algn="ctr"/>
                      <a:r>
                        <a:rPr lang="zh-CN" altLang="en-US">
                          <a:latin typeface="微软雅黑" panose="020B0503020204020204" pitchFamily="34" charset="-122"/>
                          <a:ea typeface="微软雅黑" panose="020B0503020204020204" pitchFamily="34" charset="-122"/>
                        </a:rPr>
                        <a:t>与</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pPr algn="ctr"/>
                      <a:r>
                        <a:rPr lang="zh-CN" altLang="en-US">
                          <a:latin typeface="微软雅黑" panose="020B0503020204020204" pitchFamily="34" charset="-122"/>
                          <a:ea typeface="微软雅黑" panose="020B0503020204020204" pitchFamily="34" charset="-122"/>
                        </a:rPr>
                        <a:t>或</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pPr algn="ctr"/>
                      <a:r>
                        <a:rPr lang="zh-CN" altLang="en-US" dirty="0">
                          <a:latin typeface="微软雅黑" panose="020B0503020204020204" pitchFamily="34" charset="-122"/>
                          <a:ea typeface="微软雅黑" panose="020B0503020204020204" pitchFamily="34" charset="-122"/>
                        </a:rPr>
                        <a:t>异或</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pPr algn="ctr"/>
                      <a:r>
                        <a:rPr lang="zh-CN" altLang="en-US" dirty="0">
                          <a:latin typeface="微软雅黑" panose="020B0503020204020204" pitchFamily="34" charset="-122"/>
                          <a:ea typeface="微软雅黑" panose="020B0503020204020204" pitchFamily="34" charset="-122"/>
                        </a:rPr>
                        <a:t>多路选择</a:t>
                      </a:r>
                      <a:endParaRPr lang="zh-CN" altLang="en-US" dirty="0">
                        <a:latin typeface="微软雅黑" panose="020B0503020204020204" pitchFamily="34" charset="-122"/>
                        <a:ea typeface="微软雅黑" panose="020B0503020204020204" pitchFamily="34" charset="-122"/>
                      </a:endParaRPr>
                    </a:p>
                  </a:txBody>
                  <a:tcPr anchor="ctr" anchorCtr="1"/>
                </a:tc>
              </a:tr>
              <a:tr h="2423933">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1092424">
                <a:tc>
                  <a:txBody>
                    <a:bodyPr/>
                    <a:lstStyle/>
                    <a:p>
                      <a:pPr algn="ct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~a</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a &amp; b</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tc>
                  <a:txBody>
                    <a:bodyPr/>
                    <a:lstStyle/>
                    <a:p>
                      <a:pPr algn="ct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a | b</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tc>
                  <a:txBody>
                    <a:bodyPr/>
                    <a:lstStyle/>
                    <a:p>
                      <a:pPr algn="ct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a ^ b</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tc>
                  <a:txBody>
                    <a:bodyPr/>
                    <a:lstStyle/>
                    <a:p>
                      <a:pPr algn="ct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(s==0)?a,b</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tr>
            </a:tbl>
          </a:graphicData>
        </a:graphic>
      </p:graphicFrame>
      <p:sp>
        <p:nvSpPr>
          <p:cNvPr id="2" name="标题 1"/>
          <p:cNvSpPr>
            <a:spLocks noGrp="1"/>
          </p:cNvSpPr>
          <p:nvPr>
            <p:ph type="title"/>
          </p:nvPr>
        </p:nvSpPr>
        <p:spPr>
          <a:xfrm>
            <a:off x="487822" y="257614"/>
            <a:ext cx="2834285" cy="617641"/>
          </a:xfrm>
        </p:spPr>
        <p:txBody>
          <a:bodyPr/>
          <a:lstStyle/>
          <a:p>
            <a:r>
              <a:rPr lang="zh-CN" altLang="en-US" dirty="0"/>
              <a:t>基本逻辑组件</a:t>
            </a:r>
            <a:endParaRPr lang="zh-CN" altLang="en-US" dirty="0"/>
          </a:p>
        </p:txBody>
      </p:sp>
      <p:grpSp>
        <p:nvGrpSpPr>
          <p:cNvPr id="11" name="Group 69"/>
          <p:cNvGrpSpPr/>
          <p:nvPr/>
        </p:nvGrpSpPr>
        <p:grpSpPr>
          <a:xfrm>
            <a:off x="3243928" y="3084616"/>
            <a:ext cx="1410365" cy="581286"/>
            <a:chOff x="4042896" y="1715661"/>
            <a:chExt cx="1798163" cy="741118"/>
          </a:xfrm>
        </p:grpSpPr>
        <p:cxnSp>
          <p:nvCxnSpPr>
            <p:cNvPr id="12" name="Straight Connector 27"/>
            <p:cNvCxnSpPr/>
            <p:nvPr/>
          </p:nvCxnSpPr>
          <p:spPr>
            <a:xfrm flipV="1">
              <a:off x="4042896" y="2298791"/>
              <a:ext cx="41510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28"/>
            <p:cNvCxnSpPr/>
            <p:nvPr/>
          </p:nvCxnSpPr>
          <p:spPr>
            <a:xfrm flipV="1">
              <a:off x="4042896" y="1870675"/>
              <a:ext cx="41510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29"/>
            <p:cNvCxnSpPr/>
            <p:nvPr/>
          </p:nvCxnSpPr>
          <p:spPr>
            <a:xfrm flipV="1">
              <a:off x="5346318" y="2086966"/>
              <a:ext cx="494741" cy="1"/>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Delay 68"/>
            <p:cNvSpPr/>
            <p:nvPr/>
          </p:nvSpPr>
          <p:spPr>
            <a:xfrm>
              <a:off x="4451796" y="1715661"/>
              <a:ext cx="882699" cy="741118"/>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96"/>
          <p:cNvGrpSpPr/>
          <p:nvPr/>
        </p:nvGrpSpPr>
        <p:grpSpPr>
          <a:xfrm>
            <a:off x="1168331" y="3092705"/>
            <a:ext cx="1342021" cy="590507"/>
            <a:chOff x="379248" y="5807937"/>
            <a:chExt cx="1711027" cy="752875"/>
          </a:xfrm>
        </p:grpSpPr>
        <p:cxnSp>
          <p:nvCxnSpPr>
            <p:cNvPr id="17" name="Straight Connector 97"/>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98"/>
            <p:cNvCxnSpPr/>
            <p:nvPr/>
          </p:nvCxnSpPr>
          <p:spPr>
            <a:xfrm flipV="1">
              <a:off x="1563384" y="6184637"/>
              <a:ext cx="526891" cy="1"/>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Oval 99"/>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riangle 100"/>
            <p:cNvSpPr/>
            <p:nvPr/>
          </p:nvSpPr>
          <p:spPr>
            <a:xfrm rot="5400000">
              <a:off x="733521" y="5859860"/>
              <a:ext cx="752875" cy="649030"/>
            </a:xfrm>
            <a:prstGeom prst="triangle">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4" name="组合 93"/>
          <p:cNvGrpSpPr/>
          <p:nvPr/>
        </p:nvGrpSpPr>
        <p:grpSpPr>
          <a:xfrm>
            <a:off x="9527009" y="2731843"/>
            <a:ext cx="1741854" cy="1700545"/>
            <a:chOff x="8886321" y="2529408"/>
            <a:chExt cx="1741854" cy="1700545"/>
          </a:xfrm>
        </p:grpSpPr>
        <p:sp>
          <p:nvSpPr>
            <p:cNvPr id="70" name="矩形: 圆角 69"/>
            <p:cNvSpPr/>
            <p:nvPr/>
          </p:nvSpPr>
          <p:spPr>
            <a:xfrm>
              <a:off x="9563609" y="2529408"/>
              <a:ext cx="451612" cy="1199453"/>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ectangle 161"/>
            <p:cNvSpPr>
              <a:spLocks noChangeArrowheads="1"/>
            </p:cNvSpPr>
            <p:nvPr/>
          </p:nvSpPr>
          <p:spPr bwMode="auto">
            <a:xfrm>
              <a:off x="9604279" y="2687143"/>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cxnSp>
          <p:nvCxnSpPr>
            <p:cNvPr id="74" name="直接箭头连接符 73"/>
            <p:cNvCxnSpPr/>
            <p:nvPr/>
          </p:nvCxnSpPr>
          <p:spPr>
            <a:xfrm>
              <a:off x="9190833" y="2819845"/>
              <a:ext cx="383793" cy="0"/>
            </a:xfrm>
            <a:prstGeom prst="straightConnector1">
              <a:avLst/>
            </a:prstGeom>
            <a:ln w="28575">
              <a:solidFill>
                <a:schemeClr val="tx1"/>
              </a:solidFill>
              <a:headEnd w="lg" len="lg"/>
              <a:tailEnd type="none"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9190833" y="3437065"/>
              <a:ext cx="372775" cy="0"/>
            </a:xfrm>
            <a:prstGeom prst="straightConnector1">
              <a:avLst/>
            </a:prstGeom>
            <a:ln w="28575">
              <a:solidFill>
                <a:schemeClr val="tx1"/>
              </a:solidFill>
              <a:headEnd w="lg" len="lg"/>
              <a:tailEnd type="none"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10024555" y="3112336"/>
              <a:ext cx="348141" cy="0"/>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78" name="Rectangle 161"/>
            <p:cNvSpPr>
              <a:spLocks noChangeArrowheads="1"/>
            </p:cNvSpPr>
            <p:nvPr/>
          </p:nvSpPr>
          <p:spPr bwMode="auto">
            <a:xfrm>
              <a:off x="9616967" y="3273944"/>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79" name="Rectangle 161"/>
            <p:cNvSpPr>
              <a:spLocks noChangeArrowheads="1"/>
            </p:cNvSpPr>
            <p:nvPr/>
          </p:nvSpPr>
          <p:spPr bwMode="auto">
            <a:xfrm>
              <a:off x="10443064" y="2854277"/>
              <a:ext cx="185111"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c</a:t>
              </a:r>
              <a:endParaRPr lang="en-US" altLang="zh-CN" sz="2400" dirty="0">
                <a:latin typeface="Segoe UI Semibold" panose="020B0702040204020203" pitchFamily="34" charset="0"/>
                <a:ea typeface="+mn-ea"/>
                <a:cs typeface="Segoe UI Semibold" panose="020B0702040204020203" pitchFamily="34" charset="0"/>
              </a:endParaRPr>
            </a:p>
          </p:txBody>
        </p:sp>
        <p:sp>
          <p:nvSpPr>
            <p:cNvPr id="88" name="文本框 87"/>
            <p:cNvSpPr txBox="1"/>
            <p:nvPr/>
          </p:nvSpPr>
          <p:spPr>
            <a:xfrm>
              <a:off x="8887429" y="2571447"/>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89" name="文本框 88"/>
            <p:cNvSpPr txBox="1"/>
            <p:nvPr/>
          </p:nvSpPr>
          <p:spPr>
            <a:xfrm>
              <a:off x="8886321" y="3173262"/>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cxnSp>
          <p:nvCxnSpPr>
            <p:cNvPr id="99" name="直接箭头连接符 98"/>
            <p:cNvCxnSpPr/>
            <p:nvPr/>
          </p:nvCxnSpPr>
          <p:spPr>
            <a:xfrm flipV="1">
              <a:off x="9791061" y="3728861"/>
              <a:ext cx="0" cy="270260"/>
            </a:xfrm>
            <a:prstGeom prst="straightConnector1">
              <a:avLst/>
            </a:prstGeom>
            <a:ln w="28575">
              <a:solidFill>
                <a:schemeClr val="tx1"/>
              </a:solidFill>
              <a:headEnd w="lg" len="lg"/>
              <a:tailEnd type="none"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9789390" y="3768288"/>
              <a:ext cx="31771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s</a:t>
              </a:r>
              <a:endParaRPr lang="en-US" altLang="zh-CN" sz="2400" dirty="0">
                <a:latin typeface="Segoe UI Semibold" panose="020B0702040204020203" pitchFamily="34" charset="0"/>
                <a:cs typeface="Segoe UI Semibold" panose="020B0702040204020203" pitchFamily="34" charset="0"/>
              </a:endParaRPr>
            </a:p>
          </p:txBody>
        </p:sp>
      </p:grpSp>
      <p:sp>
        <p:nvSpPr>
          <p:cNvPr id="104" name="Rectangle 161"/>
          <p:cNvSpPr>
            <a:spLocks noChangeArrowheads="1"/>
          </p:cNvSpPr>
          <p:nvPr/>
        </p:nvSpPr>
        <p:spPr bwMode="auto">
          <a:xfrm>
            <a:off x="4673014" y="3128784"/>
            <a:ext cx="185111"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c</a:t>
            </a:r>
            <a:endParaRPr lang="en-US" altLang="zh-CN" sz="2400" dirty="0">
              <a:latin typeface="Segoe UI Semibold" panose="020B0702040204020203" pitchFamily="34" charset="0"/>
              <a:ea typeface="+mn-ea"/>
              <a:cs typeface="Segoe UI Semibold" panose="020B0702040204020203" pitchFamily="34" charset="0"/>
            </a:endParaRPr>
          </a:p>
        </p:txBody>
      </p:sp>
      <p:sp>
        <p:nvSpPr>
          <p:cNvPr id="105" name="文本框 104"/>
          <p:cNvSpPr txBox="1"/>
          <p:nvPr/>
        </p:nvSpPr>
        <p:spPr>
          <a:xfrm>
            <a:off x="2953339" y="2882942"/>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106" name="文本框 105"/>
          <p:cNvSpPr txBox="1"/>
          <p:nvPr/>
        </p:nvSpPr>
        <p:spPr>
          <a:xfrm>
            <a:off x="2951493" y="3336958"/>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grpSp>
        <p:nvGrpSpPr>
          <p:cNvPr id="130" name="组合 129"/>
          <p:cNvGrpSpPr/>
          <p:nvPr/>
        </p:nvGrpSpPr>
        <p:grpSpPr>
          <a:xfrm>
            <a:off x="7331833" y="2846262"/>
            <a:ext cx="1861606" cy="915681"/>
            <a:chOff x="7331833" y="2846262"/>
            <a:chExt cx="1861606" cy="915681"/>
          </a:xfrm>
        </p:grpSpPr>
        <p:sp>
          <p:nvSpPr>
            <p:cNvPr id="123" name="Delay 68"/>
            <p:cNvSpPr/>
            <p:nvPr/>
          </p:nvSpPr>
          <p:spPr>
            <a:xfrm>
              <a:off x="7910350" y="3046315"/>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
            <p:cNvGrpSpPr/>
            <p:nvPr/>
          </p:nvGrpSpPr>
          <p:grpSpPr>
            <a:xfrm>
              <a:off x="7641186" y="3051651"/>
              <a:ext cx="1349024" cy="588516"/>
              <a:chOff x="3675121" y="5425781"/>
              <a:chExt cx="1719957" cy="750335"/>
            </a:xfrm>
          </p:grpSpPr>
          <p:cxnSp>
            <p:nvCxnSpPr>
              <p:cNvPr id="40" name="Straight Connector 66"/>
              <p:cNvCxnSpPr/>
              <p:nvPr/>
            </p:nvCxnSpPr>
            <p:spPr>
              <a:xfrm flipV="1">
                <a:off x="4923001" y="5800932"/>
                <a:ext cx="472077" cy="1"/>
              </a:xfrm>
              <a:prstGeom prst="line">
                <a:avLst/>
              </a:prstGeom>
              <a:ln w="28575">
                <a:solidFill>
                  <a:schemeClr val="tx1"/>
                </a:solidFill>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42"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rgbClr val="D2DEEF"/>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rgbClr val="D2DEEF"/>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Connector 62"/>
              <p:cNvCxnSpPr/>
              <p:nvPr/>
            </p:nvCxnSpPr>
            <p:spPr>
              <a:xfrm flipV="1">
                <a:off x="3683217" y="5588294"/>
                <a:ext cx="271164" cy="1"/>
              </a:xfrm>
              <a:prstGeom prst="line">
                <a:avLst/>
              </a:prstGeom>
              <a:ln w="28575">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8" name="Straight Connector 61"/>
              <p:cNvCxnSpPr/>
              <p:nvPr/>
            </p:nvCxnSpPr>
            <p:spPr>
              <a:xfrm flipV="1">
                <a:off x="3675121" y="6016408"/>
                <a:ext cx="312356" cy="1"/>
              </a:xfrm>
              <a:prstGeom prst="line">
                <a:avLst/>
              </a:prstGeom>
              <a:ln w="28575">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110" name="Rectangle 161"/>
            <p:cNvSpPr>
              <a:spLocks noChangeArrowheads="1"/>
            </p:cNvSpPr>
            <p:nvPr/>
          </p:nvSpPr>
          <p:spPr bwMode="auto">
            <a:xfrm>
              <a:off x="9008328" y="3092104"/>
              <a:ext cx="185111"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c</a:t>
              </a:r>
              <a:endParaRPr lang="en-US" altLang="zh-CN" sz="2400" dirty="0">
                <a:latin typeface="Segoe UI Semibold" panose="020B0702040204020203" pitchFamily="34" charset="0"/>
                <a:ea typeface="+mn-ea"/>
                <a:cs typeface="Segoe UI Semibold" panose="020B0702040204020203" pitchFamily="34" charset="0"/>
              </a:endParaRPr>
            </a:p>
          </p:txBody>
        </p:sp>
        <p:sp>
          <p:nvSpPr>
            <p:cNvPr id="111" name="文本框 110"/>
            <p:cNvSpPr txBox="1"/>
            <p:nvPr/>
          </p:nvSpPr>
          <p:spPr>
            <a:xfrm>
              <a:off x="7331833" y="2846262"/>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112" name="文本框 111"/>
            <p:cNvSpPr txBox="1"/>
            <p:nvPr/>
          </p:nvSpPr>
          <p:spPr>
            <a:xfrm>
              <a:off x="7336337" y="3300278"/>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grpSp>
      <p:grpSp>
        <p:nvGrpSpPr>
          <p:cNvPr id="129" name="组合 128"/>
          <p:cNvGrpSpPr/>
          <p:nvPr/>
        </p:nvGrpSpPr>
        <p:grpSpPr>
          <a:xfrm>
            <a:off x="5199160" y="2858252"/>
            <a:ext cx="1919332" cy="915681"/>
            <a:chOff x="5199160" y="2858252"/>
            <a:chExt cx="1919332" cy="915681"/>
          </a:xfrm>
        </p:grpSpPr>
        <p:cxnSp>
          <p:nvCxnSpPr>
            <p:cNvPr id="24" name="Straight Connector 88"/>
            <p:cNvCxnSpPr/>
            <p:nvPr/>
          </p:nvCxnSpPr>
          <p:spPr>
            <a:xfrm flipV="1">
              <a:off x="6470203" y="3365399"/>
              <a:ext cx="370267" cy="1"/>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7" name="Rectangle 161"/>
            <p:cNvSpPr>
              <a:spLocks noChangeArrowheads="1"/>
            </p:cNvSpPr>
            <p:nvPr/>
          </p:nvSpPr>
          <p:spPr bwMode="auto">
            <a:xfrm>
              <a:off x="6933381" y="3104094"/>
              <a:ext cx="185111"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c</a:t>
              </a:r>
              <a:endParaRPr lang="en-US" altLang="zh-CN" sz="2400" dirty="0">
                <a:latin typeface="Segoe UI Semibold" panose="020B0702040204020203" pitchFamily="34" charset="0"/>
                <a:ea typeface="+mn-ea"/>
                <a:cs typeface="Segoe UI Semibold" panose="020B0702040204020203" pitchFamily="34" charset="0"/>
              </a:endParaRPr>
            </a:p>
          </p:txBody>
        </p:sp>
        <p:sp>
          <p:nvSpPr>
            <p:cNvPr id="108" name="文本框 107"/>
            <p:cNvSpPr txBox="1"/>
            <p:nvPr/>
          </p:nvSpPr>
          <p:spPr>
            <a:xfrm>
              <a:off x="5201006" y="2858252"/>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109" name="文本框 108"/>
            <p:cNvSpPr txBox="1"/>
            <p:nvPr/>
          </p:nvSpPr>
          <p:spPr>
            <a:xfrm>
              <a:off x="5199160" y="3312268"/>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sp>
          <p:nvSpPr>
            <p:cNvPr id="120" name="Delay 68"/>
            <p:cNvSpPr/>
            <p:nvPr/>
          </p:nvSpPr>
          <p:spPr>
            <a:xfrm>
              <a:off x="5760539" y="3072236"/>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tored Data 71"/>
            <p:cNvSpPr/>
            <p:nvPr/>
          </p:nvSpPr>
          <p:spPr>
            <a:xfrm rot="10800000">
              <a:off x="5739947" y="3074342"/>
              <a:ext cx="86069" cy="5791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rgbClr val="D2DEEF"/>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87"/>
            <p:cNvCxnSpPr/>
            <p:nvPr/>
          </p:nvCxnSpPr>
          <p:spPr>
            <a:xfrm flipV="1">
              <a:off x="5492715" y="3198617"/>
              <a:ext cx="32558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86"/>
            <p:cNvCxnSpPr/>
            <p:nvPr/>
          </p:nvCxnSpPr>
          <p:spPr>
            <a:xfrm flipV="1">
              <a:off x="5492715" y="3534404"/>
              <a:ext cx="32558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简单运算</a:t>
            </a:r>
            <a:endParaRPr lang="zh-CN" altLang="en-US" dirty="0"/>
          </a:p>
        </p:txBody>
      </p:sp>
      <p:grpSp>
        <p:nvGrpSpPr>
          <p:cNvPr id="48" name="组合 47"/>
          <p:cNvGrpSpPr/>
          <p:nvPr/>
        </p:nvGrpSpPr>
        <p:grpSpPr>
          <a:xfrm>
            <a:off x="1427198" y="1942406"/>
            <a:ext cx="4847866" cy="2294780"/>
            <a:chOff x="4947537" y="-498534"/>
            <a:chExt cx="4847866" cy="2294780"/>
          </a:xfrm>
        </p:grpSpPr>
        <p:grpSp>
          <p:nvGrpSpPr>
            <p:cNvPr id="5" name="Group 69"/>
            <p:cNvGrpSpPr/>
            <p:nvPr/>
          </p:nvGrpSpPr>
          <p:grpSpPr>
            <a:xfrm>
              <a:off x="5231285" y="381202"/>
              <a:ext cx="2289424" cy="581286"/>
              <a:chOff x="3124619" y="1715660"/>
              <a:chExt cx="2918930" cy="741118"/>
            </a:xfrm>
          </p:grpSpPr>
          <p:cxnSp>
            <p:nvCxnSpPr>
              <p:cNvPr id="8" name="Straight Connector 27"/>
              <p:cNvCxnSpPr/>
              <p:nvPr/>
            </p:nvCxnSpPr>
            <p:spPr>
              <a:xfrm flipV="1">
                <a:off x="4042896" y="2298791"/>
                <a:ext cx="41510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28"/>
              <p:cNvCxnSpPr/>
              <p:nvPr/>
            </p:nvCxnSpPr>
            <p:spPr>
              <a:xfrm>
                <a:off x="3124619" y="1870675"/>
                <a:ext cx="133338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9"/>
              <p:cNvCxnSpPr>
                <a:stCxn id="11" idx="3"/>
              </p:cNvCxnSpPr>
              <p:nvPr/>
            </p:nvCxnSpPr>
            <p:spPr>
              <a:xfrm>
                <a:off x="5334495" y="2086219"/>
                <a:ext cx="709054" cy="75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Delay 68"/>
              <p:cNvSpPr/>
              <p:nvPr/>
            </p:nvSpPr>
            <p:spPr>
              <a:xfrm>
                <a:off x="4451796" y="1715660"/>
                <a:ext cx="882699" cy="741118"/>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组合 11"/>
            <p:cNvGrpSpPr/>
            <p:nvPr/>
          </p:nvGrpSpPr>
          <p:grpSpPr>
            <a:xfrm>
              <a:off x="6988503" y="-498534"/>
              <a:ext cx="2806900" cy="2287467"/>
              <a:chOff x="9015781" y="1613786"/>
              <a:chExt cx="2806900" cy="2287467"/>
            </a:xfrm>
          </p:grpSpPr>
          <p:sp>
            <p:nvSpPr>
              <p:cNvPr id="13" name="矩形: 圆角 12"/>
              <p:cNvSpPr/>
              <p:nvPr/>
            </p:nvSpPr>
            <p:spPr>
              <a:xfrm>
                <a:off x="9563609" y="2443683"/>
                <a:ext cx="451612" cy="1457570"/>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61"/>
              <p:cNvSpPr>
                <a:spLocks noChangeArrowheads="1"/>
              </p:cNvSpPr>
              <p:nvPr/>
            </p:nvSpPr>
            <p:spPr bwMode="auto">
              <a:xfrm>
                <a:off x="9604279" y="2642693"/>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cxnSp>
            <p:nvCxnSpPr>
              <p:cNvPr id="17" name="直接箭头连接符 16"/>
              <p:cNvCxnSpPr/>
              <p:nvPr/>
            </p:nvCxnSpPr>
            <p:spPr>
              <a:xfrm>
                <a:off x="10024555" y="3169486"/>
                <a:ext cx="431102" cy="0"/>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Rectangle 161"/>
              <p:cNvSpPr>
                <a:spLocks noChangeArrowheads="1"/>
              </p:cNvSpPr>
              <p:nvPr/>
            </p:nvSpPr>
            <p:spPr bwMode="auto">
              <a:xfrm>
                <a:off x="9609347" y="3407294"/>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19" name="Rectangle 161"/>
              <p:cNvSpPr>
                <a:spLocks noChangeArrowheads="1"/>
              </p:cNvSpPr>
              <p:nvPr/>
            </p:nvSpPr>
            <p:spPr bwMode="auto">
              <a:xfrm>
                <a:off x="10498843" y="2940888"/>
                <a:ext cx="1323838"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result</a:t>
                </a:r>
                <a:endParaRPr lang="en-US" altLang="zh-CN" sz="2400" dirty="0">
                  <a:latin typeface="Segoe UI Semibold" panose="020B0702040204020203" pitchFamily="34" charset="0"/>
                  <a:ea typeface="+mn-ea"/>
                  <a:cs typeface="Segoe UI Semibold" panose="020B0702040204020203" pitchFamily="34" charset="0"/>
                </a:endParaRPr>
              </a:p>
            </p:txBody>
          </p:sp>
          <p:cxnSp>
            <p:nvCxnSpPr>
              <p:cNvPr id="22" name="直接箭头连接符 21"/>
              <p:cNvCxnSpPr/>
              <p:nvPr/>
            </p:nvCxnSpPr>
            <p:spPr>
              <a:xfrm>
                <a:off x="9789390" y="2111298"/>
                <a:ext cx="0" cy="326834"/>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015781" y="1613786"/>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endParaRPr lang="en-US" altLang="zh-CN" sz="2400" dirty="0">
                  <a:solidFill>
                    <a:srgbClr val="ED7D31"/>
                  </a:solidFill>
                  <a:latin typeface="Segoe UI Semibold" panose="020B0702040204020203" pitchFamily="34" charset="0"/>
                  <a:cs typeface="Segoe UI Semibold" panose="020B0702040204020203" pitchFamily="34" charset="0"/>
                </a:endParaRPr>
              </a:p>
            </p:txBody>
          </p:sp>
        </p:grpSp>
        <p:grpSp>
          <p:nvGrpSpPr>
            <p:cNvPr id="24" name="组合 23"/>
            <p:cNvGrpSpPr/>
            <p:nvPr/>
          </p:nvGrpSpPr>
          <p:grpSpPr>
            <a:xfrm>
              <a:off x="4947537" y="216968"/>
              <a:ext cx="2573172" cy="1579278"/>
              <a:chOff x="4430808" y="2148224"/>
              <a:chExt cx="2573172" cy="1579278"/>
            </a:xfrm>
          </p:grpSpPr>
          <p:cxnSp>
            <p:nvCxnSpPr>
              <p:cNvPr id="25" name="Straight Connector 88"/>
              <p:cNvCxnSpPr/>
              <p:nvPr/>
            </p:nvCxnSpPr>
            <p:spPr>
              <a:xfrm flipV="1">
                <a:off x="6470203" y="3365400"/>
                <a:ext cx="533777" cy="1"/>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430808" y="2148224"/>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28" name="文本框 27"/>
              <p:cNvSpPr txBox="1"/>
              <p:nvPr/>
            </p:nvSpPr>
            <p:spPr>
              <a:xfrm>
                <a:off x="4454530" y="3265837"/>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sp>
            <p:nvSpPr>
              <p:cNvPr id="29" name="Delay 68"/>
              <p:cNvSpPr/>
              <p:nvPr/>
            </p:nvSpPr>
            <p:spPr>
              <a:xfrm>
                <a:off x="5760539" y="3072236"/>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tored Data 71"/>
              <p:cNvSpPr/>
              <p:nvPr/>
            </p:nvSpPr>
            <p:spPr>
              <a:xfrm rot="10800000">
                <a:off x="5739947" y="3074342"/>
                <a:ext cx="86069" cy="5791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Connector 87"/>
              <p:cNvCxnSpPr/>
              <p:nvPr/>
            </p:nvCxnSpPr>
            <p:spPr>
              <a:xfrm>
                <a:off x="5036493" y="3198618"/>
                <a:ext cx="76466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86"/>
              <p:cNvCxnSpPr/>
              <p:nvPr/>
            </p:nvCxnSpPr>
            <p:spPr>
              <a:xfrm>
                <a:off x="4771317" y="3534404"/>
                <a:ext cx="104698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87"/>
              <p:cNvCxnSpPr/>
              <p:nvPr/>
            </p:nvCxnSpPr>
            <p:spPr>
              <a:xfrm>
                <a:off x="5036493" y="2438250"/>
                <a:ext cx="0" cy="760368"/>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1" name="Straight Connector 87"/>
              <p:cNvCxnSpPr/>
              <p:nvPr/>
            </p:nvCxnSpPr>
            <p:spPr>
              <a:xfrm flipV="1">
                <a:off x="5422633" y="2769829"/>
                <a:ext cx="0" cy="760367"/>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7204678" y="2195582"/>
            <a:ext cx="3388532" cy="2512634"/>
            <a:chOff x="7204678" y="2195582"/>
            <a:chExt cx="3388532" cy="2512634"/>
          </a:xfrm>
        </p:grpSpPr>
        <p:sp>
          <p:nvSpPr>
            <p:cNvPr id="91" name="矩形 90"/>
            <p:cNvSpPr/>
            <p:nvPr/>
          </p:nvSpPr>
          <p:spPr>
            <a:xfrm>
              <a:off x="8070381" y="2837594"/>
              <a:ext cx="1257564" cy="1257564"/>
            </a:xfrm>
            <a:prstGeom prst="rect">
              <a:avLst/>
            </a:prstGeom>
            <a:solidFill>
              <a:schemeClr val="accent6">
                <a:lumMod val="40000"/>
                <a:lumOff val="60000"/>
              </a:schemeClr>
            </a:solidFill>
            <a:ln w="571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Rectangle 7"/>
            <p:cNvSpPr>
              <a:spLocks noChangeArrowheads="1"/>
            </p:cNvSpPr>
            <p:nvPr/>
          </p:nvSpPr>
          <p:spPr bwMode="auto">
            <a:xfrm>
              <a:off x="9972497" y="3258217"/>
              <a:ext cx="62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S</a:t>
              </a:r>
              <a:r>
                <a:rPr kumimoji="0" lang="en-US"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um</a:t>
              </a:r>
              <a:endParaRPr kumimoji="0" lang="zh-CN" altLang="zh-CN" sz="2400" b="0"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endParaRPr>
            </a:p>
          </p:txBody>
        </p:sp>
        <p:sp>
          <p:nvSpPr>
            <p:cNvPr id="59" name="Freeform 12"/>
            <p:cNvSpPr/>
            <p:nvPr/>
          </p:nvSpPr>
          <p:spPr bwMode="auto">
            <a:xfrm>
              <a:off x="8526014" y="3297654"/>
              <a:ext cx="305686" cy="321163"/>
            </a:xfrm>
            <a:custGeom>
              <a:avLst/>
              <a:gdLst>
                <a:gd name="T0" fmla="*/ 45 w 79"/>
                <a:gd name="T1" fmla="*/ 0 h 83"/>
                <a:gd name="T2" fmla="*/ 45 w 79"/>
                <a:gd name="T3" fmla="*/ 38 h 83"/>
                <a:gd name="T4" fmla="*/ 79 w 79"/>
                <a:gd name="T5" fmla="*/ 38 h 83"/>
                <a:gd name="T6" fmla="*/ 79 w 79"/>
                <a:gd name="T7" fmla="*/ 45 h 83"/>
                <a:gd name="T8" fmla="*/ 45 w 79"/>
                <a:gd name="T9" fmla="*/ 45 h 83"/>
                <a:gd name="T10" fmla="*/ 45 w 79"/>
                <a:gd name="T11" fmla="*/ 83 h 83"/>
                <a:gd name="T12" fmla="*/ 34 w 79"/>
                <a:gd name="T13" fmla="*/ 83 h 83"/>
                <a:gd name="T14" fmla="*/ 34 w 79"/>
                <a:gd name="T15" fmla="*/ 45 h 83"/>
                <a:gd name="T16" fmla="*/ 0 w 79"/>
                <a:gd name="T17" fmla="*/ 45 h 83"/>
                <a:gd name="T18" fmla="*/ 0 w 79"/>
                <a:gd name="T19" fmla="*/ 38 h 83"/>
                <a:gd name="T20" fmla="*/ 34 w 79"/>
                <a:gd name="T21" fmla="*/ 38 h 83"/>
                <a:gd name="T22" fmla="*/ 34 w 79"/>
                <a:gd name="T23" fmla="*/ 0 h 83"/>
                <a:gd name="T24" fmla="*/ 45 w 79"/>
                <a:gd name="T25" fmla="*/ 0 h 83"/>
                <a:gd name="T26" fmla="*/ 45 w 79"/>
                <a:gd name="T2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83">
                  <a:moveTo>
                    <a:pt x="45" y="0"/>
                  </a:moveTo>
                  <a:lnTo>
                    <a:pt x="45" y="38"/>
                  </a:lnTo>
                  <a:lnTo>
                    <a:pt x="79" y="38"/>
                  </a:lnTo>
                  <a:lnTo>
                    <a:pt x="79" y="45"/>
                  </a:lnTo>
                  <a:lnTo>
                    <a:pt x="45" y="45"/>
                  </a:lnTo>
                  <a:lnTo>
                    <a:pt x="45" y="83"/>
                  </a:lnTo>
                  <a:lnTo>
                    <a:pt x="34" y="83"/>
                  </a:lnTo>
                  <a:lnTo>
                    <a:pt x="34" y="45"/>
                  </a:lnTo>
                  <a:lnTo>
                    <a:pt x="0" y="45"/>
                  </a:lnTo>
                  <a:lnTo>
                    <a:pt x="0" y="38"/>
                  </a:lnTo>
                  <a:lnTo>
                    <a:pt x="34" y="38"/>
                  </a:lnTo>
                  <a:lnTo>
                    <a:pt x="34" y="0"/>
                  </a:lnTo>
                  <a:lnTo>
                    <a:pt x="45" y="0"/>
                  </a:lnTo>
                  <a:lnTo>
                    <a:pt x="45" y="0"/>
                  </a:lnTo>
                  <a:close/>
                </a:path>
              </a:pathLst>
            </a:custGeom>
            <a:solidFill>
              <a:srgbClr val="000000"/>
            </a:solidFill>
            <a:ln w="9525">
              <a:solidFill>
                <a:srgbClr val="000000"/>
              </a:solidFill>
              <a:round/>
            </a:ln>
          </p:spPr>
          <p:txBody>
            <a:bodyPr vert="horz" wrap="square" lIns="91440" tIns="45720" rIns="91440" bIns="45720" numCol="1" anchor="t" anchorCtr="0" compatLnSpc="1"/>
            <a:lstStyle/>
            <a:p>
              <a:endParaRPr lang="zh-CN" altLang="en-US" sz="1400">
                <a:latin typeface="Segoe UI Semibold" panose="020B0702040204020203" pitchFamily="34" charset="0"/>
                <a:cs typeface="Segoe UI Semibold" panose="020B0702040204020203" pitchFamily="34" charset="0"/>
              </a:endParaRPr>
            </a:p>
          </p:txBody>
        </p:sp>
        <p:sp>
          <p:nvSpPr>
            <p:cNvPr id="64" name="Rectangle 17"/>
            <p:cNvSpPr>
              <a:spLocks noChangeArrowheads="1"/>
            </p:cNvSpPr>
            <p:nvPr/>
          </p:nvSpPr>
          <p:spPr bwMode="auto">
            <a:xfrm>
              <a:off x="8767018" y="2195582"/>
              <a:ext cx="3638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C</a:t>
              </a:r>
              <a:r>
                <a:rPr kumimoji="0" lang="en-US" altLang="zh-CN" sz="2400" b="0" i="0" u="none" strike="noStrike" cap="none" normalizeH="0" baseline="-25000" dirty="0">
                  <a:ln>
                    <a:noFill/>
                  </a:ln>
                  <a:solidFill>
                    <a:srgbClr val="000000"/>
                  </a:solidFill>
                  <a:effectLst/>
                  <a:latin typeface="Segoe UI Semibold" panose="020B0702040204020203" pitchFamily="34" charset="0"/>
                  <a:cs typeface="Segoe UI Semibold" panose="020B0702040204020203" pitchFamily="34" charset="0"/>
                </a:rPr>
                <a:t>in</a:t>
              </a:r>
              <a:endParaRPr kumimoji="0" lang="zh-CN" altLang="zh-CN" sz="2400" b="0" i="0" u="none" strike="noStrike" cap="none" normalizeH="0" baseline="-25000" dirty="0">
                <a:ln>
                  <a:noFill/>
                </a:ln>
                <a:solidFill>
                  <a:schemeClr val="tx1"/>
                </a:solidFill>
                <a:effectLst/>
                <a:latin typeface="Segoe UI Semibold" panose="020B0702040204020203" pitchFamily="34" charset="0"/>
                <a:cs typeface="Segoe UI Semibold" panose="020B0702040204020203" pitchFamily="34" charset="0"/>
              </a:endParaRPr>
            </a:p>
          </p:txBody>
        </p:sp>
        <p:sp>
          <p:nvSpPr>
            <p:cNvPr id="71" name="Rectangle 24"/>
            <p:cNvSpPr>
              <a:spLocks noChangeArrowheads="1"/>
            </p:cNvSpPr>
            <p:nvPr/>
          </p:nvSpPr>
          <p:spPr bwMode="auto">
            <a:xfrm>
              <a:off x="8806308" y="4338884"/>
              <a:ext cx="5065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C</a:t>
              </a:r>
              <a:r>
                <a:rPr kumimoji="0" lang="en-US" altLang="zh-CN" sz="2400" b="0" i="0" u="none" strike="noStrike" cap="none" normalizeH="0" baseline="-25000" dirty="0">
                  <a:ln>
                    <a:noFill/>
                  </a:ln>
                  <a:solidFill>
                    <a:srgbClr val="000000"/>
                  </a:solidFill>
                  <a:effectLst/>
                  <a:latin typeface="Segoe UI Semibold" panose="020B0702040204020203" pitchFamily="34" charset="0"/>
                  <a:cs typeface="Segoe UI Semibold" panose="020B0702040204020203" pitchFamily="34" charset="0"/>
                </a:rPr>
                <a:t>out</a:t>
              </a:r>
              <a:endParaRPr kumimoji="0" lang="zh-CN" altLang="zh-CN" sz="2400" b="0" i="0" u="none" strike="noStrike" cap="none" normalizeH="0" baseline="-25000" dirty="0">
                <a:ln>
                  <a:noFill/>
                </a:ln>
                <a:solidFill>
                  <a:schemeClr val="tx1"/>
                </a:solidFill>
                <a:effectLst/>
                <a:latin typeface="Segoe UI Semibold" panose="020B0702040204020203" pitchFamily="34" charset="0"/>
                <a:cs typeface="Segoe UI Semibold" panose="020B0702040204020203" pitchFamily="34" charset="0"/>
              </a:endParaRPr>
            </a:p>
          </p:txBody>
        </p:sp>
        <p:sp>
          <p:nvSpPr>
            <p:cNvPr id="83" name="Rectangle 36"/>
            <p:cNvSpPr>
              <a:spLocks noChangeArrowheads="1"/>
            </p:cNvSpPr>
            <p:nvPr/>
          </p:nvSpPr>
          <p:spPr bwMode="auto">
            <a:xfrm>
              <a:off x="7204678" y="3023859"/>
              <a:ext cx="160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a</a:t>
              </a:r>
              <a:endParaRPr kumimoji="0" lang="zh-CN" altLang="zh-CN" sz="2400" b="0"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endParaRPr>
            </a:p>
          </p:txBody>
        </p:sp>
        <p:sp>
          <p:nvSpPr>
            <p:cNvPr id="84" name="Rectangle 37"/>
            <p:cNvSpPr>
              <a:spLocks noChangeArrowheads="1"/>
            </p:cNvSpPr>
            <p:nvPr/>
          </p:nvSpPr>
          <p:spPr bwMode="auto">
            <a:xfrm>
              <a:off x="7244366" y="3816202"/>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b</a:t>
              </a:r>
              <a:endParaRPr kumimoji="0" lang="zh-CN" altLang="zh-CN" sz="2400" b="0"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endParaRPr>
            </a:p>
          </p:txBody>
        </p:sp>
        <p:cxnSp>
          <p:nvCxnSpPr>
            <p:cNvPr id="85" name="Straight Connector 29"/>
            <p:cNvCxnSpPr/>
            <p:nvPr/>
          </p:nvCxnSpPr>
          <p:spPr>
            <a:xfrm>
              <a:off x="7492488" y="3089796"/>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Straight Connector 29"/>
            <p:cNvCxnSpPr/>
            <p:nvPr/>
          </p:nvCxnSpPr>
          <p:spPr>
            <a:xfrm>
              <a:off x="7514244" y="3868231"/>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7" name="Straight Connector 29"/>
            <p:cNvCxnSpPr/>
            <p:nvPr/>
          </p:nvCxnSpPr>
          <p:spPr>
            <a:xfrm>
              <a:off x="9338879" y="3459780"/>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8" name="Straight Connector 29"/>
            <p:cNvCxnSpPr/>
            <p:nvPr/>
          </p:nvCxnSpPr>
          <p:spPr>
            <a:xfrm rot="5400000">
              <a:off x="8418697" y="4377638"/>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Connector 29"/>
            <p:cNvCxnSpPr/>
            <p:nvPr/>
          </p:nvCxnSpPr>
          <p:spPr>
            <a:xfrm rot="5400000">
              <a:off x="8412954" y="2546168"/>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位</a:t>
            </a:r>
            <a:r>
              <a:rPr lang="en-US" altLang="zh-CN" dirty="0"/>
              <a:t>ALU</a:t>
            </a:r>
            <a:endParaRPr lang="zh-CN" altLang="en-US" dirty="0"/>
          </a:p>
        </p:txBody>
      </p:sp>
      <p:grpSp>
        <p:nvGrpSpPr>
          <p:cNvPr id="105" name="组合 104"/>
          <p:cNvGrpSpPr/>
          <p:nvPr/>
        </p:nvGrpSpPr>
        <p:grpSpPr>
          <a:xfrm>
            <a:off x="607606" y="1302692"/>
            <a:ext cx="5444034" cy="4960081"/>
            <a:chOff x="1549585" y="1302692"/>
            <a:chExt cx="5444034" cy="4960081"/>
          </a:xfrm>
        </p:grpSpPr>
        <p:sp>
          <p:nvSpPr>
            <p:cNvPr id="76" name="矩形 75"/>
            <p:cNvSpPr/>
            <p:nvPr/>
          </p:nvSpPr>
          <p:spPr>
            <a:xfrm>
              <a:off x="2142267" y="2174641"/>
              <a:ext cx="3399902" cy="3349653"/>
            </a:xfrm>
            <a:prstGeom prst="rect">
              <a:avLst/>
            </a:prstGeom>
            <a:solidFill>
              <a:schemeClr val="accent5">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endParaRPr>
            </a:p>
          </p:txBody>
        </p:sp>
        <p:grpSp>
          <p:nvGrpSpPr>
            <p:cNvPr id="5" name="Group 69"/>
            <p:cNvGrpSpPr/>
            <p:nvPr/>
          </p:nvGrpSpPr>
          <p:grpSpPr>
            <a:xfrm>
              <a:off x="1850288" y="2520159"/>
              <a:ext cx="2770487" cy="1567896"/>
              <a:chOff x="2762851" y="1715660"/>
              <a:chExt cx="3532268" cy="1999010"/>
            </a:xfrm>
          </p:grpSpPr>
          <p:cxnSp>
            <p:nvCxnSpPr>
              <p:cNvPr id="8" name="Straight Connector 27"/>
              <p:cNvCxnSpPr/>
              <p:nvPr/>
            </p:nvCxnSpPr>
            <p:spPr>
              <a:xfrm>
                <a:off x="3971194" y="2298792"/>
                <a:ext cx="4868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28"/>
              <p:cNvCxnSpPr/>
              <p:nvPr/>
            </p:nvCxnSpPr>
            <p:spPr>
              <a:xfrm>
                <a:off x="2762851" y="1870676"/>
                <a:ext cx="16951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9"/>
              <p:cNvCxnSpPr/>
              <p:nvPr/>
            </p:nvCxnSpPr>
            <p:spPr>
              <a:xfrm>
                <a:off x="5334495" y="2086219"/>
                <a:ext cx="960624"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Delay 68"/>
              <p:cNvSpPr/>
              <p:nvPr/>
            </p:nvSpPr>
            <p:spPr>
              <a:xfrm>
                <a:off x="4451796" y="1715660"/>
                <a:ext cx="882699" cy="741118"/>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27"/>
              <p:cNvCxnSpPr/>
              <p:nvPr/>
            </p:nvCxnSpPr>
            <p:spPr>
              <a:xfrm>
                <a:off x="4840053" y="3714670"/>
                <a:ext cx="77406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矩形: 圆角 12"/>
            <p:cNvSpPr/>
            <p:nvPr/>
          </p:nvSpPr>
          <p:spPr>
            <a:xfrm>
              <a:off x="4621964" y="2470320"/>
              <a:ext cx="451612" cy="2643381"/>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61"/>
            <p:cNvSpPr>
              <a:spLocks noChangeArrowheads="1"/>
            </p:cNvSpPr>
            <p:nvPr/>
          </p:nvSpPr>
          <p:spPr bwMode="auto">
            <a:xfrm>
              <a:off x="4636508" y="2669331"/>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cxnSp>
          <p:nvCxnSpPr>
            <p:cNvPr id="17" name="直接箭头连接符 16"/>
            <p:cNvCxnSpPr/>
            <p:nvPr/>
          </p:nvCxnSpPr>
          <p:spPr>
            <a:xfrm>
              <a:off x="5073576" y="3781296"/>
              <a:ext cx="943222" cy="0"/>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Rectangle 161"/>
            <p:cNvSpPr>
              <a:spLocks noChangeArrowheads="1"/>
            </p:cNvSpPr>
            <p:nvPr/>
          </p:nvSpPr>
          <p:spPr bwMode="auto">
            <a:xfrm>
              <a:off x="4641576" y="3433932"/>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19" name="Rectangle 161"/>
            <p:cNvSpPr>
              <a:spLocks noChangeArrowheads="1"/>
            </p:cNvSpPr>
            <p:nvPr/>
          </p:nvSpPr>
          <p:spPr bwMode="auto">
            <a:xfrm>
              <a:off x="5669781" y="3768224"/>
              <a:ext cx="1323838"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result</a:t>
              </a:r>
              <a:endParaRPr lang="en-US" altLang="zh-CN" sz="2400" dirty="0">
                <a:latin typeface="Segoe UI Semibold" panose="020B0702040204020203" pitchFamily="34" charset="0"/>
                <a:ea typeface="+mn-ea"/>
                <a:cs typeface="Segoe UI Semibold" panose="020B0702040204020203" pitchFamily="34" charset="0"/>
              </a:endParaRPr>
            </a:p>
          </p:txBody>
        </p:sp>
        <p:cxnSp>
          <p:nvCxnSpPr>
            <p:cNvPr id="22" name="直接箭头连接符 21"/>
            <p:cNvCxnSpPr/>
            <p:nvPr/>
          </p:nvCxnSpPr>
          <p:spPr>
            <a:xfrm>
              <a:off x="4839032" y="1784686"/>
              <a:ext cx="0" cy="685635"/>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469580" y="1302692"/>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endParaRPr lang="en-US" altLang="zh-CN" sz="2400" dirty="0">
                <a:solidFill>
                  <a:srgbClr val="ED7D31"/>
                </a:solidFill>
                <a:latin typeface="Segoe UI Semibold" panose="020B0702040204020203" pitchFamily="34" charset="0"/>
                <a:cs typeface="Segoe UI Semibold" panose="020B0702040204020203" pitchFamily="34" charset="0"/>
              </a:endParaRPr>
            </a:p>
          </p:txBody>
        </p:sp>
        <p:sp>
          <p:nvSpPr>
            <p:cNvPr id="81" name="Rectangle 161"/>
            <p:cNvSpPr>
              <a:spLocks noChangeArrowheads="1"/>
            </p:cNvSpPr>
            <p:nvPr/>
          </p:nvSpPr>
          <p:spPr bwMode="auto">
            <a:xfrm>
              <a:off x="4641576" y="4591188"/>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2</a:t>
              </a:r>
              <a:endParaRPr lang="en-US" altLang="zh-CN" sz="4400" b="1" dirty="0">
                <a:ea typeface="微软雅黑" panose="020B0503020204020204" pitchFamily="34" charset="-122"/>
              </a:endParaRPr>
            </a:p>
          </p:txBody>
        </p:sp>
        <p:sp>
          <p:nvSpPr>
            <p:cNvPr id="89" name="文本框 88"/>
            <p:cNvSpPr txBox="1"/>
            <p:nvPr/>
          </p:nvSpPr>
          <p:spPr>
            <a:xfrm>
              <a:off x="3824386" y="1323021"/>
              <a:ext cx="54854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in</a:t>
              </a:r>
              <a:endParaRPr lang="en-US" altLang="zh-CN" sz="2400" baseline="-25000" dirty="0">
                <a:latin typeface="Segoe UI Semibold" panose="020B0702040204020203" pitchFamily="34" charset="0"/>
                <a:cs typeface="Segoe UI Semibold" panose="020B0702040204020203" pitchFamily="34" charset="0"/>
              </a:endParaRPr>
            </a:p>
          </p:txBody>
        </p:sp>
        <p:sp>
          <p:nvSpPr>
            <p:cNvPr id="93" name="文本框 92"/>
            <p:cNvSpPr txBox="1"/>
            <p:nvPr/>
          </p:nvSpPr>
          <p:spPr>
            <a:xfrm>
              <a:off x="3220633" y="5801108"/>
              <a:ext cx="691215"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out</a:t>
              </a:r>
              <a:endParaRPr lang="en-US" altLang="zh-CN" sz="2400" baseline="-25000" dirty="0">
                <a:latin typeface="Segoe UI Semibold" panose="020B0702040204020203" pitchFamily="34" charset="0"/>
                <a:cs typeface="Segoe UI Semibold" panose="020B0702040204020203" pitchFamily="34" charset="0"/>
              </a:endParaRPr>
            </a:p>
          </p:txBody>
        </p:sp>
        <p:grpSp>
          <p:nvGrpSpPr>
            <p:cNvPr id="24" name="组合 23"/>
            <p:cNvGrpSpPr/>
            <p:nvPr/>
          </p:nvGrpSpPr>
          <p:grpSpPr>
            <a:xfrm>
              <a:off x="1549585" y="1815737"/>
              <a:ext cx="3073860" cy="4033520"/>
              <a:chOff x="4130105" y="1608035"/>
              <a:chExt cx="3073860" cy="4033520"/>
            </a:xfrm>
          </p:grpSpPr>
          <p:cxnSp>
            <p:nvCxnSpPr>
              <p:cNvPr id="25" name="Straight Connector 88"/>
              <p:cNvCxnSpPr>
                <a:stCxn id="29" idx="3"/>
              </p:cNvCxnSpPr>
              <p:nvPr/>
            </p:nvCxnSpPr>
            <p:spPr>
              <a:xfrm>
                <a:off x="6452872" y="3362879"/>
                <a:ext cx="747053" cy="2522"/>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130105" y="2142564"/>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28" name="文本框 27"/>
              <p:cNvSpPr txBox="1"/>
              <p:nvPr/>
            </p:nvSpPr>
            <p:spPr>
              <a:xfrm>
                <a:off x="4131410" y="4481176"/>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sp>
            <p:nvSpPr>
              <p:cNvPr id="29" name="Delay 68"/>
              <p:cNvSpPr/>
              <p:nvPr/>
            </p:nvSpPr>
            <p:spPr>
              <a:xfrm>
                <a:off x="5760539" y="3072236"/>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tored Data 71"/>
              <p:cNvSpPr/>
              <p:nvPr/>
            </p:nvSpPr>
            <p:spPr>
              <a:xfrm rot="10800000">
                <a:off x="5739947" y="3074342"/>
                <a:ext cx="86069" cy="5791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accent5">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Connector 87"/>
              <p:cNvCxnSpPr/>
              <p:nvPr/>
            </p:nvCxnSpPr>
            <p:spPr>
              <a:xfrm>
                <a:off x="5036493" y="3198618"/>
                <a:ext cx="764660" cy="0"/>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2" name="Straight Connector 86"/>
              <p:cNvCxnSpPr/>
              <p:nvPr/>
            </p:nvCxnSpPr>
            <p:spPr>
              <a:xfrm>
                <a:off x="5370381" y="3534405"/>
                <a:ext cx="447918"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87"/>
              <p:cNvCxnSpPr/>
              <p:nvPr/>
            </p:nvCxnSpPr>
            <p:spPr>
              <a:xfrm>
                <a:off x="5036493" y="2425187"/>
                <a:ext cx="0" cy="1978301"/>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1" name="Straight Connector 87"/>
              <p:cNvCxnSpPr/>
              <p:nvPr/>
            </p:nvCxnSpPr>
            <p:spPr>
              <a:xfrm flipV="1">
                <a:off x="5370381" y="2769829"/>
                <a:ext cx="0" cy="2004569"/>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87"/>
              <p:cNvCxnSpPr/>
              <p:nvPr/>
            </p:nvCxnSpPr>
            <p:spPr>
              <a:xfrm>
                <a:off x="5036493" y="4404393"/>
                <a:ext cx="68412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87"/>
              <p:cNvCxnSpPr/>
              <p:nvPr/>
            </p:nvCxnSpPr>
            <p:spPr>
              <a:xfrm>
                <a:off x="4430808" y="4767865"/>
                <a:ext cx="128981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88"/>
              <p:cNvCxnSpPr/>
              <p:nvPr/>
            </p:nvCxnSpPr>
            <p:spPr>
              <a:xfrm>
                <a:off x="6425379" y="4524493"/>
                <a:ext cx="778586"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Connector 87"/>
              <p:cNvCxnSpPr/>
              <p:nvPr/>
            </p:nvCxnSpPr>
            <p:spPr>
              <a:xfrm flipV="1">
                <a:off x="6666031" y="1608035"/>
                <a:ext cx="0" cy="2272320"/>
              </a:xfrm>
              <a:prstGeom prst="line">
                <a:avLst/>
              </a:prstGeom>
              <a:ln w="28575" cap="sq">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65" name="Straight Connector 87"/>
              <p:cNvCxnSpPr/>
              <p:nvPr/>
            </p:nvCxnSpPr>
            <p:spPr>
              <a:xfrm>
                <a:off x="6060034" y="3880353"/>
                <a:ext cx="0" cy="309515"/>
              </a:xfrm>
              <a:prstGeom prst="line">
                <a:avLst/>
              </a:prstGeom>
              <a:ln w="28575"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Connector 87"/>
              <p:cNvCxnSpPr/>
              <p:nvPr/>
            </p:nvCxnSpPr>
            <p:spPr>
              <a:xfrm>
                <a:off x="6056205" y="4925738"/>
                <a:ext cx="0" cy="715817"/>
              </a:xfrm>
              <a:prstGeom prst="line">
                <a:avLst/>
              </a:prstGeom>
              <a:ln w="28575"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3140100" y="4421369"/>
              <a:ext cx="692333" cy="692333"/>
              <a:chOff x="4759894" y="3768224"/>
              <a:chExt cx="692333" cy="692333"/>
            </a:xfrm>
          </p:grpSpPr>
          <p:sp>
            <p:nvSpPr>
              <p:cNvPr id="42" name="矩形 41"/>
              <p:cNvSpPr/>
              <p:nvPr/>
            </p:nvSpPr>
            <p:spPr>
              <a:xfrm>
                <a:off x="4759894" y="3768224"/>
                <a:ext cx="692333" cy="692333"/>
              </a:xfrm>
              <a:prstGeom prst="rect">
                <a:avLst/>
              </a:prstGeom>
              <a:solidFill>
                <a:schemeClr val="accent6">
                  <a:lumMod val="40000"/>
                  <a:lumOff val="60000"/>
                </a:schemeClr>
              </a:solidFill>
              <a:ln w="285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12"/>
              <p:cNvSpPr/>
              <p:nvPr/>
            </p:nvSpPr>
            <p:spPr bwMode="auto">
              <a:xfrm>
                <a:off x="5001437" y="3983481"/>
                <a:ext cx="188085" cy="197608"/>
              </a:xfrm>
              <a:custGeom>
                <a:avLst/>
                <a:gdLst>
                  <a:gd name="T0" fmla="*/ 45 w 79"/>
                  <a:gd name="T1" fmla="*/ 0 h 83"/>
                  <a:gd name="T2" fmla="*/ 45 w 79"/>
                  <a:gd name="T3" fmla="*/ 38 h 83"/>
                  <a:gd name="T4" fmla="*/ 79 w 79"/>
                  <a:gd name="T5" fmla="*/ 38 h 83"/>
                  <a:gd name="T6" fmla="*/ 79 w 79"/>
                  <a:gd name="T7" fmla="*/ 45 h 83"/>
                  <a:gd name="T8" fmla="*/ 45 w 79"/>
                  <a:gd name="T9" fmla="*/ 45 h 83"/>
                  <a:gd name="T10" fmla="*/ 45 w 79"/>
                  <a:gd name="T11" fmla="*/ 83 h 83"/>
                  <a:gd name="T12" fmla="*/ 34 w 79"/>
                  <a:gd name="T13" fmla="*/ 83 h 83"/>
                  <a:gd name="T14" fmla="*/ 34 w 79"/>
                  <a:gd name="T15" fmla="*/ 45 h 83"/>
                  <a:gd name="T16" fmla="*/ 0 w 79"/>
                  <a:gd name="T17" fmla="*/ 45 h 83"/>
                  <a:gd name="T18" fmla="*/ 0 w 79"/>
                  <a:gd name="T19" fmla="*/ 38 h 83"/>
                  <a:gd name="T20" fmla="*/ 34 w 79"/>
                  <a:gd name="T21" fmla="*/ 38 h 83"/>
                  <a:gd name="T22" fmla="*/ 34 w 79"/>
                  <a:gd name="T23" fmla="*/ 0 h 83"/>
                  <a:gd name="T24" fmla="*/ 45 w 79"/>
                  <a:gd name="T25" fmla="*/ 0 h 83"/>
                  <a:gd name="T26" fmla="*/ 45 w 79"/>
                  <a:gd name="T2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83">
                    <a:moveTo>
                      <a:pt x="45" y="0"/>
                    </a:moveTo>
                    <a:lnTo>
                      <a:pt x="45" y="38"/>
                    </a:lnTo>
                    <a:lnTo>
                      <a:pt x="79" y="38"/>
                    </a:lnTo>
                    <a:lnTo>
                      <a:pt x="79" y="45"/>
                    </a:lnTo>
                    <a:lnTo>
                      <a:pt x="45" y="45"/>
                    </a:lnTo>
                    <a:lnTo>
                      <a:pt x="45" y="83"/>
                    </a:lnTo>
                    <a:lnTo>
                      <a:pt x="34" y="83"/>
                    </a:lnTo>
                    <a:lnTo>
                      <a:pt x="34" y="45"/>
                    </a:lnTo>
                    <a:lnTo>
                      <a:pt x="0" y="45"/>
                    </a:lnTo>
                    <a:lnTo>
                      <a:pt x="0" y="38"/>
                    </a:lnTo>
                    <a:lnTo>
                      <a:pt x="34" y="38"/>
                    </a:lnTo>
                    <a:lnTo>
                      <a:pt x="34" y="0"/>
                    </a:lnTo>
                    <a:lnTo>
                      <a:pt x="45" y="0"/>
                    </a:lnTo>
                    <a:lnTo>
                      <a:pt x="45" y="0"/>
                    </a:lnTo>
                    <a:close/>
                  </a:path>
                </a:pathLst>
              </a:custGeom>
              <a:solidFill>
                <a:srgbClr val="000000"/>
              </a:solidFill>
              <a:ln w="9525">
                <a:solidFill>
                  <a:srgbClr val="000000"/>
                </a:solidFill>
                <a:round/>
              </a:ln>
            </p:spPr>
            <p:txBody>
              <a:bodyPr vert="horz" wrap="square" lIns="91440" tIns="45720" rIns="91440" bIns="45720" numCol="1" anchor="t" anchorCtr="0" compatLnSpc="1"/>
              <a:lstStyle/>
              <a:p>
                <a:endParaRPr lang="zh-CN" altLang="en-US" sz="1400">
                  <a:latin typeface="Segoe UI Semibold" panose="020B0702040204020203" pitchFamily="34" charset="0"/>
                  <a:cs typeface="Segoe UI Semibold" panose="020B0702040204020203" pitchFamily="34" charset="0"/>
                </a:endParaRPr>
              </a:p>
            </p:txBody>
          </p:sp>
        </p:grpSp>
      </p:grpSp>
      <p:grpSp>
        <p:nvGrpSpPr>
          <p:cNvPr id="6" name="组合 5"/>
          <p:cNvGrpSpPr/>
          <p:nvPr/>
        </p:nvGrpSpPr>
        <p:grpSpPr>
          <a:xfrm>
            <a:off x="6025635" y="1266626"/>
            <a:ext cx="6502589" cy="5009622"/>
            <a:chOff x="6025635" y="1266626"/>
            <a:chExt cx="6502589" cy="5009622"/>
          </a:xfrm>
        </p:grpSpPr>
        <p:grpSp>
          <p:nvGrpSpPr>
            <p:cNvPr id="184" name="组合 183"/>
            <p:cNvGrpSpPr/>
            <p:nvPr/>
          </p:nvGrpSpPr>
          <p:grpSpPr>
            <a:xfrm>
              <a:off x="6025635" y="1266626"/>
              <a:ext cx="6502589" cy="5009622"/>
              <a:chOff x="5735348" y="1252112"/>
              <a:chExt cx="6502589" cy="5009622"/>
            </a:xfrm>
          </p:grpSpPr>
          <p:sp>
            <p:nvSpPr>
              <p:cNvPr id="107" name="矩形 106"/>
              <p:cNvSpPr/>
              <p:nvPr/>
            </p:nvSpPr>
            <p:spPr>
              <a:xfrm>
                <a:off x="6204122" y="2174641"/>
                <a:ext cx="4511809" cy="3349655"/>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endParaRPr>
              </a:p>
            </p:txBody>
          </p:sp>
          <p:grpSp>
            <p:nvGrpSpPr>
              <p:cNvPr id="108" name="Group 69"/>
              <p:cNvGrpSpPr/>
              <p:nvPr/>
            </p:nvGrpSpPr>
            <p:grpSpPr>
              <a:xfrm>
                <a:off x="6096000" y="1962983"/>
                <a:ext cx="3969936" cy="2080492"/>
                <a:chOff x="1489665" y="1062119"/>
                <a:chExt cx="5061522" cy="2652551"/>
              </a:xfrm>
            </p:grpSpPr>
            <p:cxnSp>
              <p:nvCxnSpPr>
                <p:cNvPr id="138" name="Straight Connector 27"/>
                <p:cNvCxnSpPr/>
                <p:nvPr/>
              </p:nvCxnSpPr>
              <p:spPr>
                <a:xfrm>
                  <a:off x="3971194" y="2298792"/>
                  <a:ext cx="4868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28"/>
                <p:cNvCxnSpPr/>
                <p:nvPr/>
              </p:nvCxnSpPr>
              <p:spPr>
                <a:xfrm>
                  <a:off x="1489665" y="1870676"/>
                  <a:ext cx="29683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29"/>
                <p:cNvCxnSpPr/>
                <p:nvPr/>
              </p:nvCxnSpPr>
              <p:spPr>
                <a:xfrm>
                  <a:off x="5334495" y="2086219"/>
                  <a:ext cx="960624"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1" name="Delay 68"/>
                <p:cNvSpPr/>
                <p:nvPr/>
              </p:nvSpPr>
              <p:spPr>
                <a:xfrm>
                  <a:off x="4451796" y="1715660"/>
                  <a:ext cx="882699" cy="741118"/>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2" name="Straight Connector 27"/>
                <p:cNvCxnSpPr/>
                <p:nvPr/>
              </p:nvCxnSpPr>
              <p:spPr>
                <a:xfrm>
                  <a:off x="4840053" y="3714670"/>
                  <a:ext cx="77406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28"/>
                <p:cNvCxnSpPr/>
                <p:nvPr/>
              </p:nvCxnSpPr>
              <p:spPr>
                <a:xfrm>
                  <a:off x="3257136" y="1062119"/>
                  <a:ext cx="3294051" cy="0"/>
                </a:xfrm>
                <a:prstGeom prst="line">
                  <a:avLst/>
                </a:prstGeom>
                <a:ln w="285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9" name="矩形: 圆角 108"/>
              <p:cNvSpPr/>
              <p:nvPr/>
            </p:nvSpPr>
            <p:spPr>
              <a:xfrm>
                <a:off x="9866282" y="2425740"/>
                <a:ext cx="451612" cy="2643381"/>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Rectangle 161"/>
              <p:cNvSpPr>
                <a:spLocks noChangeArrowheads="1"/>
              </p:cNvSpPr>
              <p:nvPr/>
            </p:nvSpPr>
            <p:spPr bwMode="auto">
              <a:xfrm>
                <a:off x="9880826" y="2624751"/>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cxnSp>
            <p:nvCxnSpPr>
              <p:cNvPr id="111" name="直接箭头连接符 110"/>
              <p:cNvCxnSpPr/>
              <p:nvPr/>
            </p:nvCxnSpPr>
            <p:spPr>
              <a:xfrm>
                <a:off x="10317894" y="3736716"/>
                <a:ext cx="943222" cy="0"/>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12" name="Rectangle 161"/>
              <p:cNvSpPr>
                <a:spLocks noChangeArrowheads="1"/>
              </p:cNvSpPr>
              <p:nvPr/>
            </p:nvSpPr>
            <p:spPr bwMode="auto">
              <a:xfrm>
                <a:off x="9885894" y="3389352"/>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113" name="Rectangle 161"/>
              <p:cNvSpPr>
                <a:spLocks noChangeArrowheads="1"/>
              </p:cNvSpPr>
              <p:nvPr/>
            </p:nvSpPr>
            <p:spPr bwMode="auto">
              <a:xfrm>
                <a:off x="10914099" y="3723644"/>
                <a:ext cx="1323838"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result</a:t>
                </a:r>
                <a:endParaRPr lang="en-US" altLang="zh-CN" sz="2400" dirty="0">
                  <a:latin typeface="Segoe UI Semibold" panose="020B0702040204020203" pitchFamily="34" charset="0"/>
                  <a:ea typeface="+mn-ea"/>
                  <a:cs typeface="Segoe UI Semibold" panose="020B0702040204020203" pitchFamily="34" charset="0"/>
                </a:endParaRPr>
              </a:p>
            </p:txBody>
          </p:sp>
          <p:cxnSp>
            <p:nvCxnSpPr>
              <p:cNvPr id="114" name="直接箭头连接符 113"/>
              <p:cNvCxnSpPr/>
              <p:nvPr/>
            </p:nvCxnSpPr>
            <p:spPr>
              <a:xfrm>
                <a:off x="10068838" y="1740106"/>
                <a:ext cx="0" cy="685635"/>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9713898" y="1258112"/>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endParaRPr lang="en-US" altLang="zh-CN" sz="2400" dirty="0">
                  <a:solidFill>
                    <a:srgbClr val="ED7D31"/>
                  </a:solidFill>
                  <a:latin typeface="Segoe UI Semibold" panose="020B0702040204020203" pitchFamily="34" charset="0"/>
                  <a:cs typeface="Segoe UI Semibold" panose="020B0702040204020203" pitchFamily="34" charset="0"/>
                </a:endParaRPr>
              </a:p>
            </p:txBody>
          </p:sp>
          <p:sp>
            <p:nvSpPr>
              <p:cNvPr id="116" name="Rectangle 161"/>
              <p:cNvSpPr>
                <a:spLocks noChangeArrowheads="1"/>
              </p:cNvSpPr>
              <p:nvPr/>
            </p:nvSpPr>
            <p:spPr bwMode="auto">
              <a:xfrm>
                <a:off x="9885894" y="4546608"/>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2</a:t>
                </a:r>
                <a:endParaRPr lang="en-US" altLang="zh-CN" sz="4400" b="1" dirty="0">
                  <a:ea typeface="微软雅黑" panose="020B0503020204020204" pitchFamily="34" charset="-122"/>
                </a:endParaRPr>
              </a:p>
            </p:txBody>
          </p:sp>
          <p:sp>
            <p:nvSpPr>
              <p:cNvPr id="117" name="文本框 116"/>
              <p:cNvSpPr txBox="1"/>
              <p:nvPr/>
            </p:nvSpPr>
            <p:spPr>
              <a:xfrm>
                <a:off x="9068704" y="1278441"/>
                <a:ext cx="54854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in</a:t>
                </a:r>
                <a:endParaRPr lang="en-US" altLang="zh-CN" sz="2400" baseline="-25000" dirty="0">
                  <a:latin typeface="Segoe UI Semibold" panose="020B0702040204020203" pitchFamily="34" charset="0"/>
                  <a:cs typeface="Segoe UI Semibold" panose="020B0702040204020203" pitchFamily="34" charset="0"/>
                </a:endParaRPr>
              </a:p>
            </p:txBody>
          </p:sp>
          <p:sp>
            <p:nvSpPr>
              <p:cNvPr id="118" name="文本框 117"/>
              <p:cNvSpPr txBox="1"/>
              <p:nvPr/>
            </p:nvSpPr>
            <p:spPr>
              <a:xfrm>
                <a:off x="8464951" y="5800069"/>
                <a:ext cx="691215"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out</a:t>
                </a:r>
                <a:endParaRPr lang="en-US" altLang="zh-CN" sz="2400" baseline="-25000" dirty="0">
                  <a:latin typeface="Segoe UI Semibold" panose="020B0702040204020203" pitchFamily="34" charset="0"/>
                  <a:cs typeface="Segoe UI Semibold" panose="020B0702040204020203" pitchFamily="34" charset="0"/>
                </a:endParaRPr>
              </a:p>
            </p:txBody>
          </p:sp>
          <p:grpSp>
            <p:nvGrpSpPr>
              <p:cNvPr id="119" name="组合 118"/>
              <p:cNvGrpSpPr/>
              <p:nvPr/>
            </p:nvGrpSpPr>
            <p:grpSpPr>
              <a:xfrm>
                <a:off x="5735348" y="1719777"/>
                <a:ext cx="4132415" cy="4129480"/>
                <a:chOff x="3071550" y="1556655"/>
                <a:chExt cx="4132415" cy="4129480"/>
              </a:xfrm>
            </p:grpSpPr>
            <p:cxnSp>
              <p:nvCxnSpPr>
                <p:cNvPr id="123" name="Straight Connector 88"/>
                <p:cNvCxnSpPr>
                  <a:stCxn id="126" idx="3"/>
                </p:cNvCxnSpPr>
                <p:nvPr/>
              </p:nvCxnSpPr>
              <p:spPr>
                <a:xfrm>
                  <a:off x="6452872" y="3362879"/>
                  <a:ext cx="747053" cy="2522"/>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4" name="文本框 123"/>
                <p:cNvSpPr txBox="1"/>
                <p:nvPr/>
              </p:nvSpPr>
              <p:spPr>
                <a:xfrm>
                  <a:off x="3071550" y="2011520"/>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126" name="Delay 68"/>
                <p:cNvSpPr/>
                <p:nvPr/>
              </p:nvSpPr>
              <p:spPr>
                <a:xfrm>
                  <a:off x="5760539" y="3072236"/>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Stored Data 71"/>
                <p:cNvSpPr/>
                <p:nvPr/>
              </p:nvSpPr>
              <p:spPr>
                <a:xfrm rot="10800000">
                  <a:off x="5739947" y="3074342"/>
                  <a:ext cx="86069" cy="5791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rgbClr val="E2F0D9"/>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8" name="Straight Connector 87"/>
                <p:cNvCxnSpPr/>
                <p:nvPr/>
              </p:nvCxnSpPr>
              <p:spPr>
                <a:xfrm>
                  <a:off x="5094549" y="3198618"/>
                  <a:ext cx="706604" cy="0"/>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29" name="Straight Connector 86"/>
                <p:cNvCxnSpPr/>
                <p:nvPr/>
              </p:nvCxnSpPr>
              <p:spPr>
                <a:xfrm>
                  <a:off x="5370381" y="3534405"/>
                  <a:ext cx="447918"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0" name="Straight Connector 87"/>
                <p:cNvCxnSpPr/>
                <p:nvPr/>
              </p:nvCxnSpPr>
              <p:spPr>
                <a:xfrm>
                  <a:off x="5094549" y="2425187"/>
                  <a:ext cx="0" cy="1978301"/>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1" name="Straight Connector 87"/>
                <p:cNvCxnSpPr/>
                <p:nvPr/>
              </p:nvCxnSpPr>
              <p:spPr>
                <a:xfrm flipV="1">
                  <a:off x="5370381" y="2769829"/>
                  <a:ext cx="0" cy="2023620"/>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2" name="Straight Connector 87"/>
                <p:cNvCxnSpPr/>
                <p:nvPr/>
              </p:nvCxnSpPr>
              <p:spPr>
                <a:xfrm>
                  <a:off x="5094549" y="4404393"/>
                  <a:ext cx="626071"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87"/>
                <p:cNvCxnSpPr/>
                <p:nvPr/>
              </p:nvCxnSpPr>
              <p:spPr>
                <a:xfrm>
                  <a:off x="3432202" y="4695575"/>
                  <a:ext cx="1156086"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88"/>
                <p:cNvCxnSpPr/>
                <p:nvPr/>
              </p:nvCxnSpPr>
              <p:spPr>
                <a:xfrm>
                  <a:off x="6425379" y="4524493"/>
                  <a:ext cx="778586"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5" name="Straight Connector 87"/>
                <p:cNvCxnSpPr/>
                <p:nvPr/>
              </p:nvCxnSpPr>
              <p:spPr>
                <a:xfrm flipV="1">
                  <a:off x="6666031" y="1608035"/>
                  <a:ext cx="0" cy="2272320"/>
                </a:xfrm>
                <a:prstGeom prst="line">
                  <a:avLst/>
                </a:prstGeom>
                <a:ln w="28575" cap="sq">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36" name="Straight Connector 87"/>
                <p:cNvCxnSpPr/>
                <p:nvPr/>
              </p:nvCxnSpPr>
              <p:spPr>
                <a:xfrm>
                  <a:off x="6060034" y="3880353"/>
                  <a:ext cx="0" cy="309515"/>
                </a:xfrm>
                <a:prstGeom prst="line">
                  <a:avLst/>
                </a:prstGeom>
                <a:ln w="28575"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7" name="Straight Connector 87"/>
                <p:cNvCxnSpPr/>
                <p:nvPr/>
              </p:nvCxnSpPr>
              <p:spPr>
                <a:xfrm>
                  <a:off x="6056205" y="4925738"/>
                  <a:ext cx="0" cy="760397"/>
                </a:xfrm>
                <a:prstGeom prst="line">
                  <a:avLst/>
                </a:prstGeom>
                <a:ln w="28575"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Straight Connector 87"/>
                <p:cNvCxnSpPr/>
                <p:nvPr/>
              </p:nvCxnSpPr>
              <p:spPr>
                <a:xfrm>
                  <a:off x="5036493" y="4791684"/>
                  <a:ext cx="68412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87"/>
                <p:cNvCxnSpPr/>
                <p:nvPr/>
              </p:nvCxnSpPr>
              <p:spPr>
                <a:xfrm>
                  <a:off x="4354840" y="4987421"/>
                  <a:ext cx="28569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87"/>
                <p:cNvCxnSpPr/>
                <p:nvPr/>
              </p:nvCxnSpPr>
              <p:spPr>
                <a:xfrm>
                  <a:off x="3630577" y="4695575"/>
                  <a:ext cx="0" cy="278783"/>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6" name="Straight Connector 87"/>
                <p:cNvCxnSpPr/>
                <p:nvPr/>
              </p:nvCxnSpPr>
              <p:spPr>
                <a:xfrm flipV="1">
                  <a:off x="4818494" y="1556655"/>
                  <a:ext cx="0" cy="2916849"/>
                </a:xfrm>
                <a:prstGeom prst="line">
                  <a:avLst/>
                </a:prstGeom>
                <a:ln w="28575" cap="sq">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80" name="文本框 179"/>
                <p:cNvSpPr txBox="1"/>
                <p:nvPr/>
              </p:nvSpPr>
              <p:spPr>
                <a:xfrm>
                  <a:off x="3075499" y="4149001"/>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grpSp>
          <p:grpSp>
            <p:nvGrpSpPr>
              <p:cNvPr id="120" name="组合 119"/>
              <p:cNvGrpSpPr/>
              <p:nvPr/>
            </p:nvGrpSpPr>
            <p:grpSpPr>
              <a:xfrm>
                <a:off x="8384418" y="4376789"/>
                <a:ext cx="692333" cy="692333"/>
                <a:chOff x="4759894" y="3768224"/>
                <a:chExt cx="692333" cy="692333"/>
              </a:xfrm>
            </p:grpSpPr>
            <p:sp>
              <p:nvSpPr>
                <p:cNvPr id="121" name="矩形 120"/>
                <p:cNvSpPr/>
                <p:nvPr/>
              </p:nvSpPr>
              <p:spPr>
                <a:xfrm>
                  <a:off x="4759894" y="3768224"/>
                  <a:ext cx="692333" cy="692333"/>
                </a:xfrm>
                <a:prstGeom prst="rect">
                  <a:avLst/>
                </a:prstGeom>
                <a:solidFill>
                  <a:schemeClr val="accent6">
                    <a:lumMod val="40000"/>
                    <a:lumOff val="60000"/>
                  </a:schemeClr>
                </a:solidFill>
                <a:ln w="285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Freeform 12"/>
                <p:cNvSpPr/>
                <p:nvPr/>
              </p:nvSpPr>
              <p:spPr bwMode="auto">
                <a:xfrm>
                  <a:off x="5001437" y="3983481"/>
                  <a:ext cx="188085" cy="197608"/>
                </a:xfrm>
                <a:custGeom>
                  <a:avLst/>
                  <a:gdLst>
                    <a:gd name="T0" fmla="*/ 45 w 79"/>
                    <a:gd name="T1" fmla="*/ 0 h 83"/>
                    <a:gd name="T2" fmla="*/ 45 w 79"/>
                    <a:gd name="T3" fmla="*/ 38 h 83"/>
                    <a:gd name="T4" fmla="*/ 79 w 79"/>
                    <a:gd name="T5" fmla="*/ 38 h 83"/>
                    <a:gd name="T6" fmla="*/ 79 w 79"/>
                    <a:gd name="T7" fmla="*/ 45 h 83"/>
                    <a:gd name="T8" fmla="*/ 45 w 79"/>
                    <a:gd name="T9" fmla="*/ 45 h 83"/>
                    <a:gd name="T10" fmla="*/ 45 w 79"/>
                    <a:gd name="T11" fmla="*/ 83 h 83"/>
                    <a:gd name="T12" fmla="*/ 34 w 79"/>
                    <a:gd name="T13" fmla="*/ 83 h 83"/>
                    <a:gd name="T14" fmla="*/ 34 w 79"/>
                    <a:gd name="T15" fmla="*/ 45 h 83"/>
                    <a:gd name="T16" fmla="*/ 0 w 79"/>
                    <a:gd name="T17" fmla="*/ 45 h 83"/>
                    <a:gd name="T18" fmla="*/ 0 w 79"/>
                    <a:gd name="T19" fmla="*/ 38 h 83"/>
                    <a:gd name="T20" fmla="*/ 34 w 79"/>
                    <a:gd name="T21" fmla="*/ 38 h 83"/>
                    <a:gd name="T22" fmla="*/ 34 w 79"/>
                    <a:gd name="T23" fmla="*/ 0 h 83"/>
                    <a:gd name="T24" fmla="*/ 45 w 79"/>
                    <a:gd name="T25" fmla="*/ 0 h 83"/>
                    <a:gd name="T26" fmla="*/ 45 w 79"/>
                    <a:gd name="T2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83">
                      <a:moveTo>
                        <a:pt x="45" y="0"/>
                      </a:moveTo>
                      <a:lnTo>
                        <a:pt x="45" y="38"/>
                      </a:lnTo>
                      <a:lnTo>
                        <a:pt x="79" y="38"/>
                      </a:lnTo>
                      <a:lnTo>
                        <a:pt x="79" y="45"/>
                      </a:lnTo>
                      <a:lnTo>
                        <a:pt x="45" y="45"/>
                      </a:lnTo>
                      <a:lnTo>
                        <a:pt x="45" y="83"/>
                      </a:lnTo>
                      <a:lnTo>
                        <a:pt x="34" y="83"/>
                      </a:lnTo>
                      <a:lnTo>
                        <a:pt x="34" y="45"/>
                      </a:lnTo>
                      <a:lnTo>
                        <a:pt x="0" y="45"/>
                      </a:lnTo>
                      <a:lnTo>
                        <a:pt x="0" y="38"/>
                      </a:lnTo>
                      <a:lnTo>
                        <a:pt x="34" y="38"/>
                      </a:lnTo>
                      <a:lnTo>
                        <a:pt x="34" y="0"/>
                      </a:lnTo>
                      <a:lnTo>
                        <a:pt x="45" y="0"/>
                      </a:lnTo>
                      <a:lnTo>
                        <a:pt x="45" y="0"/>
                      </a:lnTo>
                      <a:close/>
                    </a:path>
                  </a:pathLst>
                </a:custGeom>
                <a:solidFill>
                  <a:srgbClr val="000000"/>
                </a:solidFill>
                <a:ln w="9525">
                  <a:solidFill>
                    <a:srgbClr val="000000"/>
                  </a:solidFill>
                  <a:round/>
                </a:ln>
              </p:spPr>
              <p:txBody>
                <a:bodyPr vert="horz" wrap="square" lIns="91440" tIns="45720" rIns="91440" bIns="45720" numCol="1" anchor="t" anchorCtr="0" compatLnSpc="1"/>
                <a:lstStyle/>
                <a:p>
                  <a:endParaRPr lang="zh-CN" altLang="en-US" sz="1400">
                    <a:latin typeface="Segoe UI Semibold" panose="020B0702040204020203" pitchFamily="34" charset="0"/>
                    <a:cs typeface="Segoe UI Semibold" panose="020B0702040204020203" pitchFamily="34" charset="0"/>
                  </a:endParaRPr>
                </a:p>
              </p:txBody>
            </p:sp>
          </p:grpSp>
          <p:sp>
            <p:nvSpPr>
              <p:cNvPr id="157" name="矩形: 圆角 156"/>
              <p:cNvSpPr/>
              <p:nvPr/>
            </p:nvSpPr>
            <p:spPr>
              <a:xfrm>
                <a:off x="7252086" y="4655835"/>
                <a:ext cx="451612" cy="739026"/>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4" name="Group 96"/>
              <p:cNvGrpSpPr/>
              <p:nvPr/>
            </p:nvGrpSpPr>
            <p:grpSpPr>
              <a:xfrm>
                <a:off x="6294375" y="4969920"/>
                <a:ext cx="722243" cy="361248"/>
                <a:chOff x="379248" y="5970096"/>
                <a:chExt cx="920827" cy="460578"/>
              </a:xfrm>
            </p:grpSpPr>
            <p:cxnSp>
              <p:nvCxnSpPr>
                <p:cNvPr id="165" name="Straight Connector 97"/>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Oval 99"/>
                <p:cNvSpPr/>
                <p:nvPr/>
              </p:nvSpPr>
              <p:spPr>
                <a:xfrm>
                  <a:off x="1180048" y="6141667"/>
                  <a:ext cx="120027"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Triangle 100"/>
                <p:cNvSpPr/>
                <p:nvPr/>
              </p:nvSpPr>
              <p:spPr>
                <a:xfrm rot="5400000">
                  <a:off x="745606" y="6001860"/>
                  <a:ext cx="460578" cy="397050"/>
                </a:xfrm>
                <a:prstGeom prst="triangle">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5" name="Rectangle 161"/>
              <p:cNvSpPr>
                <a:spLocks noChangeArrowheads="1"/>
              </p:cNvSpPr>
              <p:nvPr/>
            </p:nvSpPr>
            <p:spPr bwMode="auto">
              <a:xfrm>
                <a:off x="7289795" y="4724942"/>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sp>
            <p:nvSpPr>
              <p:cNvPr id="186" name="Rectangle 161"/>
              <p:cNvSpPr>
                <a:spLocks noChangeArrowheads="1"/>
              </p:cNvSpPr>
              <p:nvPr/>
            </p:nvSpPr>
            <p:spPr bwMode="auto">
              <a:xfrm>
                <a:off x="7284466" y="5021479"/>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187" name="文本框 186"/>
              <p:cNvSpPr txBox="1"/>
              <p:nvPr/>
            </p:nvSpPr>
            <p:spPr>
              <a:xfrm>
                <a:off x="7168752" y="1252112"/>
                <a:ext cx="718466"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Sub</a:t>
                </a:r>
                <a:endParaRPr lang="en-US" altLang="zh-CN" sz="2400" dirty="0">
                  <a:solidFill>
                    <a:srgbClr val="ED7D31"/>
                  </a:solidFill>
                  <a:latin typeface="Segoe UI Semibold" panose="020B0702040204020203" pitchFamily="34" charset="0"/>
                  <a:cs typeface="Segoe UI Semibold" panose="020B0702040204020203" pitchFamily="34" charset="0"/>
                </a:endParaRPr>
              </a:p>
            </p:txBody>
          </p:sp>
        </p:grpSp>
        <p:sp>
          <p:nvSpPr>
            <p:cNvPr id="189" name="文本框 188"/>
            <p:cNvSpPr txBox="1"/>
            <p:nvPr/>
          </p:nvSpPr>
          <p:spPr>
            <a:xfrm>
              <a:off x="6644508" y="3530400"/>
              <a:ext cx="914033" cy="523220"/>
            </a:xfrm>
            <a:prstGeom prst="rect">
              <a:avLst/>
            </a:prstGeom>
            <a:noFill/>
          </p:spPr>
          <p:txBody>
            <a:bodyPr wrap="none" rtlCol="0">
              <a:spAutoFit/>
            </a:bodyPr>
            <a:lstStyle/>
            <a:p>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800" dirty="0">
                <a:latin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2506460" y="2286000"/>
            <a:ext cx="7107434" cy="2374899"/>
          </a:xfrm>
          <a:prstGeom prst="rect">
            <a:avLst/>
          </a:prstGeom>
          <a:solidFill>
            <a:schemeClr val="accent4">
              <a:lumMod val="20000"/>
              <a:lumOff val="80000"/>
            </a:schemeClr>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endParaRPr>
          </a:p>
        </p:txBody>
      </p:sp>
      <p:sp>
        <p:nvSpPr>
          <p:cNvPr id="2" name="标题 1"/>
          <p:cNvSpPr>
            <a:spLocks noGrp="1"/>
          </p:cNvSpPr>
          <p:nvPr>
            <p:ph type="title"/>
          </p:nvPr>
        </p:nvSpPr>
        <p:spPr/>
        <p:txBody>
          <a:bodyPr/>
          <a:lstStyle/>
          <a:p>
            <a:r>
              <a:rPr lang="zh-CN" altLang="en-US" dirty="0"/>
              <a:t>多位</a:t>
            </a:r>
            <a:r>
              <a:rPr lang="en-US" altLang="zh-CN" dirty="0"/>
              <a:t>ALU</a:t>
            </a:r>
            <a:endParaRPr lang="zh-CN" altLang="en-US" dirty="0"/>
          </a:p>
        </p:txBody>
      </p:sp>
      <p:grpSp>
        <p:nvGrpSpPr>
          <p:cNvPr id="4" name="Group 4"/>
          <p:cNvGrpSpPr/>
          <p:nvPr/>
        </p:nvGrpSpPr>
        <p:grpSpPr bwMode="auto">
          <a:xfrm>
            <a:off x="4474298" y="1330162"/>
            <a:ext cx="1295400" cy="4289426"/>
            <a:chOff x="0" y="-479"/>
            <a:chExt cx="816" cy="2702"/>
          </a:xfrm>
        </p:grpSpPr>
        <p:sp>
          <p:nvSpPr>
            <p:cNvPr id="5" name="Rectangle 4"/>
            <p:cNvSpPr>
              <a:spLocks noChangeArrowheads="1"/>
            </p:cNvSpPr>
            <p:nvPr/>
          </p:nvSpPr>
          <p:spPr bwMode="auto">
            <a:xfrm>
              <a:off x="90" y="560"/>
              <a:ext cx="496" cy="302"/>
            </a:xfrm>
            <a:prstGeom prst="rect">
              <a:avLst/>
            </a:prstGeom>
            <a:solidFill>
              <a:srgbClr val="99FFCC"/>
            </a:solidFill>
            <a:ln w="28575">
              <a:solidFill>
                <a:schemeClr val="tx1"/>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n-2</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Line 5"/>
            <p:cNvSpPr>
              <a:spLocks noChangeShapeType="1"/>
            </p:cNvSpPr>
            <p:nvPr/>
          </p:nvSpPr>
          <p:spPr bwMode="auto">
            <a:xfrm flipV="1">
              <a:off x="338" y="-253"/>
              <a:ext cx="0" cy="813"/>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6"/>
            <p:cNvSpPr>
              <a:spLocks noChangeShapeType="1"/>
            </p:cNvSpPr>
            <p:nvPr/>
          </p:nvSpPr>
          <p:spPr bwMode="auto">
            <a:xfrm flipV="1">
              <a:off x="224"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flipV="1">
              <a:off x="453"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Text Box 8"/>
            <p:cNvSpPr txBox="1">
              <a:spLocks noChangeArrowheads="1"/>
            </p:cNvSpPr>
            <p:nvPr/>
          </p:nvSpPr>
          <p:spPr bwMode="auto">
            <a:xfrm>
              <a:off x="137" y="-479"/>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R</a:t>
              </a:r>
              <a:r>
                <a:rPr lang="en-US" altLang="zh-CN" sz="1800" baseline="-25000" dirty="0">
                  <a:ea typeface="宋体" panose="02010600030101010101" pitchFamily="2" charset="-122"/>
                </a:rPr>
                <a:t>n-2</a:t>
              </a:r>
              <a:endParaRPr lang="en-US" altLang="zh-CN" sz="1800" baseline="-25000" dirty="0">
                <a:ea typeface="宋体" panose="02010600030101010101" pitchFamily="2" charset="-122"/>
              </a:endParaRPr>
            </a:p>
          </p:txBody>
        </p:sp>
        <p:sp>
          <p:nvSpPr>
            <p:cNvPr id="10" name="Text Box 9"/>
            <p:cNvSpPr txBox="1">
              <a:spLocks noChangeArrowheads="1"/>
            </p:cNvSpPr>
            <p:nvPr/>
          </p:nvSpPr>
          <p:spPr bwMode="auto">
            <a:xfrm>
              <a:off x="0"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a</a:t>
              </a:r>
              <a:r>
                <a:rPr lang="en-US" altLang="zh-CN" sz="1800" baseline="-25000" dirty="0">
                  <a:ea typeface="宋体" panose="02010600030101010101" pitchFamily="2" charset="-122"/>
                </a:rPr>
                <a:t>n-2</a:t>
              </a:r>
              <a:endParaRPr lang="en-US" altLang="zh-CN" sz="1800" baseline="-25000" dirty="0">
                <a:ea typeface="宋体" panose="02010600030101010101" pitchFamily="2" charset="-122"/>
              </a:endParaRPr>
            </a:p>
          </p:txBody>
        </p:sp>
        <p:sp>
          <p:nvSpPr>
            <p:cNvPr id="11" name="Text Box 10"/>
            <p:cNvSpPr txBox="1">
              <a:spLocks noChangeArrowheads="1"/>
            </p:cNvSpPr>
            <p:nvPr/>
          </p:nvSpPr>
          <p:spPr bwMode="auto">
            <a:xfrm>
              <a:off x="363"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b</a:t>
              </a:r>
              <a:r>
                <a:rPr lang="en-US" altLang="zh-CN" sz="1800" baseline="-25000" dirty="0">
                  <a:ea typeface="宋体" panose="02010600030101010101" pitchFamily="2" charset="-122"/>
                </a:rPr>
                <a:t>n-2</a:t>
              </a:r>
              <a:endParaRPr lang="en-US" altLang="zh-CN" sz="1800" baseline="-25000" dirty="0">
                <a:ea typeface="宋体" panose="02010600030101010101" pitchFamily="2" charset="-122"/>
              </a:endParaRPr>
            </a:p>
          </p:txBody>
        </p:sp>
      </p:grpSp>
      <p:grpSp>
        <p:nvGrpSpPr>
          <p:cNvPr id="12" name="Group 12"/>
          <p:cNvGrpSpPr/>
          <p:nvPr/>
        </p:nvGrpSpPr>
        <p:grpSpPr bwMode="auto">
          <a:xfrm>
            <a:off x="7509596" y="1342862"/>
            <a:ext cx="3397252" cy="4276724"/>
            <a:chOff x="6" y="-471"/>
            <a:chExt cx="2140" cy="2694"/>
          </a:xfrm>
        </p:grpSpPr>
        <p:sp>
          <p:nvSpPr>
            <p:cNvPr id="17" name="Line 16"/>
            <p:cNvSpPr>
              <a:spLocks noChangeShapeType="1"/>
            </p:cNvSpPr>
            <p:nvPr/>
          </p:nvSpPr>
          <p:spPr bwMode="auto">
            <a:xfrm>
              <a:off x="6" y="726"/>
              <a:ext cx="456" cy="0"/>
            </a:xfrm>
            <a:prstGeom prst="line">
              <a:avLst/>
            </a:prstGeom>
            <a:noFill/>
            <a:ln w="19050">
              <a:solidFill>
                <a:srgbClr val="86BC64"/>
              </a:solidFill>
              <a:round/>
              <a:headEnd type="stealth" w="lg" len="lg"/>
              <a:tailEnd type="none"/>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flipH="1" flipV="1">
              <a:off x="702" y="-253"/>
              <a:ext cx="0" cy="826"/>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dirty="0"/>
            </a:p>
          </p:txBody>
        </p:sp>
        <p:sp>
          <p:nvSpPr>
            <p:cNvPr id="13" name="Text Box 12"/>
            <p:cNvSpPr txBox="1">
              <a:spLocks noChangeArrowheads="1"/>
            </p:cNvSpPr>
            <p:nvPr/>
          </p:nvSpPr>
          <p:spPr bwMode="auto">
            <a:xfrm>
              <a:off x="1692" y="589"/>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err="1">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C</a:t>
              </a:r>
              <a:r>
                <a:rPr lang="en-US" altLang="zh-CN" sz="2400" baseline="-25000" dirty="0" err="1">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in</a:t>
              </a:r>
              <a:endParaRPr lang="en-US" altLang="zh-CN"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endParaRPr>
            </a:p>
          </p:txBody>
        </p:sp>
        <p:sp>
          <p:nvSpPr>
            <p:cNvPr id="14" name="Rectangle 13"/>
            <p:cNvSpPr>
              <a:spLocks noChangeArrowheads="1"/>
            </p:cNvSpPr>
            <p:nvPr/>
          </p:nvSpPr>
          <p:spPr bwMode="auto">
            <a:xfrm>
              <a:off x="460" y="560"/>
              <a:ext cx="495" cy="302"/>
            </a:xfrm>
            <a:prstGeom prst="rect">
              <a:avLst/>
            </a:prstGeom>
            <a:solidFill>
              <a:srgbClr val="99FFCC"/>
            </a:solidFill>
            <a:ln w="28575">
              <a:solidFill>
                <a:schemeClr val="tx1"/>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15"/>
            <p:cNvSpPr txBox="1">
              <a:spLocks noChangeArrowheads="1"/>
            </p:cNvSpPr>
            <p:nvPr/>
          </p:nvSpPr>
          <p:spPr bwMode="auto">
            <a:xfrm>
              <a:off x="28" y="433"/>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C</a:t>
              </a:r>
              <a:r>
                <a:rPr lang="en-US" altLang="zh-CN"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1</a:t>
              </a:r>
              <a:endParaRPr lang="en-US" altLang="zh-CN"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endParaRPr>
            </a:p>
          </p:txBody>
        </p:sp>
        <p:sp>
          <p:nvSpPr>
            <p:cNvPr id="18" name="Text Box 17"/>
            <p:cNvSpPr txBox="1">
              <a:spLocks noChangeArrowheads="1"/>
            </p:cNvSpPr>
            <p:nvPr/>
          </p:nvSpPr>
          <p:spPr bwMode="auto">
            <a:xfrm>
              <a:off x="553" y="-471"/>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R</a:t>
              </a:r>
              <a:r>
                <a:rPr lang="en-US" altLang="zh-CN" sz="1800" baseline="-25000" dirty="0">
                  <a:ea typeface="宋体" panose="02010600030101010101" pitchFamily="2" charset="-122"/>
                </a:rPr>
                <a:t>0</a:t>
              </a:r>
              <a:endParaRPr lang="en-US" altLang="zh-CN" sz="1800" baseline="-25000" dirty="0">
                <a:ea typeface="宋体" panose="02010600030101010101" pitchFamily="2" charset="-122"/>
              </a:endParaRPr>
            </a:p>
          </p:txBody>
        </p:sp>
        <p:sp>
          <p:nvSpPr>
            <p:cNvPr id="19" name="Line 18"/>
            <p:cNvSpPr>
              <a:spLocks noChangeShapeType="1"/>
            </p:cNvSpPr>
            <p:nvPr/>
          </p:nvSpPr>
          <p:spPr bwMode="auto">
            <a:xfrm flipV="1">
              <a:off x="588" y="862"/>
              <a:ext cx="0" cy="1134"/>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flipV="1">
              <a:off x="815" y="862"/>
              <a:ext cx="0" cy="1134"/>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a:off x="969" y="726"/>
              <a:ext cx="723" cy="0"/>
            </a:xfrm>
            <a:prstGeom prst="line">
              <a:avLst/>
            </a:prstGeom>
            <a:noFill/>
            <a:ln w="19050">
              <a:solidFill>
                <a:srgbClr val="86BC64"/>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2" name="Text Box 21"/>
            <p:cNvSpPr txBox="1">
              <a:spLocks noChangeArrowheads="1"/>
            </p:cNvSpPr>
            <p:nvPr/>
          </p:nvSpPr>
          <p:spPr bwMode="auto">
            <a:xfrm>
              <a:off x="453"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a</a:t>
              </a:r>
              <a:r>
                <a:rPr lang="en-US" altLang="zh-CN" sz="1800" baseline="-25000" dirty="0">
                  <a:ea typeface="宋体" panose="02010600030101010101" pitchFamily="2" charset="-122"/>
                </a:rPr>
                <a:t>0</a:t>
              </a:r>
              <a:endParaRPr lang="en-US" altLang="zh-CN" sz="1800" baseline="-25000" dirty="0">
                <a:ea typeface="宋体" panose="02010600030101010101" pitchFamily="2" charset="-122"/>
              </a:endParaRPr>
            </a:p>
          </p:txBody>
        </p:sp>
        <p:sp>
          <p:nvSpPr>
            <p:cNvPr id="23" name="Text Box 22"/>
            <p:cNvSpPr txBox="1">
              <a:spLocks noChangeArrowheads="1"/>
            </p:cNvSpPr>
            <p:nvPr/>
          </p:nvSpPr>
          <p:spPr bwMode="auto">
            <a:xfrm>
              <a:off x="725"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b</a:t>
              </a:r>
              <a:r>
                <a:rPr lang="en-US" altLang="zh-CN" sz="1800" baseline="-25000" dirty="0">
                  <a:ea typeface="宋体" panose="02010600030101010101" pitchFamily="2" charset="-122"/>
                </a:rPr>
                <a:t>0</a:t>
              </a:r>
              <a:endParaRPr lang="en-US" altLang="zh-CN" sz="1800" baseline="-25000" dirty="0">
                <a:ea typeface="宋体" panose="02010600030101010101" pitchFamily="2" charset="-122"/>
              </a:endParaRPr>
            </a:p>
          </p:txBody>
        </p:sp>
      </p:grpSp>
      <p:grpSp>
        <p:nvGrpSpPr>
          <p:cNvPr id="37" name="Group 37"/>
          <p:cNvGrpSpPr/>
          <p:nvPr/>
        </p:nvGrpSpPr>
        <p:grpSpPr bwMode="auto">
          <a:xfrm>
            <a:off x="1672362" y="1328574"/>
            <a:ext cx="6942138" cy="4279901"/>
            <a:chOff x="-253" y="-473"/>
            <a:chExt cx="4373" cy="2696"/>
          </a:xfrm>
        </p:grpSpPr>
        <p:sp>
          <p:nvSpPr>
            <p:cNvPr id="38" name="Text Box 38"/>
            <p:cNvSpPr txBox="1">
              <a:spLocks noChangeArrowheads="1"/>
            </p:cNvSpPr>
            <p:nvPr/>
          </p:nvSpPr>
          <p:spPr bwMode="auto">
            <a:xfrm>
              <a:off x="1120" y="433"/>
              <a:ext cx="5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err="1">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C</a:t>
              </a:r>
              <a:r>
                <a:rPr lang="en-US" altLang="zh-CN" sz="2400" baseline="-25000" dirty="0" err="1">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n</a:t>
              </a:r>
              <a:r>
                <a:rPr lang="zh-CN" altLang="en-US"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a:t>
              </a:r>
              <a:r>
                <a:rPr lang="en-US" altLang="zh-CN"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1</a:t>
              </a:r>
              <a:endParaRPr lang="en-US" altLang="zh-CN"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endParaRPr>
            </a:p>
          </p:txBody>
        </p:sp>
        <p:sp>
          <p:nvSpPr>
            <p:cNvPr id="39" name="Text Box 39"/>
            <p:cNvSpPr txBox="1">
              <a:spLocks noChangeArrowheads="1"/>
            </p:cNvSpPr>
            <p:nvPr/>
          </p:nvSpPr>
          <p:spPr bwMode="auto">
            <a:xfrm>
              <a:off x="-253" y="580"/>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err="1">
                  <a:solidFill>
                    <a:schemeClr val="accent6">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C</a:t>
              </a:r>
              <a:r>
                <a:rPr lang="en-US" altLang="zh-CN" sz="2400" baseline="-25000" dirty="0" err="1">
                  <a:solidFill>
                    <a:schemeClr val="accent6">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n</a:t>
              </a:r>
              <a:endParaRPr lang="en-US" altLang="zh-CN" sz="2400" baseline="-25000" dirty="0">
                <a:solidFill>
                  <a:schemeClr val="accent6">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0" name="Group 40"/>
            <p:cNvGrpSpPr/>
            <p:nvPr/>
          </p:nvGrpSpPr>
          <p:grpSpPr bwMode="auto">
            <a:xfrm>
              <a:off x="0" y="-473"/>
              <a:ext cx="4120" cy="2696"/>
              <a:chOff x="0" y="-473"/>
              <a:chExt cx="4120" cy="2696"/>
            </a:xfrm>
          </p:grpSpPr>
          <p:sp>
            <p:nvSpPr>
              <p:cNvPr id="41" name="Text Box 36"/>
              <p:cNvSpPr txBox="1">
                <a:spLocks noChangeArrowheads="1"/>
              </p:cNvSpPr>
              <p:nvPr/>
            </p:nvSpPr>
            <p:spPr bwMode="auto">
              <a:xfrm>
                <a:off x="660" y="-473"/>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R</a:t>
                </a:r>
                <a:r>
                  <a:rPr lang="en-US" altLang="zh-CN" sz="1800" baseline="-25000" dirty="0">
                    <a:ea typeface="宋体" panose="02010600030101010101" pitchFamily="2" charset="-122"/>
                  </a:rPr>
                  <a:t>n-1</a:t>
                </a:r>
                <a:endParaRPr lang="en-US" altLang="zh-CN" sz="1800" baseline="-25000" dirty="0">
                  <a:ea typeface="宋体" panose="02010600030101010101" pitchFamily="2" charset="-122"/>
                </a:endParaRPr>
              </a:p>
            </p:txBody>
          </p:sp>
          <p:sp>
            <p:nvSpPr>
              <p:cNvPr id="42" name="Line 41"/>
              <p:cNvSpPr>
                <a:spLocks noChangeShapeType="1"/>
              </p:cNvSpPr>
              <p:nvPr/>
            </p:nvSpPr>
            <p:spPr bwMode="auto">
              <a:xfrm>
                <a:off x="1134" y="730"/>
                <a:ext cx="456" cy="0"/>
              </a:xfrm>
              <a:prstGeom prst="line">
                <a:avLst/>
              </a:prstGeom>
              <a:noFill/>
              <a:ln w="19050">
                <a:solidFill>
                  <a:srgbClr val="86BC64"/>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3" name="Rectangle 42"/>
              <p:cNvSpPr>
                <a:spLocks noChangeArrowheads="1"/>
              </p:cNvSpPr>
              <p:nvPr/>
            </p:nvSpPr>
            <p:spPr bwMode="auto">
              <a:xfrm>
                <a:off x="639" y="564"/>
                <a:ext cx="495" cy="302"/>
              </a:xfrm>
              <a:prstGeom prst="rect">
                <a:avLst/>
              </a:prstGeom>
              <a:solidFill>
                <a:srgbClr val="99FFCC"/>
              </a:solidFill>
              <a:ln w="28575">
                <a:solidFill>
                  <a:schemeClr val="tx1"/>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n-1</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 name="Line 43"/>
              <p:cNvSpPr>
                <a:spLocks noChangeShapeType="1"/>
              </p:cNvSpPr>
              <p:nvPr/>
            </p:nvSpPr>
            <p:spPr bwMode="auto">
              <a:xfrm flipV="1">
                <a:off x="896" y="-246"/>
                <a:ext cx="0" cy="810"/>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5" name="Line 44"/>
              <p:cNvSpPr>
                <a:spLocks noChangeShapeType="1"/>
              </p:cNvSpPr>
              <p:nvPr/>
            </p:nvSpPr>
            <p:spPr bwMode="auto">
              <a:xfrm flipV="1">
                <a:off x="771" y="866"/>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6" name="Line 45"/>
              <p:cNvSpPr>
                <a:spLocks noChangeShapeType="1"/>
              </p:cNvSpPr>
              <p:nvPr/>
            </p:nvSpPr>
            <p:spPr bwMode="auto">
              <a:xfrm flipV="1">
                <a:off x="998" y="866"/>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 name="Text Box 46"/>
              <p:cNvSpPr txBox="1">
                <a:spLocks noChangeArrowheads="1"/>
              </p:cNvSpPr>
              <p:nvPr/>
            </p:nvSpPr>
            <p:spPr bwMode="auto">
              <a:xfrm>
                <a:off x="544"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a</a:t>
                </a:r>
                <a:r>
                  <a:rPr lang="en-US" altLang="zh-CN" sz="1800" baseline="-25000" dirty="0">
                    <a:ea typeface="宋体" panose="02010600030101010101" pitchFamily="2" charset="-122"/>
                  </a:rPr>
                  <a:t>n-1</a:t>
                </a:r>
                <a:endParaRPr lang="en-US" altLang="zh-CN" sz="1800" baseline="-25000" dirty="0">
                  <a:ea typeface="宋体" panose="02010600030101010101" pitchFamily="2" charset="-122"/>
                </a:endParaRPr>
              </a:p>
            </p:txBody>
          </p:sp>
          <p:sp>
            <p:nvSpPr>
              <p:cNvPr id="48" name="Text Box 47"/>
              <p:cNvSpPr txBox="1">
                <a:spLocks noChangeArrowheads="1"/>
              </p:cNvSpPr>
              <p:nvPr/>
            </p:nvSpPr>
            <p:spPr bwMode="auto">
              <a:xfrm>
                <a:off x="907"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b</a:t>
                </a:r>
                <a:r>
                  <a:rPr lang="en-US" altLang="zh-CN" sz="1800" baseline="-25000" dirty="0">
                    <a:ea typeface="宋体" panose="02010600030101010101" pitchFamily="2" charset="-122"/>
                  </a:rPr>
                  <a:t>n-1</a:t>
                </a:r>
                <a:endParaRPr lang="en-US" altLang="zh-CN" sz="1800" baseline="-25000" dirty="0">
                  <a:ea typeface="宋体" panose="02010600030101010101" pitchFamily="2" charset="-122"/>
                </a:endParaRPr>
              </a:p>
            </p:txBody>
          </p:sp>
          <p:sp>
            <p:nvSpPr>
              <p:cNvPr id="49" name="Line 49"/>
              <p:cNvSpPr>
                <a:spLocks noChangeShapeType="1"/>
              </p:cNvSpPr>
              <p:nvPr/>
            </p:nvSpPr>
            <p:spPr bwMode="auto">
              <a:xfrm>
                <a:off x="0" y="730"/>
                <a:ext cx="635" cy="0"/>
              </a:xfrm>
              <a:prstGeom prst="line">
                <a:avLst/>
              </a:prstGeom>
              <a:noFill/>
              <a:ln w="19050">
                <a:solidFill>
                  <a:srgbClr val="86BC64"/>
                </a:solidFill>
                <a:round/>
                <a:headEnd type="stealth" w="lg" len="lg"/>
                <a:tailEnd w="lg" len="lg"/>
              </a:ln>
              <a:extLst>
                <a:ext uri="{909E8E84-426E-40DD-AFC4-6F175D3DCCD1}">
                  <a14:hiddenFill xmlns:a14="http://schemas.microsoft.com/office/drawing/2010/main">
                    <a:noFill/>
                  </a14:hiddenFill>
                </a:ext>
              </a:extLst>
            </p:spPr>
            <p:txBody>
              <a:bodyPr/>
              <a:lstStyle/>
              <a:p>
                <a:endParaRPr lang="zh-CN" altLang="en-US"/>
              </a:p>
            </p:txBody>
          </p:sp>
          <p:sp>
            <p:nvSpPr>
              <p:cNvPr id="61" name="Line 45"/>
              <p:cNvSpPr>
                <a:spLocks noChangeShapeType="1"/>
              </p:cNvSpPr>
              <p:nvPr/>
            </p:nvSpPr>
            <p:spPr bwMode="auto">
              <a:xfrm flipV="1">
                <a:off x="880" y="869"/>
                <a:ext cx="0" cy="399"/>
              </a:xfrm>
              <a:prstGeom prst="line">
                <a:avLst/>
              </a:prstGeom>
              <a:noFill/>
              <a:ln w="19050" cap="sq">
                <a:solidFill>
                  <a:srgbClr val="ED7D3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6" name="Line 45"/>
              <p:cNvSpPr>
                <a:spLocks noChangeShapeType="1"/>
              </p:cNvSpPr>
              <p:nvPr/>
            </p:nvSpPr>
            <p:spPr bwMode="auto">
              <a:xfrm flipV="1">
                <a:off x="1850" y="875"/>
                <a:ext cx="0" cy="399"/>
              </a:xfrm>
              <a:prstGeom prst="line">
                <a:avLst/>
              </a:prstGeom>
              <a:noFill/>
              <a:ln w="19050">
                <a:solidFill>
                  <a:srgbClr val="ED7D31"/>
                </a:solidFill>
                <a:round/>
                <a:headEnd type="oval" w="med" len="me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9" name="Line 45"/>
              <p:cNvSpPr>
                <a:spLocks noChangeShapeType="1"/>
              </p:cNvSpPr>
              <p:nvPr/>
            </p:nvSpPr>
            <p:spPr bwMode="auto">
              <a:xfrm flipV="1">
                <a:off x="3166" y="875"/>
                <a:ext cx="0" cy="399"/>
              </a:xfrm>
              <a:prstGeom prst="line">
                <a:avLst/>
              </a:prstGeom>
              <a:noFill/>
              <a:ln w="19050">
                <a:solidFill>
                  <a:srgbClr val="ED7D31"/>
                </a:solidFill>
                <a:round/>
                <a:headEnd type="oval" w="med" len="me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2" name="Line 45"/>
              <p:cNvSpPr>
                <a:spLocks noChangeShapeType="1"/>
              </p:cNvSpPr>
              <p:nvPr/>
            </p:nvSpPr>
            <p:spPr bwMode="auto">
              <a:xfrm flipV="1">
                <a:off x="4120" y="872"/>
                <a:ext cx="0" cy="399"/>
              </a:xfrm>
              <a:prstGeom prst="line">
                <a:avLst/>
              </a:prstGeom>
              <a:noFill/>
              <a:ln w="19050">
                <a:solidFill>
                  <a:srgbClr val="ED7D31"/>
                </a:solidFill>
                <a:round/>
                <a:headEnd type="oval" w="med" len="me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7" name="组合 66"/>
          <p:cNvGrpSpPr/>
          <p:nvPr/>
        </p:nvGrpSpPr>
        <p:grpSpPr>
          <a:xfrm>
            <a:off x="5409337" y="1346037"/>
            <a:ext cx="2447925" cy="4279899"/>
            <a:chOff x="5840414" y="1441287"/>
            <a:chExt cx="2447925" cy="4279899"/>
          </a:xfrm>
        </p:grpSpPr>
        <p:grpSp>
          <p:nvGrpSpPr>
            <p:cNvPr id="24" name="Group 24"/>
            <p:cNvGrpSpPr/>
            <p:nvPr/>
          </p:nvGrpSpPr>
          <p:grpSpPr bwMode="auto">
            <a:xfrm>
              <a:off x="5840414" y="1441287"/>
              <a:ext cx="2447925" cy="4279899"/>
              <a:chOff x="0" y="-469"/>
              <a:chExt cx="1542" cy="2696"/>
            </a:xfrm>
          </p:grpSpPr>
          <p:sp>
            <p:nvSpPr>
              <p:cNvPr id="25" name="Rectangle 24"/>
              <p:cNvSpPr>
                <a:spLocks noChangeArrowheads="1"/>
              </p:cNvSpPr>
              <p:nvPr/>
            </p:nvSpPr>
            <p:spPr bwMode="auto">
              <a:xfrm>
                <a:off x="820" y="560"/>
                <a:ext cx="495" cy="302"/>
              </a:xfrm>
              <a:prstGeom prst="rect">
                <a:avLst/>
              </a:prstGeom>
              <a:solidFill>
                <a:srgbClr val="99FFCC"/>
              </a:solidFill>
              <a:ln w="28575">
                <a:solidFill>
                  <a:schemeClr val="tx1"/>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25"/>
              <p:cNvSpPr>
                <a:spLocks noChangeShapeType="1"/>
              </p:cNvSpPr>
              <p:nvPr/>
            </p:nvSpPr>
            <p:spPr bwMode="auto">
              <a:xfrm flipV="1">
                <a:off x="1059" y="-253"/>
                <a:ext cx="0" cy="813"/>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dirty="0"/>
              </a:p>
            </p:txBody>
          </p:sp>
          <p:sp>
            <p:nvSpPr>
              <p:cNvPr id="27" name="Line 26"/>
              <p:cNvSpPr>
                <a:spLocks noChangeShapeType="1"/>
              </p:cNvSpPr>
              <p:nvPr/>
            </p:nvSpPr>
            <p:spPr bwMode="auto">
              <a:xfrm>
                <a:off x="0" y="726"/>
                <a:ext cx="454" cy="0"/>
              </a:xfrm>
              <a:prstGeom prst="line">
                <a:avLst/>
              </a:prstGeom>
              <a:noFill/>
              <a:ln w="28575">
                <a:solidFill>
                  <a:srgbClr val="86BC64"/>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8"/>
              <p:cNvSpPr>
                <a:spLocks noChangeShapeType="1"/>
              </p:cNvSpPr>
              <p:nvPr/>
            </p:nvSpPr>
            <p:spPr bwMode="auto">
              <a:xfrm>
                <a:off x="454" y="726"/>
                <a:ext cx="365" cy="0"/>
              </a:xfrm>
              <a:prstGeom prst="line">
                <a:avLst/>
              </a:prstGeom>
              <a:noFill/>
              <a:ln w="19050">
                <a:solidFill>
                  <a:srgbClr val="86BC64"/>
                </a:solidFill>
                <a:round/>
                <a:headEnd type="stealth"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30" name="Text Box 29"/>
              <p:cNvSpPr txBox="1">
                <a:spLocks noChangeArrowheads="1"/>
              </p:cNvSpPr>
              <p:nvPr/>
            </p:nvSpPr>
            <p:spPr bwMode="auto">
              <a:xfrm>
                <a:off x="890" y="-469"/>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R</a:t>
                </a:r>
                <a:r>
                  <a:rPr lang="en-US" altLang="zh-CN" sz="1800" baseline="-25000" dirty="0">
                    <a:ea typeface="宋体" panose="02010600030101010101" pitchFamily="2" charset="-122"/>
                  </a:rPr>
                  <a:t>1</a:t>
                </a:r>
                <a:endParaRPr lang="en-US" altLang="zh-CN" sz="1800" baseline="-25000" dirty="0">
                  <a:ea typeface="宋体" panose="02010600030101010101" pitchFamily="2" charset="-122"/>
                </a:endParaRPr>
              </a:p>
            </p:txBody>
          </p:sp>
          <p:sp>
            <p:nvSpPr>
              <p:cNvPr id="31" name="Line 30"/>
              <p:cNvSpPr>
                <a:spLocks noChangeShapeType="1"/>
              </p:cNvSpPr>
              <p:nvPr/>
            </p:nvSpPr>
            <p:spPr bwMode="auto">
              <a:xfrm flipV="1">
                <a:off x="953"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2" name="Line 31"/>
              <p:cNvSpPr>
                <a:spLocks noChangeShapeType="1"/>
              </p:cNvSpPr>
              <p:nvPr/>
            </p:nvSpPr>
            <p:spPr bwMode="auto">
              <a:xfrm flipV="1">
                <a:off x="1180"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dirty="0"/>
              </a:p>
            </p:txBody>
          </p:sp>
          <p:sp>
            <p:nvSpPr>
              <p:cNvPr id="33" name="Text Box 32"/>
              <p:cNvSpPr txBox="1">
                <a:spLocks noChangeArrowheads="1"/>
              </p:cNvSpPr>
              <p:nvPr/>
            </p:nvSpPr>
            <p:spPr bwMode="auto">
              <a:xfrm>
                <a:off x="817" y="1996"/>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a</a:t>
                </a:r>
                <a:r>
                  <a:rPr lang="en-US" altLang="zh-CN" sz="1800" baseline="-25000" dirty="0">
                    <a:ea typeface="宋体" panose="02010600030101010101" pitchFamily="2" charset="-122"/>
                  </a:rPr>
                  <a:t>1</a:t>
                </a:r>
                <a:endParaRPr lang="en-US" altLang="zh-CN" sz="1800" baseline="-25000" dirty="0">
                  <a:ea typeface="宋体" panose="02010600030101010101" pitchFamily="2" charset="-122"/>
                </a:endParaRPr>
              </a:p>
            </p:txBody>
          </p:sp>
          <p:sp>
            <p:nvSpPr>
              <p:cNvPr id="34" name="Text Box 33"/>
              <p:cNvSpPr txBox="1">
                <a:spLocks noChangeArrowheads="1"/>
              </p:cNvSpPr>
              <p:nvPr/>
            </p:nvSpPr>
            <p:spPr bwMode="auto">
              <a:xfrm>
                <a:off x="1089"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b</a:t>
                </a:r>
                <a:r>
                  <a:rPr lang="en-US" altLang="zh-CN" sz="1800" baseline="-25000" dirty="0">
                    <a:ea typeface="宋体" panose="02010600030101010101" pitchFamily="2" charset="-122"/>
                  </a:rPr>
                  <a:t>1</a:t>
                </a:r>
                <a:endParaRPr lang="en-US" altLang="zh-CN" sz="1800" baseline="-25000" dirty="0">
                  <a:ea typeface="宋体" panose="02010600030101010101" pitchFamily="2" charset="-122"/>
                </a:endParaRPr>
              </a:p>
            </p:txBody>
          </p:sp>
        </p:grpSp>
        <p:sp>
          <p:nvSpPr>
            <p:cNvPr id="3" name="文本框 2"/>
            <p:cNvSpPr txBox="1"/>
            <p:nvPr/>
          </p:nvSpPr>
          <p:spPr>
            <a:xfrm>
              <a:off x="6343652" y="5317169"/>
              <a:ext cx="577852" cy="366708"/>
            </a:xfrm>
            <a:prstGeom prst="rect">
              <a:avLst/>
            </a:prstGeom>
            <a:noFill/>
          </p:spPr>
          <p:txBody>
            <a:bodyPr wrap="square" rtlCol="0">
              <a:spAutoFit/>
            </a:bodyPr>
            <a:lstStyle/>
            <a:p>
              <a:r>
                <a:rPr lang="en-US" altLang="zh-CN"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dirty="0">
                <a:latin typeface="Segoe UI Black" panose="020B0A02040204020203" pitchFamily="34" charset="0"/>
                <a:cs typeface="Segoe UI Black" panose="020B0A02040204020203" pitchFamily="34" charset="0"/>
              </a:endParaRPr>
            </a:p>
          </p:txBody>
        </p:sp>
      </p:grpSp>
      <p:cxnSp>
        <p:nvCxnSpPr>
          <p:cNvPr id="63" name="直接连接符 62"/>
          <p:cNvCxnSpPr/>
          <p:nvPr/>
        </p:nvCxnSpPr>
        <p:spPr>
          <a:xfrm>
            <a:off x="3475445" y="4101938"/>
            <a:ext cx="6710677" cy="0"/>
          </a:xfrm>
          <a:prstGeom prst="line">
            <a:avLst/>
          </a:prstGeom>
          <a:ln w="19050" cap="sq">
            <a:solidFill>
              <a:srgbClr val="ED7D31"/>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171338" y="3861579"/>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endParaRPr lang="en-US" altLang="zh-CN" sz="2400" dirty="0">
              <a:solidFill>
                <a:srgbClr val="ED7D31"/>
              </a:solidFill>
              <a:latin typeface="Segoe UI Semibold" panose="020B0702040204020203" pitchFamily="34" charset="0"/>
              <a:cs typeface="Segoe UI Semibold" panose="020B0702040204020203" pitchFamily="34" charset="0"/>
            </a:endParaRPr>
          </a:p>
        </p:txBody>
      </p:sp>
      <p:sp>
        <p:nvSpPr>
          <p:cNvPr id="55" name="文本框 54"/>
          <p:cNvSpPr txBox="1"/>
          <p:nvPr/>
        </p:nvSpPr>
        <p:spPr>
          <a:xfrm>
            <a:off x="2545702" y="2320088"/>
            <a:ext cx="756938" cy="430887"/>
          </a:xfrm>
          <a:prstGeom prst="rect">
            <a:avLst/>
          </a:prstGeom>
          <a:noFill/>
        </p:spPr>
        <p:txBody>
          <a:bodyPr wrap="none" rtlCol="0">
            <a:spAutoFit/>
          </a:bodyPr>
          <a:lstStyle/>
          <a:p>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00" dirty="0">
              <a:latin typeface="Segoe UI Black" panose="020B0A02040204020203" pitchFamily="34" charset="0"/>
              <a:cs typeface="Segoe UI Black" panose="020B0A02040204020203"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算术逻辑运算单元</a:t>
            </a:r>
            <a:r>
              <a:rPr lang="en-US" altLang="zh-CN" dirty="0"/>
              <a:t>ALU</a:t>
            </a:r>
            <a:r>
              <a:rPr lang="zh-CN" altLang="en-US" dirty="0"/>
              <a:t>组成</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a:xfrm>
            <a:off x="487822" y="942764"/>
            <a:ext cx="11521298" cy="5637024"/>
          </a:xfrm>
        </p:spPr>
        <p:txBody>
          <a:bodyPr/>
          <a:lstStyle/>
          <a:p>
            <a:r>
              <a:rPr lang="en-US" altLang="zh-CN" dirty="0"/>
              <a:t>IA-32</a:t>
            </a:r>
            <a:r>
              <a:rPr lang="zh-CN" altLang="en-US" dirty="0"/>
              <a:t>中的</a:t>
            </a:r>
            <a:r>
              <a:rPr lang="en-US" altLang="zh-CN" dirty="0"/>
              <a:t>EFLAGS</a:t>
            </a:r>
            <a:r>
              <a:rPr lang="zh-CN" altLang="en-US" dirty="0"/>
              <a:t>寄存器 </a:t>
            </a:r>
            <a:endParaRPr lang="en-US" altLang="zh-CN" dirty="0"/>
          </a:p>
          <a:p>
            <a:pPr lvl="1"/>
            <a:r>
              <a:rPr lang="en-US" altLang="zh-CN" dirty="0"/>
              <a:t>ZF</a:t>
            </a:r>
            <a:r>
              <a:rPr lang="zh-CN" altLang="en-US" dirty="0"/>
              <a:t>（结果为零）  </a:t>
            </a:r>
            <a:endParaRPr lang="en-US" altLang="zh-CN" dirty="0"/>
          </a:p>
          <a:p>
            <a:pPr lvl="1"/>
            <a:r>
              <a:rPr lang="en-US" altLang="zh-CN" dirty="0"/>
              <a:t>SF</a:t>
            </a:r>
            <a:r>
              <a:rPr lang="zh-CN" altLang="en-US" dirty="0"/>
              <a:t>（结果为负数）</a:t>
            </a:r>
            <a:endParaRPr lang="zh-CN" altLang="en-US" dirty="0"/>
          </a:p>
          <a:p>
            <a:pPr lvl="1"/>
            <a:r>
              <a:rPr lang="en-US" altLang="zh-CN" dirty="0"/>
              <a:t>CF</a:t>
            </a:r>
            <a:r>
              <a:rPr lang="zh-CN" altLang="en-US" dirty="0"/>
              <a:t>（进位</a:t>
            </a:r>
            <a:r>
              <a:rPr lang="en-US" altLang="zh-CN" dirty="0"/>
              <a:t>/</a:t>
            </a:r>
            <a:r>
              <a:rPr lang="zh-CN" altLang="en-US" dirty="0"/>
              <a:t>借位）     </a:t>
            </a:r>
            <a:endParaRPr lang="en-US" altLang="zh-CN" dirty="0"/>
          </a:p>
          <a:p>
            <a:pPr lvl="1"/>
            <a:r>
              <a:rPr lang="en-US" altLang="zh-CN" dirty="0"/>
              <a:t>OF</a:t>
            </a:r>
            <a:r>
              <a:rPr lang="zh-CN" altLang="en-US" dirty="0"/>
              <a:t>（有符号溢出）</a:t>
            </a:r>
            <a:endParaRPr lang="zh-CN" altLang="en-US" dirty="0"/>
          </a:p>
          <a:p>
            <a:r>
              <a:rPr lang="en-US" altLang="zh-CN" dirty="0"/>
              <a:t>MIPS</a:t>
            </a:r>
            <a:r>
              <a:rPr lang="zh-CN" altLang="en-US" dirty="0"/>
              <a:t>、</a:t>
            </a:r>
            <a:r>
              <a:rPr lang="en-US" altLang="zh-CN" dirty="0"/>
              <a:t>RISC-V </a:t>
            </a:r>
            <a:r>
              <a:rPr lang="zh-CN" altLang="en-US" dirty="0"/>
              <a:t>无标志寄存器</a:t>
            </a:r>
            <a:endParaRPr lang="en-US" altLang="zh-CN" dirty="0"/>
          </a:p>
          <a:p>
            <a:pPr lvl="1"/>
            <a:r>
              <a:rPr lang="zh-CN" altLang="en-US" dirty="0"/>
              <a:t>但仍存在标志位</a:t>
            </a:r>
            <a:endParaRPr lang="en-US" altLang="zh-CN" dirty="0"/>
          </a:p>
          <a:p>
            <a:r>
              <a:rPr lang="zh-CN" altLang="en-US" dirty="0"/>
              <a:t>真实</a:t>
            </a:r>
            <a:r>
              <a:rPr lang="en-US" altLang="zh-CN" dirty="0"/>
              <a:t>CPU</a:t>
            </a:r>
            <a:r>
              <a:rPr lang="zh-CN" altLang="en-US" dirty="0"/>
              <a:t>中</a:t>
            </a:r>
            <a:r>
              <a:rPr lang="en-US" altLang="zh-CN" dirty="0"/>
              <a:t>ALU</a:t>
            </a:r>
            <a:r>
              <a:rPr lang="zh-CN" altLang="en-US" dirty="0"/>
              <a:t>较复杂</a:t>
            </a:r>
            <a:endParaRPr lang="en-US" altLang="zh-CN" dirty="0"/>
          </a:p>
          <a:p>
            <a:pPr lvl="1"/>
            <a:r>
              <a:rPr lang="zh-CN" altLang="en-US" dirty="0"/>
              <a:t>乘法，除法，浮点运算分离</a:t>
            </a:r>
            <a:endParaRPr lang="zh-CN" altLang="en-US" dirty="0"/>
          </a:p>
          <a:p>
            <a:endParaRPr lang="zh-CN" altLang="en-US" dirty="0"/>
          </a:p>
          <a:p>
            <a:endParaRPr lang="zh-CN" altLang="en-US" dirty="0"/>
          </a:p>
        </p:txBody>
      </p:sp>
      <p:grpSp>
        <p:nvGrpSpPr>
          <p:cNvPr id="28" name="组合 27"/>
          <p:cNvGrpSpPr/>
          <p:nvPr/>
        </p:nvGrpSpPr>
        <p:grpSpPr>
          <a:xfrm>
            <a:off x="6088521" y="1037185"/>
            <a:ext cx="4101007" cy="3996751"/>
            <a:chOff x="4727448" y="1684635"/>
            <a:chExt cx="4101007" cy="3996751"/>
          </a:xfrm>
        </p:grpSpPr>
        <p:cxnSp>
          <p:nvCxnSpPr>
            <p:cNvPr id="16" name="直接箭头连接符 15"/>
            <p:cNvCxnSpPr/>
            <p:nvPr/>
          </p:nvCxnSpPr>
          <p:spPr>
            <a:xfrm>
              <a:off x="6372110" y="4592838"/>
              <a:ext cx="0" cy="614162"/>
            </a:xfrm>
            <a:prstGeom prst="straightConnector1">
              <a:avLst/>
            </a:prstGeom>
            <a:ln w="12700">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 name="任意多边形 171"/>
            <p:cNvSpPr/>
            <p:nvPr/>
          </p:nvSpPr>
          <p:spPr>
            <a:xfrm rot="5400000">
              <a:off x="5224358" y="3255945"/>
              <a:ext cx="2195820" cy="1010662"/>
            </a:xfrm>
            <a:custGeom>
              <a:avLst/>
              <a:gdLst>
                <a:gd name="connsiteX0" fmla="*/ 0 w 1892300"/>
                <a:gd name="connsiteY0" fmla="*/ 800100 h 800100"/>
                <a:gd name="connsiteX1" fmla="*/ 387350 w 1892300"/>
                <a:gd name="connsiteY1" fmla="*/ 0 h 800100"/>
                <a:gd name="connsiteX2" fmla="*/ 1520825 w 1892300"/>
                <a:gd name="connsiteY2" fmla="*/ 0 h 800100"/>
                <a:gd name="connsiteX3" fmla="*/ 1892300 w 1892300"/>
                <a:gd name="connsiteY3" fmla="*/ 800100 h 800100"/>
                <a:gd name="connsiteX4" fmla="*/ 1035050 w 1892300"/>
                <a:gd name="connsiteY4" fmla="*/ 800100 h 800100"/>
                <a:gd name="connsiteX5" fmla="*/ 933450 w 1892300"/>
                <a:gd name="connsiteY5" fmla="*/ 600075 h 800100"/>
                <a:gd name="connsiteX6" fmla="*/ 828675 w 1892300"/>
                <a:gd name="connsiteY6" fmla="*/ 800100 h 800100"/>
                <a:gd name="connsiteX7" fmla="*/ 0 w 1892300"/>
                <a:gd name="connsiteY7" fmla="*/ 8001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300" h="800100">
                  <a:moveTo>
                    <a:pt x="0" y="800100"/>
                  </a:moveTo>
                  <a:lnTo>
                    <a:pt x="387350" y="0"/>
                  </a:lnTo>
                  <a:lnTo>
                    <a:pt x="1520825" y="0"/>
                  </a:lnTo>
                  <a:lnTo>
                    <a:pt x="1892300" y="800100"/>
                  </a:lnTo>
                  <a:lnTo>
                    <a:pt x="1035050" y="800100"/>
                  </a:lnTo>
                  <a:lnTo>
                    <a:pt x="933450" y="600075"/>
                  </a:lnTo>
                  <a:lnTo>
                    <a:pt x="828675" y="800100"/>
                  </a:lnTo>
                  <a:lnTo>
                    <a:pt x="0" y="800100"/>
                  </a:lnTo>
                  <a:close/>
                </a:path>
              </a:pathLst>
            </a:custGeom>
            <a:solidFill>
              <a:srgbClr val="FFF2CC"/>
            </a:solidFill>
            <a:ln w="38100">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0" name="直接箭头连接符 9"/>
            <p:cNvCxnSpPr/>
            <p:nvPr/>
          </p:nvCxnSpPr>
          <p:spPr>
            <a:xfrm>
              <a:off x="5105400" y="3027330"/>
              <a:ext cx="711537" cy="0"/>
            </a:xfrm>
            <a:prstGeom prst="straightConnector1">
              <a:avLst/>
            </a:prstGeom>
            <a:ln w="76200">
              <a:solidFill>
                <a:schemeClr val="tx1"/>
              </a:solidFill>
              <a:headEnd w="lg" len="lg"/>
              <a:tailEnd type="stealth" w="med"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105400" y="4449730"/>
              <a:ext cx="711537" cy="0"/>
            </a:xfrm>
            <a:prstGeom prst="straightConnector1">
              <a:avLst/>
            </a:prstGeom>
            <a:ln w="76200">
              <a:solidFill>
                <a:schemeClr val="tx1"/>
              </a:solidFill>
              <a:headEnd w="lg" len="lg"/>
              <a:tailEnd type="stealth" w="med"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827599" y="3763930"/>
              <a:ext cx="943222" cy="0"/>
            </a:xfrm>
            <a:prstGeom prst="straightConnector1">
              <a:avLst/>
            </a:prstGeom>
            <a:ln w="76200">
              <a:solidFill>
                <a:schemeClr val="tx1"/>
              </a:solidFill>
              <a:headEnd w="lg" len="lg"/>
              <a:tailEnd type="stealth" w="med"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827599" y="3421030"/>
              <a:ext cx="943222" cy="0"/>
            </a:xfrm>
            <a:prstGeom prst="straightConnector1">
              <a:avLst/>
            </a:prstGeom>
            <a:ln w="12700">
              <a:solidFill>
                <a:srgbClr val="0000FF"/>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6827599" y="4094130"/>
              <a:ext cx="943222" cy="0"/>
            </a:xfrm>
            <a:prstGeom prst="straightConnector1">
              <a:avLst/>
            </a:prstGeom>
            <a:ln w="12700">
              <a:solidFill>
                <a:srgbClr val="0000FF"/>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346710" y="2159000"/>
              <a:ext cx="0" cy="755741"/>
            </a:xfrm>
            <a:prstGeom prst="straightConnector1">
              <a:avLst/>
            </a:prstGeom>
            <a:ln w="38100">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017991" y="3566283"/>
              <a:ext cx="756938" cy="430887"/>
            </a:xfrm>
            <a:prstGeom prst="rect">
              <a:avLst/>
            </a:prstGeom>
            <a:noFill/>
          </p:spPr>
          <p:txBody>
            <a:bodyPr wrap="none" rtlCol="0">
              <a:spAutoFit/>
            </a:bodyPr>
            <a:lstStyle/>
            <a:p>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00" dirty="0">
                <a:latin typeface="Segoe UI Black" panose="020B0A02040204020203" pitchFamily="34" charset="0"/>
                <a:cs typeface="Segoe UI Black" panose="020B0A02040204020203" pitchFamily="34" charset="0"/>
              </a:endParaRPr>
            </a:p>
          </p:txBody>
        </p:sp>
        <p:sp>
          <p:nvSpPr>
            <p:cNvPr id="21" name="文本框 20"/>
            <p:cNvSpPr txBox="1"/>
            <p:nvPr/>
          </p:nvSpPr>
          <p:spPr>
            <a:xfrm>
              <a:off x="4741242" y="4193497"/>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sp>
          <p:nvSpPr>
            <p:cNvPr id="22" name="文本框 21"/>
            <p:cNvSpPr txBox="1"/>
            <p:nvPr/>
          </p:nvSpPr>
          <p:spPr>
            <a:xfrm>
              <a:off x="4727448" y="2796497"/>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23" name="文本框 22"/>
            <p:cNvSpPr txBox="1"/>
            <p:nvPr/>
          </p:nvSpPr>
          <p:spPr>
            <a:xfrm>
              <a:off x="5649301" y="1684635"/>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endParaRPr lang="en-US" altLang="zh-CN" sz="2400" dirty="0">
                <a:solidFill>
                  <a:srgbClr val="ED7D31"/>
                </a:solidFill>
                <a:latin typeface="Segoe UI Semibold" panose="020B0702040204020203" pitchFamily="34" charset="0"/>
                <a:cs typeface="Segoe UI Semibold" panose="020B0702040204020203" pitchFamily="34" charset="0"/>
              </a:endParaRPr>
            </a:p>
          </p:txBody>
        </p:sp>
        <p:sp>
          <p:nvSpPr>
            <p:cNvPr id="24" name="文本框 23"/>
            <p:cNvSpPr txBox="1"/>
            <p:nvPr/>
          </p:nvSpPr>
          <p:spPr>
            <a:xfrm>
              <a:off x="7865819" y="3482703"/>
              <a:ext cx="962636"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result</a:t>
              </a:r>
              <a:endParaRPr lang="en-US" altLang="zh-CN" sz="2400" dirty="0">
                <a:latin typeface="Segoe UI Semibold" panose="020B0702040204020203" pitchFamily="34" charset="0"/>
                <a:cs typeface="Segoe UI Semibold" panose="020B0702040204020203" pitchFamily="34" charset="0"/>
              </a:endParaRPr>
            </a:p>
          </p:txBody>
        </p:sp>
        <p:sp>
          <p:nvSpPr>
            <p:cNvPr id="25" name="文本框 24"/>
            <p:cNvSpPr txBox="1"/>
            <p:nvPr/>
          </p:nvSpPr>
          <p:spPr>
            <a:xfrm>
              <a:off x="7475919" y="2957538"/>
              <a:ext cx="519694"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0000FF"/>
                  </a:solidFill>
                  <a:latin typeface="Segoe UI Semibold" panose="020B0702040204020203" pitchFamily="34" charset="0"/>
                  <a:cs typeface="Segoe UI Semibold" panose="020B0702040204020203" pitchFamily="34" charset="0"/>
                </a:rPr>
                <a:t>ZF</a:t>
              </a:r>
              <a:endParaRPr lang="en-US" altLang="zh-CN" sz="2400" dirty="0">
                <a:solidFill>
                  <a:srgbClr val="0000FF"/>
                </a:solidFill>
                <a:latin typeface="Segoe UI Semibold" panose="020B0702040204020203" pitchFamily="34" charset="0"/>
                <a:cs typeface="Segoe UI Semibold" panose="020B0702040204020203" pitchFamily="34" charset="0"/>
              </a:endParaRPr>
            </a:p>
          </p:txBody>
        </p:sp>
        <p:sp>
          <p:nvSpPr>
            <p:cNvPr id="26" name="文本框 25"/>
            <p:cNvSpPr txBox="1"/>
            <p:nvPr/>
          </p:nvSpPr>
          <p:spPr>
            <a:xfrm>
              <a:off x="7439133" y="4113420"/>
              <a:ext cx="570990"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0000FF"/>
                  </a:solidFill>
                  <a:latin typeface="Segoe UI Semibold" panose="020B0702040204020203" pitchFamily="34" charset="0"/>
                  <a:cs typeface="Segoe UI Semibold" panose="020B0702040204020203" pitchFamily="34" charset="0"/>
                </a:rPr>
                <a:t>OF</a:t>
              </a:r>
              <a:endParaRPr lang="en-US" altLang="zh-CN" sz="2400" dirty="0">
                <a:solidFill>
                  <a:srgbClr val="0000FF"/>
                </a:solidFill>
                <a:latin typeface="Segoe UI Semibold" panose="020B0702040204020203" pitchFamily="34" charset="0"/>
                <a:cs typeface="Segoe UI Semibold" panose="020B0702040204020203" pitchFamily="34" charset="0"/>
              </a:endParaRPr>
            </a:p>
          </p:txBody>
        </p:sp>
        <p:sp>
          <p:nvSpPr>
            <p:cNvPr id="27" name="文本框 26"/>
            <p:cNvSpPr txBox="1"/>
            <p:nvPr/>
          </p:nvSpPr>
          <p:spPr>
            <a:xfrm>
              <a:off x="6096000" y="5219721"/>
              <a:ext cx="691215"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out</a:t>
              </a:r>
              <a:endParaRPr lang="en-US" altLang="zh-CN" sz="2400" baseline="-25000" dirty="0">
                <a:latin typeface="Segoe UI Semibold" panose="020B0702040204020203" pitchFamily="34" charset="0"/>
                <a:cs typeface="Segoe UI Semibold" panose="020B07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dow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wipe(down)">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ipe(down)">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通用寄存器堆的概念</a:t>
            </a:r>
            <a:r>
              <a:rPr lang="en-US" altLang="zh-CN" dirty="0"/>
              <a:t>register file</a:t>
            </a:r>
            <a:endParaRPr lang="zh-CN" altLang="en-US" dirty="0"/>
          </a:p>
        </p:txBody>
      </p:sp>
      <p:grpSp>
        <p:nvGrpSpPr>
          <p:cNvPr id="78" name="组合 77"/>
          <p:cNvGrpSpPr/>
          <p:nvPr/>
        </p:nvGrpSpPr>
        <p:grpSpPr>
          <a:xfrm>
            <a:off x="935072" y="1751852"/>
            <a:ext cx="4393292" cy="3184842"/>
            <a:chOff x="6752408" y="83363"/>
            <a:chExt cx="4393292" cy="3184842"/>
          </a:xfrm>
        </p:grpSpPr>
        <p:sp>
          <p:nvSpPr>
            <p:cNvPr id="65" name="文本框 64"/>
            <p:cNvSpPr txBox="1"/>
            <p:nvPr/>
          </p:nvSpPr>
          <p:spPr>
            <a:xfrm>
              <a:off x="10523414" y="1510916"/>
              <a:ext cx="622286" cy="400110"/>
            </a:xfrm>
            <a:prstGeom prst="rect">
              <a:avLst/>
            </a:prstGeom>
            <a:noFill/>
          </p:spPr>
          <p:txBody>
            <a:bodyPr wrap="none" rtlCol="0">
              <a:spAutoFit/>
            </a:bodyPr>
            <a:lstStyle/>
            <a:p>
              <a:r>
                <a:rPr lang="en-US" altLang="zh-CN" sz="2000" b="1" dirty="0" err="1">
                  <a:solidFill>
                    <a:srgbClr val="C00000"/>
                  </a:solidFill>
                </a:rPr>
                <a:t>m</a:t>
              </a:r>
              <a:r>
                <a:rPr lang="en-US" altLang="zh-CN" sz="2000" b="1" baseline="-25000" dirty="0" err="1">
                  <a:solidFill>
                    <a:srgbClr val="C00000"/>
                  </a:solidFill>
                </a:rPr>
                <a:t>bit</a:t>
              </a:r>
              <a:endParaRPr lang="en-US" altLang="zh-CN" sz="2000" b="1" baseline="-25000" dirty="0">
                <a:solidFill>
                  <a:srgbClr val="C00000"/>
                </a:solidFill>
              </a:endParaRPr>
            </a:p>
          </p:txBody>
        </p:sp>
        <p:sp>
          <p:nvSpPr>
            <p:cNvPr id="61" name="文本框 60"/>
            <p:cNvSpPr txBox="1"/>
            <p:nvPr/>
          </p:nvSpPr>
          <p:spPr>
            <a:xfrm>
              <a:off x="6752408" y="257614"/>
              <a:ext cx="580608" cy="369332"/>
            </a:xfrm>
            <a:prstGeom prst="rect">
              <a:avLst/>
            </a:prstGeom>
            <a:noFill/>
          </p:spPr>
          <p:txBody>
            <a:bodyPr wrap="none" rtlCol="0">
              <a:spAutoFit/>
            </a:bodyPr>
            <a:lstStyle/>
            <a:p>
              <a:r>
                <a:rPr lang="en-US" altLang="zh-CN" b="1" dirty="0"/>
                <a:t>CLK</a:t>
              </a:r>
              <a:endParaRPr lang="en-US" altLang="zh-CN" b="1" dirty="0"/>
            </a:p>
          </p:txBody>
        </p:sp>
        <p:grpSp>
          <p:nvGrpSpPr>
            <p:cNvPr id="11" name="组合 10"/>
            <p:cNvGrpSpPr/>
            <p:nvPr/>
          </p:nvGrpSpPr>
          <p:grpSpPr>
            <a:xfrm>
              <a:off x="7596513" y="690600"/>
              <a:ext cx="2041742" cy="388307"/>
              <a:chOff x="6851737" y="1415441"/>
              <a:chExt cx="2041742" cy="388307"/>
            </a:xfrm>
            <a:solidFill>
              <a:srgbClr val="E2F0D9"/>
            </a:solidFill>
          </p:grpSpPr>
          <p:sp>
            <p:nvSpPr>
              <p:cNvPr id="4" name="矩形 3"/>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R0</a:t>
                </a:r>
                <a:endParaRPr lang="zh-CN" altLang="en-US" b="1" dirty="0">
                  <a:solidFill>
                    <a:schemeClr val="tx1"/>
                  </a:solidFill>
                </a:endParaRPr>
              </a:p>
            </p:txBody>
          </p:sp>
          <p:cxnSp>
            <p:nvCxnSpPr>
              <p:cNvPr id="7" name="直接连接符 6"/>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7596513" y="1079038"/>
              <a:ext cx="2041742" cy="388307"/>
              <a:chOff x="6851737" y="1415441"/>
              <a:chExt cx="2041742" cy="388307"/>
            </a:xfrm>
            <a:solidFill>
              <a:srgbClr val="E2F0D9"/>
            </a:solidFill>
          </p:grpSpPr>
          <p:sp>
            <p:nvSpPr>
              <p:cNvPr id="13" name="矩形 12"/>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R1</a:t>
                </a:r>
                <a:endParaRPr lang="zh-CN" altLang="en-US" b="1" dirty="0">
                  <a:solidFill>
                    <a:schemeClr val="tx1"/>
                  </a:solidFill>
                </a:endParaRPr>
              </a:p>
            </p:txBody>
          </p:sp>
          <p:cxnSp>
            <p:nvCxnSpPr>
              <p:cNvPr id="14" name="直接连接符 13"/>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7596513" y="1467476"/>
              <a:ext cx="2041742" cy="388307"/>
              <a:chOff x="6851737" y="1415441"/>
              <a:chExt cx="2041742" cy="388307"/>
            </a:xfrm>
            <a:solidFill>
              <a:srgbClr val="E2F0D9"/>
            </a:solidFill>
          </p:grpSpPr>
          <p:sp>
            <p:nvSpPr>
              <p:cNvPr id="17" name="矩形 16"/>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R2</a:t>
                </a:r>
                <a:endParaRPr lang="zh-CN" altLang="en-US" b="1" dirty="0">
                  <a:solidFill>
                    <a:schemeClr val="tx1"/>
                  </a:solidFill>
                </a:endParaRPr>
              </a:p>
            </p:txBody>
          </p:sp>
          <p:cxnSp>
            <p:nvCxnSpPr>
              <p:cNvPr id="18" name="直接连接符 17"/>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7596513" y="2494000"/>
              <a:ext cx="2041742" cy="388307"/>
              <a:chOff x="6851737" y="1415441"/>
              <a:chExt cx="2041742" cy="388307"/>
            </a:xfrm>
            <a:solidFill>
              <a:srgbClr val="E2F0D9"/>
            </a:solidFill>
          </p:grpSpPr>
          <p:sp>
            <p:nvSpPr>
              <p:cNvPr id="21" name="矩形 20"/>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Rn-2</a:t>
                </a:r>
                <a:endParaRPr lang="zh-CN" altLang="en-US" b="1" dirty="0">
                  <a:solidFill>
                    <a:schemeClr val="tx1"/>
                  </a:solidFill>
                </a:endParaRPr>
              </a:p>
            </p:txBody>
          </p:sp>
          <p:cxnSp>
            <p:nvCxnSpPr>
              <p:cNvPr id="22" name="直接连接符 21"/>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7596513" y="2879897"/>
              <a:ext cx="2041742" cy="388307"/>
              <a:chOff x="6851737" y="1415441"/>
              <a:chExt cx="2041742" cy="388307"/>
            </a:xfrm>
            <a:solidFill>
              <a:srgbClr val="E2F0D9"/>
            </a:solidFill>
          </p:grpSpPr>
          <p:sp>
            <p:nvSpPr>
              <p:cNvPr id="25" name="矩形 24"/>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Rn-1</a:t>
                </a:r>
                <a:endParaRPr lang="zh-CN" altLang="en-US" b="1" dirty="0">
                  <a:solidFill>
                    <a:schemeClr val="tx1"/>
                  </a:solidFill>
                </a:endParaRPr>
              </a:p>
            </p:txBody>
          </p:sp>
          <p:cxnSp>
            <p:nvCxnSpPr>
              <p:cNvPr id="26" name="直接连接符 25"/>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a:xfrm flipH="1">
              <a:off x="10148658" y="690600"/>
              <a:ext cx="19251" cy="257760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0163096" y="3036435"/>
              <a:ext cx="322580" cy="23177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0478056" y="1007439"/>
              <a:ext cx="15240" cy="205715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10167909" y="690600"/>
              <a:ext cx="320307" cy="33385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4" idx="3"/>
            </p:cNvCxnSpPr>
            <p:nvPr/>
          </p:nvCxnSpPr>
          <p:spPr>
            <a:xfrm flipV="1">
              <a:off x="9638255" y="884753"/>
              <a:ext cx="529654" cy="1"/>
            </a:xfrm>
            <a:prstGeom prst="line">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9645610" y="1241441"/>
              <a:ext cx="529654" cy="1"/>
            </a:xfrm>
            <a:prstGeom prst="line">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9611649" y="1686144"/>
              <a:ext cx="529654" cy="1"/>
            </a:xfrm>
            <a:prstGeom prst="line">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9619004" y="2689342"/>
              <a:ext cx="529654" cy="1"/>
            </a:xfrm>
            <a:prstGeom prst="line">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9619004" y="3036434"/>
              <a:ext cx="529654" cy="1"/>
            </a:xfrm>
            <a:prstGeom prst="line">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7260853" y="582302"/>
              <a:ext cx="9627" cy="253880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7277834" y="910150"/>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7277834" y="1286265"/>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7271483" y="1693988"/>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7260853" y="2716563"/>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7263539" y="3121107"/>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6825959" y="575497"/>
              <a:ext cx="448198" cy="22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8342308" y="225991"/>
              <a:ext cx="622286" cy="400110"/>
            </a:xfrm>
            <a:prstGeom prst="rect">
              <a:avLst/>
            </a:prstGeom>
            <a:noFill/>
          </p:spPr>
          <p:txBody>
            <a:bodyPr wrap="none" rtlCol="0">
              <a:spAutoFit/>
            </a:bodyPr>
            <a:lstStyle/>
            <a:p>
              <a:r>
                <a:rPr lang="en-US" altLang="zh-CN" sz="2000" b="1" dirty="0" err="1">
                  <a:solidFill>
                    <a:srgbClr val="C00000"/>
                  </a:solidFill>
                </a:rPr>
                <a:t>m</a:t>
              </a:r>
              <a:r>
                <a:rPr lang="en-US" altLang="zh-CN" sz="2000" b="1" baseline="-25000" dirty="0" err="1">
                  <a:solidFill>
                    <a:srgbClr val="C00000"/>
                  </a:solidFill>
                </a:rPr>
                <a:t>bit</a:t>
              </a:r>
              <a:endParaRPr lang="en-US" altLang="zh-CN" sz="2000" b="1" baseline="-25000" dirty="0">
                <a:solidFill>
                  <a:srgbClr val="C00000"/>
                </a:solidFill>
              </a:endParaRPr>
            </a:p>
          </p:txBody>
        </p:sp>
        <p:cxnSp>
          <p:nvCxnSpPr>
            <p:cNvPr id="64" name="直接连接符 63"/>
            <p:cNvCxnSpPr/>
            <p:nvPr/>
          </p:nvCxnSpPr>
          <p:spPr>
            <a:xfrm flipV="1">
              <a:off x="10485676" y="1945119"/>
              <a:ext cx="529654" cy="1"/>
            </a:xfrm>
            <a:prstGeom prst="line">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8425664" y="2007338"/>
              <a:ext cx="559769" cy="369332"/>
            </a:xfrm>
            <a:prstGeom prst="rect">
              <a:avLst/>
            </a:prstGeom>
            <a:solidFill>
              <a:srgbClr val="E2F0D9"/>
            </a:solidFill>
          </p:spPr>
          <p:txBody>
            <a:bodyPr wrap="none" rtlCol="0">
              <a:spAutoFit/>
            </a:bodyPr>
            <a:lstStyle/>
            <a:p>
              <a:r>
                <a:rPr lang="en-US" altLang="zh-CN" b="1" dirty="0"/>
                <a:t>……</a:t>
              </a:r>
              <a:endParaRPr lang="zh-CN" altLang="en-US" b="1" dirty="0"/>
            </a:p>
          </p:txBody>
        </p:sp>
        <p:sp>
          <p:nvSpPr>
            <p:cNvPr id="71" name="矩形 70"/>
            <p:cNvSpPr/>
            <p:nvPr/>
          </p:nvSpPr>
          <p:spPr>
            <a:xfrm>
              <a:off x="7596513" y="1853243"/>
              <a:ext cx="2041742" cy="654776"/>
            </a:xfrm>
            <a:prstGeom prst="rect">
              <a:avLst/>
            </a:prstGeom>
            <a:solidFill>
              <a:srgbClr val="E2F0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76" name="组合 75"/>
            <p:cNvGrpSpPr/>
            <p:nvPr/>
          </p:nvGrpSpPr>
          <p:grpSpPr>
            <a:xfrm>
              <a:off x="9505773" y="486026"/>
              <a:ext cx="881647" cy="411558"/>
              <a:chOff x="9285973" y="596900"/>
              <a:chExt cx="881647" cy="548993"/>
            </a:xfrm>
          </p:grpSpPr>
          <p:cxnSp>
            <p:nvCxnSpPr>
              <p:cNvPr id="73" name="直接连接符 72"/>
              <p:cNvCxnSpPr/>
              <p:nvPr/>
            </p:nvCxnSpPr>
            <p:spPr>
              <a:xfrm flipV="1">
                <a:off x="10152380" y="609600"/>
                <a:ext cx="0" cy="53629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9285973" y="596900"/>
                <a:ext cx="881647"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9804650" y="83363"/>
              <a:ext cx="639919" cy="400110"/>
            </a:xfrm>
            <a:prstGeom prst="rect">
              <a:avLst/>
            </a:prstGeom>
            <a:noFill/>
          </p:spPr>
          <p:txBody>
            <a:bodyPr wrap="none" rtlCol="0">
              <a:spAutoFit/>
            </a:bodyPr>
            <a:lstStyle/>
            <a:p>
              <a:r>
                <a:rPr lang="en-US" altLang="zh-CN" sz="2000" b="1" dirty="0" err="1">
                  <a:solidFill>
                    <a:srgbClr val="C00000"/>
                  </a:solidFill>
                </a:rPr>
                <a:t>R</a:t>
              </a:r>
              <a:r>
                <a:rPr lang="en-US" altLang="zh-CN" sz="2000" b="1" baseline="-25000" dirty="0" err="1">
                  <a:solidFill>
                    <a:srgbClr val="C00000"/>
                  </a:solidFill>
                </a:rPr>
                <a:t>add</a:t>
              </a:r>
              <a:endParaRPr lang="en-US" altLang="zh-CN" sz="2000" b="1" baseline="-25000" dirty="0">
                <a:solidFill>
                  <a:srgbClr val="C00000"/>
                </a:solidFill>
              </a:endParaRPr>
            </a:p>
          </p:txBody>
        </p:sp>
      </p:grpSp>
      <p:grpSp>
        <p:nvGrpSpPr>
          <p:cNvPr id="144" name="组合 143"/>
          <p:cNvGrpSpPr/>
          <p:nvPr/>
        </p:nvGrpSpPr>
        <p:grpSpPr>
          <a:xfrm>
            <a:off x="6173598" y="1894867"/>
            <a:ext cx="4829824" cy="3042214"/>
            <a:chOff x="6740065" y="3537574"/>
            <a:chExt cx="4829824" cy="3042214"/>
          </a:xfrm>
        </p:grpSpPr>
        <p:sp>
          <p:nvSpPr>
            <p:cNvPr id="142" name="文本框 141"/>
            <p:cNvSpPr txBox="1"/>
            <p:nvPr/>
          </p:nvSpPr>
          <p:spPr>
            <a:xfrm>
              <a:off x="9896570" y="3546040"/>
              <a:ext cx="1673319" cy="400110"/>
            </a:xfrm>
            <a:prstGeom prst="rect">
              <a:avLst/>
            </a:prstGeom>
            <a:noFill/>
          </p:spPr>
          <p:txBody>
            <a:bodyPr wrap="square" rtlCol="0">
              <a:spAutoFit/>
            </a:bodyPr>
            <a:lstStyle/>
            <a:p>
              <a:r>
                <a:rPr lang="zh-CN" altLang="en-US" sz="2000" b="1" dirty="0">
                  <a:solidFill>
                    <a:srgbClr val="C00000"/>
                  </a:solidFill>
                </a:rPr>
                <a:t>待写入</a:t>
              </a:r>
              <a:r>
                <a:rPr lang="en-US" altLang="zh-CN" sz="2000" b="1" dirty="0" err="1">
                  <a:solidFill>
                    <a:srgbClr val="C00000"/>
                  </a:solidFill>
                </a:rPr>
                <a:t>m</a:t>
              </a:r>
              <a:r>
                <a:rPr lang="en-US" altLang="zh-CN" sz="2000" b="1" baseline="-25000" dirty="0" err="1">
                  <a:solidFill>
                    <a:srgbClr val="C00000"/>
                  </a:solidFill>
                </a:rPr>
                <a:t>bit</a:t>
              </a:r>
              <a:endParaRPr lang="en-US" altLang="zh-CN" sz="2000" b="1" baseline="-25000" dirty="0">
                <a:solidFill>
                  <a:srgbClr val="C00000"/>
                </a:solidFill>
              </a:endParaRPr>
            </a:p>
          </p:txBody>
        </p:sp>
        <p:sp>
          <p:nvSpPr>
            <p:cNvPr id="80" name="文本框 79"/>
            <p:cNvSpPr txBox="1"/>
            <p:nvPr/>
          </p:nvSpPr>
          <p:spPr>
            <a:xfrm>
              <a:off x="6740065" y="3569197"/>
              <a:ext cx="580608" cy="369332"/>
            </a:xfrm>
            <a:prstGeom prst="rect">
              <a:avLst/>
            </a:prstGeom>
            <a:noFill/>
          </p:spPr>
          <p:txBody>
            <a:bodyPr wrap="none" rtlCol="0">
              <a:spAutoFit/>
            </a:bodyPr>
            <a:lstStyle/>
            <a:p>
              <a:r>
                <a:rPr lang="en-US" altLang="zh-CN" b="1" dirty="0"/>
                <a:t>CLK</a:t>
              </a:r>
              <a:endParaRPr lang="en-US" altLang="zh-CN" b="1" dirty="0"/>
            </a:p>
          </p:txBody>
        </p:sp>
        <p:grpSp>
          <p:nvGrpSpPr>
            <p:cNvPr id="81" name="组合 80"/>
            <p:cNvGrpSpPr/>
            <p:nvPr/>
          </p:nvGrpSpPr>
          <p:grpSpPr>
            <a:xfrm>
              <a:off x="7584170" y="4002183"/>
              <a:ext cx="2041742" cy="388307"/>
              <a:chOff x="6851737" y="1415441"/>
              <a:chExt cx="2041742" cy="388307"/>
            </a:xfrm>
            <a:solidFill>
              <a:srgbClr val="E2F0D9"/>
            </a:solidFill>
          </p:grpSpPr>
          <p:sp>
            <p:nvSpPr>
              <p:cNvPr id="123" name="矩形 122"/>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R0</a:t>
                </a:r>
                <a:endParaRPr lang="zh-CN" altLang="en-US" b="1" dirty="0">
                  <a:solidFill>
                    <a:schemeClr val="tx1"/>
                  </a:solidFill>
                </a:endParaRPr>
              </a:p>
            </p:txBody>
          </p:sp>
          <p:cxnSp>
            <p:nvCxnSpPr>
              <p:cNvPr id="124" name="直接连接符 123"/>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7584170" y="4390621"/>
              <a:ext cx="2041742" cy="388307"/>
              <a:chOff x="6851737" y="1415441"/>
              <a:chExt cx="2041742" cy="388307"/>
            </a:xfrm>
            <a:solidFill>
              <a:srgbClr val="E2F0D9"/>
            </a:solidFill>
          </p:grpSpPr>
          <p:sp>
            <p:nvSpPr>
              <p:cNvPr id="120" name="矩形 119"/>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R1</a:t>
                </a:r>
                <a:endParaRPr lang="zh-CN" altLang="en-US" b="1" dirty="0">
                  <a:solidFill>
                    <a:schemeClr val="tx1"/>
                  </a:solidFill>
                </a:endParaRPr>
              </a:p>
            </p:txBody>
          </p:sp>
          <p:cxnSp>
            <p:nvCxnSpPr>
              <p:cNvPr id="121" name="直接连接符 120"/>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7584170" y="4779059"/>
              <a:ext cx="2041742" cy="388307"/>
              <a:chOff x="6851737" y="1415441"/>
              <a:chExt cx="2041742" cy="388307"/>
            </a:xfrm>
            <a:solidFill>
              <a:srgbClr val="E2F0D9"/>
            </a:solidFill>
          </p:grpSpPr>
          <p:sp>
            <p:nvSpPr>
              <p:cNvPr id="117" name="矩形 116"/>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R2</a:t>
                </a:r>
                <a:endParaRPr lang="zh-CN" altLang="en-US" b="1" dirty="0">
                  <a:solidFill>
                    <a:schemeClr val="tx1"/>
                  </a:solidFill>
                </a:endParaRPr>
              </a:p>
            </p:txBody>
          </p:sp>
          <p:cxnSp>
            <p:nvCxnSpPr>
              <p:cNvPr id="118" name="直接连接符 117"/>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7584170" y="5805583"/>
              <a:ext cx="2041742" cy="388307"/>
              <a:chOff x="6851737" y="1415441"/>
              <a:chExt cx="2041742" cy="388307"/>
            </a:xfrm>
            <a:solidFill>
              <a:srgbClr val="E2F0D9"/>
            </a:solidFill>
          </p:grpSpPr>
          <p:sp>
            <p:nvSpPr>
              <p:cNvPr id="114" name="矩形 113"/>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Rn-2</a:t>
                </a:r>
                <a:endParaRPr lang="zh-CN" altLang="en-US" b="1" dirty="0">
                  <a:solidFill>
                    <a:schemeClr val="tx1"/>
                  </a:solidFill>
                </a:endParaRPr>
              </a:p>
            </p:txBody>
          </p:sp>
          <p:cxnSp>
            <p:nvCxnSpPr>
              <p:cNvPr id="115" name="直接连接符 114"/>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7584170" y="6191480"/>
              <a:ext cx="2041742" cy="388307"/>
              <a:chOff x="6851737" y="1415441"/>
              <a:chExt cx="2041742" cy="388307"/>
            </a:xfrm>
            <a:solidFill>
              <a:srgbClr val="E2F0D9"/>
            </a:solidFill>
          </p:grpSpPr>
          <p:sp>
            <p:nvSpPr>
              <p:cNvPr id="111" name="矩形 110"/>
              <p:cNvSpPr/>
              <p:nvPr/>
            </p:nvSpPr>
            <p:spPr>
              <a:xfrm>
                <a:off x="6851737" y="1415441"/>
                <a:ext cx="2041742" cy="38830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Rn-1</a:t>
                </a:r>
                <a:endParaRPr lang="zh-CN" altLang="en-US" b="1" dirty="0">
                  <a:solidFill>
                    <a:schemeClr val="tx1"/>
                  </a:solidFill>
                </a:endParaRPr>
              </a:p>
            </p:txBody>
          </p:sp>
          <p:cxnSp>
            <p:nvCxnSpPr>
              <p:cNvPr id="112" name="直接连接符 111"/>
              <p:cNvCxnSpPr/>
              <p:nvPr/>
            </p:nvCxnSpPr>
            <p:spPr>
              <a:xfrm>
                <a:off x="6851737" y="1577845"/>
                <a:ext cx="133263" cy="445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6851737" y="1622425"/>
                <a:ext cx="136438" cy="73025"/>
              </a:xfrm>
              <a:prstGeom prst="line">
                <a:avLst/>
              </a:prstGeom>
              <a:grpFill/>
            </p:spPr>
            <p:style>
              <a:lnRef idx="1">
                <a:schemeClr val="accent1"/>
              </a:lnRef>
              <a:fillRef idx="0">
                <a:schemeClr val="accent1"/>
              </a:fillRef>
              <a:effectRef idx="0">
                <a:schemeClr val="accent1"/>
              </a:effectRef>
              <a:fontRef idx="minor">
                <a:schemeClr val="tx1"/>
              </a:fontRef>
            </p:style>
          </p:cxnSp>
        </p:grpSp>
        <p:cxnSp>
          <p:nvCxnSpPr>
            <p:cNvPr id="86" name="直接连接符 85"/>
            <p:cNvCxnSpPr/>
            <p:nvPr/>
          </p:nvCxnSpPr>
          <p:spPr>
            <a:xfrm flipH="1">
              <a:off x="10136315" y="4002183"/>
              <a:ext cx="19251" cy="257760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0150753" y="6348018"/>
              <a:ext cx="322580" cy="23177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10465713" y="4319022"/>
              <a:ext cx="15240" cy="205715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0155566" y="4002183"/>
              <a:ext cx="320307" cy="33385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9625912" y="4306406"/>
              <a:ext cx="529654" cy="1"/>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9633267" y="4663094"/>
              <a:ext cx="529654" cy="1"/>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9628629" y="5099727"/>
              <a:ext cx="529654" cy="1"/>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9606661" y="6110995"/>
              <a:ext cx="529654" cy="1"/>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9606661" y="6458087"/>
              <a:ext cx="529654" cy="1"/>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7248510" y="3893885"/>
              <a:ext cx="9627" cy="253880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7265491" y="4221733"/>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7265491" y="4597848"/>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7259140" y="5005571"/>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7248510" y="6028146"/>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7251196" y="6432690"/>
              <a:ext cx="318679" cy="22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V="1">
              <a:off x="6813616" y="3887080"/>
              <a:ext cx="448198" cy="22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8329965" y="3537574"/>
              <a:ext cx="622286" cy="400110"/>
            </a:xfrm>
            <a:prstGeom prst="rect">
              <a:avLst/>
            </a:prstGeom>
            <a:noFill/>
          </p:spPr>
          <p:txBody>
            <a:bodyPr wrap="none" rtlCol="0">
              <a:spAutoFit/>
            </a:bodyPr>
            <a:lstStyle/>
            <a:p>
              <a:r>
                <a:rPr lang="en-US" altLang="zh-CN" sz="2000" b="1" dirty="0" err="1">
                  <a:solidFill>
                    <a:srgbClr val="C00000"/>
                  </a:solidFill>
                </a:rPr>
                <a:t>m</a:t>
              </a:r>
              <a:r>
                <a:rPr lang="en-US" altLang="zh-CN" sz="2000" b="1" baseline="-25000" dirty="0" err="1">
                  <a:solidFill>
                    <a:srgbClr val="C00000"/>
                  </a:solidFill>
                </a:rPr>
                <a:t>bit</a:t>
              </a:r>
              <a:endParaRPr lang="en-US" altLang="zh-CN" sz="2000" b="1" baseline="-25000" dirty="0">
                <a:solidFill>
                  <a:srgbClr val="C00000"/>
                </a:solidFill>
              </a:endParaRPr>
            </a:p>
          </p:txBody>
        </p:sp>
        <p:cxnSp>
          <p:nvCxnSpPr>
            <p:cNvPr id="103" name="直接连接符 102"/>
            <p:cNvCxnSpPr/>
            <p:nvPr/>
          </p:nvCxnSpPr>
          <p:spPr>
            <a:xfrm flipV="1">
              <a:off x="10473333" y="5256702"/>
              <a:ext cx="529654" cy="1"/>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8413321" y="5318921"/>
              <a:ext cx="559769" cy="369332"/>
            </a:xfrm>
            <a:prstGeom prst="rect">
              <a:avLst/>
            </a:prstGeom>
            <a:solidFill>
              <a:srgbClr val="E2F0D9"/>
            </a:solidFill>
          </p:spPr>
          <p:txBody>
            <a:bodyPr wrap="none" rtlCol="0">
              <a:spAutoFit/>
            </a:bodyPr>
            <a:lstStyle/>
            <a:p>
              <a:r>
                <a:rPr lang="en-US" altLang="zh-CN" b="1" dirty="0"/>
                <a:t>……</a:t>
              </a:r>
              <a:endParaRPr lang="zh-CN" altLang="en-US" b="1" dirty="0"/>
            </a:p>
          </p:txBody>
        </p:sp>
        <p:sp>
          <p:nvSpPr>
            <p:cNvPr id="106" name="矩形 105"/>
            <p:cNvSpPr/>
            <p:nvPr/>
          </p:nvSpPr>
          <p:spPr>
            <a:xfrm>
              <a:off x="7584170" y="5164826"/>
              <a:ext cx="2041742" cy="654776"/>
            </a:xfrm>
            <a:prstGeom prst="rect">
              <a:avLst/>
            </a:prstGeom>
            <a:solidFill>
              <a:srgbClr val="E2F0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08" name="文本框 107"/>
            <p:cNvSpPr txBox="1"/>
            <p:nvPr/>
          </p:nvSpPr>
          <p:spPr>
            <a:xfrm>
              <a:off x="10595611" y="4785988"/>
              <a:ext cx="639919" cy="400110"/>
            </a:xfrm>
            <a:prstGeom prst="rect">
              <a:avLst/>
            </a:prstGeom>
            <a:noFill/>
          </p:spPr>
          <p:txBody>
            <a:bodyPr wrap="none" rtlCol="0">
              <a:spAutoFit/>
            </a:bodyPr>
            <a:lstStyle/>
            <a:p>
              <a:r>
                <a:rPr lang="en-US" altLang="zh-CN" sz="2000" b="1" dirty="0" err="1">
                  <a:solidFill>
                    <a:srgbClr val="C00000"/>
                  </a:solidFill>
                </a:rPr>
                <a:t>R</a:t>
              </a:r>
              <a:r>
                <a:rPr lang="en-US" altLang="zh-CN" sz="2000" b="1" baseline="-25000" dirty="0" err="1">
                  <a:solidFill>
                    <a:srgbClr val="C00000"/>
                  </a:solidFill>
                </a:rPr>
                <a:t>add</a:t>
              </a:r>
              <a:endParaRPr lang="en-US" altLang="zh-CN" sz="2000" b="1" baseline="-25000" dirty="0">
                <a:solidFill>
                  <a:srgbClr val="C00000"/>
                </a:solidFill>
              </a:endParaRPr>
            </a:p>
          </p:txBody>
        </p:sp>
        <p:sp>
          <p:nvSpPr>
            <p:cNvPr id="126" name="文本框 125"/>
            <p:cNvSpPr txBox="1"/>
            <p:nvPr/>
          </p:nvSpPr>
          <p:spPr>
            <a:xfrm>
              <a:off x="10076617" y="4811590"/>
              <a:ext cx="461665" cy="784830"/>
            </a:xfrm>
            <a:prstGeom prst="rect">
              <a:avLst/>
            </a:prstGeom>
            <a:noFill/>
          </p:spPr>
          <p:txBody>
            <a:bodyPr vert="eaVert" wrap="none" rtlCol="0">
              <a:spAutoFit/>
            </a:bodyPr>
            <a:lstStyle/>
            <a:p>
              <a:r>
                <a:rPr lang="zh-CN" altLang="en-US" b="1" dirty="0"/>
                <a:t>译码器</a:t>
              </a:r>
              <a:endParaRPr lang="zh-CN" altLang="en-US" b="1" dirty="0"/>
            </a:p>
          </p:txBody>
        </p:sp>
        <p:cxnSp>
          <p:nvCxnSpPr>
            <p:cNvPr id="128" name="直接连接符 127"/>
            <p:cNvCxnSpPr/>
            <p:nvPr/>
          </p:nvCxnSpPr>
          <p:spPr>
            <a:xfrm flipV="1">
              <a:off x="9905001" y="3954532"/>
              <a:ext cx="1810" cy="23463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9906811" y="3954532"/>
              <a:ext cx="130146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flipH="1">
              <a:off x="9619005" y="4153700"/>
              <a:ext cx="27908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H="1">
              <a:off x="9625912" y="4525175"/>
              <a:ext cx="27908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9633267" y="4941463"/>
              <a:ext cx="27908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a:off x="9619004" y="5967987"/>
              <a:ext cx="27908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H="1">
              <a:off x="9633267" y="6300883"/>
              <a:ext cx="27908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146" name="文本框 145"/>
          <p:cNvSpPr txBox="1"/>
          <p:nvPr/>
        </p:nvSpPr>
        <p:spPr>
          <a:xfrm>
            <a:off x="1539125" y="5636498"/>
            <a:ext cx="2646878" cy="461665"/>
          </a:xfrm>
          <a:prstGeom prst="rect">
            <a:avLst/>
          </a:prstGeom>
          <a:noFill/>
        </p:spPr>
        <p:txBody>
          <a:bodyPr wrap="none" rtlCol="0">
            <a:spAutoFit/>
          </a:bodyPr>
          <a:lstStyle/>
          <a:p>
            <a:r>
              <a:rPr lang="zh-CN" altLang="en-US" sz="2400" dirty="0">
                <a:solidFill>
                  <a:srgbClr val="0066FF"/>
                </a:solidFill>
                <a:latin typeface="微软雅黑" panose="020B0503020204020204" pitchFamily="34" charset="-122"/>
                <a:ea typeface="微软雅黑" panose="020B0503020204020204" pitchFamily="34" charset="-122"/>
              </a:rPr>
              <a:t>寄存器堆读出接口</a:t>
            </a:r>
            <a:endParaRPr lang="zh-CN" altLang="en-US" sz="2400" dirty="0">
              <a:solidFill>
                <a:srgbClr val="0066FF"/>
              </a:solidFill>
              <a:latin typeface="微软雅黑" panose="020B0503020204020204" pitchFamily="34" charset="-122"/>
              <a:ea typeface="微软雅黑" panose="020B0503020204020204" pitchFamily="34" charset="-122"/>
            </a:endParaRPr>
          </a:p>
        </p:txBody>
      </p:sp>
      <p:sp>
        <p:nvSpPr>
          <p:cNvPr id="147" name="文本框 146"/>
          <p:cNvSpPr txBox="1"/>
          <p:nvPr/>
        </p:nvSpPr>
        <p:spPr>
          <a:xfrm>
            <a:off x="6990979" y="5636886"/>
            <a:ext cx="2646878" cy="461665"/>
          </a:xfrm>
          <a:prstGeom prst="rect">
            <a:avLst/>
          </a:prstGeom>
          <a:noFill/>
        </p:spPr>
        <p:txBody>
          <a:bodyPr wrap="none" rtlCol="0">
            <a:spAutoFit/>
          </a:bodyPr>
          <a:lstStyle/>
          <a:p>
            <a:r>
              <a:rPr lang="zh-CN" altLang="en-US" sz="2400" dirty="0">
                <a:solidFill>
                  <a:srgbClr val="0066FF"/>
                </a:solidFill>
                <a:latin typeface="微软雅黑" panose="020B0503020204020204" pitchFamily="34" charset="-122"/>
                <a:ea typeface="微软雅黑" panose="020B0503020204020204" pitchFamily="34" charset="-122"/>
              </a:rPr>
              <a:t>寄存器堆写入接口</a:t>
            </a:r>
            <a:endParaRPr lang="zh-CN" altLang="en-US" sz="24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wipe(left)">
                                      <p:cBhvr>
                                        <p:cTn id="10"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38" name="直接箭头连接符 37"/>
          <p:cNvCxnSpPr/>
          <p:nvPr/>
        </p:nvCxnSpPr>
        <p:spPr>
          <a:xfrm flipV="1">
            <a:off x="8779213" y="4552530"/>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运算器实现与总线结构</a:t>
            </a:r>
            <a:endParaRPr lang="zh-CN" altLang="en-US" dirty="0"/>
          </a:p>
        </p:txBody>
      </p:sp>
      <p:sp>
        <p:nvSpPr>
          <p:cNvPr id="3" name="内容占位符 2"/>
          <p:cNvSpPr>
            <a:spLocks noGrp="1"/>
          </p:cNvSpPr>
          <p:nvPr>
            <p:ph idx="1"/>
          </p:nvPr>
        </p:nvSpPr>
        <p:spPr>
          <a:xfrm>
            <a:off x="487822" y="942764"/>
            <a:ext cx="10515599" cy="924136"/>
          </a:xfrm>
        </p:spPr>
        <p:txBody>
          <a:bodyPr/>
          <a:lstStyle/>
          <a:p>
            <a:r>
              <a:rPr lang="zh-CN" altLang="en-US" dirty="0"/>
              <a:t>单总线结构中的数据通路</a:t>
            </a:r>
            <a:endParaRPr lang="zh-CN" altLang="en-US" dirty="0"/>
          </a:p>
        </p:txBody>
      </p:sp>
      <p:sp>
        <p:nvSpPr>
          <p:cNvPr id="4" name="圆角矩形 78"/>
          <p:cNvSpPr/>
          <p:nvPr/>
        </p:nvSpPr>
        <p:spPr bwMode="auto">
          <a:xfrm>
            <a:off x="7319031" y="3393207"/>
            <a:ext cx="903370" cy="350367"/>
          </a:xfrm>
          <a:prstGeom prst="roundRect">
            <a:avLst/>
          </a:prstGeom>
          <a:solidFill>
            <a:schemeClr val="accent1">
              <a:lumMod val="60000"/>
              <a:lumOff val="40000"/>
              <a:alpha val="72000"/>
            </a:schemeClr>
          </a:solidFill>
          <a:ln w="28575">
            <a:noFill/>
            <a:prstDash val="sys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5" name="组合 4"/>
          <p:cNvGrpSpPr/>
          <p:nvPr/>
        </p:nvGrpSpPr>
        <p:grpSpPr>
          <a:xfrm>
            <a:off x="4125387" y="4413765"/>
            <a:ext cx="3255272" cy="353872"/>
            <a:chOff x="4325956" y="4337879"/>
            <a:chExt cx="3433295" cy="373224"/>
          </a:xfrm>
        </p:grpSpPr>
        <p:sp>
          <p:nvSpPr>
            <p:cNvPr id="6" name="圆角矩形 71"/>
            <p:cNvSpPr/>
            <p:nvPr/>
          </p:nvSpPr>
          <p:spPr bwMode="auto">
            <a:xfrm>
              <a:off x="6806478" y="4337879"/>
              <a:ext cx="952773" cy="369528"/>
            </a:xfrm>
            <a:prstGeom prst="roundRect">
              <a:avLst/>
            </a:prstGeom>
            <a:solidFill>
              <a:schemeClr val="accent1">
                <a:lumMod val="60000"/>
                <a:lumOff val="40000"/>
                <a:alpha val="72000"/>
              </a:schemeClr>
            </a:solidFill>
            <a:ln w="28575">
              <a:noFill/>
              <a:prstDash val="sys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7" name="圆角矩形 4"/>
            <p:cNvSpPr/>
            <p:nvPr/>
          </p:nvSpPr>
          <p:spPr bwMode="auto">
            <a:xfrm>
              <a:off x="4325956" y="4341575"/>
              <a:ext cx="952773" cy="369528"/>
            </a:xfrm>
            <a:prstGeom prst="roundRect">
              <a:avLst/>
            </a:prstGeom>
            <a:solidFill>
              <a:schemeClr val="accent1">
                <a:lumMod val="60000"/>
                <a:lumOff val="40000"/>
                <a:alpha val="72000"/>
              </a:schemeClr>
            </a:solidFill>
            <a:ln w="28575">
              <a:noFill/>
              <a:prstDash val="sys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cxnSp>
        <p:nvCxnSpPr>
          <p:cNvPr id="8" name="直接箭头连接符 7"/>
          <p:cNvCxnSpPr/>
          <p:nvPr/>
        </p:nvCxnSpPr>
        <p:spPr>
          <a:xfrm flipV="1">
            <a:off x="3615936" y="3867980"/>
            <a:ext cx="0" cy="663085"/>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301293" y="3183431"/>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tx1"/>
                </a:solidFill>
                <a:latin typeface="微软雅黑" panose="020B0503020204020204" pitchFamily="34" charset="-122"/>
                <a:ea typeface="微软雅黑" panose="020B0503020204020204" pitchFamily="34" charset="-122"/>
              </a:rPr>
              <a:t>通用</a:t>
            </a:r>
            <a:endParaRPr lang="en-US" altLang="zh-CN" sz="1705" b="1" dirty="0">
              <a:solidFill>
                <a:schemeClr val="tx1"/>
              </a:solidFill>
              <a:latin typeface="微软雅黑" panose="020B0503020204020204" pitchFamily="34" charset="-122"/>
              <a:ea typeface="微软雅黑" panose="020B0503020204020204" pitchFamily="34" charset="-122"/>
            </a:endParaRPr>
          </a:p>
          <a:p>
            <a:pPr algn="ctr"/>
            <a:r>
              <a:rPr lang="zh-CN" altLang="en-US" sz="1705" b="1" dirty="0">
                <a:solidFill>
                  <a:schemeClr val="tx1"/>
                </a:solidFill>
                <a:latin typeface="微软雅黑" panose="020B0503020204020204" pitchFamily="34" charset="-122"/>
                <a:ea typeface="微软雅黑" panose="020B0503020204020204" pitchFamily="34" charset="-122"/>
              </a:rPr>
              <a:t>寄存器堆</a:t>
            </a:r>
            <a:endParaRPr lang="zh-CN" altLang="en-US" sz="1705" b="1" dirty="0">
              <a:solidFill>
                <a:schemeClr val="tx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096393" y="4576246"/>
            <a:ext cx="979856" cy="594102"/>
            <a:chOff x="2828975" y="4455551"/>
            <a:chExt cx="1495040" cy="626592"/>
          </a:xfrm>
          <a:solidFill>
            <a:schemeClr val="accent4">
              <a:lumMod val="60000"/>
              <a:lumOff val="40000"/>
            </a:schemeClr>
          </a:solidFill>
        </p:grpSpPr>
        <p:sp>
          <p:nvSpPr>
            <p:cNvPr id="11" name="矩形 10"/>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等腰三角形 11"/>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400"/>
              <a:endParaRPr lang="zh-CN" altLang="en-US" sz="189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 name="直接箭头连接符 12"/>
          <p:cNvCxnSpPr/>
          <p:nvPr/>
        </p:nvCxnSpPr>
        <p:spPr>
          <a:xfrm>
            <a:off x="2700312" y="4873297"/>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4" name="Text Box 49"/>
          <p:cNvSpPr txBox="1">
            <a:spLocks noChangeArrowheads="1"/>
          </p:cNvSpPr>
          <p:nvPr/>
        </p:nvSpPr>
        <p:spPr bwMode="auto">
          <a:xfrm>
            <a:off x="2533205" y="4859433"/>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 name="直接箭头连接符 14"/>
          <p:cNvCxnSpPr/>
          <p:nvPr/>
        </p:nvCxnSpPr>
        <p:spPr>
          <a:xfrm flipH="1">
            <a:off x="4076249" y="4873297"/>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6" name="Text Box 49"/>
          <p:cNvSpPr txBox="1">
            <a:spLocks noChangeArrowheads="1"/>
          </p:cNvSpPr>
          <p:nvPr/>
        </p:nvSpPr>
        <p:spPr bwMode="auto">
          <a:xfrm>
            <a:off x="4095562" y="4402476"/>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49"/>
          <p:cNvSpPr txBox="1">
            <a:spLocks noChangeArrowheads="1"/>
          </p:cNvSpPr>
          <p:nvPr/>
        </p:nvSpPr>
        <p:spPr bwMode="auto">
          <a:xfrm>
            <a:off x="7320443" y="3362229"/>
            <a:ext cx="901958"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 name="直接箭头连接符 17"/>
          <p:cNvCxnSpPr/>
          <p:nvPr/>
        </p:nvCxnSpPr>
        <p:spPr>
          <a:xfrm>
            <a:off x="7660582" y="3858621"/>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9" name="直接箭头连接符 18"/>
          <p:cNvCxnSpPr/>
          <p:nvPr/>
        </p:nvCxnSpPr>
        <p:spPr>
          <a:xfrm flipH="1">
            <a:off x="9939875" y="3842593"/>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0" name="直接箭头连接符 19"/>
          <p:cNvCxnSpPr/>
          <p:nvPr/>
        </p:nvCxnSpPr>
        <p:spPr>
          <a:xfrm flipH="1">
            <a:off x="6421464" y="4864781"/>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1" name="Text Box 49"/>
          <p:cNvSpPr txBox="1">
            <a:spLocks noChangeArrowheads="1"/>
          </p:cNvSpPr>
          <p:nvPr/>
        </p:nvSpPr>
        <p:spPr bwMode="auto">
          <a:xfrm>
            <a:off x="6459319" y="4389558"/>
            <a:ext cx="979857"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 name="直接箭头连接符 21"/>
          <p:cNvCxnSpPr/>
          <p:nvPr/>
        </p:nvCxnSpPr>
        <p:spPr>
          <a:xfrm>
            <a:off x="5045526" y="4873297"/>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3" name="Text Box 49"/>
          <p:cNvSpPr txBox="1">
            <a:spLocks noChangeArrowheads="1"/>
          </p:cNvSpPr>
          <p:nvPr/>
        </p:nvSpPr>
        <p:spPr bwMode="auto">
          <a:xfrm>
            <a:off x="4851572" y="4859433"/>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 name="直接箭头连接符 23"/>
          <p:cNvCxnSpPr/>
          <p:nvPr/>
        </p:nvCxnSpPr>
        <p:spPr>
          <a:xfrm flipV="1">
            <a:off x="5961150" y="5161833"/>
            <a:ext cx="0" cy="1044853"/>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961150" y="3859464"/>
            <a:ext cx="0" cy="748836"/>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2353916" y="2326922"/>
            <a:ext cx="2363045" cy="3867511"/>
            <a:chOff x="2374973" y="2136912"/>
            <a:chExt cx="2434291" cy="3984118"/>
          </a:xfrm>
          <a:effectLst/>
        </p:grpSpPr>
        <p:cxnSp>
          <p:nvCxnSpPr>
            <p:cNvPr id="27" name="直接连接符 26"/>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374973" y="2136912"/>
              <a:ext cx="0" cy="3984118"/>
            </a:xfrm>
            <a:prstGeom prst="straightConnector1">
              <a:avLst/>
            </a:prstGeom>
            <a:ln w="92075" cap="sq">
              <a:solidFill>
                <a:schemeClr val="bg2">
                  <a:lumMod val="50000"/>
                </a:schemeClr>
              </a:solidFill>
              <a:headEnd w="med" len="lg"/>
              <a:tailEnd type="stealth"/>
            </a:ln>
            <a:effectLst/>
          </p:spPr>
          <p:style>
            <a:lnRef idx="1">
              <a:schemeClr val="accent1"/>
            </a:lnRef>
            <a:fillRef idx="0">
              <a:schemeClr val="accent1"/>
            </a:fillRef>
            <a:effectRef idx="0">
              <a:schemeClr val="accent1"/>
            </a:effectRef>
            <a:fontRef idx="minor">
              <a:schemeClr val="tx1"/>
            </a:fontRef>
          </p:style>
        </p:cxnSp>
      </p:grpSp>
      <p:sp>
        <p:nvSpPr>
          <p:cNvPr id="30" name="任意多边形 86"/>
          <p:cNvSpPr/>
          <p:nvPr/>
        </p:nvSpPr>
        <p:spPr>
          <a:xfrm>
            <a:off x="3152807" y="2782548"/>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FFF2CC"/>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 name="矩形 30"/>
          <p:cNvSpPr/>
          <p:nvPr/>
        </p:nvSpPr>
        <p:spPr>
          <a:xfrm>
            <a:off x="5441607" y="4567730"/>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5" b="1" kern="0" dirty="0">
              <a:latin typeface="Segoe UI Black" panose="020B0A02040204020203" pitchFamily="34" charset="0"/>
              <a:cs typeface="Segoe UI Black" panose="020B0A02040204020203" pitchFamily="34" charset="0"/>
            </a:endParaRPr>
          </a:p>
        </p:txBody>
      </p:sp>
      <p:sp>
        <p:nvSpPr>
          <p:cNvPr id="32" name="等腰三角形 31"/>
          <p:cNvSpPr/>
          <p:nvPr/>
        </p:nvSpPr>
        <p:spPr>
          <a:xfrm rot="5400000">
            <a:off x="5384145" y="4804997"/>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sp>
        <p:nvSpPr>
          <p:cNvPr id="33" name="等腰三角形 32"/>
          <p:cNvSpPr/>
          <p:nvPr/>
        </p:nvSpPr>
        <p:spPr>
          <a:xfrm rot="10800000">
            <a:off x="9003337" y="3183431"/>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sp>
        <p:nvSpPr>
          <p:cNvPr id="34" name="Text Box 49"/>
          <p:cNvSpPr txBox="1">
            <a:spLocks noChangeArrowheads="1"/>
          </p:cNvSpPr>
          <p:nvPr/>
        </p:nvSpPr>
        <p:spPr bwMode="auto">
          <a:xfrm>
            <a:off x="9180213" y="2784155"/>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 name="直接箭头连接符 34"/>
          <p:cNvCxnSpPr/>
          <p:nvPr/>
        </p:nvCxnSpPr>
        <p:spPr>
          <a:xfrm>
            <a:off x="9120584" y="2877080"/>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53" name="圆角矩形 52"/>
          <p:cNvSpPr/>
          <p:nvPr/>
        </p:nvSpPr>
        <p:spPr>
          <a:xfrm>
            <a:off x="7131131" y="5754666"/>
            <a:ext cx="849806" cy="382896"/>
          </a:xfrm>
          <a:prstGeom prst="roundRect">
            <a:avLst/>
          </a:prstGeom>
          <a:solidFill>
            <a:srgbClr val="B8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297852" y="5710596"/>
            <a:ext cx="538930" cy="500906"/>
          </a:xfrm>
          <a:prstGeom prst="rect">
            <a:avLst/>
          </a:prstGeom>
          <a:noFill/>
          <a:ln>
            <a:noFill/>
          </a:ln>
        </p:spPr>
        <p:txBody>
          <a:bodyPr wrap="none" rtlCol="0">
            <a:spAutoFit/>
          </a:bodyPr>
          <a:lstStyle/>
          <a:p>
            <a:pPr algn="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7" name="直接箭头连接符 36"/>
          <p:cNvCxnSpPr/>
          <p:nvPr/>
        </p:nvCxnSpPr>
        <p:spPr>
          <a:xfrm>
            <a:off x="9598504" y="4576247"/>
            <a:ext cx="0" cy="167952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615936" y="5170350"/>
            <a:ext cx="0" cy="1036336"/>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5710142" y="3183430"/>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41" name="Text Box 49"/>
          <p:cNvSpPr txBox="1">
            <a:spLocks noChangeArrowheads="1"/>
          </p:cNvSpPr>
          <p:nvPr/>
        </p:nvSpPr>
        <p:spPr bwMode="auto">
          <a:xfrm>
            <a:off x="6329742" y="2987076"/>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 name="直接箭头连接符 41"/>
          <p:cNvCxnSpPr/>
          <p:nvPr/>
        </p:nvCxnSpPr>
        <p:spPr>
          <a:xfrm>
            <a:off x="1830720" y="6255772"/>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659404" y="3434619"/>
            <a:ext cx="2233488" cy="477497"/>
            <a:chOff x="3791658" y="3236820"/>
            <a:chExt cx="2355631" cy="503611"/>
          </a:xfrm>
        </p:grpSpPr>
        <p:sp>
          <p:nvSpPr>
            <p:cNvPr id="44" name="文本框 43"/>
            <p:cNvSpPr txBox="1"/>
            <p:nvPr/>
          </p:nvSpPr>
          <p:spPr>
            <a:xfrm>
              <a:off x="3791658" y="3273806"/>
              <a:ext cx="426387"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45" name="文本框 44"/>
            <p:cNvSpPr txBox="1"/>
            <p:nvPr/>
          </p:nvSpPr>
          <p:spPr>
            <a:xfrm>
              <a:off x="5739500" y="3236820"/>
              <a:ext cx="407789"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46" name="组合 45"/>
          <p:cNvGrpSpPr/>
          <p:nvPr/>
        </p:nvGrpSpPr>
        <p:grpSpPr>
          <a:xfrm>
            <a:off x="2554270" y="2710192"/>
            <a:ext cx="7231435" cy="2576058"/>
            <a:chOff x="2668919" y="2541142"/>
            <a:chExt cx="7626904" cy="2716936"/>
          </a:xfrm>
        </p:grpSpPr>
        <p:sp>
          <p:nvSpPr>
            <p:cNvPr id="47" name="椭圆 46"/>
            <p:cNvSpPr/>
            <p:nvPr/>
          </p:nvSpPr>
          <p:spPr bwMode="auto">
            <a:xfrm>
              <a:off x="5118268" y="4687203"/>
              <a:ext cx="650804" cy="548923"/>
            </a:xfrm>
            <a:prstGeom prst="ellipse">
              <a:avLst/>
            </a:prstGeom>
            <a:noFill/>
            <a:ln w="38100">
              <a:solidFill>
                <a:srgbClr val="D4184B"/>
              </a:solidFill>
              <a:prstDash val="sysDot"/>
              <a:round/>
              <a:tailEnd type="triangle" w="med" len="med"/>
            </a:ln>
          </p:spPr>
          <p:txBody>
            <a:bodyPr vert="horz" wrap="square" lIns="86699" tIns="43349" rIns="86699" bIns="43349" numCol="1" rtlCol="0" anchor="t" anchorCtr="0" compatLnSpc="1"/>
            <a:lstStyle/>
            <a:p>
              <a:pPr algn="ctr"/>
              <a:endParaRPr lang="zh-CN" altLang="en-US" sz="3790">
                <a:solidFill>
                  <a:srgbClr val="C00000"/>
                </a:solidFill>
              </a:endParaRPr>
            </a:p>
          </p:txBody>
        </p:sp>
        <p:sp>
          <p:nvSpPr>
            <p:cNvPr id="48" name="椭圆 47"/>
            <p:cNvSpPr/>
            <p:nvPr/>
          </p:nvSpPr>
          <p:spPr bwMode="auto">
            <a:xfrm>
              <a:off x="9645019" y="2541142"/>
              <a:ext cx="650804" cy="548923"/>
            </a:xfrm>
            <a:prstGeom prst="ellipse">
              <a:avLst/>
            </a:prstGeom>
            <a:noFill/>
            <a:ln w="38100">
              <a:solidFill>
                <a:srgbClr val="D4184B"/>
              </a:solidFill>
              <a:prstDash val="sysDot"/>
              <a:round/>
              <a:tailEnd type="triangle" w="med" len="med"/>
            </a:ln>
          </p:spPr>
          <p:txBody>
            <a:bodyPr vert="horz" wrap="square" lIns="86699" tIns="43349" rIns="86699" bIns="43349" numCol="1" rtlCol="0" anchor="t" anchorCtr="0" compatLnSpc="1"/>
            <a:lstStyle/>
            <a:p>
              <a:pPr algn="ctr"/>
              <a:endParaRPr lang="zh-CN" altLang="en-US" sz="3790">
                <a:solidFill>
                  <a:srgbClr val="C00000"/>
                </a:solidFill>
              </a:endParaRPr>
            </a:p>
          </p:txBody>
        </p:sp>
        <p:sp>
          <p:nvSpPr>
            <p:cNvPr id="49" name="椭圆 48"/>
            <p:cNvSpPr/>
            <p:nvPr/>
          </p:nvSpPr>
          <p:spPr bwMode="auto">
            <a:xfrm>
              <a:off x="2668919" y="4709155"/>
              <a:ext cx="650804" cy="548923"/>
            </a:xfrm>
            <a:prstGeom prst="ellipse">
              <a:avLst/>
            </a:prstGeom>
            <a:noFill/>
            <a:ln w="38100">
              <a:solidFill>
                <a:srgbClr val="D4184B"/>
              </a:solidFill>
              <a:prstDash val="sysDot"/>
              <a:round/>
              <a:tailEnd type="triangle" w="med" len="med"/>
            </a:ln>
          </p:spPr>
          <p:txBody>
            <a:bodyPr vert="horz" wrap="square" lIns="86699" tIns="43349" rIns="86699" bIns="43349" numCol="1" rtlCol="0" anchor="t" anchorCtr="0" compatLnSpc="1"/>
            <a:lstStyle/>
            <a:p>
              <a:pPr algn="ctr"/>
              <a:endParaRPr lang="zh-CN" altLang="en-US" sz="3790">
                <a:solidFill>
                  <a:srgbClr val="C00000"/>
                </a:solidFill>
              </a:endParaRPr>
            </a:p>
          </p:txBody>
        </p:sp>
      </p:grpSp>
      <p:sp>
        <p:nvSpPr>
          <p:cNvPr id="50" name="圆角矩形 77"/>
          <p:cNvSpPr/>
          <p:nvPr/>
        </p:nvSpPr>
        <p:spPr bwMode="auto">
          <a:xfrm>
            <a:off x="10064004" y="3343518"/>
            <a:ext cx="903370" cy="350367"/>
          </a:xfrm>
          <a:prstGeom prst="roundRect">
            <a:avLst/>
          </a:prstGeom>
          <a:solidFill>
            <a:schemeClr val="accent1">
              <a:lumMod val="60000"/>
              <a:lumOff val="40000"/>
              <a:alpha val="72000"/>
            </a:schemeClr>
          </a:solidFill>
          <a:ln w="28575">
            <a:noFill/>
            <a:prstDash val="sys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1" name="Text Box 49"/>
          <p:cNvSpPr txBox="1">
            <a:spLocks noChangeArrowheads="1"/>
          </p:cNvSpPr>
          <p:nvPr/>
        </p:nvSpPr>
        <p:spPr bwMode="auto">
          <a:xfrm>
            <a:off x="10064004" y="3332229"/>
            <a:ext cx="939417"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5"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文本框 51"/>
          <p:cNvSpPr txBox="1"/>
          <p:nvPr/>
        </p:nvSpPr>
        <p:spPr>
          <a:xfrm>
            <a:off x="5931535" y="151232"/>
            <a:ext cx="4900701" cy="2400657"/>
          </a:xfrm>
          <a:prstGeom prst="rect">
            <a:avLst/>
          </a:prstGeom>
          <a:noFill/>
        </p:spPr>
        <p:txBody>
          <a:bodyPr wrap="none" rtlCol="0">
            <a:spAutoFit/>
          </a:bodyPr>
          <a:lstStyle/>
          <a:p>
            <a:pPr>
              <a:lnSpc>
                <a:spcPct val="150000"/>
              </a:lnSpc>
            </a:pPr>
            <a:r>
              <a:rPr lang="zh-CN" altLang="en-US" sz="2000" dirty="0">
                <a:solidFill>
                  <a:srgbClr val="0066FF"/>
                </a:solidFill>
                <a:latin typeface="微软雅黑" panose="020B0503020204020204" pitchFamily="34" charset="-122"/>
                <a:ea typeface="微软雅黑" panose="020B0503020204020204" pitchFamily="34" charset="-122"/>
              </a:rPr>
              <a:t>一组总线同一时间只能传输</a:t>
            </a:r>
            <a:r>
              <a:rPr lang="en-US" altLang="zh-CN" sz="2000" dirty="0">
                <a:solidFill>
                  <a:srgbClr val="0066FF"/>
                </a:solidFill>
                <a:latin typeface="微软雅黑" panose="020B0503020204020204" pitchFamily="34" charset="-122"/>
                <a:ea typeface="微软雅黑" panose="020B0503020204020204" pitchFamily="34" charset="-122"/>
              </a:rPr>
              <a:t>1</a:t>
            </a:r>
            <a:r>
              <a:rPr lang="zh-CN" altLang="en-US" sz="2000" dirty="0">
                <a:solidFill>
                  <a:srgbClr val="0066FF"/>
                </a:solidFill>
                <a:latin typeface="微软雅黑" panose="020B0503020204020204" pitchFamily="34" charset="-122"/>
                <a:ea typeface="微软雅黑" panose="020B0503020204020204" pitchFamily="34" charset="-122"/>
              </a:rPr>
              <a:t>个数据</a:t>
            </a:r>
            <a:endParaRPr lang="en-US" altLang="zh-CN" sz="2000" dirty="0">
              <a:solidFill>
                <a:srgbClr val="0066FF"/>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0066FF"/>
                </a:solidFill>
                <a:latin typeface="微软雅黑" panose="020B0503020204020204" pitchFamily="34" charset="-122"/>
                <a:ea typeface="微软雅黑" panose="020B0503020204020204" pitchFamily="34" charset="-122"/>
              </a:rPr>
              <a:t>LA</a:t>
            </a:r>
            <a:r>
              <a:rPr lang="zh-CN" altLang="en-US" sz="2000" dirty="0">
                <a:solidFill>
                  <a:srgbClr val="0066FF"/>
                </a:solidFill>
                <a:latin typeface="微软雅黑" panose="020B0503020204020204" pitchFamily="34" charset="-122"/>
                <a:ea typeface="微软雅黑" panose="020B0503020204020204" pitchFamily="34" charset="-122"/>
              </a:rPr>
              <a:t>、</a:t>
            </a:r>
            <a:r>
              <a:rPr lang="en-US" altLang="zh-CN" sz="2000" dirty="0">
                <a:solidFill>
                  <a:srgbClr val="0066FF"/>
                </a:solidFill>
                <a:latin typeface="微软雅黑" panose="020B0503020204020204" pitchFamily="34" charset="-122"/>
                <a:ea typeface="微软雅黑" panose="020B0503020204020204" pitchFamily="34" charset="-122"/>
              </a:rPr>
              <a:t>LB</a:t>
            </a:r>
            <a:r>
              <a:rPr lang="zh-CN" altLang="en-US" sz="2000" dirty="0">
                <a:solidFill>
                  <a:srgbClr val="0066FF"/>
                </a:solidFill>
                <a:latin typeface="微软雅黑" panose="020B0503020204020204" pitchFamily="34" charset="-122"/>
                <a:ea typeface="微软雅黑" panose="020B0503020204020204" pitchFamily="34" charset="-122"/>
              </a:rPr>
              <a:t>、寄存器堆是暂存数据的时序元件</a:t>
            </a:r>
            <a:endParaRPr lang="en-US" altLang="zh-CN" sz="2000" dirty="0">
              <a:solidFill>
                <a:srgbClr val="0066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66FF"/>
                </a:solidFill>
                <a:latin typeface="微软雅黑" panose="020B0503020204020204" pitchFamily="34" charset="-122"/>
                <a:ea typeface="微软雅黑" panose="020B0503020204020204" pitchFamily="34" charset="-122"/>
              </a:rPr>
              <a:t>时序元件受同一个</a:t>
            </a:r>
            <a:r>
              <a:rPr lang="en-US" altLang="zh-CN" sz="2000" dirty="0" err="1">
                <a:solidFill>
                  <a:srgbClr val="0066FF"/>
                </a:solidFill>
                <a:latin typeface="微软雅黑" panose="020B0503020204020204" pitchFamily="34" charset="-122"/>
                <a:ea typeface="微软雅黑" panose="020B0503020204020204" pitchFamily="34" charset="-122"/>
              </a:rPr>
              <a:t>clk</a:t>
            </a:r>
            <a:r>
              <a:rPr lang="zh-CN" altLang="en-US" sz="2000" dirty="0">
                <a:solidFill>
                  <a:srgbClr val="0066FF"/>
                </a:solidFill>
                <a:latin typeface="微软雅黑" panose="020B0503020204020204" pitchFamily="34" charset="-122"/>
                <a:ea typeface="微软雅黑" panose="020B0503020204020204" pitchFamily="34" charset="-122"/>
              </a:rPr>
              <a:t>控制</a:t>
            </a:r>
            <a:endParaRPr lang="en-US" altLang="zh-CN" sz="2000" dirty="0">
              <a:solidFill>
                <a:srgbClr val="0066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66FF"/>
                </a:solidFill>
                <a:latin typeface="微软雅黑" panose="020B0503020204020204" pitchFamily="34" charset="-122"/>
                <a:ea typeface="微软雅黑" panose="020B0503020204020204" pitchFamily="34" charset="-122"/>
              </a:rPr>
              <a:t>数据保存受使能信号控制</a:t>
            </a:r>
            <a:endParaRPr lang="en-US" altLang="zh-CN" sz="2000" dirty="0">
              <a:solidFill>
                <a:srgbClr val="0066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66FF"/>
                </a:solidFill>
                <a:latin typeface="微软雅黑" panose="020B0503020204020204" pitchFamily="34" charset="-122"/>
                <a:ea typeface="微软雅黑" panose="020B0503020204020204" pitchFamily="34" charset="-122"/>
              </a:rPr>
              <a:t>数据读出受选通信号控制</a:t>
            </a:r>
            <a:endParaRPr lang="zh-CN" altLang="en-US" sz="20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randombar(horizontal)">
                                      <p:cBhvr>
                                        <p:cTn id="7" dur="500"/>
                                        <p:tgtEl>
                                          <p:spTgt spid="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randombar(horizontal)">
                                      <p:cBhvr>
                                        <p:cTn id="12" dur="500"/>
                                        <p:tgtEl>
                                          <p:spTgt spid="53"/>
                                        </p:tgtEl>
                                      </p:cBhvr>
                                    </p:animEffect>
                                  </p:childTnLst>
                                </p:cTn>
                              </p:par>
                            </p:childTnLst>
                          </p:cTn>
                        </p:par>
                        <p:par>
                          <p:cTn id="13" fill="hold">
                            <p:stCondLst>
                              <p:cond delay="500"/>
                            </p:stCondLst>
                            <p:childTnLst>
                              <p:par>
                                <p:cTn id="14" presetID="35" presetClass="emph" presetSubtype="0" fill="hold" grpId="1" nodeType="afterEffect">
                                  <p:stCondLst>
                                    <p:cond delay="0"/>
                                  </p:stCondLst>
                                  <p:childTnLst>
                                    <p:anim calcmode="discrete" valueType="str">
                                      <p:cBhvr>
                                        <p:cTn id="15" dur="10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2">
                                            <p:txEl>
                                              <p:pRg st="1" end="1"/>
                                            </p:txEl>
                                          </p:spTgt>
                                        </p:tgtEl>
                                        <p:attrNameLst>
                                          <p:attrName>style.visibility</p:attrName>
                                        </p:attrNameLst>
                                      </p:cBhvr>
                                      <p:to>
                                        <p:strVal val="visible"/>
                                      </p:to>
                                    </p:set>
                                    <p:animEffect transition="in" filter="randombar(horizontal)">
                                      <p:cBhvr>
                                        <p:cTn id="20" dur="500"/>
                                        <p:tgtEl>
                                          <p:spTgt spid="5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52">
                                            <p:txEl>
                                              <p:pRg st="2" end="2"/>
                                            </p:txEl>
                                          </p:spTgt>
                                        </p:tgtEl>
                                        <p:attrNameLst>
                                          <p:attrName>style.visibility</p:attrName>
                                        </p:attrNameLst>
                                      </p:cBhvr>
                                      <p:to>
                                        <p:strVal val="visible"/>
                                      </p:to>
                                    </p:set>
                                    <p:animEffect transition="in" filter="randombar(horizontal)">
                                      <p:cBhvr>
                                        <p:cTn id="25" dur="500"/>
                                        <p:tgtEl>
                                          <p:spTgt spid="52">
                                            <p:txEl>
                                              <p:pRg st="2" end="2"/>
                                            </p:txEl>
                                          </p:spTgt>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par>
                          <p:cTn id="29" fill="hold">
                            <p:stCondLst>
                              <p:cond delay="500"/>
                            </p:stCondLst>
                            <p:childTnLst>
                              <p:par>
                                <p:cTn id="30" presetID="35" presetClass="emph" presetSubtype="0" repeatCount="2000" fill="hold" nodeType="afterEffect">
                                  <p:stCondLst>
                                    <p:cond delay="0"/>
                                  </p:stCondLst>
                                  <p:childTnLst>
                                    <p:anim calcmode="discrete" valueType="str">
                                      <p:cBhvr>
                                        <p:cTn id="31" dur="500" fill="hold"/>
                                        <p:tgtEl>
                                          <p:spTgt spid="46"/>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2">
                                            <p:txEl>
                                              <p:pRg st="3" end="3"/>
                                            </p:txEl>
                                          </p:spTgt>
                                        </p:tgtEl>
                                        <p:attrNameLst>
                                          <p:attrName>style.visibility</p:attrName>
                                        </p:attrNameLst>
                                      </p:cBhvr>
                                      <p:to>
                                        <p:strVal val="visible"/>
                                      </p:to>
                                    </p:set>
                                    <p:animEffect transition="in" filter="randombar(horizontal)">
                                      <p:cBhvr>
                                        <p:cTn id="36" dur="500"/>
                                        <p:tgtEl>
                                          <p:spTgt spid="5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randombar(horizontal)">
                                      <p:cBhvr>
                                        <p:cTn id="41" dur="500"/>
                                        <p:tgtEl>
                                          <p:spTgt spid="5"/>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randombar(horizontal)">
                                      <p:cBhvr>
                                        <p:cTn id="44" dur="500"/>
                                        <p:tgtEl>
                                          <p:spTgt spid="50"/>
                                        </p:tgtEl>
                                      </p:cBhvr>
                                    </p:animEffect>
                                  </p:childTnLst>
                                </p:cTn>
                              </p:par>
                            </p:childTnLst>
                          </p:cTn>
                        </p:par>
                        <p:par>
                          <p:cTn id="45" fill="hold">
                            <p:stCondLst>
                              <p:cond delay="500"/>
                            </p:stCondLst>
                            <p:childTnLst>
                              <p:par>
                                <p:cTn id="46" presetID="35" presetClass="emph" presetSubtype="0" fill="hold" nodeType="afterEffect">
                                  <p:stCondLst>
                                    <p:cond delay="0"/>
                                  </p:stCondLst>
                                  <p:childTnLst>
                                    <p:anim calcmode="discrete" valueType="str">
                                      <p:cBhvr>
                                        <p:cTn id="47" dur="1000" fill="hold"/>
                                        <p:tgtEl>
                                          <p:spTgt spid="5"/>
                                        </p:tgtEl>
                                        <p:attrNameLst>
                                          <p:attrName>style.visibility</p:attrName>
                                        </p:attrNameLst>
                                      </p:cBhvr>
                                      <p:tavLst>
                                        <p:tav tm="0">
                                          <p:val>
                                            <p:strVal val="hidden"/>
                                          </p:val>
                                        </p:tav>
                                        <p:tav tm="50000">
                                          <p:val>
                                            <p:strVal val="visible"/>
                                          </p:val>
                                        </p:tav>
                                      </p:tavLst>
                                    </p:anim>
                                  </p:childTnLst>
                                </p:cTn>
                              </p:par>
                              <p:par>
                                <p:cTn id="48" presetID="35" presetClass="emph" presetSubtype="0" fill="hold" grpId="1" nodeType="withEffect">
                                  <p:stCondLst>
                                    <p:cond delay="0"/>
                                  </p:stCondLst>
                                  <p:childTnLst>
                                    <p:anim calcmode="discrete" valueType="str">
                                      <p:cBhvr>
                                        <p:cTn id="49" dur="10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2">
                                            <p:txEl>
                                              <p:pRg st="4" end="4"/>
                                            </p:txEl>
                                          </p:spTgt>
                                        </p:tgtEl>
                                        <p:attrNameLst>
                                          <p:attrName>style.visibility</p:attrName>
                                        </p:attrNameLst>
                                      </p:cBhvr>
                                      <p:to>
                                        <p:strVal val="visible"/>
                                      </p:to>
                                    </p:set>
                                    <p:animEffect transition="in" filter="randombar(horizontal)">
                                      <p:cBhvr>
                                        <p:cTn id="54" dur="500"/>
                                        <p:tgtEl>
                                          <p:spTgt spid="52">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1"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randombar(horizontal)">
                                      <p:cBhvr>
                                        <p:cTn id="59" dur="500"/>
                                        <p:tgtEl>
                                          <p:spTgt spid="4"/>
                                        </p:tgtEl>
                                      </p:cBhvr>
                                    </p:animEffect>
                                  </p:childTnLst>
                                </p:cTn>
                              </p:par>
                            </p:childTnLst>
                          </p:cTn>
                        </p:par>
                        <p:par>
                          <p:cTn id="60" fill="hold">
                            <p:stCondLst>
                              <p:cond delay="500"/>
                            </p:stCondLst>
                            <p:childTnLst>
                              <p:par>
                                <p:cTn id="61" presetID="35" presetClass="emph" presetSubtype="0" fill="hold" grpId="0" nodeType="afterEffect">
                                  <p:stCondLst>
                                    <p:cond delay="0"/>
                                  </p:stCondLst>
                                  <p:childTnLst>
                                    <p:anim calcmode="discrete" valueType="str">
                                      <p:cBhvr>
                                        <p:cTn id="62"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3" grpId="0" animBg="1"/>
      <p:bldP spid="53" grpId="1" animBg="1"/>
      <p:bldP spid="50" grpId="0" animBg="1"/>
      <p:bldP spid="50" grpId="1" animBg="1"/>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运算器与总线结构</a:t>
            </a:r>
            <a:endParaRPr lang="zh-CN" altLang="en-US" dirty="0"/>
          </a:p>
        </p:txBody>
      </p:sp>
      <p:sp>
        <p:nvSpPr>
          <p:cNvPr id="3" name="内容占位符 2"/>
          <p:cNvSpPr>
            <a:spLocks noGrp="1"/>
          </p:cNvSpPr>
          <p:nvPr>
            <p:ph idx="1"/>
          </p:nvPr>
        </p:nvSpPr>
        <p:spPr>
          <a:xfrm>
            <a:off x="487822" y="942764"/>
            <a:ext cx="10515599" cy="924136"/>
          </a:xfrm>
        </p:spPr>
        <p:txBody>
          <a:bodyPr/>
          <a:lstStyle/>
          <a:p>
            <a:r>
              <a:rPr lang="zh-CN" altLang="en-US" dirty="0"/>
              <a:t>单总线结构中的数据通路</a:t>
            </a:r>
            <a:endParaRPr lang="zh-CN" altLang="en-US" dirty="0"/>
          </a:p>
        </p:txBody>
      </p:sp>
      <p:grpSp>
        <p:nvGrpSpPr>
          <p:cNvPr id="47" name="组合 46"/>
          <p:cNvGrpSpPr/>
          <p:nvPr/>
        </p:nvGrpSpPr>
        <p:grpSpPr>
          <a:xfrm>
            <a:off x="1806981" y="2026296"/>
            <a:ext cx="9306149" cy="3928851"/>
            <a:chOff x="1905800" y="2136911"/>
            <a:chExt cx="9815079" cy="4143710"/>
          </a:xfrm>
        </p:grpSpPr>
        <p:cxnSp>
          <p:nvCxnSpPr>
            <p:cNvPr id="48" name="直接箭头连接符 47"/>
            <p:cNvCxnSpPr/>
            <p:nvPr/>
          </p:nvCxnSpPr>
          <p:spPr>
            <a:xfrm flipV="1">
              <a:off x="3788645" y="3762246"/>
              <a:ext cx="0" cy="699347"/>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8730233" y="3040261"/>
              <a:ext cx="1728192" cy="1443970"/>
            </a:xfrm>
            <a:prstGeom prst="rect">
              <a:avLst/>
            </a:prstGeom>
            <a:solidFill>
              <a:srgbClr val="FFCCFF"/>
            </a:solidFill>
            <a:ln w="38100">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tx1"/>
                  </a:solidFill>
                  <a:latin typeface="微软雅黑" panose="020B0503020204020204" pitchFamily="34" charset="-122"/>
                  <a:ea typeface="微软雅黑" panose="020B0503020204020204" pitchFamily="34" charset="-122"/>
                </a:rPr>
                <a:t>通用</a:t>
              </a:r>
              <a:endParaRPr lang="en-US" altLang="zh-CN" sz="1705" b="1" dirty="0">
                <a:solidFill>
                  <a:schemeClr val="tx1"/>
                </a:solidFill>
                <a:latin typeface="微软雅黑" panose="020B0503020204020204" pitchFamily="34" charset="-122"/>
                <a:ea typeface="微软雅黑" panose="020B0503020204020204" pitchFamily="34" charset="-122"/>
              </a:endParaRPr>
            </a:p>
            <a:p>
              <a:pPr algn="ctr"/>
              <a:r>
                <a:rPr lang="zh-CN" altLang="en-US" sz="1705" b="1" dirty="0">
                  <a:solidFill>
                    <a:schemeClr val="tx1"/>
                  </a:solidFill>
                  <a:latin typeface="微软雅黑" panose="020B0503020204020204" pitchFamily="34" charset="-122"/>
                  <a:ea typeface="微软雅黑" panose="020B0503020204020204" pitchFamily="34" charset="-122"/>
                </a:rPr>
                <a:t>寄存器堆</a:t>
              </a:r>
              <a:endParaRPr lang="zh-CN" altLang="en-US" sz="1705" b="1" dirty="0">
                <a:solidFill>
                  <a:schemeClr val="tx1"/>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3240690" y="4509246"/>
              <a:ext cx="1033442" cy="626592"/>
              <a:chOff x="2828975" y="4455551"/>
              <a:chExt cx="1495040" cy="626592"/>
            </a:xfrm>
            <a:solidFill>
              <a:schemeClr val="accent1">
                <a:lumMod val="40000"/>
                <a:lumOff val="60000"/>
              </a:schemeClr>
            </a:solidFill>
          </p:grpSpPr>
          <p:sp>
            <p:nvSpPr>
              <p:cNvPr id="126" name="矩形 125"/>
              <p:cNvSpPr/>
              <p:nvPr/>
            </p:nvSpPr>
            <p:spPr>
              <a:xfrm>
                <a:off x="2828975" y="4455551"/>
                <a:ext cx="1495040" cy="626592"/>
              </a:xfrm>
              <a:prstGeom prst="rect">
                <a:avLst/>
              </a:prstGeom>
              <a:solidFill>
                <a:srgbClr val="FFD966"/>
              </a:solidFill>
              <a:ln w="3175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400"/>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7" name="等腰三角形 126"/>
              <p:cNvSpPr/>
              <p:nvPr/>
            </p:nvSpPr>
            <p:spPr>
              <a:xfrm rot="5400000">
                <a:off x="2796534" y="4677629"/>
                <a:ext cx="247318" cy="182436"/>
              </a:xfrm>
              <a:prstGeom prst="triangle">
                <a:avLst>
                  <a:gd name="adj" fmla="val 50001"/>
                </a:avLst>
              </a:prstGeom>
              <a:solidFill>
                <a:srgbClr val="FFD966"/>
              </a:solidFill>
              <a:ln w="31750" cap="flat" cmpd="sng" algn="ctr">
                <a:solidFill>
                  <a:schemeClr val="bg2">
                    <a:lumMod val="50000"/>
                  </a:schemeClr>
                </a:solidFill>
                <a:prstDash val="solid"/>
              </a:ln>
              <a:effectLst/>
            </p:spPr>
            <p:txBody>
              <a:bodyPr rtlCol="0" anchor="ctr"/>
              <a:lstStyle/>
              <a:p>
                <a:pPr algn="ctr" defTabSz="914400"/>
                <a:endParaRPr lang="zh-CN" altLang="en-US" sz="189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1" name="直接箭头连接符 50"/>
            <p:cNvCxnSpPr/>
            <p:nvPr/>
          </p:nvCxnSpPr>
          <p:spPr>
            <a:xfrm>
              <a:off x="2822947" y="4822542"/>
              <a:ext cx="417743" cy="0"/>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grpSp>
          <p:nvGrpSpPr>
            <p:cNvPr id="96" name="组合 95"/>
            <p:cNvGrpSpPr/>
            <p:nvPr/>
          </p:nvGrpSpPr>
          <p:grpSpPr>
            <a:xfrm>
              <a:off x="4244051" y="3728563"/>
              <a:ext cx="4836613" cy="1093979"/>
              <a:chOff x="4244051" y="3728563"/>
              <a:chExt cx="4836613" cy="1093979"/>
            </a:xfrm>
          </p:grpSpPr>
          <p:cxnSp>
            <p:nvCxnSpPr>
              <p:cNvPr id="122" name="直接箭头连接符 121"/>
              <p:cNvCxnSpPr/>
              <p:nvPr/>
            </p:nvCxnSpPr>
            <p:spPr>
              <a:xfrm flipH="1">
                <a:off x="4274132"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23" name="Text Box 49"/>
              <p:cNvSpPr txBox="1">
                <a:spLocks noChangeArrowheads="1"/>
              </p:cNvSpPr>
              <p:nvPr/>
            </p:nvSpPr>
            <p:spPr bwMode="auto">
              <a:xfrm>
                <a:off x="4244051" y="4387006"/>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Text Box 49"/>
              <p:cNvSpPr txBox="1">
                <a:spLocks noChangeArrowheads="1"/>
              </p:cNvSpPr>
              <p:nvPr/>
            </p:nvSpPr>
            <p:spPr bwMode="auto">
              <a:xfrm>
                <a:off x="7818210" y="3792005"/>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5" name="直接箭头连接符 124"/>
              <p:cNvCxnSpPr/>
              <p:nvPr/>
            </p:nvCxnSpPr>
            <p:spPr>
              <a:xfrm>
                <a:off x="8054483" y="3728563"/>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grpSp>
        <p:cxnSp>
          <p:nvCxnSpPr>
            <p:cNvPr id="97" name="直接箭头连接符 96"/>
            <p:cNvCxnSpPr/>
            <p:nvPr/>
          </p:nvCxnSpPr>
          <p:spPr>
            <a:xfrm flipH="1">
              <a:off x="10458425" y="3735471"/>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98" name="Text Box 49"/>
            <p:cNvSpPr txBox="1">
              <a:spLocks noChangeArrowheads="1"/>
            </p:cNvSpPr>
            <p:nvPr/>
          </p:nvSpPr>
          <p:spPr bwMode="auto">
            <a:xfrm>
              <a:off x="10458425" y="382018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5"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p:cNvCxnSpPr/>
            <p:nvPr/>
          </p:nvCxnSpPr>
          <p:spPr>
            <a:xfrm flipH="1">
              <a:off x="6747600" y="4813560"/>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0" name="Text Box 49"/>
            <p:cNvSpPr txBox="1">
              <a:spLocks noChangeArrowheads="1"/>
            </p:cNvSpPr>
            <p:nvPr/>
          </p:nvSpPr>
          <p:spPr bwMode="auto">
            <a:xfrm>
              <a:off x="6717519" y="4378024"/>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1" name="直接箭头连接符 100"/>
            <p:cNvCxnSpPr/>
            <p:nvPr/>
          </p:nvCxnSpPr>
          <p:spPr>
            <a:xfrm>
              <a:off x="5296415" y="4822542"/>
              <a:ext cx="417743" cy="0"/>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cxnSp>
          <p:nvCxnSpPr>
            <p:cNvPr id="103" name="直接箭头连接符 102"/>
            <p:cNvCxnSpPr/>
            <p:nvPr/>
          </p:nvCxnSpPr>
          <p:spPr>
            <a:xfrm flipV="1">
              <a:off x="6262113" y="5126857"/>
              <a:ext cx="0" cy="1101993"/>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6262113" y="3753265"/>
              <a:ext cx="0" cy="789788"/>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105" name="组合 104"/>
            <p:cNvGrpSpPr/>
            <p:nvPr/>
          </p:nvGrpSpPr>
          <p:grpSpPr>
            <a:xfrm>
              <a:off x="2457609" y="2136911"/>
              <a:ext cx="2492274" cy="4079016"/>
              <a:chOff x="2374973" y="2136912"/>
              <a:chExt cx="2434291" cy="3984118"/>
            </a:xfrm>
            <a:effectLst>
              <a:outerShdw blurRad="50800" dist="38100" dir="5400000" algn="t" rotWithShape="0">
                <a:prstClr val="black">
                  <a:alpha val="40000"/>
                </a:prstClr>
              </a:outerShdw>
            </a:effectLst>
          </p:grpSpPr>
          <p:cxnSp>
            <p:nvCxnSpPr>
              <p:cNvPr id="119" name="直接连接符 118"/>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106" name="任意多边形 86"/>
            <p:cNvSpPr/>
            <p:nvPr/>
          </p:nvSpPr>
          <p:spPr>
            <a:xfrm>
              <a:off x="3300189" y="2617455"/>
              <a:ext cx="3372939" cy="1133644"/>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3810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07" name="矩形 106"/>
            <p:cNvSpPr/>
            <p:nvPr/>
          </p:nvSpPr>
          <p:spPr>
            <a:xfrm>
              <a:off x="5714158" y="4500264"/>
              <a:ext cx="1033442" cy="626592"/>
            </a:xfrm>
            <a:prstGeom prst="rect">
              <a:avLst/>
            </a:prstGeom>
            <a:solidFill>
              <a:srgbClr val="FFFF00"/>
            </a:solidFill>
            <a:ln w="3175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5" b="1" kern="0" dirty="0">
                <a:latin typeface="Segoe UI Black" panose="020B0A02040204020203" pitchFamily="34" charset="0"/>
                <a:cs typeface="Segoe UI Black" panose="020B0A02040204020203" pitchFamily="34" charset="0"/>
              </a:endParaRPr>
            </a:p>
          </p:txBody>
        </p:sp>
        <p:sp>
          <p:nvSpPr>
            <p:cNvPr id="108" name="等腰三角形 107"/>
            <p:cNvSpPr/>
            <p:nvPr/>
          </p:nvSpPr>
          <p:spPr>
            <a:xfrm rot="5400000">
              <a:off x="5653553" y="4750506"/>
              <a:ext cx="247318" cy="126108"/>
            </a:xfrm>
            <a:prstGeom prst="triangle">
              <a:avLst>
                <a:gd name="adj" fmla="val 50001"/>
              </a:avLst>
            </a:prstGeom>
            <a:solidFill>
              <a:srgbClr val="FFFF00"/>
            </a:solidFill>
            <a:ln w="31750" cap="flat" cmpd="sng" algn="ctr">
              <a:solidFill>
                <a:schemeClr val="bg2">
                  <a:lumMod val="50000"/>
                </a:schemeClr>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sp>
          <p:nvSpPr>
            <p:cNvPr id="109" name="等腰三角形 108"/>
            <p:cNvSpPr/>
            <p:nvPr/>
          </p:nvSpPr>
          <p:spPr>
            <a:xfrm rot="10800000">
              <a:off x="9470670" y="3040261"/>
              <a:ext cx="247318" cy="126108"/>
            </a:xfrm>
            <a:prstGeom prst="triangle">
              <a:avLst>
                <a:gd name="adj" fmla="val 50001"/>
              </a:avLst>
            </a:prstGeom>
            <a:solidFill>
              <a:srgbClr val="FFCCFF"/>
            </a:solidFill>
            <a:ln w="31750" cap="flat" cmpd="sng" algn="ctr">
              <a:solidFill>
                <a:schemeClr val="bg2">
                  <a:lumMod val="50000"/>
                </a:schemeClr>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cxnSp>
          <p:nvCxnSpPr>
            <p:cNvPr id="111" name="直接箭头连接符 110"/>
            <p:cNvCxnSpPr/>
            <p:nvPr/>
          </p:nvCxnSpPr>
          <p:spPr>
            <a:xfrm>
              <a:off x="9594329" y="2717156"/>
              <a:ext cx="0" cy="330509"/>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sp>
          <p:nvSpPr>
            <p:cNvPr id="112" name="文本框 111"/>
            <p:cNvSpPr txBox="1"/>
            <p:nvPr/>
          </p:nvSpPr>
          <p:spPr>
            <a:xfrm>
              <a:off x="7671916" y="5705630"/>
              <a:ext cx="568403" cy="528299"/>
            </a:xfrm>
            <a:prstGeom prst="rect">
              <a:avLst/>
            </a:prstGeom>
            <a:noFill/>
            <a:ln>
              <a:noFill/>
            </a:ln>
          </p:spPr>
          <p:txBody>
            <a:bodyPr wrap="none" rtlCol="0">
              <a:spAutoFit/>
            </a:bodyPr>
            <a:lstStyle/>
            <a:p>
              <a:pPr algn="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13" name="直接箭头连接符 112"/>
            <p:cNvCxnSpPr/>
            <p:nvPr/>
          </p:nvCxnSpPr>
          <p:spPr>
            <a:xfrm>
              <a:off x="10098385" y="4509246"/>
              <a:ext cx="0" cy="177137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flipV="1">
              <a:off x="9234289" y="4484232"/>
              <a:ext cx="0" cy="173169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V="1">
              <a:off x="3788645" y="5135839"/>
              <a:ext cx="0" cy="1093011"/>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flipH="1">
              <a:off x="5997378" y="3040260"/>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17" name="Text Box 49"/>
            <p:cNvSpPr txBox="1">
              <a:spLocks noChangeArrowheads="1"/>
            </p:cNvSpPr>
            <p:nvPr/>
          </p:nvSpPr>
          <p:spPr bwMode="auto">
            <a:xfrm>
              <a:off x="6650862" y="283316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8" name="直接箭头连接符 117"/>
            <p:cNvCxnSpPr/>
            <p:nvPr/>
          </p:nvCxnSpPr>
          <p:spPr>
            <a:xfrm>
              <a:off x="1905800" y="6280621"/>
              <a:ext cx="8712626"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V="1">
            <a:off x="3592197" y="3612536"/>
            <a:ext cx="0" cy="663085"/>
          </a:xfrm>
          <a:prstGeom prst="straightConnector1">
            <a:avLst/>
          </a:prstGeom>
          <a:ln w="92075" cap="sq">
            <a:solidFill>
              <a:srgbClr val="00B0F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2676573"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34" name="Text Box 49"/>
          <p:cNvSpPr txBox="1">
            <a:spLocks noChangeArrowheads="1"/>
          </p:cNvSpPr>
          <p:nvPr/>
        </p:nvSpPr>
        <p:spPr bwMode="auto">
          <a:xfrm>
            <a:off x="2494901" y="4597593"/>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5" name="组合 134"/>
          <p:cNvGrpSpPr/>
          <p:nvPr/>
        </p:nvGrpSpPr>
        <p:grpSpPr>
          <a:xfrm>
            <a:off x="4022459" y="4160681"/>
            <a:ext cx="1196993" cy="312944"/>
            <a:chOff x="4184784" y="4771419"/>
            <a:chExt cx="1262454" cy="330058"/>
          </a:xfrm>
        </p:grpSpPr>
        <p:cxnSp>
          <p:nvCxnSpPr>
            <p:cNvPr id="136" name="直接箭头连接符 135"/>
            <p:cNvCxnSpPr/>
            <p:nvPr/>
          </p:nvCxnSpPr>
          <p:spPr>
            <a:xfrm flipH="1">
              <a:off x="4274132" y="4822542"/>
              <a:ext cx="675750" cy="0"/>
            </a:xfrm>
            <a:prstGeom prst="straightConnector1">
              <a:avLst/>
            </a:prstGeom>
            <a:noFill/>
            <a:ln w="38100">
              <a:noFill/>
              <a:round/>
              <a:headEnd w="lg" len="lg"/>
              <a:tailEnd type="stealth" w="lg" len="lg"/>
            </a:ln>
            <a:extLst>
              <a:ext uri="{909E8E84-426E-40DD-AFC4-6F175D3DCCD1}">
                <a14:hiddenFill xmlns:a14="http://schemas.microsoft.com/office/drawing/2010/main">
                  <a:noFill/>
                </a14:hiddenFill>
              </a:ext>
            </a:extLst>
          </p:spPr>
        </p:cxnSp>
        <p:sp>
          <p:nvSpPr>
            <p:cNvPr id="137" name="Text Box 49"/>
            <p:cNvSpPr txBox="1">
              <a:spLocks noChangeArrowheads="1"/>
            </p:cNvSpPr>
            <p:nvPr/>
          </p:nvSpPr>
          <p:spPr bwMode="auto">
            <a:xfrm>
              <a:off x="4184784" y="4771419"/>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8" name="组合 137"/>
          <p:cNvGrpSpPr/>
          <p:nvPr/>
        </p:nvGrpSpPr>
        <p:grpSpPr>
          <a:xfrm>
            <a:off x="7414983" y="3535418"/>
            <a:ext cx="1196993" cy="373096"/>
            <a:chOff x="7818210" y="3728563"/>
            <a:chExt cx="1262454" cy="393500"/>
          </a:xfrm>
        </p:grpSpPr>
        <p:sp>
          <p:nvSpPr>
            <p:cNvPr id="139" name="Text Box 49"/>
            <p:cNvSpPr txBox="1">
              <a:spLocks noChangeArrowheads="1"/>
            </p:cNvSpPr>
            <p:nvPr/>
          </p:nvSpPr>
          <p:spPr bwMode="auto">
            <a:xfrm>
              <a:off x="7818210" y="3792005"/>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0" name="直接箭头连接符 139"/>
            <p:cNvCxnSpPr/>
            <p:nvPr/>
          </p:nvCxnSpPr>
          <p:spPr>
            <a:xfrm>
              <a:off x="8054483" y="3728563"/>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grpSp>
      <p:cxnSp>
        <p:nvCxnSpPr>
          <p:cNvPr id="141" name="直接箭头连接符 140"/>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flipH="1">
            <a:off x="6397725" y="456415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45" name="直接箭头连接符 144"/>
          <p:cNvCxnSpPr/>
          <p:nvPr/>
        </p:nvCxnSpPr>
        <p:spPr>
          <a:xfrm>
            <a:off x="5021787"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46" name="Text Box 49"/>
          <p:cNvSpPr txBox="1">
            <a:spLocks noChangeArrowheads="1"/>
          </p:cNvSpPr>
          <p:nvPr/>
        </p:nvSpPr>
        <p:spPr bwMode="auto">
          <a:xfrm>
            <a:off x="4816897" y="4590318"/>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矩形 153"/>
          <p:cNvSpPr/>
          <p:nvPr/>
        </p:nvSpPr>
        <p:spPr>
          <a:xfrm>
            <a:off x="5417868" y="426710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5" b="1" kern="0" dirty="0">
              <a:latin typeface="Segoe UI Black" panose="020B0A02040204020203" pitchFamily="34" charset="0"/>
              <a:cs typeface="Segoe UI Black" panose="020B0A02040204020203" pitchFamily="34" charset="0"/>
            </a:endParaRPr>
          </a:p>
        </p:txBody>
      </p:sp>
      <p:sp>
        <p:nvSpPr>
          <p:cNvPr id="155" name="等腰三角形 154"/>
          <p:cNvSpPr/>
          <p:nvPr/>
        </p:nvSpPr>
        <p:spPr>
          <a:xfrm rot="5400000">
            <a:off x="5360406" y="4504372"/>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sp>
        <p:nvSpPr>
          <p:cNvPr id="156" name="等腰三角形 155"/>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sp>
        <p:nvSpPr>
          <p:cNvPr id="157" name="Text Box 49"/>
          <p:cNvSpPr txBox="1">
            <a:spLocks noChangeArrowheads="1"/>
          </p:cNvSpPr>
          <p:nvPr/>
        </p:nvSpPr>
        <p:spPr bwMode="auto">
          <a:xfrm>
            <a:off x="9131747" y="2471092"/>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8" name="直接箭头连接符 157"/>
          <p:cNvCxnSpPr/>
          <p:nvPr/>
        </p:nvCxnSpPr>
        <p:spPr>
          <a:xfrm>
            <a:off x="9096845" y="2576455"/>
            <a:ext cx="0" cy="313371"/>
          </a:xfrm>
          <a:prstGeom prst="straightConnector1">
            <a:avLst/>
          </a:prstGeom>
          <a:noFill/>
          <a:ln w="38100">
            <a:noFill/>
            <a:round/>
            <a:headEnd type="none" w="med" len="med"/>
            <a:tailEnd type="none" w="med" len="med"/>
          </a:ln>
          <a:extLst>
            <a:ext uri="{909E8E84-426E-40DD-AFC4-6F175D3DCCD1}">
              <a14:hiddenFill xmlns:a14="http://schemas.microsoft.com/office/drawing/2010/main">
                <a:noFill/>
              </a14:hiddenFill>
            </a:ext>
          </a:extLst>
        </p:spPr>
      </p:cxnSp>
      <p:sp>
        <p:nvSpPr>
          <p:cNvPr id="159" name="文本框 158"/>
          <p:cNvSpPr txBox="1"/>
          <p:nvPr/>
        </p:nvSpPr>
        <p:spPr>
          <a:xfrm>
            <a:off x="7274113" y="5409971"/>
            <a:ext cx="538930" cy="500906"/>
          </a:xfrm>
          <a:prstGeom prst="rect">
            <a:avLst/>
          </a:prstGeom>
          <a:noFill/>
          <a:ln>
            <a:noFill/>
          </a:ln>
        </p:spPr>
        <p:txBody>
          <a:bodyPr wrap="none" rtlCol="0">
            <a:spAutoFit/>
          </a:bodyPr>
          <a:lstStyle/>
          <a:p>
            <a:pPr algn="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61" name="直接箭头连接符 160"/>
          <p:cNvCxnSpPr/>
          <p:nvPr/>
        </p:nvCxnSpPr>
        <p:spPr>
          <a:xfrm flipV="1">
            <a:off x="8755765" y="4251903"/>
            <a:ext cx="0" cy="1641903"/>
          </a:xfrm>
          <a:prstGeom prst="straightConnector1">
            <a:avLst/>
          </a:prstGeom>
          <a:ln w="92075">
            <a:solidFill>
              <a:srgbClr val="00B0F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3594684" y="4867259"/>
            <a:ext cx="0" cy="1085422"/>
          </a:xfrm>
          <a:prstGeom prst="straightConnector1">
            <a:avLst/>
          </a:prstGeom>
          <a:ln w="92075">
            <a:solidFill>
              <a:srgbClr val="00B0F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64" name="矩形 163"/>
          <p:cNvSpPr/>
          <p:nvPr/>
        </p:nvSpPr>
        <p:spPr>
          <a:xfrm>
            <a:off x="2495389" y="4201239"/>
            <a:ext cx="635110" cy="348813"/>
          </a:xfrm>
          <a:prstGeom prst="rect">
            <a:avLst/>
          </a:prstGeom>
        </p:spPr>
        <p:txBody>
          <a:bodyPr wrap="none">
            <a:spAutoFit/>
          </a:bodyPr>
          <a:lstStyle/>
          <a:p>
            <a:pPr marL="12700">
              <a:lnSpc>
                <a:spcPts val="1975"/>
              </a:lnSpc>
            </a:pPr>
            <a:r>
              <a:rPr lang="zh-CN" altLang="en-US" sz="3415" b="1" dirty="0">
                <a:solidFill>
                  <a:srgbClr val="00B0F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3415" b="1" dirty="0">
              <a:solidFill>
                <a:srgbClr val="00B0F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65" name="组合 164"/>
          <p:cNvGrpSpPr/>
          <p:nvPr/>
        </p:nvGrpSpPr>
        <p:grpSpPr>
          <a:xfrm>
            <a:off x="3635665" y="3133994"/>
            <a:ext cx="2233488" cy="477497"/>
            <a:chOff x="3791658" y="3236820"/>
            <a:chExt cx="2355631" cy="503611"/>
          </a:xfrm>
        </p:grpSpPr>
        <p:sp>
          <p:nvSpPr>
            <p:cNvPr id="166" name="文本框 165"/>
            <p:cNvSpPr txBox="1"/>
            <p:nvPr/>
          </p:nvSpPr>
          <p:spPr>
            <a:xfrm>
              <a:off x="3791658" y="3273806"/>
              <a:ext cx="426387"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67" name="文本框 166"/>
            <p:cNvSpPr txBox="1"/>
            <p:nvPr/>
          </p:nvSpPr>
          <p:spPr>
            <a:xfrm>
              <a:off x="5739500" y="3236820"/>
              <a:ext cx="407789"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168" name="矩形 167"/>
          <p:cNvSpPr/>
          <p:nvPr/>
        </p:nvSpPr>
        <p:spPr>
          <a:xfrm>
            <a:off x="6397724" y="805477"/>
            <a:ext cx="3550261" cy="699359"/>
          </a:xfrm>
          <a:prstGeom prst="rect">
            <a:avLst/>
          </a:prstGeom>
        </p:spPr>
        <p:txBody>
          <a:bodyPr wrap="square">
            <a:spAutoFit/>
          </a:bodyPr>
          <a:lstStyle/>
          <a:p>
            <a:pPr marL="0" lvl="1" algn="ctr">
              <a:lnSpc>
                <a:spcPct val="130000"/>
              </a:lnSpc>
              <a:spcBef>
                <a:spcPts val="570"/>
              </a:spcBef>
              <a:spcAft>
                <a:spcPts val="570"/>
              </a:spcAft>
            </a:pPr>
            <a:r>
              <a:rPr lang="en-US" altLang="zh-CN" sz="3035"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69" name="矩形 168"/>
          <p:cNvSpPr/>
          <p:nvPr/>
        </p:nvSpPr>
        <p:spPr>
          <a:xfrm>
            <a:off x="6519922" y="1428687"/>
            <a:ext cx="3318537" cy="618696"/>
          </a:xfrm>
          <a:prstGeom prst="rect">
            <a:avLst/>
          </a:prstGeom>
        </p:spPr>
        <p:txBody>
          <a:bodyPr wrap="none">
            <a:spAutoFit/>
          </a:bodyPr>
          <a:lstStyle/>
          <a:p>
            <a:pPr marL="0" lvl="1" algn="ctr">
              <a:lnSpc>
                <a:spcPct val="130000"/>
              </a:lnSpc>
              <a:spcBef>
                <a:spcPts val="570"/>
              </a:spcBef>
              <a:spcAft>
                <a:spcPts val="570"/>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70" name="Text Box 49"/>
          <p:cNvSpPr txBox="1">
            <a:spLocks noChangeArrowheads="1"/>
          </p:cNvSpPr>
          <p:nvPr/>
        </p:nvSpPr>
        <p:spPr bwMode="auto">
          <a:xfrm>
            <a:off x="2491722" y="4589357"/>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1" name="矩形 170"/>
          <p:cNvSpPr/>
          <p:nvPr/>
        </p:nvSpPr>
        <p:spPr>
          <a:xfrm>
            <a:off x="8022398" y="4820468"/>
            <a:ext cx="655949" cy="348813"/>
          </a:xfrm>
          <a:prstGeom prst="rect">
            <a:avLst/>
          </a:prstGeom>
        </p:spPr>
        <p:txBody>
          <a:bodyPr wrap="none">
            <a:spAutoFit/>
          </a:bodyPr>
          <a:lstStyle/>
          <a:p>
            <a:pPr marL="12700">
              <a:lnSpc>
                <a:spcPts val="1975"/>
              </a:lnSpc>
            </a:pPr>
            <a:r>
              <a:rPr lang="en-US" altLang="zh-CN" sz="1895" b="1"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72" name="直接箭头连接符 171"/>
          <p:cNvCxnSpPr/>
          <p:nvPr/>
        </p:nvCxnSpPr>
        <p:spPr>
          <a:xfrm>
            <a:off x="1795963" y="5957081"/>
            <a:ext cx="8260860" cy="0"/>
          </a:xfrm>
          <a:prstGeom prst="straightConnector1">
            <a:avLst/>
          </a:prstGeom>
          <a:ln w="92075">
            <a:solidFill>
              <a:srgbClr val="00B0F0"/>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6367234" y="4148695"/>
            <a:ext cx="1196993" cy="412951"/>
            <a:chOff x="6717516" y="4378026"/>
            <a:chExt cx="1262454" cy="435534"/>
          </a:xfrm>
        </p:grpSpPr>
        <p:cxnSp>
          <p:nvCxnSpPr>
            <p:cNvPr id="81" name="直接箭头连接符 80"/>
            <p:cNvCxnSpPr/>
            <p:nvPr/>
          </p:nvCxnSpPr>
          <p:spPr>
            <a:xfrm flipH="1">
              <a:off x="6747600" y="4813560"/>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82" name="Text Box 49"/>
            <p:cNvSpPr txBox="1">
              <a:spLocks noChangeArrowheads="1"/>
            </p:cNvSpPr>
            <p:nvPr/>
          </p:nvSpPr>
          <p:spPr bwMode="auto">
            <a:xfrm>
              <a:off x="6717516" y="4378026"/>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83" name="直接箭头连接符 82"/>
          <p:cNvCxnSpPr/>
          <p:nvPr/>
        </p:nvCxnSpPr>
        <p:spPr>
          <a:xfrm flipV="1">
            <a:off x="5939898" y="4861208"/>
            <a:ext cx="0" cy="1044853"/>
          </a:xfrm>
          <a:prstGeom prst="straightConnector1">
            <a:avLst/>
          </a:prstGeom>
          <a:ln w="92075" cap="sq">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5937411" y="3558839"/>
            <a:ext cx="0" cy="748836"/>
          </a:xfrm>
          <a:prstGeom prst="straightConnector1">
            <a:avLst/>
          </a:prstGeom>
          <a:ln w="92075">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V="1">
            <a:off x="8755765" y="4251903"/>
            <a:ext cx="0" cy="1641903"/>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1795963" y="5957081"/>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4835007" y="4121057"/>
            <a:ext cx="635110" cy="388824"/>
          </a:xfrm>
          <a:prstGeom prst="rect">
            <a:avLst/>
          </a:prstGeom>
        </p:spPr>
        <p:txBody>
          <a:bodyPr wrap="none">
            <a:spAutoFit/>
          </a:bodyPr>
          <a:lstStyle/>
          <a:p>
            <a:pPr marL="12700">
              <a:lnSpc>
                <a:spcPts val="1975"/>
              </a:lnSpc>
            </a:pPr>
            <a:r>
              <a:rPr lang="zh-CN" altLang="en-US" sz="341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endParaRPr lang="zh-CN" altLang="en-US" sz="341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1" name="矩形 90"/>
          <p:cNvSpPr/>
          <p:nvPr/>
        </p:nvSpPr>
        <p:spPr>
          <a:xfrm>
            <a:off x="8022398" y="4820468"/>
            <a:ext cx="655949" cy="348813"/>
          </a:xfrm>
          <a:prstGeom prst="rect">
            <a:avLst/>
          </a:prstGeom>
        </p:spPr>
        <p:txBody>
          <a:bodyPr wrap="none">
            <a:spAutoFit/>
          </a:bodyPr>
          <a:lstStyle/>
          <a:p>
            <a:pPr marL="12700">
              <a:lnSpc>
                <a:spcPts val="1975"/>
              </a:lnSpc>
            </a:pPr>
            <a:r>
              <a:rPr lang="en-US" altLang="zh-CN" sz="189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Text Box 49"/>
          <p:cNvSpPr txBox="1">
            <a:spLocks noChangeArrowheads="1"/>
          </p:cNvSpPr>
          <p:nvPr/>
        </p:nvSpPr>
        <p:spPr bwMode="auto">
          <a:xfrm>
            <a:off x="4819433" y="4594312"/>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9" name="矩形 128"/>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tx1"/>
                </a:solidFill>
                <a:latin typeface="微软雅黑" panose="020B0503020204020204" pitchFamily="34" charset="-122"/>
                <a:ea typeface="微软雅黑" panose="020B0503020204020204" pitchFamily="34" charset="-122"/>
              </a:rPr>
              <a:t>通用</a:t>
            </a:r>
            <a:endParaRPr lang="en-US" altLang="zh-CN" sz="1705" b="1" dirty="0">
              <a:solidFill>
                <a:schemeClr val="tx1"/>
              </a:solidFill>
              <a:latin typeface="微软雅黑" panose="020B0503020204020204" pitchFamily="34" charset="-122"/>
              <a:ea typeface="微软雅黑" panose="020B0503020204020204" pitchFamily="34" charset="-122"/>
            </a:endParaRPr>
          </a:p>
          <a:p>
            <a:pPr algn="ctr"/>
            <a:r>
              <a:rPr lang="zh-CN" altLang="en-US" sz="1705" b="1" dirty="0">
                <a:solidFill>
                  <a:schemeClr val="tx1"/>
                </a:solidFill>
                <a:latin typeface="微软雅黑" panose="020B0503020204020204" pitchFamily="34" charset="-122"/>
                <a:ea typeface="微软雅黑" panose="020B0503020204020204" pitchFamily="34" charset="-122"/>
              </a:rPr>
              <a:t>寄存器堆</a:t>
            </a:r>
            <a:endParaRPr lang="zh-CN" altLang="en-US" sz="1705" b="1" dirty="0">
              <a:solidFill>
                <a:schemeClr val="tx1"/>
              </a:solidFill>
              <a:latin typeface="微软雅黑" panose="020B0503020204020204" pitchFamily="34" charset="-122"/>
              <a:ea typeface="微软雅黑" panose="020B0503020204020204" pitchFamily="34" charset="-122"/>
            </a:endParaRPr>
          </a:p>
        </p:txBody>
      </p:sp>
      <p:grpSp>
        <p:nvGrpSpPr>
          <p:cNvPr id="85" name="组合 84"/>
          <p:cNvGrpSpPr/>
          <p:nvPr/>
        </p:nvGrpSpPr>
        <p:grpSpPr>
          <a:xfrm>
            <a:off x="5417868" y="4267105"/>
            <a:ext cx="979856" cy="594102"/>
            <a:chOff x="5714158" y="4500264"/>
            <a:chExt cx="1033442" cy="626592"/>
          </a:xfrm>
          <a:solidFill>
            <a:srgbClr val="FF6600"/>
          </a:solidFill>
        </p:grpSpPr>
        <p:sp>
          <p:nvSpPr>
            <p:cNvPr id="86" name="矩形 85"/>
            <p:cNvSpPr/>
            <p:nvPr/>
          </p:nvSpPr>
          <p:spPr>
            <a:xfrm>
              <a:off x="5714158" y="4500264"/>
              <a:ext cx="1033442"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5"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b="1" kern="0" dirty="0">
                <a:solidFill>
                  <a:schemeClr val="bg1"/>
                </a:solidFill>
                <a:latin typeface="Segoe UI Black" panose="020B0A02040204020203" pitchFamily="34" charset="0"/>
                <a:cs typeface="Segoe UI Black" panose="020B0A02040204020203" pitchFamily="34" charset="0"/>
              </a:endParaRPr>
            </a:p>
          </p:txBody>
        </p:sp>
        <p:sp>
          <p:nvSpPr>
            <p:cNvPr id="87" name="等腰三角形 86"/>
            <p:cNvSpPr/>
            <p:nvPr/>
          </p:nvSpPr>
          <p:spPr>
            <a:xfrm rot="5400000">
              <a:off x="5653553" y="4750506"/>
              <a:ext cx="247318" cy="126108"/>
            </a:xfrm>
            <a:prstGeom prst="triangle">
              <a:avLst>
                <a:gd name="adj" fmla="val 50001"/>
              </a:avLst>
            </a:prstGeom>
            <a:grpFill/>
            <a:ln w="31750" cap="flat" cmpd="sng" algn="ctr">
              <a:solidFill>
                <a:schemeClr val="tx1"/>
              </a:solidFill>
              <a:prstDash val="solid"/>
            </a:ln>
            <a:effectLst/>
          </p:spPr>
          <p:txBody>
            <a:bodyPr rtlCol="0" anchor="ctr"/>
            <a:lstStyle/>
            <a:p>
              <a:pPr algn="ctr" defTabSz="914400">
                <a:defRPr/>
              </a:pPr>
              <a:endParaRPr lang="zh-CN" altLang="en-US" sz="1895" b="1" kern="0">
                <a:solidFill>
                  <a:schemeClr val="bg1"/>
                </a:solidFill>
                <a:latin typeface="Segoe UI Black" panose="020B0A02040204020203" pitchFamily="34" charset="0"/>
                <a:cs typeface="Segoe UI Black" panose="020B0A02040204020203" pitchFamily="34" charset="0"/>
              </a:endParaRPr>
            </a:p>
          </p:txBody>
        </p:sp>
      </p:grpSp>
      <p:sp>
        <p:nvSpPr>
          <p:cNvPr id="93" name="矩形 92"/>
          <p:cNvSpPr/>
          <p:nvPr/>
        </p:nvSpPr>
        <p:spPr>
          <a:xfrm>
            <a:off x="8277554" y="2882806"/>
            <a:ext cx="1638582" cy="1369097"/>
          </a:xfrm>
          <a:prstGeom prst="rect">
            <a:avLst/>
          </a:prstGeom>
          <a:solidFill>
            <a:srgbClr val="00B050"/>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bg1"/>
                </a:solidFill>
                <a:latin typeface="微软雅黑" panose="020B0503020204020204" pitchFamily="34" charset="-122"/>
                <a:ea typeface="微软雅黑" panose="020B0503020204020204" pitchFamily="34" charset="-122"/>
              </a:rPr>
              <a:t>通用</a:t>
            </a:r>
            <a:endParaRPr lang="en-US" altLang="zh-CN" sz="1705" b="1" dirty="0">
              <a:solidFill>
                <a:schemeClr val="bg1"/>
              </a:solidFill>
              <a:latin typeface="微软雅黑" panose="020B0503020204020204" pitchFamily="34" charset="-122"/>
              <a:ea typeface="微软雅黑" panose="020B0503020204020204" pitchFamily="34" charset="-122"/>
            </a:endParaRPr>
          </a:p>
          <a:p>
            <a:pPr algn="ctr"/>
            <a:r>
              <a:rPr lang="zh-CN" altLang="en-US" sz="1705" b="1" dirty="0">
                <a:solidFill>
                  <a:schemeClr val="bg1"/>
                </a:solidFill>
                <a:latin typeface="微软雅黑" panose="020B0503020204020204" pitchFamily="34" charset="-122"/>
                <a:ea typeface="微软雅黑" panose="020B0503020204020204" pitchFamily="34" charset="-122"/>
              </a:rPr>
              <a:t>寄存器堆</a:t>
            </a:r>
            <a:endParaRPr lang="zh-CN" altLang="en-US" sz="1705" b="1" dirty="0">
              <a:solidFill>
                <a:schemeClr val="bg1"/>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9913602" y="3539793"/>
            <a:ext cx="1196993" cy="393268"/>
            <a:chOff x="10458425" y="3735471"/>
            <a:chExt cx="1262454" cy="414775"/>
          </a:xfrm>
        </p:grpSpPr>
        <p:cxnSp>
          <p:nvCxnSpPr>
            <p:cNvPr id="147" name="直接箭头连接符 146"/>
            <p:cNvCxnSpPr/>
            <p:nvPr/>
          </p:nvCxnSpPr>
          <p:spPr>
            <a:xfrm flipH="1">
              <a:off x="10458425" y="3735471"/>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48" name="Text Box 49"/>
            <p:cNvSpPr txBox="1">
              <a:spLocks noChangeArrowheads="1"/>
            </p:cNvSpPr>
            <p:nvPr/>
          </p:nvSpPr>
          <p:spPr bwMode="auto">
            <a:xfrm>
              <a:off x="10458425" y="382018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5"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9" name="直接箭头连接符 148"/>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50" name="Text Box 49"/>
            <p:cNvSpPr txBox="1">
              <a:spLocks noChangeArrowheads="1"/>
            </p:cNvSpPr>
            <p:nvPr/>
          </p:nvSpPr>
          <p:spPr bwMode="auto">
            <a:xfrm>
              <a:off x="10458425" y="382018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5" baseline="-250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p:cNvGrpSpPr/>
          <p:nvPr/>
        </p:nvGrpSpPr>
        <p:grpSpPr>
          <a:xfrm>
            <a:off x="2330497" y="2023914"/>
            <a:ext cx="2363045" cy="3867511"/>
            <a:chOff x="2374973" y="2136912"/>
            <a:chExt cx="2434291" cy="3984118"/>
          </a:xfrm>
          <a:effectLst/>
        </p:grpSpPr>
        <p:cxnSp>
          <p:nvCxnSpPr>
            <p:cNvPr id="152" name="直接连接符 151"/>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4809264" y="2136913"/>
              <a:ext cx="0" cy="480542"/>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2374973" y="2136912"/>
              <a:ext cx="0" cy="3984118"/>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cxnSp>
        <p:nvCxnSpPr>
          <p:cNvPr id="174" name="直接箭头连接符 173"/>
          <p:cNvCxnSpPr/>
          <p:nvPr/>
        </p:nvCxnSpPr>
        <p:spPr>
          <a:xfrm>
            <a:off x="9574765" y="4278122"/>
            <a:ext cx="0" cy="1679526"/>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1795963" y="5957081"/>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76" name="矩形 175"/>
          <p:cNvSpPr/>
          <p:nvPr/>
        </p:nvSpPr>
        <p:spPr>
          <a:xfrm>
            <a:off x="8471261" y="2473810"/>
            <a:ext cx="635110" cy="388824"/>
          </a:xfrm>
          <a:prstGeom prst="rect">
            <a:avLst/>
          </a:prstGeom>
        </p:spPr>
        <p:txBody>
          <a:bodyPr wrap="none">
            <a:spAutoFit/>
          </a:bodyPr>
          <a:lstStyle/>
          <a:p>
            <a:pPr marL="12700">
              <a:lnSpc>
                <a:spcPts val="1975"/>
              </a:lnSpc>
            </a:pPr>
            <a:r>
              <a:rPr lang="zh-CN" altLang="en-US" sz="341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③</a:t>
            </a:r>
            <a:endParaRPr lang="zh-CN" altLang="en-US" sz="341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矩形 176"/>
          <p:cNvSpPr/>
          <p:nvPr/>
        </p:nvSpPr>
        <p:spPr>
          <a:xfrm>
            <a:off x="2787455" y="2163582"/>
            <a:ext cx="1350050" cy="579774"/>
          </a:xfrm>
          <a:prstGeom prst="rect">
            <a:avLst/>
          </a:prstGeom>
          <a:ln>
            <a:noFill/>
          </a:ln>
        </p:spPr>
        <p:txBody>
          <a:bodyPr wrap="none">
            <a:spAutoFit/>
          </a:bodyPr>
          <a:lstStyle/>
          <a:p>
            <a:pPr marL="12700">
              <a:lnSpc>
                <a:spcPts val="1975"/>
              </a:lnSpc>
            </a:pP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)+(R1)</a:t>
            </a:r>
            <a:endPar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a:p>
            <a:pPr marL="12700">
              <a:lnSpc>
                <a:spcPts val="1975"/>
              </a:lnSpc>
            </a:pPr>
            <a:endParaRPr lang="en-US" altLang="zh-CN" sz="1895"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8" name="矩形 177"/>
          <p:cNvSpPr/>
          <p:nvPr/>
        </p:nvSpPr>
        <p:spPr>
          <a:xfrm>
            <a:off x="9695462" y="4864889"/>
            <a:ext cx="1350050" cy="579774"/>
          </a:xfrm>
          <a:prstGeom prst="rect">
            <a:avLst/>
          </a:prstGeom>
          <a:ln>
            <a:noFill/>
          </a:ln>
        </p:spPr>
        <p:txBody>
          <a:bodyPr wrap="none">
            <a:spAutoFit/>
          </a:bodyPr>
          <a:lstStyle/>
          <a:p>
            <a:pPr marL="12700">
              <a:lnSpc>
                <a:spcPts val="1975"/>
              </a:lnSpc>
            </a:pP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)+(R1)</a:t>
            </a:r>
            <a:endPar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a:p>
            <a:pPr marL="12700">
              <a:lnSpc>
                <a:spcPts val="1975"/>
              </a:lnSpc>
            </a:pPr>
            <a:endParaRPr lang="en-US" altLang="zh-CN" sz="1895"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9" name="Text Box 49"/>
          <p:cNvSpPr txBox="1">
            <a:spLocks noChangeArrowheads="1"/>
          </p:cNvSpPr>
          <p:nvPr/>
        </p:nvSpPr>
        <p:spPr bwMode="auto">
          <a:xfrm>
            <a:off x="9131747" y="2469159"/>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任意多边形 93"/>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20000"/>
              <a:lumOff val="8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0" name="TextBox 24"/>
          <p:cNvSpPr txBox="1"/>
          <p:nvPr/>
        </p:nvSpPr>
        <p:spPr>
          <a:xfrm>
            <a:off x="2676572" y="6074449"/>
            <a:ext cx="7173659" cy="617477"/>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单总线，两个缓冲寄存器，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3</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IB</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是瓶颈</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30" name="组合 129"/>
          <p:cNvGrpSpPr/>
          <p:nvPr/>
        </p:nvGrpSpPr>
        <p:grpSpPr>
          <a:xfrm>
            <a:off x="3075898" y="4278043"/>
            <a:ext cx="979856" cy="594102"/>
            <a:chOff x="2828975" y="4455551"/>
            <a:chExt cx="1495040" cy="626592"/>
          </a:xfrm>
          <a:solidFill>
            <a:srgbClr val="00B0F0"/>
          </a:solidFill>
        </p:grpSpPr>
        <p:sp>
          <p:nvSpPr>
            <p:cNvPr id="131" name="矩形 130"/>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5"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2" name="等腰三角形 131"/>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400"/>
              <a:endParaRPr lang="zh-CN" altLang="en-US" sz="1895"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left)">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left)">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1000"/>
                                        <p:tgtEl>
                                          <p:spTgt spid="161"/>
                                        </p:tgtEl>
                                      </p:cBhvr>
                                    </p:animEffect>
                                  </p:childTnLst>
                                </p:cTn>
                              </p:par>
                              <p:par>
                                <p:cTn id="18" presetID="53" presetClass="entr" presetSubtype="16" repeatCount="3000" fill="hold" grpId="0" nodeType="withEffect">
                                  <p:stCondLst>
                                    <p:cond delay="0"/>
                                  </p:stCondLst>
                                  <p:childTnLst>
                                    <p:set>
                                      <p:cBhvr>
                                        <p:cTn id="19" dur="1" fill="hold">
                                          <p:stCondLst>
                                            <p:cond delay="0"/>
                                          </p:stCondLst>
                                        </p:cTn>
                                        <p:tgtEl>
                                          <p:spTgt spid="171"/>
                                        </p:tgtEl>
                                        <p:attrNameLst>
                                          <p:attrName>style.visibility</p:attrName>
                                        </p:attrNameLst>
                                      </p:cBhvr>
                                      <p:to>
                                        <p:strVal val="visible"/>
                                      </p:to>
                                    </p:set>
                                    <p:anim calcmode="lin" valueType="num">
                                      <p:cBhvr>
                                        <p:cTn id="20" dur="500" fill="hold"/>
                                        <p:tgtEl>
                                          <p:spTgt spid="171"/>
                                        </p:tgtEl>
                                        <p:attrNameLst>
                                          <p:attrName>ppt_w</p:attrName>
                                        </p:attrNameLst>
                                      </p:cBhvr>
                                      <p:tavLst>
                                        <p:tav tm="0">
                                          <p:val>
                                            <p:fltVal val="0"/>
                                          </p:val>
                                        </p:tav>
                                        <p:tav tm="100000">
                                          <p:val>
                                            <p:strVal val="#ppt_w"/>
                                          </p:val>
                                        </p:tav>
                                      </p:tavLst>
                                    </p:anim>
                                    <p:anim calcmode="lin" valueType="num">
                                      <p:cBhvr>
                                        <p:cTn id="21" dur="500" fill="hold"/>
                                        <p:tgtEl>
                                          <p:spTgt spid="171"/>
                                        </p:tgtEl>
                                        <p:attrNameLst>
                                          <p:attrName>ppt_h</p:attrName>
                                        </p:attrNameLst>
                                      </p:cBhvr>
                                      <p:tavLst>
                                        <p:tav tm="0">
                                          <p:val>
                                            <p:fltVal val="0"/>
                                          </p:val>
                                        </p:tav>
                                        <p:tav tm="100000">
                                          <p:val>
                                            <p:strVal val="#ppt_h"/>
                                          </p:val>
                                        </p:tav>
                                      </p:tavLst>
                                    </p:anim>
                                    <p:animEffect transition="in" filter="fade">
                                      <p:cBhvr>
                                        <p:cTn id="22" dur="500"/>
                                        <p:tgtEl>
                                          <p:spTgt spid="171"/>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wipe(right)">
                                      <p:cBhvr>
                                        <p:cTn id="26" dur="1000"/>
                                        <p:tgtEl>
                                          <p:spTgt spid="172"/>
                                        </p:tgtEl>
                                      </p:cBhvr>
                                    </p:animEffect>
                                  </p:childTnLst>
                                </p:cTn>
                              </p:par>
                            </p:childTnLst>
                          </p:cTn>
                        </p:par>
                        <p:par>
                          <p:cTn id="27" fill="hold">
                            <p:stCondLst>
                              <p:cond delay="2000"/>
                            </p:stCondLst>
                            <p:childTnLst>
                              <p:par>
                                <p:cTn id="28" presetID="22" presetClass="entr" presetSubtype="4" fill="hold" nodeType="after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wipe(down)">
                                      <p:cBhvr>
                                        <p:cTn id="30" dur="1000"/>
                                        <p:tgtEl>
                                          <p:spTgt spid="16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repeatCount="5000" fill="hold" nodeType="click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wipe(right)">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repeatCount="3000" fill="hold" grpId="0" nodeType="clickEffect">
                                  <p:stCondLst>
                                    <p:cond delay="0"/>
                                  </p:stCondLst>
                                  <p:childTnLst>
                                    <p:set>
                                      <p:cBhvr>
                                        <p:cTn id="39" dur="1" fill="hold">
                                          <p:stCondLst>
                                            <p:cond delay="0"/>
                                          </p:stCondLst>
                                        </p:cTn>
                                        <p:tgtEl>
                                          <p:spTgt spid="164"/>
                                        </p:tgtEl>
                                        <p:attrNameLst>
                                          <p:attrName>style.visibility</p:attrName>
                                        </p:attrNameLst>
                                      </p:cBhvr>
                                      <p:to>
                                        <p:strVal val="visible"/>
                                      </p:to>
                                    </p:set>
                                    <p:anim calcmode="lin" valueType="num">
                                      <p:cBhvr>
                                        <p:cTn id="40" dur="500" fill="hold"/>
                                        <p:tgtEl>
                                          <p:spTgt spid="164"/>
                                        </p:tgtEl>
                                        <p:attrNameLst>
                                          <p:attrName>ppt_w</p:attrName>
                                        </p:attrNameLst>
                                      </p:cBhvr>
                                      <p:tavLst>
                                        <p:tav tm="0">
                                          <p:val>
                                            <p:fltVal val="0"/>
                                          </p:val>
                                        </p:tav>
                                        <p:tav tm="100000">
                                          <p:val>
                                            <p:strVal val="#ppt_w"/>
                                          </p:val>
                                        </p:tav>
                                      </p:tavLst>
                                    </p:anim>
                                    <p:anim calcmode="lin" valueType="num">
                                      <p:cBhvr>
                                        <p:cTn id="41" dur="500" fill="hold"/>
                                        <p:tgtEl>
                                          <p:spTgt spid="164"/>
                                        </p:tgtEl>
                                        <p:attrNameLst>
                                          <p:attrName>ppt_h</p:attrName>
                                        </p:attrNameLst>
                                      </p:cBhvr>
                                      <p:tavLst>
                                        <p:tav tm="0">
                                          <p:val>
                                            <p:fltVal val="0"/>
                                          </p:val>
                                        </p:tav>
                                        <p:tav tm="100000">
                                          <p:val>
                                            <p:strVal val="#ppt_h"/>
                                          </p:val>
                                        </p:tav>
                                      </p:tavLst>
                                    </p:anim>
                                    <p:animEffect transition="in" filter="fade">
                                      <p:cBhvr>
                                        <p:cTn id="42" dur="500"/>
                                        <p:tgtEl>
                                          <p:spTgt spid="16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0"/>
                                        </p:tgtEl>
                                        <p:attrNameLst>
                                          <p:attrName>style.visibility</p:attrName>
                                        </p:attrNameLst>
                                      </p:cBhvr>
                                      <p:to>
                                        <p:strVal val="visible"/>
                                      </p:to>
                                    </p:set>
                                    <p:animEffect transition="in" filter="wipe(down)">
                                      <p:cBhvr>
                                        <p:cTn id="45" dur="500"/>
                                        <p:tgtEl>
                                          <p:spTgt spid="1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30"/>
                                        </p:tgtEl>
                                        <p:attrNameLst>
                                          <p:attrName>style.visibility</p:attrName>
                                        </p:attrNameLst>
                                      </p:cBhvr>
                                      <p:to>
                                        <p:strVal val="visible"/>
                                      </p:to>
                                    </p:set>
                                    <p:animEffect transition="in" filter="wipe(down)">
                                      <p:cBhvr>
                                        <p:cTn id="50" dur="500"/>
                                        <p:tgtEl>
                                          <p:spTgt spid="130"/>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wipe(down)">
                                      <p:cBhvr>
                                        <p:cTn id="54" dur="500"/>
                                        <p:tgtEl>
                                          <p:spTgt spid="1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2000" fill="hold" nodeType="click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ipe(up)">
                                      <p:cBhvr>
                                        <p:cTn id="59" dur="1000"/>
                                        <p:tgtEl>
                                          <p:spTgt spid="88"/>
                                        </p:tgtEl>
                                      </p:cBhvr>
                                    </p:animEffect>
                                  </p:childTnLst>
                                </p:cTn>
                              </p:par>
                              <p:par>
                                <p:cTn id="60" presetID="53" presetClass="entr" presetSubtype="16" repeatCount="3000" fill="hold" grpId="0" nodeType="withEffect">
                                  <p:stCondLst>
                                    <p:cond delay="0"/>
                                  </p:stCondLst>
                                  <p:childTnLst>
                                    <p:set>
                                      <p:cBhvr>
                                        <p:cTn id="61" dur="1" fill="hold">
                                          <p:stCondLst>
                                            <p:cond delay="0"/>
                                          </p:stCondLst>
                                        </p:cTn>
                                        <p:tgtEl>
                                          <p:spTgt spid="91"/>
                                        </p:tgtEl>
                                        <p:attrNameLst>
                                          <p:attrName>style.visibility</p:attrName>
                                        </p:attrNameLst>
                                      </p:cBhvr>
                                      <p:to>
                                        <p:strVal val="visible"/>
                                      </p:to>
                                    </p:set>
                                    <p:anim calcmode="lin" valueType="num">
                                      <p:cBhvr>
                                        <p:cTn id="62" dur="500" fill="hold"/>
                                        <p:tgtEl>
                                          <p:spTgt spid="91"/>
                                        </p:tgtEl>
                                        <p:attrNameLst>
                                          <p:attrName>ppt_w</p:attrName>
                                        </p:attrNameLst>
                                      </p:cBhvr>
                                      <p:tavLst>
                                        <p:tav tm="0">
                                          <p:val>
                                            <p:fltVal val="0"/>
                                          </p:val>
                                        </p:tav>
                                        <p:tav tm="100000">
                                          <p:val>
                                            <p:strVal val="#ppt_w"/>
                                          </p:val>
                                        </p:tav>
                                      </p:tavLst>
                                    </p:anim>
                                    <p:anim calcmode="lin" valueType="num">
                                      <p:cBhvr>
                                        <p:cTn id="63" dur="500" fill="hold"/>
                                        <p:tgtEl>
                                          <p:spTgt spid="91"/>
                                        </p:tgtEl>
                                        <p:attrNameLst>
                                          <p:attrName>ppt_h</p:attrName>
                                        </p:attrNameLst>
                                      </p:cBhvr>
                                      <p:tavLst>
                                        <p:tav tm="0">
                                          <p:val>
                                            <p:fltVal val="0"/>
                                          </p:val>
                                        </p:tav>
                                        <p:tav tm="100000">
                                          <p:val>
                                            <p:strVal val="#ppt_h"/>
                                          </p:val>
                                        </p:tav>
                                      </p:tavLst>
                                    </p:anim>
                                    <p:animEffect transition="in" filter="fade">
                                      <p:cBhvr>
                                        <p:cTn id="64" dur="500"/>
                                        <p:tgtEl>
                                          <p:spTgt spid="91"/>
                                        </p:tgtEl>
                                      </p:cBhvr>
                                    </p:animEffect>
                                  </p:childTnLst>
                                </p:cTn>
                              </p:par>
                            </p:childTnLst>
                          </p:cTn>
                        </p:par>
                        <p:par>
                          <p:cTn id="65" fill="hold">
                            <p:stCondLst>
                              <p:cond delay="1000"/>
                            </p:stCondLst>
                            <p:childTnLst>
                              <p:par>
                                <p:cTn id="66" presetID="22" presetClass="entr" presetSubtype="2" repeatCount="2000" fill="hold" nodeType="after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wipe(right)">
                                      <p:cBhvr>
                                        <p:cTn id="68" dur="1000"/>
                                        <p:tgtEl>
                                          <p:spTgt spid="89"/>
                                        </p:tgtEl>
                                      </p:cBhvr>
                                    </p:animEffect>
                                  </p:childTnLst>
                                </p:cTn>
                              </p:par>
                            </p:childTnLst>
                          </p:cTn>
                        </p:par>
                        <p:par>
                          <p:cTn id="69" fill="hold">
                            <p:stCondLst>
                              <p:cond delay="2000"/>
                            </p:stCondLst>
                            <p:childTnLst>
                              <p:par>
                                <p:cTn id="70" presetID="22" presetClass="entr" presetSubtype="4" repeatCount="2000"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down)">
                                      <p:cBhvr>
                                        <p:cTn id="72" dur="1000"/>
                                        <p:tgtEl>
                                          <p:spTgt spid="83"/>
                                        </p:tgtEl>
                                      </p:cBhvr>
                                    </p:animEffect>
                                  </p:childTnLst>
                                </p:cTn>
                              </p:par>
                              <p:par>
                                <p:cTn id="73" presetID="22" presetClass="entr" presetSubtype="2" repeatCount="5000"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right)">
                                      <p:cBhvr>
                                        <p:cTn id="75" dur="500"/>
                                        <p:tgtEl>
                                          <p:spTgt spid="80"/>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repeatCount="3000" fill="hold" grpId="0" nodeType="clickEffect">
                                  <p:stCondLst>
                                    <p:cond delay="0"/>
                                  </p:stCondLst>
                                  <p:childTnLst>
                                    <p:set>
                                      <p:cBhvr>
                                        <p:cTn id="79" dur="1" fill="hold">
                                          <p:stCondLst>
                                            <p:cond delay="0"/>
                                          </p:stCondLst>
                                        </p:cTn>
                                        <p:tgtEl>
                                          <p:spTgt spid="90"/>
                                        </p:tgtEl>
                                        <p:attrNameLst>
                                          <p:attrName>style.visibility</p:attrName>
                                        </p:attrNameLst>
                                      </p:cBhvr>
                                      <p:to>
                                        <p:strVal val="visible"/>
                                      </p:to>
                                    </p:set>
                                    <p:anim calcmode="lin" valueType="num">
                                      <p:cBhvr>
                                        <p:cTn id="80" dur="500" fill="hold"/>
                                        <p:tgtEl>
                                          <p:spTgt spid="90"/>
                                        </p:tgtEl>
                                        <p:attrNameLst>
                                          <p:attrName>ppt_w</p:attrName>
                                        </p:attrNameLst>
                                      </p:cBhvr>
                                      <p:tavLst>
                                        <p:tav tm="0">
                                          <p:val>
                                            <p:fltVal val="0"/>
                                          </p:val>
                                        </p:tav>
                                        <p:tav tm="100000">
                                          <p:val>
                                            <p:strVal val="#ppt_w"/>
                                          </p:val>
                                        </p:tav>
                                      </p:tavLst>
                                    </p:anim>
                                    <p:anim calcmode="lin" valueType="num">
                                      <p:cBhvr>
                                        <p:cTn id="81" dur="500" fill="hold"/>
                                        <p:tgtEl>
                                          <p:spTgt spid="90"/>
                                        </p:tgtEl>
                                        <p:attrNameLst>
                                          <p:attrName>ppt_h</p:attrName>
                                        </p:attrNameLst>
                                      </p:cBhvr>
                                      <p:tavLst>
                                        <p:tav tm="0">
                                          <p:val>
                                            <p:fltVal val="0"/>
                                          </p:val>
                                        </p:tav>
                                        <p:tav tm="100000">
                                          <p:val>
                                            <p:strVal val="#ppt_h"/>
                                          </p:val>
                                        </p:tav>
                                      </p:tavLst>
                                    </p:anim>
                                    <p:animEffect transition="in" filter="fade">
                                      <p:cBhvr>
                                        <p:cTn id="82" dur="500"/>
                                        <p:tgtEl>
                                          <p:spTgt spid="90"/>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animEffect transition="in" filter="wipe(down)">
                                      <p:cBhvr>
                                        <p:cTn id="85" dur="500"/>
                                        <p:tgtEl>
                                          <p:spTgt spid="9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repeatCount="2000" fill="hold" nodeType="clickEffect">
                                  <p:stCondLst>
                                    <p:cond delay="0"/>
                                  </p:stCondLst>
                                  <p:childTnLst>
                                    <p:set>
                                      <p:cBhvr>
                                        <p:cTn id="89" dur="1" fill="hold">
                                          <p:stCondLst>
                                            <p:cond delay="0"/>
                                          </p:stCondLst>
                                        </p:cTn>
                                        <p:tgtEl>
                                          <p:spTgt spid="85"/>
                                        </p:tgtEl>
                                        <p:attrNameLst>
                                          <p:attrName>style.visibility</p:attrName>
                                        </p:attrNameLst>
                                      </p:cBhvr>
                                      <p:to>
                                        <p:strVal val="visible"/>
                                      </p:to>
                                    </p:set>
                                    <p:animEffect transition="in" filter="wipe(down)">
                                      <p:cBhvr>
                                        <p:cTn id="90" dur="500"/>
                                        <p:tgtEl>
                                          <p:spTgt spid="85"/>
                                        </p:tgtEl>
                                      </p:cBhvr>
                                    </p:animEffect>
                                  </p:childTnLst>
                                </p:cTn>
                              </p:par>
                            </p:childTnLst>
                          </p:cTn>
                        </p:par>
                        <p:par>
                          <p:cTn id="91" fill="hold">
                            <p:stCondLst>
                              <p:cond delay="500"/>
                            </p:stCondLst>
                            <p:childTnLst>
                              <p:par>
                                <p:cTn id="92" presetID="22" presetClass="entr" presetSubtype="4" repeatCount="2000"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down)">
                                      <p:cBhvr>
                                        <p:cTn id="94" dur="1000"/>
                                        <p:tgtEl>
                                          <p:spTgt spid="8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repeatCount="2000" fill="hold" nodeType="clickEffect">
                                  <p:stCondLst>
                                    <p:cond delay="0"/>
                                  </p:stCondLst>
                                  <p:childTnLst>
                                    <p:set>
                                      <p:cBhvr>
                                        <p:cTn id="98" dur="1" fill="hold">
                                          <p:stCondLst>
                                            <p:cond delay="0"/>
                                          </p:stCondLst>
                                        </p:cTn>
                                        <p:tgtEl>
                                          <p:spTgt spid="151"/>
                                        </p:tgtEl>
                                        <p:attrNameLst>
                                          <p:attrName>style.visibility</p:attrName>
                                        </p:attrNameLst>
                                      </p:cBhvr>
                                      <p:to>
                                        <p:strVal val="visible"/>
                                      </p:to>
                                    </p:set>
                                    <p:animEffect transition="in" filter="wipe(up)">
                                      <p:cBhvr>
                                        <p:cTn id="99" dur="1000"/>
                                        <p:tgtEl>
                                          <p:spTgt spid="151"/>
                                        </p:tgtEl>
                                      </p:cBhvr>
                                    </p:animEffect>
                                  </p:childTnLst>
                                </p:cTn>
                              </p:par>
                              <p:par>
                                <p:cTn id="100" presetID="53" presetClass="entr" presetSubtype="16" repeatCount="2000" fill="hold" grpId="0" nodeType="withEffect">
                                  <p:stCondLst>
                                    <p:cond delay="0"/>
                                  </p:stCondLst>
                                  <p:childTnLst>
                                    <p:set>
                                      <p:cBhvr>
                                        <p:cTn id="101" dur="1" fill="hold">
                                          <p:stCondLst>
                                            <p:cond delay="0"/>
                                          </p:stCondLst>
                                        </p:cTn>
                                        <p:tgtEl>
                                          <p:spTgt spid="177"/>
                                        </p:tgtEl>
                                        <p:attrNameLst>
                                          <p:attrName>style.visibility</p:attrName>
                                        </p:attrNameLst>
                                      </p:cBhvr>
                                      <p:to>
                                        <p:strVal val="visible"/>
                                      </p:to>
                                    </p:set>
                                    <p:anim calcmode="lin" valueType="num">
                                      <p:cBhvr>
                                        <p:cTn id="102" dur="500" fill="hold"/>
                                        <p:tgtEl>
                                          <p:spTgt spid="177"/>
                                        </p:tgtEl>
                                        <p:attrNameLst>
                                          <p:attrName>ppt_w</p:attrName>
                                        </p:attrNameLst>
                                      </p:cBhvr>
                                      <p:tavLst>
                                        <p:tav tm="0">
                                          <p:val>
                                            <p:fltVal val="0"/>
                                          </p:val>
                                        </p:tav>
                                        <p:tav tm="100000">
                                          <p:val>
                                            <p:strVal val="#ppt_w"/>
                                          </p:val>
                                        </p:tav>
                                      </p:tavLst>
                                    </p:anim>
                                    <p:anim calcmode="lin" valueType="num">
                                      <p:cBhvr>
                                        <p:cTn id="103" dur="500" fill="hold"/>
                                        <p:tgtEl>
                                          <p:spTgt spid="177"/>
                                        </p:tgtEl>
                                        <p:attrNameLst>
                                          <p:attrName>ppt_h</p:attrName>
                                        </p:attrNameLst>
                                      </p:cBhvr>
                                      <p:tavLst>
                                        <p:tav tm="0">
                                          <p:val>
                                            <p:fltVal val="0"/>
                                          </p:val>
                                        </p:tav>
                                        <p:tav tm="100000">
                                          <p:val>
                                            <p:strVal val="#ppt_h"/>
                                          </p:val>
                                        </p:tav>
                                      </p:tavLst>
                                    </p:anim>
                                    <p:animEffect transition="in" filter="fade">
                                      <p:cBhvr>
                                        <p:cTn id="104" dur="500"/>
                                        <p:tgtEl>
                                          <p:spTgt spid="177"/>
                                        </p:tgtEl>
                                      </p:cBhvr>
                                    </p:animEffect>
                                  </p:childTnLst>
                                </p:cTn>
                              </p:par>
                            </p:childTnLst>
                          </p:cTn>
                        </p:par>
                        <p:par>
                          <p:cTn id="105" fill="hold">
                            <p:stCondLst>
                              <p:cond delay="1000"/>
                            </p:stCondLst>
                            <p:childTnLst>
                              <p:par>
                                <p:cTn id="106" presetID="22" presetClass="entr" presetSubtype="8" repeatCount="2000" fill="hold" nodeType="afterEffect">
                                  <p:stCondLst>
                                    <p:cond delay="0"/>
                                  </p:stCondLst>
                                  <p:childTnLst>
                                    <p:set>
                                      <p:cBhvr>
                                        <p:cTn id="107" dur="1" fill="hold">
                                          <p:stCondLst>
                                            <p:cond delay="0"/>
                                          </p:stCondLst>
                                        </p:cTn>
                                        <p:tgtEl>
                                          <p:spTgt spid="175"/>
                                        </p:tgtEl>
                                        <p:attrNameLst>
                                          <p:attrName>style.visibility</p:attrName>
                                        </p:attrNameLst>
                                      </p:cBhvr>
                                      <p:to>
                                        <p:strVal val="visible"/>
                                      </p:to>
                                    </p:set>
                                    <p:animEffect transition="in" filter="wipe(left)">
                                      <p:cBhvr>
                                        <p:cTn id="108" dur="1000"/>
                                        <p:tgtEl>
                                          <p:spTgt spid="175"/>
                                        </p:tgtEl>
                                      </p:cBhvr>
                                    </p:animEffect>
                                  </p:childTnLst>
                                </p:cTn>
                              </p:par>
                            </p:childTnLst>
                          </p:cTn>
                        </p:par>
                        <p:par>
                          <p:cTn id="109" fill="hold">
                            <p:stCondLst>
                              <p:cond delay="2000"/>
                            </p:stCondLst>
                            <p:childTnLst>
                              <p:par>
                                <p:cTn id="110" presetID="22" presetClass="entr" presetSubtype="4" repeatCount="2000" fill="hold" nodeType="afterEffect">
                                  <p:stCondLst>
                                    <p:cond delay="0"/>
                                  </p:stCondLst>
                                  <p:childTnLst>
                                    <p:set>
                                      <p:cBhvr>
                                        <p:cTn id="111" dur="1" fill="hold">
                                          <p:stCondLst>
                                            <p:cond delay="0"/>
                                          </p:stCondLst>
                                        </p:cTn>
                                        <p:tgtEl>
                                          <p:spTgt spid="174"/>
                                        </p:tgtEl>
                                        <p:attrNameLst>
                                          <p:attrName>style.visibility</p:attrName>
                                        </p:attrNameLst>
                                      </p:cBhvr>
                                      <p:to>
                                        <p:strVal val="visible"/>
                                      </p:to>
                                    </p:set>
                                    <p:animEffect transition="in" filter="wipe(down)">
                                      <p:cBhvr>
                                        <p:cTn id="112" dur="1000"/>
                                        <p:tgtEl>
                                          <p:spTgt spid="174"/>
                                        </p:tgtEl>
                                      </p:cBhvr>
                                    </p:animEffect>
                                  </p:childTnLst>
                                </p:cTn>
                              </p:par>
                              <p:par>
                                <p:cTn id="113" presetID="53" presetClass="entr" presetSubtype="16" repeatCount="2000" fill="hold" grpId="0" nodeType="withEffect">
                                  <p:stCondLst>
                                    <p:cond delay="0"/>
                                  </p:stCondLst>
                                  <p:childTnLst>
                                    <p:set>
                                      <p:cBhvr>
                                        <p:cTn id="114" dur="1" fill="hold">
                                          <p:stCondLst>
                                            <p:cond delay="0"/>
                                          </p:stCondLst>
                                        </p:cTn>
                                        <p:tgtEl>
                                          <p:spTgt spid="178"/>
                                        </p:tgtEl>
                                        <p:attrNameLst>
                                          <p:attrName>style.visibility</p:attrName>
                                        </p:attrNameLst>
                                      </p:cBhvr>
                                      <p:to>
                                        <p:strVal val="visible"/>
                                      </p:to>
                                    </p:set>
                                    <p:anim calcmode="lin" valueType="num">
                                      <p:cBhvr>
                                        <p:cTn id="115" dur="500" fill="hold"/>
                                        <p:tgtEl>
                                          <p:spTgt spid="178"/>
                                        </p:tgtEl>
                                        <p:attrNameLst>
                                          <p:attrName>ppt_w</p:attrName>
                                        </p:attrNameLst>
                                      </p:cBhvr>
                                      <p:tavLst>
                                        <p:tav tm="0">
                                          <p:val>
                                            <p:fltVal val="0"/>
                                          </p:val>
                                        </p:tav>
                                        <p:tav tm="100000">
                                          <p:val>
                                            <p:strVal val="#ppt_w"/>
                                          </p:val>
                                        </p:tav>
                                      </p:tavLst>
                                    </p:anim>
                                    <p:anim calcmode="lin" valueType="num">
                                      <p:cBhvr>
                                        <p:cTn id="116" dur="500" fill="hold"/>
                                        <p:tgtEl>
                                          <p:spTgt spid="178"/>
                                        </p:tgtEl>
                                        <p:attrNameLst>
                                          <p:attrName>ppt_h</p:attrName>
                                        </p:attrNameLst>
                                      </p:cBhvr>
                                      <p:tavLst>
                                        <p:tav tm="0">
                                          <p:val>
                                            <p:fltVal val="0"/>
                                          </p:val>
                                        </p:tav>
                                        <p:tav tm="100000">
                                          <p:val>
                                            <p:strVal val="#ppt_h"/>
                                          </p:val>
                                        </p:tav>
                                      </p:tavLst>
                                    </p:anim>
                                    <p:animEffect transition="in" filter="fade">
                                      <p:cBhvr>
                                        <p:cTn id="117" dur="500"/>
                                        <p:tgtEl>
                                          <p:spTgt spid="17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repeatCount="5000" fill="hold" nodeType="click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wipe(down)">
                                      <p:cBhvr>
                                        <p:cTn id="122" dur="500"/>
                                        <p:tgtEl>
                                          <p:spTgt spid="94"/>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repeatCount="2000" fill="hold" grpId="0" nodeType="clickEffect">
                                  <p:stCondLst>
                                    <p:cond delay="0"/>
                                  </p:stCondLst>
                                  <p:childTnLst>
                                    <p:set>
                                      <p:cBhvr>
                                        <p:cTn id="126" dur="1" fill="hold">
                                          <p:stCondLst>
                                            <p:cond delay="0"/>
                                          </p:stCondLst>
                                        </p:cTn>
                                        <p:tgtEl>
                                          <p:spTgt spid="176"/>
                                        </p:tgtEl>
                                        <p:attrNameLst>
                                          <p:attrName>style.visibility</p:attrName>
                                        </p:attrNameLst>
                                      </p:cBhvr>
                                      <p:to>
                                        <p:strVal val="visible"/>
                                      </p:to>
                                    </p:set>
                                    <p:anim calcmode="lin" valueType="num">
                                      <p:cBhvr>
                                        <p:cTn id="127" dur="500" fill="hold"/>
                                        <p:tgtEl>
                                          <p:spTgt spid="176"/>
                                        </p:tgtEl>
                                        <p:attrNameLst>
                                          <p:attrName>ppt_w</p:attrName>
                                        </p:attrNameLst>
                                      </p:cBhvr>
                                      <p:tavLst>
                                        <p:tav tm="0">
                                          <p:val>
                                            <p:fltVal val="0"/>
                                          </p:val>
                                        </p:tav>
                                        <p:tav tm="100000">
                                          <p:val>
                                            <p:strVal val="#ppt_w"/>
                                          </p:val>
                                        </p:tav>
                                      </p:tavLst>
                                    </p:anim>
                                    <p:anim calcmode="lin" valueType="num">
                                      <p:cBhvr>
                                        <p:cTn id="128" dur="500" fill="hold"/>
                                        <p:tgtEl>
                                          <p:spTgt spid="176"/>
                                        </p:tgtEl>
                                        <p:attrNameLst>
                                          <p:attrName>ppt_h</p:attrName>
                                        </p:attrNameLst>
                                      </p:cBhvr>
                                      <p:tavLst>
                                        <p:tav tm="0">
                                          <p:val>
                                            <p:fltVal val="0"/>
                                          </p:val>
                                        </p:tav>
                                        <p:tav tm="100000">
                                          <p:val>
                                            <p:strVal val="#ppt_h"/>
                                          </p:val>
                                        </p:tav>
                                      </p:tavLst>
                                    </p:anim>
                                    <p:animEffect transition="in" filter="fade">
                                      <p:cBhvr>
                                        <p:cTn id="129" dur="500"/>
                                        <p:tgtEl>
                                          <p:spTgt spid="176"/>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179"/>
                                        </p:tgtEl>
                                        <p:attrNameLst>
                                          <p:attrName>style.visibility</p:attrName>
                                        </p:attrNameLst>
                                      </p:cBhvr>
                                      <p:to>
                                        <p:strVal val="visible"/>
                                      </p:to>
                                    </p:set>
                                    <p:animEffect transition="in" filter="wipe(down)">
                                      <p:cBhvr>
                                        <p:cTn id="132" dur="500"/>
                                        <p:tgtEl>
                                          <p:spTgt spid="17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repeatCount="2000" fill="hold" grpId="0" nodeType="click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wipe(down)">
                                      <p:cBhvr>
                                        <p:cTn id="137" dur="1000"/>
                                        <p:tgtEl>
                                          <p:spTgt spid="93"/>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5" repeatCount="2000" fill="hold" grpId="0" nodeType="clickEffect">
                                  <p:stCondLst>
                                    <p:cond delay="0"/>
                                  </p:stCondLst>
                                  <p:childTnLst>
                                    <p:set>
                                      <p:cBhvr>
                                        <p:cTn id="141" dur="1" fill="hold">
                                          <p:stCondLst>
                                            <p:cond delay="0"/>
                                          </p:stCondLst>
                                        </p:cTn>
                                        <p:tgtEl>
                                          <p:spTgt spid="180"/>
                                        </p:tgtEl>
                                        <p:attrNameLst>
                                          <p:attrName>style.visibility</p:attrName>
                                        </p:attrNameLst>
                                      </p:cBhvr>
                                      <p:to>
                                        <p:strVal val="visible"/>
                                      </p:to>
                                    </p:set>
                                    <p:animEffect transition="in" filter="blinds(vertical)">
                                      <p:cBhvr>
                                        <p:cTn id="142"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9" grpId="0"/>
      <p:bldP spid="170" grpId="0"/>
      <p:bldP spid="171" grpId="0"/>
      <p:bldP spid="90" grpId="0"/>
      <p:bldP spid="91" grpId="0"/>
      <p:bldP spid="92" grpId="0"/>
      <p:bldP spid="93" grpId="0" animBg="1"/>
      <p:bldP spid="176" grpId="0"/>
      <p:bldP spid="177" grpId="0"/>
      <p:bldP spid="178" grpId="0"/>
      <p:bldP spid="179" grpId="0"/>
      <p:bldP spid="180"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运算器与总线结构</a:t>
            </a:r>
            <a:endParaRPr lang="zh-CN" altLang="en-US" dirty="0"/>
          </a:p>
        </p:txBody>
      </p:sp>
      <p:sp>
        <p:nvSpPr>
          <p:cNvPr id="3" name="内容占位符 2"/>
          <p:cNvSpPr>
            <a:spLocks noGrp="1"/>
          </p:cNvSpPr>
          <p:nvPr>
            <p:ph idx="1"/>
          </p:nvPr>
        </p:nvSpPr>
        <p:spPr>
          <a:xfrm>
            <a:off x="487822" y="942764"/>
            <a:ext cx="10515599" cy="924136"/>
          </a:xfrm>
        </p:spPr>
        <p:txBody>
          <a:bodyPr/>
          <a:lstStyle/>
          <a:p>
            <a:r>
              <a:rPr lang="zh-CN" altLang="en-US" dirty="0"/>
              <a:t>双总线结构与运算通路</a:t>
            </a:r>
            <a:r>
              <a:rPr lang="en-US" altLang="zh-CN" dirty="0"/>
              <a:t>1</a:t>
            </a:r>
            <a:endParaRPr lang="en-US" altLang="zh-CN" dirty="0"/>
          </a:p>
        </p:txBody>
      </p:sp>
      <p:cxnSp>
        <p:nvCxnSpPr>
          <p:cNvPr id="262" name="直接箭头连接符 261"/>
          <p:cNvCxnSpPr/>
          <p:nvPr/>
        </p:nvCxnSpPr>
        <p:spPr>
          <a:xfrm flipV="1">
            <a:off x="3852746" y="3556786"/>
            <a:ext cx="0" cy="728592"/>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sp>
        <p:nvSpPr>
          <p:cNvPr id="263" name="矩形 262"/>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tx1"/>
                </a:solidFill>
                <a:latin typeface="微软雅黑" panose="020B0503020204020204" pitchFamily="34" charset="-122"/>
                <a:ea typeface="微软雅黑" panose="020B0503020204020204" pitchFamily="34" charset="-122"/>
              </a:rPr>
              <a:t>通用</a:t>
            </a:r>
            <a:endParaRPr lang="en-US" altLang="zh-CN" sz="1705" b="1" dirty="0">
              <a:solidFill>
                <a:schemeClr val="tx1"/>
              </a:solidFill>
              <a:latin typeface="微软雅黑" panose="020B0503020204020204" pitchFamily="34" charset="-122"/>
              <a:ea typeface="微软雅黑" panose="020B0503020204020204" pitchFamily="34" charset="-122"/>
            </a:endParaRPr>
          </a:p>
          <a:p>
            <a:pPr algn="ctr"/>
            <a:r>
              <a:rPr lang="zh-CN" altLang="en-US" sz="1705" b="1" dirty="0">
                <a:solidFill>
                  <a:schemeClr val="tx1"/>
                </a:solidFill>
                <a:latin typeface="微软雅黑" panose="020B0503020204020204" pitchFamily="34" charset="-122"/>
                <a:ea typeface="微软雅黑" panose="020B0503020204020204" pitchFamily="34" charset="-122"/>
              </a:rPr>
              <a:t>寄存器堆</a:t>
            </a:r>
            <a:endParaRPr lang="zh-CN" altLang="en-US" sz="1705" b="1" dirty="0">
              <a:solidFill>
                <a:schemeClr val="tx1"/>
              </a:solidFill>
              <a:latin typeface="微软雅黑" panose="020B0503020204020204" pitchFamily="34" charset="-122"/>
              <a:ea typeface="微软雅黑" panose="020B0503020204020204" pitchFamily="34" charset="-122"/>
            </a:endParaRPr>
          </a:p>
        </p:txBody>
      </p:sp>
      <p:grpSp>
        <p:nvGrpSpPr>
          <p:cNvPr id="264" name="组合 263"/>
          <p:cNvGrpSpPr/>
          <p:nvPr/>
        </p:nvGrpSpPr>
        <p:grpSpPr>
          <a:xfrm>
            <a:off x="3333203" y="4275621"/>
            <a:ext cx="979856" cy="594102"/>
            <a:chOff x="2828975" y="4455551"/>
            <a:chExt cx="1495040" cy="626592"/>
          </a:xfrm>
        </p:grpSpPr>
        <p:sp>
          <p:nvSpPr>
            <p:cNvPr id="265" name="矩形 264"/>
            <p:cNvSpPr/>
            <p:nvPr/>
          </p:nvSpPr>
          <p:spPr>
            <a:xfrm>
              <a:off x="2828975" y="4455551"/>
              <a:ext cx="1495040" cy="626592"/>
            </a:xfrm>
            <a:prstGeom prst="rect">
              <a:avLst/>
            </a:prstGeom>
            <a:solidFill>
              <a:srgbClr val="FFFF00"/>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latin typeface="Segoe UI Black" panose="020B0A02040204020203" pitchFamily="34" charset="0"/>
                <a:cs typeface="Segoe UI Black" panose="020B0A02040204020203" pitchFamily="34" charset="0"/>
              </a:endParaRPr>
            </a:p>
          </p:txBody>
        </p:sp>
        <p:sp>
          <p:nvSpPr>
            <p:cNvPr id="266" name="等腰三角形 265"/>
            <p:cNvSpPr/>
            <p:nvPr/>
          </p:nvSpPr>
          <p:spPr>
            <a:xfrm rot="5400000">
              <a:off x="2796534" y="4677629"/>
              <a:ext cx="247318" cy="182436"/>
            </a:xfrm>
            <a:prstGeom prst="triangle">
              <a:avLst>
                <a:gd name="adj" fmla="val 50001"/>
              </a:avLst>
            </a:prstGeom>
            <a:solidFill>
              <a:srgbClr val="FFFF00"/>
            </a:solidFill>
            <a:ln w="31750" cap="flat" cmpd="sng" algn="ctr">
              <a:solidFill>
                <a:srgbClr val="000000"/>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grpSp>
      <p:cxnSp>
        <p:nvCxnSpPr>
          <p:cNvPr id="267" name="直接箭头连接符 266"/>
          <p:cNvCxnSpPr/>
          <p:nvPr/>
        </p:nvCxnSpPr>
        <p:spPr>
          <a:xfrm flipH="1">
            <a:off x="4313060" y="4572672"/>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68" name="Text Box 49"/>
          <p:cNvSpPr txBox="1">
            <a:spLocks noChangeArrowheads="1"/>
          </p:cNvSpPr>
          <p:nvPr/>
        </p:nvSpPr>
        <p:spPr bwMode="auto">
          <a:xfrm>
            <a:off x="4434348" y="4563256"/>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9" name="直接箭头连接符 268"/>
          <p:cNvCxnSpPr/>
          <p:nvPr/>
        </p:nvCxnSpPr>
        <p:spPr>
          <a:xfrm>
            <a:off x="2937122"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70" name="Text Box 49"/>
          <p:cNvSpPr txBox="1">
            <a:spLocks noChangeArrowheads="1"/>
          </p:cNvSpPr>
          <p:nvPr/>
        </p:nvSpPr>
        <p:spPr bwMode="auto">
          <a:xfrm>
            <a:off x="2770015" y="4558808"/>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1" name="直接箭头连接符 270"/>
          <p:cNvCxnSpPr/>
          <p:nvPr/>
        </p:nvCxnSpPr>
        <p:spPr>
          <a:xfrm flipV="1">
            <a:off x="3852746" y="4869725"/>
            <a:ext cx="0" cy="1059859"/>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9574765" y="4275621"/>
            <a:ext cx="0" cy="165396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flipV="1">
            <a:off x="9083766"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274" name="组合 273"/>
          <p:cNvGrpSpPr/>
          <p:nvPr/>
        </p:nvGrpSpPr>
        <p:grpSpPr>
          <a:xfrm>
            <a:off x="2330177" y="2026297"/>
            <a:ext cx="2363045" cy="3867511"/>
            <a:chOff x="2374973" y="2136912"/>
            <a:chExt cx="2434291" cy="3984118"/>
          </a:xfrm>
          <a:effectLst/>
        </p:grpSpPr>
        <p:cxnSp>
          <p:nvCxnSpPr>
            <p:cNvPr id="275" name="直接连接符 274"/>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278" name="任意多边形 23"/>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20000"/>
              <a:lumOff val="8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79" name="等腰三角形 278"/>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sp>
        <p:nvSpPr>
          <p:cNvPr id="280" name="Text Box 49"/>
          <p:cNvSpPr txBox="1">
            <a:spLocks noChangeArrowheads="1"/>
          </p:cNvSpPr>
          <p:nvPr/>
        </p:nvSpPr>
        <p:spPr bwMode="auto">
          <a:xfrm>
            <a:off x="9156474" y="2483530"/>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1" name="直接箭头连接符 280"/>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82" name="文本框 281"/>
          <p:cNvSpPr txBox="1"/>
          <p:nvPr/>
        </p:nvSpPr>
        <p:spPr>
          <a:xfrm>
            <a:off x="6769121" y="4496565"/>
            <a:ext cx="742511" cy="500906"/>
          </a:xfrm>
          <a:prstGeom prst="rect">
            <a:avLst/>
          </a:prstGeom>
          <a:noFill/>
          <a:ln>
            <a:noFill/>
          </a:ln>
        </p:spPr>
        <p:txBody>
          <a:bodyPr wrap="none" rtlCol="0">
            <a:spAutoFit/>
          </a:bodyPr>
          <a:lstStyle/>
          <a:p>
            <a:pPr algn="r" defTabSz="914400">
              <a:defRPr/>
            </a:pPr>
            <a:r>
              <a:rPr lang="en-US" altLang="zh-CN" sz="265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IB2</a:t>
            </a:r>
            <a:endParaRPr lang="zh-CN" altLang="en-US" sz="265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283" name="直接箭头连接符 282"/>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84" name="Text Box 49"/>
          <p:cNvSpPr txBox="1">
            <a:spLocks noChangeArrowheads="1"/>
          </p:cNvSpPr>
          <p:nvPr/>
        </p:nvSpPr>
        <p:spPr bwMode="auto">
          <a:xfrm>
            <a:off x="6306003" y="2686451"/>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5" name="Text Box 49"/>
          <p:cNvSpPr txBox="1">
            <a:spLocks noChangeArrowheads="1"/>
          </p:cNvSpPr>
          <p:nvPr/>
        </p:nvSpPr>
        <p:spPr bwMode="auto">
          <a:xfrm>
            <a:off x="7279495" y="2962309"/>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6" name="直接箭头连接符 285"/>
          <p:cNvCxnSpPr/>
          <p:nvPr/>
        </p:nvCxnSpPr>
        <p:spPr>
          <a:xfrm>
            <a:off x="7636843" y="3429000"/>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87" name="直接箭头连接符 286"/>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88" name="Text Box 49"/>
          <p:cNvSpPr txBox="1">
            <a:spLocks noChangeArrowheads="1"/>
          </p:cNvSpPr>
          <p:nvPr/>
        </p:nvSpPr>
        <p:spPr bwMode="auto">
          <a:xfrm>
            <a:off x="9916137" y="3622292"/>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9" name="直接箭头连接符 288"/>
          <p:cNvCxnSpPr/>
          <p:nvPr/>
        </p:nvCxnSpPr>
        <p:spPr>
          <a:xfrm>
            <a:off x="7636843" y="3702097"/>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90" name="Text Box 49"/>
          <p:cNvSpPr txBox="1">
            <a:spLocks noChangeArrowheads="1"/>
          </p:cNvSpPr>
          <p:nvPr/>
        </p:nvSpPr>
        <p:spPr bwMode="auto">
          <a:xfrm>
            <a:off x="7279495" y="3778426"/>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1" name="文本框 290"/>
          <p:cNvSpPr txBox="1"/>
          <p:nvPr/>
        </p:nvSpPr>
        <p:spPr>
          <a:xfrm>
            <a:off x="6794801" y="5433494"/>
            <a:ext cx="704040" cy="500906"/>
          </a:xfrm>
          <a:prstGeom prst="rect">
            <a:avLst/>
          </a:prstGeom>
          <a:noFill/>
          <a:ln>
            <a:noFill/>
          </a:ln>
        </p:spPr>
        <p:txBody>
          <a:bodyPr wrap="none" rtlCol="0">
            <a:spAutoFit/>
          </a:bodyPr>
          <a:lstStyle/>
          <a:p>
            <a:pPr algn="r" defTabSz="914400">
              <a:defRPr/>
            </a:pPr>
            <a:r>
              <a:rPr lang="en-US" altLang="zh-CN" sz="2655" kern="0" dirty="0">
                <a:solidFill>
                  <a:srgbClr val="ED7D31"/>
                </a:solidFill>
                <a:latin typeface="Segoe UI Black" panose="020B0A02040204020203" pitchFamily="34" charset="0"/>
                <a:ea typeface="Segoe UI Black" panose="020B0A02040204020203" pitchFamily="34" charset="0"/>
                <a:cs typeface="Segoe UI Black" panose="020B0A02040204020203" pitchFamily="34" charset="0"/>
              </a:rPr>
              <a:t>IB1</a:t>
            </a:r>
            <a:endParaRPr lang="zh-CN" altLang="en-US" sz="2655" kern="0" dirty="0">
              <a:solidFill>
                <a:srgbClr val="ED7D31"/>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292" name="组合 291"/>
          <p:cNvGrpSpPr/>
          <p:nvPr/>
        </p:nvGrpSpPr>
        <p:grpSpPr>
          <a:xfrm>
            <a:off x="5678524" y="3558840"/>
            <a:ext cx="2875350" cy="1419997"/>
            <a:chOff x="6262113" y="3753265"/>
            <a:chExt cx="2759551" cy="1497653"/>
          </a:xfrm>
          <a:effectLst>
            <a:outerShdw blurRad="50800" dist="38100" dir="2700000" algn="tl" rotWithShape="0">
              <a:prstClr val="black">
                <a:alpha val="40000"/>
              </a:prstClr>
            </a:outerShdw>
          </a:effectLst>
        </p:grpSpPr>
        <p:cxnSp>
          <p:nvCxnSpPr>
            <p:cNvPr id="293" name="直接箭头连接符 292"/>
            <p:cNvCxnSpPr/>
            <p:nvPr/>
          </p:nvCxnSpPr>
          <p:spPr>
            <a:xfrm flipV="1">
              <a:off x="6262113" y="3753265"/>
              <a:ext cx="0" cy="1497652"/>
            </a:xfrm>
            <a:prstGeom prst="straightConnector1">
              <a:avLst/>
            </a:prstGeom>
            <a:ln w="92075">
              <a:solidFill>
                <a:schemeClr val="accent3">
                  <a:lumMod val="40000"/>
                  <a:lumOff val="6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H="1">
              <a:off x="6262113" y="5250918"/>
              <a:ext cx="2759551" cy="0"/>
            </a:xfrm>
            <a:prstGeom prst="straightConnector1">
              <a:avLst/>
            </a:prstGeom>
            <a:ln w="92075" cap="sq">
              <a:solidFill>
                <a:schemeClr val="accent3">
                  <a:lumMod val="40000"/>
                  <a:lumOff val="6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9021663" y="4552035"/>
              <a:ext cx="0" cy="698882"/>
            </a:xfrm>
            <a:prstGeom prst="straightConnector1">
              <a:avLst/>
            </a:prstGeom>
            <a:ln w="92075" cap="sq">
              <a:solidFill>
                <a:schemeClr val="accent3">
                  <a:lumMod val="40000"/>
                  <a:lumOff val="60000"/>
                </a:schemeClr>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296" name="直接箭头连接符 295"/>
          <p:cNvCxnSpPr/>
          <p:nvPr/>
        </p:nvCxnSpPr>
        <p:spPr>
          <a:xfrm>
            <a:off x="1806981" y="5955147"/>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297" name="组合 296"/>
          <p:cNvGrpSpPr/>
          <p:nvPr/>
        </p:nvGrpSpPr>
        <p:grpSpPr>
          <a:xfrm>
            <a:off x="3635665" y="3133994"/>
            <a:ext cx="2233488" cy="477497"/>
            <a:chOff x="3791658" y="3236820"/>
            <a:chExt cx="2355631" cy="503611"/>
          </a:xfrm>
        </p:grpSpPr>
        <p:sp>
          <p:nvSpPr>
            <p:cNvPr id="298" name="文本框 297"/>
            <p:cNvSpPr txBox="1"/>
            <p:nvPr/>
          </p:nvSpPr>
          <p:spPr>
            <a:xfrm>
              <a:off x="3791658" y="3273806"/>
              <a:ext cx="426387"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299" name="文本框 298"/>
            <p:cNvSpPr txBox="1"/>
            <p:nvPr/>
          </p:nvSpPr>
          <p:spPr>
            <a:xfrm>
              <a:off x="5739500" y="3236820"/>
              <a:ext cx="407789"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302" name="组合 301"/>
          <p:cNvGrpSpPr/>
          <p:nvPr/>
        </p:nvGrpSpPr>
        <p:grpSpPr>
          <a:xfrm>
            <a:off x="4313060" y="4563256"/>
            <a:ext cx="1318281" cy="312944"/>
            <a:chOff x="4548930" y="4812611"/>
            <a:chExt cx="1390375" cy="330058"/>
          </a:xfrm>
        </p:grpSpPr>
        <p:cxnSp>
          <p:nvCxnSpPr>
            <p:cNvPr id="303" name="直接箭头连接符 302"/>
            <p:cNvCxnSpPr/>
            <p:nvPr/>
          </p:nvCxnSpPr>
          <p:spPr>
            <a:xfrm flipH="1">
              <a:off x="4548930"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304" name="Text Box 49"/>
            <p:cNvSpPr txBox="1">
              <a:spLocks noChangeArrowheads="1"/>
            </p:cNvSpPr>
            <p:nvPr/>
          </p:nvSpPr>
          <p:spPr bwMode="auto">
            <a:xfrm>
              <a:off x="4676851" y="4812611"/>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05" name="直接箭头连接符 304"/>
          <p:cNvCxnSpPr/>
          <p:nvPr/>
        </p:nvCxnSpPr>
        <p:spPr>
          <a:xfrm flipV="1">
            <a:off x="3852746" y="4869725"/>
            <a:ext cx="0" cy="1059859"/>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306" name="直接箭头连接符 305"/>
          <p:cNvCxnSpPr/>
          <p:nvPr/>
        </p:nvCxnSpPr>
        <p:spPr>
          <a:xfrm flipV="1">
            <a:off x="9083766" y="4251904"/>
            <a:ext cx="0" cy="1641903"/>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7279495" y="3702097"/>
            <a:ext cx="1196993" cy="389273"/>
            <a:chOff x="7677592" y="3904357"/>
            <a:chExt cx="1262454" cy="410561"/>
          </a:xfrm>
        </p:grpSpPr>
        <p:cxnSp>
          <p:nvCxnSpPr>
            <p:cNvPr id="308" name="直接箭头连接符 307"/>
            <p:cNvCxnSpPr/>
            <p:nvPr/>
          </p:nvCxnSpPr>
          <p:spPr>
            <a:xfrm>
              <a:off x="8054483" y="3904357"/>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309" name="Text Box 49"/>
            <p:cNvSpPr txBox="1">
              <a:spLocks noChangeArrowheads="1"/>
            </p:cNvSpPr>
            <p:nvPr/>
          </p:nvSpPr>
          <p:spPr bwMode="auto">
            <a:xfrm>
              <a:off x="7677592" y="3984860"/>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10" name="直接箭头连接符 309"/>
          <p:cNvCxnSpPr/>
          <p:nvPr/>
        </p:nvCxnSpPr>
        <p:spPr>
          <a:xfrm>
            <a:off x="1806981" y="5955147"/>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311" name="矩形 310"/>
          <p:cNvSpPr/>
          <p:nvPr/>
        </p:nvSpPr>
        <p:spPr>
          <a:xfrm>
            <a:off x="2726366" y="4175429"/>
            <a:ext cx="635110" cy="388824"/>
          </a:xfrm>
          <a:prstGeom prst="rect">
            <a:avLst/>
          </a:prstGeom>
        </p:spPr>
        <p:txBody>
          <a:bodyPr wrap="none">
            <a:spAutoFit/>
          </a:bodyPr>
          <a:lstStyle/>
          <a:p>
            <a:pPr marL="12700">
              <a:lnSpc>
                <a:spcPts val="1975"/>
              </a:lnSpc>
            </a:pPr>
            <a:r>
              <a:rPr lang="zh-CN" altLang="en-US" sz="341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341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2" name="矩形 311"/>
          <p:cNvSpPr/>
          <p:nvPr/>
        </p:nvSpPr>
        <p:spPr>
          <a:xfrm>
            <a:off x="8372999" y="5252637"/>
            <a:ext cx="655949" cy="348813"/>
          </a:xfrm>
          <a:prstGeom prst="rect">
            <a:avLst/>
          </a:prstGeom>
        </p:spPr>
        <p:txBody>
          <a:bodyPr wrap="none">
            <a:spAutoFit/>
          </a:bodyPr>
          <a:lstStyle/>
          <a:p>
            <a:pPr marL="12700">
              <a:lnSpc>
                <a:spcPts val="1975"/>
              </a:lnSpc>
            </a:pP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3" name="矩形 312"/>
          <p:cNvSpPr/>
          <p:nvPr/>
        </p:nvSpPr>
        <p:spPr>
          <a:xfrm>
            <a:off x="3936348" y="5256794"/>
            <a:ext cx="655949" cy="348813"/>
          </a:xfrm>
          <a:prstGeom prst="rect">
            <a:avLst/>
          </a:prstGeom>
        </p:spPr>
        <p:txBody>
          <a:bodyPr wrap="none">
            <a:spAutoFit/>
          </a:bodyPr>
          <a:lstStyle/>
          <a:p>
            <a:pPr marL="12700">
              <a:lnSpc>
                <a:spcPts val="1975"/>
              </a:lnSpc>
            </a:pP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4" name="Text Box 49"/>
          <p:cNvSpPr txBox="1">
            <a:spLocks noChangeArrowheads="1"/>
          </p:cNvSpPr>
          <p:nvPr/>
        </p:nvSpPr>
        <p:spPr bwMode="auto">
          <a:xfrm>
            <a:off x="2770015" y="4546833"/>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5" name="直接箭头连接符 314"/>
          <p:cNvCxnSpPr/>
          <p:nvPr/>
        </p:nvCxnSpPr>
        <p:spPr>
          <a:xfrm flipV="1">
            <a:off x="3852746" y="3545345"/>
            <a:ext cx="0" cy="728592"/>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grpSp>
        <p:nvGrpSpPr>
          <p:cNvPr id="316" name="组合 315"/>
          <p:cNvGrpSpPr/>
          <p:nvPr/>
        </p:nvGrpSpPr>
        <p:grpSpPr>
          <a:xfrm>
            <a:off x="3333203" y="4275621"/>
            <a:ext cx="979856" cy="594102"/>
            <a:chOff x="2828975" y="4455551"/>
            <a:chExt cx="1495040" cy="626592"/>
          </a:xfrm>
          <a:solidFill>
            <a:srgbClr val="FF6600"/>
          </a:solidFill>
        </p:grpSpPr>
        <p:sp>
          <p:nvSpPr>
            <p:cNvPr id="317" name="矩形 316"/>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5"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b="1" kern="0" dirty="0">
                <a:solidFill>
                  <a:schemeClr val="bg1"/>
                </a:solidFill>
                <a:latin typeface="Segoe UI Black" panose="020B0A02040204020203" pitchFamily="34" charset="0"/>
                <a:cs typeface="Segoe UI Black" panose="020B0A02040204020203" pitchFamily="34" charset="0"/>
              </a:endParaRPr>
            </a:p>
          </p:txBody>
        </p:sp>
        <p:sp>
          <p:nvSpPr>
            <p:cNvPr id="318" name="等腰三角形 317"/>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400">
                <a:defRPr/>
              </a:pPr>
              <a:endParaRPr lang="zh-CN" altLang="en-US" sz="1895" b="1" kern="0">
                <a:solidFill>
                  <a:schemeClr val="bg1"/>
                </a:solidFill>
                <a:latin typeface="Segoe UI Black" panose="020B0A02040204020203" pitchFamily="34" charset="0"/>
                <a:cs typeface="Segoe UI Black" panose="020B0A02040204020203" pitchFamily="34" charset="0"/>
              </a:endParaRPr>
            </a:p>
          </p:txBody>
        </p:sp>
      </p:grpSp>
      <p:cxnSp>
        <p:nvCxnSpPr>
          <p:cNvPr id="319" name="直接箭头连接符 318"/>
          <p:cNvCxnSpPr/>
          <p:nvPr/>
        </p:nvCxnSpPr>
        <p:spPr>
          <a:xfrm>
            <a:off x="9574612" y="4272895"/>
            <a:ext cx="0" cy="1653963"/>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320" name="组合 319"/>
          <p:cNvGrpSpPr/>
          <p:nvPr/>
        </p:nvGrpSpPr>
        <p:grpSpPr>
          <a:xfrm>
            <a:off x="2330605" y="2029547"/>
            <a:ext cx="2363042" cy="3875276"/>
            <a:chOff x="2374973" y="2136912"/>
            <a:chExt cx="2434291" cy="3992118"/>
          </a:xfrm>
          <a:effectLst/>
        </p:grpSpPr>
        <p:cxnSp>
          <p:nvCxnSpPr>
            <p:cNvPr id="321" name="直接连接符 320"/>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4809264" y="2136913"/>
              <a:ext cx="0" cy="480542"/>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a:off x="2375196" y="2144912"/>
              <a:ext cx="0" cy="3984118"/>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324" name="任意多边形 110"/>
          <p:cNvSpPr/>
          <p:nvPr/>
        </p:nvSpPr>
        <p:spPr>
          <a:xfrm>
            <a:off x="3145146" y="2481922"/>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6">
              <a:lumMod val="40000"/>
              <a:lumOff val="6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325" name="组合 324"/>
          <p:cNvGrpSpPr/>
          <p:nvPr/>
        </p:nvGrpSpPr>
        <p:grpSpPr>
          <a:xfrm>
            <a:off x="5686403" y="2686451"/>
            <a:ext cx="1816593" cy="312944"/>
            <a:chOff x="5997378" y="2833168"/>
            <a:chExt cx="1915938" cy="330058"/>
          </a:xfrm>
        </p:grpSpPr>
        <p:cxnSp>
          <p:nvCxnSpPr>
            <p:cNvPr id="326" name="直接箭头连接符 325"/>
            <p:cNvCxnSpPr/>
            <p:nvPr/>
          </p:nvCxnSpPr>
          <p:spPr>
            <a:xfrm flipH="1">
              <a:off x="5997378" y="3040260"/>
              <a:ext cx="675750" cy="0"/>
            </a:xfrm>
            <a:prstGeom prst="straightConnector1">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27" name="Text Box 49"/>
            <p:cNvSpPr txBox="1">
              <a:spLocks noChangeArrowheads="1"/>
            </p:cNvSpPr>
            <p:nvPr/>
          </p:nvSpPr>
          <p:spPr bwMode="auto">
            <a:xfrm>
              <a:off x="6650862" y="283316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7279495" y="2962310"/>
            <a:ext cx="1196993" cy="466691"/>
            <a:chOff x="7677592" y="3124112"/>
            <a:chExt cx="1262454" cy="492213"/>
          </a:xfrm>
        </p:grpSpPr>
        <p:sp>
          <p:nvSpPr>
            <p:cNvPr id="329" name="Text Box 49"/>
            <p:cNvSpPr txBox="1">
              <a:spLocks noChangeArrowheads="1"/>
            </p:cNvSpPr>
            <p:nvPr/>
          </p:nvSpPr>
          <p:spPr bwMode="auto">
            <a:xfrm>
              <a:off x="7677592" y="3124112"/>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0" name="直接箭头连接符 329"/>
            <p:cNvCxnSpPr/>
            <p:nvPr/>
          </p:nvCxnSpPr>
          <p:spPr>
            <a:xfrm>
              <a:off x="8054483" y="3616325"/>
              <a:ext cx="675750" cy="0"/>
            </a:xfrm>
            <a:prstGeom prst="straightConnector1">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331" name="组合 330"/>
          <p:cNvGrpSpPr/>
          <p:nvPr/>
        </p:nvGrpSpPr>
        <p:grpSpPr>
          <a:xfrm>
            <a:off x="9916131" y="3541969"/>
            <a:ext cx="1196995" cy="393268"/>
            <a:chOff x="10458425" y="3735471"/>
            <a:chExt cx="1262457" cy="414775"/>
          </a:xfrm>
        </p:grpSpPr>
        <p:cxnSp>
          <p:nvCxnSpPr>
            <p:cNvPr id="332" name="直接箭头连接符 331"/>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333" name="Text Box 49"/>
            <p:cNvSpPr txBox="1">
              <a:spLocks noChangeArrowheads="1"/>
            </p:cNvSpPr>
            <p:nvPr/>
          </p:nvSpPr>
          <p:spPr bwMode="auto">
            <a:xfrm>
              <a:off x="10458428" y="382018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34" name="直接箭头连接符 333"/>
          <p:cNvCxnSpPr/>
          <p:nvPr/>
        </p:nvCxnSpPr>
        <p:spPr>
          <a:xfrm flipV="1">
            <a:off x="5684714" y="3595177"/>
            <a:ext cx="0" cy="1419996"/>
          </a:xfrm>
          <a:prstGeom prst="straightConnector1">
            <a:avLst/>
          </a:prstGeom>
          <a:ln w="92075">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flipH="1">
            <a:off x="5686403" y="4978836"/>
            <a:ext cx="2867471" cy="0"/>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flipV="1">
            <a:off x="8553873" y="4316192"/>
            <a:ext cx="0" cy="662644"/>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37" name="直接箭头连接符 336"/>
          <p:cNvCxnSpPr/>
          <p:nvPr/>
        </p:nvCxnSpPr>
        <p:spPr>
          <a:xfrm>
            <a:off x="1806981" y="5955147"/>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5739847" y="4015741"/>
            <a:ext cx="655949" cy="348813"/>
          </a:xfrm>
          <a:prstGeom prst="rect">
            <a:avLst/>
          </a:prstGeom>
        </p:spPr>
        <p:txBody>
          <a:bodyPr wrap="none">
            <a:spAutoFit/>
          </a:bodyPr>
          <a:lstStyle/>
          <a:p>
            <a:pPr marL="12700">
              <a:lnSpc>
                <a:spcPts val="1975"/>
              </a:lnSpc>
            </a:pPr>
            <a:r>
              <a:rPr lang="en-US" altLang="zh-CN" sz="189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9" name="矩形 338"/>
          <p:cNvSpPr/>
          <p:nvPr/>
        </p:nvSpPr>
        <p:spPr>
          <a:xfrm>
            <a:off x="2768031" y="2211763"/>
            <a:ext cx="1298753" cy="348813"/>
          </a:xfrm>
          <a:prstGeom prst="rect">
            <a:avLst/>
          </a:prstGeom>
        </p:spPr>
        <p:txBody>
          <a:bodyPr wrap="none">
            <a:spAutoFit/>
          </a:bodyPr>
          <a:lstStyle/>
          <a:p>
            <a:pPr marL="12700">
              <a:lnSpc>
                <a:spcPts val="1975"/>
              </a:lnSpc>
            </a:pP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40" name="矩形 339"/>
          <p:cNvSpPr/>
          <p:nvPr/>
        </p:nvSpPr>
        <p:spPr>
          <a:xfrm>
            <a:off x="9734004" y="4747532"/>
            <a:ext cx="1298753" cy="348813"/>
          </a:xfrm>
          <a:prstGeom prst="rect">
            <a:avLst/>
          </a:prstGeom>
        </p:spPr>
        <p:txBody>
          <a:bodyPr wrap="none">
            <a:spAutoFit/>
          </a:bodyPr>
          <a:lstStyle/>
          <a:p>
            <a:pPr marL="12700">
              <a:lnSpc>
                <a:spcPts val="1975"/>
              </a:lnSpc>
            </a:pP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41" name="组合 340"/>
          <p:cNvGrpSpPr/>
          <p:nvPr/>
        </p:nvGrpSpPr>
        <p:grpSpPr>
          <a:xfrm>
            <a:off x="8282904" y="2897503"/>
            <a:ext cx="1638582" cy="1369097"/>
            <a:chOff x="8730233" y="3040261"/>
            <a:chExt cx="1728192" cy="1443970"/>
          </a:xfrm>
          <a:solidFill>
            <a:srgbClr val="00B050"/>
          </a:solidFill>
        </p:grpSpPr>
        <p:sp>
          <p:nvSpPr>
            <p:cNvPr id="342" name="矩形 341"/>
            <p:cNvSpPr/>
            <p:nvPr/>
          </p:nvSpPr>
          <p:spPr>
            <a:xfrm>
              <a:off x="8730233" y="3040261"/>
              <a:ext cx="1728192" cy="1443970"/>
            </a:xfrm>
            <a:prstGeom prst="rect">
              <a:avLst/>
            </a:prstGeom>
            <a:grp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bg1"/>
                  </a:solidFill>
                  <a:latin typeface="微软雅黑" panose="020B0503020204020204" pitchFamily="34" charset="-122"/>
                  <a:ea typeface="微软雅黑" panose="020B0503020204020204" pitchFamily="34" charset="-122"/>
                </a:rPr>
                <a:t>通用</a:t>
              </a:r>
              <a:endParaRPr lang="en-US" altLang="zh-CN" sz="1705" b="1" dirty="0">
                <a:solidFill>
                  <a:schemeClr val="bg1"/>
                </a:solidFill>
                <a:latin typeface="微软雅黑" panose="020B0503020204020204" pitchFamily="34" charset="-122"/>
                <a:ea typeface="微软雅黑" panose="020B0503020204020204" pitchFamily="34" charset="-122"/>
              </a:endParaRPr>
            </a:p>
            <a:p>
              <a:pPr algn="ctr"/>
              <a:r>
                <a:rPr lang="zh-CN" altLang="en-US" sz="1705" b="1" dirty="0">
                  <a:solidFill>
                    <a:schemeClr val="bg1"/>
                  </a:solidFill>
                  <a:latin typeface="微软雅黑" panose="020B0503020204020204" pitchFamily="34" charset="-122"/>
                  <a:ea typeface="微软雅黑" panose="020B0503020204020204" pitchFamily="34" charset="-122"/>
                </a:rPr>
                <a:t>寄存器堆</a:t>
              </a:r>
              <a:endParaRPr lang="zh-CN" altLang="en-US" sz="1705" b="1" dirty="0">
                <a:solidFill>
                  <a:schemeClr val="bg1"/>
                </a:solidFill>
                <a:latin typeface="微软雅黑" panose="020B0503020204020204" pitchFamily="34" charset="-122"/>
                <a:ea typeface="微软雅黑" panose="020B0503020204020204" pitchFamily="34" charset="-122"/>
              </a:endParaRPr>
            </a:p>
          </p:txBody>
        </p:sp>
        <p:sp>
          <p:nvSpPr>
            <p:cNvPr id="343" name="等腰三角形 342"/>
            <p:cNvSpPr/>
            <p:nvPr/>
          </p:nvSpPr>
          <p:spPr>
            <a:xfrm rot="10800000">
              <a:off x="9470670" y="3040261"/>
              <a:ext cx="247318" cy="126108"/>
            </a:xfrm>
            <a:prstGeom prst="triangle">
              <a:avLst>
                <a:gd name="adj" fmla="val 50001"/>
              </a:avLst>
            </a:prstGeom>
            <a:grpFill/>
            <a:ln w="31750" cap="flat" cmpd="sng" algn="ctr">
              <a:solidFill>
                <a:srgbClr val="000000"/>
              </a:solidFill>
              <a:prstDash val="solid"/>
            </a:ln>
            <a:effectLst/>
          </p:spPr>
          <p:txBody>
            <a:bodyPr rtlCol="0" anchor="ctr"/>
            <a:lstStyle/>
            <a:p>
              <a:pPr algn="ctr" defTabSz="914400">
                <a:defRPr/>
              </a:pPr>
              <a:endParaRPr lang="zh-CN" altLang="en-US" sz="1895" b="1" kern="0">
                <a:solidFill>
                  <a:schemeClr val="bg1"/>
                </a:solidFill>
                <a:latin typeface="Segoe UI Black" panose="020B0A02040204020203" pitchFamily="34" charset="0"/>
                <a:cs typeface="Segoe UI Black" panose="020B0A02040204020203" pitchFamily="34" charset="0"/>
              </a:endParaRPr>
            </a:p>
          </p:txBody>
        </p:sp>
      </p:grpSp>
      <p:sp>
        <p:nvSpPr>
          <p:cNvPr id="344" name="矩形 343"/>
          <p:cNvSpPr/>
          <p:nvPr/>
        </p:nvSpPr>
        <p:spPr>
          <a:xfrm>
            <a:off x="8466042" y="2465677"/>
            <a:ext cx="635110" cy="388824"/>
          </a:xfrm>
          <a:prstGeom prst="rect">
            <a:avLst/>
          </a:prstGeom>
        </p:spPr>
        <p:txBody>
          <a:bodyPr wrap="none">
            <a:spAutoFit/>
          </a:bodyPr>
          <a:lstStyle/>
          <a:p>
            <a:pPr marL="12700">
              <a:lnSpc>
                <a:spcPts val="1975"/>
              </a:lnSpc>
            </a:pPr>
            <a:r>
              <a:rPr lang="zh-CN" altLang="en-US" sz="341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②</a:t>
            </a:r>
            <a:endParaRPr lang="zh-CN" altLang="en-US" sz="341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45" name="TextBox 24"/>
          <p:cNvSpPr txBox="1"/>
          <p:nvPr/>
        </p:nvSpPr>
        <p:spPr>
          <a:xfrm>
            <a:off x="1921267" y="6041630"/>
            <a:ext cx="5618765" cy="617477"/>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双总线，</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个缓冲寄存器，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2</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346" name="Text Box 49"/>
          <p:cNvSpPr txBox="1">
            <a:spLocks noChangeArrowheads="1"/>
          </p:cNvSpPr>
          <p:nvPr/>
        </p:nvSpPr>
        <p:spPr bwMode="auto">
          <a:xfrm>
            <a:off x="9166173" y="2487971"/>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0" name="矩形 89"/>
          <p:cNvSpPr/>
          <p:nvPr/>
        </p:nvSpPr>
        <p:spPr>
          <a:xfrm>
            <a:off x="6397724" y="805477"/>
            <a:ext cx="3550261" cy="699359"/>
          </a:xfrm>
          <a:prstGeom prst="rect">
            <a:avLst/>
          </a:prstGeom>
        </p:spPr>
        <p:txBody>
          <a:bodyPr wrap="square">
            <a:spAutoFit/>
          </a:bodyPr>
          <a:lstStyle/>
          <a:p>
            <a:pPr marL="0" lvl="1" algn="ctr">
              <a:lnSpc>
                <a:spcPct val="130000"/>
              </a:lnSpc>
              <a:spcBef>
                <a:spcPts val="570"/>
              </a:spcBef>
              <a:spcAft>
                <a:spcPts val="570"/>
              </a:spcAft>
            </a:pPr>
            <a:r>
              <a:rPr lang="en-US" altLang="zh-CN" sz="3035"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91" name="矩形 90"/>
          <p:cNvSpPr/>
          <p:nvPr/>
        </p:nvSpPr>
        <p:spPr>
          <a:xfrm>
            <a:off x="6519922" y="1428687"/>
            <a:ext cx="3318537" cy="618696"/>
          </a:xfrm>
          <a:prstGeom prst="rect">
            <a:avLst/>
          </a:prstGeom>
        </p:spPr>
        <p:txBody>
          <a:bodyPr wrap="none">
            <a:spAutoFit/>
          </a:bodyPr>
          <a:lstStyle/>
          <a:p>
            <a:pPr marL="0" lvl="1" algn="ctr">
              <a:lnSpc>
                <a:spcPct val="130000"/>
              </a:lnSpc>
              <a:spcBef>
                <a:spcPts val="570"/>
              </a:spcBef>
              <a:spcAft>
                <a:spcPts val="570"/>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4" name="文本框 3"/>
          <p:cNvSpPr txBox="1"/>
          <p:nvPr/>
        </p:nvSpPr>
        <p:spPr>
          <a:xfrm>
            <a:off x="7957198" y="6110348"/>
            <a:ext cx="3416320"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此方案有什么缺点？</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5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Effect transition="in" filter="wipe(up)">
                                      <p:cBhvr>
                                        <p:cTn id="12" dur="1000"/>
                                        <p:tgtEl>
                                          <p:spTgt spid="306"/>
                                        </p:tgtEl>
                                      </p:cBhvr>
                                    </p:animEffect>
                                  </p:childTnLst>
                                </p:cTn>
                              </p:par>
                              <p:par>
                                <p:cTn id="13" presetID="53" presetClass="entr" presetSubtype="16" repeatCount="3000" fill="hold" grpId="0" nodeType="withEffect">
                                  <p:stCondLst>
                                    <p:cond delay="0"/>
                                  </p:stCondLst>
                                  <p:childTnLst>
                                    <p:set>
                                      <p:cBhvr>
                                        <p:cTn id="14" dur="1" fill="hold">
                                          <p:stCondLst>
                                            <p:cond delay="0"/>
                                          </p:stCondLst>
                                        </p:cTn>
                                        <p:tgtEl>
                                          <p:spTgt spid="312"/>
                                        </p:tgtEl>
                                        <p:attrNameLst>
                                          <p:attrName>style.visibility</p:attrName>
                                        </p:attrNameLst>
                                      </p:cBhvr>
                                      <p:to>
                                        <p:strVal val="visible"/>
                                      </p:to>
                                    </p:set>
                                    <p:anim calcmode="lin" valueType="num">
                                      <p:cBhvr>
                                        <p:cTn id="15" dur="500" fill="hold"/>
                                        <p:tgtEl>
                                          <p:spTgt spid="312"/>
                                        </p:tgtEl>
                                        <p:attrNameLst>
                                          <p:attrName>ppt_w</p:attrName>
                                        </p:attrNameLst>
                                      </p:cBhvr>
                                      <p:tavLst>
                                        <p:tav tm="0">
                                          <p:val>
                                            <p:fltVal val="0"/>
                                          </p:val>
                                        </p:tav>
                                        <p:tav tm="100000">
                                          <p:val>
                                            <p:strVal val="#ppt_w"/>
                                          </p:val>
                                        </p:tav>
                                      </p:tavLst>
                                    </p:anim>
                                    <p:anim calcmode="lin" valueType="num">
                                      <p:cBhvr>
                                        <p:cTn id="16" dur="500" fill="hold"/>
                                        <p:tgtEl>
                                          <p:spTgt spid="312"/>
                                        </p:tgtEl>
                                        <p:attrNameLst>
                                          <p:attrName>ppt_h</p:attrName>
                                        </p:attrNameLst>
                                      </p:cBhvr>
                                      <p:tavLst>
                                        <p:tav tm="0">
                                          <p:val>
                                            <p:fltVal val="0"/>
                                          </p:val>
                                        </p:tav>
                                        <p:tav tm="100000">
                                          <p:val>
                                            <p:strVal val="#ppt_h"/>
                                          </p:val>
                                        </p:tav>
                                      </p:tavLst>
                                    </p:anim>
                                    <p:animEffect transition="in" filter="fade">
                                      <p:cBhvr>
                                        <p:cTn id="17" dur="500"/>
                                        <p:tgtEl>
                                          <p:spTgt spid="31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10"/>
                                        </p:tgtEl>
                                        <p:attrNameLst>
                                          <p:attrName>style.visibility</p:attrName>
                                        </p:attrNameLst>
                                      </p:cBhvr>
                                      <p:to>
                                        <p:strVal val="visible"/>
                                      </p:to>
                                    </p:set>
                                    <p:animEffect transition="in" filter="wipe(right)">
                                      <p:cBhvr>
                                        <p:cTn id="21" dur="1000"/>
                                        <p:tgtEl>
                                          <p:spTgt spid="310"/>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305"/>
                                        </p:tgtEl>
                                        <p:attrNameLst>
                                          <p:attrName>style.visibility</p:attrName>
                                        </p:attrNameLst>
                                      </p:cBhvr>
                                      <p:to>
                                        <p:strVal val="visible"/>
                                      </p:to>
                                    </p:set>
                                    <p:animEffect transition="in" filter="wipe(down)">
                                      <p:cBhvr>
                                        <p:cTn id="25" dur="1000"/>
                                        <p:tgtEl>
                                          <p:spTgt spid="305"/>
                                        </p:tgtEl>
                                      </p:cBhvr>
                                    </p:animEffect>
                                  </p:childTnLst>
                                </p:cTn>
                              </p:par>
                              <p:par>
                                <p:cTn id="26" presetID="53" presetClass="entr" presetSubtype="16" repeatCount="3000" fill="hold" grpId="0" nodeType="withEffect">
                                  <p:stCondLst>
                                    <p:cond delay="0"/>
                                  </p:stCondLst>
                                  <p:childTnLst>
                                    <p:set>
                                      <p:cBhvr>
                                        <p:cTn id="27" dur="1" fill="hold">
                                          <p:stCondLst>
                                            <p:cond delay="0"/>
                                          </p:stCondLst>
                                        </p:cTn>
                                        <p:tgtEl>
                                          <p:spTgt spid="313"/>
                                        </p:tgtEl>
                                        <p:attrNameLst>
                                          <p:attrName>style.visibility</p:attrName>
                                        </p:attrNameLst>
                                      </p:cBhvr>
                                      <p:to>
                                        <p:strVal val="visible"/>
                                      </p:to>
                                    </p:set>
                                    <p:anim calcmode="lin" valueType="num">
                                      <p:cBhvr>
                                        <p:cTn id="28" dur="500" fill="hold"/>
                                        <p:tgtEl>
                                          <p:spTgt spid="313"/>
                                        </p:tgtEl>
                                        <p:attrNameLst>
                                          <p:attrName>ppt_w</p:attrName>
                                        </p:attrNameLst>
                                      </p:cBhvr>
                                      <p:tavLst>
                                        <p:tav tm="0">
                                          <p:val>
                                            <p:fltVal val="0"/>
                                          </p:val>
                                        </p:tav>
                                        <p:tav tm="100000">
                                          <p:val>
                                            <p:strVal val="#ppt_w"/>
                                          </p:val>
                                        </p:tav>
                                      </p:tavLst>
                                    </p:anim>
                                    <p:anim calcmode="lin" valueType="num">
                                      <p:cBhvr>
                                        <p:cTn id="29" dur="500" fill="hold"/>
                                        <p:tgtEl>
                                          <p:spTgt spid="313"/>
                                        </p:tgtEl>
                                        <p:attrNameLst>
                                          <p:attrName>ppt_h</p:attrName>
                                        </p:attrNameLst>
                                      </p:cBhvr>
                                      <p:tavLst>
                                        <p:tav tm="0">
                                          <p:val>
                                            <p:fltVal val="0"/>
                                          </p:val>
                                        </p:tav>
                                        <p:tav tm="100000">
                                          <p:val>
                                            <p:strVal val="#ppt_h"/>
                                          </p:val>
                                        </p:tav>
                                      </p:tavLst>
                                    </p:anim>
                                    <p:animEffect transition="in" filter="fade">
                                      <p:cBhvr>
                                        <p:cTn id="30" dur="500"/>
                                        <p:tgtEl>
                                          <p:spTgt spid="313"/>
                                        </p:tgtEl>
                                      </p:cBhvr>
                                    </p:animEffect>
                                  </p:childTnLst>
                                </p:cTn>
                              </p:par>
                              <p:par>
                                <p:cTn id="31" presetID="22" presetClass="entr" presetSubtype="8" repeatCount="5000" fill="hold" nodeType="withEffect">
                                  <p:stCondLst>
                                    <p:cond delay="0"/>
                                  </p:stCondLst>
                                  <p:childTnLst>
                                    <p:set>
                                      <p:cBhvr>
                                        <p:cTn id="32" dur="1" fill="hold">
                                          <p:stCondLst>
                                            <p:cond delay="0"/>
                                          </p:stCondLst>
                                        </p:cTn>
                                        <p:tgtEl>
                                          <p:spTgt spid="302"/>
                                        </p:tgtEl>
                                        <p:attrNameLst>
                                          <p:attrName>style.visibility</p:attrName>
                                        </p:attrNameLst>
                                      </p:cBhvr>
                                      <p:to>
                                        <p:strVal val="visible"/>
                                      </p:to>
                                    </p:set>
                                    <p:animEffect transition="in" filter="wipe(left)">
                                      <p:cBhvr>
                                        <p:cTn id="33" dur="500"/>
                                        <p:tgtEl>
                                          <p:spTgt spid="30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repeatCount="300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 calcmode="lin" valueType="num">
                                      <p:cBhvr>
                                        <p:cTn id="38" dur="500" fill="hold"/>
                                        <p:tgtEl>
                                          <p:spTgt spid="311"/>
                                        </p:tgtEl>
                                        <p:attrNameLst>
                                          <p:attrName>ppt_w</p:attrName>
                                        </p:attrNameLst>
                                      </p:cBhvr>
                                      <p:tavLst>
                                        <p:tav tm="0">
                                          <p:val>
                                            <p:fltVal val="0"/>
                                          </p:val>
                                        </p:tav>
                                        <p:tav tm="100000">
                                          <p:val>
                                            <p:strVal val="#ppt_w"/>
                                          </p:val>
                                        </p:tav>
                                      </p:tavLst>
                                    </p:anim>
                                    <p:anim calcmode="lin" valueType="num">
                                      <p:cBhvr>
                                        <p:cTn id="39" dur="500" fill="hold"/>
                                        <p:tgtEl>
                                          <p:spTgt spid="311"/>
                                        </p:tgtEl>
                                        <p:attrNameLst>
                                          <p:attrName>ppt_h</p:attrName>
                                        </p:attrNameLst>
                                      </p:cBhvr>
                                      <p:tavLst>
                                        <p:tav tm="0">
                                          <p:val>
                                            <p:fltVal val="0"/>
                                          </p:val>
                                        </p:tav>
                                        <p:tav tm="100000">
                                          <p:val>
                                            <p:strVal val="#ppt_h"/>
                                          </p:val>
                                        </p:tav>
                                      </p:tavLst>
                                    </p:anim>
                                    <p:animEffect transition="in" filter="fade">
                                      <p:cBhvr>
                                        <p:cTn id="40" dur="500"/>
                                        <p:tgtEl>
                                          <p:spTgt spid="3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14"/>
                                        </p:tgtEl>
                                        <p:attrNameLst>
                                          <p:attrName>style.visibility</p:attrName>
                                        </p:attrNameLst>
                                      </p:cBhvr>
                                      <p:to>
                                        <p:strVal val="visible"/>
                                      </p:to>
                                    </p:set>
                                    <p:animEffect transition="in" filter="wipe(down)">
                                      <p:cBhvr>
                                        <p:cTn id="43" dur="500"/>
                                        <p:tgtEl>
                                          <p:spTgt spid="3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repeatCount="2000" fill="hold" nodeType="clickEffect">
                                  <p:stCondLst>
                                    <p:cond delay="0"/>
                                  </p:stCondLst>
                                  <p:childTnLst>
                                    <p:set>
                                      <p:cBhvr>
                                        <p:cTn id="47" dur="1" fill="hold">
                                          <p:stCondLst>
                                            <p:cond delay="0"/>
                                          </p:stCondLst>
                                        </p:cTn>
                                        <p:tgtEl>
                                          <p:spTgt spid="316"/>
                                        </p:tgtEl>
                                        <p:attrNameLst>
                                          <p:attrName>style.visibility</p:attrName>
                                        </p:attrNameLst>
                                      </p:cBhvr>
                                      <p:to>
                                        <p:strVal val="visible"/>
                                      </p:to>
                                    </p:set>
                                    <p:animEffect transition="in" filter="wipe(down)">
                                      <p:cBhvr>
                                        <p:cTn id="48" dur="1000"/>
                                        <p:tgtEl>
                                          <p:spTgt spid="316"/>
                                        </p:tgtEl>
                                      </p:cBhvr>
                                    </p:animEffect>
                                  </p:childTnLst>
                                </p:cTn>
                              </p:par>
                            </p:childTnLst>
                          </p:cTn>
                        </p:par>
                        <p:par>
                          <p:cTn id="49" fill="hold">
                            <p:stCondLst>
                              <p:cond delay="1000"/>
                            </p:stCondLst>
                            <p:childTnLst>
                              <p:par>
                                <p:cTn id="50" presetID="22" presetClass="entr" presetSubtype="4" fill="hold" nodeType="afterEffect">
                                  <p:stCondLst>
                                    <p:cond delay="0"/>
                                  </p:stCondLst>
                                  <p:childTnLst>
                                    <p:set>
                                      <p:cBhvr>
                                        <p:cTn id="51" dur="1" fill="hold">
                                          <p:stCondLst>
                                            <p:cond delay="0"/>
                                          </p:stCondLst>
                                        </p:cTn>
                                        <p:tgtEl>
                                          <p:spTgt spid="315"/>
                                        </p:tgtEl>
                                        <p:attrNameLst>
                                          <p:attrName>style.visibility</p:attrName>
                                        </p:attrNameLst>
                                      </p:cBhvr>
                                      <p:to>
                                        <p:strVal val="visible"/>
                                      </p:to>
                                    </p:set>
                                    <p:animEffect transition="in" filter="wipe(down)">
                                      <p:cBhvr>
                                        <p:cTn id="52" dur="2000"/>
                                        <p:tgtEl>
                                          <p:spTgt spid="315"/>
                                        </p:tgtEl>
                                      </p:cBhvr>
                                    </p:animEffect>
                                  </p:childTnLst>
                                </p:cTn>
                              </p:par>
                              <p:par>
                                <p:cTn id="53" presetID="22" presetClass="entr" presetSubtype="8" repeatCount="5000" fill="hold" nodeType="withEffect">
                                  <p:stCondLst>
                                    <p:cond delay="0"/>
                                  </p:stCondLst>
                                  <p:childTnLst>
                                    <p:set>
                                      <p:cBhvr>
                                        <p:cTn id="54" dur="1" fill="hold">
                                          <p:stCondLst>
                                            <p:cond delay="0"/>
                                          </p:stCondLst>
                                        </p:cTn>
                                        <p:tgtEl>
                                          <p:spTgt spid="328"/>
                                        </p:tgtEl>
                                        <p:attrNameLst>
                                          <p:attrName>style.visibility</p:attrName>
                                        </p:attrNameLst>
                                      </p:cBhvr>
                                      <p:to>
                                        <p:strVal val="visible"/>
                                      </p:to>
                                    </p:set>
                                    <p:animEffect transition="in" filter="wipe(left)">
                                      <p:cBhvr>
                                        <p:cTn id="55" dur="500"/>
                                        <p:tgtEl>
                                          <p:spTgt spid="3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336"/>
                                        </p:tgtEl>
                                        <p:attrNameLst>
                                          <p:attrName>style.visibility</p:attrName>
                                        </p:attrNameLst>
                                      </p:cBhvr>
                                      <p:to>
                                        <p:strVal val="visible"/>
                                      </p:to>
                                    </p:set>
                                    <p:animEffect transition="in" filter="wipe(up)">
                                      <p:cBhvr>
                                        <p:cTn id="60" dur="500"/>
                                        <p:tgtEl>
                                          <p:spTgt spid="336"/>
                                        </p:tgtEl>
                                      </p:cBhvr>
                                    </p:animEffect>
                                  </p:childTnLst>
                                </p:cTn>
                              </p:par>
                            </p:childTnLst>
                          </p:cTn>
                        </p:par>
                        <p:par>
                          <p:cTn id="61" fill="hold">
                            <p:stCondLst>
                              <p:cond delay="500"/>
                            </p:stCondLst>
                            <p:childTnLst>
                              <p:par>
                                <p:cTn id="62" presetID="22" presetClass="entr" presetSubtype="2" fill="hold" nodeType="afterEffect">
                                  <p:stCondLst>
                                    <p:cond delay="0"/>
                                  </p:stCondLst>
                                  <p:childTnLst>
                                    <p:set>
                                      <p:cBhvr>
                                        <p:cTn id="63" dur="1" fill="hold">
                                          <p:stCondLst>
                                            <p:cond delay="0"/>
                                          </p:stCondLst>
                                        </p:cTn>
                                        <p:tgtEl>
                                          <p:spTgt spid="335"/>
                                        </p:tgtEl>
                                        <p:attrNameLst>
                                          <p:attrName>style.visibility</p:attrName>
                                        </p:attrNameLst>
                                      </p:cBhvr>
                                      <p:to>
                                        <p:strVal val="visible"/>
                                      </p:to>
                                    </p:set>
                                    <p:animEffect transition="in" filter="wipe(right)">
                                      <p:cBhvr>
                                        <p:cTn id="64" dur="500"/>
                                        <p:tgtEl>
                                          <p:spTgt spid="335"/>
                                        </p:tgtEl>
                                      </p:cBhvr>
                                    </p:animEffect>
                                  </p:childTnLst>
                                </p:cTn>
                              </p:par>
                            </p:childTnLst>
                          </p:cTn>
                        </p:par>
                        <p:par>
                          <p:cTn id="65" fill="hold">
                            <p:stCondLst>
                              <p:cond delay="1000"/>
                            </p:stCondLst>
                            <p:childTnLst>
                              <p:par>
                                <p:cTn id="66" presetID="22" presetClass="entr" presetSubtype="4" fill="hold" nodeType="afterEffect">
                                  <p:stCondLst>
                                    <p:cond delay="0"/>
                                  </p:stCondLst>
                                  <p:childTnLst>
                                    <p:set>
                                      <p:cBhvr>
                                        <p:cTn id="67" dur="1" fill="hold">
                                          <p:stCondLst>
                                            <p:cond delay="0"/>
                                          </p:stCondLst>
                                        </p:cTn>
                                        <p:tgtEl>
                                          <p:spTgt spid="334"/>
                                        </p:tgtEl>
                                        <p:attrNameLst>
                                          <p:attrName>style.visibility</p:attrName>
                                        </p:attrNameLst>
                                      </p:cBhvr>
                                      <p:to>
                                        <p:strVal val="visible"/>
                                      </p:to>
                                    </p:set>
                                    <p:animEffect transition="in" filter="wipe(down)">
                                      <p:cBhvr>
                                        <p:cTn id="68" dur="500"/>
                                        <p:tgtEl>
                                          <p:spTgt spid="334"/>
                                        </p:tgtEl>
                                      </p:cBhvr>
                                    </p:animEffect>
                                  </p:childTnLst>
                                </p:cTn>
                              </p:par>
                              <p:par>
                                <p:cTn id="69" presetID="53" presetClass="entr" presetSubtype="16" repeatCount="3000" fill="hold" grpId="0" nodeType="withEffect">
                                  <p:stCondLst>
                                    <p:cond delay="0"/>
                                  </p:stCondLst>
                                  <p:childTnLst>
                                    <p:set>
                                      <p:cBhvr>
                                        <p:cTn id="70" dur="1" fill="hold">
                                          <p:stCondLst>
                                            <p:cond delay="0"/>
                                          </p:stCondLst>
                                        </p:cTn>
                                        <p:tgtEl>
                                          <p:spTgt spid="338"/>
                                        </p:tgtEl>
                                        <p:attrNameLst>
                                          <p:attrName>style.visibility</p:attrName>
                                        </p:attrNameLst>
                                      </p:cBhvr>
                                      <p:to>
                                        <p:strVal val="visible"/>
                                      </p:to>
                                    </p:set>
                                    <p:anim calcmode="lin" valueType="num">
                                      <p:cBhvr>
                                        <p:cTn id="71" dur="500" fill="hold"/>
                                        <p:tgtEl>
                                          <p:spTgt spid="338"/>
                                        </p:tgtEl>
                                        <p:attrNameLst>
                                          <p:attrName>ppt_w</p:attrName>
                                        </p:attrNameLst>
                                      </p:cBhvr>
                                      <p:tavLst>
                                        <p:tav tm="0">
                                          <p:val>
                                            <p:fltVal val="0"/>
                                          </p:val>
                                        </p:tav>
                                        <p:tav tm="100000">
                                          <p:val>
                                            <p:strVal val="#ppt_w"/>
                                          </p:val>
                                        </p:tav>
                                      </p:tavLst>
                                    </p:anim>
                                    <p:anim calcmode="lin" valueType="num">
                                      <p:cBhvr>
                                        <p:cTn id="72" dur="500" fill="hold"/>
                                        <p:tgtEl>
                                          <p:spTgt spid="338"/>
                                        </p:tgtEl>
                                        <p:attrNameLst>
                                          <p:attrName>ppt_h</p:attrName>
                                        </p:attrNameLst>
                                      </p:cBhvr>
                                      <p:tavLst>
                                        <p:tav tm="0">
                                          <p:val>
                                            <p:fltVal val="0"/>
                                          </p:val>
                                        </p:tav>
                                        <p:tav tm="100000">
                                          <p:val>
                                            <p:strVal val="#ppt_h"/>
                                          </p:val>
                                        </p:tav>
                                      </p:tavLst>
                                    </p:anim>
                                    <p:animEffect transition="in" filter="fade">
                                      <p:cBhvr>
                                        <p:cTn id="73" dur="500"/>
                                        <p:tgtEl>
                                          <p:spTgt spid="338"/>
                                        </p:tgtEl>
                                      </p:cBhvr>
                                    </p:animEffect>
                                  </p:childTnLst>
                                </p:cTn>
                              </p:par>
                              <p:par>
                                <p:cTn id="74" presetID="22" presetClass="entr" presetSubtype="8" repeatCount="5000" fill="hold" nodeType="withEffect">
                                  <p:stCondLst>
                                    <p:cond delay="0"/>
                                  </p:stCondLst>
                                  <p:childTnLst>
                                    <p:set>
                                      <p:cBhvr>
                                        <p:cTn id="75" dur="1" fill="hold">
                                          <p:stCondLst>
                                            <p:cond delay="0"/>
                                          </p:stCondLst>
                                        </p:cTn>
                                        <p:tgtEl>
                                          <p:spTgt spid="325"/>
                                        </p:tgtEl>
                                        <p:attrNameLst>
                                          <p:attrName>style.visibility</p:attrName>
                                        </p:attrNameLst>
                                      </p:cBhvr>
                                      <p:to>
                                        <p:strVal val="visible"/>
                                      </p:to>
                                    </p:set>
                                    <p:animEffect transition="in" filter="wipe(left)">
                                      <p:cBhvr>
                                        <p:cTn id="76" dur="500"/>
                                        <p:tgtEl>
                                          <p:spTgt spid="325"/>
                                        </p:tgtEl>
                                      </p:cBhvr>
                                    </p:animEffect>
                                  </p:childTnLst>
                                </p:cTn>
                              </p:par>
                            </p:childTnLst>
                          </p:cTn>
                        </p:par>
                        <p:par>
                          <p:cTn id="77" fill="hold">
                            <p:stCondLst>
                              <p:cond delay="1500"/>
                            </p:stCondLst>
                            <p:childTnLst>
                              <p:par>
                                <p:cTn id="78" presetID="22" presetClass="entr" presetSubtype="4" repeatCount="3000" fill="hold" grpId="0" nodeType="afterEffect">
                                  <p:stCondLst>
                                    <p:cond delay="0"/>
                                  </p:stCondLst>
                                  <p:childTnLst>
                                    <p:set>
                                      <p:cBhvr>
                                        <p:cTn id="79" dur="1" fill="hold">
                                          <p:stCondLst>
                                            <p:cond delay="0"/>
                                          </p:stCondLst>
                                        </p:cTn>
                                        <p:tgtEl>
                                          <p:spTgt spid="324"/>
                                        </p:tgtEl>
                                        <p:attrNameLst>
                                          <p:attrName>style.visibility</p:attrName>
                                        </p:attrNameLst>
                                      </p:cBhvr>
                                      <p:to>
                                        <p:strVal val="visible"/>
                                      </p:to>
                                    </p:set>
                                    <p:animEffect transition="in" filter="wipe(down)">
                                      <p:cBhvr>
                                        <p:cTn id="80" dur="1000"/>
                                        <p:tgtEl>
                                          <p:spTgt spid="32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repeatCount="2000" fill="hold" nodeType="clickEffect">
                                  <p:stCondLst>
                                    <p:cond delay="0"/>
                                  </p:stCondLst>
                                  <p:childTnLst>
                                    <p:set>
                                      <p:cBhvr>
                                        <p:cTn id="84" dur="1" fill="hold">
                                          <p:stCondLst>
                                            <p:cond delay="0"/>
                                          </p:stCondLst>
                                        </p:cTn>
                                        <p:tgtEl>
                                          <p:spTgt spid="320"/>
                                        </p:tgtEl>
                                        <p:attrNameLst>
                                          <p:attrName>style.visibility</p:attrName>
                                        </p:attrNameLst>
                                      </p:cBhvr>
                                      <p:to>
                                        <p:strVal val="visible"/>
                                      </p:to>
                                    </p:set>
                                    <p:animEffect transition="in" filter="wipe(up)">
                                      <p:cBhvr>
                                        <p:cTn id="85" dur="1000"/>
                                        <p:tgtEl>
                                          <p:spTgt spid="320"/>
                                        </p:tgtEl>
                                      </p:cBhvr>
                                    </p:animEffect>
                                  </p:childTnLst>
                                </p:cTn>
                              </p:par>
                              <p:par>
                                <p:cTn id="86" presetID="53" presetClass="entr" presetSubtype="16" repeatCount="3000" fill="hold" grpId="0" nodeType="withEffect">
                                  <p:stCondLst>
                                    <p:cond delay="0"/>
                                  </p:stCondLst>
                                  <p:childTnLst>
                                    <p:set>
                                      <p:cBhvr>
                                        <p:cTn id="87" dur="1" fill="hold">
                                          <p:stCondLst>
                                            <p:cond delay="0"/>
                                          </p:stCondLst>
                                        </p:cTn>
                                        <p:tgtEl>
                                          <p:spTgt spid="339"/>
                                        </p:tgtEl>
                                        <p:attrNameLst>
                                          <p:attrName>style.visibility</p:attrName>
                                        </p:attrNameLst>
                                      </p:cBhvr>
                                      <p:to>
                                        <p:strVal val="visible"/>
                                      </p:to>
                                    </p:set>
                                    <p:anim calcmode="lin" valueType="num">
                                      <p:cBhvr>
                                        <p:cTn id="88" dur="500" fill="hold"/>
                                        <p:tgtEl>
                                          <p:spTgt spid="339"/>
                                        </p:tgtEl>
                                        <p:attrNameLst>
                                          <p:attrName>ppt_w</p:attrName>
                                        </p:attrNameLst>
                                      </p:cBhvr>
                                      <p:tavLst>
                                        <p:tav tm="0">
                                          <p:val>
                                            <p:fltVal val="0"/>
                                          </p:val>
                                        </p:tav>
                                        <p:tav tm="100000">
                                          <p:val>
                                            <p:strVal val="#ppt_w"/>
                                          </p:val>
                                        </p:tav>
                                      </p:tavLst>
                                    </p:anim>
                                    <p:anim calcmode="lin" valueType="num">
                                      <p:cBhvr>
                                        <p:cTn id="89" dur="500" fill="hold"/>
                                        <p:tgtEl>
                                          <p:spTgt spid="339"/>
                                        </p:tgtEl>
                                        <p:attrNameLst>
                                          <p:attrName>ppt_h</p:attrName>
                                        </p:attrNameLst>
                                      </p:cBhvr>
                                      <p:tavLst>
                                        <p:tav tm="0">
                                          <p:val>
                                            <p:fltVal val="0"/>
                                          </p:val>
                                        </p:tav>
                                        <p:tav tm="100000">
                                          <p:val>
                                            <p:strVal val="#ppt_h"/>
                                          </p:val>
                                        </p:tav>
                                      </p:tavLst>
                                    </p:anim>
                                    <p:animEffect transition="in" filter="fade">
                                      <p:cBhvr>
                                        <p:cTn id="90" dur="500"/>
                                        <p:tgtEl>
                                          <p:spTgt spid="339"/>
                                        </p:tgtEl>
                                      </p:cBhvr>
                                    </p:animEffect>
                                  </p:childTnLst>
                                </p:cTn>
                              </p:par>
                            </p:childTnLst>
                          </p:cTn>
                        </p:par>
                        <p:par>
                          <p:cTn id="91" fill="hold">
                            <p:stCondLst>
                              <p:cond delay="1000"/>
                            </p:stCondLst>
                            <p:childTnLst>
                              <p:par>
                                <p:cTn id="92" presetID="22" presetClass="entr" presetSubtype="8" fill="hold" nodeType="afterEffect">
                                  <p:stCondLst>
                                    <p:cond delay="0"/>
                                  </p:stCondLst>
                                  <p:childTnLst>
                                    <p:set>
                                      <p:cBhvr>
                                        <p:cTn id="93" dur="1" fill="hold">
                                          <p:stCondLst>
                                            <p:cond delay="0"/>
                                          </p:stCondLst>
                                        </p:cTn>
                                        <p:tgtEl>
                                          <p:spTgt spid="337"/>
                                        </p:tgtEl>
                                        <p:attrNameLst>
                                          <p:attrName>style.visibility</p:attrName>
                                        </p:attrNameLst>
                                      </p:cBhvr>
                                      <p:to>
                                        <p:strVal val="visible"/>
                                      </p:to>
                                    </p:set>
                                    <p:animEffect transition="in" filter="wipe(left)">
                                      <p:cBhvr>
                                        <p:cTn id="94" dur="1000"/>
                                        <p:tgtEl>
                                          <p:spTgt spid="337"/>
                                        </p:tgtEl>
                                      </p:cBhvr>
                                    </p:animEffect>
                                  </p:childTnLst>
                                </p:cTn>
                              </p:par>
                            </p:childTnLst>
                          </p:cTn>
                        </p:par>
                        <p:par>
                          <p:cTn id="95" fill="hold">
                            <p:stCondLst>
                              <p:cond delay="2000"/>
                            </p:stCondLst>
                            <p:childTnLst>
                              <p:par>
                                <p:cTn id="96" presetID="22" presetClass="entr" presetSubtype="4" fill="hold" nodeType="afterEffect">
                                  <p:stCondLst>
                                    <p:cond delay="0"/>
                                  </p:stCondLst>
                                  <p:childTnLst>
                                    <p:set>
                                      <p:cBhvr>
                                        <p:cTn id="97" dur="1" fill="hold">
                                          <p:stCondLst>
                                            <p:cond delay="0"/>
                                          </p:stCondLst>
                                        </p:cTn>
                                        <p:tgtEl>
                                          <p:spTgt spid="319"/>
                                        </p:tgtEl>
                                        <p:attrNameLst>
                                          <p:attrName>style.visibility</p:attrName>
                                        </p:attrNameLst>
                                      </p:cBhvr>
                                      <p:to>
                                        <p:strVal val="visible"/>
                                      </p:to>
                                    </p:set>
                                    <p:animEffect transition="in" filter="wipe(down)">
                                      <p:cBhvr>
                                        <p:cTn id="98" dur="1000"/>
                                        <p:tgtEl>
                                          <p:spTgt spid="319"/>
                                        </p:tgtEl>
                                      </p:cBhvr>
                                    </p:animEffect>
                                  </p:childTnLst>
                                </p:cTn>
                              </p:par>
                              <p:par>
                                <p:cTn id="99" presetID="53" presetClass="entr" presetSubtype="16" repeatCount="3000" fill="hold" grpId="0" nodeType="withEffect">
                                  <p:stCondLst>
                                    <p:cond delay="0"/>
                                  </p:stCondLst>
                                  <p:childTnLst>
                                    <p:set>
                                      <p:cBhvr>
                                        <p:cTn id="100" dur="1" fill="hold">
                                          <p:stCondLst>
                                            <p:cond delay="0"/>
                                          </p:stCondLst>
                                        </p:cTn>
                                        <p:tgtEl>
                                          <p:spTgt spid="340"/>
                                        </p:tgtEl>
                                        <p:attrNameLst>
                                          <p:attrName>style.visibility</p:attrName>
                                        </p:attrNameLst>
                                      </p:cBhvr>
                                      <p:to>
                                        <p:strVal val="visible"/>
                                      </p:to>
                                    </p:set>
                                    <p:anim calcmode="lin" valueType="num">
                                      <p:cBhvr>
                                        <p:cTn id="101" dur="500" fill="hold"/>
                                        <p:tgtEl>
                                          <p:spTgt spid="340"/>
                                        </p:tgtEl>
                                        <p:attrNameLst>
                                          <p:attrName>ppt_w</p:attrName>
                                        </p:attrNameLst>
                                      </p:cBhvr>
                                      <p:tavLst>
                                        <p:tav tm="0">
                                          <p:val>
                                            <p:fltVal val="0"/>
                                          </p:val>
                                        </p:tav>
                                        <p:tav tm="100000">
                                          <p:val>
                                            <p:strVal val="#ppt_w"/>
                                          </p:val>
                                        </p:tav>
                                      </p:tavLst>
                                    </p:anim>
                                    <p:anim calcmode="lin" valueType="num">
                                      <p:cBhvr>
                                        <p:cTn id="102" dur="500" fill="hold"/>
                                        <p:tgtEl>
                                          <p:spTgt spid="340"/>
                                        </p:tgtEl>
                                        <p:attrNameLst>
                                          <p:attrName>ppt_h</p:attrName>
                                        </p:attrNameLst>
                                      </p:cBhvr>
                                      <p:tavLst>
                                        <p:tav tm="0">
                                          <p:val>
                                            <p:fltVal val="0"/>
                                          </p:val>
                                        </p:tav>
                                        <p:tav tm="100000">
                                          <p:val>
                                            <p:strVal val="#ppt_h"/>
                                          </p:val>
                                        </p:tav>
                                      </p:tavLst>
                                    </p:anim>
                                    <p:animEffect transition="in" filter="fade">
                                      <p:cBhvr>
                                        <p:cTn id="103" dur="500"/>
                                        <p:tgtEl>
                                          <p:spTgt spid="340"/>
                                        </p:tgtEl>
                                      </p:cBhvr>
                                    </p:animEffect>
                                  </p:childTnLst>
                                </p:cTn>
                              </p:par>
                              <p:par>
                                <p:cTn id="104" presetID="22" presetClass="entr" presetSubtype="8" repeatCount="5000" fill="hold" nodeType="withEffect">
                                  <p:stCondLst>
                                    <p:cond delay="0"/>
                                  </p:stCondLst>
                                  <p:childTnLst>
                                    <p:set>
                                      <p:cBhvr>
                                        <p:cTn id="105" dur="1" fill="hold">
                                          <p:stCondLst>
                                            <p:cond delay="0"/>
                                          </p:stCondLst>
                                        </p:cTn>
                                        <p:tgtEl>
                                          <p:spTgt spid="331"/>
                                        </p:tgtEl>
                                        <p:attrNameLst>
                                          <p:attrName>style.visibility</p:attrName>
                                        </p:attrNameLst>
                                      </p:cBhvr>
                                      <p:to>
                                        <p:strVal val="visible"/>
                                      </p:to>
                                    </p:set>
                                    <p:animEffect transition="in" filter="wipe(left)">
                                      <p:cBhvr>
                                        <p:cTn id="106" dur="500"/>
                                        <p:tgtEl>
                                          <p:spTgt spid="331"/>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repeatCount="3000" fill="hold" grpId="0" nodeType="clickEffect">
                                  <p:stCondLst>
                                    <p:cond delay="0"/>
                                  </p:stCondLst>
                                  <p:childTnLst>
                                    <p:set>
                                      <p:cBhvr>
                                        <p:cTn id="110" dur="1" fill="hold">
                                          <p:stCondLst>
                                            <p:cond delay="0"/>
                                          </p:stCondLst>
                                        </p:cTn>
                                        <p:tgtEl>
                                          <p:spTgt spid="344"/>
                                        </p:tgtEl>
                                        <p:attrNameLst>
                                          <p:attrName>style.visibility</p:attrName>
                                        </p:attrNameLst>
                                      </p:cBhvr>
                                      <p:to>
                                        <p:strVal val="visible"/>
                                      </p:to>
                                    </p:set>
                                    <p:anim calcmode="lin" valueType="num">
                                      <p:cBhvr>
                                        <p:cTn id="111" dur="500" fill="hold"/>
                                        <p:tgtEl>
                                          <p:spTgt spid="344"/>
                                        </p:tgtEl>
                                        <p:attrNameLst>
                                          <p:attrName>ppt_w</p:attrName>
                                        </p:attrNameLst>
                                      </p:cBhvr>
                                      <p:tavLst>
                                        <p:tav tm="0">
                                          <p:val>
                                            <p:fltVal val="0"/>
                                          </p:val>
                                        </p:tav>
                                        <p:tav tm="100000">
                                          <p:val>
                                            <p:strVal val="#ppt_w"/>
                                          </p:val>
                                        </p:tav>
                                      </p:tavLst>
                                    </p:anim>
                                    <p:anim calcmode="lin" valueType="num">
                                      <p:cBhvr>
                                        <p:cTn id="112" dur="500" fill="hold"/>
                                        <p:tgtEl>
                                          <p:spTgt spid="344"/>
                                        </p:tgtEl>
                                        <p:attrNameLst>
                                          <p:attrName>ppt_h</p:attrName>
                                        </p:attrNameLst>
                                      </p:cBhvr>
                                      <p:tavLst>
                                        <p:tav tm="0">
                                          <p:val>
                                            <p:fltVal val="0"/>
                                          </p:val>
                                        </p:tav>
                                        <p:tav tm="100000">
                                          <p:val>
                                            <p:strVal val="#ppt_h"/>
                                          </p:val>
                                        </p:tav>
                                      </p:tavLst>
                                    </p:anim>
                                    <p:animEffect transition="in" filter="fade">
                                      <p:cBhvr>
                                        <p:cTn id="113" dur="500"/>
                                        <p:tgtEl>
                                          <p:spTgt spid="344"/>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46"/>
                                        </p:tgtEl>
                                        <p:attrNameLst>
                                          <p:attrName>style.visibility</p:attrName>
                                        </p:attrNameLst>
                                      </p:cBhvr>
                                      <p:to>
                                        <p:strVal val="visible"/>
                                      </p:to>
                                    </p:set>
                                    <p:animEffect transition="in" filter="wipe(down)">
                                      <p:cBhvr>
                                        <p:cTn id="116" dur="500"/>
                                        <p:tgtEl>
                                          <p:spTgt spid="34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341"/>
                                        </p:tgtEl>
                                        <p:attrNameLst>
                                          <p:attrName>style.visibility</p:attrName>
                                        </p:attrNameLst>
                                      </p:cBhvr>
                                      <p:to>
                                        <p:strVal val="visible"/>
                                      </p:to>
                                    </p:set>
                                    <p:animEffect transition="in" filter="wipe(down)">
                                      <p:cBhvr>
                                        <p:cTn id="121" dur="500"/>
                                        <p:tgtEl>
                                          <p:spTgt spid="34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45"/>
                                        </p:tgtEl>
                                        <p:attrNameLst>
                                          <p:attrName>style.visibility</p:attrName>
                                        </p:attrNameLst>
                                      </p:cBhvr>
                                      <p:to>
                                        <p:strVal val="visible"/>
                                      </p:to>
                                    </p:set>
                                    <p:animEffect transition="in" filter="wipe(left)">
                                      <p:cBhvr>
                                        <p:cTn id="126" dur="500"/>
                                        <p:tgtEl>
                                          <p:spTgt spid="345"/>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randombar(horizontal)">
                                      <p:cBhvr>
                                        <p:cTn id="1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p:bldP spid="312" grpId="0"/>
      <p:bldP spid="313" grpId="0"/>
      <p:bldP spid="314" grpId="0"/>
      <p:bldP spid="324" grpId="0" animBg="1"/>
      <p:bldP spid="338" grpId="0"/>
      <p:bldP spid="339" grpId="0"/>
      <p:bldP spid="340" grpId="0"/>
      <p:bldP spid="344" grpId="0"/>
      <p:bldP spid="345" grpId="0"/>
      <p:bldP spid="34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双符号溢出检测方法</a:t>
            </a:r>
            <a:endParaRPr lang="zh-CN" altLang="en-US" dirty="0"/>
          </a:p>
        </p:txBody>
      </p:sp>
      <p:grpSp>
        <p:nvGrpSpPr>
          <p:cNvPr id="53" name="组合 52"/>
          <p:cNvGrpSpPr/>
          <p:nvPr/>
        </p:nvGrpSpPr>
        <p:grpSpPr>
          <a:xfrm>
            <a:off x="623604" y="1167915"/>
            <a:ext cx="5199055" cy="2192271"/>
            <a:chOff x="647700" y="1190851"/>
            <a:chExt cx="5199055" cy="2192271"/>
          </a:xfrm>
        </p:grpSpPr>
        <p:sp>
          <p:nvSpPr>
            <p:cNvPr id="41" name="圆角矩形 40"/>
            <p:cNvSpPr/>
            <p:nvPr/>
          </p:nvSpPr>
          <p:spPr>
            <a:xfrm>
              <a:off x="647700" y="1190851"/>
              <a:ext cx="5199055" cy="1951599"/>
            </a:xfrm>
            <a:prstGeom prst="roundRect">
              <a:avLst>
                <a:gd name="adj" fmla="val 359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Group 4"/>
            <p:cNvGrpSpPr/>
            <p:nvPr/>
          </p:nvGrpSpPr>
          <p:grpSpPr bwMode="auto">
            <a:xfrm>
              <a:off x="2129745" y="1325721"/>
              <a:ext cx="3594289" cy="2057401"/>
              <a:chOff x="16" y="-13"/>
              <a:chExt cx="1922" cy="1296"/>
            </a:xfrm>
          </p:grpSpPr>
          <p:sp>
            <p:nvSpPr>
              <p:cNvPr id="5" name="Line 4"/>
              <p:cNvSpPr>
                <a:spLocks noChangeShapeType="1"/>
              </p:cNvSpPr>
              <p:nvPr/>
            </p:nvSpPr>
            <p:spPr bwMode="auto">
              <a:xfrm flipV="1">
                <a:off x="31" y="680"/>
                <a:ext cx="1747"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6" name="Text Box 5"/>
              <p:cNvSpPr txBox="1">
                <a:spLocks noChangeArrowheads="1"/>
              </p:cNvSpPr>
              <p:nvPr/>
            </p:nvSpPr>
            <p:spPr bwMode="auto">
              <a:xfrm>
                <a:off x="272" y="953"/>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7" name="Rectangle 6"/>
              <p:cNvSpPr>
                <a:spLocks noChangeArrowheads="1"/>
              </p:cNvSpPr>
              <p:nvPr/>
            </p:nvSpPr>
            <p:spPr bwMode="auto">
              <a:xfrm>
                <a:off x="259" y="-13"/>
                <a:ext cx="1560" cy="330"/>
              </a:xfrm>
              <a:prstGeom prst="rect">
                <a:avLst/>
              </a:prstGeom>
              <a:noFill/>
              <a:ln w="9525">
                <a:noFill/>
                <a:miter lim="800000"/>
              </a:ln>
            </p:spPr>
            <p:txBody>
              <a:bodyPr wrap="squar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8" name="Rectangle 7"/>
              <p:cNvSpPr>
                <a:spLocks noChangeArrowheads="1"/>
              </p:cNvSpPr>
              <p:nvPr/>
            </p:nvSpPr>
            <p:spPr bwMode="auto">
              <a:xfrm>
                <a:off x="16" y="323"/>
                <a:ext cx="204"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9" name="Rectangle 8"/>
              <p:cNvSpPr>
                <a:spLocks noChangeArrowheads="1"/>
              </p:cNvSpPr>
              <p:nvPr/>
            </p:nvSpPr>
            <p:spPr bwMode="auto">
              <a:xfrm>
                <a:off x="255" y="318"/>
                <a:ext cx="1575" cy="330"/>
              </a:xfrm>
              <a:prstGeom prst="rect">
                <a:avLst/>
              </a:prstGeom>
              <a:noFill/>
              <a:ln w="9525">
                <a:noFill/>
                <a:miter lim="800000"/>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0" name="Rectangle 9"/>
              <p:cNvSpPr>
                <a:spLocks noChangeArrowheads="1"/>
              </p:cNvSpPr>
              <p:nvPr/>
            </p:nvSpPr>
            <p:spPr bwMode="auto">
              <a:xfrm>
                <a:off x="258" y="711"/>
                <a:ext cx="1680" cy="330"/>
              </a:xfrm>
              <a:prstGeom prst="rect">
                <a:avLst/>
              </a:prstGeom>
              <a:noFill/>
              <a:ln w="9525">
                <a:noFill/>
                <a:miter lim="800000"/>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grpSp>
      </p:grpSp>
      <p:grpSp>
        <p:nvGrpSpPr>
          <p:cNvPr id="51" name="组合 50"/>
          <p:cNvGrpSpPr/>
          <p:nvPr/>
        </p:nvGrpSpPr>
        <p:grpSpPr>
          <a:xfrm>
            <a:off x="623604" y="3399159"/>
            <a:ext cx="5199055" cy="2056088"/>
            <a:chOff x="647700" y="3967773"/>
            <a:chExt cx="5199055" cy="2056088"/>
          </a:xfrm>
        </p:grpSpPr>
        <p:sp>
          <p:nvSpPr>
            <p:cNvPr id="48" name="圆角矩形 47"/>
            <p:cNvSpPr/>
            <p:nvPr/>
          </p:nvSpPr>
          <p:spPr>
            <a:xfrm>
              <a:off x="647700" y="3967773"/>
              <a:ext cx="5199055" cy="1951599"/>
            </a:xfrm>
            <a:prstGeom prst="roundRect">
              <a:avLst>
                <a:gd name="adj" fmla="val 359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Group 11"/>
            <p:cNvGrpSpPr/>
            <p:nvPr/>
          </p:nvGrpSpPr>
          <p:grpSpPr bwMode="auto">
            <a:xfrm>
              <a:off x="2116732" y="4058537"/>
              <a:ext cx="3582991" cy="1965324"/>
              <a:chOff x="-161" y="0"/>
              <a:chExt cx="2257" cy="1238"/>
            </a:xfrm>
          </p:grpSpPr>
          <p:sp>
            <p:nvSpPr>
              <p:cNvPr id="12" name="Line 11"/>
              <p:cNvSpPr>
                <a:spLocks noChangeShapeType="1"/>
              </p:cNvSpPr>
              <p:nvPr/>
            </p:nvSpPr>
            <p:spPr bwMode="auto">
              <a:xfrm flipV="1">
                <a:off x="-135" y="675"/>
                <a:ext cx="2026"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13" name="Text Box 12"/>
              <p:cNvSpPr txBox="1">
                <a:spLocks noChangeArrowheads="1"/>
              </p:cNvSpPr>
              <p:nvPr/>
            </p:nvSpPr>
            <p:spPr bwMode="auto">
              <a:xfrm>
                <a:off x="272" y="908"/>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14" name="Rectangle 13"/>
              <p:cNvSpPr>
                <a:spLocks noChangeArrowheads="1"/>
              </p:cNvSpPr>
              <p:nvPr/>
            </p:nvSpPr>
            <p:spPr bwMode="auto">
              <a:xfrm>
                <a:off x="117" y="0"/>
                <a:ext cx="1948" cy="330"/>
              </a:xfrm>
              <a:prstGeom prst="rect">
                <a:avLst/>
              </a:prstGeom>
              <a:noFill/>
              <a:ln w="9525">
                <a:noFill/>
                <a:miter lim="800000"/>
              </a:ln>
            </p:spPr>
            <p:txBody>
              <a:bodyPr wrap="squar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5" name="Rectangle 14"/>
              <p:cNvSpPr>
                <a:spLocks noChangeArrowheads="1"/>
              </p:cNvSpPr>
              <p:nvPr/>
            </p:nvSpPr>
            <p:spPr bwMode="auto">
              <a:xfrm>
                <a:off x="-161" y="329"/>
                <a:ext cx="241"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6" name="Rectangle 15"/>
              <p:cNvSpPr>
                <a:spLocks noChangeArrowheads="1"/>
              </p:cNvSpPr>
              <p:nvPr/>
            </p:nvSpPr>
            <p:spPr bwMode="auto">
              <a:xfrm>
                <a:off x="116" y="334"/>
                <a:ext cx="1855" cy="330"/>
              </a:xfrm>
              <a:prstGeom prst="rect">
                <a:avLst/>
              </a:prstGeom>
              <a:noFill/>
              <a:ln w="9525">
                <a:noFill/>
                <a:miter lim="800000"/>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17" name="Rectangle 16"/>
              <p:cNvSpPr>
                <a:spLocks noChangeArrowheads="1"/>
              </p:cNvSpPr>
              <p:nvPr/>
            </p:nvSpPr>
            <p:spPr bwMode="auto">
              <a:xfrm>
                <a:off x="-132" y="716"/>
                <a:ext cx="2228" cy="330"/>
              </a:xfrm>
              <a:prstGeom prst="rect">
                <a:avLst/>
              </a:prstGeom>
              <a:noFill/>
              <a:ln w="9525">
                <a:noFill/>
                <a:miter lim="800000"/>
              </a:ln>
            </p:spPr>
            <p:txBody>
              <a:bodyPr wrap="none">
                <a:spAutoFit/>
              </a:bodyPr>
              <a:lstStyle/>
              <a:p>
                <a:pPr eaLnBrk="1" hangingPunct="1">
                  <a:defRPr/>
                </a:pP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a:t>
                </a: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grpSp>
      </p:grpSp>
      <p:grpSp>
        <p:nvGrpSpPr>
          <p:cNvPr id="52" name="组合 51"/>
          <p:cNvGrpSpPr/>
          <p:nvPr/>
        </p:nvGrpSpPr>
        <p:grpSpPr>
          <a:xfrm>
            <a:off x="6274407" y="3415768"/>
            <a:ext cx="5321996" cy="2044910"/>
            <a:chOff x="6298503" y="3984382"/>
            <a:chExt cx="5321996" cy="2044910"/>
          </a:xfrm>
        </p:grpSpPr>
        <p:sp>
          <p:nvSpPr>
            <p:cNvPr id="49" name="圆角矩形 48"/>
            <p:cNvSpPr/>
            <p:nvPr/>
          </p:nvSpPr>
          <p:spPr>
            <a:xfrm>
              <a:off x="6298503" y="3984382"/>
              <a:ext cx="5321996" cy="1951599"/>
            </a:xfrm>
            <a:prstGeom prst="roundRect">
              <a:avLst>
                <a:gd name="adj" fmla="val 359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Group 27"/>
            <p:cNvGrpSpPr/>
            <p:nvPr/>
          </p:nvGrpSpPr>
          <p:grpSpPr bwMode="auto">
            <a:xfrm>
              <a:off x="6768665" y="4063968"/>
              <a:ext cx="3638553" cy="1965324"/>
              <a:chOff x="70" y="0"/>
              <a:chExt cx="2292" cy="1238"/>
            </a:xfrm>
          </p:grpSpPr>
          <p:sp>
            <p:nvSpPr>
              <p:cNvPr id="28" name="Line 27"/>
              <p:cNvSpPr>
                <a:spLocks noChangeShapeType="1"/>
              </p:cNvSpPr>
              <p:nvPr/>
            </p:nvSpPr>
            <p:spPr bwMode="auto">
              <a:xfrm flipV="1">
                <a:off x="106" y="674"/>
                <a:ext cx="2116"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29" name="Text Box 28"/>
              <p:cNvSpPr txBox="1">
                <a:spLocks noChangeArrowheads="1"/>
              </p:cNvSpPr>
              <p:nvPr/>
            </p:nvSpPr>
            <p:spPr bwMode="auto">
              <a:xfrm>
                <a:off x="272" y="908"/>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30" name="Rectangle 29"/>
              <p:cNvSpPr>
                <a:spLocks noChangeArrowheads="1"/>
              </p:cNvSpPr>
              <p:nvPr/>
            </p:nvSpPr>
            <p:spPr bwMode="auto">
              <a:xfrm>
                <a:off x="363" y="0"/>
                <a:ext cx="1999" cy="330"/>
              </a:xfrm>
              <a:prstGeom prst="rect">
                <a:avLst/>
              </a:prstGeom>
              <a:noFill/>
              <a:ln w="9525">
                <a:noFill/>
                <a:miter lim="800000"/>
              </a:ln>
            </p:spPr>
            <p:txBody>
              <a:bodyPr wrap="squar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31" name="Rectangle 30"/>
              <p:cNvSpPr>
                <a:spLocks noChangeArrowheads="1"/>
              </p:cNvSpPr>
              <p:nvPr/>
            </p:nvSpPr>
            <p:spPr bwMode="auto">
              <a:xfrm>
                <a:off x="70" y="322"/>
                <a:ext cx="241"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32" name="Rectangle 31"/>
              <p:cNvSpPr>
                <a:spLocks noChangeArrowheads="1"/>
              </p:cNvSpPr>
              <p:nvPr/>
            </p:nvSpPr>
            <p:spPr bwMode="auto">
              <a:xfrm>
                <a:off x="367" y="326"/>
                <a:ext cx="1855" cy="330"/>
              </a:xfrm>
              <a:prstGeom prst="rect">
                <a:avLst/>
              </a:prstGeom>
              <a:noFill/>
              <a:ln w="9525">
                <a:noFill/>
                <a:miter lim="800000"/>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33" name="Rectangle 32"/>
              <p:cNvSpPr>
                <a:spLocks noChangeArrowheads="1"/>
              </p:cNvSpPr>
              <p:nvPr/>
            </p:nvSpPr>
            <p:spPr bwMode="auto">
              <a:xfrm>
                <a:off x="125" y="726"/>
                <a:ext cx="2228" cy="330"/>
              </a:xfrm>
              <a:prstGeom prst="rect">
                <a:avLst/>
              </a:prstGeom>
              <a:noFill/>
              <a:ln w="9525">
                <a:noFill/>
                <a:miter lim="800000"/>
              </a:ln>
            </p:spPr>
            <p:txBody>
              <a:bodyPr wrap="none">
                <a:spAutoFit/>
              </a:bodyPr>
              <a:lstStyle/>
              <a:p>
                <a:pPr eaLnBrk="1" hangingPunct="1">
                  <a:defRPr/>
                </a:pP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a:t>
                </a: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sp>
            <p:nvSpPr>
              <p:cNvPr id="35" name="Rectangle 34"/>
              <p:cNvSpPr>
                <a:spLocks noChangeArrowheads="1"/>
              </p:cNvSpPr>
              <p:nvPr/>
            </p:nvSpPr>
            <p:spPr bwMode="auto">
              <a:xfrm>
                <a:off x="111" y="720"/>
                <a:ext cx="240" cy="335"/>
              </a:xfrm>
              <a:prstGeom prst="rect">
                <a:avLst/>
              </a:prstGeom>
              <a:solidFill>
                <a:srgbClr val="FF6600"/>
              </a:solidFill>
              <a:ln w="12700" cmpd="sng">
                <a:solidFill>
                  <a:srgbClr val="0000CC"/>
                </a:solidFill>
                <a:prstDash val="dash"/>
                <a:miter lim="800000"/>
              </a:ln>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rPr>
                  <a:t>1</a:t>
                </a:r>
                <a:endPar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endParaRPr>
              </a:p>
            </p:txBody>
          </p:sp>
        </p:grpSp>
      </p:grpSp>
      <p:sp>
        <p:nvSpPr>
          <p:cNvPr id="36" name="Text Box 35"/>
          <p:cNvSpPr txBox="1">
            <a:spLocks noChangeArrowheads="1"/>
          </p:cNvSpPr>
          <p:nvPr/>
        </p:nvSpPr>
        <p:spPr bwMode="auto">
          <a:xfrm>
            <a:off x="487822" y="4673668"/>
            <a:ext cx="18750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200" b="1" dirty="0">
                <a:latin typeface="Consolas" panose="020B0609020204030204" pitchFamily="49" charset="0"/>
                <a:ea typeface="微软雅黑" panose="020B0503020204020204" pitchFamily="34" charset="-122"/>
                <a:cs typeface="Segoe UI Black" panose="020B0A02040204020203" pitchFamily="34" charset="0"/>
              </a:rPr>
              <a:t>正溢出</a:t>
            </a:r>
            <a:endParaRPr lang="zh-CN" altLang="en-US" sz="2200" b="1" dirty="0">
              <a:latin typeface="Consolas" panose="020B0609020204030204" pitchFamily="49" charset="0"/>
              <a:ea typeface="微软雅黑" panose="020B0503020204020204" pitchFamily="34" charset="-122"/>
              <a:cs typeface="Segoe UI Black" panose="020B0A02040204020203" pitchFamily="34" charset="0"/>
            </a:endParaRPr>
          </a:p>
        </p:txBody>
      </p:sp>
      <p:sp>
        <p:nvSpPr>
          <p:cNvPr id="37" name="Text Box 36"/>
          <p:cNvSpPr txBox="1">
            <a:spLocks noChangeArrowheads="1"/>
          </p:cNvSpPr>
          <p:nvPr/>
        </p:nvSpPr>
        <p:spPr bwMode="auto">
          <a:xfrm>
            <a:off x="9797794" y="4665715"/>
            <a:ext cx="19966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spcBef>
                <a:spcPct val="50000"/>
              </a:spcBef>
              <a:buClrTx/>
              <a:buFontTx/>
              <a:buNone/>
              <a:defRPr sz="2200" b="1">
                <a:latin typeface="Consolas" panose="020B0609020204030204" pitchFamily="49" charset="0"/>
                <a:ea typeface="微软雅黑" panose="020B0503020204020204" pitchFamily="34" charset="-122"/>
                <a:cs typeface="Segoe UI Black" panose="020B0A02040204020203" pitchFamily="34" charset="0"/>
              </a:defRPr>
            </a:lvl1pPr>
            <a:lvl2pPr marL="742950" indent="-285750">
              <a:lnSpc>
                <a:spcPct val="120000"/>
              </a:lnSpc>
              <a:spcBef>
                <a:spcPct val="20000"/>
              </a:spcBef>
              <a:buClr>
                <a:schemeClr val="accent2"/>
              </a:buClr>
              <a:buFont typeface="Wingdings" panose="05000000000000000000" pitchFamily="2" charset="2"/>
              <a:buChar char="n"/>
              <a:defRPr sz="2600">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9pPr>
          </a:lstStyle>
          <a:p>
            <a:r>
              <a:rPr lang="zh-CN" altLang="en-US" dirty="0"/>
              <a:t>负溢出</a:t>
            </a:r>
            <a:endParaRPr lang="zh-CN" altLang="en-US" dirty="0"/>
          </a:p>
        </p:txBody>
      </p:sp>
      <p:sp>
        <p:nvSpPr>
          <p:cNvPr id="38" name="Text Box 37"/>
          <p:cNvSpPr txBox="1">
            <a:spLocks noChangeArrowheads="1"/>
          </p:cNvSpPr>
          <p:nvPr/>
        </p:nvSpPr>
        <p:spPr bwMode="auto">
          <a:xfrm>
            <a:off x="589460" y="2467736"/>
            <a:ext cx="17167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200" dirty="0">
                <a:latin typeface="Consolas" panose="020B0609020204030204" pitchFamily="49" charset="0"/>
                <a:ea typeface="微软雅黑" panose="020B0503020204020204" pitchFamily="34" charset="-122"/>
                <a:cs typeface="Segoe UI Black" panose="020B0A02040204020203" pitchFamily="34" charset="0"/>
              </a:rPr>
              <a:t>未溢出</a:t>
            </a:r>
            <a:endParaRPr lang="zh-CN" altLang="en-US" sz="2200" dirty="0">
              <a:latin typeface="Consolas" panose="020B0609020204030204" pitchFamily="49" charset="0"/>
              <a:ea typeface="微软雅黑" panose="020B0503020204020204" pitchFamily="34" charset="-122"/>
              <a:cs typeface="Segoe UI Black" panose="020B0A02040204020203" pitchFamily="34" charset="0"/>
            </a:endParaRPr>
          </a:p>
        </p:txBody>
      </p:sp>
      <p:grpSp>
        <p:nvGrpSpPr>
          <p:cNvPr id="50" name="组合 49"/>
          <p:cNvGrpSpPr/>
          <p:nvPr/>
        </p:nvGrpSpPr>
        <p:grpSpPr>
          <a:xfrm>
            <a:off x="6274406" y="1161995"/>
            <a:ext cx="5321997" cy="2185015"/>
            <a:chOff x="6298502" y="1184931"/>
            <a:chExt cx="5321997" cy="2185015"/>
          </a:xfrm>
        </p:grpSpPr>
        <p:sp>
          <p:nvSpPr>
            <p:cNvPr id="43" name="圆角矩形 42"/>
            <p:cNvSpPr/>
            <p:nvPr/>
          </p:nvSpPr>
          <p:spPr>
            <a:xfrm>
              <a:off x="6298502" y="1184931"/>
              <a:ext cx="5321997" cy="1951599"/>
            </a:xfrm>
            <a:prstGeom prst="roundRect">
              <a:avLst>
                <a:gd name="adj" fmla="val 359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Group 19"/>
            <p:cNvGrpSpPr/>
            <p:nvPr/>
          </p:nvGrpSpPr>
          <p:grpSpPr bwMode="auto">
            <a:xfrm>
              <a:off x="6768665" y="1333183"/>
              <a:ext cx="3711576" cy="2036763"/>
              <a:chOff x="64" y="0"/>
              <a:chExt cx="2338" cy="1283"/>
            </a:xfrm>
          </p:grpSpPr>
          <p:sp>
            <p:nvSpPr>
              <p:cNvPr id="21" name="Text Box 20"/>
              <p:cNvSpPr txBox="1">
                <a:spLocks noChangeArrowheads="1"/>
              </p:cNvSpPr>
              <p:nvPr/>
            </p:nvSpPr>
            <p:spPr bwMode="auto">
              <a:xfrm>
                <a:off x="272" y="953"/>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22" name="Rectangle 21"/>
              <p:cNvSpPr>
                <a:spLocks noChangeArrowheads="1"/>
              </p:cNvSpPr>
              <p:nvPr/>
            </p:nvSpPr>
            <p:spPr bwMode="auto">
              <a:xfrm>
                <a:off x="363" y="0"/>
                <a:ext cx="2039" cy="330"/>
              </a:xfrm>
              <a:prstGeom prst="rect">
                <a:avLst/>
              </a:prstGeom>
              <a:noFill/>
              <a:ln w="9525">
                <a:noFill/>
                <a:miter lim="800000"/>
              </a:ln>
            </p:spPr>
            <p:txBody>
              <a:bodyPr wrap="squar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23" name="Rectangle 22"/>
              <p:cNvSpPr>
                <a:spLocks noChangeArrowheads="1"/>
              </p:cNvSpPr>
              <p:nvPr/>
            </p:nvSpPr>
            <p:spPr bwMode="auto">
              <a:xfrm>
                <a:off x="64" y="318"/>
                <a:ext cx="241" cy="330"/>
              </a:xfrm>
              <a:prstGeom prst="rect">
                <a:avLst/>
              </a:prstGeom>
              <a:noFill/>
              <a:ln w="9525">
                <a:noFill/>
                <a:miter lim="800000"/>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endPar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24" name="Rectangle 23"/>
              <p:cNvSpPr>
                <a:spLocks noChangeArrowheads="1"/>
              </p:cNvSpPr>
              <p:nvPr/>
            </p:nvSpPr>
            <p:spPr bwMode="auto">
              <a:xfrm>
                <a:off x="367" y="318"/>
                <a:ext cx="1855" cy="330"/>
              </a:xfrm>
              <a:prstGeom prst="rect">
                <a:avLst/>
              </a:prstGeom>
              <a:noFill/>
              <a:ln w="9525">
                <a:noFill/>
                <a:miter lim="800000"/>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endPar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endParaRPr>
              </a:p>
            </p:txBody>
          </p:sp>
          <p:sp>
            <p:nvSpPr>
              <p:cNvPr id="25" name="Rectangle 24"/>
              <p:cNvSpPr>
                <a:spLocks noChangeArrowheads="1"/>
              </p:cNvSpPr>
              <p:nvPr/>
            </p:nvSpPr>
            <p:spPr bwMode="auto">
              <a:xfrm>
                <a:off x="377" y="720"/>
                <a:ext cx="1979" cy="330"/>
              </a:xfrm>
              <a:prstGeom prst="rect">
                <a:avLst/>
              </a:prstGeom>
              <a:noFill/>
              <a:ln w="9525">
                <a:noFill/>
                <a:miter lim="800000"/>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endParaRPr lang="en-US" sz="2800" b="1" dirty="0">
                  <a:latin typeface="Consolas" panose="020B0609020204030204" pitchFamily="49" charset="0"/>
                  <a:ea typeface="Segoe UI Black" panose="020B0A02040204020203" pitchFamily="34" charset="0"/>
                  <a:cs typeface="Segoe UI Black" panose="020B0A02040204020203" pitchFamily="34" charset="0"/>
                </a:endParaRPr>
              </a:p>
            </p:txBody>
          </p:sp>
          <p:sp>
            <p:nvSpPr>
              <p:cNvPr id="26" name="Rectangle 25"/>
              <p:cNvSpPr>
                <a:spLocks noChangeArrowheads="1"/>
              </p:cNvSpPr>
              <p:nvPr/>
            </p:nvSpPr>
            <p:spPr bwMode="auto">
              <a:xfrm>
                <a:off x="137" y="719"/>
                <a:ext cx="240" cy="335"/>
              </a:xfrm>
              <a:prstGeom prst="rect">
                <a:avLst/>
              </a:prstGeom>
              <a:solidFill>
                <a:srgbClr val="FF6600"/>
              </a:solidFill>
              <a:ln w="12700" cmpd="sng">
                <a:solidFill>
                  <a:srgbClr val="0000CC"/>
                </a:solidFill>
                <a:prstDash val="dash"/>
                <a:miter lim="800000"/>
              </a:ln>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rPr>
                  <a:t>1</a:t>
                </a:r>
                <a:endPar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endParaRPr>
              </a:p>
            </p:txBody>
          </p:sp>
        </p:grpSp>
        <p:sp>
          <p:nvSpPr>
            <p:cNvPr id="47" name="Line 4"/>
            <p:cNvSpPr>
              <a:spLocks noChangeShapeType="1"/>
            </p:cNvSpPr>
            <p:nvPr/>
          </p:nvSpPr>
          <p:spPr bwMode="auto">
            <a:xfrm flipV="1">
              <a:off x="6776071" y="2387692"/>
              <a:ext cx="3408897" cy="0"/>
            </a:xfrm>
            <a:prstGeom prst="line">
              <a:avLst/>
            </a:prstGeom>
            <a:noFill/>
            <a:ln w="38100">
              <a:solidFill>
                <a:schemeClr val="accent6">
                  <a:lumMod val="75000"/>
                </a:schemeClr>
              </a:solidFill>
              <a:rou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grpSp>
      <p:sp>
        <p:nvSpPr>
          <p:cNvPr id="39" name="Text Box 38"/>
          <p:cNvSpPr txBox="1">
            <a:spLocks noChangeArrowheads="1"/>
          </p:cNvSpPr>
          <p:nvPr/>
        </p:nvSpPr>
        <p:spPr bwMode="auto">
          <a:xfrm>
            <a:off x="9986410" y="2511509"/>
            <a:ext cx="16866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spcBef>
                <a:spcPct val="50000"/>
              </a:spcBef>
              <a:buClrTx/>
              <a:buFontTx/>
              <a:buNone/>
              <a:defRPr sz="2200" b="1">
                <a:latin typeface="Consolas" panose="020B0609020204030204" pitchFamily="49" charset="0"/>
                <a:ea typeface="微软雅黑" panose="020B0503020204020204" pitchFamily="34" charset="-122"/>
                <a:cs typeface="Segoe UI Black" panose="020B0A02040204020203" pitchFamily="34" charset="0"/>
              </a:defRPr>
            </a:lvl1pPr>
            <a:lvl2pPr marL="742950" indent="-285750">
              <a:lnSpc>
                <a:spcPct val="120000"/>
              </a:lnSpc>
              <a:spcBef>
                <a:spcPct val="20000"/>
              </a:spcBef>
              <a:buClr>
                <a:schemeClr val="accent2"/>
              </a:buClr>
              <a:buFont typeface="Wingdings" panose="05000000000000000000" pitchFamily="2" charset="2"/>
              <a:buChar char="n"/>
              <a:defRPr sz="2600">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9pPr>
          </a:lstStyle>
          <a:p>
            <a:r>
              <a:rPr lang="zh-CN" altLang="en-US" b="0" dirty="0"/>
              <a:t>未溢出</a:t>
            </a:r>
            <a:endParaRPr lang="zh-CN" altLang="en-US" b="0" dirty="0"/>
          </a:p>
        </p:txBody>
      </p:sp>
      <p:sp>
        <p:nvSpPr>
          <p:cNvPr id="65" name="圆角矩形 64"/>
          <p:cNvSpPr/>
          <p:nvPr/>
        </p:nvSpPr>
        <p:spPr>
          <a:xfrm>
            <a:off x="6274405" y="5593395"/>
            <a:ext cx="5321997" cy="66032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Overflow = f</a:t>
            </a:r>
            <a:r>
              <a:rPr lang="en-US" altLang="zh-CN" sz="3200" b="1" i="1" baseline="-25000" dirty="0">
                <a:solidFill>
                  <a:schemeClr val="tx1"/>
                </a:solidFill>
                <a:latin typeface="Times New Roman" panose="02020603050405020304" pitchFamily="18" charset="0"/>
                <a:cs typeface="Times New Roman" panose="02020603050405020304" pitchFamily="18" charset="0"/>
              </a:rPr>
              <a:t>1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 f</a:t>
            </a:r>
            <a:r>
              <a:rPr lang="en-US" altLang="zh-CN" sz="3200" b="1" i="1" baseline="-25000" dirty="0">
                <a:solidFill>
                  <a:schemeClr val="tx1"/>
                </a:solidFill>
                <a:latin typeface="Times New Roman" panose="02020603050405020304" pitchFamily="18" charset="0"/>
                <a:cs typeface="Times New Roman" panose="02020603050405020304" pitchFamily="18" charset="0"/>
              </a:rPr>
              <a:t>2</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sp>
        <p:nvSpPr>
          <p:cNvPr id="66" name="圆角矩形 65"/>
          <p:cNvSpPr/>
          <p:nvPr/>
        </p:nvSpPr>
        <p:spPr>
          <a:xfrm>
            <a:off x="2516219" y="4640540"/>
            <a:ext cx="721130" cy="4889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7253623" y="4648229"/>
            <a:ext cx="721130" cy="4889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487822" y="5622656"/>
            <a:ext cx="5599659" cy="703524"/>
          </a:xfrm>
          <a:prstGeom prst="roundRect">
            <a:avLst>
              <a:gd name="adj" fmla="val 5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zh-CN" altLang="en-US" sz="2400" b="1" dirty="0">
                <a:solidFill>
                  <a:schemeClr val="tx1"/>
                </a:solidFill>
                <a:ea typeface="微软雅黑" panose="020B0503020204020204" pitchFamily="34" charset="-122"/>
              </a:rPr>
              <a:t>双符号位最高位永远是正确符号位</a:t>
            </a:r>
            <a:endParaRPr lang="zh-CN" altLang="en-US" sz="2400" b="1" baseline="-25000" dirty="0">
              <a:solidFill>
                <a:schemeClr val="tx1"/>
              </a:solidFill>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运算器与总线结构</a:t>
            </a:r>
            <a:endParaRPr lang="zh-CN" altLang="en-US" dirty="0"/>
          </a:p>
        </p:txBody>
      </p:sp>
      <p:sp>
        <p:nvSpPr>
          <p:cNvPr id="3" name="内容占位符 2"/>
          <p:cNvSpPr>
            <a:spLocks noGrp="1"/>
          </p:cNvSpPr>
          <p:nvPr>
            <p:ph idx="1"/>
          </p:nvPr>
        </p:nvSpPr>
        <p:spPr>
          <a:xfrm>
            <a:off x="487822" y="942764"/>
            <a:ext cx="10515599" cy="924136"/>
          </a:xfrm>
        </p:spPr>
        <p:txBody>
          <a:bodyPr/>
          <a:lstStyle/>
          <a:p>
            <a:r>
              <a:rPr lang="zh-CN" altLang="en-US" dirty="0"/>
              <a:t>双总线结构与运算通路</a:t>
            </a:r>
            <a:r>
              <a:rPr lang="en-US" altLang="zh-CN" dirty="0"/>
              <a:t>2</a:t>
            </a:r>
            <a:endParaRPr lang="en-US" altLang="zh-CN" dirty="0"/>
          </a:p>
        </p:txBody>
      </p:sp>
      <p:sp>
        <p:nvSpPr>
          <p:cNvPr id="90" name="矩形 89"/>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tx1"/>
                </a:solidFill>
                <a:latin typeface="微软雅黑" panose="020B0503020204020204" pitchFamily="34" charset="-122"/>
                <a:ea typeface="微软雅黑" panose="020B0503020204020204" pitchFamily="34" charset="-122"/>
              </a:rPr>
              <a:t>通用</a:t>
            </a:r>
            <a:endParaRPr lang="en-US" altLang="zh-CN" sz="1705" b="1" dirty="0">
              <a:solidFill>
                <a:schemeClr val="tx1"/>
              </a:solidFill>
              <a:latin typeface="微软雅黑" panose="020B0503020204020204" pitchFamily="34" charset="-122"/>
              <a:ea typeface="微软雅黑" panose="020B0503020204020204" pitchFamily="34" charset="-122"/>
            </a:endParaRPr>
          </a:p>
          <a:p>
            <a:pPr algn="ctr"/>
            <a:r>
              <a:rPr lang="zh-CN" altLang="en-US" sz="1705" b="1" dirty="0">
                <a:solidFill>
                  <a:schemeClr val="tx1"/>
                </a:solidFill>
                <a:latin typeface="微软雅黑" panose="020B0503020204020204" pitchFamily="34" charset="-122"/>
                <a:ea typeface="微软雅黑" panose="020B0503020204020204" pitchFamily="34" charset="-122"/>
              </a:rPr>
              <a:t>寄存器堆</a:t>
            </a:r>
            <a:endParaRPr lang="zh-CN" altLang="en-US" sz="1705" b="1" dirty="0">
              <a:solidFill>
                <a:schemeClr val="tx1"/>
              </a:solidFill>
              <a:latin typeface="微软雅黑" panose="020B0503020204020204" pitchFamily="34" charset="-122"/>
              <a:ea typeface="微软雅黑" panose="020B0503020204020204" pitchFamily="34" charset="-122"/>
            </a:endParaRPr>
          </a:p>
        </p:txBody>
      </p:sp>
      <p:cxnSp>
        <p:nvCxnSpPr>
          <p:cNvPr id="91" name="直接箭头连接符 90"/>
          <p:cNvCxnSpPr/>
          <p:nvPr/>
        </p:nvCxnSpPr>
        <p:spPr>
          <a:xfrm flipV="1">
            <a:off x="3852746" y="3606790"/>
            <a:ext cx="0" cy="2322794"/>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9574765" y="4275621"/>
            <a:ext cx="0" cy="165396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V="1">
            <a:off x="9082311"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2330177" y="2046174"/>
            <a:ext cx="2363045" cy="2225607"/>
            <a:chOff x="2374973" y="2136912"/>
            <a:chExt cx="2434291" cy="3984118"/>
          </a:xfrm>
          <a:effectLst/>
        </p:grpSpPr>
        <p:cxnSp>
          <p:nvCxnSpPr>
            <p:cNvPr id="95" name="直接连接符 94"/>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4809264" y="2136915"/>
              <a:ext cx="0" cy="815626"/>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98" name="任意多边形 23"/>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9" name="等腰三角形 98"/>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sp>
        <p:nvSpPr>
          <p:cNvPr id="100" name="Text Box 49"/>
          <p:cNvSpPr txBox="1">
            <a:spLocks noChangeArrowheads="1"/>
          </p:cNvSpPr>
          <p:nvPr/>
        </p:nvSpPr>
        <p:spPr bwMode="auto">
          <a:xfrm>
            <a:off x="9156474" y="2483530"/>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1" name="直接箭头连接符 100"/>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02" name="文本框 101"/>
          <p:cNvSpPr txBox="1"/>
          <p:nvPr/>
        </p:nvSpPr>
        <p:spPr>
          <a:xfrm>
            <a:off x="6769121" y="4496565"/>
            <a:ext cx="742511" cy="500906"/>
          </a:xfrm>
          <a:prstGeom prst="rect">
            <a:avLst/>
          </a:prstGeom>
          <a:noFill/>
          <a:ln>
            <a:noFill/>
          </a:ln>
        </p:spPr>
        <p:txBody>
          <a:bodyPr wrap="none" rtlCol="0">
            <a:spAutoFit/>
          </a:bodyPr>
          <a:lstStyle/>
          <a:p>
            <a:pPr algn="r" defTabSz="914400">
              <a:defRPr/>
            </a:pPr>
            <a:r>
              <a:rPr lang="en-US" altLang="zh-CN" sz="265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IB2</a:t>
            </a:r>
            <a:endParaRPr lang="zh-CN" altLang="en-US" sz="265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03" name="直接箭头连接符 102"/>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04" name="Text Box 49"/>
          <p:cNvSpPr txBox="1">
            <a:spLocks noChangeArrowheads="1"/>
          </p:cNvSpPr>
          <p:nvPr/>
        </p:nvSpPr>
        <p:spPr bwMode="auto">
          <a:xfrm>
            <a:off x="6306003" y="2686451"/>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49"/>
          <p:cNvSpPr txBox="1">
            <a:spLocks noChangeArrowheads="1"/>
          </p:cNvSpPr>
          <p:nvPr/>
        </p:nvSpPr>
        <p:spPr bwMode="auto">
          <a:xfrm>
            <a:off x="7279495" y="2962309"/>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6" name="直接箭头连接符 105"/>
          <p:cNvCxnSpPr/>
          <p:nvPr/>
        </p:nvCxnSpPr>
        <p:spPr>
          <a:xfrm>
            <a:off x="7636843" y="3429000"/>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07" name="直接箭头连接符 106"/>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08" name="Text Box 49"/>
          <p:cNvSpPr txBox="1">
            <a:spLocks noChangeArrowheads="1"/>
          </p:cNvSpPr>
          <p:nvPr/>
        </p:nvSpPr>
        <p:spPr bwMode="auto">
          <a:xfrm>
            <a:off x="9916137" y="3622292"/>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p:cNvCxnSpPr/>
          <p:nvPr/>
        </p:nvCxnSpPr>
        <p:spPr>
          <a:xfrm>
            <a:off x="7636843" y="3702097"/>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10" name="Text Box 49"/>
          <p:cNvSpPr txBox="1">
            <a:spLocks noChangeArrowheads="1"/>
          </p:cNvSpPr>
          <p:nvPr/>
        </p:nvSpPr>
        <p:spPr bwMode="auto">
          <a:xfrm>
            <a:off x="7279495" y="3778426"/>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文本框 110"/>
          <p:cNvSpPr txBox="1"/>
          <p:nvPr/>
        </p:nvSpPr>
        <p:spPr>
          <a:xfrm>
            <a:off x="6794801" y="5433494"/>
            <a:ext cx="704040" cy="500906"/>
          </a:xfrm>
          <a:prstGeom prst="rect">
            <a:avLst/>
          </a:prstGeom>
          <a:noFill/>
          <a:ln>
            <a:noFill/>
          </a:ln>
        </p:spPr>
        <p:txBody>
          <a:bodyPr wrap="none" rtlCol="0">
            <a:spAutoFit/>
          </a:bodyPr>
          <a:lstStyle/>
          <a:p>
            <a:pPr algn="r" defTabSz="914400">
              <a:defRPr/>
            </a:pPr>
            <a:r>
              <a:rPr lang="en-US" altLang="zh-CN" sz="2655" kern="0" dirty="0">
                <a:solidFill>
                  <a:srgbClr val="ED7D31"/>
                </a:solidFill>
                <a:latin typeface="Segoe UI Black" panose="020B0A02040204020203" pitchFamily="34" charset="0"/>
                <a:ea typeface="Segoe UI Black" panose="020B0A02040204020203" pitchFamily="34" charset="0"/>
                <a:cs typeface="Segoe UI Black" panose="020B0A02040204020203" pitchFamily="34" charset="0"/>
              </a:rPr>
              <a:t>IB1</a:t>
            </a:r>
            <a:endParaRPr lang="zh-CN" altLang="en-US" sz="2655" kern="0" dirty="0">
              <a:solidFill>
                <a:srgbClr val="ED7D31"/>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12" name="组合 111"/>
          <p:cNvGrpSpPr/>
          <p:nvPr/>
        </p:nvGrpSpPr>
        <p:grpSpPr>
          <a:xfrm>
            <a:off x="5678524" y="3558840"/>
            <a:ext cx="2875350" cy="1419997"/>
            <a:chOff x="6262113" y="3753265"/>
            <a:chExt cx="2759551" cy="1497653"/>
          </a:xfrm>
          <a:effectLst/>
        </p:grpSpPr>
        <p:cxnSp>
          <p:nvCxnSpPr>
            <p:cNvPr id="113" name="直接箭头连接符 112"/>
            <p:cNvCxnSpPr/>
            <p:nvPr/>
          </p:nvCxnSpPr>
          <p:spPr>
            <a:xfrm flipV="1">
              <a:off x="6262113" y="3753265"/>
              <a:ext cx="0" cy="1497652"/>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flipH="1">
              <a:off x="6262113" y="5250918"/>
              <a:ext cx="2759551" cy="0"/>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V="1">
              <a:off x="9021663" y="4552035"/>
              <a:ext cx="0" cy="69888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116" name="直接箭头连接符 115"/>
          <p:cNvCxnSpPr/>
          <p:nvPr/>
        </p:nvCxnSpPr>
        <p:spPr>
          <a:xfrm>
            <a:off x="1806981" y="5953259"/>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3635665" y="3133994"/>
            <a:ext cx="2233488" cy="477497"/>
            <a:chOff x="3791658" y="3236820"/>
            <a:chExt cx="2355631" cy="503611"/>
          </a:xfrm>
        </p:grpSpPr>
        <p:sp>
          <p:nvSpPr>
            <p:cNvPr id="118" name="文本框 117"/>
            <p:cNvSpPr txBox="1"/>
            <p:nvPr/>
          </p:nvSpPr>
          <p:spPr>
            <a:xfrm>
              <a:off x="3791658" y="3273806"/>
              <a:ext cx="426387"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19" name="文本框 118"/>
            <p:cNvSpPr txBox="1"/>
            <p:nvPr/>
          </p:nvSpPr>
          <p:spPr>
            <a:xfrm>
              <a:off x="5739500" y="3236820"/>
              <a:ext cx="407789"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122" name="直接箭头连接符 121"/>
          <p:cNvCxnSpPr/>
          <p:nvPr/>
        </p:nvCxnSpPr>
        <p:spPr>
          <a:xfrm flipV="1">
            <a:off x="3857258" y="3604429"/>
            <a:ext cx="0" cy="2322794"/>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V="1">
            <a:off x="2330177" y="4886077"/>
            <a:ext cx="0" cy="1043508"/>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124" name="组合 123"/>
          <p:cNvGrpSpPr/>
          <p:nvPr/>
        </p:nvGrpSpPr>
        <p:grpSpPr>
          <a:xfrm>
            <a:off x="7279495" y="3702097"/>
            <a:ext cx="1196993" cy="389273"/>
            <a:chOff x="7677592" y="3904357"/>
            <a:chExt cx="1262454" cy="410561"/>
          </a:xfrm>
        </p:grpSpPr>
        <p:cxnSp>
          <p:nvCxnSpPr>
            <p:cNvPr id="125" name="直接箭头连接符 124"/>
            <p:cNvCxnSpPr/>
            <p:nvPr/>
          </p:nvCxnSpPr>
          <p:spPr>
            <a:xfrm>
              <a:off x="8054483" y="3904357"/>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26" name="Text Box 49"/>
            <p:cNvSpPr txBox="1">
              <a:spLocks noChangeArrowheads="1"/>
            </p:cNvSpPr>
            <p:nvPr/>
          </p:nvSpPr>
          <p:spPr bwMode="auto">
            <a:xfrm>
              <a:off x="7677592" y="3984860"/>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7" name="矩形 126"/>
          <p:cNvSpPr/>
          <p:nvPr/>
        </p:nvSpPr>
        <p:spPr>
          <a:xfrm>
            <a:off x="8372999" y="5252637"/>
            <a:ext cx="655949" cy="348813"/>
          </a:xfrm>
          <a:prstGeom prst="rect">
            <a:avLst/>
          </a:prstGeom>
        </p:spPr>
        <p:txBody>
          <a:bodyPr wrap="none">
            <a:spAutoFit/>
          </a:bodyPr>
          <a:lstStyle/>
          <a:p>
            <a:pPr marL="12700">
              <a:lnSpc>
                <a:spcPts val="1975"/>
              </a:lnSpc>
            </a:pP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8" name="矩形 127"/>
          <p:cNvSpPr/>
          <p:nvPr/>
        </p:nvSpPr>
        <p:spPr>
          <a:xfrm>
            <a:off x="3910173" y="4065748"/>
            <a:ext cx="655949" cy="348813"/>
          </a:xfrm>
          <a:prstGeom prst="rect">
            <a:avLst/>
          </a:prstGeom>
        </p:spPr>
        <p:txBody>
          <a:bodyPr wrap="none">
            <a:spAutoFit/>
          </a:bodyPr>
          <a:lstStyle/>
          <a:p>
            <a:pPr marL="12700">
              <a:lnSpc>
                <a:spcPts val="1975"/>
              </a:lnSpc>
            </a:pP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29" name="直接箭头连接符 128"/>
          <p:cNvCxnSpPr/>
          <p:nvPr/>
        </p:nvCxnSpPr>
        <p:spPr>
          <a:xfrm>
            <a:off x="9574765" y="4275620"/>
            <a:ext cx="0" cy="1653963"/>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2330175" y="2046174"/>
            <a:ext cx="2363042" cy="2218988"/>
            <a:chOff x="2374973" y="2136911"/>
            <a:chExt cx="2434291" cy="3946214"/>
          </a:xfrm>
          <a:effectLst/>
        </p:grpSpPr>
        <p:cxnSp>
          <p:nvCxnSpPr>
            <p:cNvPr id="131" name="直接连接符 130"/>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V="1">
              <a:off x="4809264" y="2136914"/>
              <a:ext cx="0" cy="781385"/>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2374973" y="2136911"/>
              <a:ext cx="0" cy="3946214"/>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134" name="任意多边形 110"/>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1">
              <a:lumMod val="40000"/>
              <a:lumOff val="6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135" name="组合 134"/>
          <p:cNvGrpSpPr/>
          <p:nvPr/>
        </p:nvGrpSpPr>
        <p:grpSpPr>
          <a:xfrm>
            <a:off x="5686403" y="2686451"/>
            <a:ext cx="1816593" cy="312944"/>
            <a:chOff x="5997378" y="2833168"/>
            <a:chExt cx="1915938" cy="330058"/>
          </a:xfrm>
        </p:grpSpPr>
        <p:cxnSp>
          <p:nvCxnSpPr>
            <p:cNvPr id="136" name="直接箭头连接符 135"/>
            <p:cNvCxnSpPr/>
            <p:nvPr/>
          </p:nvCxnSpPr>
          <p:spPr>
            <a:xfrm flipH="1">
              <a:off x="5997378" y="3040260"/>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37" name="Text Box 49"/>
            <p:cNvSpPr txBox="1">
              <a:spLocks noChangeArrowheads="1"/>
            </p:cNvSpPr>
            <p:nvPr/>
          </p:nvSpPr>
          <p:spPr bwMode="auto">
            <a:xfrm>
              <a:off x="6650862" y="283316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8" name="组合 137"/>
          <p:cNvGrpSpPr/>
          <p:nvPr/>
        </p:nvGrpSpPr>
        <p:grpSpPr>
          <a:xfrm>
            <a:off x="7279495" y="2962310"/>
            <a:ext cx="1196993" cy="466691"/>
            <a:chOff x="7677592" y="3124112"/>
            <a:chExt cx="1262454" cy="492213"/>
          </a:xfrm>
        </p:grpSpPr>
        <p:sp>
          <p:nvSpPr>
            <p:cNvPr id="139" name="Text Box 49"/>
            <p:cNvSpPr txBox="1">
              <a:spLocks noChangeArrowheads="1"/>
            </p:cNvSpPr>
            <p:nvPr/>
          </p:nvSpPr>
          <p:spPr bwMode="auto">
            <a:xfrm>
              <a:off x="7677592" y="3124112"/>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0" name="直接箭头连接符 139"/>
            <p:cNvCxnSpPr/>
            <p:nvPr/>
          </p:nvCxnSpPr>
          <p:spPr>
            <a:xfrm>
              <a:off x="8054483" y="3616325"/>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grpSp>
      <p:grpSp>
        <p:nvGrpSpPr>
          <p:cNvPr id="141" name="组合 140"/>
          <p:cNvGrpSpPr/>
          <p:nvPr/>
        </p:nvGrpSpPr>
        <p:grpSpPr>
          <a:xfrm>
            <a:off x="9916137" y="3541969"/>
            <a:ext cx="1196993" cy="393268"/>
            <a:chOff x="10458425" y="3735471"/>
            <a:chExt cx="1262454" cy="414775"/>
          </a:xfrm>
        </p:grpSpPr>
        <p:cxnSp>
          <p:nvCxnSpPr>
            <p:cNvPr id="142" name="直接箭头连接符 141"/>
            <p:cNvCxnSpPr/>
            <p:nvPr/>
          </p:nvCxnSpPr>
          <p:spPr>
            <a:xfrm flipH="1">
              <a:off x="10458425" y="3735471"/>
              <a:ext cx="675750" cy="0"/>
            </a:xfrm>
            <a:prstGeom prst="straightConnector1">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3" name="Text Box 49"/>
            <p:cNvSpPr txBox="1">
              <a:spLocks noChangeArrowheads="1"/>
            </p:cNvSpPr>
            <p:nvPr/>
          </p:nvSpPr>
          <p:spPr bwMode="auto">
            <a:xfrm>
              <a:off x="10458425" y="382018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44" name="直接箭头连接符 143"/>
          <p:cNvCxnSpPr/>
          <p:nvPr/>
        </p:nvCxnSpPr>
        <p:spPr>
          <a:xfrm flipV="1">
            <a:off x="5675830" y="3569886"/>
            <a:ext cx="0" cy="1419996"/>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H="1">
            <a:off x="5675830" y="4978836"/>
            <a:ext cx="2875350" cy="0"/>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8551180" y="4288997"/>
            <a:ext cx="0" cy="662644"/>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5739847" y="4015741"/>
            <a:ext cx="655949" cy="348813"/>
          </a:xfrm>
          <a:prstGeom prst="rect">
            <a:avLst/>
          </a:prstGeom>
        </p:spPr>
        <p:txBody>
          <a:bodyPr wrap="none">
            <a:spAutoFit/>
          </a:bodyPr>
          <a:lstStyle/>
          <a:p>
            <a:pPr marL="12700">
              <a:lnSpc>
                <a:spcPts val="1975"/>
              </a:lnSpc>
            </a:pPr>
            <a:r>
              <a:rPr lang="en-US" altLang="zh-CN" sz="189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48" name="矩形 147"/>
          <p:cNvSpPr/>
          <p:nvPr/>
        </p:nvSpPr>
        <p:spPr>
          <a:xfrm>
            <a:off x="2768031" y="2211763"/>
            <a:ext cx="1298753" cy="348813"/>
          </a:xfrm>
          <a:prstGeom prst="rect">
            <a:avLst/>
          </a:prstGeom>
        </p:spPr>
        <p:txBody>
          <a:bodyPr wrap="none">
            <a:spAutoFit/>
          </a:bodyPr>
          <a:lstStyle/>
          <a:p>
            <a:pPr marL="12700">
              <a:lnSpc>
                <a:spcPts val="1975"/>
              </a:lnSpc>
            </a:pP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49" name="矩形 148"/>
          <p:cNvSpPr/>
          <p:nvPr/>
        </p:nvSpPr>
        <p:spPr>
          <a:xfrm>
            <a:off x="9645141" y="4909751"/>
            <a:ext cx="1298753" cy="348813"/>
          </a:xfrm>
          <a:prstGeom prst="rect">
            <a:avLst/>
          </a:prstGeom>
        </p:spPr>
        <p:txBody>
          <a:bodyPr wrap="none">
            <a:spAutoFit/>
          </a:bodyPr>
          <a:lstStyle/>
          <a:p>
            <a:pPr marL="12700">
              <a:lnSpc>
                <a:spcPts val="1975"/>
              </a:lnSpc>
            </a:pP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50" name="组合 149"/>
          <p:cNvGrpSpPr/>
          <p:nvPr/>
        </p:nvGrpSpPr>
        <p:grpSpPr>
          <a:xfrm>
            <a:off x="8282904" y="2897503"/>
            <a:ext cx="1638582" cy="1369097"/>
            <a:chOff x="8730233" y="3040261"/>
            <a:chExt cx="1728192" cy="1443970"/>
          </a:xfrm>
          <a:solidFill>
            <a:srgbClr val="00B050"/>
          </a:solidFill>
        </p:grpSpPr>
        <p:sp>
          <p:nvSpPr>
            <p:cNvPr id="151" name="矩形 150"/>
            <p:cNvSpPr/>
            <p:nvPr/>
          </p:nvSpPr>
          <p:spPr>
            <a:xfrm>
              <a:off x="8730233" y="3040261"/>
              <a:ext cx="1728192" cy="1443970"/>
            </a:xfrm>
            <a:prstGeom prst="rect">
              <a:avLst/>
            </a:prstGeom>
            <a:grp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bg1"/>
                  </a:solidFill>
                  <a:latin typeface="微软雅黑" panose="020B0503020204020204" pitchFamily="34" charset="-122"/>
                  <a:ea typeface="微软雅黑" panose="020B0503020204020204" pitchFamily="34" charset="-122"/>
                </a:rPr>
                <a:t>通用</a:t>
              </a:r>
              <a:endParaRPr lang="en-US" altLang="zh-CN" sz="1705" b="1" dirty="0">
                <a:solidFill>
                  <a:schemeClr val="bg1"/>
                </a:solidFill>
                <a:latin typeface="微软雅黑" panose="020B0503020204020204" pitchFamily="34" charset="-122"/>
                <a:ea typeface="微软雅黑" panose="020B0503020204020204" pitchFamily="34" charset="-122"/>
              </a:endParaRPr>
            </a:p>
            <a:p>
              <a:pPr algn="ctr"/>
              <a:r>
                <a:rPr lang="zh-CN" altLang="en-US" sz="1705" b="1" dirty="0">
                  <a:solidFill>
                    <a:schemeClr val="bg1"/>
                  </a:solidFill>
                  <a:latin typeface="微软雅黑" panose="020B0503020204020204" pitchFamily="34" charset="-122"/>
                  <a:ea typeface="微软雅黑" panose="020B0503020204020204" pitchFamily="34" charset="-122"/>
                </a:rPr>
                <a:t>寄存器堆</a:t>
              </a:r>
              <a:endParaRPr lang="zh-CN" altLang="en-US" sz="1705" b="1" dirty="0">
                <a:solidFill>
                  <a:schemeClr val="bg1"/>
                </a:solidFill>
                <a:latin typeface="微软雅黑" panose="020B0503020204020204" pitchFamily="34" charset="-122"/>
                <a:ea typeface="微软雅黑" panose="020B0503020204020204" pitchFamily="34" charset="-122"/>
              </a:endParaRPr>
            </a:p>
          </p:txBody>
        </p:sp>
        <p:sp>
          <p:nvSpPr>
            <p:cNvPr id="152" name="等腰三角形 151"/>
            <p:cNvSpPr/>
            <p:nvPr/>
          </p:nvSpPr>
          <p:spPr>
            <a:xfrm rot="10800000">
              <a:off x="9470670" y="3040261"/>
              <a:ext cx="247318" cy="126108"/>
            </a:xfrm>
            <a:prstGeom prst="triangle">
              <a:avLst>
                <a:gd name="adj" fmla="val 50001"/>
              </a:avLst>
            </a:prstGeom>
            <a:grpFill/>
            <a:ln w="31750" cap="flat" cmpd="sng" algn="ctr">
              <a:solidFill>
                <a:srgbClr val="000000"/>
              </a:solidFill>
              <a:prstDash val="solid"/>
            </a:ln>
            <a:effectLst/>
          </p:spPr>
          <p:txBody>
            <a:bodyPr rtlCol="0" anchor="ctr"/>
            <a:lstStyle/>
            <a:p>
              <a:pPr algn="ctr" defTabSz="914400">
                <a:defRPr/>
              </a:pPr>
              <a:endParaRPr lang="zh-CN" altLang="en-US" sz="1895" b="1" kern="0">
                <a:solidFill>
                  <a:schemeClr val="bg1"/>
                </a:solidFill>
                <a:latin typeface="Segoe UI Black" panose="020B0A02040204020203" pitchFamily="34" charset="0"/>
                <a:cs typeface="Segoe UI Black" panose="020B0A02040204020203" pitchFamily="34" charset="0"/>
              </a:endParaRPr>
            </a:p>
          </p:txBody>
        </p:sp>
      </p:grpSp>
      <p:sp>
        <p:nvSpPr>
          <p:cNvPr id="153" name="矩形 152"/>
          <p:cNvSpPr/>
          <p:nvPr/>
        </p:nvSpPr>
        <p:spPr>
          <a:xfrm>
            <a:off x="8466042" y="2465677"/>
            <a:ext cx="635110" cy="388824"/>
          </a:xfrm>
          <a:prstGeom prst="rect">
            <a:avLst/>
          </a:prstGeom>
        </p:spPr>
        <p:txBody>
          <a:bodyPr wrap="none">
            <a:spAutoFit/>
          </a:bodyPr>
          <a:lstStyle/>
          <a:p>
            <a:pPr marL="12700">
              <a:lnSpc>
                <a:spcPts val="1975"/>
              </a:lnSpc>
            </a:pPr>
            <a:r>
              <a:rPr lang="zh-CN" altLang="en-US" sz="341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②</a:t>
            </a:r>
            <a:endParaRPr lang="zh-CN" altLang="en-US" sz="341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54" name="组合 153"/>
          <p:cNvGrpSpPr/>
          <p:nvPr/>
        </p:nvGrpSpPr>
        <p:grpSpPr>
          <a:xfrm>
            <a:off x="1823319" y="4301918"/>
            <a:ext cx="979856" cy="594102"/>
            <a:chOff x="2828975" y="4455551"/>
            <a:chExt cx="1495040" cy="626592"/>
          </a:xfrm>
        </p:grpSpPr>
        <p:sp>
          <p:nvSpPr>
            <p:cNvPr id="155" name="矩形 154"/>
            <p:cNvSpPr/>
            <p:nvPr/>
          </p:nvSpPr>
          <p:spPr>
            <a:xfrm>
              <a:off x="2828975" y="4455551"/>
              <a:ext cx="1495040" cy="626592"/>
            </a:xfrm>
            <a:prstGeom prst="rect">
              <a:avLst/>
            </a:prstGeom>
            <a:solidFill>
              <a:srgbClr val="FFFF00"/>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latin typeface="Segoe UI Black" panose="020B0A02040204020203" pitchFamily="34" charset="0"/>
                <a:cs typeface="Segoe UI Black" panose="020B0A02040204020203" pitchFamily="34" charset="0"/>
              </a:endParaRPr>
            </a:p>
          </p:txBody>
        </p:sp>
        <p:sp>
          <p:nvSpPr>
            <p:cNvPr id="156" name="等腰三角形 155"/>
            <p:cNvSpPr/>
            <p:nvPr/>
          </p:nvSpPr>
          <p:spPr>
            <a:xfrm rot="5400000">
              <a:off x="2796534" y="4677629"/>
              <a:ext cx="247318" cy="182436"/>
            </a:xfrm>
            <a:prstGeom prst="triangle">
              <a:avLst>
                <a:gd name="adj" fmla="val 50001"/>
              </a:avLst>
            </a:prstGeom>
            <a:solidFill>
              <a:srgbClr val="FFFF00"/>
            </a:solidFill>
            <a:ln w="31750" cap="flat" cmpd="sng" algn="ctr">
              <a:solidFill>
                <a:srgbClr val="000000"/>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grpSp>
      <p:cxnSp>
        <p:nvCxnSpPr>
          <p:cNvPr id="157" name="直接箭头连接符 156"/>
          <p:cNvCxnSpPr/>
          <p:nvPr/>
        </p:nvCxnSpPr>
        <p:spPr>
          <a:xfrm flipH="1">
            <a:off x="2803175" y="4598969"/>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58" name="Text Box 49"/>
          <p:cNvSpPr txBox="1">
            <a:spLocks noChangeArrowheads="1"/>
          </p:cNvSpPr>
          <p:nvPr/>
        </p:nvSpPr>
        <p:spPr bwMode="auto">
          <a:xfrm>
            <a:off x="2924464" y="4589553"/>
            <a:ext cx="1196993"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9" name="直接箭头连接符 158"/>
          <p:cNvCxnSpPr/>
          <p:nvPr/>
        </p:nvCxnSpPr>
        <p:spPr>
          <a:xfrm>
            <a:off x="1427238" y="4598969"/>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60" name="Text Box 49"/>
          <p:cNvSpPr txBox="1">
            <a:spLocks noChangeArrowheads="1"/>
          </p:cNvSpPr>
          <p:nvPr/>
        </p:nvSpPr>
        <p:spPr bwMode="auto">
          <a:xfrm>
            <a:off x="1260131" y="4585104"/>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61" name="组合 160"/>
          <p:cNvGrpSpPr/>
          <p:nvPr/>
        </p:nvGrpSpPr>
        <p:grpSpPr>
          <a:xfrm>
            <a:off x="2803176" y="4589553"/>
            <a:ext cx="1318281" cy="312944"/>
            <a:chOff x="4548930" y="4812611"/>
            <a:chExt cx="1390375" cy="330058"/>
          </a:xfrm>
        </p:grpSpPr>
        <p:cxnSp>
          <p:nvCxnSpPr>
            <p:cNvPr id="162" name="直接箭头连接符 161"/>
            <p:cNvCxnSpPr/>
            <p:nvPr/>
          </p:nvCxnSpPr>
          <p:spPr>
            <a:xfrm flipH="1">
              <a:off x="4548930"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63" name="Text Box 49"/>
            <p:cNvSpPr txBox="1">
              <a:spLocks noChangeArrowheads="1"/>
            </p:cNvSpPr>
            <p:nvPr/>
          </p:nvSpPr>
          <p:spPr bwMode="auto">
            <a:xfrm>
              <a:off x="4676851" y="4812611"/>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4" name="矩形 163"/>
          <p:cNvSpPr/>
          <p:nvPr/>
        </p:nvSpPr>
        <p:spPr>
          <a:xfrm>
            <a:off x="1216482" y="4201725"/>
            <a:ext cx="635110" cy="388824"/>
          </a:xfrm>
          <a:prstGeom prst="rect">
            <a:avLst/>
          </a:prstGeom>
        </p:spPr>
        <p:txBody>
          <a:bodyPr wrap="none">
            <a:spAutoFit/>
          </a:bodyPr>
          <a:lstStyle/>
          <a:p>
            <a:pPr marL="12700">
              <a:lnSpc>
                <a:spcPts val="1975"/>
              </a:lnSpc>
            </a:pPr>
            <a:r>
              <a:rPr lang="zh-CN" altLang="en-US" sz="341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341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5" name="Text Box 49"/>
          <p:cNvSpPr txBox="1">
            <a:spLocks noChangeArrowheads="1"/>
          </p:cNvSpPr>
          <p:nvPr/>
        </p:nvSpPr>
        <p:spPr bwMode="auto">
          <a:xfrm>
            <a:off x="1260131" y="4573130"/>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V="1">
            <a:off x="9082311" y="4266600"/>
            <a:ext cx="10569" cy="1627209"/>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1806981" y="5953259"/>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flipV="1">
            <a:off x="2330177" y="4902497"/>
            <a:ext cx="0" cy="1043508"/>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169" name="组合 168"/>
          <p:cNvGrpSpPr/>
          <p:nvPr/>
        </p:nvGrpSpPr>
        <p:grpSpPr>
          <a:xfrm>
            <a:off x="1823319" y="4301918"/>
            <a:ext cx="979856" cy="594102"/>
            <a:chOff x="2828975" y="4455551"/>
            <a:chExt cx="1495040" cy="626592"/>
          </a:xfrm>
          <a:solidFill>
            <a:srgbClr val="FFC000"/>
          </a:solidFill>
        </p:grpSpPr>
        <p:sp>
          <p:nvSpPr>
            <p:cNvPr id="170" name="矩形 169"/>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5" b="1" kern="0" baseline="-25000" dirty="0">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b="1" kern="0" dirty="0">
                <a:latin typeface="Segoe UI Black" panose="020B0A02040204020203" pitchFamily="34" charset="0"/>
                <a:cs typeface="Segoe UI Black" panose="020B0A02040204020203" pitchFamily="34" charset="0"/>
              </a:endParaRPr>
            </a:p>
          </p:txBody>
        </p:sp>
        <p:sp>
          <p:nvSpPr>
            <p:cNvPr id="171" name="等腰三角形 170"/>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grpSp>
      <p:cxnSp>
        <p:nvCxnSpPr>
          <p:cNvPr id="172" name="直接箭头连接符 171"/>
          <p:cNvCxnSpPr/>
          <p:nvPr/>
        </p:nvCxnSpPr>
        <p:spPr>
          <a:xfrm>
            <a:off x="1806981" y="5953259"/>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73" name="Text Box 49"/>
          <p:cNvSpPr txBox="1">
            <a:spLocks noChangeArrowheads="1"/>
          </p:cNvSpPr>
          <p:nvPr/>
        </p:nvSpPr>
        <p:spPr bwMode="auto">
          <a:xfrm>
            <a:off x="9160426" y="2488621"/>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Box 24"/>
          <p:cNvSpPr txBox="1"/>
          <p:nvPr/>
        </p:nvSpPr>
        <p:spPr>
          <a:xfrm>
            <a:off x="1216482" y="6050843"/>
            <a:ext cx="5552639" cy="617477"/>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双总线，</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个缓冲寄存器，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2</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75" name="矩形 174"/>
          <p:cNvSpPr/>
          <p:nvPr/>
        </p:nvSpPr>
        <p:spPr>
          <a:xfrm>
            <a:off x="6397724" y="805477"/>
            <a:ext cx="3550261" cy="699359"/>
          </a:xfrm>
          <a:prstGeom prst="rect">
            <a:avLst/>
          </a:prstGeom>
        </p:spPr>
        <p:txBody>
          <a:bodyPr wrap="square">
            <a:spAutoFit/>
          </a:bodyPr>
          <a:lstStyle/>
          <a:p>
            <a:pPr marL="0" lvl="1" algn="ctr">
              <a:lnSpc>
                <a:spcPct val="130000"/>
              </a:lnSpc>
              <a:spcBef>
                <a:spcPts val="570"/>
              </a:spcBef>
              <a:spcAft>
                <a:spcPts val="570"/>
              </a:spcAft>
            </a:pPr>
            <a:r>
              <a:rPr lang="en-US" altLang="zh-CN" sz="3035"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76" name="矩形 175"/>
          <p:cNvSpPr/>
          <p:nvPr/>
        </p:nvSpPr>
        <p:spPr>
          <a:xfrm>
            <a:off x="6519922" y="1428687"/>
            <a:ext cx="3318537" cy="618696"/>
          </a:xfrm>
          <a:prstGeom prst="rect">
            <a:avLst/>
          </a:prstGeom>
        </p:spPr>
        <p:txBody>
          <a:bodyPr wrap="none">
            <a:spAutoFit/>
          </a:bodyPr>
          <a:lstStyle/>
          <a:p>
            <a:pPr marL="0" lvl="1" algn="ctr">
              <a:lnSpc>
                <a:spcPct val="130000"/>
              </a:lnSpc>
              <a:spcBef>
                <a:spcPts val="570"/>
              </a:spcBef>
              <a:spcAft>
                <a:spcPts val="570"/>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89" name="文本框 88"/>
          <p:cNvSpPr txBox="1"/>
          <p:nvPr/>
        </p:nvSpPr>
        <p:spPr>
          <a:xfrm>
            <a:off x="6813435" y="6159076"/>
            <a:ext cx="4560864" cy="443198"/>
          </a:xfrm>
          <a:prstGeom prst="rect">
            <a:avLst/>
          </a:prstGeom>
          <a:noFill/>
        </p:spPr>
        <p:txBody>
          <a:bodyPr wrap="none" rtlCol="0">
            <a:spAutoFit/>
          </a:bodyPr>
          <a:lstStyle/>
          <a:p>
            <a:r>
              <a:rPr lang="zh-CN" altLang="en-US" sz="2280" b="1" dirty="0">
                <a:solidFill>
                  <a:srgbClr val="C00000"/>
                </a:solidFill>
                <a:latin typeface="微软雅黑" panose="020B0503020204020204" pitchFamily="34" charset="-122"/>
                <a:ea typeface="微软雅黑" panose="020B0503020204020204" pitchFamily="34" charset="-122"/>
              </a:rPr>
              <a:t>此方案相对可以达到更高时钟频率</a:t>
            </a:r>
            <a:endParaRPr lang="zh-CN" altLang="en-US" sz="228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repeatCount="300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p:cTn id="7" dur="500" fill="hold"/>
                                        <p:tgtEl>
                                          <p:spTgt spid="124"/>
                                        </p:tgtEl>
                                        <p:attrNameLst>
                                          <p:attrName>ppt_w</p:attrName>
                                        </p:attrNameLst>
                                      </p:cBhvr>
                                      <p:tavLst>
                                        <p:tav tm="0">
                                          <p:val>
                                            <p:fltVal val="0"/>
                                          </p:val>
                                        </p:tav>
                                        <p:tav tm="100000">
                                          <p:val>
                                            <p:strVal val="#ppt_w"/>
                                          </p:val>
                                        </p:tav>
                                      </p:tavLst>
                                    </p:anim>
                                    <p:anim calcmode="lin" valueType="num">
                                      <p:cBhvr>
                                        <p:cTn id="8" dur="500" fill="hold"/>
                                        <p:tgtEl>
                                          <p:spTgt spid="124"/>
                                        </p:tgtEl>
                                        <p:attrNameLst>
                                          <p:attrName>ppt_h</p:attrName>
                                        </p:attrNameLst>
                                      </p:cBhvr>
                                      <p:tavLst>
                                        <p:tav tm="0">
                                          <p:val>
                                            <p:fltVal val="0"/>
                                          </p:val>
                                        </p:tav>
                                        <p:tav tm="100000">
                                          <p:val>
                                            <p:strVal val="#ppt_h"/>
                                          </p:val>
                                        </p:tav>
                                      </p:tavLst>
                                    </p:anim>
                                    <p:animEffect transition="in" filter="fade">
                                      <p:cBhvr>
                                        <p:cTn id="9" dur="500"/>
                                        <p:tgtEl>
                                          <p:spTgt spid="124"/>
                                        </p:tgtEl>
                                      </p:cBhvr>
                                    </p:animEffect>
                                  </p:childTnLst>
                                </p:cTn>
                              </p:par>
                              <p:par>
                                <p:cTn id="10" presetID="53" presetClass="entr" presetSubtype="16" repeatCount="300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p:cTn id="12" dur="500" fill="hold"/>
                                        <p:tgtEl>
                                          <p:spTgt spid="138"/>
                                        </p:tgtEl>
                                        <p:attrNameLst>
                                          <p:attrName>ppt_w</p:attrName>
                                        </p:attrNameLst>
                                      </p:cBhvr>
                                      <p:tavLst>
                                        <p:tav tm="0">
                                          <p:val>
                                            <p:fltVal val="0"/>
                                          </p:val>
                                        </p:tav>
                                        <p:tav tm="100000">
                                          <p:val>
                                            <p:strVal val="#ppt_w"/>
                                          </p:val>
                                        </p:tav>
                                      </p:tavLst>
                                    </p:anim>
                                    <p:anim calcmode="lin" valueType="num">
                                      <p:cBhvr>
                                        <p:cTn id="13" dur="500" fill="hold"/>
                                        <p:tgtEl>
                                          <p:spTgt spid="138"/>
                                        </p:tgtEl>
                                        <p:attrNameLst>
                                          <p:attrName>ppt_h</p:attrName>
                                        </p:attrNameLst>
                                      </p:cBhvr>
                                      <p:tavLst>
                                        <p:tav tm="0">
                                          <p:val>
                                            <p:fltVal val="0"/>
                                          </p:val>
                                        </p:tav>
                                        <p:tav tm="100000">
                                          <p:val>
                                            <p:strVal val="#ppt_h"/>
                                          </p:val>
                                        </p:tav>
                                      </p:tavLst>
                                    </p:anim>
                                    <p:animEffect transition="in" filter="fade">
                                      <p:cBhvr>
                                        <p:cTn id="14" dur="500"/>
                                        <p:tgtEl>
                                          <p:spTgt spid="1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repeatCount="200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wipe(up)">
                                      <p:cBhvr>
                                        <p:cTn id="19" dur="1000"/>
                                        <p:tgtEl>
                                          <p:spTgt spid="166"/>
                                        </p:tgtEl>
                                      </p:cBhvr>
                                    </p:animEffect>
                                  </p:childTnLst>
                                </p:cTn>
                              </p:par>
                              <p:par>
                                <p:cTn id="20" presetID="53" presetClass="entr" presetSubtype="16" repeatCount="3000"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 calcmode="lin" valueType="num">
                                      <p:cBhvr>
                                        <p:cTn id="22" dur="500" fill="hold"/>
                                        <p:tgtEl>
                                          <p:spTgt spid="127"/>
                                        </p:tgtEl>
                                        <p:attrNameLst>
                                          <p:attrName>ppt_w</p:attrName>
                                        </p:attrNameLst>
                                      </p:cBhvr>
                                      <p:tavLst>
                                        <p:tav tm="0">
                                          <p:val>
                                            <p:fltVal val="0"/>
                                          </p:val>
                                        </p:tav>
                                        <p:tav tm="100000">
                                          <p:val>
                                            <p:strVal val="#ppt_w"/>
                                          </p:val>
                                        </p:tav>
                                      </p:tavLst>
                                    </p:anim>
                                    <p:anim calcmode="lin" valueType="num">
                                      <p:cBhvr>
                                        <p:cTn id="23" dur="500" fill="hold"/>
                                        <p:tgtEl>
                                          <p:spTgt spid="127"/>
                                        </p:tgtEl>
                                        <p:attrNameLst>
                                          <p:attrName>ppt_h</p:attrName>
                                        </p:attrNameLst>
                                      </p:cBhvr>
                                      <p:tavLst>
                                        <p:tav tm="0">
                                          <p:val>
                                            <p:fltVal val="0"/>
                                          </p:val>
                                        </p:tav>
                                        <p:tav tm="100000">
                                          <p:val>
                                            <p:strVal val="#ppt_h"/>
                                          </p:val>
                                        </p:tav>
                                      </p:tavLst>
                                    </p:anim>
                                    <p:animEffect transition="in" filter="fade">
                                      <p:cBhvr>
                                        <p:cTn id="24" dur="500"/>
                                        <p:tgtEl>
                                          <p:spTgt spid="127"/>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wipe(right)">
                                      <p:cBhvr>
                                        <p:cTn id="28" dur="1000"/>
                                        <p:tgtEl>
                                          <p:spTgt spid="167"/>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1000"/>
                                        <p:tgtEl>
                                          <p:spTgt spid="122"/>
                                        </p:tgtEl>
                                      </p:cBhvr>
                                    </p:animEffect>
                                  </p:childTnLst>
                                </p:cTn>
                              </p:par>
                              <p:par>
                                <p:cTn id="33" presetID="53" presetClass="entr" presetSubtype="16" repeatCount="3000" fill="hold" grpId="0" nodeType="withEffect">
                                  <p:stCondLst>
                                    <p:cond delay="0"/>
                                  </p:stCondLst>
                                  <p:childTnLst>
                                    <p:set>
                                      <p:cBhvr>
                                        <p:cTn id="34" dur="1" fill="hold">
                                          <p:stCondLst>
                                            <p:cond delay="0"/>
                                          </p:stCondLst>
                                        </p:cTn>
                                        <p:tgtEl>
                                          <p:spTgt spid="128"/>
                                        </p:tgtEl>
                                        <p:attrNameLst>
                                          <p:attrName>style.visibility</p:attrName>
                                        </p:attrNameLst>
                                      </p:cBhvr>
                                      <p:to>
                                        <p:strVal val="visible"/>
                                      </p:to>
                                    </p:set>
                                    <p:anim calcmode="lin" valueType="num">
                                      <p:cBhvr>
                                        <p:cTn id="35" dur="500" fill="hold"/>
                                        <p:tgtEl>
                                          <p:spTgt spid="128"/>
                                        </p:tgtEl>
                                        <p:attrNameLst>
                                          <p:attrName>ppt_w</p:attrName>
                                        </p:attrNameLst>
                                      </p:cBhvr>
                                      <p:tavLst>
                                        <p:tav tm="0">
                                          <p:val>
                                            <p:fltVal val="0"/>
                                          </p:val>
                                        </p:tav>
                                        <p:tav tm="100000">
                                          <p:val>
                                            <p:strVal val="#ppt_w"/>
                                          </p:val>
                                        </p:tav>
                                      </p:tavLst>
                                    </p:anim>
                                    <p:anim calcmode="lin" valueType="num">
                                      <p:cBhvr>
                                        <p:cTn id="36" dur="500" fill="hold"/>
                                        <p:tgtEl>
                                          <p:spTgt spid="128"/>
                                        </p:tgtEl>
                                        <p:attrNameLst>
                                          <p:attrName>ppt_h</p:attrName>
                                        </p:attrNameLst>
                                      </p:cBhvr>
                                      <p:tavLst>
                                        <p:tav tm="0">
                                          <p:val>
                                            <p:fltVal val="0"/>
                                          </p:val>
                                        </p:tav>
                                        <p:tav tm="100000">
                                          <p:val>
                                            <p:strVal val="#ppt_h"/>
                                          </p:val>
                                        </p:tav>
                                      </p:tavLst>
                                    </p:anim>
                                    <p:animEffect transition="in" filter="fade">
                                      <p:cBhvr>
                                        <p:cTn id="37" dur="500"/>
                                        <p:tgtEl>
                                          <p:spTgt spid="1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6"/>
                                        </p:tgtEl>
                                        <p:attrNameLst>
                                          <p:attrName>style.visibility</p:attrName>
                                        </p:attrNameLst>
                                      </p:cBhvr>
                                      <p:to>
                                        <p:strVal val="visible"/>
                                      </p:to>
                                    </p:set>
                                    <p:animEffect transition="in" filter="wipe(up)">
                                      <p:cBhvr>
                                        <p:cTn id="42" dur="500"/>
                                        <p:tgtEl>
                                          <p:spTgt spid="146"/>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145"/>
                                        </p:tgtEl>
                                        <p:attrNameLst>
                                          <p:attrName>style.visibility</p:attrName>
                                        </p:attrNameLst>
                                      </p:cBhvr>
                                      <p:to>
                                        <p:strVal val="visible"/>
                                      </p:to>
                                    </p:set>
                                    <p:animEffect transition="in" filter="wipe(right)">
                                      <p:cBhvr>
                                        <p:cTn id="46" dur="500"/>
                                        <p:tgtEl>
                                          <p:spTgt spid="145"/>
                                        </p:tgtEl>
                                      </p:cBhvr>
                                    </p:animEffect>
                                  </p:childTnLst>
                                </p:cTn>
                              </p:par>
                            </p:childTnLst>
                          </p:cTn>
                        </p:par>
                        <p:par>
                          <p:cTn id="47" fill="hold">
                            <p:stCondLst>
                              <p:cond delay="1000"/>
                            </p:stCondLst>
                            <p:childTnLst>
                              <p:par>
                                <p:cTn id="48" presetID="22" presetClass="entr" presetSubtype="4" fill="hold" nodeType="afterEffect">
                                  <p:stCondLst>
                                    <p:cond delay="0"/>
                                  </p:stCondLst>
                                  <p:childTnLst>
                                    <p:set>
                                      <p:cBhvr>
                                        <p:cTn id="49" dur="1" fill="hold">
                                          <p:stCondLst>
                                            <p:cond delay="0"/>
                                          </p:stCondLst>
                                        </p:cTn>
                                        <p:tgtEl>
                                          <p:spTgt spid="144"/>
                                        </p:tgtEl>
                                        <p:attrNameLst>
                                          <p:attrName>style.visibility</p:attrName>
                                        </p:attrNameLst>
                                      </p:cBhvr>
                                      <p:to>
                                        <p:strVal val="visible"/>
                                      </p:to>
                                    </p:set>
                                    <p:animEffect transition="in" filter="wipe(down)">
                                      <p:cBhvr>
                                        <p:cTn id="50" dur="500"/>
                                        <p:tgtEl>
                                          <p:spTgt spid="144"/>
                                        </p:tgtEl>
                                      </p:cBhvr>
                                    </p:animEffect>
                                  </p:childTnLst>
                                </p:cTn>
                              </p:par>
                              <p:par>
                                <p:cTn id="51" presetID="53" presetClass="entr" presetSubtype="16" repeatCount="3000" fill="hold" grpId="0" nodeType="withEffect">
                                  <p:stCondLst>
                                    <p:cond delay="0"/>
                                  </p:stCondLst>
                                  <p:childTnLst>
                                    <p:set>
                                      <p:cBhvr>
                                        <p:cTn id="52" dur="1" fill="hold">
                                          <p:stCondLst>
                                            <p:cond delay="0"/>
                                          </p:stCondLst>
                                        </p:cTn>
                                        <p:tgtEl>
                                          <p:spTgt spid="147"/>
                                        </p:tgtEl>
                                        <p:attrNameLst>
                                          <p:attrName>style.visibility</p:attrName>
                                        </p:attrNameLst>
                                      </p:cBhvr>
                                      <p:to>
                                        <p:strVal val="visible"/>
                                      </p:to>
                                    </p:set>
                                    <p:anim calcmode="lin" valueType="num">
                                      <p:cBhvr>
                                        <p:cTn id="53" dur="500" fill="hold"/>
                                        <p:tgtEl>
                                          <p:spTgt spid="147"/>
                                        </p:tgtEl>
                                        <p:attrNameLst>
                                          <p:attrName>ppt_w</p:attrName>
                                        </p:attrNameLst>
                                      </p:cBhvr>
                                      <p:tavLst>
                                        <p:tav tm="0">
                                          <p:val>
                                            <p:fltVal val="0"/>
                                          </p:val>
                                        </p:tav>
                                        <p:tav tm="100000">
                                          <p:val>
                                            <p:strVal val="#ppt_w"/>
                                          </p:val>
                                        </p:tav>
                                      </p:tavLst>
                                    </p:anim>
                                    <p:anim calcmode="lin" valueType="num">
                                      <p:cBhvr>
                                        <p:cTn id="54" dur="500" fill="hold"/>
                                        <p:tgtEl>
                                          <p:spTgt spid="147"/>
                                        </p:tgtEl>
                                        <p:attrNameLst>
                                          <p:attrName>ppt_h</p:attrName>
                                        </p:attrNameLst>
                                      </p:cBhvr>
                                      <p:tavLst>
                                        <p:tav tm="0">
                                          <p:val>
                                            <p:fltVal val="0"/>
                                          </p:val>
                                        </p:tav>
                                        <p:tav tm="100000">
                                          <p:val>
                                            <p:strVal val="#ppt_h"/>
                                          </p:val>
                                        </p:tav>
                                      </p:tavLst>
                                    </p:anim>
                                    <p:animEffect transition="in" filter="fade">
                                      <p:cBhvr>
                                        <p:cTn id="55" dur="500"/>
                                        <p:tgtEl>
                                          <p:spTgt spid="1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repeatCount="3000" fill="hold" nodeType="clickEffect">
                                  <p:stCondLst>
                                    <p:cond delay="0"/>
                                  </p:stCondLst>
                                  <p:childTnLst>
                                    <p:set>
                                      <p:cBhvr>
                                        <p:cTn id="59" dur="1" fill="hold">
                                          <p:stCondLst>
                                            <p:cond delay="0"/>
                                          </p:stCondLst>
                                        </p:cTn>
                                        <p:tgtEl>
                                          <p:spTgt spid="135"/>
                                        </p:tgtEl>
                                        <p:attrNameLst>
                                          <p:attrName>style.visibility</p:attrName>
                                        </p:attrNameLst>
                                      </p:cBhvr>
                                      <p:to>
                                        <p:strVal val="visible"/>
                                      </p:to>
                                    </p:set>
                                    <p:anim calcmode="lin" valueType="num">
                                      <p:cBhvr>
                                        <p:cTn id="60" dur="500" fill="hold"/>
                                        <p:tgtEl>
                                          <p:spTgt spid="135"/>
                                        </p:tgtEl>
                                        <p:attrNameLst>
                                          <p:attrName>ppt_w</p:attrName>
                                        </p:attrNameLst>
                                      </p:cBhvr>
                                      <p:tavLst>
                                        <p:tav tm="0">
                                          <p:val>
                                            <p:fltVal val="0"/>
                                          </p:val>
                                        </p:tav>
                                        <p:tav tm="100000">
                                          <p:val>
                                            <p:strVal val="#ppt_w"/>
                                          </p:val>
                                        </p:tav>
                                      </p:tavLst>
                                    </p:anim>
                                    <p:anim calcmode="lin" valueType="num">
                                      <p:cBhvr>
                                        <p:cTn id="61" dur="500" fill="hold"/>
                                        <p:tgtEl>
                                          <p:spTgt spid="135"/>
                                        </p:tgtEl>
                                        <p:attrNameLst>
                                          <p:attrName>ppt_h</p:attrName>
                                        </p:attrNameLst>
                                      </p:cBhvr>
                                      <p:tavLst>
                                        <p:tav tm="0">
                                          <p:val>
                                            <p:fltVal val="0"/>
                                          </p:val>
                                        </p:tav>
                                        <p:tav tm="100000">
                                          <p:val>
                                            <p:strVal val="#ppt_h"/>
                                          </p:val>
                                        </p:tav>
                                      </p:tavLst>
                                    </p:anim>
                                    <p:animEffect transition="in" filter="fade">
                                      <p:cBhvr>
                                        <p:cTn id="62" dur="500"/>
                                        <p:tgtEl>
                                          <p:spTgt spid="135"/>
                                        </p:tgtEl>
                                      </p:cBhvr>
                                    </p:animEffect>
                                  </p:childTnLst>
                                </p:cTn>
                              </p:par>
                            </p:childTnLst>
                          </p:cTn>
                        </p:par>
                        <p:par>
                          <p:cTn id="63" fill="hold">
                            <p:stCondLst>
                              <p:cond delay="500"/>
                            </p:stCondLst>
                            <p:childTnLst>
                              <p:par>
                                <p:cTn id="64" presetID="22" presetClass="entr" presetSubtype="4" repeatCount="300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wipe(down)">
                                      <p:cBhvr>
                                        <p:cTn id="66" dur="1000"/>
                                        <p:tgtEl>
                                          <p:spTgt spid="134"/>
                                        </p:tgtEl>
                                      </p:cBhvr>
                                    </p:animEffect>
                                  </p:childTnLst>
                                </p:cTn>
                              </p:par>
                            </p:childTnLst>
                          </p:cTn>
                        </p:par>
                        <p:par>
                          <p:cTn id="67" fill="hold">
                            <p:stCondLst>
                              <p:cond delay="1500"/>
                            </p:stCondLst>
                            <p:childTnLst>
                              <p:par>
                                <p:cTn id="68" presetID="22" presetClass="entr" presetSubtype="1" repeatCount="2000" fill="hold" nodeType="afterEffect">
                                  <p:stCondLst>
                                    <p:cond delay="0"/>
                                  </p:stCondLst>
                                  <p:childTnLst>
                                    <p:set>
                                      <p:cBhvr>
                                        <p:cTn id="69" dur="1" fill="hold">
                                          <p:stCondLst>
                                            <p:cond delay="0"/>
                                          </p:stCondLst>
                                        </p:cTn>
                                        <p:tgtEl>
                                          <p:spTgt spid="130"/>
                                        </p:tgtEl>
                                        <p:attrNameLst>
                                          <p:attrName>style.visibility</p:attrName>
                                        </p:attrNameLst>
                                      </p:cBhvr>
                                      <p:to>
                                        <p:strVal val="visible"/>
                                      </p:to>
                                    </p:set>
                                    <p:animEffect transition="in" filter="wipe(up)">
                                      <p:cBhvr>
                                        <p:cTn id="70" dur="1000"/>
                                        <p:tgtEl>
                                          <p:spTgt spid="130"/>
                                        </p:tgtEl>
                                      </p:cBhvr>
                                    </p:animEffect>
                                  </p:childTnLst>
                                </p:cTn>
                              </p:par>
                              <p:par>
                                <p:cTn id="71" presetID="53" presetClass="entr" presetSubtype="16" repeatCount="300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anim calcmode="lin" valueType="num">
                                      <p:cBhvr>
                                        <p:cTn id="73" dur="500" fill="hold"/>
                                        <p:tgtEl>
                                          <p:spTgt spid="148"/>
                                        </p:tgtEl>
                                        <p:attrNameLst>
                                          <p:attrName>ppt_w</p:attrName>
                                        </p:attrNameLst>
                                      </p:cBhvr>
                                      <p:tavLst>
                                        <p:tav tm="0">
                                          <p:val>
                                            <p:fltVal val="0"/>
                                          </p:val>
                                        </p:tav>
                                        <p:tav tm="100000">
                                          <p:val>
                                            <p:strVal val="#ppt_w"/>
                                          </p:val>
                                        </p:tav>
                                      </p:tavLst>
                                    </p:anim>
                                    <p:anim calcmode="lin" valueType="num">
                                      <p:cBhvr>
                                        <p:cTn id="74" dur="500" fill="hold"/>
                                        <p:tgtEl>
                                          <p:spTgt spid="148"/>
                                        </p:tgtEl>
                                        <p:attrNameLst>
                                          <p:attrName>ppt_h</p:attrName>
                                        </p:attrNameLst>
                                      </p:cBhvr>
                                      <p:tavLst>
                                        <p:tav tm="0">
                                          <p:val>
                                            <p:fltVal val="0"/>
                                          </p:val>
                                        </p:tav>
                                        <p:tav tm="100000">
                                          <p:val>
                                            <p:strVal val="#ppt_h"/>
                                          </p:val>
                                        </p:tav>
                                      </p:tavLst>
                                    </p:anim>
                                    <p:animEffect transition="in" filter="fade">
                                      <p:cBhvr>
                                        <p:cTn id="75" dur="500"/>
                                        <p:tgtEl>
                                          <p:spTgt spid="148"/>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repeatCount="3000" fill="hold" nodeType="clickEffect">
                                  <p:stCondLst>
                                    <p:cond delay="0"/>
                                  </p:stCondLst>
                                  <p:childTnLst>
                                    <p:set>
                                      <p:cBhvr>
                                        <p:cTn id="79" dur="1" fill="hold">
                                          <p:stCondLst>
                                            <p:cond delay="0"/>
                                          </p:stCondLst>
                                        </p:cTn>
                                        <p:tgtEl>
                                          <p:spTgt spid="161"/>
                                        </p:tgtEl>
                                        <p:attrNameLst>
                                          <p:attrName>style.visibility</p:attrName>
                                        </p:attrNameLst>
                                      </p:cBhvr>
                                      <p:to>
                                        <p:strVal val="visible"/>
                                      </p:to>
                                    </p:set>
                                    <p:anim calcmode="lin" valueType="num">
                                      <p:cBhvr>
                                        <p:cTn id="80" dur="500" fill="hold"/>
                                        <p:tgtEl>
                                          <p:spTgt spid="161"/>
                                        </p:tgtEl>
                                        <p:attrNameLst>
                                          <p:attrName>ppt_w</p:attrName>
                                        </p:attrNameLst>
                                      </p:cBhvr>
                                      <p:tavLst>
                                        <p:tav tm="0">
                                          <p:val>
                                            <p:fltVal val="0"/>
                                          </p:val>
                                        </p:tav>
                                        <p:tav tm="100000">
                                          <p:val>
                                            <p:strVal val="#ppt_w"/>
                                          </p:val>
                                        </p:tav>
                                      </p:tavLst>
                                    </p:anim>
                                    <p:anim calcmode="lin" valueType="num">
                                      <p:cBhvr>
                                        <p:cTn id="81" dur="500" fill="hold"/>
                                        <p:tgtEl>
                                          <p:spTgt spid="161"/>
                                        </p:tgtEl>
                                        <p:attrNameLst>
                                          <p:attrName>ppt_h</p:attrName>
                                        </p:attrNameLst>
                                      </p:cBhvr>
                                      <p:tavLst>
                                        <p:tav tm="0">
                                          <p:val>
                                            <p:fltVal val="0"/>
                                          </p:val>
                                        </p:tav>
                                        <p:tav tm="100000">
                                          <p:val>
                                            <p:strVal val="#ppt_h"/>
                                          </p:val>
                                        </p:tav>
                                      </p:tavLst>
                                    </p:anim>
                                    <p:animEffect transition="in" filter="fade">
                                      <p:cBhvr>
                                        <p:cTn id="82" dur="500"/>
                                        <p:tgtEl>
                                          <p:spTgt spid="161"/>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repeatCount="3000" fill="hold" grpId="0" nodeType="clickEffect">
                                  <p:stCondLst>
                                    <p:cond delay="0"/>
                                  </p:stCondLst>
                                  <p:childTnLst>
                                    <p:set>
                                      <p:cBhvr>
                                        <p:cTn id="86" dur="1" fill="hold">
                                          <p:stCondLst>
                                            <p:cond delay="0"/>
                                          </p:stCondLst>
                                        </p:cTn>
                                        <p:tgtEl>
                                          <p:spTgt spid="164"/>
                                        </p:tgtEl>
                                        <p:attrNameLst>
                                          <p:attrName>style.visibility</p:attrName>
                                        </p:attrNameLst>
                                      </p:cBhvr>
                                      <p:to>
                                        <p:strVal val="visible"/>
                                      </p:to>
                                    </p:set>
                                    <p:anim calcmode="lin" valueType="num">
                                      <p:cBhvr>
                                        <p:cTn id="87" dur="500" fill="hold"/>
                                        <p:tgtEl>
                                          <p:spTgt spid="164"/>
                                        </p:tgtEl>
                                        <p:attrNameLst>
                                          <p:attrName>ppt_w</p:attrName>
                                        </p:attrNameLst>
                                      </p:cBhvr>
                                      <p:tavLst>
                                        <p:tav tm="0">
                                          <p:val>
                                            <p:fltVal val="0"/>
                                          </p:val>
                                        </p:tav>
                                        <p:tav tm="100000">
                                          <p:val>
                                            <p:strVal val="#ppt_w"/>
                                          </p:val>
                                        </p:tav>
                                      </p:tavLst>
                                    </p:anim>
                                    <p:anim calcmode="lin" valueType="num">
                                      <p:cBhvr>
                                        <p:cTn id="88" dur="500" fill="hold"/>
                                        <p:tgtEl>
                                          <p:spTgt spid="164"/>
                                        </p:tgtEl>
                                        <p:attrNameLst>
                                          <p:attrName>ppt_h</p:attrName>
                                        </p:attrNameLst>
                                      </p:cBhvr>
                                      <p:tavLst>
                                        <p:tav tm="0">
                                          <p:val>
                                            <p:fltVal val="0"/>
                                          </p:val>
                                        </p:tav>
                                        <p:tav tm="100000">
                                          <p:val>
                                            <p:strVal val="#ppt_h"/>
                                          </p:val>
                                        </p:tav>
                                      </p:tavLst>
                                    </p:anim>
                                    <p:animEffect transition="in" filter="fade">
                                      <p:cBhvr>
                                        <p:cTn id="89" dur="500"/>
                                        <p:tgtEl>
                                          <p:spTgt spid="164"/>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65"/>
                                        </p:tgtEl>
                                        <p:attrNameLst>
                                          <p:attrName>style.visibility</p:attrName>
                                        </p:attrNameLst>
                                      </p:cBhvr>
                                      <p:to>
                                        <p:strVal val="visible"/>
                                      </p:to>
                                    </p:set>
                                    <p:animEffect transition="in" filter="wipe(down)">
                                      <p:cBhvr>
                                        <p:cTn id="92" dur="500"/>
                                        <p:tgtEl>
                                          <p:spTgt spid="165"/>
                                        </p:tgtEl>
                                      </p:cBhvr>
                                    </p:animEffect>
                                  </p:childTnLst>
                                </p:cTn>
                              </p:par>
                            </p:childTnLst>
                          </p:cTn>
                        </p:par>
                        <p:par>
                          <p:cTn id="93" fill="hold">
                            <p:stCondLst>
                              <p:cond delay="500"/>
                            </p:stCondLst>
                            <p:childTnLst>
                              <p:par>
                                <p:cTn id="94" presetID="22" presetClass="entr" presetSubtype="1" repeatCount="2000" fill="hold" nodeType="afterEffect">
                                  <p:stCondLst>
                                    <p:cond delay="0"/>
                                  </p:stCondLst>
                                  <p:childTnLst>
                                    <p:set>
                                      <p:cBhvr>
                                        <p:cTn id="95" dur="1" fill="hold">
                                          <p:stCondLst>
                                            <p:cond delay="0"/>
                                          </p:stCondLst>
                                        </p:cTn>
                                        <p:tgtEl>
                                          <p:spTgt spid="169"/>
                                        </p:tgtEl>
                                        <p:attrNameLst>
                                          <p:attrName>style.visibility</p:attrName>
                                        </p:attrNameLst>
                                      </p:cBhvr>
                                      <p:to>
                                        <p:strVal val="visible"/>
                                      </p:to>
                                    </p:set>
                                    <p:animEffect transition="in" filter="wipe(up)">
                                      <p:cBhvr>
                                        <p:cTn id="96" dur="1000"/>
                                        <p:tgtEl>
                                          <p:spTgt spid="16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168"/>
                                        </p:tgtEl>
                                        <p:attrNameLst>
                                          <p:attrName>style.visibility</p:attrName>
                                        </p:attrNameLst>
                                      </p:cBhvr>
                                      <p:to>
                                        <p:strVal val="visible"/>
                                      </p:to>
                                    </p:set>
                                    <p:animEffect transition="in" filter="wipe(up)">
                                      <p:cBhvr>
                                        <p:cTn id="101" dur="500"/>
                                        <p:tgtEl>
                                          <p:spTgt spid="168"/>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172"/>
                                        </p:tgtEl>
                                        <p:attrNameLst>
                                          <p:attrName>style.visibility</p:attrName>
                                        </p:attrNameLst>
                                      </p:cBhvr>
                                      <p:to>
                                        <p:strVal val="visible"/>
                                      </p:to>
                                    </p:set>
                                    <p:animEffect transition="in" filter="wipe(left)">
                                      <p:cBhvr>
                                        <p:cTn id="105" dur="1000"/>
                                        <p:tgtEl>
                                          <p:spTgt spid="172"/>
                                        </p:tgtEl>
                                      </p:cBhvr>
                                    </p:animEffect>
                                  </p:childTnLst>
                                </p:cTn>
                              </p:par>
                            </p:childTnLst>
                          </p:cTn>
                        </p:par>
                        <p:par>
                          <p:cTn id="106" fill="hold">
                            <p:stCondLst>
                              <p:cond delay="1500"/>
                            </p:stCondLst>
                            <p:childTnLst>
                              <p:par>
                                <p:cTn id="107" presetID="22" presetClass="entr" presetSubtype="4" fill="hold" nodeType="afterEffect">
                                  <p:stCondLst>
                                    <p:cond delay="0"/>
                                  </p:stCondLst>
                                  <p:childTnLst>
                                    <p:set>
                                      <p:cBhvr>
                                        <p:cTn id="108" dur="1" fill="hold">
                                          <p:stCondLst>
                                            <p:cond delay="0"/>
                                          </p:stCondLst>
                                        </p:cTn>
                                        <p:tgtEl>
                                          <p:spTgt spid="129"/>
                                        </p:tgtEl>
                                        <p:attrNameLst>
                                          <p:attrName>style.visibility</p:attrName>
                                        </p:attrNameLst>
                                      </p:cBhvr>
                                      <p:to>
                                        <p:strVal val="visible"/>
                                      </p:to>
                                    </p:set>
                                    <p:animEffect transition="in" filter="wipe(down)">
                                      <p:cBhvr>
                                        <p:cTn id="109" dur="1000"/>
                                        <p:tgtEl>
                                          <p:spTgt spid="129"/>
                                        </p:tgtEl>
                                      </p:cBhvr>
                                    </p:animEffect>
                                  </p:childTnLst>
                                </p:cTn>
                              </p:par>
                              <p:par>
                                <p:cTn id="110" presetID="53" presetClass="entr" presetSubtype="16" repeatCount="3000" fill="hold" grpId="0" nodeType="withEffect">
                                  <p:stCondLst>
                                    <p:cond delay="0"/>
                                  </p:stCondLst>
                                  <p:childTnLst>
                                    <p:set>
                                      <p:cBhvr>
                                        <p:cTn id="111" dur="1" fill="hold">
                                          <p:stCondLst>
                                            <p:cond delay="0"/>
                                          </p:stCondLst>
                                        </p:cTn>
                                        <p:tgtEl>
                                          <p:spTgt spid="149"/>
                                        </p:tgtEl>
                                        <p:attrNameLst>
                                          <p:attrName>style.visibility</p:attrName>
                                        </p:attrNameLst>
                                      </p:cBhvr>
                                      <p:to>
                                        <p:strVal val="visible"/>
                                      </p:to>
                                    </p:set>
                                    <p:anim calcmode="lin" valueType="num">
                                      <p:cBhvr>
                                        <p:cTn id="112" dur="500" fill="hold"/>
                                        <p:tgtEl>
                                          <p:spTgt spid="149"/>
                                        </p:tgtEl>
                                        <p:attrNameLst>
                                          <p:attrName>ppt_w</p:attrName>
                                        </p:attrNameLst>
                                      </p:cBhvr>
                                      <p:tavLst>
                                        <p:tav tm="0">
                                          <p:val>
                                            <p:fltVal val="0"/>
                                          </p:val>
                                        </p:tav>
                                        <p:tav tm="100000">
                                          <p:val>
                                            <p:strVal val="#ppt_w"/>
                                          </p:val>
                                        </p:tav>
                                      </p:tavLst>
                                    </p:anim>
                                    <p:anim calcmode="lin" valueType="num">
                                      <p:cBhvr>
                                        <p:cTn id="113" dur="500" fill="hold"/>
                                        <p:tgtEl>
                                          <p:spTgt spid="149"/>
                                        </p:tgtEl>
                                        <p:attrNameLst>
                                          <p:attrName>ppt_h</p:attrName>
                                        </p:attrNameLst>
                                      </p:cBhvr>
                                      <p:tavLst>
                                        <p:tav tm="0">
                                          <p:val>
                                            <p:fltVal val="0"/>
                                          </p:val>
                                        </p:tav>
                                        <p:tav tm="100000">
                                          <p:val>
                                            <p:strVal val="#ppt_h"/>
                                          </p:val>
                                        </p:tav>
                                      </p:tavLst>
                                    </p:anim>
                                    <p:animEffect transition="in" filter="fade">
                                      <p:cBhvr>
                                        <p:cTn id="114" dur="500"/>
                                        <p:tgtEl>
                                          <p:spTgt spid="14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repeatCount="3000" fill="hold" nodeType="clickEffect">
                                  <p:stCondLst>
                                    <p:cond delay="0"/>
                                  </p:stCondLst>
                                  <p:childTnLst>
                                    <p:set>
                                      <p:cBhvr>
                                        <p:cTn id="118" dur="1" fill="hold">
                                          <p:stCondLst>
                                            <p:cond delay="0"/>
                                          </p:stCondLst>
                                        </p:cTn>
                                        <p:tgtEl>
                                          <p:spTgt spid="141"/>
                                        </p:tgtEl>
                                        <p:attrNameLst>
                                          <p:attrName>style.visibility</p:attrName>
                                        </p:attrNameLst>
                                      </p:cBhvr>
                                      <p:to>
                                        <p:strVal val="visible"/>
                                      </p:to>
                                    </p:set>
                                    <p:animEffect transition="in" filter="wipe(right)">
                                      <p:cBhvr>
                                        <p:cTn id="119" dur="1000"/>
                                        <p:tgtEl>
                                          <p:spTgt spid="141"/>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repeatCount="3000" fill="hold" grpId="0" nodeType="clickEffect">
                                  <p:stCondLst>
                                    <p:cond delay="0"/>
                                  </p:stCondLst>
                                  <p:childTnLst>
                                    <p:set>
                                      <p:cBhvr>
                                        <p:cTn id="123" dur="1" fill="hold">
                                          <p:stCondLst>
                                            <p:cond delay="0"/>
                                          </p:stCondLst>
                                        </p:cTn>
                                        <p:tgtEl>
                                          <p:spTgt spid="153"/>
                                        </p:tgtEl>
                                        <p:attrNameLst>
                                          <p:attrName>style.visibility</p:attrName>
                                        </p:attrNameLst>
                                      </p:cBhvr>
                                      <p:to>
                                        <p:strVal val="visible"/>
                                      </p:to>
                                    </p:set>
                                    <p:anim calcmode="lin" valueType="num">
                                      <p:cBhvr>
                                        <p:cTn id="124" dur="500" fill="hold"/>
                                        <p:tgtEl>
                                          <p:spTgt spid="153"/>
                                        </p:tgtEl>
                                        <p:attrNameLst>
                                          <p:attrName>ppt_w</p:attrName>
                                        </p:attrNameLst>
                                      </p:cBhvr>
                                      <p:tavLst>
                                        <p:tav tm="0">
                                          <p:val>
                                            <p:fltVal val="0"/>
                                          </p:val>
                                        </p:tav>
                                        <p:tav tm="100000">
                                          <p:val>
                                            <p:strVal val="#ppt_w"/>
                                          </p:val>
                                        </p:tav>
                                      </p:tavLst>
                                    </p:anim>
                                    <p:anim calcmode="lin" valueType="num">
                                      <p:cBhvr>
                                        <p:cTn id="125" dur="500" fill="hold"/>
                                        <p:tgtEl>
                                          <p:spTgt spid="153"/>
                                        </p:tgtEl>
                                        <p:attrNameLst>
                                          <p:attrName>ppt_h</p:attrName>
                                        </p:attrNameLst>
                                      </p:cBhvr>
                                      <p:tavLst>
                                        <p:tav tm="0">
                                          <p:val>
                                            <p:fltVal val="0"/>
                                          </p:val>
                                        </p:tav>
                                        <p:tav tm="100000">
                                          <p:val>
                                            <p:strVal val="#ppt_h"/>
                                          </p:val>
                                        </p:tav>
                                      </p:tavLst>
                                    </p:anim>
                                    <p:animEffect transition="in" filter="fade">
                                      <p:cBhvr>
                                        <p:cTn id="126" dur="500"/>
                                        <p:tgtEl>
                                          <p:spTgt spid="153"/>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73"/>
                                        </p:tgtEl>
                                        <p:attrNameLst>
                                          <p:attrName>style.visibility</p:attrName>
                                        </p:attrNameLst>
                                      </p:cBhvr>
                                      <p:to>
                                        <p:strVal val="visible"/>
                                      </p:to>
                                    </p:set>
                                    <p:animEffect transition="in" filter="wipe(down)">
                                      <p:cBhvr>
                                        <p:cTn id="129" dur="500"/>
                                        <p:tgtEl>
                                          <p:spTgt spid="173"/>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nodeType="clickEffect">
                                  <p:stCondLst>
                                    <p:cond delay="0"/>
                                  </p:stCondLst>
                                  <p:childTnLst>
                                    <p:set>
                                      <p:cBhvr>
                                        <p:cTn id="133" dur="1" fill="hold">
                                          <p:stCondLst>
                                            <p:cond delay="0"/>
                                          </p:stCondLst>
                                        </p:cTn>
                                        <p:tgtEl>
                                          <p:spTgt spid="150"/>
                                        </p:tgtEl>
                                        <p:attrNameLst>
                                          <p:attrName>style.visibility</p:attrName>
                                        </p:attrNameLst>
                                      </p:cBhvr>
                                      <p:to>
                                        <p:strVal val="visible"/>
                                      </p:to>
                                    </p:set>
                                    <p:animEffect transition="in" filter="wipe(down)">
                                      <p:cBhvr>
                                        <p:cTn id="134" dur="500"/>
                                        <p:tgtEl>
                                          <p:spTgt spid="15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74"/>
                                        </p:tgtEl>
                                        <p:attrNameLst>
                                          <p:attrName>style.visibility</p:attrName>
                                        </p:attrNameLst>
                                      </p:cBhvr>
                                      <p:to>
                                        <p:strVal val="visible"/>
                                      </p:to>
                                    </p:set>
                                    <p:animEffect transition="in" filter="wipe(left)">
                                      <p:cBhvr>
                                        <p:cTn id="139" dur="500"/>
                                        <p:tgtEl>
                                          <p:spTgt spid="174"/>
                                        </p:tgtEl>
                                      </p:cBhvr>
                                    </p:animEffect>
                                  </p:childTnLst>
                                </p:cTn>
                              </p:par>
                            </p:childTnLst>
                          </p:cTn>
                        </p:par>
                      </p:childTnLst>
                    </p:cTn>
                  </p:par>
                  <p:par>
                    <p:cTn id="140" fill="hold">
                      <p:stCondLst>
                        <p:cond delay="indefinite"/>
                      </p:stCondLst>
                      <p:childTnLst>
                        <p:par>
                          <p:cTn id="141" fill="hold">
                            <p:stCondLst>
                              <p:cond delay="0"/>
                            </p:stCondLst>
                            <p:childTnLst>
                              <p:par>
                                <p:cTn id="142" presetID="14" presetClass="entr" presetSubtype="10" fill="hold" grpId="0" nodeType="clickEffect">
                                  <p:stCondLst>
                                    <p:cond delay="0"/>
                                  </p:stCondLst>
                                  <p:childTnLst>
                                    <p:set>
                                      <p:cBhvr>
                                        <p:cTn id="143" dur="1" fill="hold">
                                          <p:stCondLst>
                                            <p:cond delay="0"/>
                                          </p:stCondLst>
                                        </p:cTn>
                                        <p:tgtEl>
                                          <p:spTgt spid="89"/>
                                        </p:tgtEl>
                                        <p:attrNameLst>
                                          <p:attrName>style.visibility</p:attrName>
                                        </p:attrNameLst>
                                      </p:cBhvr>
                                      <p:to>
                                        <p:strVal val="visible"/>
                                      </p:to>
                                    </p:set>
                                    <p:animEffect transition="in" filter="randombar(horizontal)">
                                      <p:cBhvr>
                                        <p:cTn id="14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134" grpId="0" animBg="1"/>
      <p:bldP spid="147" grpId="0"/>
      <p:bldP spid="148" grpId="0"/>
      <p:bldP spid="149" grpId="0"/>
      <p:bldP spid="153" grpId="0"/>
      <p:bldP spid="164" grpId="0"/>
      <p:bldP spid="165" grpId="0"/>
      <p:bldP spid="173" grpId="0"/>
      <p:bldP spid="174" grpId="0"/>
      <p:bldP spid="89" grpId="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运算器与总线结构</a:t>
            </a:r>
            <a:endParaRPr lang="zh-CN" altLang="en-US" dirty="0"/>
          </a:p>
        </p:txBody>
      </p:sp>
      <p:sp>
        <p:nvSpPr>
          <p:cNvPr id="3" name="内容占位符 2"/>
          <p:cNvSpPr>
            <a:spLocks noGrp="1"/>
          </p:cNvSpPr>
          <p:nvPr>
            <p:ph idx="1"/>
          </p:nvPr>
        </p:nvSpPr>
        <p:spPr>
          <a:xfrm>
            <a:off x="487822" y="942764"/>
            <a:ext cx="10515599" cy="924136"/>
          </a:xfrm>
        </p:spPr>
        <p:txBody>
          <a:bodyPr/>
          <a:lstStyle/>
          <a:p>
            <a:r>
              <a:rPr lang="zh-CN" altLang="en-US" dirty="0"/>
              <a:t>三总线结构与运算通路</a:t>
            </a:r>
            <a:endParaRPr lang="zh-CN" altLang="en-US" dirty="0"/>
          </a:p>
        </p:txBody>
      </p:sp>
      <p:cxnSp>
        <p:nvCxnSpPr>
          <p:cNvPr id="89" name="直接箭头连接符 88"/>
          <p:cNvCxnSpPr/>
          <p:nvPr/>
        </p:nvCxnSpPr>
        <p:spPr>
          <a:xfrm flipV="1">
            <a:off x="2355137" y="4075478"/>
            <a:ext cx="0" cy="1854106"/>
          </a:xfrm>
          <a:prstGeom prst="straightConnector1">
            <a:avLst/>
          </a:prstGeom>
          <a:ln w="92075">
            <a:solidFill>
              <a:srgbClr val="FF660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8758696" y="1955952"/>
            <a:ext cx="0" cy="907282"/>
          </a:xfrm>
          <a:prstGeom prst="straightConnector1">
            <a:avLst/>
          </a:prstGeom>
          <a:ln w="92075">
            <a:solidFill>
              <a:srgbClr val="00B05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7" name="文本框 31"/>
          <p:cNvSpPr>
            <a:spLocks noChangeArrowheads="1"/>
          </p:cNvSpPr>
          <p:nvPr/>
        </p:nvSpPr>
        <p:spPr bwMode="auto">
          <a:xfrm>
            <a:off x="7448729" y="3617179"/>
            <a:ext cx="2079113" cy="4413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140">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第六章 </a:t>
            </a:r>
            <a:endParaRPr lang="zh-CN" altLang="en-US" sz="2275" b="1" kern="0" dirty="0">
              <a:solidFill>
                <a:sysClr val="window" lastClr="FFFFFF"/>
              </a:solidFill>
              <a:latin typeface="微软雅黑" panose="020B0503020204020204" pitchFamily="34" charset="-122"/>
              <a:ea typeface="微软雅黑" panose="020B0503020204020204" pitchFamily="34" charset="-122"/>
            </a:endParaRPr>
          </a:p>
        </p:txBody>
      </p:sp>
      <p:cxnSp>
        <p:nvCxnSpPr>
          <p:cNvPr id="178" name="直接箭头连接符 177"/>
          <p:cNvCxnSpPr/>
          <p:nvPr/>
        </p:nvCxnSpPr>
        <p:spPr>
          <a:xfrm flipV="1">
            <a:off x="3774675" y="4026949"/>
            <a:ext cx="0" cy="1879113"/>
          </a:xfrm>
          <a:prstGeom prst="straightConnector1">
            <a:avLst/>
          </a:prstGeom>
          <a:ln w="92075">
            <a:solidFill>
              <a:srgbClr val="FF660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flipV="1">
            <a:off x="9509713" y="4264160"/>
            <a:ext cx="0" cy="1598201"/>
          </a:xfrm>
          <a:prstGeom prst="straightConnector1">
            <a:avLst/>
          </a:prstGeom>
          <a:ln w="92075">
            <a:solidFill>
              <a:srgbClr val="FF6600"/>
            </a:solidFill>
            <a:headEnd type="stealth"/>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flipV="1">
            <a:off x="4798789" y="2026297"/>
            <a:ext cx="0" cy="936013"/>
          </a:xfrm>
          <a:prstGeom prst="straightConnector1">
            <a:avLst/>
          </a:prstGeom>
          <a:ln w="92075">
            <a:solidFill>
              <a:srgbClr val="00B05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1" name="任意多边形 23"/>
          <p:cNvSpPr/>
          <p:nvPr/>
        </p:nvSpPr>
        <p:spPr>
          <a:xfrm>
            <a:off x="3178104" y="2952086"/>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40000"/>
              <a:lumOff val="6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2" name="文本框 181"/>
          <p:cNvSpPr txBox="1"/>
          <p:nvPr/>
        </p:nvSpPr>
        <p:spPr>
          <a:xfrm>
            <a:off x="6700847" y="4496565"/>
            <a:ext cx="742511" cy="500906"/>
          </a:xfrm>
          <a:prstGeom prst="rect">
            <a:avLst/>
          </a:prstGeom>
          <a:noFill/>
          <a:ln>
            <a:noFill/>
          </a:ln>
        </p:spPr>
        <p:txBody>
          <a:bodyPr wrap="none" rtlCol="0">
            <a:spAutoFit/>
          </a:bodyPr>
          <a:lstStyle/>
          <a:p>
            <a:pPr algn="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IB2</a:t>
            </a:r>
            <a:endParaRPr lang="zh-CN" altLang="en-US" sz="2655" kern="0" dirty="0">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83" name="组合 182"/>
          <p:cNvGrpSpPr/>
          <p:nvPr/>
        </p:nvGrpSpPr>
        <p:grpSpPr>
          <a:xfrm>
            <a:off x="5735438" y="2962309"/>
            <a:ext cx="5377691" cy="1129061"/>
            <a:chOff x="6049095" y="3124112"/>
            <a:chExt cx="5671784" cy="1190806"/>
          </a:xfrm>
        </p:grpSpPr>
        <p:cxnSp>
          <p:nvCxnSpPr>
            <p:cNvPr id="184" name="直接箭头连接符 183"/>
            <p:cNvCxnSpPr/>
            <p:nvPr/>
          </p:nvCxnSpPr>
          <p:spPr>
            <a:xfrm flipH="1">
              <a:off x="6049095" y="3536135"/>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85" name="Text Box 49"/>
            <p:cNvSpPr txBox="1">
              <a:spLocks noChangeArrowheads="1"/>
            </p:cNvSpPr>
            <p:nvPr/>
          </p:nvSpPr>
          <p:spPr bwMode="auto">
            <a:xfrm>
              <a:off x="6310232" y="3506535"/>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ALU_OP</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49"/>
            <p:cNvSpPr txBox="1">
              <a:spLocks noChangeArrowheads="1"/>
            </p:cNvSpPr>
            <p:nvPr/>
          </p:nvSpPr>
          <p:spPr bwMode="auto">
            <a:xfrm>
              <a:off x="7685143" y="3124112"/>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7" name="直接箭头连接符 186"/>
            <p:cNvCxnSpPr/>
            <p:nvPr/>
          </p:nvCxnSpPr>
          <p:spPr>
            <a:xfrm>
              <a:off x="8054483" y="3616325"/>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88" name="直接箭头连接符 187"/>
            <p:cNvCxnSpPr/>
            <p:nvPr/>
          </p:nvCxnSpPr>
          <p:spPr>
            <a:xfrm flipH="1">
              <a:off x="10458425" y="3735471"/>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89" name="Text Box 49"/>
            <p:cNvSpPr txBox="1">
              <a:spLocks noChangeArrowheads="1"/>
            </p:cNvSpPr>
            <p:nvPr/>
          </p:nvSpPr>
          <p:spPr bwMode="auto">
            <a:xfrm>
              <a:off x="10458425" y="382018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IB3R</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0" name="直接箭头连接符 189"/>
            <p:cNvCxnSpPr/>
            <p:nvPr/>
          </p:nvCxnSpPr>
          <p:spPr>
            <a:xfrm>
              <a:off x="8054483" y="3904357"/>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91" name="Text Box 49"/>
            <p:cNvSpPr txBox="1">
              <a:spLocks noChangeArrowheads="1"/>
            </p:cNvSpPr>
            <p:nvPr/>
          </p:nvSpPr>
          <p:spPr bwMode="auto">
            <a:xfrm>
              <a:off x="7677592" y="3984860"/>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2" name="文本框 191"/>
          <p:cNvSpPr txBox="1"/>
          <p:nvPr/>
        </p:nvSpPr>
        <p:spPr>
          <a:xfrm>
            <a:off x="6726526" y="5433494"/>
            <a:ext cx="704040" cy="500906"/>
          </a:xfrm>
          <a:prstGeom prst="rect">
            <a:avLst/>
          </a:prstGeom>
          <a:noFill/>
          <a:ln>
            <a:noFill/>
          </a:ln>
        </p:spPr>
        <p:txBody>
          <a:bodyPr wrap="none" rtlCol="0">
            <a:spAutoFit/>
          </a:bodyPr>
          <a:lstStyle/>
          <a:p>
            <a:pPr algn="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IB1</a:t>
            </a:r>
            <a:endParaRPr lang="zh-CN" altLang="en-US" sz="2655" kern="0" dirty="0">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93" name="组合 192"/>
          <p:cNvGrpSpPr/>
          <p:nvPr/>
        </p:nvGrpSpPr>
        <p:grpSpPr>
          <a:xfrm>
            <a:off x="5676081" y="4026949"/>
            <a:ext cx="2877793" cy="951888"/>
            <a:chOff x="6262113" y="3753265"/>
            <a:chExt cx="2759551" cy="1497653"/>
          </a:xfrm>
          <a:effectLst>
            <a:outerShdw blurRad="50800" dist="38100" dir="2700000" algn="tl" rotWithShape="0">
              <a:prstClr val="black">
                <a:alpha val="40000"/>
              </a:prstClr>
            </a:outerShdw>
          </a:effectLst>
        </p:grpSpPr>
        <p:cxnSp>
          <p:nvCxnSpPr>
            <p:cNvPr id="194" name="直接箭头连接符 193"/>
            <p:cNvCxnSpPr/>
            <p:nvPr/>
          </p:nvCxnSpPr>
          <p:spPr>
            <a:xfrm flipV="1">
              <a:off x="6262113" y="3753265"/>
              <a:ext cx="0" cy="1497652"/>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p:nvPr/>
          </p:nvCxnSpPr>
          <p:spPr>
            <a:xfrm flipH="1">
              <a:off x="6262113" y="5250918"/>
              <a:ext cx="2759551" cy="0"/>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p:nvPr/>
          </p:nvCxnSpPr>
          <p:spPr>
            <a:xfrm flipV="1">
              <a:off x="9021663" y="4208933"/>
              <a:ext cx="0" cy="1041983"/>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grpSp>
      <p:sp>
        <p:nvSpPr>
          <p:cNvPr id="197" name="文本框 196"/>
          <p:cNvSpPr txBox="1"/>
          <p:nvPr/>
        </p:nvSpPr>
        <p:spPr>
          <a:xfrm>
            <a:off x="6727573" y="1950583"/>
            <a:ext cx="742511" cy="500906"/>
          </a:xfrm>
          <a:prstGeom prst="rect">
            <a:avLst/>
          </a:prstGeom>
          <a:noFill/>
          <a:ln>
            <a:noFill/>
          </a:ln>
        </p:spPr>
        <p:txBody>
          <a:bodyPr wrap="none" rtlCol="0">
            <a:spAutoFit/>
          </a:bodyPr>
          <a:lstStyle/>
          <a:p>
            <a:pPr algn="r" defTabSz="914400">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IB3</a:t>
            </a:r>
            <a:endParaRPr lang="zh-CN" altLang="en-US" sz="2655" kern="0" dirty="0">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98" name="直接箭头连接符 197"/>
          <p:cNvCxnSpPr>
            <a:stCxn id="199" idx="0"/>
          </p:cNvCxnSpPr>
          <p:nvPr/>
        </p:nvCxnSpPr>
        <p:spPr>
          <a:xfrm flipV="1">
            <a:off x="2355138" y="1996386"/>
            <a:ext cx="3666" cy="1484989"/>
          </a:xfrm>
          <a:prstGeom prst="straightConnector1">
            <a:avLst/>
          </a:prstGeom>
          <a:ln w="92075">
            <a:solidFill>
              <a:srgbClr val="00B05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1865209" y="3481375"/>
            <a:ext cx="979856" cy="594102"/>
          </a:xfrm>
          <a:prstGeom prst="rect">
            <a:avLst/>
          </a:prstGeom>
          <a:solidFill>
            <a:schemeClr val="accent3">
              <a:lumMod val="20000"/>
              <a:lumOff val="8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旁路器</a:t>
            </a:r>
            <a:endParaRPr lang="zh-CN" altLang="en-US" sz="1895" b="1" kern="0" dirty="0">
              <a:latin typeface="Segoe UI Black" panose="020B0A02040204020203" pitchFamily="34" charset="0"/>
              <a:cs typeface="Segoe UI Black" panose="020B0A02040204020203" pitchFamily="34" charset="0"/>
            </a:endParaRPr>
          </a:p>
        </p:txBody>
      </p:sp>
      <p:sp>
        <p:nvSpPr>
          <p:cNvPr id="200" name="TextBox 24"/>
          <p:cNvSpPr txBox="1"/>
          <p:nvPr/>
        </p:nvSpPr>
        <p:spPr>
          <a:xfrm>
            <a:off x="5807784" y="1006184"/>
            <a:ext cx="5685566" cy="617477"/>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三总线，</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0</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个缓冲寄存器，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201" name="组合 200"/>
          <p:cNvGrpSpPr/>
          <p:nvPr/>
        </p:nvGrpSpPr>
        <p:grpSpPr>
          <a:xfrm>
            <a:off x="3639968" y="3581002"/>
            <a:ext cx="2233488" cy="477497"/>
            <a:chOff x="3791658" y="3236820"/>
            <a:chExt cx="2355631" cy="503611"/>
          </a:xfrm>
        </p:grpSpPr>
        <p:sp>
          <p:nvSpPr>
            <p:cNvPr id="202" name="文本框 201"/>
            <p:cNvSpPr txBox="1"/>
            <p:nvPr/>
          </p:nvSpPr>
          <p:spPr>
            <a:xfrm>
              <a:off x="3791658" y="3273806"/>
              <a:ext cx="426387"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203" name="文本框 202"/>
            <p:cNvSpPr txBox="1"/>
            <p:nvPr/>
          </p:nvSpPr>
          <p:spPr>
            <a:xfrm>
              <a:off x="5739500" y="3236820"/>
              <a:ext cx="407789" cy="466625"/>
            </a:xfrm>
            <a:prstGeom prst="rect">
              <a:avLst/>
            </a:prstGeom>
            <a:noFill/>
            <a:ln>
              <a:noFill/>
            </a:ln>
          </p:spPr>
          <p:txBody>
            <a:bodyPr wrap="none" rtlCol="0">
              <a:spAutoFit/>
            </a:bodyPr>
            <a:lstStyle/>
            <a:p>
              <a:pPr algn="r" defTabSz="914400">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204" name="直接箭头连接符 203"/>
          <p:cNvCxnSpPr/>
          <p:nvPr/>
        </p:nvCxnSpPr>
        <p:spPr>
          <a:xfrm>
            <a:off x="1806981" y="1950583"/>
            <a:ext cx="8590297" cy="0"/>
          </a:xfrm>
          <a:prstGeom prst="straightConnector1">
            <a:avLst/>
          </a:prstGeom>
          <a:ln w="92075">
            <a:solidFill>
              <a:srgbClr val="00B050"/>
            </a:solidFill>
            <a:headEnd type="none"/>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5" name="直接箭头连接符 204"/>
          <p:cNvCxnSpPr/>
          <p:nvPr/>
        </p:nvCxnSpPr>
        <p:spPr>
          <a:xfrm>
            <a:off x="1687886" y="5929584"/>
            <a:ext cx="8590297" cy="0"/>
          </a:xfrm>
          <a:prstGeom prst="straightConnector1">
            <a:avLst/>
          </a:prstGeom>
          <a:ln w="92075">
            <a:solidFill>
              <a:srgbClr val="FF6600"/>
            </a:solidFill>
            <a:headEnd type="none"/>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tx1"/>
                </a:solidFill>
                <a:latin typeface="微软雅黑" panose="020B0503020204020204" pitchFamily="34" charset="-122"/>
                <a:ea typeface="微软雅黑" panose="020B0503020204020204" pitchFamily="34" charset="-122"/>
              </a:rPr>
              <a:t>通用</a:t>
            </a:r>
            <a:endParaRPr lang="en-US" altLang="zh-CN" sz="1705" b="1" dirty="0">
              <a:solidFill>
                <a:schemeClr val="tx1"/>
              </a:solidFill>
              <a:latin typeface="微软雅黑" panose="020B0503020204020204" pitchFamily="34" charset="-122"/>
              <a:ea typeface="微软雅黑" panose="020B0503020204020204" pitchFamily="34" charset="-122"/>
            </a:endParaRPr>
          </a:p>
          <a:p>
            <a:pPr algn="ctr"/>
            <a:r>
              <a:rPr lang="zh-CN" altLang="en-US" sz="1705" b="1" dirty="0">
                <a:solidFill>
                  <a:schemeClr val="tx1"/>
                </a:solidFill>
                <a:latin typeface="微软雅黑" panose="020B0503020204020204" pitchFamily="34" charset="-122"/>
                <a:ea typeface="微软雅黑" panose="020B0503020204020204" pitchFamily="34" charset="-122"/>
              </a:rPr>
              <a:t>寄存器堆</a:t>
            </a:r>
            <a:endParaRPr lang="zh-CN" altLang="en-US" sz="1705" b="1" dirty="0">
              <a:solidFill>
                <a:schemeClr val="tx1"/>
              </a:solidFill>
              <a:latin typeface="微软雅黑" panose="020B0503020204020204" pitchFamily="34" charset="-122"/>
              <a:ea typeface="微软雅黑" panose="020B0503020204020204" pitchFamily="34" charset="-122"/>
            </a:endParaRPr>
          </a:p>
        </p:txBody>
      </p:sp>
      <p:sp>
        <p:nvSpPr>
          <p:cNvPr id="207" name="等腰三角形 206"/>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400">
              <a:defRPr/>
            </a:pPr>
            <a:endParaRPr lang="zh-CN" altLang="en-US" sz="1895" b="1" kern="0">
              <a:latin typeface="Segoe UI Black" panose="020B0A02040204020203" pitchFamily="34" charset="0"/>
              <a:cs typeface="Segoe UI Black" panose="020B0A02040204020203" pitchFamily="34" charset="0"/>
            </a:endParaRPr>
          </a:p>
        </p:txBody>
      </p:sp>
      <p:sp>
        <p:nvSpPr>
          <p:cNvPr id="208" name="Text Box 49"/>
          <p:cNvSpPr txBox="1">
            <a:spLocks noChangeArrowheads="1"/>
          </p:cNvSpPr>
          <p:nvPr/>
        </p:nvSpPr>
        <p:spPr bwMode="auto">
          <a:xfrm>
            <a:off x="9156474" y="2483530"/>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09" name="直接箭头连接符 208"/>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10" name="矩形 209"/>
          <p:cNvSpPr/>
          <p:nvPr/>
        </p:nvSpPr>
        <p:spPr>
          <a:xfrm>
            <a:off x="8808919" y="2204107"/>
            <a:ext cx="635110" cy="388824"/>
          </a:xfrm>
          <a:prstGeom prst="rect">
            <a:avLst/>
          </a:prstGeom>
        </p:spPr>
        <p:txBody>
          <a:bodyPr wrap="none">
            <a:spAutoFit/>
          </a:bodyPr>
          <a:lstStyle/>
          <a:p>
            <a:pPr marL="12700">
              <a:lnSpc>
                <a:spcPts val="1975"/>
              </a:lnSpc>
            </a:pPr>
            <a:r>
              <a:rPr lang="zh-CN" altLang="en-US" sz="341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341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11" name="Text Box 49"/>
          <p:cNvSpPr txBox="1">
            <a:spLocks noChangeArrowheads="1"/>
          </p:cNvSpPr>
          <p:nvPr/>
        </p:nvSpPr>
        <p:spPr bwMode="auto">
          <a:xfrm>
            <a:off x="9147069" y="2492547"/>
            <a:ext cx="759662" cy="3129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0"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2" name="矩形 211"/>
          <p:cNvSpPr/>
          <p:nvPr/>
        </p:nvSpPr>
        <p:spPr>
          <a:xfrm>
            <a:off x="4916038" y="2404486"/>
            <a:ext cx="1298753" cy="348813"/>
          </a:xfrm>
          <a:prstGeom prst="rect">
            <a:avLst/>
          </a:prstGeom>
        </p:spPr>
        <p:txBody>
          <a:bodyPr wrap="none">
            <a:spAutoFit/>
          </a:bodyPr>
          <a:lstStyle/>
          <a:p>
            <a:pPr marL="12700">
              <a:lnSpc>
                <a:spcPts val="1975"/>
              </a:lnSpc>
            </a:pP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5"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213" name="组合 212"/>
          <p:cNvGrpSpPr/>
          <p:nvPr/>
        </p:nvGrpSpPr>
        <p:grpSpPr>
          <a:xfrm>
            <a:off x="3820722" y="4386823"/>
            <a:ext cx="2574192" cy="373684"/>
            <a:chOff x="4029668" y="4626527"/>
            <a:chExt cx="2714968" cy="394120"/>
          </a:xfrm>
        </p:grpSpPr>
        <p:sp>
          <p:nvSpPr>
            <p:cNvPr id="214" name="矩形 213"/>
            <p:cNvSpPr/>
            <p:nvPr/>
          </p:nvSpPr>
          <p:spPr>
            <a:xfrm>
              <a:off x="6052815" y="4626527"/>
              <a:ext cx="691821" cy="367889"/>
            </a:xfrm>
            <a:prstGeom prst="rect">
              <a:avLst/>
            </a:prstGeom>
          </p:spPr>
          <p:txBody>
            <a:bodyPr wrap="none">
              <a:spAutoFit/>
            </a:bodyPr>
            <a:lstStyle/>
            <a:p>
              <a:pPr marL="12700">
                <a:lnSpc>
                  <a:spcPts val="1975"/>
                </a:lnSpc>
              </a:pP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15" name="矩形 214"/>
            <p:cNvSpPr/>
            <p:nvPr/>
          </p:nvSpPr>
          <p:spPr>
            <a:xfrm>
              <a:off x="4029668" y="4652758"/>
              <a:ext cx="691821" cy="367889"/>
            </a:xfrm>
            <a:prstGeom prst="rect">
              <a:avLst/>
            </a:prstGeom>
          </p:spPr>
          <p:txBody>
            <a:bodyPr wrap="none">
              <a:spAutoFit/>
            </a:bodyPr>
            <a:lstStyle/>
            <a:p>
              <a:pPr marL="12700">
                <a:lnSpc>
                  <a:spcPts val="1975"/>
                </a:lnSpc>
              </a:pP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5"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216" name="组合 215"/>
          <p:cNvGrpSpPr/>
          <p:nvPr/>
        </p:nvGrpSpPr>
        <p:grpSpPr>
          <a:xfrm>
            <a:off x="8284714" y="2885583"/>
            <a:ext cx="1638582" cy="1369097"/>
            <a:chOff x="8730233" y="3040261"/>
            <a:chExt cx="1728192" cy="1443970"/>
          </a:xfrm>
          <a:solidFill>
            <a:srgbClr val="00B050"/>
          </a:solidFill>
        </p:grpSpPr>
        <p:sp>
          <p:nvSpPr>
            <p:cNvPr id="217" name="矩形 216"/>
            <p:cNvSpPr/>
            <p:nvPr/>
          </p:nvSpPr>
          <p:spPr>
            <a:xfrm>
              <a:off x="8730233" y="3040261"/>
              <a:ext cx="1728192" cy="1443970"/>
            </a:xfrm>
            <a:prstGeom prst="rect">
              <a:avLst/>
            </a:prstGeom>
            <a:grp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5" b="1" dirty="0">
                  <a:solidFill>
                    <a:schemeClr val="bg1"/>
                  </a:solidFill>
                  <a:latin typeface="微软雅黑" panose="020B0503020204020204" pitchFamily="34" charset="-122"/>
                  <a:ea typeface="微软雅黑" panose="020B0503020204020204" pitchFamily="34" charset="-122"/>
                </a:rPr>
                <a:t>通用</a:t>
              </a:r>
              <a:endParaRPr lang="en-US" altLang="zh-CN" sz="1705" b="1" dirty="0">
                <a:solidFill>
                  <a:schemeClr val="bg1"/>
                </a:solidFill>
                <a:latin typeface="微软雅黑" panose="020B0503020204020204" pitchFamily="34" charset="-122"/>
                <a:ea typeface="微软雅黑" panose="020B0503020204020204" pitchFamily="34" charset="-122"/>
              </a:endParaRPr>
            </a:p>
            <a:p>
              <a:pPr algn="ctr"/>
              <a:r>
                <a:rPr lang="zh-CN" altLang="en-US" sz="1705" b="1" dirty="0">
                  <a:solidFill>
                    <a:schemeClr val="bg1"/>
                  </a:solidFill>
                  <a:latin typeface="微软雅黑" panose="020B0503020204020204" pitchFamily="34" charset="-122"/>
                  <a:ea typeface="微软雅黑" panose="020B0503020204020204" pitchFamily="34" charset="-122"/>
                </a:rPr>
                <a:t>寄存器堆</a:t>
              </a:r>
              <a:endParaRPr lang="zh-CN" altLang="en-US" sz="1705" b="1" dirty="0">
                <a:solidFill>
                  <a:schemeClr val="bg1"/>
                </a:solidFill>
                <a:latin typeface="微软雅黑" panose="020B0503020204020204" pitchFamily="34" charset="-122"/>
                <a:ea typeface="微软雅黑" panose="020B0503020204020204" pitchFamily="34" charset="-122"/>
              </a:endParaRPr>
            </a:p>
          </p:txBody>
        </p:sp>
        <p:sp>
          <p:nvSpPr>
            <p:cNvPr id="218" name="等腰三角形 217"/>
            <p:cNvSpPr/>
            <p:nvPr/>
          </p:nvSpPr>
          <p:spPr>
            <a:xfrm rot="10800000">
              <a:off x="9470670" y="3040261"/>
              <a:ext cx="247318" cy="126108"/>
            </a:xfrm>
            <a:prstGeom prst="triangle">
              <a:avLst>
                <a:gd name="adj" fmla="val 50001"/>
              </a:avLst>
            </a:prstGeom>
            <a:grpFill/>
            <a:ln w="31750" cap="flat" cmpd="sng" algn="ctr">
              <a:solidFill>
                <a:srgbClr val="000000"/>
              </a:solidFill>
              <a:prstDash val="solid"/>
            </a:ln>
            <a:effectLst/>
          </p:spPr>
          <p:txBody>
            <a:bodyPr rtlCol="0" anchor="ctr"/>
            <a:lstStyle/>
            <a:p>
              <a:pPr algn="ctr" defTabSz="914400">
                <a:defRPr/>
              </a:pPr>
              <a:endParaRPr lang="zh-CN" altLang="en-US" sz="1895" b="1" kern="0">
                <a:solidFill>
                  <a:schemeClr val="bg1"/>
                </a:solidFill>
                <a:latin typeface="Segoe UI Black" panose="020B0A02040204020203" pitchFamily="34" charset="0"/>
                <a:cs typeface="Segoe UI Black" panose="020B0A02040204020203" pitchFamily="34" charset="0"/>
              </a:endParaRPr>
            </a:p>
          </p:txBody>
        </p:sp>
      </p:grpSp>
      <p:grpSp>
        <p:nvGrpSpPr>
          <p:cNvPr id="219" name="组合 218"/>
          <p:cNvGrpSpPr/>
          <p:nvPr/>
        </p:nvGrpSpPr>
        <p:grpSpPr>
          <a:xfrm>
            <a:off x="5735438" y="2959852"/>
            <a:ext cx="5377691" cy="1129061"/>
            <a:chOff x="6049095" y="3124112"/>
            <a:chExt cx="5671784" cy="1190806"/>
          </a:xfrm>
        </p:grpSpPr>
        <p:cxnSp>
          <p:nvCxnSpPr>
            <p:cNvPr id="220" name="直接箭头连接符 219"/>
            <p:cNvCxnSpPr/>
            <p:nvPr/>
          </p:nvCxnSpPr>
          <p:spPr>
            <a:xfrm flipH="1">
              <a:off x="6049095" y="3536135"/>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221" name="Text Box 49"/>
            <p:cNvSpPr txBox="1">
              <a:spLocks noChangeArrowheads="1"/>
            </p:cNvSpPr>
            <p:nvPr/>
          </p:nvSpPr>
          <p:spPr bwMode="auto">
            <a:xfrm>
              <a:off x="6310232" y="3506535"/>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ALU_OP</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49"/>
            <p:cNvSpPr txBox="1">
              <a:spLocks noChangeArrowheads="1"/>
            </p:cNvSpPr>
            <p:nvPr/>
          </p:nvSpPr>
          <p:spPr bwMode="auto">
            <a:xfrm>
              <a:off x="7685143" y="3124112"/>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3" name="直接箭头连接符 222"/>
            <p:cNvCxnSpPr/>
            <p:nvPr/>
          </p:nvCxnSpPr>
          <p:spPr>
            <a:xfrm>
              <a:off x="8054483" y="3616325"/>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cxnSp>
          <p:nvCxnSpPr>
            <p:cNvPr id="224" name="直接箭头连接符 223"/>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225" name="Text Box 49"/>
            <p:cNvSpPr txBox="1">
              <a:spLocks noChangeArrowheads="1"/>
            </p:cNvSpPr>
            <p:nvPr/>
          </p:nvSpPr>
          <p:spPr bwMode="auto">
            <a:xfrm>
              <a:off x="10458425" y="3820188"/>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IB3R</a:t>
              </a:r>
              <a:r>
                <a:rPr lang="en-US" altLang="zh-CN" sz="189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6" name="直接箭头连接符 225"/>
            <p:cNvCxnSpPr/>
            <p:nvPr/>
          </p:nvCxnSpPr>
          <p:spPr>
            <a:xfrm>
              <a:off x="8054483" y="3904357"/>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227" name="Text Box 49"/>
            <p:cNvSpPr txBox="1">
              <a:spLocks noChangeArrowheads="1"/>
            </p:cNvSpPr>
            <p:nvPr/>
          </p:nvSpPr>
          <p:spPr bwMode="auto">
            <a:xfrm>
              <a:off x="7677592" y="3984860"/>
              <a:ext cx="1262454" cy="33005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blinds(vertical)">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500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wipe(left)">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repeatCount="3000" fill="hold" nodeType="clickEffect">
                                  <p:stCondLst>
                                    <p:cond delay="0"/>
                                  </p:stCondLst>
                                  <p:childTnLst>
                                    <p:animEffect transition="out" filter="fade">
                                      <p:cBhvr>
                                        <p:cTn id="16" dur="500" tmFilter="0, 0; .2, .5; .8, .5; 1, 0"/>
                                        <p:tgtEl>
                                          <p:spTgt spid="213"/>
                                        </p:tgtEl>
                                      </p:cBhvr>
                                    </p:animEffect>
                                    <p:animScale>
                                      <p:cBhvr>
                                        <p:cTn id="17" dur="250" autoRev="1" fill="hold"/>
                                        <p:tgtEl>
                                          <p:spTgt spid="213"/>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repeatCount="3000" fill="hold" grpId="0" nodeType="clickEffect">
                                  <p:stCondLst>
                                    <p:cond delay="0"/>
                                  </p:stCondLst>
                                  <p:childTnLst>
                                    <p:animEffect transition="out" filter="fade">
                                      <p:cBhvr>
                                        <p:cTn id="21" dur="500" tmFilter="0, 0; .2, .5; .8, .5; 1, 0"/>
                                        <p:tgtEl>
                                          <p:spTgt spid="212"/>
                                        </p:tgtEl>
                                      </p:cBhvr>
                                    </p:animEffect>
                                    <p:animScale>
                                      <p:cBhvr>
                                        <p:cTn id="22" dur="250" autoRev="1" fill="hold"/>
                                        <p:tgtEl>
                                          <p:spTgt spid="212"/>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53" presetClass="entr" presetSubtype="16" repeatCount="3000" fill="hold" grpId="0" nodeType="clickEffect">
                                  <p:stCondLst>
                                    <p:cond delay="0"/>
                                  </p:stCondLst>
                                  <p:childTnLst>
                                    <p:set>
                                      <p:cBhvr>
                                        <p:cTn id="26" dur="1" fill="hold">
                                          <p:stCondLst>
                                            <p:cond delay="0"/>
                                          </p:stCondLst>
                                        </p:cTn>
                                        <p:tgtEl>
                                          <p:spTgt spid="210"/>
                                        </p:tgtEl>
                                        <p:attrNameLst>
                                          <p:attrName>style.visibility</p:attrName>
                                        </p:attrNameLst>
                                      </p:cBhvr>
                                      <p:to>
                                        <p:strVal val="visible"/>
                                      </p:to>
                                    </p:set>
                                    <p:anim calcmode="lin" valueType="num">
                                      <p:cBhvr>
                                        <p:cTn id="27" dur="500" fill="hold"/>
                                        <p:tgtEl>
                                          <p:spTgt spid="210"/>
                                        </p:tgtEl>
                                        <p:attrNameLst>
                                          <p:attrName>ppt_w</p:attrName>
                                        </p:attrNameLst>
                                      </p:cBhvr>
                                      <p:tavLst>
                                        <p:tav tm="0">
                                          <p:val>
                                            <p:fltVal val="0"/>
                                          </p:val>
                                        </p:tav>
                                        <p:tav tm="100000">
                                          <p:val>
                                            <p:strVal val="#ppt_w"/>
                                          </p:val>
                                        </p:tav>
                                      </p:tavLst>
                                    </p:anim>
                                    <p:anim calcmode="lin" valueType="num">
                                      <p:cBhvr>
                                        <p:cTn id="28" dur="500" fill="hold"/>
                                        <p:tgtEl>
                                          <p:spTgt spid="210"/>
                                        </p:tgtEl>
                                        <p:attrNameLst>
                                          <p:attrName>ppt_h</p:attrName>
                                        </p:attrNameLst>
                                      </p:cBhvr>
                                      <p:tavLst>
                                        <p:tav tm="0">
                                          <p:val>
                                            <p:fltVal val="0"/>
                                          </p:val>
                                        </p:tav>
                                        <p:tav tm="100000">
                                          <p:val>
                                            <p:strVal val="#ppt_h"/>
                                          </p:val>
                                        </p:tav>
                                      </p:tavLst>
                                    </p:anim>
                                    <p:animEffect transition="in" filter="fade">
                                      <p:cBhvr>
                                        <p:cTn id="29" dur="500"/>
                                        <p:tgtEl>
                                          <p:spTgt spid="2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1"/>
                                        </p:tgtEl>
                                        <p:attrNameLst>
                                          <p:attrName>style.visibility</p:attrName>
                                        </p:attrNameLst>
                                      </p:cBhvr>
                                      <p:to>
                                        <p:strVal val="visible"/>
                                      </p:to>
                                    </p:set>
                                    <p:animEffect transition="in" filter="wipe(down)">
                                      <p:cBhvr>
                                        <p:cTn id="32" dur="500"/>
                                        <p:tgtEl>
                                          <p:spTgt spid="2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16"/>
                                        </p:tgtEl>
                                        <p:attrNameLst>
                                          <p:attrName>style.visibility</p:attrName>
                                        </p:attrNameLst>
                                      </p:cBhvr>
                                      <p:to>
                                        <p:strVal val="visible"/>
                                      </p:to>
                                    </p:set>
                                    <p:animEffect transition="in" filter="wipe(up)">
                                      <p:cBhvr>
                                        <p:cTn id="3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10" grpId="0"/>
      <p:bldP spid="211" grpId="0"/>
      <p:bldP spid="212" grpId="0"/>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运算器与总线结构</a:t>
            </a:r>
            <a:endParaRPr lang="zh-CN" altLang="en-US" dirty="0"/>
          </a:p>
        </p:txBody>
      </p:sp>
      <p:sp>
        <p:nvSpPr>
          <p:cNvPr id="3" name="内容占位符 2"/>
          <p:cNvSpPr>
            <a:spLocks noGrp="1"/>
          </p:cNvSpPr>
          <p:nvPr>
            <p:ph idx="1"/>
          </p:nvPr>
        </p:nvSpPr>
        <p:spPr/>
        <p:txBody>
          <a:bodyPr/>
          <a:lstStyle/>
          <a:p>
            <a:r>
              <a:rPr lang="zh-CN" altLang="en-US" dirty="0"/>
              <a:t>单总线，</a:t>
            </a:r>
            <a:r>
              <a:rPr lang="en-US" altLang="zh-CN" dirty="0"/>
              <a:t>2</a:t>
            </a:r>
            <a:r>
              <a:rPr lang="zh-CN" altLang="en-US" dirty="0"/>
              <a:t>个锁存器，</a:t>
            </a:r>
            <a:r>
              <a:rPr lang="en-US" altLang="zh-CN" dirty="0"/>
              <a:t>3</a:t>
            </a:r>
            <a:r>
              <a:rPr lang="zh-CN" altLang="en-US" dirty="0"/>
              <a:t>个时钟周期</a:t>
            </a:r>
            <a:endParaRPr lang="zh-CN" altLang="en-US" dirty="0"/>
          </a:p>
          <a:p>
            <a:r>
              <a:rPr lang="zh-CN" altLang="en-US" dirty="0"/>
              <a:t>双总线，</a:t>
            </a:r>
            <a:r>
              <a:rPr lang="en-US" altLang="zh-CN" dirty="0"/>
              <a:t>1</a:t>
            </a:r>
            <a:r>
              <a:rPr lang="zh-CN" altLang="en-US" dirty="0"/>
              <a:t>个锁存器，</a:t>
            </a:r>
            <a:r>
              <a:rPr lang="en-US" altLang="zh-CN" dirty="0"/>
              <a:t>2</a:t>
            </a:r>
            <a:r>
              <a:rPr lang="zh-CN" altLang="en-US" dirty="0"/>
              <a:t>个时钟周期</a:t>
            </a:r>
            <a:endParaRPr lang="zh-CN" altLang="en-US" dirty="0"/>
          </a:p>
          <a:p>
            <a:r>
              <a:rPr lang="zh-CN" altLang="en-US" dirty="0"/>
              <a:t>三总线，</a:t>
            </a:r>
            <a:r>
              <a:rPr lang="en-US" altLang="zh-CN" dirty="0"/>
              <a:t>0</a:t>
            </a:r>
            <a:r>
              <a:rPr lang="zh-CN" altLang="en-US" dirty="0"/>
              <a:t>个锁存器，</a:t>
            </a:r>
            <a:r>
              <a:rPr lang="en-US" altLang="zh-CN" dirty="0"/>
              <a:t>1</a:t>
            </a:r>
            <a:r>
              <a:rPr lang="zh-CN" altLang="en-US" dirty="0"/>
              <a:t>个时钟周期</a:t>
            </a:r>
            <a:endParaRPr lang="zh-CN" altLang="en-US" dirty="0"/>
          </a:p>
          <a:p>
            <a:r>
              <a:rPr lang="zh-CN" altLang="en-US" b="1" dirty="0"/>
              <a:t>总线越多，性能越好</a:t>
            </a:r>
            <a:endParaRPr lang="zh-CN" altLang="en-US" b="1" dirty="0"/>
          </a:p>
          <a:p>
            <a:endParaRPr lang="zh-CN" altLang="en-US" dirty="0"/>
          </a:p>
          <a:p>
            <a:endParaRPr lang="zh-CN"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运算器实验内容</a:t>
            </a:r>
            <a:endParaRPr lang="zh-CN" altLang="en-US" dirty="0"/>
          </a:p>
        </p:txBody>
      </p:sp>
      <p:sp>
        <p:nvSpPr>
          <p:cNvPr id="3" name="内容占位符 2"/>
          <p:cNvSpPr>
            <a:spLocks noGrp="1"/>
          </p:cNvSpPr>
          <p:nvPr>
            <p:ph idx="1"/>
          </p:nvPr>
        </p:nvSpPr>
        <p:spPr>
          <a:xfrm>
            <a:off x="589278" y="942763"/>
            <a:ext cx="11370802" cy="5771546"/>
          </a:xfrm>
        </p:spPr>
        <p:txBody>
          <a:bodyPr>
            <a:normAutofit fontScale="70000" lnSpcReduction="20000"/>
          </a:bodyPr>
          <a:lstStyle/>
          <a:p>
            <a:pPr>
              <a:buClr>
                <a:schemeClr val="accent4"/>
              </a:buClr>
            </a:pPr>
            <a:r>
              <a:rPr lang="zh-CN" altLang="en-US" sz="2600" b="1" dirty="0"/>
              <a:t>快速加法器</a:t>
            </a:r>
            <a:endParaRPr lang="en-US" altLang="zh-CN" sz="2600" b="1" dirty="0"/>
          </a:p>
          <a:p>
            <a:pPr marL="984250" lvl="1" indent="-514350">
              <a:buClrTx/>
              <a:buFont typeface="+mj-lt"/>
              <a:buAutoNum type="arabicPeriod"/>
            </a:pPr>
            <a:r>
              <a:rPr lang="en-US" altLang="zh-CN" sz="2400" dirty="0"/>
              <a:t>8</a:t>
            </a:r>
            <a:r>
              <a:rPr lang="zh-CN" altLang="en-US" sz="2400" dirty="0"/>
              <a:t>位可控加减法器设计</a:t>
            </a:r>
            <a:endParaRPr lang="en-US" altLang="zh-CN" sz="2400" dirty="0"/>
          </a:p>
          <a:p>
            <a:pPr marL="984250" lvl="1" indent="-514350">
              <a:buClrTx/>
              <a:buFont typeface="+mj-lt"/>
              <a:buAutoNum type="arabicPeriod"/>
            </a:pPr>
            <a:r>
              <a:rPr lang="en-US" altLang="zh-CN" sz="2400" dirty="0"/>
              <a:t>4</a:t>
            </a:r>
            <a:r>
              <a:rPr lang="zh-CN" altLang="en-US" sz="2400" dirty="0"/>
              <a:t>位可级联先行进位电路设计</a:t>
            </a:r>
            <a:endParaRPr lang="en-US" altLang="zh-CN" sz="2400" dirty="0"/>
          </a:p>
          <a:p>
            <a:pPr marL="984250" lvl="1" indent="-514350">
              <a:buClrTx/>
              <a:buFont typeface="+mj-lt"/>
              <a:buAutoNum type="arabicPeriod"/>
            </a:pPr>
            <a:r>
              <a:rPr lang="en-US" altLang="zh-CN" sz="2400" dirty="0"/>
              <a:t>4</a:t>
            </a:r>
            <a:r>
              <a:rPr lang="zh-CN" altLang="en-US" sz="2400" dirty="0"/>
              <a:t>位快速加法器设计</a:t>
            </a:r>
            <a:endParaRPr lang="en-US" altLang="zh-CN" sz="2400" dirty="0"/>
          </a:p>
          <a:p>
            <a:pPr marL="984250" lvl="1" indent="-514350">
              <a:buClrTx/>
              <a:buFont typeface="+mj-lt"/>
              <a:buAutoNum type="arabicPeriod"/>
            </a:pPr>
            <a:r>
              <a:rPr lang="en-US" altLang="zh-CN" sz="2400" dirty="0"/>
              <a:t>16</a:t>
            </a:r>
            <a:r>
              <a:rPr lang="zh-CN" altLang="en-US" sz="2400" dirty="0"/>
              <a:t>位快速加法器</a:t>
            </a:r>
            <a:endParaRPr lang="en-US" altLang="zh-CN" sz="2400" dirty="0"/>
          </a:p>
          <a:p>
            <a:pPr marL="984250" lvl="1" indent="-514350">
              <a:buClrTx/>
              <a:buFont typeface="+mj-lt"/>
              <a:buAutoNum type="arabicPeriod"/>
            </a:pPr>
            <a:r>
              <a:rPr lang="en-US" altLang="zh-CN" sz="2400" dirty="0"/>
              <a:t>32</a:t>
            </a:r>
            <a:r>
              <a:rPr lang="zh-CN" altLang="en-US" sz="2400" dirty="0"/>
              <a:t>位快速加法器</a:t>
            </a:r>
            <a:endParaRPr lang="en-US" altLang="zh-CN" sz="2400" dirty="0"/>
          </a:p>
          <a:p>
            <a:pPr>
              <a:buClr>
                <a:schemeClr val="accent4"/>
              </a:buClr>
            </a:pPr>
            <a:r>
              <a:rPr lang="zh-CN" altLang="en-US" sz="2600" b="1" dirty="0"/>
              <a:t>乘法</a:t>
            </a:r>
            <a:r>
              <a:rPr lang="zh-CN" altLang="en-US" sz="2800" b="1" dirty="0"/>
              <a:t>器</a:t>
            </a:r>
            <a:endParaRPr lang="en-US" altLang="zh-CN" sz="2800" b="1" dirty="0"/>
          </a:p>
          <a:p>
            <a:pPr marL="984250" lvl="1" indent="-514350">
              <a:buClrTx/>
              <a:buFont typeface="+mj-lt"/>
              <a:buAutoNum type="arabicPeriod"/>
            </a:pPr>
            <a:r>
              <a:rPr lang="en-US" altLang="zh-CN" sz="2400" dirty="0"/>
              <a:t>5</a:t>
            </a:r>
            <a:r>
              <a:rPr lang="zh-CN" altLang="en-US" sz="2400" dirty="0"/>
              <a:t>位阵列乘法器</a:t>
            </a:r>
            <a:endParaRPr lang="en-US" altLang="zh-CN" sz="2400" dirty="0"/>
          </a:p>
          <a:p>
            <a:pPr marL="984250" lvl="1" indent="-514350">
              <a:buClrTx/>
              <a:buFont typeface="+mj-lt"/>
              <a:buAutoNum type="arabicPeriod"/>
            </a:pPr>
            <a:r>
              <a:rPr lang="en-US" altLang="zh-CN" sz="2400" dirty="0"/>
              <a:t>6</a:t>
            </a:r>
            <a:r>
              <a:rPr lang="zh-CN" altLang="en-US" sz="2400" dirty="0"/>
              <a:t>位补码阵列乘法器</a:t>
            </a:r>
            <a:endParaRPr lang="en-US" altLang="zh-CN" sz="2400" dirty="0"/>
          </a:p>
          <a:p>
            <a:pPr marL="984250" lvl="1" indent="-514350">
              <a:buClrTx/>
              <a:buFont typeface="+mj-lt"/>
              <a:buAutoNum type="arabicPeriod"/>
            </a:pPr>
            <a:r>
              <a:rPr lang="zh-CN" altLang="en-US" sz="2400" dirty="0"/>
              <a:t>五位乘法流水线</a:t>
            </a:r>
            <a:endParaRPr lang="en-US" altLang="zh-CN" sz="2400" dirty="0"/>
          </a:p>
          <a:p>
            <a:pPr marL="984250" lvl="1" indent="-514350">
              <a:buClrTx/>
              <a:buFont typeface="+mj-lt"/>
              <a:buAutoNum type="arabicPeriod"/>
            </a:pPr>
            <a:r>
              <a:rPr lang="zh-CN" altLang="en-US" sz="2400" dirty="0"/>
              <a:t>原码一位乘法器</a:t>
            </a:r>
            <a:r>
              <a:rPr lang="zh-CN" altLang="en-US" sz="2400" dirty="0">
                <a:solidFill>
                  <a:srgbClr val="0066FF"/>
                </a:solidFill>
              </a:rPr>
              <a:t>（较难）</a:t>
            </a:r>
            <a:endParaRPr lang="en-US" altLang="zh-CN" sz="2400" dirty="0">
              <a:solidFill>
                <a:srgbClr val="0066FF"/>
              </a:solidFill>
            </a:endParaRPr>
          </a:p>
          <a:p>
            <a:pPr marL="984250" lvl="1" indent="-514350">
              <a:buClrTx/>
              <a:buFont typeface="+mj-lt"/>
              <a:buAutoNum type="arabicPeriod"/>
            </a:pPr>
            <a:r>
              <a:rPr lang="zh-CN" altLang="en-US" sz="2400" dirty="0">
                <a:solidFill>
                  <a:schemeClr val="bg2">
                    <a:lumMod val="50000"/>
                  </a:schemeClr>
                </a:solidFill>
              </a:rPr>
              <a:t>补码一位乘法器（较难）</a:t>
            </a:r>
            <a:endParaRPr lang="en-US" altLang="zh-CN" sz="2400" dirty="0">
              <a:solidFill>
                <a:schemeClr val="bg2">
                  <a:lumMod val="50000"/>
                </a:schemeClr>
              </a:solidFill>
            </a:endParaRPr>
          </a:p>
          <a:p>
            <a:pPr>
              <a:buClr>
                <a:schemeClr val="accent4"/>
              </a:buClr>
            </a:pPr>
            <a:r>
              <a:rPr lang="zh-CN" altLang="en-US" sz="2600" b="1" dirty="0"/>
              <a:t>算术逻辑运算单元</a:t>
            </a:r>
            <a:endParaRPr lang="en-US" altLang="zh-CN" sz="2600" b="1" dirty="0"/>
          </a:p>
        </p:txBody>
      </p:sp>
      <p:sp>
        <p:nvSpPr>
          <p:cNvPr id="5" name="矩形 4"/>
          <p:cNvSpPr/>
          <p:nvPr/>
        </p:nvSpPr>
        <p:spPr>
          <a:xfrm>
            <a:off x="6274679" y="942763"/>
            <a:ext cx="6096000" cy="2821285"/>
          </a:xfrm>
          <a:prstGeom prst="rect">
            <a:avLst/>
          </a:prstGeom>
        </p:spPr>
        <p:txBody>
          <a:bodyPr vert="horz" lIns="91440" tIns="45720" rIns="91440" bIns="45720" rtlCol="0">
            <a:noAutofit/>
          </a:bodyPr>
          <a:lstStyle/>
          <a:p>
            <a:pPr marL="342900" indent="-342900">
              <a:lnSpc>
                <a:spcPct val="120000"/>
              </a:lnSpc>
              <a:spcBef>
                <a:spcPts val="1000"/>
              </a:spcBef>
              <a:buClr>
                <a:srgbClr val="FFC000"/>
              </a:buClr>
              <a:buFont typeface="Wingdings" panose="05000000000000000000" pitchFamily="2" charset="2"/>
              <a:buChar char="n"/>
            </a:pPr>
            <a:endParaRPr lang="en-US" altLang="zh-CN" sz="2800"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867646" y="875255"/>
            <a:ext cx="3761725" cy="5534076"/>
          </a:xfrm>
          <a:prstGeom prst="rect">
            <a:avLst/>
          </a:prstGeom>
          <a:ln>
            <a:solidFill>
              <a:schemeClr val="tx1"/>
            </a:solidFill>
          </a:ln>
          <a:effectLst>
            <a:outerShdw blurRad="50800" dist="38100" dir="5400000" algn="t" rotWithShape="0">
              <a:prstClr val="black">
                <a:alpha val="40000"/>
              </a:prstClr>
            </a:outerShdw>
          </a:effectLst>
        </p:spPr>
      </p:pic>
      <p:sp>
        <p:nvSpPr>
          <p:cNvPr id="7" name="标题 1"/>
          <p:cNvSpPr txBox="1"/>
          <p:nvPr/>
        </p:nvSpPr>
        <p:spPr>
          <a:xfrm>
            <a:off x="5298885" y="5859198"/>
            <a:ext cx="1568761"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2E4E7E"/>
                </a:solidFill>
                <a:latin typeface="微软雅黑" panose="020B0503020204020204" pitchFamily="34" charset="-122"/>
                <a:ea typeface="微软雅黑" panose="020B0503020204020204" pitchFamily="34" charset="-122"/>
                <a:cs typeface="+mj-cs"/>
              </a:defRPr>
            </a:lvl1pPr>
          </a:lstStyle>
          <a:p>
            <a:r>
              <a:rPr lang="en-US" altLang="zh-CN" dirty="0" err="1">
                <a:solidFill>
                  <a:srgbClr val="C00000"/>
                </a:solidFill>
              </a:rPr>
              <a:t>alu.circ</a:t>
            </a:r>
            <a:endParaRPr lang="zh-CN" altLang="en-US" dirty="0">
              <a:solidFill>
                <a:srgbClr val="C00000"/>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位</a:t>
            </a:r>
            <a:r>
              <a:rPr lang="en-US" altLang="zh-CN" dirty="0"/>
              <a:t>ALU</a:t>
            </a:r>
            <a:r>
              <a:rPr lang="zh-CN" altLang="en-US" dirty="0"/>
              <a:t>电路框架</a:t>
            </a:r>
            <a:endParaRPr lang="zh-CN" altLang="en-US" dirty="0"/>
          </a:p>
        </p:txBody>
      </p:sp>
      <p:pic>
        <p:nvPicPr>
          <p:cNvPr id="6" name="图片 5"/>
          <p:cNvPicPr>
            <a:picLocks noChangeAspect="1"/>
          </p:cNvPicPr>
          <p:nvPr/>
        </p:nvPicPr>
        <p:blipFill>
          <a:blip r:embed="rId1"/>
          <a:stretch>
            <a:fillRect/>
          </a:stretch>
        </p:blipFill>
        <p:spPr>
          <a:xfrm>
            <a:off x="1038224" y="875255"/>
            <a:ext cx="10190153" cy="5677945"/>
          </a:xfrm>
          <a:prstGeom prst="rect">
            <a:avLst/>
          </a:prstGeom>
        </p:spPr>
      </p:pic>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10244982" y="4968774"/>
            <a:ext cx="983395" cy="1398606"/>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ALU</a:t>
            </a:r>
            <a:r>
              <a:rPr lang="zh-CN" altLang="en-US" dirty="0"/>
              <a:t>自动测试电路</a:t>
            </a:r>
            <a:endParaRPr lang="zh-CN" altLang="en-US" dirty="0"/>
          </a:p>
        </p:txBody>
      </p:sp>
      <p:pic>
        <p:nvPicPr>
          <p:cNvPr id="4" name="图片 3"/>
          <p:cNvPicPr>
            <a:picLocks noChangeAspect="1"/>
          </p:cNvPicPr>
          <p:nvPr/>
        </p:nvPicPr>
        <p:blipFill>
          <a:blip r:embed="rId1"/>
          <a:stretch>
            <a:fillRect/>
          </a:stretch>
        </p:blipFill>
        <p:spPr>
          <a:xfrm>
            <a:off x="3856005" y="731506"/>
            <a:ext cx="6732747" cy="5761099"/>
          </a:xfrm>
          <a:prstGeom prst="rect">
            <a:avLst/>
          </a:prstGeom>
          <a:ln>
            <a:solidFill>
              <a:schemeClr val="bg1">
                <a:lumMod val="75000"/>
              </a:schemeClr>
            </a:solidFill>
          </a:ln>
        </p:spPr>
      </p:pic>
      <p:sp>
        <p:nvSpPr>
          <p:cNvPr id="5" name="内容占位符 2"/>
          <p:cNvSpPr>
            <a:spLocks noGrp="1"/>
          </p:cNvSpPr>
          <p:nvPr>
            <p:ph idx="1"/>
          </p:nvPr>
        </p:nvSpPr>
        <p:spPr>
          <a:xfrm>
            <a:off x="487823" y="942764"/>
            <a:ext cx="8331438" cy="5637024"/>
          </a:xfrm>
        </p:spPr>
        <p:txBody>
          <a:bodyPr/>
          <a:lstStyle/>
          <a:p>
            <a:pPr>
              <a:lnSpc>
                <a:spcPct val="150000"/>
              </a:lnSpc>
            </a:pPr>
            <a:r>
              <a:rPr lang="zh-CN" altLang="en-US" dirty="0">
                <a:solidFill>
                  <a:srgbClr val="C00000"/>
                </a:solidFill>
              </a:rPr>
              <a:t>自动测试</a:t>
            </a:r>
            <a:endParaRPr lang="en-US" altLang="zh-CN" dirty="0">
              <a:solidFill>
                <a:srgbClr val="C00000"/>
              </a:solidFill>
            </a:endParaRPr>
          </a:p>
          <a:p>
            <a:pPr>
              <a:lnSpc>
                <a:spcPct val="150000"/>
              </a:lnSpc>
            </a:pPr>
            <a:r>
              <a:rPr lang="zh-CN" altLang="en-US" dirty="0">
                <a:solidFill>
                  <a:srgbClr val="C00000"/>
                </a:solidFill>
              </a:rPr>
              <a:t>自动评分</a:t>
            </a:r>
            <a:endParaRPr lang="en-US" altLang="zh-CN" dirty="0">
              <a:solidFill>
                <a:srgbClr val="C00000"/>
              </a:solidFill>
            </a:endParaRPr>
          </a:p>
          <a:p>
            <a:pPr>
              <a:lnSpc>
                <a:spcPct val="150000"/>
              </a:lnSpc>
            </a:pPr>
            <a:r>
              <a:rPr lang="zh-CN" altLang="en-US" dirty="0">
                <a:solidFill>
                  <a:srgbClr val="C00000"/>
                </a:solidFill>
              </a:rPr>
              <a:t>故障定位</a:t>
            </a:r>
            <a:endParaRPr lang="en-US" altLang="zh-CN" dirty="0">
              <a:solidFill>
                <a:srgbClr val="C00000"/>
              </a:solidFill>
            </a:endParaRPr>
          </a:p>
          <a:p>
            <a:endParaRPr lang="en-US" altLang="zh-CN" dirty="0"/>
          </a:p>
        </p:txBody>
      </p:sp>
      <p:grpSp>
        <p:nvGrpSpPr>
          <p:cNvPr id="14" name="组合 13"/>
          <p:cNvGrpSpPr/>
          <p:nvPr/>
        </p:nvGrpSpPr>
        <p:grpSpPr>
          <a:xfrm>
            <a:off x="6560831" y="870194"/>
            <a:ext cx="3913677" cy="5442819"/>
            <a:chOff x="6560831" y="870194"/>
            <a:chExt cx="3913677" cy="5442819"/>
          </a:xfrm>
          <a:effectLst>
            <a:outerShdw blurRad="50800" dist="38100" dir="5400000" algn="t" rotWithShape="0">
              <a:prstClr val="black">
                <a:alpha val="40000"/>
              </a:prstClr>
            </a:outerShdw>
          </a:effectLst>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013" y="870194"/>
              <a:ext cx="3310495" cy="5442819"/>
            </a:xfrm>
            <a:prstGeom prst="rect">
              <a:avLst/>
            </a:prstGeom>
            <a:ln w="19050">
              <a:solidFill>
                <a:srgbClr val="C00000"/>
              </a:solidFill>
            </a:ln>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465757">
              <a:off x="6560831" y="1780956"/>
              <a:ext cx="977874" cy="362345"/>
            </a:xfrm>
            <a:prstGeom prst="rect">
              <a:avLst/>
            </a:prstGeom>
          </p:spPr>
        </p:pic>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自动测试结果</a:t>
            </a:r>
            <a:endParaRPr lang="zh-CN" altLang="en-US" dirty="0"/>
          </a:p>
        </p:txBody>
      </p:sp>
      <p:pic>
        <p:nvPicPr>
          <p:cNvPr id="4" name="内容占位符 3"/>
          <p:cNvPicPr>
            <a:picLocks noGrp="1" noChangeAspect="1"/>
          </p:cNvPicPr>
          <p:nvPr>
            <p:ph idx="1"/>
          </p:nvPr>
        </p:nvPicPr>
        <p:blipFill rotWithShape="1">
          <a:blip r:embed="rId1"/>
          <a:srcRect b="6582"/>
          <a:stretch>
            <a:fillRect/>
          </a:stretch>
        </p:blipFill>
        <p:spPr>
          <a:xfrm>
            <a:off x="325961" y="1100158"/>
            <a:ext cx="11504665" cy="5190914"/>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实验布局布线的极端</a:t>
            </a:r>
            <a:endParaRPr lang="zh-CN" altLang="en-US" dirty="0"/>
          </a:p>
        </p:txBody>
      </p:sp>
      <p:pic>
        <p:nvPicPr>
          <p:cNvPr id="4" name="内容占位符 4"/>
          <p:cNvPicPr>
            <a:picLocks noGrp="1" noChangeAspect="1"/>
          </p:cNvPicPr>
          <p:nvPr>
            <p:ph idx="1"/>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7579" t="1427" r="3570" b="6743"/>
          <a:stretch>
            <a:fillRect/>
          </a:stretch>
        </p:blipFill>
        <p:spPr>
          <a:xfrm>
            <a:off x="487822" y="1005840"/>
            <a:ext cx="5360670" cy="5463892"/>
          </a:xfrm>
          <a:ln w="28575">
            <a:solidFill>
              <a:srgbClr val="0066FF"/>
            </a:solidFill>
          </a:ln>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24227"/>
          <a:stretch>
            <a:fillRect/>
          </a:stretch>
        </p:blipFill>
        <p:spPr>
          <a:xfrm>
            <a:off x="2472114" y="1005840"/>
            <a:ext cx="9271197" cy="5463892"/>
          </a:xfrm>
          <a:prstGeom prst="rect">
            <a:avLst/>
          </a:prstGeom>
          <a:ln w="28575">
            <a:solidFill>
              <a:srgbClr val="FF66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不错的例子</a:t>
            </a:r>
            <a:endParaRPr lang="zh-CN" altLang="en-US" dirty="0"/>
          </a:p>
        </p:txBody>
      </p:sp>
      <p:pic>
        <p:nvPicPr>
          <p:cNvPr id="3" name="图片 2"/>
          <p:cNvPicPr>
            <a:picLocks noChangeAspect="1"/>
          </p:cNvPicPr>
          <p:nvPr/>
        </p:nvPicPr>
        <p:blipFill>
          <a:blip r:embed="rId1"/>
          <a:stretch>
            <a:fillRect/>
          </a:stretch>
        </p:blipFill>
        <p:spPr>
          <a:xfrm>
            <a:off x="734103" y="1128177"/>
            <a:ext cx="10723793" cy="5114987"/>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好的例子</a:t>
            </a:r>
            <a:endParaRPr lang="zh-CN" altLang="en-US" dirty="0"/>
          </a:p>
        </p:txBody>
      </p:sp>
      <p:pic>
        <p:nvPicPr>
          <p:cNvPr id="4" name="图片 3"/>
          <p:cNvPicPr>
            <a:picLocks noChangeAspect="1"/>
          </p:cNvPicPr>
          <p:nvPr/>
        </p:nvPicPr>
        <p:blipFill>
          <a:blip r:embed="rId1"/>
          <a:stretch>
            <a:fillRect/>
          </a:stretch>
        </p:blipFill>
        <p:spPr>
          <a:xfrm>
            <a:off x="259221" y="1235246"/>
            <a:ext cx="11695433" cy="5051254"/>
          </a:xfrm>
          <a:prstGeom prst="rect">
            <a:avLst/>
          </a:prstGeom>
          <a:ln w="2857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6" name="图片 5"/>
          <p:cNvPicPr>
            <a:picLocks noChangeAspect="1"/>
          </p:cNvPicPr>
          <p:nvPr/>
        </p:nvPicPr>
        <p:blipFill>
          <a:blip r:embed="rId1"/>
          <a:stretch>
            <a:fillRect/>
          </a:stretch>
        </p:blipFill>
        <p:spPr>
          <a:xfrm>
            <a:off x="150812" y="-1"/>
            <a:ext cx="11189655" cy="602932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实验布局布线建议</a:t>
            </a:r>
            <a:endParaRPr lang="zh-CN" altLang="en-US" dirty="0"/>
          </a:p>
        </p:txBody>
      </p:sp>
      <p:sp>
        <p:nvSpPr>
          <p:cNvPr id="3" name="内容占位符 2"/>
          <p:cNvSpPr>
            <a:spLocks noGrp="1"/>
          </p:cNvSpPr>
          <p:nvPr>
            <p:ph idx="1"/>
          </p:nvPr>
        </p:nvSpPr>
        <p:spPr/>
        <p:txBody>
          <a:bodyPr/>
          <a:lstStyle/>
          <a:p>
            <a:r>
              <a:rPr lang="zh-CN" altLang="en-US" dirty="0"/>
              <a:t>隧道标签</a:t>
            </a:r>
            <a:endParaRPr lang="en-US" altLang="zh-CN" dirty="0"/>
          </a:p>
          <a:p>
            <a:pPr lvl="1"/>
            <a:r>
              <a:rPr lang="zh-CN" altLang="en-US" dirty="0"/>
              <a:t>过多的连线使得电路过于复杂，适度隧道标签</a:t>
            </a:r>
            <a:r>
              <a:rPr lang="zh-CN" altLang="en-US" b="1" dirty="0"/>
              <a:t>有利于调试</a:t>
            </a:r>
            <a:endParaRPr lang="en-US" altLang="zh-CN" b="1" dirty="0"/>
          </a:p>
          <a:p>
            <a:pPr lvl="1"/>
            <a:r>
              <a:rPr lang="zh-CN" altLang="en-US" dirty="0"/>
              <a:t>过度的使用隧道标签使得电路整体</a:t>
            </a:r>
            <a:r>
              <a:rPr lang="zh-CN" altLang="en-US" b="1" dirty="0"/>
              <a:t>可读性较差</a:t>
            </a:r>
            <a:endParaRPr lang="en-US" altLang="zh-CN" b="1" dirty="0"/>
          </a:p>
          <a:p>
            <a:r>
              <a:rPr lang="zh-CN" altLang="en-US" dirty="0"/>
              <a:t>主要数据通路必须连接</a:t>
            </a:r>
            <a:endParaRPr lang="en-US" altLang="zh-CN" dirty="0"/>
          </a:p>
          <a:p>
            <a:pPr lvl="1"/>
            <a:r>
              <a:rPr lang="zh-CN" altLang="en-US" dirty="0"/>
              <a:t>提升电路可读性</a:t>
            </a:r>
            <a:endParaRPr lang="en-US" altLang="zh-CN" dirty="0"/>
          </a:p>
          <a:p>
            <a:r>
              <a:rPr lang="zh-CN" altLang="en-US" dirty="0"/>
              <a:t>适度的模块化封装</a:t>
            </a:r>
            <a:endParaRPr lang="en-US" altLang="zh-CN" dirty="0"/>
          </a:p>
          <a:p>
            <a:pPr lvl="1"/>
            <a:r>
              <a:rPr lang="zh-CN" altLang="en-US" dirty="0"/>
              <a:t>提升电路可读性，可复用性</a:t>
            </a:r>
            <a:endParaRPr lang="en-US" altLang="zh-CN" dirty="0"/>
          </a:p>
          <a:p>
            <a:pPr lvl="1"/>
            <a:r>
              <a:rPr lang="zh-CN" altLang="en-US" dirty="0"/>
              <a:t>但封装层级过多会影响仿真速度</a:t>
            </a:r>
            <a:endParaRPr lang="en-US" altLang="zh-CN" dirty="0"/>
          </a:p>
          <a:p>
            <a:r>
              <a:rPr lang="zh-CN" altLang="en-US" dirty="0"/>
              <a:t>统筹规划，合理布局</a:t>
            </a:r>
            <a:endParaRPr lang="en-US" altLang="zh-CN" dirty="0"/>
          </a:p>
          <a:p>
            <a:pPr lvl="1"/>
            <a:endParaRPr lang="en-US" altLang="zh-CN" dirty="0"/>
          </a:p>
          <a:p>
            <a:pPr lvl="1"/>
            <a:endParaRPr lang="en-US" altLang="zh-CN" dirty="0"/>
          </a:p>
          <a:p>
            <a:pPr lvl="1"/>
            <a:endParaRPr lang="en-US" altLang="zh-CN" dirty="0"/>
          </a:p>
          <a:p>
            <a:endParaRPr lang="en-US" altLang="zh-CN" dirty="0"/>
          </a:p>
          <a:p>
            <a:pPr lvl="1"/>
            <a:endParaRPr lang="zh-CN" alt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pic>
        <p:nvPicPr>
          <p:cNvPr id="6" name="图片 5"/>
          <p:cNvPicPr>
            <a:picLocks noChangeAspect="1"/>
          </p:cNvPicPr>
          <p:nvPr/>
        </p:nvPicPr>
        <p:blipFill>
          <a:blip r:embed="rId2"/>
          <a:stretch>
            <a:fillRect/>
          </a:stretch>
        </p:blipFill>
        <p:spPr>
          <a:xfrm>
            <a:off x="619125" y="4934316"/>
            <a:ext cx="8743950" cy="11620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endParaRPr lang="zh-CN" altLang="en-US"/>
          </a:p>
        </p:txBody>
      </p:sp>
      <p:sp>
        <p:nvSpPr>
          <p:cNvPr id="13" name="内容占位符 12"/>
          <p:cNvSpPr>
            <a:spLocks noGrp="1"/>
          </p:cNvSpPr>
          <p:nvPr>
            <p:ph idx="1"/>
          </p:nvPr>
        </p:nvSpPr>
        <p:spPr/>
        <p:txBody>
          <a:bodyPr/>
          <a:lstStyle/>
          <a:p>
            <a:endParaRPr lang="zh-CN" altLang="en-US"/>
          </a:p>
        </p:txBody>
      </p:sp>
      <p:pic>
        <p:nvPicPr>
          <p:cNvPr id="14" name="图片 13"/>
          <p:cNvPicPr>
            <a:picLocks noChangeAspect="1"/>
          </p:cNvPicPr>
          <p:nvPr/>
        </p:nvPicPr>
        <p:blipFill>
          <a:blip r:embed="rId1"/>
          <a:stretch>
            <a:fillRect/>
          </a:stretch>
        </p:blipFill>
        <p:spPr>
          <a:xfrm>
            <a:off x="265112" y="257614"/>
            <a:ext cx="11441526" cy="62193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二进制加法运算</a:t>
            </a:r>
            <a:r>
              <a:rPr lang="zh-CN" altLang="en-US" dirty="0"/>
              <a:t>的电路实现</a:t>
            </a:r>
            <a:endParaRPr lang="zh-CN" altLang="en-US" dirty="0"/>
          </a:p>
        </p:txBody>
      </p:sp>
      <p:sp>
        <p:nvSpPr>
          <p:cNvPr id="3" name="内容占位符 2"/>
          <p:cNvSpPr>
            <a:spLocks noGrp="1"/>
          </p:cNvSpPr>
          <p:nvPr>
            <p:ph idx="1"/>
          </p:nvPr>
        </p:nvSpPr>
        <p:spPr>
          <a:xfrm>
            <a:off x="487822" y="942764"/>
            <a:ext cx="10515599" cy="1495636"/>
          </a:xfrm>
        </p:spPr>
        <p:txBody>
          <a:bodyPr/>
          <a:lstStyle/>
          <a:p>
            <a:r>
              <a:rPr lang="zh-CN" altLang="en-US" dirty="0"/>
              <a:t>相同权值的各位逐位相加， 进位从低位向高位传递</a:t>
            </a:r>
            <a:endParaRPr lang="zh-CN" altLang="en-US" dirty="0"/>
          </a:p>
          <a:p>
            <a:r>
              <a:rPr lang="zh-CN" altLang="en-US" dirty="0"/>
              <a:t>首先要考虑</a:t>
            </a:r>
            <a:r>
              <a:rPr lang="zh-CN" altLang="en-US" b="1" dirty="0">
                <a:solidFill>
                  <a:srgbClr val="C00000"/>
                </a:solidFill>
              </a:rPr>
              <a:t>一位加</a:t>
            </a:r>
            <a:r>
              <a:rPr lang="zh-CN" altLang="en-US" dirty="0"/>
              <a:t>法，然后考虑</a:t>
            </a:r>
            <a:r>
              <a:rPr lang="zh-CN" altLang="en-US" b="1" dirty="0">
                <a:solidFill>
                  <a:srgbClr val="C00000"/>
                </a:solidFill>
              </a:rPr>
              <a:t>进位链</a:t>
            </a:r>
            <a:endParaRPr lang="zh-CN" altLang="en-US" b="1" dirty="0">
              <a:solidFill>
                <a:srgbClr val="C00000"/>
              </a:solidFill>
            </a:endParaRPr>
          </a:p>
          <a:p>
            <a:endParaRPr lang="zh-CN" altLang="en-US" dirty="0"/>
          </a:p>
          <a:p>
            <a:endParaRPr lang="zh-CN" altLang="en-US" dirty="0"/>
          </a:p>
        </p:txBody>
      </p:sp>
      <p:sp>
        <p:nvSpPr>
          <p:cNvPr id="4" name="Rectangle 3"/>
          <p:cNvSpPr>
            <a:spLocks noChangeArrowheads="1"/>
          </p:cNvSpPr>
          <p:nvPr/>
        </p:nvSpPr>
        <p:spPr bwMode="auto">
          <a:xfrm>
            <a:off x="3266330" y="2877384"/>
            <a:ext cx="53061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buClr>
                <a:schemeClr val="tx1"/>
              </a:buClr>
              <a:buFont typeface="Wingdings" panose="05000000000000000000" pitchFamily="2" charset="2"/>
              <a:buNone/>
            </a:pPr>
            <a:r>
              <a:rPr lang="en-US" altLang="zh-CN" sz="2400" b="1" dirty="0">
                <a:latin typeface="Consolas" panose="020B0609020204030204" pitchFamily="49" charset="0"/>
                <a:ea typeface="宋体" panose="02010600030101010101" pitchFamily="2" charset="-122"/>
              </a:rPr>
              <a:t>   </a:t>
            </a:r>
            <a:r>
              <a:rPr lang="en-US" altLang="zh-CN" sz="3200" b="1" dirty="0">
                <a:latin typeface="Consolas" panose="020B0609020204030204" pitchFamily="49" charset="0"/>
                <a:ea typeface="宋体" panose="02010600030101010101" pitchFamily="2" charset="-122"/>
              </a:rPr>
              <a:t>    </a:t>
            </a:r>
            <a:r>
              <a:rPr lang="en-US" altLang="zh-CN" sz="3200" b="1" baseline="-25000" dirty="0">
                <a:latin typeface="Consolas" panose="020B0609020204030204" pitchFamily="49" charset="0"/>
                <a:ea typeface="宋体" panose="02010600030101010101" pitchFamily="2" charset="-122"/>
              </a:rPr>
              <a:t> </a:t>
            </a:r>
            <a:r>
              <a:rPr lang="en-US" altLang="zh-CN" sz="3200" b="1" dirty="0">
                <a:latin typeface="Consolas" panose="020B0609020204030204" pitchFamily="49" charset="0"/>
                <a:ea typeface="宋体" panose="02010600030101010101" pitchFamily="2" charset="-122"/>
              </a:rPr>
              <a:t>X</a:t>
            </a:r>
            <a:r>
              <a:rPr lang="en-US" altLang="zh-CN" sz="3200" b="1" baseline="-25000" dirty="0">
                <a:latin typeface="Consolas" panose="020B0609020204030204" pitchFamily="49" charset="0"/>
                <a:ea typeface="宋体" panose="02010600030101010101" pitchFamily="2" charset="-122"/>
              </a:rPr>
              <a:t>n-1 </a:t>
            </a:r>
            <a:r>
              <a:rPr lang="en-US" altLang="zh-CN" sz="1800" b="1" dirty="0">
                <a:latin typeface="Consolas" panose="020B0609020204030204" pitchFamily="49" charset="0"/>
                <a:ea typeface="微软雅黑" panose="020B0503020204020204" pitchFamily="34" charset="-122"/>
              </a:rPr>
              <a:t>………</a:t>
            </a:r>
            <a:r>
              <a:rPr lang="en-US" altLang="zh-CN" sz="3200" b="1" baseline="-25000" dirty="0">
                <a:latin typeface="Consolas" panose="020B0609020204030204" pitchFamily="49" charset="0"/>
                <a:ea typeface="宋体" panose="02010600030101010101" pitchFamily="2" charset="-122"/>
              </a:rPr>
              <a:t>  </a:t>
            </a:r>
            <a:r>
              <a:rPr lang="en-US" altLang="zh-CN" sz="3200" b="1" dirty="0">
                <a:latin typeface="Consolas" panose="020B0609020204030204" pitchFamily="49" charset="0"/>
                <a:ea typeface="宋体" panose="02010600030101010101" pitchFamily="2" charset="-122"/>
              </a:rPr>
              <a:t>X</a:t>
            </a:r>
            <a:r>
              <a:rPr lang="en-US" altLang="zh-CN" sz="3200" b="1" baseline="-25000" dirty="0">
                <a:latin typeface="Consolas" panose="020B0609020204030204" pitchFamily="49" charset="0"/>
                <a:ea typeface="宋体" panose="02010600030101010101" pitchFamily="2" charset="-122"/>
              </a:rPr>
              <a:t>2  </a:t>
            </a:r>
            <a:r>
              <a:rPr lang="en-US" altLang="zh-CN" sz="3200" b="1" dirty="0">
                <a:latin typeface="Consolas" panose="020B0609020204030204" pitchFamily="49" charset="0"/>
                <a:ea typeface="宋体" panose="02010600030101010101" pitchFamily="2" charset="-122"/>
              </a:rPr>
              <a:t>X</a:t>
            </a:r>
            <a:r>
              <a:rPr lang="en-US" altLang="zh-CN" sz="3200" b="1" baseline="-25000" dirty="0">
                <a:latin typeface="Consolas" panose="020B0609020204030204" pitchFamily="49" charset="0"/>
                <a:ea typeface="宋体" panose="02010600030101010101" pitchFamily="2" charset="-122"/>
              </a:rPr>
              <a:t>1 </a:t>
            </a:r>
            <a:r>
              <a:rPr lang="en-US" altLang="zh-CN" sz="3200" b="1" dirty="0">
                <a:latin typeface="Consolas" panose="020B0609020204030204" pitchFamily="49" charset="0"/>
                <a:ea typeface="宋体" panose="02010600030101010101" pitchFamily="2" charset="-122"/>
              </a:rPr>
              <a:t>X</a:t>
            </a:r>
            <a:r>
              <a:rPr lang="en-US" altLang="zh-CN" sz="3200" b="1" baseline="-25000" dirty="0">
                <a:latin typeface="Consolas" panose="020B0609020204030204" pitchFamily="49" charset="0"/>
                <a:ea typeface="宋体" panose="02010600030101010101" pitchFamily="2" charset="-122"/>
              </a:rPr>
              <a:t>0</a:t>
            </a:r>
            <a:endParaRPr lang="en-US" altLang="zh-CN" sz="3200" b="1" baseline="-25000" dirty="0">
              <a:latin typeface="Consolas" panose="020B0609020204030204" pitchFamily="49" charset="0"/>
              <a:ea typeface="宋体" panose="02010600030101010101" pitchFamily="2" charset="-122"/>
            </a:endParaRPr>
          </a:p>
        </p:txBody>
      </p:sp>
      <p:sp>
        <p:nvSpPr>
          <p:cNvPr id="5" name="Rectangle 4"/>
          <p:cNvSpPr>
            <a:spLocks noChangeArrowheads="1"/>
          </p:cNvSpPr>
          <p:nvPr/>
        </p:nvSpPr>
        <p:spPr bwMode="auto">
          <a:xfrm>
            <a:off x="3169493" y="3533022"/>
            <a:ext cx="50050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buClr>
                <a:schemeClr val="tx1"/>
              </a:buClr>
              <a:buFont typeface="Wingdings" panose="05000000000000000000" pitchFamily="2" charset="2"/>
              <a:buNone/>
            </a:pPr>
            <a:r>
              <a:rPr lang="en-US" altLang="zh-CN" sz="2400" b="1" dirty="0">
                <a:latin typeface="Consolas" panose="020B0609020204030204" pitchFamily="49" charset="0"/>
                <a:ea typeface="宋体" panose="02010600030101010101" pitchFamily="2" charset="-122"/>
              </a:rPr>
              <a:t>        </a:t>
            </a:r>
            <a:r>
              <a:rPr lang="en-US" altLang="zh-CN" sz="3200" b="1" baseline="-25000" dirty="0">
                <a:latin typeface="Consolas" panose="020B0609020204030204" pitchFamily="49" charset="0"/>
                <a:ea typeface="宋体" panose="02010600030101010101" pitchFamily="2" charset="-122"/>
              </a:rPr>
              <a:t>  </a:t>
            </a:r>
            <a:r>
              <a:rPr lang="en-US" altLang="zh-CN" sz="3200" b="1" dirty="0">
                <a:latin typeface="Consolas" panose="020B0609020204030204" pitchFamily="49" charset="0"/>
                <a:ea typeface="宋体" panose="02010600030101010101" pitchFamily="2" charset="-122"/>
              </a:rPr>
              <a:t>Y</a:t>
            </a:r>
            <a:r>
              <a:rPr lang="en-US" altLang="zh-CN" sz="3200" b="1" baseline="-25000" dirty="0">
                <a:latin typeface="Consolas" panose="020B0609020204030204" pitchFamily="49" charset="0"/>
                <a:ea typeface="宋体" panose="02010600030101010101" pitchFamily="2" charset="-122"/>
              </a:rPr>
              <a:t>n-1 </a:t>
            </a:r>
            <a:r>
              <a:rPr lang="en-US" altLang="zh-CN" sz="1800" b="1" dirty="0">
                <a:latin typeface="Consolas" panose="020B0609020204030204" pitchFamily="49" charset="0"/>
                <a:ea typeface="微软雅黑" panose="020B0503020204020204" pitchFamily="34" charset="-122"/>
              </a:rPr>
              <a:t>………</a:t>
            </a:r>
            <a:r>
              <a:rPr lang="en-US" altLang="zh-CN" sz="3200" b="1" baseline="-25000" dirty="0">
                <a:latin typeface="Consolas" panose="020B0609020204030204" pitchFamily="49" charset="0"/>
                <a:ea typeface="宋体" panose="02010600030101010101" pitchFamily="2" charset="-122"/>
              </a:rPr>
              <a:t>  </a:t>
            </a:r>
            <a:r>
              <a:rPr lang="en-US" altLang="zh-CN" sz="3200" b="1" dirty="0">
                <a:latin typeface="Consolas" panose="020B0609020204030204" pitchFamily="49" charset="0"/>
                <a:ea typeface="宋体" panose="02010600030101010101" pitchFamily="2" charset="-122"/>
              </a:rPr>
              <a:t>Y</a:t>
            </a:r>
            <a:r>
              <a:rPr lang="en-US" altLang="zh-CN" sz="3200" b="1" baseline="-25000" dirty="0">
                <a:latin typeface="Consolas" panose="020B0609020204030204" pitchFamily="49" charset="0"/>
                <a:ea typeface="宋体" panose="02010600030101010101" pitchFamily="2" charset="-122"/>
              </a:rPr>
              <a:t>2  </a:t>
            </a:r>
            <a:r>
              <a:rPr lang="en-US" altLang="zh-CN" sz="3200" b="1" dirty="0">
                <a:latin typeface="Consolas" panose="020B0609020204030204" pitchFamily="49" charset="0"/>
                <a:ea typeface="宋体" panose="02010600030101010101" pitchFamily="2" charset="-122"/>
              </a:rPr>
              <a:t>Y</a:t>
            </a:r>
            <a:r>
              <a:rPr lang="en-US" altLang="zh-CN" sz="3200" b="1" baseline="-25000" dirty="0">
                <a:latin typeface="Consolas" panose="020B0609020204030204" pitchFamily="49" charset="0"/>
                <a:ea typeface="宋体" panose="02010600030101010101" pitchFamily="2" charset="-122"/>
              </a:rPr>
              <a:t>1 </a:t>
            </a:r>
            <a:r>
              <a:rPr lang="en-US" altLang="zh-CN" sz="3200" b="1" dirty="0">
                <a:latin typeface="Consolas" panose="020B0609020204030204" pitchFamily="49" charset="0"/>
                <a:ea typeface="宋体" panose="02010600030101010101" pitchFamily="2" charset="-122"/>
              </a:rPr>
              <a:t>Y</a:t>
            </a:r>
            <a:r>
              <a:rPr lang="en-US" altLang="zh-CN" sz="3200" b="1" baseline="-25000" dirty="0">
                <a:latin typeface="Consolas" panose="020B0609020204030204" pitchFamily="49" charset="0"/>
                <a:ea typeface="宋体" panose="02010600030101010101" pitchFamily="2" charset="-122"/>
              </a:rPr>
              <a:t>0</a:t>
            </a:r>
            <a:endParaRPr lang="en-US" altLang="zh-CN" sz="3200" b="1" baseline="-25000" dirty="0">
              <a:latin typeface="Consolas" panose="020B0609020204030204" pitchFamily="49" charset="0"/>
              <a:ea typeface="宋体" panose="02010600030101010101" pitchFamily="2" charset="-122"/>
            </a:endParaRPr>
          </a:p>
        </p:txBody>
      </p:sp>
      <p:sp>
        <p:nvSpPr>
          <p:cNvPr id="6" name="Line 5"/>
          <p:cNvSpPr>
            <a:spLocks noChangeShapeType="1"/>
          </p:cNvSpPr>
          <p:nvPr/>
        </p:nvSpPr>
        <p:spPr bwMode="auto">
          <a:xfrm flipV="1">
            <a:off x="3650506" y="4219397"/>
            <a:ext cx="4401293"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a:lstStyle/>
          <a:p>
            <a:endParaRPr lang="zh-CN" altLang="en-US" sz="2400" b="1">
              <a:latin typeface="Consolas" panose="020B0609020204030204" pitchFamily="49" charset="0"/>
            </a:endParaRPr>
          </a:p>
        </p:txBody>
      </p:sp>
      <p:sp>
        <p:nvSpPr>
          <p:cNvPr id="7" name="Rectangle 6"/>
          <p:cNvSpPr>
            <a:spLocks noChangeArrowheads="1"/>
          </p:cNvSpPr>
          <p:nvPr/>
        </p:nvSpPr>
        <p:spPr bwMode="auto">
          <a:xfrm>
            <a:off x="3650506" y="3573066"/>
            <a:ext cx="503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0"/>
              </a:spcBef>
              <a:buClrTx/>
              <a:buFontTx/>
              <a:buNone/>
            </a:pPr>
            <a:r>
              <a:rPr lang="en-US" altLang="zh-CN" sz="3600" b="1" dirty="0">
                <a:latin typeface="Consolas" panose="020B0609020204030204" pitchFamily="49" charset="0"/>
                <a:ea typeface="宋体" panose="02010600030101010101" pitchFamily="2" charset="-122"/>
              </a:rPr>
              <a:t>+ </a:t>
            </a:r>
            <a:endParaRPr lang="en-US" altLang="zh-CN" sz="3600" b="1" dirty="0">
              <a:latin typeface="Consolas" panose="020B0609020204030204" pitchFamily="49" charset="0"/>
              <a:ea typeface="宋体" panose="02010600030101010101" pitchFamily="2" charset="-122"/>
            </a:endParaRPr>
          </a:p>
        </p:txBody>
      </p:sp>
      <p:sp>
        <p:nvSpPr>
          <p:cNvPr id="8" name="Rectangle 7"/>
          <p:cNvSpPr>
            <a:spLocks noChangeArrowheads="1"/>
          </p:cNvSpPr>
          <p:nvPr/>
        </p:nvSpPr>
        <p:spPr bwMode="auto">
          <a:xfrm>
            <a:off x="4655394" y="4320998"/>
            <a:ext cx="41668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buClr>
                <a:schemeClr val="tx1"/>
              </a:buClr>
              <a:buFont typeface="Wingdings" panose="05000000000000000000" pitchFamily="2" charset="2"/>
              <a:buNone/>
            </a:pPr>
            <a:r>
              <a:rPr lang="en-US" altLang="zh-CN" sz="3200" b="1" baseline="-25000" dirty="0">
                <a:solidFill>
                  <a:srgbClr val="0000CC"/>
                </a:solidFill>
                <a:latin typeface="Consolas" panose="020B0609020204030204" pitchFamily="49" charset="0"/>
                <a:ea typeface="宋体" panose="02010600030101010101" pitchFamily="2" charset="-122"/>
              </a:rPr>
              <a:t> </a:t>
            </a:r>
            <a:r>
              <a:rPr lang="en-US" altLang="zh-CN" sz="3200" b="1" dirty="0">
                <a:solidFill>
                  <a:srgbClr val="0000CC"/>
                </a:solidFill>
                <a:latin typeface="Consolas" panose="020B0609020204030204" pitchFamily="49" charset="0"/>
                <a:ea typeface="宋体" panose="02010600030101010101" pitchFamily="2" charset="-122"/>
              </a:rPr>
              <a:t>?</a:t>
            </a:r>
            <a:r>
              <a:rPr lang="en-US" altLang="zh-CN" sz="3200" b="1" baseline="-25000" dirty="0">
                <a:solidFill>
                  <a:srgbClr val="0000CC"/>
                </a:solidFill>
                <a:latin typeface="Consolas" panose="020B0609020204030204" pitchFamily="49" charset="0"/>
                <a:ea typeface="宋体" panose="02010600030101010101" pitchFamily="2" charset="-122"/>
              </a:rPr>
              <a:t>n-1 </a:t>
            </a:r>
            <a:r>
              <a:rPr lang="en-US" altLang="zh-CN" sz="1800" b="1" dirty="0">
                <a:solidFill>
                  <a:srgbClr val="0000CC"/>
                </a:solidFill>
                <a:latin typeface="Consolas" panose="020B0609020204030204" pitchFamily="49" charset="0"/>
                <a:ea typeface="微软雅黑" panose="020B0503020204020204" pitchFamily="34" charset="-122"/>
              </a:rPr>
              <a:t>………</a:t>
            </a:r>
            <a:r>
              <a:rPr lang="en-US" altLang="zh-CN" sz="3200" b="1" baseline="-25000" dirty="0">
                <a:solidFill>
                  <a:srgbClr val="0000CC"/>
                </a:solidFill>
                <a:latin typeface="Consolas" panose="020B0609020204030204" pitchFamily="49" charset="0"/>
                <a:ea typeface="宋体" panose="02010600030101010101" pitchFamily="2" charset="-122"/>
              </a:rPr>
              <a:t>  </a:t>
            </a:r>
            <a:r>
              <a:rPr lang="en-US" altLang="zh-CN" sz="3200" b="1" dirty="0">
                <a:solidFill>
                  <a:srgbClr val="0000CC"/>
                </a:solidFill>
                <a:latin typeface="Consolas" panose="020B0609020204030204" pitchFamily="49" charset="0"/>
                <a:ea typeface="宋体" panose="02010600030101010101" pitchFamily="2" charset="-122"/>
              </a:rPr>
              <a:t>?</a:t>
            </a:r>
            <a:r>
              <a:rPr lang="en-US" altLang="zh-CN" sz="3200" b="1" baseline="-25000" dirty="0">
                <a:solidFill>
                  <a:srgbClr val="0000CC"/>
                </a:solidFill>
                <a:latin typeface="Consolas" panose="020B0609020204030204" pitchFamily="49" charset="0"/>
                <a:ea typeface="宋体" panose="02010600030101010101" pitchFamily="2" charset="-122"/>
              </a:rPr>
              <a:t>2  </a:t>
            </a:r>
            <a:r>
              <a:rPr lang="en-US" altLang="zh-CN" sz="3200" b="1" dirty="0">
                <a:solidFill>
                  <a:srgbClr val="0000CC"/>
                </a:solidFill>
                <a:latin typeface="Consolas" panose="020B0609020204030204" pitchFamily="49" charset="0"/>
                <a:ea typeface="宋体" panose="02010600030101010101" pitchFamily="2" charset="-122"/>
              </a:rPr>
              <a:t>?</a:t>
            </a:r>
            <a:r>
              <a:rPr lang="en-US" altLang="zh-CN" sz="3200" b="1" baseline="-25000" dirty="0">
                <a:solidFill>
                  <a:srgbClr val="0000CC"/>
                </a:solidFill>
                <a:latin typeface="Consolas" panose="020B0609020204030204" pitchFamily="49" charset="0"/>
                <a:ea typeface="宋体" panose="02010600030101010101" pitchFamily="2" charset="-122"/>
              </a:rPr>
              <a:t>1 </a:t>
            </a:r>
            <a:r>
              <a:rPr lang="en-US" altLang="zh-CN" sz="3200" b="1" dirty="0">
                <a:solidFill>
                  <a:srgbClr val="0000CC"/>
                </a:solidFill>
                <a:latin typeface="Consolas" panose="020B0609020204030204" pitchFamily="49" charset="0"/>
                <a:ea typeface="宋体" panose="02010600030101010101" pitchFamily="2" charset="-122"/>
              </a:rPr>
              <a:t>?</a:t>
            </a:r>
            <a:r>
              <a:rPr lang="en-US" altLang="zh-CN" sz="3200" b="1" baseline="-25000" dirty="0">
                <a:solidFill>
                  <a:srgbClr val="0000CC"/>
                </a:solidFill>
                <a:latin typeface="Consolas" panose="020B0609020204030204" pitchFamily="49" charset="0"/>
                <a:ea typeface="宋体" panose="02010600030101010101" pitchFamily="2" charset="-122"/>
              </a:rPr>
              <a:t>0</a:t>
            </a:r>
            <a:endParaRPr lang="en-US" altLang="zh-CN" sz="3200" b="1" baseline="-25000" dirty="0">
              <a:solidFill>
                <a:srgbClr val="0000CC"/>
              </a:solidFill>
              <a:latin typeface="Consolas" panose="020B0609020204030204" pitchFamily="49" charset="0"/>
              <a:ea typeface="宋体" panose="02010600030101010101" pitchFamily="2" charset="-122"/>
            </a:endParaRPr>
          </a:p>
        </p:txBody>
      </p:sp>
      <p:pic>
        <p:nvPicPr>
          <p:cNvPr id="9" name="Picture 5" descr="输出向导-1"/>
          <p:cNvPicPr>
            <a:picLocks noChangeAspect="1" noChangeArrowheads="1"/>
          </p:cNvPicPr>
          <p:nvPr/>
        </p:nvPicPr>
        <p:blipFill>
          <a:blip r:embed="rId1" cstate="print"/>
          <a:srcRect/>
          <a:stretch>
            <a:fillRect/>
          </a:stretch>
        </p:blipFill>
        <p:spPr bwMode="auto">
          <a:xfrm>
            <a:off x="9031889" y="5043917"/>
            <a:ext cx="2722963" cy="1123836"/>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一位加法逻辑电路实现</a:t>
            </a:r>
            <a:endParaRPr lang="zh-CN" altLang="en-US" dirty="0"/>
          </a:p>
        </p:txBody>
      </p:sp>
      <p:sp>
        <p:nvSpPr>
          <p:cNvPr id="3" name="内容占位符 2"/>
          <p:cNvSpPr>
            <a:spLocks noGrp="1"/>
          </p:cNvSpPr>
          <p:nvPr>
            <p:ph idx="1"/>
          </p:nvPr>
        </p:nvSpPr>
        <p:spPr/>
        <p:txBody>
          <a:bodyPr/>
          <a:lstStyle/>
          <a:p>
            <a:pPr eaLnBrk="1" hangingPunct="1">
              <a:lnSpc>
                <a:spcPct val="110000"/>
              </a:lnSpc>
            </a:pP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0 </a:t>
            </a:r>
            <a:r>
              <a:rPr lang="zh-CN" altLang="en-US" sz="2800" b="1" dirty="0">
                <a:latin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1 = 1    1 </a:t>
            </a:r>
            <a:r>
              <a:rPr lang="zh-CN" altLang="en-US" sz="2800" b="1" dirty="0">
                <a:latin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0 = 1</a:t>
            </a:r>
            <a:endParaRPr lang="en-US" altLang="zh-CN" sz="2800" b="1" dirty="0">
              <a:latin typeface="Segoe UI Black" panose="020B0A02040204020203" pitchFamily="34" charset="0"/>
              <a:ea typeface="Segoe UI Black" panose="020B0A02040204020203" pitchFamily="34" charset="0"/>
              <a:cs typeface="Segoe UI Black" panose="020B0A02040204020203" pitchFamily="34" charset="0"/>
            </a:endParaRPr>
          </a:p>
          <a:p>
            <a:pPr eaLnBrk="1" hangingPunct="1">
              <a:lnSpc>
                <a:spcPct val="110000"/>
              </a:lnSpc>
            </a:pP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1 </a:t>
            </a:r>
            <a:r>
              <a:rPr lang="zh-CN" altLang="en-US" sz="2800" b="1" dirty="0">
                <a:latin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1 = 0    0 </a:t>
            </a:r>
            <a:r>
              <a:rPr lang="zh-CN" altLang="en-US" sz="2800" b="1" dirty="0">
                <a:latin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0 = 0</a:t>
            </a:r>
            <a:endParaRPr lang="en-US" altLang="zh-CN" sz="2800" b="1" dirty="0">
              <a:latin typeface="Segoe UI Black" panose="020B0A02040204020203" pitchFamily="34" charset="0"/>
              <a:ea typeface="Segoe UI Black" panose="020B0A02040204020203" pitchFamily="34" charset="0"/>
              <a:cs typeface="Segoe UI Black" panose="020B0A02040204020203" pitchFamily="34" charset="0"/>
            </a:endParaRPr>
          </a:p>
          <a:p>
            <a:r>
              <a:rPr lang="zh-CN" altLang="en-US" dirty="0"/>
              <a:t>一个</a:t>
            </a:r>
            <a:r>
              <a:rPr lang="zh-CN" altLang="en-US" dirty="0">
                <a:solidFill>
                  <a:srgbClr val="FF0000"/>
                </a:solidFill>
              </a:rPr>
              <a:t>异或门</a:t>
            </a:r>
            <a:r>
              <a:rPr lang="zh-CN" altLang="en-US" dirty="0"/>
              <a:t>即可实现两个</a:t>
            </a:r>
            <a:r>
              <a:rPr lang="en-US" altLang="zh-CN" dirty="0"/>
              <a:t>1bit</a:t>
            </a:r>
            <a:r>
              <a:rPr lang="zh-CN" altLang="en-US" dirty="0"/>
              <a:t>数相加</a:t>
            </a:r>
            <a:endParaRPr lang="en-US" altLang="zh-CN" dirty="0"/>
          </a:p>
          <a:p>
            <a:r>
              <a:rPr lang="zh-CN" altLang="en-US" dirty="0"/>
              <a:t>算术运算变成逻辑电路</a:t>
            </a:r>
            <a:endParaRPr lang="zh-CN" altLang="en-US" dirty="0"/>
          </a:p>
          <a:p>
            <a:endParaRPr lang="zh-CN" altLang="en-US" dirty="0"/>
          </a:p>
          <a:p>
            <a:endParaRPr lang="zh-CN" altLang="en-US" dirty="0"/>
          </a:p>
        </p:txBody>
      </p:sp>
      <p:grpSp>
        <p:nvGrpSpPr>
          <p:cNvPr id="6" name="Group 7"/>
          <p:cNvGrpSpPr/>
          <p:nvPr/>
        </p:nvGrpSpPr>
        <p:grpSpPr bwMode="auto">
          <a:xfrm>
            <a:off x="6905119" y="3715238"/>
            <a:ext cx="2028825" cy="1925638"/>
            <a:chOff x="0" y="-29"/>
            <a:chExt cx="1278" cy="1213"/>
          </a:xfrm>
        </p:grpSpPr>
        <p:sp>
          <p:nvSpPr>
            <p:cNvPr id="7" name="Rectangle 7"/>
            <p:cNvSpPr>
              <a:spLocks noChangeArrowheads="1"/>
            </p:cNvSpPr>
            <p:nvPr/>
          </p:nvSpPr>
          <p:spPr bwMode="auto">
            <a:xfrm>
              <a:off x="0" y="-29"/>
              <a:ext cx="1278" cy="1213"/>
            </a:xfrm>
            <a:prstGeom prst="rect">
              <a:avLst/>
            </a:prstGeom>
            <a:solidFill>
              <a:srgbClr val="99FF33"/>
            </a:solidFill>
            <a:ln w="9525">
              <a:miter lim="800000"/>
            </a:ln>
            <a:scene3d>
              <a:camera prst="legacyObliqueTopRight"/>
              <a:lightRig rig="legacyFlat3" dir="b"/>
            </a:scene3d>
            <a:sp3d extrusionH="125400" prstMaterial="legacyMatte">
              <a:bevelT w="13500" h="13500" prst="angle"/>
              <a:bevelB w="13500" h="13500" prst="angle"/>
              <a:extrusionClr>
                <a:srgbClr val="99FF33"/>
              </a:extrusionClr>
              <a:contourClr>
                <a:srgbClr val="99FF33"/>
              </a:contourClr>
            </a:sp3d>
          </p:spPr>
          <p:txBody>
            <a:bodyPr wrap="none" anchor="ctr">
              <a:flatTx/>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grpSp>
          <p:nvGrpSpPr>
            <p:cNvPr id="8" name="Group 9"/>
            <p:cNvGrpSpPr/>
            <p:nvPr/>
          </p:nvGrpSpPr>
          <p:grpSpPr bwMode="auto">
            <a:xfrm>
              <a:off x="112" y="16"/>
              <a:ext cx="896" cy="1085"/>
              <a:chOff x="-176" y="0"/>
              <a:chExt cx="896" cy="1085"/>
            </a:xfrm>
          </p:grpSpPr>
          <p:grpSp>
            <p:nvGrpSpPr>
              <p:cNvPr id="9" name="Group 10"/>
              <p:cNvGrpSpPr/>
              <p:nvPr/>
            </p:nvGrpSpPr>
            <p:grpSpPr bwMode="auto">
              <a:xfrm>
                <a:off x="216" y="632"/>
                <a:ext cx="192" cy="368"/>
                <a:chOff x="0" y="0"/>
                <a:chExt cx="192" cy="576"/>
              </a:xfrm>
            </p:grpSpPr>
            <p:sp>
              <p:nvSpPr>
                <p:cNvPr id="15" name="Line 10"/>
                <p:cNvSpPr>
                  <a:spLocks noChangeShapeType="1"/>
                </p:cNvSpPr>
                <p:nvPr/>
              </p:nvSpPr>
              <p:spPr bwMode="auto">
                <a:xfrm>
                  <a:off x="192" y="0"/>
                  <a:ext cx="0" cy="57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Line 11"/>
                <p:cNvSpPr>
                  <a:spLocks noChangeShapeType="1"/>
                </p:cNvSpPr>
                <p:nvPr/>
              </p:nvSpPr>
              <p:spPr bwMode="auto">
                <a:xfrm flipV="1">
                  <a:off x="0" y="48"/>
                  <a:ext cx="0" cy="52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 name="Rectangle 12"/>
              <p:cNvSpPr>
                <a:spLocks noChangeArrowheads="1"/>
              </p:cNvSpPr>
              <p:nvPr/>
            </p:nvSpPr>
            <p:spPr bwMode="auto">
              <a:xfrm>
                <a:off x="120" y="416"/>
                <a:ext cx="384" cy="24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Line 13"/>
              <p:cNvSpPr>
                <a:spLocks noChangeShapeType="1"/>
              </p:cNvSpPr>
              <p:nvPr/>
            </p:nvSpPr>
            <p:spPr bwMode="auto">
              <a:xfrm flipV="1">
                <a:off x="320" y="152"/>
                <a:ext cx="0" cy="264"/>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wrap="none" tIns="72000" anchor="ctr"/>
              <a:lstStyle/>
              <a:p>
                <a:endParaRPr lang="zh-CN" altLang="en-US"/>
              </a:p>
            </p:txBody>
          </p:sp>
          <p:sp>
            <p:nvSpPr>
              <p:cNvPr id="12" name="Text Box 14"/>
              <p:cNvSpPr txBox="1">
                <a:spLocks noChangeArrowheads="1"/>
              </p:cNvSpPr>
              <p:nvPr/>
            </p:nvSpPr>
            <p:spPr bwMode="auto">
              <a:xfrm>
                <a:off x="-176" y="824"/>
                <a:ext cx="4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72000">
                <a:spAutoFit/>
              </a:bodyP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50000"/>
                  </a:spcBef>
                  <a:buClr>
                    <a:schemeClr val="hlink"/>
                  </a:buClr>
                  <a:buSzPct val="65000"/>
                  <a:buFont typeface="Wingdings" panose="05000000000000000000" pitchFamily="2" charset="2"/>
                  <a:buNone/>
                </a:pPr>
                <a:r>
                  <a:rPr lang="en-US" altLang="zh-CN" sz="2400" dirty="0">
                    <a:solidFill>
                      <a:srgbClr val="FF3300"/>
                    </a:solidFill>
                    <a:latin typeface="Arial" panose="020B0604020202020204" pitchFamily="34" charset="0"/>
                    <a:ea typeface="微软雅黑" panose="020B0503020204020204" pitchFamily="34" charset="-122"/>
                  </a:rPr>
                  <a:t>X</a:t>
                </a:r>
                <a:r>
                  <a:rPr lang="en-US" altLang="zh-CN" sz="2400" baseline="-25000" dirty="0">
                    <a:solidFill>
                      <a:srgbClr val="FF3300"/>
                    </a:solidFill>
                    <a:latin typeface="Arial" panose="020B0604020202020204" pitchFamily="34" charset="0"/>
                    <a:ea typeface="微软雅黑" panose="020B0503020204020204" pitchFamily="34" charset="-122"/>
                  </a:rPr>
                  <a:t>i</a:t>
                </a:r>
                <a:endParaRPr lang="en-US" altLang="zh-CN" sz="2400" baseline="-25000" dirty="0">
                  <a:solidFill>
                    <a:srgbClr val="FF3300"/>
                  </a:solidFill>
                  <a:latin typeface="Arial" panose="020B0604020202020204" pitchFamily="34" charset="0"/>
                  <a:ea typeface="微软雅黑" panose="020B0503020204020204" pitchFamily="34" charset="-122"/>
                </a:endParaRPr>
              </a:p>
            </p:txBody>
          </p:sp>
          <p:sp>
            <p:nvSpPr>
              <p:cNvPr id="13" name="Text Box 15"/>
              <p:cNvSpPr txBox="1">
                <a:spLocks noChangeArrowheads="1"/>
              </p:cNvSpPr>
              <p:nvPr/>
            </p:nvSpPr>
            <p:spPr bwMode="auto">
              <a:xfrm>
                <a:off x="408" y="824"/>
                <a:ext cx="31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72000">
                <a:spAutoFit/>
              </a:bodyP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50000"/>
                  </a:spcBef>
                  <a:buClr>
                    <a:schemeClr val="hlink"/>
                  </a:buClr>
                  <a:buSzPct val="65000"/>
                  <a:buFont typeface="Wingdings" panose="05000000000000000000" pitchFamily="2" charset="2"/>
                  <a:buNone/>
                </a:pPr>
                <a:r>
                  <a:rPr lang="en-US" altLang="zh-CN" sz="2400" dirty="0">
                    <a:solidFill>
                      <a:srgbClr val="FF3300"/>
                    </a:solidFill>
                    <a:latin typeface="Arial" panose="020B0604020202020204" pitchFamily="34" charset="0"/>
                    <a:ea typeface="微软雅黑" panose="020B0503020204020204" pitchFamily="34" charset="-122"/>
                  </a:rPr>
                  <a:t>Y</a:t>
                </a:r>
                <a:r>
                  <a:rPr lang="en-US" altLang="zh-CN" sz="2400" baseline="-25000" dirty="0">
                    <a:solidFill>
                      <a:srgbClr val="FF3300"/>
                    </a:solidFill>
                    <a:latin typeface="Arial" panose="020B0604020202020204" pitchFamily="34" charset="0"/>
                    <a:ea typeface="微软雅黑" panose="020B0503020204020204" pitchFamily="34" charset="-122"/>
                  </a:rPr>
                  <a:t>i</a:t>
                </a:r>
                <a:endParaRPr lang="en-US" altLang="zh-CN" sz="2400" baseline="-25000" dirty="0">
                  <a:solidFill>
                    <a:srgbClr val="FF3300"/>
                  </a:solidFill>
                  <a:latin typeface="Arial" panose="020B0604020202020204" pitchFamily="34" charset="0"/>
                  <a:ea typeface="微软雅黑" panose="020B0503020204020204" pitchFamily="34" charset="-122"/>
                </a:endParaRPr>
              </a:p>
            </p:txBody>
          </p:sp>
          <p:sp>
            <p:nvSpPr>
              <p:cNvPr id="14" name="Text Box 16"/>
              <p:cNvSpPr txBox="1">
                <a:spLocks noChangeArrowheads="1"/>
              </p:cNvSpPr>
              <p:nvPr/>
            </p:nvSpPr>
            <p:spPr bwMode="auto">
              <a:xfrm>
                <a:off x="320" y="0"/>
                <a:ext cx="38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72000">
                <a:spAutoFit/>
              </a:bodyP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50000"/>
                  </a:spcBef>
                  <a:buClr>
                    <a:schemeClr val="hlink"/>
                  </a:buClr>
                  <a:buSzPct val="65000"/>
                  <a:buFont typeface="Wingdings" panose="05000000000000000000" pitchFamily="2" charset="2"/>
                  <a:buNone/>
                </a:pPr>
                <a:r>
                  <a:rPr lang="en-US" altLang="zh-CN" sz="2400" dirty="0">
                    <a:solidFill>
                      <a:srgbClr val="FF3300"/>
                    </a:solidFill>
                    <a:latin typeface="Arial" panose="020B0604020202020204" pitchFamily="34" charset="0"/>
                    <a:ea typeface="微软雅黑" panose="020B0503020204020204" pitchFamily="34" charset="-122"/>
                  </a:rPr>
                  <a:t>S</a:t>
                </a:r>
                <a:r>
                  <a:rPr lang="en-US" altLang="zh-CN" sz="2400" baseline="-25000" dirty="0">
                    <a:solidFill>
                      <a:srgbClr val="FF3300"/>
                    </a:solidFill>
                    <a:latin typeface="Arial" panose="020B0604020202020204" pitchFamily="34" charset="0"/>
                    <a:ea typeface="微软雅黑" panose="020B0503020204020204" pitchFamily="34" charset="-122"/>
                  </a:rPr>
                  <a:t>i</a:t>
                </a:r>
                <a:endParaRPr lang="en-US" altLang="zh-CN" sz="2400" baseline="-25000" dirty="0">
                  <a:solidFill>
                    <a:srgbClr val="FF3300"/>
                  </a:solidFill>
                  <a:latin typeface="Arial" panose="020B0604020202020204" pitchFamily="34" charset="0"/>
                  <a:ea typeface="微软雅黑" panose="020B0503020204020204" pitchFamily="34" charset="-122"/>
                </a:endParaRPr>
              </a:p>
            </p:txBody>
          </p:sp>
        </p:grpSp>
      </p:grpSp>
      <p:sp>
        <p:nvSpPr>
          <p:cNvPr id="18" name="圆角矩形 76"/>
          <p:cNvSpPr/>
          <p:nvPr/>
        </p:nvSpPr>
        <p:spPr>
          <a:xfrm>
            <a:off x="2237274" y="4413112"/>
            <a:ext cx="3248404" cy="66032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S</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i="1" dirty="0">
                <a:solidFill>
                  <a:schemeClr val="tx1"/>
                </a:solidFill>
                <a:latin typeface="Times New Roman" panose="02020603050405020304" pitchFamily="18" charset="0"/>
                <a:cs typeface="Times New Roman" panose="02020603050405020304" pitchFamily="18" charset="0"/>
              </a:rPr>
              <a:t>  =  X</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 Y</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sp>
        <p:nvSpPr>
          <p:cNvPr id="4" name="矩形 3"/>
          <p:cNvSpPr/>
          <p:nvPr/>
        </p:nvSpPr>
        <p:spPr>
          <a:xfrm>
            <a:off x="8661763" y="2415729"/>
            <a:ext cx="2739230" cy="954107"/>
          </a:xfrm>
          <a:prstGeom prst="rect">
            <a:avLst/>
          </a:prstGeom>
        </p:spPr>
        <p:txBody>
          <a:bodyPr wrap="square">
            <a:spAutoFit/>
          </a:bodyPr>
          <a:lstStyle/>
          <a:p>
            <a:r>
              <a:rPr lang="zh-CN" altLang="en-US" sz="2800" b="1" dirty="0">
                <a:solidFill>
                  <a:srgbClr val="3366FF"/>
                </a:solidFill>
                <a:latin typeface="DengXian-Bold"/>
              </a:rPr>
              <a:t>半加器</a:t>
            </a:r>
            <a:r>
              <a:rPr lang="en-US" altLang="zh-CN" sz="2800" b="1" dirty="0">
                <a:solidFill>
                  <a:srgbClr val="3366FF"/>
                </a:solidFill>
                <a:latin typeface="TimesNewRomanPS-BoldMT"/>
              </a:rPr>
              <a:t>HA</a:t>
            </a:r>
            <a:r>
              <a:rPr lang="en-US" altLang="zh-CN" sz="2800" dirty="0"/>
              <a:t> </a:t>
            </a:r>
            <a:br>
              <a:rPr lang="en-US" altLang="zh-CN" sz="2800" dirty="0"/>
            </a:br>
            <a:endParaRPr lang="zh-CN" altLang="en-US" sz="2800" dirty="0"/>
          </a:p>
        </p:txBody>
      </p:sp>
      <p:pic>
        <p:nvPicPr>
          <p:cNvPr id="5" name="图片 4"/>
          <p:cNvPicPr>
            <a:picLocks noChangeAspect="1"/>
          </p:cNvPicPr>
          <p:nvPr/>
        </p:nvPicPr>
        <p:blipFill>
          <a:blip r:embed="rId1"/>
          <a:stretch>
            <a:fillRect/>
          </a:stretch>
        </p:blipFill>
        <p:spPr>
          <a:xfrm>
            <a:off x="9432162" y="3944764"/>
            <a:ext cx="2514134" cy="1564350"/>
          </a:xfrm>
          <a:prstGeom prst="rect">
            <a:avLst/>
          </a:prstGeom>
        </p:spPr>
      </p:pic>
      <p:pic>
        <p:nvPicPr>
          <p:cNvPr id="2050"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758" y="265908"/>
            <a:ext cx="4732807" cy="2082312"/>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nvPicPr>
        <p:blipFill>
          <a:blip r:embed="rId3"/>
          <a:stretch>
            <a:fillRect/>
          </a:stretch>
        </p:blipFill>
        <p:spPr>
          <a:xfrm>
            <a:off x="9532620" y="5457190"/>
            <a:ext cx="2413635" cy="923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带进位链的一位全加器</a:t>
            </a:r>
            <a:endParaRPr lang="zh-CN" altLang="en-US" dirty="0"/>
          </a:p>
        </p:txBody>
      </p:sp>
      <p:grpSp>
        <p:nvGrpSpPr>
          <p:cNvPr id="4" name="Group 4"/>
          <p:cNvGrpSpPr/>
          <p:nvPr/>
        </p:nvGrpSpPr>
        <p:grpSpPr bwMode="auto">
          <a:xfrm>
            <a:off x="5942150" y="1169244"/>
            <a:ext cx="5188272" cy="3012169"/>
            <a:chOff x="0" y="0"/>
            <a:chExt cx="3160" cy="1705"/>
          </a:xfrm>
        </p:grpSpPr>
        <p:sp>
          <p:nvSpPr>
            <p:cNvPr id="5" name="Rectangle 4"/>
            <p:cNvSpPr>
              <a:spLocks noChangeArrowheads="1"/>
            </p:cNvSpPr>
            <p:nvPr/>
          </p:nvSpPr>
          <p:spPr bwMode="auto">
            <a:xfrm>
              <a:off x="84" y="212"/>
              <a:ext cx="3076" cy="1493"/>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b="1" dirty="0">
                <a:latin typeface="Arial Rounded MT Bold" panose="020F0704030504030204" pitchFamily="34" charset="0"/>
                <a:ea typeface="微软雅黑" panose="020B0503020204020204" pitchFamily="34" charset="-122"/>
              </a:endParaRPr>
            </a:p>
          </p:txBody>
        </p:sp>
        <p:sp>
          <p:nvSpPr>
            <p:cNvPr id="6" name="Rectangle 5"/>
            <p:cNvSpPr>
              <a:spLocks noChangeArrowheads="1"/>
            </p:cNvSpPr>
            <p:nvPr/>
          </p:nvSpPr>
          <p:spPr bwMode="auto">
            <a:xfrm>
              <a:off x="2528" y="150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7" name="Rectangle 6"/>
            <p:cNvSpPr>
              <a:spLocks noChangeArrowheads="1"/>
            </p:cNvSpPr>
            <p:nvPr/>
          </p:nvSpPr>
          <p:spPr bwMode="auto">
            <a:xfrm>
              <a:off x="1946" y="150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8" name="Rectangle 7"/>
            <p:cNvSpPr>
              <a:spLocks noChangeArrowheads="1"/>
            </p:cNvSpPr>
            <p:nvPr/>
          </p:nvSpPr>
          <p:spPr bwMode="auto">
            <a:xfrm>
              <a:off x="1123" y="1508"/>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9" name="Rectangle 8"/>
            <p:cNvSpPr>
              <a:spLocks noChangeArrowheads="1"/>
            </p:cNvSpPr>
            <p:nvPr/>
          </p:nvSpPr>
          <p:spPr bwMode="auto">
            <a:xfrm>
              <a:off x="582" y="1508"/>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10" name="Rectangle 9"/>
            <p:cNvSpPr>
              <a:spLocks noChangeArrowheads="1"/>
            </p:cNvSpPr>
            <p:nvPr/>
          </p:nvSpPr>
          <p:spPr bwMode="auto">
            <a:xfrm>
              <a:off x="0" y="1508"/>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11" name="Rectangle 10"/>
            <p:cNvSpPr>
              <a:spLocks noChangeArrowheads="1"/>
            </p:cNvSpPr>
            <p:nvPr/>
          </p:nvSpPr>
          <p:spPr bwMode="auto">
            <a:xfrm>
              <a:off x="2528" y="1352"/>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12" name="Rectangle 11"/>
            <p:cNvSpPr>
              <a:spLocks noChangeArrowheads="1"/>
            </p:cNvSpPr>
            <p:nvPr/>
          </p:nvSpPr>
          <p:spPr bwMode="auto">
            <a:xfrm>
              <a:off x="1946" y="1352"/>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13" name="Rectangle 12"/>
            <p:cNvSpPr>
              <a:spLocks noChangeArrowheads="1"/>
            </p:cNvSpPr>
            <p:nvPr/>
          </p:nvSpPr>
          <p:spPr bwMode="auto">
            <a:xfrm>
              <a:off x="1123" y="1352"/>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14" name="Rectangle 13"/>
            <p:cNvSpPr>
              <a:spLocks noChangeArrowheads="1"/>
            </p:cNvSpPr>
            <p:nvPr/>
          </p:nvSpPr>
          <p:spPr bwMode="auto">
            <a:xfrm>
              <a:off x="582" y="1352"/>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15" name="Rectangle 14"/>
            <p:cNvSpPr>
              <a:spLocks noChangeArrowheads="1"/>
            </p:cNvSpPr>
            <p:nvPr/>
          </p:nvSpPr>
          <p:spPr bwMode="auto">
            <a:xfrm>
              <a:off x="0" y="1352"/>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16" name="Rectangle 15"/>
            <p:cNvSpPr>
              <a:spLocks noChangeArrowheads="1"/>
            </p:cNvSpPr>
            <p:nvPr/>
          </p:nvSpPr>
          <p:spPr bwMode="auto">
            <a:xfrm>
              <a:off x="2528" y="1164"/>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17" name="Rectangle 16"/>
            <p:cNvSpPr>
              <a:spLocks noChangeArrowheads="1"/>
            </p:cNvSpPr>
            <p:nvPr/>
          </p:nvSpPr>
          <p:spPr bwMode="auto">
            <a:xfrm>
              <a:off x="1946" y="1164"/>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18" name="Rectangle 17"/>
            <p:cNvSpPr>
              <a:spLocks noChangeArrowheads="1"/>
            </p:cNvSpPr>
            <p:nvPr/>
          </p:nvSpPr>
          <p:spPr bwMode="auto">
            <a:xfrm>
              <a:off x="1123" y="1164"/>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19" name="Rectangle 18"/>
            <p:cNvSpPr>
              <a:spLocks noChangeArrowheads="1"/>
            </p:cNvSpPr>
            <p:nvPr/>
          </p:nvSpPr>
          <p:spPr bwMode="auto">
            <a:xfrm>
              <a:off x="582" y="1164"/>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20" name="Rectangle 19"/>
            <p:cNvSpPr>
              <a:spLocks noChangeArrowheads="1"/>
            </p:cNvSpPr>
            <p:nvPr/>
          </p:nvSpPr>
          <p:spPr bwMode="auto">
            <a:xfrm>
              <a:off x="0" y="1164"/>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21" name="Rectangle 20"/>
            <p:cNvSpPr>
              <a:spLocks noChangeArrowheads="1"/>
            </p:cNvSpPr>
            <p:nvPr/>
          </p:nvSpPr>
          <p:spPr bwMode="auto">
            <a:xfrm>
              <a:off x="2528" y="976"/>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22" name="Rectangle 21"/>
            <p:cNvSpPr>
              <a:spLocks noChangeArrowheads="1"/>
            </p:cNvSpPr>
            <p:nvPr/>
          </p:nvSpPr>
          <p:spPr bwMode="auto">
            <a:xfrm>
              <a:off x="1946" y="976"/>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23" name="Rectangle 22"/>
            <p:cNvSpPr>
              <a:spLocks noChangeArrowheads="1"/>
            </p:cNvSpPr>
            <p:nvPr/>
          </p:nvSpPr>
          <p:spPr bwMode="auto">
            <a:xfrm>
              <a:off x="1123" y="976"/>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24" name="Rectangle 23"/>
            <p:cNvSpPr>
              <a:spLocks noChangeArrowheads="1"/>
            </p:cNvSpPr>
            <p:nvPr/>
          </p:nvSpPr>
          <p:spPr bwMode="auto">
            <a:xfrm>
              <a:off x="582" y="976"/>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25" name="Rectangle 24"/>
            <p:cNvSpPr>
              <a:spLocks noChangeArrowheads="1"/>
            </p:cNvSpPr>
            <p:nvPr/>
          </p:nvSpPr>
          <p:spPr bwMode="auto">
            <a:xfrm>
              <a:off x="0" y="976"/>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26" name="Rectangle 25"/>
            <p:cNvSpPr>
              <a:spLocks noChangeArrowheads="1"/>
            </p:cNvSpPr>
            <p:nvPr/>
          </p:nvSpPr>
          <p:spPr bwMode="auto">
            <a:xfrm>
              <a:off x="2528" y="78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27" name="Rectangle 26"/>
            <p:cNvSpPr>
              <a:spLocks noChangeArrowheads="1"/>
            </p:cNvSpPr>
            <p:nvPr/>
          </p:nvSpPr>
          <p:spPr bwMode="auto">
            <a:xfrm>
              <a:off x="2528" y="607"/>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28" name="Rectangle 27"/>
            <p:cNvSpPr>
              <a:spLocks noChangeArrowheads="1"/>
            </p:cNvSpPr>
            <p:nvPr/>
          </p:nvSpPr>
          <p:spPr bwMode="auto">
            <a:xfrm>
              <a:off x="2528" y="410"/>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29" name="Rectangle 28"/>
            <p:cNvSpPr>
              <a:spLocks noChangeArrowheads="1"/>
            </p:cNvSpPr>
            <p:nvPr/>
          </p:nvSpPr>
          <p:spPr bwMode="auto">
            <a:xfrm>
              <a:off x="2539" y="204"/>
              <a:ext cx="59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30" name="Rectangle 29"/>
            <p:cNvSpPr>
              <a:spLocks noChangeArrowheads="1"/>
            </p:cNvSpPr>
            <p:nvPr/>
          </p:nvSpPr>
          <p:spPr bwMode="auto">
            <a:xfrm>
              <a:off x="2539" y="0"/>
              <a:ext cx="621"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700" b="1" dirty="0">
                  <a:solidFill>
                    <a:schemeClr val="bg1"/>
                  </a:solidFill>
                  <a:latin typeface="Arial Rounded MT Bold" panose="020F0704030504030204" pitchFamily="34" charset="0"/>
                  <a:ea typeface="微软雅黑" panose="020B0503020204020204" pitchFamily="34" charset="-122"/>
                </a:rPr>
                <a:t>进位</a:t>
              </a:r>
              <a:r>
                <a:rPr lang="en-US" altLang="zh-CN" sz="1700" b="1" dirty="0">
                  <a:solidFill>
                    <a:schemeClr val="bg1"/>
                  </a:solidFill>
                  <a:latin typeface="Arial Rounded MT Bold" panose="020F0704030504030204" pitchFamily="34" charset="0"/>
                  <a:ea typeface="微软雅黑" panose="020B0503020204020204" pitchFamily="34" charset="-122"/>
                </a:rPr>
                <a:t>C</a:t>
              </a:r>
              <a:r>
                <a:rPr lang="en-US" altLang="zh-CN" sz="1700" b="1" baseline="-25000" dirty="0">
                  <a:solidFill>
                    <a:schemeClr val="bg1"/>
                  </a:solidFill>
                  <a:latin typeface="Arial Rounded MT Bold" panose="020F0704030504030204" pitchFamily="34" charset="0"/>
                  <a:ea typeface="微软雅黑" panose="020B0503020204020204" pitchFamily="34" charset="-122"/>
                </a:rPr>
                <a:t>i+1</a:t>
              </a:r>
              <a:endParaRPr lang="en-US" altLang="zh-CN" sz="1700" b="1" baseline="-25000" dirty="0">
                <a:solidFill>
                  <a:schemeClr val="bg1"/>
                </a:solidFill>
                <a:latin typeface="Arial Rounded MT Bold" panose="020F0704030504030204" pitchFamily="34" charset="0"/>
                <a:ea typeface="微软雅黑" panose="020B0503020204020204" pitchFamily="34" charset="-122"/>
              </a:endParaRPr>
            </a:p>
          </p:txBody>
        </p:sp>
        <p:sp>
          <p:nvSpPr>
            <p:cNvPr id="31" name="Rectangle 30"/>
            <p:cNvSpPr>
              <a:spLocks noChangeArrowheads="1"/>
            </p:cNvSpPr>
            <p:nvPr/>
          </p:nvSpPr>
          <p:spPr bwMode="auto">
            <a:xfrm>
              <a:off x="1946" y="78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32" name="Rectangle 31"/>
            <p:cNvSpPr>
              <a:spLocks noChangeArrowheads="1"/>
            </p:cNvSpPr>
            <p:nvPr/>
          </p:nvSpPr>
          <p:spPr bwMode="auto">
            <a:xfrm>
              <a:off x="1946" y="599"/>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33" name="Rectangle 32"/>
            <p:cNvSpPr>
              <a:spLocks noChangeArrowheads="1"/>
            </p:cNvSpPr>
            <p:nvPr/>
          </p:nvSpPr>
          <p:spPr bwMode="auto">
            <a:xfrm>
              <a:off x="1946" y="410"/>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34" name="Rectangle 33"/>
            <p:cNvSpPr>
              <a:spLocks noChangeArrowheads="1"/>
            </p:cNvSpPr>
            <p:nvPr/>
          </p:nvSpPr>
          <p:spPr bwMode="auto">
            <a:xfrm>
              <a:off x="1946" y="222"/>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35" name="Rectangle 34"/>
            <p:cNvSpPr>
              <a:spLocks noChangeArrowheads="1"/>
            </p:cNvSpPr>
            <p:nvPr/>
          </p:nvSpPr>
          <p:spPr bwMode="auto">
            <a:xfrm>
              <a:off x="1946" y="0"/>
              <a:ext cx="593"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700" b="1" dirty="0">
                  <a:solidFill>
                    <a:schemeClr val="bg1"/>
                  </a:solidFill>
                  <a:latin typeface="Arial Rounded MT Bold" panose="020F0704030504030204" pitchFamily="34" charset="0"/>
                  <a:ea typeface="微软雅黑" panose="020B0503020204020204" pitchFamily="34" charset="-122"/>
                </a:rPr>
                <a:t>和数</a:t>
              </a:r>
              <a:r>
                <a:rPr lang="en-US" altLang="zh-CN" sz="1700" b="1" dirty="0">
                  <a:solidFill>
                    <a:schemeClr val="bg1"/>
                  </a:solidFill>
                  <a:latin typeface="Arial Rounded MT Bold" panose="020F0704030504030204" pitchFamily="34" charset="0"/>
                  <a:ea typeface="微软雅黑" panose="020B0503020204020204" pitchFamily="34" charset="-122"/>
                </a:rPr>
                <a:t>S</a:t>
              </a:r>
              <a:r>
                <a:rPr lang="en-US" altLang="zh-CN" sz="1700" b="1" baseline="-25000" dirty="0">
                  <a:solidFill>
                    <a:schemeClr val="bg1"/>
                  </a:solidFill>
                  <a:latin typeface="Arial Rounded MT Bold" panose="020F0704030504030204" pitchFamily="34" charset="0"/>
                  <a:ea typeface="微软雅黑" panose="020B0503020204020204" pitchFamily="34" charset="-122"/>
                </a:rPr>
                <a:t>i</a:t>
              </a:r>
              <a:endParaRPr lang="en-US" altLang="zh-CN" sz="1700" b="1" baseline="-25000" dirty="0">
                <a:solidFill>
                  <a:schemeClr val="bg1"/>
                </a:solidFill>
                <a:latin typeface="Arial Rounded MT Bold" panose="020F0704030504030204" pitchFamily="34" charset="0"/>
                <a:ea typeface="微软雅黑" panose="020B0503020204020204" pitchFamily="34" charset="-122"/>
              </a:endParaRPr>
            </a:p>
          </p:txBody>
        </p:sp>
        <p:sp>
          <p:nvSpPr>
            <p:cNvPr id="36" name="Rectangle 35"/>
            <p:cNvSpPr>
              <a:spLocks noChangeArrowheads="1"/>
            </p:cNvSpPr>
            <p:nvPr/>
          </p:nvSpPr>
          <p:spPr bwMode="auto">
            <a:xfrm>
              <a:off x="1123" y="788"/>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37" name="Rectangle 36"/>
            <p:cNvSpPr>
              <a:spLocks noChangeArrowheads="1"/>
            </p:cNvSpPr>
            <p:nvPr/>
          </p:nvSpPr>
          <p:spPr bwMode="auto">
            <a:xfrm>
              <a:off x="582" y="788"/>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38" name="Rectangle 37"/>
            <p:cNvSpPr>
              <a:spLocks noChangeArrowheads="1"/>
            </p:cNvSpPr>
            <p:nvPr/>
          </p:nvSpPr>
          <p:spPr bwMode="auto">
            <a:xfrm>
              <a:off x="0" y="778"/>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39" name="Rectangle 38"/>
            <p:cNvSpPr>
              <a:spLocks noChangeArrowheads="1"/>
            </p:cNvSpPr>
            <p:nvPr/>
          </p:nvSpPr>
          <p:spPr bwMode="auto">
            <a:xfrm>
              <a:off x="1123" y="599"/>
              <a:ext cx="82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40" name="Rectangle 39"/>
            <p:cNvSpPr>
              <a:spLocks noChangeArrowheads="1"/>
            </p:cNvSpPr>
            <p:nvPr/>
          </p:nvSpPr>
          <p:spPr bwMode="auto">
            <a:xfrm>
              <a:off x="582" y="599"/>
              <a:ext cx="72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41" name="Rectangle 40"/>
            <p:cNvSpPr>
              <a:spLocks noChangeArrowheads="1"/>
            </p:cNvSpPr>
            <p:nvPr/>
          </p:nvSpPr>
          <p:spPr bwMode="auto">
            <a:xfrm>
              <a:off x="0" y="599"/>
              <a:ext cx="75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42" name="Rectangle 41"/>
            <p:cNvSpPr>
              <a:spLocks noChangeArrowheads="1"/>
            </p:cNvSpPr>
            <p:nvPr/>
          </p:nvSpPr>
          <p:spPr bwMode="auto">
            <a:xfrm>
              <a:off x="1123" y="410"/>
              <a:ext cx="82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1</a:t>
              </a:r>
              <a:endParaRPr lang="en-US" altLang="zh-CN" sz="1500" b="1" dirty="0">
                <a:latin typeface="Arial Rounded MT Bold" panose="020F0704030504030204" pitchFamily="34" charset="0"/>
                <a:ea typeface="微软雅黑" panose="020B0503020204020204" pitchFamily="34" charset="-122"/>
              </a:endParaRPr>
            </a:p>
          </p:txBody>
        </p:sp>
        <p:sp>
          <p:nvSpPr>
            <p:cNvPr id="43" name="Rectangle 42"/>
            <p:cNvSpPr>
              <a:spLocks noChangeArrowheads="1"/>
            </p:cNvSpPr>
            <p:nvPr/>
          </p:nvSpPr>
          <p:spPr bwMode="auto">
            <a:xfrm>
              <a:off x="582" y="410"/>
              <a:ext cx="72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44" name="Rectangle 43"/>
            <p:cNvSpPr>
              <a:spLocks noChangeArrowheads="1"/>
            </p:cNvSpPr>
            <p:nvPr/>
          </p:nvSpPr>
          <p:spPr bwMode="auto">
            <a:xfrm>
              <a:off x="0" y="410"/>
              <a:ext cx="75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45" name="Rectangle 44"/>
            <p:cNvSpPr>
              <a:spLocks noChangeArrowheads="1"/>
            </p:cNvSpPr>
            <p:nvPr/>
          </p:nvSpPr>
          <p:spPr bwMode="auto">
            <a:xfrm>
              <a:off x="1123" y="222"/>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46" name="Rectangle 45"/>
            <p:cNvSpPr>
              <a:spLocks noChangeArrowheads="1"/>
            </p:cNvSpPr>
            <p:nvPr/>
          </p:nvSpPr>
          <p:spPr bwMode="auto">
            <a:xfrm>
              <a:off x="582" y="222"/>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47" name="Rectangle 46"/>
            <p:cNvSpPr>
              <a:spLocks noChangeArrowheads="1"/>
            </p:cNvSpPr>
            <p:nvPr/>
          </p:nvSpPr>
          <p:spPr bwMode="auto">
            <a:xfrm>
              <a:off x="0" y="222"/>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500" b="1" dirty="0">
                  <a:latin typeface="Arial Rounded MT Bold" panose="020F0704030504030204" pitchFamily="34" charset="0"/>
                  <a:ea typeface="微软雅黑" panose="020B0503020204020204" pitchFamily="34" charset="-122"/>
                </a:rPr>
                <a:t>0</a:t>
              </a:r>
              <a:endParaRPr lang="en-US" altLang="zh-CN" sz="1500" b="1" dirty="0">
                <a:latin typeface="Arial Rounded MT Bold" panose="020F0704030504030204" pitchFamily="34" charset="0"/>
                <a:ea typeface="微软雅黑" panose="020B0503020204020204" pitchFamily="34" charset="-122"/>
              </a:endParaRPr>
            </a:p>
          </p:txBody>
        </p:sp>
        <p:sp>
          <p:nvSpPr>
            <p:cNvPr id="48" name="Rectangle 47"/>
            <p:cNvSpPr>
              <a:spLocks noChangeArrowheads="1"/>
            </p:cNvSpPr>
            <p:nvPr/>
          </p:nvSpPr>
          <p:spPr bwMode="auto">
            <a:xfrm>
              <a:off x="582" y="0"/>
              <a:ext cx="725"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700" b="1" dirty="0">
                  <a:solidFill>
                    <a:schemeClr val="bg1"/>
                  </a:solidFill>
                  <a:latin typeface="Arial Rounded MT Bold" panose="020F0704030504030204" pitchFamily="34" charset="0"/>
                  <a:ea typeface="微软雅黑" panose="020B0503020204020204" pitchFamily="34" charset="-122"/>
                </a:rPr>
                <a:t>加数</a:t>
              </a:r>
              <a:r>
                <a:rPr lang="en-US" altLang="zh-CN" sz="1700" b="1" dirty="0">
                  <a:solidFill>
                    <a:schemeClr val="bg1"/>
                  </a:solidFill>
                  <a:latin typeface="Arial Rounded MT Bold" panose="020F0704030504030204" pitchFamily="34" charset="0"/>
                  <a:ea typeface="微软雅黑" panose="020B0503020204020204" pitchFamily="34" charset="-122"/>
                </a:rPr>
                <a:t>Yi</a:t>
              </a:r>
              <a:endParaRPr lang="en-US" altLang="zh-CN" sz="1700" b="1" dirty="0">
                <a:solidFill>
                  <a:schemeClr val="bg1"/>
                </a:solidFill>
                <a:latin typeface="Arial Rounded MT Bold" panose="020F0704030504030204" pitchFamily="34" charset="0"/>
                <a:ea typeface="微软雅黑" panose="020B0503020204020204" pitchFamily="34" charset="-122"/>
              </a:endParaRPr>
            </a:p>
          </p:txBody>
        </p:sp>
        <p:sp>
          <p:nvSpPr>
            <p:cNvPr id="49" name="Rectangle 48"/>
            <p:cNvSpPr>
              <a:spLocks noChangeArrowheads="1"/>
            </p:cNvSpPr>
            <p:nvPr/>
          </p:nvSpPr>
          <p:spPr bwMode="auto">
            <a:xfrm>
              <a:off x="84" y="0"/>
              <a:ext cx="674"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700" b="1" dirty="0">
                  <a:solidFill>
                    <a:schemeClr val="bg1"/>
                  </a:solidFill>
                  <a:latin typeface="Arial Rounded MT Bold" panose="020F0704030504030204" pitchFamily="34" charset="0"/>
                  <a:ea typeface="微软雅黑" panose="020B0503020204020204" pitchFamily="34" charset="-122"/>
                </a:rPr>
                <a:t>加数</a:t>
              </a:r>
              <a:r>
                <a:rPr lang="en-US" altLang="zh-CN" sz="1700" b="1" dirty="0">
                  <a:solidFill>
                    <a:schemeClr val="bg1"/>
                  </a:solidFill>
                  <a:latin typeface="Arial Rounded MT Bold" panose="020F0704030504030204" pitchFamily="34" charset="0"/>
                  <a:ea typeface="微软雅黑" panose="020B0503020204020204" pitchFamily="34" charset="-122"/>
                </a:rPr>
                <a:t>X</a:t>
              </a:r>
              <a:r>
                <a:rPr lang="en-US" altLang="zh-CN" sz="1700" b="1" baseline="-25000" dirty="0">
                  <a:solidFill>
                    <a:schemeClr val="bg1"/>
                  </a:solidFill>
                  <a:latin typeface="Arial Rounded MT Bold" panose="020F0704030504030204" pitchFamily="34" charset="0"/>
                  <a:ea typeface="微软雅黑" panose="020B0503020204020204" pitchFamily="34" charset="-122"/>
                </a:rPr>
                <a:t>i</a:t>
              </a:r>
              <a:endParaRPr lang="en-US" altLang="zh-CN" sz="1700" b="1" baseline="-25000" dirty="0">
                <a:solidFill>
                  <a:schemeClr val="bg1"/>
                </a:solidFill>
                <a:latin typeface="Arial Rounded MT Bold" panose="020F0704030504030204" pitchFamily="34" charset="0"/>
                <a:ea typeface="微软雅黑" panose="020B0503020204020204" pitchFamily="34" charset="-122"/>
              </a:endParaRPr>
            </a:p>
          </p:txBody>
        </p:sp>
        <p:sp>
          <p:nvSpPr>
            <p:cNvPr id="50" name="Rectangle 49"/>
            <p:cNvSpPr>
              <a:spLocks noChangeArrowheads="1"/>
            </p:cNvSpPr>
            <p:nvPr/>
          </p:nvSpPr>
          <p:spPr bwMode="auto">
            <a:xfrm>
              <a:off x="1123" y="0"/>
              <a:ext cx="823"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700" b="1" dirty="0">
                  <a:solidFill>
                    <a:schemeClr val="bg1"/>
                  </a:solidFill>
                  <a:latin typeface="Arial Rounded MT Bold" panose="020F0704030504030204" pitchFamily="34" charset="0"/>
                  <a:ea typeface="微软雅黑" panose="020B0503020204020204" pitchFamily="34" charset="-122"/>
                </a:rPr>
                <a:t>低位进位</a:t>
              </a:r>
              <a:r>
                <a:rPr lang="en-US" altLang="zh-CN" sz="1700" b="1" dirty="0">
                  <a:solidFill>
                    <a:schemeClr val="bg1"/>
                  </a:solidFill>
                  <a:latin typeface="Arial Rounded MT Bold" panose="020F0704030504030204" pitchFamily="34" charset="0"/>
                  <a:ea typeface="微软雅黑" panose="020B0503020204020204" pitchFamily="34" charset="-122"/>
                </a:rPr>
                <a:t>C</a:t>
              </a:r>
              <a:r>
                <a:rPr lang="en-US" altLang="zh-CN" sz="1700" b="1" baseline="-25000" dirty="0">
                  <a:solidFill>
                    <a:schemeClr val="bg1"/>
                  </a:solidFill>
                  <a:latin typeface="Arial Rounded MT Bold" panose="020F0704030504030204" pitchFamily="34" charset="0"/>
                  <a:ea typeface="微软雅黑" panose="020B0503020204020204" pitchFamily="34" charset="-122"/>
                </a:rPr>
                <a:t>i</a:t>
              </a:r>
              <a:endParaRPr lang="en-US" altLang="zh-CN" sz="1700" b="1" baseline="-25000" dirty="0">
                <a:solidFill>
                  <a:schemeClr val="bg1"/>
                </a:solidFill>
                <a:latin typeface="Arial Rounded MT Bold" panose="020F0704030504030204" pitchFamily="34" charset="0"/>
                <a:ea typeface="微软雅黑" panose="020B0503020204020204" pitchFamily="34" charset="-122"/>
              </a:endParaRPr>
            </a:p>
          </p:txBody>
        </p:sp>
        <p:sp>
          <p:nvSpPr>
            <p:cNvPr id="51" name="Line 50"/>
            <p:cNvSpPr>
              <a:spLocks noChangeShapeType="1"/>
            </p:cNvSpPr>
            <p:nvPr/>
          </p:nvSpPr>
          <p:spPr bwMode="auto">
            <a:xfrm>
              <a:off x="1938" y="0"/>
              <a:ext cx="0" cy="1688"/>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b="1">
                <a:latin typeface="Arial Rounded MT Bold" panose="020F0704030504030204" pitchFamily="34" charset="0"/>
              </a:endParaRPr>
            </a:p>
          </p:txBody>
        </p:sp>
      </p:grpSp>
      <p:cxnSp>
        <p:nvCxnSpPr>
          <p:cNvPr id="53" name="直接连接符 52"/>
          <p:cNvCxnSpPr/>
          <p:nvPr/>
        </p:nvCxnSpPr>
        <p:spPr>
          <a:xfrm>
            <a:off x="6083300" y="1897455"/>
            <a:ext cx="5034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083300" y="2221463"/>
            <a:ext cx="5034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083300" y="2545471"/>
            <a:ext cx="5034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083300" y="2869479"/>
            <a:ext cx="5034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083300" y="3193487"/>
            <a:ext cx="5034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083300" y="3517495"/>
            <a:ext cx="5034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083300" y="3841503"/>
            <a:ext cx="5034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083300" y="4165513"/>
            <a:ext cx="5034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Group 52"/>
          <p:cNvGrpSpPr/>
          <p:nvPr/>
        </p:nvGrpSpPr>
        <p:grpSpPr bwMode="auto">
          <a:xfrm>
            <a:off x="886593" y="1020817"/>
            <a:ext cx="4212725" cy="3080614"/>
            <a:chOff x="-336" y="-118"/>
            <a:chExt cx="2299" cy="1713"/>
          </a:xfrm>
        </p:grpSpPr>
        <p:grpSp>
          <p:nvGrpSpPr>
            <p:cNvPr id="62" name="Group 53"/>
            <p:cNvGrpSpPr/>
            <p:nvPr/>
          </p:nvGrpSpPr>
          <p:grpSpPr bwMode="auto">
            <a:xfrm>
              <a:off x="-76" y="-118"/>
              <a:ext cx="1731" cy="1347"/>
              <a:chOff x="-76" y="-118"/>
              <a:chExt cx="1731" cy="1347"/>
            </a:xfrm>
          </p:grpSpPr>
          <p:sp>
            <p:nvSpPr>
              <p:cNvPr id="65" name="Line 54"/>
              <p:cNvSpPr>
                <a:spLocks noChangeShapeType="1"/>
              </p:cNvSpPr>
              <p:nvPr/>
            </p:nvSpPr>
            <p:spPr bwMode="auto">
              <a:xfrm>
                <a:off x="1195" y="589"/>
                <a:ext cx="227" cy="0"/>
              </a:xfrm>
              <a:prstGeom prst="line">
                <a:avLst/>
              </a:prstGeom>
              <a:noFill/>
              <a:ln w="19050">
                <a:solidFill>
                  <a:schemeClr val="tx1"/>
                </a:solidFill>
                <a:round/>
                <a:head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66" name="Line 55"/>
              <p:cNvSpPr>
                <a:spLocks noChangeShapeType="1"/>
              </p:cNvSpPr>
              <p:nvPr/>
            </p:nvSpPr>
            <p:spPr bwMode="auto">
              <a:xfrm>
                <a:off x="317" y="589"/>
                <a:ext cx="227" cy="0"/>
              </a:xfrm>
              <a:prstGeom prst="line">
                <a:avLst/>
              </a:prstGeom>
              <a:noFill/>
              <a:ln w="19050">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zh-CN" altLang="en-US" sz="2400"/>
              </a:p>
            </p:txBody>
          </p:sp>
          <p:sp>
            <p:nvSpPr>
              <p:cNvPr id="67" name="Line 56"/>
              <p:cNvSpPr>
                <a:spLocks noChangeShapeType="1"/>
              </p:cNvSpPr>
              <p:nvPr/>
            </p:nvSpPr>
            <p:spPr bwMode="auto">
              <a:xfrm flipV="1">
                <a:off x="680" y="787"/>
                <a:ext cx="0" cy="227"/>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68" name="Line 57"/>
              <p:cNvSpPr>
                <a:spLocks noChangeShapeType="1"/>
              </p:cNvSpPr>
              <p:nvPr/>
            </p:nvSpPr>
            <p:spPr bwMode="auto">
              <a:xfrm flipV="1">
                <a:off x="862" y="136"/>
                <a:ext cx="0" cy="272"/>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69" name="Line 58"/>
              <p:cNvSpPr>
                <a:spLocks noChangeShapeType="1"/>
              </p:cNvSpPr>
              <p:nvPr/>
            </p:nvSpPr>
            <p:spPr bwMode="auto">
              <a:xfrm flipV="1">
                <a:off x="1043" y="787"/>
                <a:ext cx="0" cy="227"/>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70" name="Text Box 59"/>
              <p:cNvSpPr txBox="1">
                <a:spLocks noChangeArrowheads="1"/>
              </p:cNvSpPr>
              <p:nvPr/>
            </p:nvSpPr>
            <p:spPr bwMode="auto">
              <a:xfrm>
                <a:off x="741" y="-118"/>
                <a:ext cx="27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S</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71" name="Text Box 60"/>
              <p:cNvSpPr txBox="1">
                <a:spLocks noChangeArrowheads="1"/>
              </p:cNvSpPr>
              <p:nvPr/>
            </p:nvSpPr>
            <p:spPr bwMode="auto">
              <a:xfrm>
                <a:off x="521" y="972"/>
                <a:ext cx="77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X</a:t>
                </a:r>
                <a:r>
                  <a:rPr lang="en-US" altLang="zh-CN" sz="2400" baseline="-25000" dirty="0">
                    <a:solidFill>
                      <a:schemeClr val="accent2"/>
                    </a:solidFill>
                    <a:ea typeface="宋体" panose="02010600030101010101" pitchFamily="2" charset="-122"/>
                  </a:rPr>
                  <a:t>i  </a:t>
                </a:r>
                <a:r>
                  <a:rPr lang="en-US" altLang="zh-CN" sz="2400" dirty="0">
                    <a:solidFill>
                      <a:schemeClr val="accent2"/>
                    </a:solidFill>
                    <a:ea typeface="宋体" panose="02010600030101010101" pitchFamily="2" charset="-122"/>
                  </a:rPr>
                  <a:t>    Y</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72" name="Text Box 61"/>
              <p:cNvSpPr txBox="1">
                <a:spLocks noChangeArrowheads="1"/>
              </p:cNvSpPr>
              <p:nvPr/>
            </p:nvSpPr>
            <p:spPr bwMode="auto">
              <a:xfrm>
                <a:off x="1383" y="450"/>
                <a:ext cx="27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C</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73" name="Text Box 62"/>
              <p:cNvSpPr txBox="1">
                <a:spLocks noChangeArrowheads="1"/>
              </p:cNvSpPr>
              <p:nvPr/>
            </p:nvSpPr>
            <p:spPr bwMode="auto">
              <a:xfrm>
                <a:off x="-76" y="417"/>
                <a:ext cx="40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C</a:t>
                </a:r>
                <a:r>
                  <a:rPr lang="en-US" altLang="zh-CN" sz="2400" baseline="-25000" dirty="0">
                    <a:solidFill>
                      <a:schemeClr val="accent2"/>
                    </a:solidFill>
                    <a:ea typeface="宋体" panose="02010600030101010101" pitchFamily="2" charset="-122"/>
                  </a:rPr>
                  <a:t>i+1</a:t>
                </a:r>
                <a:endParaRPr lang="en-US" altLang="zh-CN" sz="2400" baseline="-25000" dirty="0">
                  <a:solidFill>
                    <a:schemeClr val="accent2"/>
                  </a:solidFill>
                  <a:ea typeface="宋体" panose="02010600030101010101" pitchFamily="2" charset="-122"/>
                </a:endParaRPr>
              </a:p>
            </p:txBody>
          </p:sp>
          <p:sp>
            <p:nvSpPr>
              <p:cNvPr id="64" name="Rectangle 53"/>
              <p:cNvSpPr>
                <a:spLocks noChangeArrowheads="1"/>
              </p:cNvSpPr>
              <p:nvPr/>
            </p:nvSpPr>
            <p:spPr bwMode="auto">
              <a:xfrm>
                <a:off x="544" y="408"/>
                <a:ext cx="635" cy="365"/>
              </a:xfrm>
              <a:prstGeom prst="rect">
                <a:avLst/>
              </a:prstGeom>
              <a:solidFill>
                <a:srgbClr val="99FF33"/>
              </a:solidFill>
              <a:ln w="38100">
                <a:solidFill>
                  <a:schemeClr val="accent2"/>
                </a:solidFill>
                <a:miter lim="800000"/>
              </a:ln>
              <a:effectLst>
                <a:outerShdw dist="107763" dir="2700000" algn="ctr" rotWithShape="0">
                  <a:schemeClr val="accent1">
                    <a:alpha val="50000"/>
                  </a:scheme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endPar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3" name="Text Box 63"/>
            <p:cNvSpPr txBox="1">
              <a:spLocks noChangeArrowheads="1"/>
            </p:cNvSpPr>
            <p:nvPr/>
          </p:nvSpPr>
          <p:spPr bwMode="auto">
            <a:xfrm>
              <a:off x="-336" y="1338"/>
              <a:ext cx="229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400" dirty="0">
                  <a:solidFill>
                    <a:srgbClr val="0000CC"/>
                  </a:solidFill>
                  <a:latin typeface="微软雅黑" panose="020B0503020204020204" pitchFamily="34" charset="-122"/>
                  <a:ea typeface="微软雅黑" panose="020B0503020204020204" pitchFamily="34" charset="-122"/>
                </a:rPr>
                <a:t>一位全加器</a:t>
              </a:r>
              <a:endParaRPr lang="zh-CN" altLang="en-US" sz="2400" dirty="0">
                <a:solidFill>
                  <a:srgbClr val="0000CC"/>
                </a:solidFill>
                <a:latin typeface="微软雅黑" panose="020B0503020204020204" pitchFamily="34" charset="-122"/>
                <a:ea typeface="微软雅黑" panose="020B0503020204020204" pitchFamily="34" charset="-122"/>
              </a:endParaRPr>
            </a:p>
          </p:txBody>
        </p:sp>
      </p:grpSp>
      <p:sp>
        <p:nvSpPr>
          <p:cNvPr id="77" name="圆角矩形 76"/>
          <p:cNvSpPr/>
          <p:nvPr/>
        </p:nvSpPr>
        <p:spPr>
          <a:xfrm>
            <a:off x="668206" y="4473263"/>
            <a:ext cx="5035584" cy="66032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S</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i="1" dirty="0">
                <a:solidFill>
                  <a:schemeClr val="tx1"/>
                </a:solidFill>
                <a:latin typeface="Times New Roman" panose="02020603050405020304" pitchFamily="18" charset="0"/>
                <a:cs typeface="Times New Roman" panose="02020603050405020304" pitchFamily="18" charset="0"/>
              </a:rPr>
              <a:t>  =  X</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 Y</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 C</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sp>
        <p:nvSpPr>
          <p:cNvPr id="78" name="圆角矩形 77"/>
          <p:cNvSpPr/>
          <p:nvPr/>
        </p:nvSpPr>
        <p:spPr>
          <a:xfrm>
            <a:off x="684638" y="5322393"/>
            <a:ext cx="5035584" cy="66032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C</a:t>
            </a:r>
            <a:r>
              <a:rPr lang="en-US" altLang="zh-CN" sz="3200" b="1" i="1" baseline="-25000" dirty="0">
                <a:solidFill>
                  <a:schemeClr val="tx1"/>
                </a:solidFill>
                <a:latin typeface="Times New Roman" panose="02020603050405020304" pitchFamily="18" charset="0"/>
                <a:cs typeface="Times New Roman" panose="02020603050405020304" pitchFamily="18" charset="0"/>
              </a:rPr>
              <a:t>i+1</a:t>
            </a:r>
            <a:r>
              <a:rPr lang="en-US" altLang="zh-CN" sz="3200" b="1" i="1" dirty="0">
                <a:solidFill>
                  <a:schemeClr val="tx1"/>
                </a:solidFill>
                <a:latin typeface="Times New Roman" panose="02020603050405020304" pitchFamily="18" charset="0"/>
                <a:cs typeface="Times New Roman" panose="02020603050405020304" pitchFamily="18" charset="0"/>
              </a:rPr>
              <a:t>  =  X</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i="1" dirty="0">
                <a:solidFill>
                  <a:schemeClr val="tx1"/>
                </a:solidFill>
                <a:latin typeface="Times New Roman" panose="02020603050405020304" pitchFamily="18" charset="0"/>
                <a:cs typeface="Times New Roman" panose="02020603050405020304" pitchFamily="18" charset="0"/>
              </a:rPr>
              <a:t>Y</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X</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i="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Y</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C</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sp>
        <p:nvSpPr>
          <p:cNvPr id="79" name="圆角矩形 78"/>
          <p:cNvSpPr/>
          <p:nvPr/>
        </p:nvSpPr>
        <p:spPr>
          <a:xfrm>
            <a:off x="6082138" y="5328716"/>
            <a:ext cx="5035584" cy="660328"/>
          </a:xfrm>
          <a:prstGeom prst="roundRect">
            <a:avLst>
              <a:gd name="adj" fmla="val 705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C</a:t>
            </a:r>
            <a:r>
              <a:rPr lang="en-US" altLang="zh-CN" sz="3200" b="1" i="1" baseline="-25000" dirty="0">
                <a:solidFill>
                  <a:schemeClr val="tx1"/>
                </a:solidFill>
                <a:latin typeface="Times New Roman" panose="02020603050405020304" pitchFamily="18" charset="0"/>
                <a:cs typeface="Times New Roman" panose="02020603050405020304" pitchFamily="18" charset="0"/>
              </a:rPr>
              <a:t>i+1</a:t>
            </a:r>
            <a:r>
              <a:rPr lang="en-US" altLang="zh-CN" sz="3200" b="1" i="1" dirty="0">
                <a:solidFill>
                  <a:schemeClr val="tx1"/>
                </a:solidFill>
                <a:latin typeface="Times New Roman" panose="02020603050405020304" pitchFamily="18" charset="0"/>
                <a:cs typeface="Times New Roman" panose="02020603050405020304" pitchFamily="18" charset="0"/>
              </a:rPr>
              <a:t>  =  X</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i="1" dirty="0">
                <a:solidFill>
                  <a:schemeClr val="tx1"/>
                </a:solidFill>
                <a:latin typeface="Times New Roman" panose="02020603050405020304" pitchFamily="18" charset="0"/>
                <a:cs typeface="Times New Roman" panose="02020603050405020304" pitchFamily="18" charset="0"/>
              </a:rPr>
              <a:t>Y</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X</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i="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Y</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C</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wipe(left)">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wipe(left)">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left)">
                                      <p:cBhvr>
                                        <p:cTn id="2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296880" y="2430949"/>
            <a:ext cx="7189593" cy="829945"/>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三、运算方法</a:t>
            </a:r>
            <a:r>
              <a:rPr lang="zh-CN" altLang="en-US" sz="4800" spc="600" dirty="0">
                <a:solidFill>
                  <a:srgbClr val="005D9C"/>
                </a:solidFill>
                <a:latin typeface="义启小楷书" panose="02010601030101010101" pitchFamily="2" charset="-128"/>
                <a:ea typeface="义启小楷书" panose="02010601030101010101" pitchFamily="2" charset="-128"/>
              </a:rPr>
              <a:t>与运算器</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5" name="图片 14"/>
          <p:cNvPicPr>
            <a:picLocks noChangeAspect="1"/>
          </p:cNvPicPr>
          <p:nvPr/>
        </p:nvPicPr>
        <p:blipFill>
          <a:blip r:embed="rId3">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9" name="Picture 15" descr="MCj0286308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76395" y="4395566"/>
            <a:ext cx="2175462" cy="165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一位全加器逻辑实现</a:t>
            </a:r>
            <a:endParaRPr lang="zh-CN" altLang="en-US" dirty="0"/>
          </a:p>
        </p:txBody>
      </p:sp>
      <p:sp>
        <p:nvSpPr>
          <p:cNvPr id="38" name="Rectangle 37"/>
          <p:cNvSpPr>
            <a:spLocks noChangeArrowheads="1"/>
          </p:cNvSpPr>
          <p:nvPr/>
        </p:nvSpPr>
        <p:spPr bwMode="auto">
          <a:xfrm>
            <a:off x="1693234" y="5611733"/>
            <a:ext cx="3308918" cy="104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72000">
            <a:spAutoFit/>
          </a:bodyP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400" b="1" dirty="0">
                <a:solidFill>
                  <a:srgbClr val="0000CC"/>
                </a:solidFill>
                <a:latin typeface="微软雅黑" panose="020B0503020204020204" pitchFamily="34" charset="-122"/>
                <a:ea typeface="微软雅黑" panose="020B0503020204020204" pitchFamily="34" charset="-122"/>
              </a:rPr>
              <a:t>和：</a:t>
            </a:r>
            <a:r>
              <a:rPr lang="en-US" altLang="zh-CN" sz="2400" b="1" dirty="0">
                <a:solidFill>
                  <a:srgbClr val="0000CC"/>
                </a:solidFill>
                <a:latin typeface="微软雅黑" panose="020B0503020204020204" pitchFamily="34" charset="-122"/>
                <a:ea typeface="微软雅黑" panose="020B0503020204020204" pitchFamily="34" charset="-122"/>
              </a:rPr>
              <a:t>6</a:t>
            </a:r>
            <a:r>
              <a:rPr lang="zh-CN" altLang="en-US" sz="2400" b="1" dirty="0">
                <a:solidFill>
                  <a:srgbClr val="0000CC"/>
                </a:solidFill>
                <a:latin typeface="微软雅黑" panose="020B0503020204020204" pitchFamily="34" charset="-122"/>
                <a:ea typeface="微软雅黑" panose="020B0503020204020204" pitchFamily="34" charset="-122"/>
              </a:rPr>
              <a:t>级门电路延迟 </a:t>
            </a:r>
            <a:r>
              <a:rPr lang="en-US" altLang="zh-CN" sz="2400" b="1" dirty="0">
                <a:solidFill>
                  <a:srgbClr val="0000CC"/>
                </a:solidFill>
                <a:latin typeface="微软雅黑" panose="020B0503020204020204" pitchFamily="34" charset="-122"/>
                <a:ea typeface="微软雅黑" panose="020B0503020204020204" pitchFamily="34" charset="-122"/>
              </a:rPr>
              <a:t>6T</a:t>
            </a:r>
            <a:endParaRPr lang="en-US" altLang="zh-CN" sz="2400" b="1" dirty="0">
              <a:solidFill>
                <a:srgbClr val="0000CC"/>
              </a:solidFill>
              <a:latin typeface="微软雅黑" panose="020B0503020204020204" pitchFamily="34" charset="-122"/>
              <a:ea typeface="微软雅黑" panose="020B0503020204020204" pitchFamily="34" charset="-122"/>
            </a:endParaRPr>
          </a:p>
          <a:p>
            <a:pPr algn="ctr" eaLnBrk="1" hangingPunct="1">
              <a:lnSpc>
                <a:spcPct val="100000"/>
              </a:lnSpc>
              <a:spcBef>
                <a:spcPct val="50000"/>
              </a:spcBef>
              <a:buClrTx/>
              <a:buFontTx/>
              <a:buNone/>
            </a:pPr>
            <a:r>
              <a:rPr lang="zh-CN" altLang="en-US" sz="2400" b="1" dirty="0">
                <a:solidFill>
                  <a:srgbClr val="0000CC"/>
                </a:solidFill>
                <a:latin typeface="微软雅黑" panose="020B0503020204020204" pitchFamily="34" charset="-122"/>
                <a:ea typeface="微软雅黑" panose="020B0503020204020204" pitchFamily="34" charset="-122"/>
              </a:rPr>
              <a:t>进位：</a:t>
            </a:r>
            <a:r>
              <a:rPr lang="en-US" altLang="zh-CN" sz="2400" b="1" dirty="0">
                <a:solidFill>
                  <a:srgbClr val="0000CC"/>
                </a:solidFill>
                <a:latin typeface="微软雅黑" panose="020B0503020204020204" pitchFamily="34" charset="-122"/>
                <a:ea typeface="微软雅黑" panose="020B0503020204020204" pitchFamily="34" charset="-122"/>
              </a:rPr>
              <a:t>5</a:t>
            </a:r>
            <a:r>
              <a:rPr lang="zh-CN" altLang="en-US" sz="2400" b="1" dirty="0">
                <a:solidFill>
                  <a:srgbClr val="0000CC"/>
                </a:solidFill>
                <a:latin typeface="微软雅黑" panose="020B0503020204020204" pitchFamily="34" charset="-122"/>
                <a:ea typeface="微软雅黑" panose="020B0503020204020204" pitchFamily="34" charset="-122"/>
              </a:rPr>
              <a:t>级门电路延迟</a:t>
            </a:r>
            <a:endParaRPr lang="en-US" altLang="zh-CN" sz="2400" b="1" dirty="0">
              <a:solidFill>
                <a:srgbClr val="0000CC"/>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642921" y="1416024"/>
            <a:ext cx="5035584" cy="660328"/>
          </a:xfrm>
          <a:prstGeom prst="roundRect">
            <a:avLst>
              <a:gd name="adj" fmla="val 70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S</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i="1" dirty="0">
                <a:solidFill>
                  <a:schemeClr val="tx1"/>
                </a:solidFill>
                <a:latin typeface="Times New Roman" panose="02020603050405020304" pitchFamily="18" charset="0"/>
                <a:cs typeface="Times New Roman" panose="02020603050405020304" pitchFamily="18" charset="0"/>
              </a:rPr>
              <a:t>  =  X</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 Y</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 C</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sp>
        <p:nvSpPr>
          <p:cNvPr id="64" name="圆角矩形 63"/>
          <p:cNvSpPr/>
          <p:nvPr/>
        </p:nvSpPr>
        <p:spPr>
          <a:xfrm>
            <a:off x="694007" y="2341538"/>
            <a:ext cx="5035584" cy="660328"/>
          </a:xfrm>
          <a:prstGeom prst="roundRect">
            <a:avLst>
              <a:gd name="adj" fmla="val 70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C</a:t>
            </a:r>
            <a:r>
              <a:rPr lang="en-US" altLang="zh-CN" sz="3200" b="1" i="1" baseline="-25000" dirty="0">
                <a:solidFill>
                  <a:schemeClr val="tx1"/>
                </a:solidFill>
                <a:latin typeface="Times New Roman" panose="02020603050405020304" pitchFamily="18" charset="0"/>
                <a:cs typeface="Times New Roman" panose="02020603050405020304" pitchFamily="18" charset="0"/>
              </a:rPr>
              <a:t>i+1</a:t>
            </a:r>
            <a:r>
              <a:rPr lang="en-US" altLang="zh-CN" sz="3200" b="1" i="1" dirty="0">
                <a:solidFill>
                  <a:schemeClr val="tx1"/>
                </a:solidFill>
                <a:latin typeface="Times New Roman" panose="02020603050405020304" pitchFamily="18" charset="0"/>
                <a:cs typeface="Times New Roman" panose="02020603050405020304" pitchFamily="18" charset="0"/>
              </a:rPr>
              <a:t>  =  X</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i="1" dirty="0">
                <a:solidFill>
                  <a:schemeClr val="tx1"/>
                </a:solidFill>
                <a:latin typeface="Times New Roman" panose="02020603050405020304" pitchFamily="18" charset="0"/>
                <a:cs typeface="Times New Roman" panose="02020603050405020304" pitchFamily="18" charset="0"/>
              </a:rPr>
              <a:t>Y</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X</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i="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Y</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C</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grpSp>
        <p:nvGrpSpPr>
          <p:cNvPr id="66" name="Group 53"/>
          <p:cNvGrpSpPr/>
          <p:nvPr/>
        </p:nvGrpSpPr>
        <p:grpSpPr bwMode="auto">
          <a:xfrm>
            <a:off x="1641458" y="3114195"/>
            <a:ext cx="3171913" cy="2422409"/>
            <a:chOff x="-76" y="-118"/>
            <a:chExt cx="1731" cy="1347"/>
          </a:xfrm>
        </p:grpSpPr>
        <p:sp>
          <p:nvSpPr>
            <p:cNvPr id="68" name="Line 54"/>
            <p:cNvSpPr>
              <a:spLocks noChangeShapeType="1"/>
            </p:cNvSpPr>
            <p:nvPr/>
          </p:nvSpPr>
          <p:spPr bwMode="auto">
            <a:xfrm>
              <a:off x="1195" y="589"/>
              <a:ext cx="227" cy="0"/>
            </a:xfrm>
            <a:prstGeom prst="line">
              <a:avLst/>
            </a:prstGeom>
            <a:noFill/>
            <a:ln w="19050">
              <a:solidFill>
                <a:schemeClr val="tx1"/>
              </a:solidFill>
              <a:round/>
              <a:head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69" name="Line 55"/>
            <p:cNvSpPr>
              <a:spLocks noChangeShapeType="1"/>
            </p:cNvSpPr>
            <p:nvPr/>
          </p:nvSpPr>
          <p:spPr bwMode="auto">
            <a:xfrm>
              <a:off x="317" y="589"/>
              <a:ext cx="227" cy="0"/>
            </a:xfrm>
            <a:prstGeom prst="line">
              <a:avLst/>
            </a:prstGeom>
            <a:noFill/>
            <a:ln w="19050">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zh-CN" altLang="en-US" sz="2400"/>
            </a:p>
          </p:txBody>
        </p:sp>
        <p:sp>
          <p:nvSpPr>
            <p:cNvPr id="70" name="Line 56"/>
            <p:cNvSpPr>
              <a:spLocks noChangeShapeType="1"/>
            </p:cNvSpPr>
            <p:nvPr/>
          </p:nvSpPr>
          <p:spPr bwMode="auto">
            <a:xfrm flipV="1">
              <a:off x="680" y="787"/>
              <a:ext cx="0" cy="227"/>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71" name="Line 57"/>
            <p:cNvSpPr>
              <a:spLocks noChangeShapeType="1"/>
            </p:cNvSpPr>
            <p:nvPr/>
          </p:nvSpPr>
          <p:spPr bwMode="auto">
            <a:xfrm flipV="1">
              <a:off x="862" y="136"/>
              <a:ext cx="0" cy="272"/>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72" name="Line 58"/>
            <p:cNvSpPr>
              <a:spLocks noChangeShapeType="1"/>
            </p:cNvSpPr>
            <p:nvPr/>
          </p:nvSpPr>
          <p:spPr bwMode="auto">
            <a:xfrm flipV="1">
              <a:off x="1043" y="787"/>
              <a:ext cx="0" cy="227"/>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73" name="Text Box 59"/>
            <p:cNvSpPr txBox="1">
              <a:spLocks noChangeArrowheads="1"/>
            </p:cNvSpPr>
            <p:nvPr/>
          </p:nvSpPr>
          <p:spPr bwMode="auto">
            <a:xfrm>
              <a:off x="741" y="-118"/>
              <a:ext cx="27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S</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74" name="Text Box 60"/>
            <p:cNvSpPr txBox="1">
              <a:spLocks noChangeArrowheads="1"/>
            </p:cNvSpPr>
            <p:nvPr/>
          </p:nvSpPr>
          <p:spPr bwMode="auto">
            <a:xfrm>
              <a:off x="521" y="972"/>
              <a:ext cx="77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X</a:t>
              </a:r>
              <a:r>
                <a:rPr lang="en-US" altLang="zh-CN" sz="2400" baseline="-25000" dirty="0">
                  <a:solidFill>
                    <a:schemeClr val="accent2"/>
                  </a:solidFill>
                  <a:ea typeface="宋体" panose="02010600030101010101" pitchFamily="2" charset="-122"/>
                </a:rPr>
                <a:t>i  </a:t>
              </a:r>
              <a:r>
                <a:rPr lang="en-US" altLang="zh-CN" sz="2400" dirty="0">
                  <a:solidFill>
                    <a:schemeClr val="accent2"/>
                  </a:solidFill>
                  <a:ea typeface="宋体" panose="02010600030101010101" pitchFamily="2" charset="-122"/>
                </a:rPr>
                <a:t>    Y</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75" name="Text Box 61"/>
            <p:cNvSpPr txBox="1">
              <a:spLocks noChangeArrowheads="1"/>
            </p:cNvSpPr>
            <p:nvPr/>
          </p:nvSpPr>
          <p:spPr bwMode="auto">
            <a:xfrm>
              <a:off x="1383" y="450"/>
              <a:ext cx="27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a:solidFill>
                    <a:schemeClr val="accent2"/>
                  </a:solidFill>
                  <a:ea typeface="宋体" panose="02010600030101010101" pitchFamily="2" charset="-122"/>
                </a:rPr>
                <a:t>C</a:t>
              </a:r>
              <a:r>
                <a:rPr lang="en-US" altLang="zh-CN" sz="2400" baseline="-25000">
                  <a:solidFill>
                    <a:schemeClr val="accent2"/>
                  </a:solidFill>
                  <a:ea typeface="宋体" panose="02010600030101010101" pitchFamily="2" charset="-122"/>
                </a:rPr>
                <a:t>i</a:t>
              </a:r>
              <a:endParaRPr lang="en-US" altLang="zh-CN" sz="2400" baseline="-25000">
                <a:solidFill>
                  <a:schemeClr val="accent2"/>
                </a:solidFill>
                <a:ea typeface="宋体" panose="02010600030101010101" pitchFamily="2" charset="-122"/>
              </a:endParaRPr>
            </a:p>
          </p:txBody>
        </p:sp>
        <p:sp>
          <p:nvSpPr>
            <p:cNvPr id="76" name="Text Box 62"/>
            <p:cNvSpPr txBox="1">
              <a:spLocks noChangeArrowheads="1"/>
            </p:cNvSpPr>
            <p:nvPr/>
          </p:nvSpPr>
          <p:spPr bwMode="auto">
            <a:xfrm>
              <a:off x="-76" y="417"/>
              <a:ext cx="40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C</a:t>
              </a:r>
              <a:r>
                <a:rPr lang="en-US" altLang="zh-CN" sz="2400" baseline="-25000" dirty="0">
                  <a:solidFill>
                    <a:schemeClr val="accent2"/>
                  </a:solidFill>
                  <a:ea typeface="宋体" panose="02010600030101010101" pitchFamily="2" charset="-122"/>
                </a:rPr>
                <a:t>i+1</a:t>
              </a:r>
              <a:endParaRPr lang="en-US" altLang="zh-CN" sz="2400" baseline="-25000" dirty="0">
                <a:solidFill>
                  <a:schemeClr val="accent2"/>
                </a:solidFill>
                <a:ea typeface="宋体" panose="02010600030101010101" pitchFamily="2" charset="-122"/>
              </a:endParaRPr>
            </a:p>
          </p:txBody>
        </p:sp>
        <p:sp>
          <p:nvSpPr>
            <p:cNvPr id="77" name="Rectangle 53"/>
            <p:cNvSpPr>
              <a:spLocks noChangeArrowheads="1"/>
            </p:cNvSpPr>
            <p:nvPr/>
          </p:nvSpPr>
          <p:spPr bwMode="auto">
            <a:xfrm>
              <a:off x="544" y="408"/>
              <a:ext cx="635" cy="365"/>
            </a:xfrm>
            <a:prstGeom prst="rect">
              <a:avLst/>
            </a:prstGeom>
            <a:solidFill>
              <a:srgbClr val="99FF33"/>
            </a:solidFill>
            <a:ln w="38100">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endPar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 name="组合 5"/>
          <p:cNvGrpSpPr/>
          <p:nvPr/>
        </p:nvGrpSpPr>
        <p:grpSpPr>
          <a:xfrm>
            <a:off x="6496369" y="352880"/>
            <a:ext cx="4261370" cy="6451745"/>
            <a:chOff x="6496369" y="352880"/>
            <a:chExt cx="4261370" cy="6451745"/>
          </a:xfrm>
        </p:grpSpPr>
        <p:sp>
          <p:nvSpPr>
            <p:cNvPr id="4" name="Rectangle 62"/>
            <p:cNvSpPr>
              <a:spLocks noChangeArrowheads="1"/>
            </p:cNvSpPr>
            <p:nvPr/>
          </p:nvSpPr>
          <p:spPr bwMode="auto">
            <a:xfrm>
              <a:off x="6496369" y="1291772"/>
              <a:ext cx="4261370" cy="4573962"/>
            </a:xfrm>
            <a:prstGeom prst="rect">
              <a:avLst/>
            </a:prstGeom>
            <a:noFill/>
            <a:ln w="28575" cap="rnd">
              <a:solidFill>
                <a:schemeClr val="tx1"/>
              </a:solidFill>
              <a:prstDash val="solid"/>
              <a:miter lim="800000"/>
            </a:ln>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5" name="图片 4"/>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9118" y="352880"/>
              <a:ext cx="3630739" cy="645174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down)">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 name="标题 37"/>
          <p:cNvSpPr>
            <a:spLocks noGrp="1"/>
          </p:cNvSpPr>
          <p:nvPr>
            <p:ph type="title"/>
          </p:nvPr>
        </p:nvSpPr>
        <p:spPr/>
        <p:txBody>
          <a:bodyPr/>
          <a:lstStyle/>
          <a:p>
            <a:endParaRPr lang="zh-CN" altLang="en-US"/>
          </a:p>
        </p:txBody>
      </p:sp>
      <p:sp>
        <p:nvSpPr>
          <p:cNvPr id="42" name="内容占位符 41"/>
          <p:cNvSpPr>
            <a:spLocks noGrp="1"/>
          </p:cNvSpPr>
          <p:nvPr>
            <p:ph idx="1"/>
          </p:nvPr>
        </p:nvSpPr>
        <p:spPr/>
        <p:txBody>
          <a:bodyPr/>
          <a:lstStyle/>
          <a:p>
            <a:endParaRPr lang="zh-CN" altLang="en-US"/>
          </a:p>
        </p:txBody>
      </p:sp>
      <p:pic>
        <p:nvPicPr>
          <p:cNvPr id="43" name="图片 42"/>
          <p:cNvPicPr>
            <a:picLocks noChangeAspect="1"/>
          </p:cNvPicPr>
          <p:nvPr/>
        </p:nvPicPr>
        <p:blipFill>
          <a:blip r:embed="rId1"/>
          <a:stretch>
            <a:fillRect/>
          </a:stretch>
        </p:blipFill>
        <p:spPr>
          <a:xfrm>
            <a:off x="228600" y="152400"/>
            <a:ext cx="11117644" cy="642738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
            </a:r>
            <a:r>
              <a:rPr lang="zh-CN" altLang="zh-CN" dirty="0"/>
              <a:t>位加法器</a:t>
            </a:r>
            <a:endParaRPr lang="zh-CN" altLang="en-US" dirty="0"/>
          </a:p>
        </p:txBody>
      </p:sp>
      <p:sp>
        <p:nvSpPr>
          <p:cNvPr id="3" name="内容占位符 2"/>
          <p:cNvSpPr>
            <a:spLocks noGrp="1"/>
          </p:cNvSpPr>
          <p:nvPr>
            <p:ph idx="1"/>
          </p:nvPr>
        </p:nvSpPr>
        <p:spPr>
          <a:xfrm>
            <a:off x="487822" y="953397"/>
            <a:ext cx="10515599" cy="5637024"/>
          </a:xfrm>
        </p:spPr>
        <p:txBody>
          <a:bodyPr/>
          <a:lstStyle/>
          <a:p>
            <a:pPr eaLnBrk="1" hangingPunct="1">
              <a:lnSpc>
                <a:spcPct val="150000"/>
              </a:lnSpc>
            </a:pPr>
            <a:r>
              <a:rPr lang="en-US" altLang="zh-CN" dirty="0"/>
              <a:t>n</a:t>
            </a:r>
            <a:r>
              <a:rPr lang="zh-CN" altLang="en-US" dirty="0"/>
              <a:t>位加法器包含</a:t>
            </a:r>
            <a:r>
              <a:rPr lang="en-US" altLang="zh-CN" dirty="0"/>
              <a:t>n</a:t>
            </a:r>
            <a:r>
              <a:rPr lang="zh-CN" altLang="en-US" dirty="0"/>
              <a:t>个全加器</a:t>
            </a:r>
            <a:endParaRPr lang="zh-CN" altLang="en-US" dirty="0"/>
          </a:p>
          <a:p>
            <a:pPr eaLnBrk="1" hangingPunct="1">
              <a:lnSpc>
                <a:spcPct val="150000"/>
              </a:lnSpc>
            </a:pPr>
            <a:r>
              <a:rPr lang="zh-CN" altLang="en-US" dirty="0"/>
              <a:t>将</a:t>
            </a:r>
            <a:r>
              <a:rPr lang="en-US" altLang="zh-CN" dirty="0"/>
              <a:t>n</a:t>
            </a:r>
            <a:r>
              <a:rPr lang="zh-CN" altLang="en-US" dirty="0"/>
              <a:t>个一位全加器串联</a:t>
            </a:r>
            <a:endParaRPr lang="zh-CN" altLang="en-US" dirty="0"/>
          </a:p>
          <a:p>
            <a:pPr eaLnBrk="1" hangingPunct="1">
              <a:lnSpc>
                <a:spcPct val="150000"/>
              </a:lnSpc>
            </a:pPr>
            <a:r>
              <a:rPr lang="zh-CN" altLang="en-US" dirty="0"/>
              <a:t>低位进位输出连接到高位进位输入</a:t>
            </a:r>
            <a:endParaRPr lang="zh-CN" altLang="en-US" dirty="0"/>
          </a:p>
        </p:txBody>
      </p:sp>
      <p:grpSp>
        <p:nvGrpSpPr>
          <p:cNvPr id="5" name="Group 6"/>
          <p:cNvGrpSpPr/>
          <p:nvPr/>
        </p:nvGrpSpPr>
        <p:grpSpPr bwMode="auto">
          <a:xfrm>
            <a:off x="1173145" y="3441700"/>
            <a:ext cx="3160097" cy="2446047"/>
            <a:chOff x="-40" y="-93"/>
            <a:chExt cx="1695" cy="1312"/>
          </a:xfrm>
        </p:grpSpPr>
        <p:sp>
          <p:nvSpPr>
            <p:cNvPr id="6" name="Rectangle 6"/>
            <p:cNvSpPr>
              <a:spLocks noChangeArrowheads="1"/>
            </p:cNvSpPr>
            <p:nvPr/>
          </p:nvSpPr>
          <p:spPr bwMode="auto">
            <a:xfrm>
              <a:off x="544" y="408"/>
              <a:ext cx="635" cy="363"/>
            </a:xfrm>
            <a:prstGeom prst="rect">
              <a:avLst/>
            </a:prstGeom>
            <a:solidFill>
              <a:srgbClr val="99FF33"/>
            </a:solidFill>
            <a:ln w="38100">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endPar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Line 7"/>
            <p:cNvSpPr>
              <a:spLocks noChangeShapeType="1"/>
            </p:cNvSpPr>
            <p:nvPr/>
          </p:nvSpPr>
          <p:spPr bwMode="auto">
            <a:xfrm>
              <a:off x="1179" y="589"/>
              <a:ext cx="227" cy="0"/>
            </a:xfrm>
            <a:prstGeom prst="line">
              <a:avLst/>
            </a:prstGeom>
            <a:noFill/>
            <a:ln w="19050">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zh-CN" altLang="en-US" sz="2400"/>
            </a:p>
          </p:txBody>
        </p:sp>
        <p:sp>
          <p:nvSpPr>
            <p:cNvPr id="8" name="Line 8"/>
            <p:cNvSpPr>
              <a:spLocks noChangeShapeType="1"/>
            </p:cNvSpPr>
            <p:nvPr/>
          </p:nvSpPr>
          <p:spPr bwMode="auto">
            <a:xfrm>
              <a:off x="317" y="589"/>
              <a:ext cx="227" cy="0"/>
            </a:xfrm>
            <a:prstGeom prst="line">
              <a:avLst/>
            </a:prstGeom>
            <a:noFill/>
            <a:ln w="19050">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zh-CN" altLang="en-US" sz="2400"/>
            </a:p>
          </p:txBody>
        </p:sp>
        <p:sp>
          <p:nvSpPr>
            <p:cNvPr id="9" name="Line 9"/>
            <p:cNvSpPr>
              <a:spLocks noChangeShapeType="1"/>
            </p:cNvSpPr>
            <p:nvPr/>
          </p:nvSpPr>
          <p:spPr bwMode="auto">
            <a:xfrm flipV="1">
              <a:off x="680" y="771"/>
              <a:ext cx="0" cy="227"/>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10" name="Line 10"/>
            <p:cNvSpPr>
              <a:spLocks noChangeShapeType="1"/>
            </p:cNvSpPr>
            <p:nvPr/>
          </p:nvSpPr>
          <p:spPr bwMode="auto">
            <a:xfrm flipV="1">
              <a:off x="862" y="136"/>
              <a:ext cx="0" cy="272"/>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11" name="Line 11"/>
            <p:cNvSpPr>
              <a:spLocks noChangeShapeType="1"/>
            </p:cNvSpPr>
            <p:nvPr/>
          </p:nvSpPr>
          <p:spPr bwMode="auto">
            <a:xfrm flipV="1">
              <a:off x="1043" y="771"/>
              <a:ext cx="0" cy="227"/>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12" name="Text Box 12"/>
            <p:cNvSpPr txBox="1">
              <a:spLocks noChangeArrowheads="1"/>
            </p:cNvSpPr>
            <p:nvPr/>
          </p:nvSpPr>
          <p:spPr bwMode="auto">
            <a:xfrm>
              <a:off x="771" y="-93"/>
              <a:ext cx="27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S</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13" name="Text Box 13"/>
            <p:cNvSpPr txBox="1">
              <a:spLocks noChangeArrowheads="1"/>
            </p:cNvSpPr>
            <p:nvPr/>
          </p:nvSpPr>
          <p:spPr bwMode="auto">
            <a:xfrm>
              <a:off x="564" y="971"/>
              <a:ext cx="77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X</a:t>
              </a:r>
              <a:r>
                <a:rPr lang="en-US" altLang="zh-CN" sz="2400" baseline="-25000" dirty="0">
                  <a:solidFill>
                    <a:schemeClr val="accent2"/>
                  </a:solidFill>
                  <a:ea typeface="宋体" panose="02010600030101010101" pitchFamily="2" charset="-122"/>
                </a:rPr>
                <a:t>i  </a:t>
              </a:r>
              <a:r>
                <a:rPr lang="en-US" altLang="zh-CN" sz="2400" dirty="0">
                  <a:solidFill>
                    <a:schemeClr val="accent2"/>
                  </a:solidFill>
                  <a:ea typeface="宋体" panose="02010600030101010101" pitchFamily="2" charset="-122"/>
                </a:rPr>
                <a:t>   Y</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14" name="Text Box 14"/>
            <p:cNvSpPr txBox="1">
              <a:spLocks noChangeArrowheads="1"/>
            </p:cNvSpPr>
            <p:nvPr/>
          </p:nvSpPr>
          <p:spPr bwMode="auto">
            <a:xfrm>
              <a:off x="1383" y="453"/>
              <a:ext cx="27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a:solidFill>
                    <a:schemeClr val="accent2"/>
                  </a:solidFill>
                  <a:ea typeface="宋体" panose="02010600030101010101" pitchFamily="2" charset="-122"/>
                </a:rPr>
                <a:t>C</a:t>
              </a:r>
              <a:r>
                <a:rPr lang="en-US" altLang="zh-CN" sz="2400" baseline="-25000">
                  <a:solidFill>
                    <a:schemeClr val="accent2"/>
                  </a:solidFill>
                  <a:ea typeface="宋体" panose="02010600030101010101" pitchFamily="2" charset="-122"/>
                </a:rPr>
                <a:t>i</a:t>
              </a:r>
              <a:endParaRPr lang="en-US" altLang="zh-CN" sz="2400" baseline="-25000">
                <a:solidFill>
                  <a:schemeClr val="accent2"/>
                </a:solidFill>
                <a:ea typeface="宋体" panose="02010600030101010101" pitchFamily="2" charset="-122"/>
              </a:endParaRPr>
            </a:p>
          </p:txBody>
        </p:sp>
        <p:sp>
          <p:nvSpPr>
            <p:cNvPr id="15" name="Text Box 15"/>
            <p:cNvSpPr txBox="1">
              <a:spLocks noChangeArrowheads="1"/>
            </p:cNvSpPr>
            <p:nvPr/>
          </p:nvSpPr>
          <p:spPr bwMode="auto">
            <a:xfrm>
              <a:off x="-40" y="453"/>
              <a:ext cx="40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C</a:t>
              </a:r>
              <a:r>
                <a:rPr lang="en-US" altLang="zh-CN" sz="2400" baseline="-25000" dirty="0">
                  <a:solidFill>
                    <a:schemeClr val="accent2"/>
                  </a:solidFill>
                  <a:ea typeface="宋体" panose="02010600030101010101" pitchFamily="2" charset="-122"/>
                </a:rPr>
                <a:t>i+1</a:t>
              </a:r>
              <a:endParaRPr lang="en-US" altLang="zh-CN" sz="2400" baseline="-25000" dirty="0">
                <a:solidFill>
                  <a:schemeClr val="accent2"/>
                </a:solidFill>
                <a:ea typeface="宋体" panose="02010600030101010101" pitchFamily="2" charset="-122"/>
              </a:endParaRPr>
            </a:p>
          </p:txBody>
        </p:sp>
      </p:grpSp>
      <p:grpSp>
        <p:nvGrpSpPr>
          <p:cNvPr id="16" name="Group 6"/>
          <p:cNvGrpSpPr/>
          <p:nvPr/>
        </p:nvGrpSpPr>
        <p:grpSpPr bwMode="auto">
          <a:xfrm>
            <a:off x="4539862" y="3441700"/>
            <a:ext cx="3160097" cy="2446047"/>
            <a:chOff x="-40" y="-93"/>
            <a:chExt cx="1695" cy="1312"/>
          </a:xfrm>
        </p:grpSpPr>
        <p:sp>
          <p:nvSpPr>
            <p:cNvPr id="17" name="Rectangle 6"/>
            <p:cNvSpPr>
              <a:spLocks noChangeArrowheads="1"/>
            </p:cNvSpPr>
            <p:nvPr/>
          </p:nvSpPr>
          <p:spPr bwMode="auto">
            <a:xfrm>
              <a:off x="544" y="408"/>
              <a:ext cx="635" cy="363"/>
            </a:xfrm>
            <a:prstGeom prst="rect">
              <a:avLst/>
            </a:prstGeom>
            <a:solidFill>
              <a:srgbClr val="99FF33"/>
            </a:solidFill>
            <a:ln w="38100">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endPar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Line 7"/>
            <p:cNvSpPr>
              <a:spLocks noChangeShapeType="1"/>
            </p:cNvSpPr>
            <p:nvPr/>
          </p:nvSpPr>
          <p:spPr bwMode="auto">
            <a:xfrm>
              <a:off x="1179" y="589"/>
              <a:ext cx="227" cy="0"/>
            </a:xfrm>
            <a:prstGeom prst="line">
              <a:avLst/>
            </a:prstGeom>
            <a:noFill/>
            <a:ln w="19050">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zh-CN" altLang="en-US" sz="2400"/>
            </a:p>
          </p:txBody>
        </p:sp>
        <p:sp>
          <p:nvSpPr>
            <p:cNvPr id="19" name="Line 8"/>
            <p:cNvSpPr>
              <a:spLocks noChangeShapeType="1"/>
            </p:cNvSpPr>
            <p:nvPr/>
          </p:nvSpPr>
          <p:spPr bwMode="auto">
            <a:xfrm>
              <a:off x="317" y="589"/>
              <a:ext cx="227" cy="0"/>
            </a:xfrm>
            <a:prstGeom prst="line">
              <a:avLst/>
            </a:prstGeom>
            <a:noFill/>
            <a:ln w="19050">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zh-CN" altLang="en-US" sz="2400"/>
            </a:p>
          </p:txBody>
        </p:sp>
        <p:sp>
          <p:nvSpPr>
            <p:cNvPr id="20" name="Line 9"/>
            <p:cNvSpPr>
              <a:spLocks noChangeShapeType="1"/>
            </p:cNvSpPr>
            <p:nvPr/>
          </p:nvSpPr>
          <p:spPr bwMode="auto">
            <a:xfrm flipV="1">
              <a:off x="680" y="771"/>
              <a:ext cx="0" cy="227"/>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21" name="Line 10"/>
            <p:cNvSpPr>
              <a:spLocks noChangeShapeType="1"/>
            </p:cNvSpPr>
            <p:nvPr/>
          </p:nvSpPr>
          <p:spPr bwMode="auto">
            <a:xfrm flipV="1">
              <a:off x="862" y="136"/>
              <a:ext cx="0" cy="272"/>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22" name="Line 11"/>
            <p:cNvSpPr>
              <a:spLocks noChangeShapeType="1"/>
            </p:cNvSpPr>
            <p:nvPr/>
          </p:nvSpPr>
          <p:spPr bwMode="auto">
            <a:xfrm flipV="1">
              <a:off x="1043" y="771"/>
              <a:ext cx="0" cy="227"/>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23" name="Text Box 12"/>
            <p:cNvSpPr txBox="1">
              <a:spLocks noChangeArrowheads="1"/>
            </p:cNvSpPr>
            <p:nvPr/>
          </p:nvSpPr>
          <p:spPr bwMode="auto">
            <a:xfrm>
              <a:off x="771" y="-93"/>
              <a:ext cx="27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S</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24" name="Text Box 13"/>
            <p:cNvSpPr txBox="1">
              <a:spLocks noChangeArrowheads="1"/>
            </p:cNvSpPr>
            <p:nvPr/>
          </p:nvSpPr>
          <p:spPr bwMode="auto">
            <a:xfrm>
              <a:off x="564" y="971"/>
              <a:ext cx="77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X</a:t>
              </a:r>
              <a:r>
                <a:rPr lang="en-US" altLang="zh-CN" sz="2400" baseline="-25000" dirty="0">
                  <a:solidFill>
                    <a:schemeClr val="accent2"/>
                  </a:solidFill>
                  <a:ea typeface="宋体" panose="02010600030101010101" pitchFamily="2" charset="-122"/>
                </a:rPr>
                <a:t>i  </a:t>
              </a:r>
              <a:r>
                <a:rPr lang="en-US" altLang="zh-CN" sz="2400" dirty="0">
                  <a:solidFill>
                    <a:schemeClr val="accent2"/>
                  </a:solidFill>
                  <a:ea typeface="宋体" panose="02010600030101010101" pitchFamily="2" charset="-122"/>
                </a:rPr>
                <a:t>   Y</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25" name="Text Box 14"/>
            <p:cNvSpPr txBox="1">
              <a:spLocks noChangeArrowheads="1"/>
            </p:cNvSpPr>
            <p:nvPr/>
          </p:nvSpPr>
          <p:spPr bwMode="auto">
            <a:xfrm>
              <a:off x="1383" y="453"/>
              <a:ext cx="27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a:solidFill>
                    <a:schemeClr val="accent2"/>
                  </a:solidFill>
                  <a:ea typeface="宋体" panose="02010600030101010101" pitchFamily="2" charset="-122"/>
                </a:rPr>
                <a:t>C</a:t>
              </a:r>
              <a:r>
                <a:rPr lang="en-US" altLang="zh-CN" sz="2400" baseline="-25000">
                  <a:solidFill>
                    <a:schemeClr val="accent2"/>
                  </a:solidFill>
                  <a:ea typeface="宋体" panose="02010600030101010101" pitchFamily="2" charset="-122"/>
                </a:rPr>
                <a:t>i</a:t>
              </a:r>
              <a:endParaRPr lang="en-US" altLang="zh-CN" sz="2400" baseline="-25000">
                <a:solidFill>
                  <a:schemeClr val="accent2"/>
                </a:solidFill>
                <a:ea typeface="宋体" panose="02010600030101010101" pitchFamily="2" charset="-122"/>
              </a:endParaRPr>
            </a:p>
          </p:txBody>
        </p:sp>
        <p:sp>
          <p:nvSpPr>
            <p:cNvPr id="26" name="Text Box 15"/>
            <p:cNvSpPr txBox="1">
              <a:spLocks noChangeArrowheads="1"/>
            </p:cNvSpPr>
            <p:nvPr/>
          </p:nvSpPr>
          <p:spPr bwMode="auto">
            <a:xfrm>
              <a:off x="-40" y="453"/>
              <a:ext cx="40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C</a:t>
              </a:r>
              <a:r>
                <a:rPr lang="en-US" altLang="zh-CN" sz="2400" baseline="-25000" dirty="0">
                  <a:solidFill>
                    <a:schemeClr val="accent2"/>
                  </a:solidFill>
                  <a:ea typeface="宋体" panose="02010600030101010101" pitchFamily="2" charset="-122"/>
                </a:rPr>
                <a:t>i+1</a:t>
              </a:r>
              <a:endParaRPr lang="en-US" altLang="zh-CN" sz="2400" baseline="-25000" dirty="0">
                <a:solidFill>
                  <a:schemeClr val="accent2"/>
                </a:solidFill>
                <a:ea typeface="宋体" panose="02010600030101010101" pitchFamily="2" charset="-122"/>
              </a:endParaRPr>
            </a:p>
          </p:txBody>
        </p:sp>
      </p:grpSp>
      <p:grpSp>
        <p:nvGrpSpPr>
          <p:cNvPr id="27" name="Group 6"/>
          <p:cNvGrpSpPr/>
          <p:nvPr/>
        </p:nvGrpSpPr>
        <p:grpSpPr bwMode="auto">
          <a:xfrm>
            <a:off x="7876599" y="3441700"/>
            <a:ext cx="3160097" cy="2446047"/>
            <a:chOff x="-40" y="-93"/>
            <a:chExt cx="1695" cy="1312"/>
          </a:xfrm>
        </p:grpSpPr>
        <p:sp>
          <p:nvSpPr>
            <p:cNvPr id="28" name="Rectangle 6"/>
            <p:cNvSpPr>
              <a:spLocks noChangeArrowheads="1"/>
            </p:cNvSpPr>
            <p:nvPr/>
          </p:nvSpPr>
          <p:spPr bwMode="auto">
            <a:xfrm>
              <a:off x="544" y="408"/>
              <a:ext cx="635" cy="363"/>
            </a:xfrm>
            <a:prstGeom prst="rect">
              <a:avLst/>
            </a:prstGeom>
            <a:solidFill>
              <a:srgbClr val="99FF33"/>
            </a:solidFill>
            <a:ln w="38100">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endPar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Line 7"/>
            <p:cNvSpPr>
              <a:spLocks noChangeShapeType="1"/>
            </p:cNvSpPr>
            <p:nvPr/>
          </p:nvSpPr>
          <p:spPr bwMode="auto">
            <a:xfrm>
              <a:off x="1179" y="589"/>
              <a:ext cx="227" cy="0"/>
            </a:xfrm>
            <a:prstGeom prst="line">
              <a:avLst/>
            </a:prstGeom>
            <a:noFill/>
            <a:ln w="19050">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zh-CN" altLang="en-US" sz="2400"/>
            </a:p>
          </p:txBody>
        </p:sp>
        <p:sp>
          <p:nvSpPr>
            <p:cNvPr id="30" name="Line 8"/>
            <p:cNvSpPr>
              <a:spLocks noChangeShapeType="1"/>
            </p:cNvSpPr>
            <p:nvPr/>
          </p:nvSpPr>
          <p:spPr bwMode="auto">
            <a:xfrm>
              <a:off x="317" y="589"/>
              <a:ext cx="227" cy="0"/>
            </a:xfrm>
            <a:prstGeom prst="line">
              <a:avLst/>
            </a:prstGeom>
            <a:noFill/>
            <a:ln w="19050">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zh-CN" altLang="en-US" sz="2400"/>
            </a:p>
          </p:txBody>
        </p:sp>
        <p:sp>
          <p:nvSpPr>
            <p:cNvPr id="31" name="Line 9"/>
            <p:cNvSpPr>
              <a:spLocks noChangeShapeType="1"/>
            </p:cNvSpPr>
            <p:nvPr/>
          </p:nvSpPr>
          <p:spPr bwMode="auto">
            <a:xfrm flipV="1">
              <a:off x="680" y="771"/>
              <a:ext cx="0" cy="227"/>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32" name="Line 10"/>
            <p:cNvSpPr>
              <a:spLocks noChangeShapeType="1"/>
            </p:cNvSpPr>
            <p:nvPr/>
          </p:nvSpPr>
          <p:spPr bwMode="auto">
            <a:xfrm flipV="1">
              <a:off x="862" y="136"/>
              <a:ext cx="0" cy="272"/>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33" name="Line 11"/>
            <p:cNvSpPr>
              <a:spLocks noChangeShapeType="1"/>
            </p:cNvSpPr>
            <p:nvPr/>
          </p:nvSpPr>
          <p:spPr bwMode="auto">
            <a:xfrm flipV="1">
              <a:off x="1043" y="771"/>
              <a:ext cx="0" cy="227"/>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34" name="Text Box 12"/>
            <p:cNvSpPr txBox="1">
              <a:spLocks noChangeArrowheads="1"/>
            </p:cNvSpPr>
            <p:nvPr/>
          </p:nvSpPr>
          <p:spPr bwMode="auto">
            <a:xfrm>
              <a:off x="771" y="-93"/>
              <a:ext cx="27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S</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35" name="Text Box 13"/>
            <p:cNvSpPr txBox="1">
              <a:spLocks noChangeArrowheads="1"/>
            </p:cNvSpPr>
            <p:nvPr/>
          </p:nvSpPr>
          <p:spPr bwMode="auto">
            <a:xfrm>
              <a:off x="564" y="971"/>
              <a:ext cx="77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X</a:t>
              </a:r>
              <a:r>
                <a:rPr lang="en-US" altLang="zh-CN" sz="2400" baseline="-25000" dirty="0">
                  <a:solidFill>
                    <a:schemeClr val="accent2"/>
                  </a:solidFill>
                  <a:ea typeface="宋体" panose="02010600030101010101" pitchFamily="2" charset="-122"/>
                </a:rPr>
                <a:t>i  </a:t>
              </a:r>
              <a:r>
                <a:rPr lang="en-US" altLang="zh-CN" sz="2400" dirty="0">
                  <a:solidFill>
                    <a:schemeClr val="accent2"/>
                  </a:solidFill>
                  <a:ea typeface="宋体" panose="02010600030101010101" pitchFamily="2" charset="-122"/>
                </a:rPr>
                <a:t>   Y</a:t>
              </a:r>
              <a:r>
                <a:rPr lang="en-US" altLang="zh-CN" sz="2400" baseline="-25000" dirty="0">
                  <a:solidFill>
                    <a:schemeClr val="accent2"/>
                  </a:solidFill>
                  <a:ea typeface="宋体" panose="02010600030101010101" pitchFamily="2" charset="-122"/>
                </a:rPr>
                <a:t>i</a:t>
              </a:r>
              <a:endParaRPr lang="en-US" altLang="zh-CN" sz="2400" baseline="-25000" dirty="0">
                <a:solidFill>
                  <a:schemeClr val="accent2"/>
                </a:solidFill>
                <a:ea typeface="宋体" panose="02010600030101010101" pitchFamily="2" charset="-122"/>
              </a:endParaRPr>
            </a:p>
          </p:txBody>
        </p:sp>
        <p:sp>
          <p:nvSpPr>
            <p:cNvPr id="36" name="Text Box 14"/>
            <p:cNvSpPr txBox="1">
              <a:spLocks noChangeArrowheads="1"/>
            </p:cNvSpPr>
            <p:nvPr/>
          </p:nvSpPr>
          <p:spPr bwMode="auto">
            <a:xfrm>
              <a:off x="1383" y="453"/>
              <a:ext cx="27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a:solidFill>
                    <a:schemeClr val="accent2"/>
                  </a:solidFill>
                  <a:ea typeface="宋体" panose="02010600030101010101" pitchFamily="2" charset="-122"/>
                </a:rPr>
                <a:t>C</a:t>
              </a:r>
              <a:r>
                <a:rPr lang="en-US" altLang="zh-CN" sz="2400" baseline="-25000">
                  <a:solidFill>
                    <a:schemeClr val="accent2"/>
                  </a:solidFill>
                  <a:ea typeface="宋体" panose="02010600030101010101" pitchFamily="2" charset="-122"/>
                </a:rPr>
                <a:t>i</a:t>
              </a:r>
              <a:endParaRPr lang="en-US" altLang="zh-CN" sz="2400" baseline="-25000">
                <a:solidFill>
                  <a:schemeClr val="accent2"/>
                </a:solidFill>
                <a:ea typeface="宋体" panose="02010600030101010101" pitchFamily="2" charset="-122"/>
              </a:endParaRPr>
            </a:p>
          </p:txBody>
        </p:sp>
        <p:sp>
          <p:nvSpPr>
            <p:cNvPr id="37" name="Text Box 15"/>
            <p:cNvSpPr txBox="1">
              <a:spLocks noChangeArrowheads="1"/>
            </p:cNvSpPr>
            <p:nvPr/>
          </p:nvSpPr>
          <p:spPr bwMode="auto">
            <a:xfrm>
              <a:off x="-40" y="453"/>
              <a:ext cx="40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C</a:t>
              </a:r>
              <a:r>
                <a:rPr lang="en-US" altLang="zh-CN" sz="2400" baseline="-25000" dirty="0">
                  <a:solidFill>
                    <a:schemeClr val="accent2"/>
                  </a:solidFill>
                  <a:ea typeface="宋体" panose="02010600030101010101" pitchFamily="2" charset="-122"/>
                </a:rPr>
                <a:t>i+1</a:t>
              </a:r>
              <a:endParaRPr lang="en-US" altLang="zh-CN" sz="2400" baseline="-25000" dirty="0">
                <a:solidFill>
                  <a:schemeClr val="accent2"/>
                </a:solidFill>
                <a:ea typeface="宋体" panose="02010600030101010101" pitchFamily="2" charset="-122"/>
              </a:endParaRPr>
            </a:p>
          </p:txBody>
        </p:sp>
      </p:grpSp>
      <p:cxnSp>
        <p:nvCxnSpPr>
          <p:cNvPr id="39" name="直接箭头连接符 38"/>
          <p:cNvCxnSpPr/>
          <p:nvPr/>
        </p:nvCxnSpPr>
        <p:spPr>
          <a:xfrm flipH="1" flipV="1">
            <a:off x="6792244" y="4722709"/>
            <a:ext cx="2182846" cy="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3445805" y="4709441"/>
            <a:ext cx="2182846" cy="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right)">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right)">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wipe(left)">
                                      <p:cBhvr>
                                        <p:cTn id="33" dur="500"/>
                                        <p:tgtEl>
                                          <p:spTgt spid="3">
                                            <p:txEl>
                                              <p:pRg st="1" end="1"/>
                                            </p:txEl>
                                          </p:spTgt>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left)">
                                      <p:cBhvr>
                                        <p:cTn id="3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标题 60"/>
          <p:cNvSpPr>
            <a:spLocks noGrp="1"/>
          </p:cNvSpPr>
          <p:nvPr>
            <p:ph type="title"/>
          </p:nvPr>
        </p:nvSpPr>
        <p:spPr/>
        <p:txBody>
          <a:bodyPr/>
          <a:lstStyle/>
          <a:p>
            <a:endParaRPr lang="zh-CN" altLang="en-US"/>
          </a:p>
        </p:txBody>
      </p:sp>
      <p:pic>
        <p:nvPicPr>
          <p:cNvPr id="62" name="图片 61"/>
          <p:cNvPicPr>
            <a:picLocks noChangeAspect="1"/>
          </p:cNvPicPr>
          <p:nvPr/>
        </p:nvPicPr>
        <p:blipFill>
          <a:blip r:embed="rId1"/>
          <a:stretch>
            <a:fillRect/>
          </a:stretch>
        </p:blipFill>
        <p:spPr>
          <a:xfrm>
            <a:off x="187324" y="143314"/>
            <a:ext cx="11293475" cy="63377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双符号位补码加法器电路</a:t>
            </a:r>
            <a:endParaRPr lang="zh-CN" altLang="en-US" dirty="0"/>
          </a:p>
        </p:txBody>
      </p:sp>
      <p:grpSp>
        <p:nvGrpSpPr>
          <p:cNvPr id="4" name="Group 4"/>
          <p:cNvGrpSpPr/>
          <p:nvPr/>
        </p:nvGrpSpPr>
        <p:grpSpPr bwMode="auto">
          <a:xfrm>
            <a:off x="4905375" y="2196457"/>
            <a:ext cx="1295400" cy="3529012"/>
            <a:chOff x="0" y="0"/>
            <a:chExt cx="816" cy="2223"/>
          </a:xfrm>
        </p:grpSpPr>
        <p:sp>
          <p:nvSpPr>
            <p:cNvPr id="6" name="Line 5"/>
            <p:cNvSpPr>
              <a:spLocks noChangeShapeType="1"/>
            </p:cNvSpPr>
            <p:nvPr/>
          </p:nvSpPr>
          <p:spPr bwMode="auto">
            <a:xfrm flipV="1">
              <a:off x="338" y="284"/>
              <a:ext cx="0" cy="288"/>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 name="Rectangle 4"/>
            <p:cNvSpPr>
              <a:spLocks noChangeArrowheads="1"/>
            </p:cNvSpPr>
            <p:nvPr/>
          </p:nvSpPr>
          <p:spPr bwMode="auto">
            <a:xfrm>
              <a:off x="90" y="560"/>
              <a:ext cx="496" cy="302"/>
            </a:xfrm>
            <a:prstGeom prst="rect">
              <a:avLst/>
            </a:prstGeom>
            <a:solidFill>
              <a:srgbClr val="99FFCC"/>
            </a:solidFill>
            <a:ln w="2857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n-2</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Line 6"/>
            <p:cNvSpPr>
              <a:spLocks noChangeShapeType="1"/>
            </p:cNvSpPr>
            <p:nvPr/>
          </p:nvSpPr>
          <p:spPr bwMode="auto">
            <a:xfrm flipV="1">
              <a:off x="224" y="862"/>
              <a:ext cx="0" cy="1134"/>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flipV="1">
              <a:off x="453" y="862"/>
              <a:ext cx="0" cy="1134"/>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Text Box 8"/>
            <p:cNvSpPr txBox="1">
              <a:spLocks noChangeArrowheads="1"/>
            </p:cNvSpPr>
            <p:nvPr/>
          </p:nvSpPr>
          <p:spPr bwMode="auto">
            <a:xfrm>
              <a:off x="136" y="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S</a:t>
              </a:r>
              <a:r>
                <a:rPr lang="en-US" altLang="zh-CN" sz="1800" baseline="-25000" dirty="0">
                  <a:solidFill>
                    <a:srgbClr val="C00000"/>
                  </a:solidFill>
                  <a:ea typeface="宋体" panose="02010600030101010101" pitchFamily="2" charset="-122"/>
                </a:rPr>
                <a:t>n-2</a:t>
              </a:r>
              <a:endParaRPr lang="en-US" altLang="zh-CN" sz="1800" baseline="-25000" dirty="0">
                <a:solidFill>
                  <a:srgbClr val="C00000"/>
                </a:solidFill>
                <a:ea typeface="宋体" panose="02010600030101010101" pitchFamily="2" charset="-122"/>
              </a:endParaRPr>
            </a:p>
          </p:txBody>
        </p:sp>
        <p:sp>
          <p:nvSpPr>
            <p:cNvPr id="10" name="Text Box 9"/>
            <p:cNvSpPr txBox="1">
              <a:spLocks noChangeArrowheads="1"/>
            </p:cNvSpPr>
            <p:nvPr/>
          </p:nvSpPr>
          <p:spPr bwMode="auto">
            <a:xfrm>
              <a:off x="0"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X</a:t>
              </a:r>
              <a:r>
                <a:rPr lang="en-US" altLang="zh-CN" sz="1800" baseline="-25000" dirty="0">
                  <a:solidFill>
                    <a:srgbClr val="C00000"/>
                  </a:solidFill>
                  <a:ea typeface="宋体" panose="02010600030101010101" pitchFamily="2" charset="-122"/>
                </a:rPr>
                <a:t>n-2</a:t>
              </a:r>
              <a:endParaRPr lang="en-US" altLang="zh-CN" sz="1800" baseline="-25000" dirty="0">
                <a:solidFill>
                  <a:srgbClr val="C00000"/>
                </a:solidFill>
                <a:ea typeface="宋体" panose="02010600030101010101" pitchFamily="2" charset="-122"/>
              </a:endParaRPr>
            </a:p>
          </p:txBody>
        </p:sp>
        <p:sp>
          <p:nvSpPr>
            <p:cNvPr id="11" name="Text Box 10"/>
            <p:cNvSpPr txBox="1">
              <a:spLocks noChangeArrowheads="1"/>
            </p:cNvSpPr>
            <p:nvPr/>
          </p:nvSpPr>
          <p:spPr bwMode="auto">
            <a:xfrm>
              <a:off x="363"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Y</a:t>
              </a:r>
              <a:r>
                <a:rPr lang="en-US" altLang="zh-CN" sz="1800" baseline="-25000" dirty="0">
                  <a:solidFill>
                    <a:srgbClr val="C00000"/>
                  </a:solidFill>
                  <a:ea typeface="宋体" panose="02010600030101010101" pitchFamily="2" charset="-122"/>
                </a:rPr>
                <a:t>n-2</a:t>
              </a:r>
              <a:endParaRPr lang="en-US" altLang="zh-CN" sz="1800" baseline="-25000" dirty="0">
                <a:solidFill>
                  <a:srgbClr val="C00000"/>
                </a:solidFill>
                <a:ea typeface="宋体" panose="02010600030101010101" pitchFamily="2" charset="-122"/>
              </a:endParaRPr>
            </a:p>
          </p:txBody>
        </p:sp>
      </p:grpSp>
      <p:grpSp>
        <p:nvGrpSpPr>
          <p:cNvPr id="12" name="Group 12"/>
          <p:cNvGrpSpPr/>
          <p:nvPr/>
        </p:nvGrpSpPr>
        <p:grpSpPr bwMode="auto">
          <a:xfrm>
            <a:off x="7941783" y="2196457"/>
            <a:ext cx="2341563" cy="3529012"/>
            <a:chOff x="0" y="0"/>
            <a:chExt cx="1475" cy="2223"/>
          </a:xfrm>
        </p:grpSpPr>
        <p:sp>
          <p:nvSpPr>
            <p:cNvPr id="15" name="Line 14"/>
            <p:cNvSpPr>
              <a:spLocks noChangeShapeType="1"/>
            </p:cNvSpPr>
            <p:nvPr/>
          </p:nvSpPr>
          <p:spPr bwMode="auto">
            <a:xfrm flipH="1" flipV="1">
              <a:off x="702" y="265"/>
              <a:ext cx="0" cy="308"/>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3" name="Text Box 12"/>
            <p:cNvSpPr txBox="1">
              <a:spLocks noChangeArrowheads="1"/>
            </p:cNvSpPr>
            <p:nvPr/>
          </p:nvSpPr>
          <p:spPr bwMode="auto">
            <a:xfrm>
              <a:off x="1021" y="722"/>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chemeClr val="accent6">
                      <a:lumMod val="75000"/>
                    </a:schemeClr>
                  </a:solidFill>
                  <a:ea typeface="宋体" panose="02010600030101010101" pitchFamily="2" charset="-122"/>
                </a:rPr>
                <a:t>C</a:t>
              </a:r>
              <a:r>
                <a:rPr lang="en-US" altLang="zh-CN" sz="1800" baseline="-25000" dirty="0">
                  <a:solidFill>
                    <a:schemeClr val="accent6">
                      <a:lumMod val="75000"/>
                    </a:schemeClr>
                  </a:solidFill>
                  <a:ea typeface="宋体" panose="02010600030101010101" pitchFamily="2" charset="-122"/>
                </a:rPr>
                <a:t>0</a:t>
              </a:r>
              <a:endParaRPr lang="en-US" altLang="zh-CN" sz="1800" baseline="-25000" dirty="0">
                <a:solidFill>
                  <a:schemeClr val="accent6">
                    <a:lumMod val="75000"/>
                  </a:schemeClr>
                </a:solidFill>
                <a:ea typeface="宋体" panose="02010600030101010101" pitchFamily="2" charset="-122"/>
              </a:endParaRPr>
            </a:p>
          </p:txBody>
        </p:sp>
        <p:sp>
          <p:nvSpPr>
            <p:cNvPr id="14" name="Rectangle 13"/>
            <p:cNvSpPr>
              <a:spLocks noChangeArrowheads="1"/>
            </p:cNvSpPr>
            <p:nvPr/>
          </p:nvSpPr>
          <p:spPr bwMode="auto">
            <a:xfrm>
              <a:off x="460" y="560"/>
              <a:ext cx="495" cy="302"/>
            </a:xfrm>
            <a:prstGeom prst="rect">
              <a:avLst/>
            </a:prstGeom>
            <a:solidFill>
              <a:srgbClr val="99FFCC"/>
            </a:solidFill>
            <a:ln w="2857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15"/>
            <p:cNvSpPr txBox="1">
              <a:spLocks noChangeArrowheads="1"/>
            </p:cNvSpPr>
            <p:nvPr/>
          </p:nvSpPr>
          <p:spPr bwMode="auto">
            <a:xfrm>
              <a:off x="4" y="722"/>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chemeClr val="accent6">
                      <a:lumMod val="75000"/>
                    </a:schemeClr>
                  </a:solidFill>
                  <a:ea typeface="宋体" panose="02010600030101010101" pitchFamily="2" charset="-122"/>
                </a:rPr>
                <a:t>C</a:t>
              </a:r>
              <a:r>
                <a:rPr lang="en-US" altLang="zh-CN" sz="1800" baseline="-25000" dirty="0">
                  <a:solidFill>
                    <a:schemeClr val="accent6">
                      <a:lumMod val="75000"/>
                    </a:schemeClr>
                  </a:solidFill>
                  <a:ea typeface="宋体" panose="02010600030101010101" pitchFamily="2" charset="-122"/>
                </a:rPr>
                <a:t>1</a:t>
              </a:r>
              <a:endParaRPr lang="en-US" altLang="zh-CN" sz="1800" baseline="-25000" dirty="0">
                <a:solidFill>
                  <a:schemeClr val="accent6">
                    <a:lumMod val="75000"/>
                  </a:schemeClr>
                </a:solidFill>
                <a:ea typeface="宋体" panose="02010600030101010101" pitchFamily="2" charset="-122"/>
              </a:endParaRPr>
            </a:p>
          </p:txBody>
        </p:sp>
        <p:sp>
          <p:nvSpPr>
            <p:cNvPr id="17" name="Line 16"/>
            <p:cNvSpPr>
              <a:spLocks noChangeShapeType="1"/>
            </p:cNvSpPr>
            <p:nvPr/>
          </p:nvSpPr>
          <p:spPr bwMode="auto">
            <a:xfrm>
              <a:off x="0" y="726"/>
              <a:ext cx="456" cy="0"/>
            </a:xfrm>
            <a:prstGeom prst="line">
              <a:avLst/>
            </a:prstGeom>
            <a:noFill/>
            <a:ln w="19050">
              <a:solidFill>
                <a:srgbClr val="86BC64"/>
              </a:solidFill>
              <a:round/>
              <a:headEnd type="stealth" w="lg" len="lg"/>
              <a:tailEnd type="none"/>
            </a:ln>
            <a:extLst>
              <a:ext uri="{909E8E84-426E-40DD-AFC4-6F175D3DCCD1}">
                <a14:hiddenFill xmlns:a14="http://schemas.microsoft.com/office/drawing/2010/main">
                  <a:noFill/>
                </a14:hiddenFill>
              </a:ext>
            </a:extLst>
          </p:spPr>
          <p:txBody>
            <a:bodyPr/>
            <a:lstStyle/>
            <a:p>
              <a:endParaRPr lang="zh-CN" altLang="en-US"/>
            </a:p>
          </p:txBody>
        </p:sp>
        <p:sp>
          <p:nvSpPr>
            <p:cNvPr id="18" name="Text Box 17"/>
            <p:cNvSpPr txBox="1">
              <a:spLocks noChangeArrowheads="1"/>
            </p:cNvSpPr>
            <p:nvPr/>
          </p:nvSpPr>
          <p:spPr bwMode="auto">
            <a:xfrm>
              <a:off x="529" y="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S</a:t>
              </a:r>
              <a:r>
                <a:rPr lang="en-US" altLang="zh-CN" sz="1800" baseline="-25000" dirty="0">
                  <a:ea typeface="宋体" panose="02010600030101010101" pitchFamily="2" charset="-122"/>
                </a:rPr>
                <a:t>0</a:t>
              </a:r>
              <a:endParaRPr lang="en-US" altLang="zh-CN" sz="1800" baseline="-25000" dirty="0">
                <a:ea typeface="宋体" panose="02010600030101010101" pitchFamily="2" charset="-122"/>
              </a:endParaRPr>
            </a:p>
          </p:txBody>
        </p:sp>
        <p:sp>
          <p:nvSpPr>
            <p:cNvPr id="19" name="Line 18"/>
            <p:cNvSpPr>
              <a:spLocks noChangeShapeType="1"/>
            </p:cNvSpPr>
            <p:nvPr/>
          </p:nvSpPr>
          <p:spPr bwMode="auto">
            <a:xfrm flipV="1">
              <a:off x="588" y="862"/>
              <a:ext cx="0" cy="1134"/>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flipV="1">
              <a:off x="815" y="862"/>
              <a:ext cx="0" cy="1134"/>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a:off x="951" y="726"/>
              <a:ext cx="276" cy="0"/>
            </a:xfrm>
            <a:prstGeom prst="line">
              <a:avLst/>
            </a:prstGeom>
            <a:noFill/>
            <a:ln w="19050">
              <a:solidFill>
                <a:srgbClr val="86BC64"/>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2" name="Text Box 21"/>
            <p:cNvSpPr txBox="1">
              <a:spLocks noChangeArrowheads="1"/>
            </p:cNvSpPr>
            <p:nvPr/>
          </p:nvSpPr>
          <p:spPr bwMode="auto">
            <a:xfrm>
              <a:off x="453"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X</a:t>
              </a:r>
              <a:r>
                <a:rPr lang="en-US" altLang="zh-CN" sz="1800" baseline="-25000" dirty="0">
                  <a:ea typeface="宋体" panose="02010600030101010101" pitchFamily="2" charset="-122"/>
                </a:rPr>
                <a:t>0</a:t>
              </a:r>
              <a:endParaRPr lang="en-US" altLang="zh-CN" sz="1800" baseline="-25000" dirty="0">
                <a:ea typeface="宋体" panose="02010600030101010101" pitchFamily="2" charset="-122"/>
              </a:endParaRPr>
            </a:p>
          </p:txBody>
        </p:sp>
        <p:sp>
          <p:nvSpPr>
            <p:cNvPr id="23" name="Text Box 22"/>
            <p:cNvSpPr txBox="1">
              <a:spLocks noChangeArrowheads="1"/>
            </p:cNvSpPr>
            <p:nvPr/>
          </p:nvSpPr>
          <p:spPr bwMode="auto">
            <a:xfrm>
              <a:off x="725"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Y</a:t>
              </a:r>
              <a:r>
                <a:rPr lang="en-US" altLang="zh-CN" sz="1800" baseline="-25000" dirty="0">
                  <a:ea typeface="宋体" panose="02010600030101010101" pitchFamily="2" charset="-122"/>
                </a:rPr>
                <a:t>0</a:t>
              </a:r>
              <a:endParaRPr lang="en-US" altLang="zh-CN" sz="1800" baseline="-25000" dirty="0">
                <a:ea typeface="宋体" panose="02010600030101010101" pitchFamily="2" charset="-122"/>
              </a:endParaRPr>
            </a:p>
          </p:txBody>
        </p:sp>
      </p:grpSp>
      <p:sp>
        <p:nvSpPr>
          <p:cNvPr id="36" name="Text Box 48"/>
          <p:cNvSpPr txBox="1">
            <a:spLocks noChangeArrowheads="1"/>
          </p:cNvSpPr>
          <p:nvPr/>
        </p:nvSpPr>
        <p:spPr bwMode="auto">
          <a:xfrm>
            <a:off x="1992310" y="5331769"/>
            <a:ext cx="1296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zh-CN" altLang="en-US" sz="2000" dirty="0">
                <a:solidFill>
                  <a:srgbClr val="C00000"/>
                </a:solidFill>
                <a:latin typeface="微软雅黑" panose="020B0503020204020204" pitchFamily="34" charset="-122"/>
                <a:ea typeface="微软雅黑" panose="020B0503020204020204" pitchFamily="34" charset="-122"/>
              </a:rPr>
              <a:t>符 号 位</a:t>
            </a:r>
            <a:endParaRPr lang="zh-CN" altLang="en-US" sz="2000" dirty="0">
              <a:solidFill>
                <a:srgbClr val="C00000"/>
              </a:solidFill>
              <a:latin typeface="微软雅黑" panose="020B0503020204020204" pitchFamily="34" charset="-122"/>
              <a:ea typeface="微软雅黑" panose="020B0503020204020204" pitchFamily="34" charset="-122"/>
            </a:endParaRPr>
          </a:p>
        </p:txBody>
      </p:sp>
      <p:grpSp>
        <p:nvGrpSpPr>
          <p:cNvPr id="37" name="Group 37"/>
          <p:cNvGrpSpPr/>
          <p:nvPr/>
        </p:nvGrpSpPr>
        <p:grpSpPr bwMode="auto">
          <a:xfrm>
            <a:off x="2182812" y="2185345"/>
            <a:ext cx="2846388" cy="3529013"/>
            <a:chOff x="-203" y="0"/>
            <a:chExt cx="1793" cy="2223"/>
          </a:xfrm>
        </p:grpSpPr>
        <p:sp>
          <p:nvSpPr>
            <p:cNvPr id="38" name="Text Box 38"/>
            <p:cNvSpPr txBox="1">
              <a:spLocks noChangeArrowheads="1"/>
            </p:cNvSpPr>
            <p:nvPr/>
          </p:nvSpPr>
          <p:spPr bwMode="auto">
            <a:xfrm>
              <a:off x="1134" y="730"/>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err="1">
                  <a:solidFill>
                    <a:schemeClr val="accent6">
                      <a:lumMod val="75000"/>
                    </a:schemeClr>
                  </a:solidFill>
                  <a:ea typeface="宋体" panose="02010600030101010101" pitchFamily="2" charset="-122"/>
                </a:rPr>
                <a:t>C</a:t>
              </a:r>
              <a:r>
                <a:rPr lang="en-US" altLang="zh-CN" sz="1800" baseline="-25000" dirty="0" err="1">
                  <a:solidFill>
                    <a:schemeClr val="accent6">
                      <a:lumMod val="75000"/>
                    </a:schemeClr>
                  </a:solidFill>
                  <a:ea typeface="宋体" panose="02010600030101010101" pitchFamily="2" charset="-122"/>
                </a:rPr>
                <a:t>n</a:t>
              </a:r>
              <a:r>
                <a:rPr lang="zh-CN" altLang="en-US" sz="1800" baseline="-25000" dirty="0">
                  <a:solidFill>
                    <a:schemeClr val="accent6">
                      <a:lumMod val="75000"/>
                    </a:schemeClr>
                  </a:solidFill>
                  <a:ea typeface="宋体" panose="02010600030101010101" pitchFamily="2" charset="-122"/>
                </a:rPr>
                <a:t>－</a:t>
              </a:r>
              <a:r>
                <a:rPr lang="en-US" altLang="zh-CN" sz="1800" baseline="-25000" dirty="0">
                  <a:solidFill>
                    <a:schemeClr val="accent6">
                      <a:lumMod val="75000"/>
                    </a:schemeClr>
                  </a:solidFill>
                  <a:ea typeface="宋体" panose="02010600030101010101" pitchFamily="2" charset="-122"/>
                </a:rPr>
                <a:t>1</a:t>
              </a:r>
              <a:endParaRPr lang="en-US" altLang="zh-CN" sz="1800" baseline="-25000" dirty="0">
                <a:solidFill>
                  <a:schemeClr val="accent6">
                    <a:lumMod val="75000"/>
                  </a:schemeClr>
                </a:solidFill>
                <a:ea typeface="宋体" panose="02010600030101010101" pitchFamily="2" charset="-122"/>
              </a:endParaRPr>
            </a:p>
          </p:txBody>
        </p:sp>
        <p:sp>
          <p:nvSpPr>
            <p:cNvPr id="39" name="Text Box 39"/>
            <p:cNvSpPr txBox="1">
              <a:spLocks noChangeArrowheads="1"/>
            </p:cNvSpPr>
            <p:nvPr/>
          </p:nvSpPr>
          <p:spPr bwMode="auto">
            <a:xfrm>
              <a:off x="-203" y="730"/>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err="1">
                  <a:solidFill>
                    <a:schemeClr val="accent6">
                      <a:lumMod val="75000"/>
                    </a:schemeClr>
                  </a:solidFill>
                  <a:ea typeface="宋体" panose="02010600030101010101" pitchFamily="2" charset="-122"/>
                </a:rPr>
                <a:t>C</a:t>
              </a:r>
              <a:r>
                <a:rPr lang="en-US" altLang="zh-CN" sz="1800" baseline="-25000" dirty="0" err="1">
                  <a:solidFill>
                    <a:schemeClr val="accent6">
                      <a:lumMod val="75000"/>
                    </a:schemeClr>
                  </a:solidFill>
                  <a:ea typeface="宋体" panose="02010600030101010101" pitchFamily="2" charset="-122"/>
                </a:rPr>
                <a:t>n</a:t>
              </a:r>
              <a:endParaRPr lang="en-US" altLang="zh-CN" sz="1800" baseline="-25000" dirty="0">
                <a:solidFill>
                  <a:schemeClr val="accent6">
                    <a:lumMod val="75000"/>
                  </a:schemeClr>
                </a:solidFill>
                <a:ea typeface="宋体" panose="02010600030101010101" pitchFamily="2" charset="-122"/>
              </a:endParaRPr>
            </a:p>
          </p:txBody>
        </p:sp>
        <p:grpSp>
          <p:nvGrpSpPr>
            <p:cNvPr id="40" name="Group 40"/>
            <p:cNvGrpSpPr/>
            <p:nvPr/>
          </p:nvGrpSpPr>
          <p:grpSpPr bwMode="auto">
            <a:xfrm>
              <a:off x="0" y="0"/>
              <a:ext cx="1590" cy="2223"/>
              <a:chOff x="0" y="0"/>
              <a:chExt cx="1590" cy="2223"/>
            </a:xfrm>
          </p:grpSpPr>
          <p:sp>
            <p:nvSpPr>
              <p:cNvPr id="44" name="Line 43"/>
              <p:cNvSpPr>
                <a:spLocks noChangeShapeType="1"/>
              </p:cNvSpPr>
              <p:nvPr/>
            </p:nvSpPr>
            <p:spPr bwMode="auto">
              <a:xfrm flipV="1">
                <a:off x="896" y="300"/>
                <a:ext cx="0" cy="288"/>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1" name="Text Box 36"/>
              <p:cNvSpPr txBox="1">
                <a:spLocks noChangeArrowheads="1"/>
              </p:cNvSpPr>
              <p:nvPr/>
            </p:nvSpPr>
            <p:spPr bwMode="auto">
              <a:xfrm>
                <a:off x="680" y="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S</a:t>
                </a:r>
                <a:r>
                  <a:rPr lang="en-US" altLang="zh-CN" sz="1800" baseline="-25000" dirty="0">
                    <a:solidFill>
                      <a:srgbClr val="C00000"/>
                    </a:solidFill>
                    <a:ea typeface="宋体" panose="02010600030101010101" pitchFamily="2" charset="-122"/>
                  </a:rPr>
                  <a:t>n-1</a:t>
                </a:r>
                <a:endParaRPr lang="en-US" altLang="zh-CN" sz="1800" baseline="-25000" dirty="0">
                  <a:solidFill>
                    <a:srgbClr val="C00000"/>
                  </a:solidFill>
                  <a:ea typeface="宋体" panose="02010600030101010101" pitchFamily="2" charset="-122"/>
                </a:endParaRPr>
              </a:p>
            </p:txBody>
          </p:sp>
          <p:sp>
            <p:nvSpPr>
              <p:cNvPr id="42" name="Line 41"/>
              <p:cNvSpPr>
                <a:spLocks noChangeShapeType="1"/>
              </p:cNvSpPr>
              <p:nvPr/>
            </p:nvSpPr>
            <p:spPr bwMode="auto">
              <a:xfrm>
                <a:off x="1134" y="730"/>
                <a:ext cx="456" cy="0"/>
              </a:xfrm>
              <a:prstGeom prst="line">
                <a:avLst/>
              </a:prstGeom>
              <a:noFill/>
              <a:ln w="19050">
                <a:solidFill>
                  <a:srgbClr val="86BC64"/>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3" name="Rectangle 42"/>
              <p:cNvSpPr>
                <a:spLocks noChangeArrowheads="1"/>
              </p:cNvSpPr>
              <p:nvPr/>
            </p:nvSpPr>
            <p:spPr bwMode="auto">
              <a:xfrm>
                <a:off x="639" y="564"/>
                <a:ext cx="495" cy="302"/>
              </a:xfrm>
              <a:prstGeom prst="rect">
                <a:avLst/>
              </a:prstGeom>
              <a:solidFill>
                <a:srgbClr val="99FFCC"/>
              </a:solidFill>
              <a:ln w="2857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n-1</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 name="Line 44"/>
              <p:cNvSpPr>
                <a:spLocks noChangeShapeType="1"/>
              </p:cNvSpPr>
              <p:nvPr/>
            </p:nvSpPr>
            <p:spPr bwMode="auto">
              <a:xfrm flipV="1">
                <a:off x="771" y="866"/>
                <a:ext cx="0" cy="1134"/>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6" name="Line 45"/>
              <p:cNvSpPr>
                <a:spLocks noChangeShapeType="1"/>
              </p:cNvSpPr>
              <p:nvPr/>
            </p:nvSpPr>
            <p:spPr bwMode="auto">
              <a:xfrm flipV="1">
                <a:off x="998" y="866"/>
                <a:ext cx="0" cy="1134"/>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 name="Text Box 46"/>
              <p:cNvSpPr txBox="1">
                <a:spLocks noChangeArrowheads="1"/>
              </p:cNvSpPr>
              <p:nvPr/>
            </p:nvSpPr>
            <p:spPr bwMode="auto">
              <a:xfrm>
                <a:off x="544"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X</a:t>
                </a:r>
                <a:r>
                  <a:rPr lang="en-US" altLang="zh-CN" sz="1800" baseline="-25000" dirty="0">
                    <a:solidFill>
                      <a:srgbClr val="C00000"/>
                    </a:solidFill>
                    <a:ea typeface="宋体" panose="02010600030101010101" pitchFamily="2" charset="-122"/>
                  </a:rPr>
                  <a:t>n-1</a:t>
                </a:r>
                <a:endParaRPr lang="en-US" altLang="zh-CN" sz="1800" baseline="-25000" dirty="0">
                  <a:solidFill>
                    <a:srgbClr val="C00000"/>
                  </a:solidFill>
                  <a:ea typeface="宋体" panose="02010600030101010101" pitchFamily="2" charset="-122"/>
                </a:endParaRPr>
              </a:p>
            </p:txBody>
          </p:sp>
          <p:sp>
            <p:nvSpPr>
              <p:cNvPr id="48" name="Text Box 47"/>
              <p:cNvSpPr txBox="1">
                <a:spLocks noChangeArrowheads="1"/>
              </p:cNvSpPr>
              <p:nvPr/>
            </p:nvSpPr>
            <p:spPr bwMode="auto">
              <a:xfrm>
                <a:off x="907"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Y</a:t>
                </a:r>
                <a:r>
                  <a:rPr lang="en-US" altLang="zh-CN" sz="1800" baseline="-25000" dirty="0">
                    <a:solidFill>
                      <a:srgbClr val="C00000"/>
                    </a:solidFill>
                    <a:ea typeface="宋体" panose="02010600030101010101" pitchFamily="2" charset="-122"/>
                  </a:rPr>
                  <a:t>n-1</a:t>
                </a:r>
                <a:endParaRPr lang="en-US" altLang="zh-CN" sz="1800" baseline="-25000" dirty="0">
                  <a:solidFill>
                    <a:srgbClr val="C00000"/>
                  </a:solidFill>
                  <a:ea typeface="宋体" panose="02010600030101010101" pitchFamily="2" charset="-122"/>
                </a:endParaRPr>
              </a:p>
            </p:txBody>
          </p:sp>
          <p:sp>
            <p:nvSpPr>
              <p:cNvPr id="49" name="Line 49"/>
              <p:cNvSpPr>
                <a:spLocks noChangeShapeType="1"/>
              </p:cNvSpPr>
              <p:nvPr/>
            </p:nvSpPr>
            <p:spPr bwMode="auto">
              <a:xfrm>
                <a:off x="0" y="730"/>
                <a:ext cx="635" cy="0"/>
              </a:xfrm>
              <a:prstGeom prst="line">
                <a:avLst/>
              </a:prstGeom>
              <a:noFill/>
              <a:ln w="19050">
                <a:solidFill>
                  <a:srgbClr val="86BC64"/>
                </a:solidFill>
                <a:round/>
                <a:headEnd type="stealth" w="lg" len="lg"/>
                <a:tailEnd w="lg"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4" name="Group 50"/>
          <p:cNvGrpSpPr/>
          <p:nvPr/>
        </p:nvGrpSpPr>
        <p:grpSpPr bwMode="auto">
          <a:xfrm>
            <a:off x="3927476" y="1371289"/>
            <a:ext cx="1508127" cy="1281114"/>
            <a:chOff x="298" y="-135"/>
            <a:chExt cx="950" cy="807"/>
          </a:xfrm>
        </p:grpSpPr>
        <p:sp>
          <p:nvSpPr>
            <p:cNvPr id="65" name="Line 52"/>
            <p:cNvSpPr>
              <a:spLocks noChangeShapeType="1"/>
            </p:cNvSpPr>
            <p:nvPr/>
          </p:nvSpPr>
          <p:spPr bwMode="auto">
            <a:xfrm flipV="1">
              <a:off x="768" y="90"/>
              <a:ext cx="0" cy="198"/>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6" name="Text Box 54"/>
            <p:cNvSpPr txBox="1">
              <a:spLocks noChangeArrowheads="1"/>
            </p:cNvSpPr>
            <p:nvPr/>
          </p:nvSpPr>
          <p:spPr bwMode="auto">
            <a:xfrm>
              <a:off x="460" y="-135"/>
              <a:ext cx="7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en-US" altLang="zh-CN" sz="1800" b="1" i="1"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overflow</a:t>
              </a:r>
              <a:endParaRPr lang="en-US" altLang="zh-CN" sz="1800" b="1" i="1" baseline="-250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62"/>
            <p:cNvSpPr>
              <a:spLocks noChangeArrowheads="1"/>
            </p:cNvSpPr>
            <p:nvPr/>
          </p:nvSpPr>
          <p:spPr bwMode="auto">
            <a:xfrm>
              <a:off x="624" y="288"/>
              <a:ext cx="288" cy="192"/>
            </a:xfrm>
            <a:prstGeom prst="rect">
              <a:avLst/>
            </a:prstGeom>
            <a:solidFill>
              <a:srgbClr val="FFCC00"/>
            </a:solidFill>
            <a:ln w="12700">
              <a:solidFill>
                <a:schemeClr val="tx1"/>
              </a:solidFill>
              <a:miter lim="800000"/>
            </a:ln>
            <a:effectLst>
              <a:outerShdw blurRad="50800" dist="38100" dir="5400000" algn="t" rotWithShape="0">
                <a:prstClr val="black">
                  <a:alpha val="40000"/>
                </a:prstClr>
              </a:outerShdw>
            </a:effectLst>
          </p:spPr>
          <p:txBody>
            <a:bodyPr wrap="none" lIns="0" tIns="0" rIns="0" bIns="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 name="Line 65"/>
            <p:cNvSpPr>
              <a:spLocks noChangeShapeType="1"/>
            </p:cNvSpPr>
            <p:nvPr/>
          </p:nvSpPr>
          <p:spPr bwMode="auto">
            <a:xfrm>
              <a:off x="298" y="672"/>
              <a:ext cx="374" cy="0"/>
            </a:xfrm>
            <a:prstGeom prst="line">
              <a:avLst/>
            </a:prstGeom>
            <a:noFill/>
            <a:ln w="19050"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Line 66"/>
            <p:cNvSpPr>
              <a:spLocks noChangeShapeType="1"/>
            </p:cNvSpPr>
            <p:nvPr/>
          </p:nvSpPr>
          <p:spPr bwMode="auto">
            <a:xfrm>
              <a:off x="864" y="672"/>
              <a:ext cx="384"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70" name="Line 67"/>
            <p:cNvSpPr>
              <a:spLocks noChangeShapeType="1"/>
            </p:cNvSpPr>
            <p:nvPr/>
          </p:nvSpPr>
          <p:spPr bwMode="auto">
            <a:xfrm flipV="1">
              <a:off x="672" y="480"/>
              <a:ext cx="0" cy="192"/>
            </a:xfrm>
            <a:prstGeom prst="line">
              <a:avLst/>
            </a:prstGeom>
            <a:noFill/>
            <a:ln w="19050" cap="sq">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1" name="Line 68"/>
            <p:cNvSpPr>
              <a:spLocks noChangeShapeType="1"/>
            </p:cNvSpPr>
            <p:nvPr/>
          </p:nvSpPr>
          <p:spPr bwMode="auto">
            <a:xfrm flipV="1">
              <a:off x="864" y="480"/>
              <a:ext cx="0" cy="192"/>
            </a:xfrm>
            <a:prstGeom prst="line">
              <a:avLst/>
            </a:prstGeom>
            <a:noFill/>
            <a:ln w="19050" cap="sq">
              <a:solidFill>
                <a:schemeClr val="tx1"/>
              </a:solidFill>
              <a:miter lim="800000"/>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50"/>
          <p:cNvGrpSpPr/>
          <p:nvPr/>
        </p:nvGrpSpPr>
        <p:grpSpPr bwMode="auto">
          <a:xfrm>
            <a:off x="4688700" y="1392721"/>
            <a:ext cx="2425702" cy="1946276"/>
            <a:chOff x="-313" y="-104"/>
            <a:chExt cx="1528" cy="1226"/>
          </a:xfrm>
        </p:grpSpPr>
        <p:sp>
          <p:nvSpPr>
            <p:cNvPr id="76" name="Line 52"/>
            <p:cNvSpPr>
              <a:spLocks noChangeShapeType="1"/>
            </p:cNvSpPr>
            <p:nvPr/>
          </p:nvSpPr>
          <p:spPr bwMode="auto">
            <a:xfrm flipV="1">
              <a:off x="768" y="137"/>
              <a:ext cx="0" cy="198"/>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77" name="Text Box 54"/>
            <p:cNvSpPr txBox="1">
              <a:spLocks noChangeArrowheads="1"/>
            </p:cNvSpPr>
            <p:nvPr/>
          </p:nvSpPr>
          <p:spPr bwMode="auto">
            <a:xfrm>
              <a:off x="444" y="-104"/>
              <a:ext cx="7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en-US" altLang="zh-CN" sz="1800" b="1" i="1"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overflow</a:t>
              </a:r>
              <a:endParaRPr lang="en-US" altLang="zh-CN" sz="1800" b="1" i="1" baseline="-250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Rectangle 62"/>
            <p:cNvSpPr>
              <a:spLocks noChangeArrowheads="1"/>
            </p:cNvSpPr>
            <p:nvPr/>
          </p:nvSpPr>
          <p:spPr bwMode="auto">
            <a:xfrm>
              <a:off x="634" y="300"/>
              <a:ext cx="288" cy="192"/>
            </a:xfrm>
            <a:prstGeom prst="rect">
              <a:avLst/>
            </a:prstGeom>
            <a:solidFill>
              <a:srgbClr val="FFCC00"/>
            </a:solidFill>
            <a:ln w="12700">
              <a:solidFill>
                <a:schemeClr val="tx1"/>
              </a:solidFill>
              <a:miter lim="800000"/>
            </a:ln>
            <a:effectLst>
              <a:outerShdw blurRad="50800" dist="38100" dir="5400000" algn="t" rotWithShape="0">
                <a:prstClr val="black">
                  <a:alpha val="40000"/>
                </a:prstClr>
              </a:outerShdw>
            </a:effectLst>
          </p:spPr>
          <p:txBody>
            <a:bodyPr wrap="none" lIns="0" tIns="0" rIns="0" bIns="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9" name="Line 65"/>
            <p:cNvSpPr>
              <a:spLocks noChangeShapeType="1"/>
            </p:cNvSpPr>
            <p:nvPr/>
          </p:nvSpPr>
          <p:spPr bwMode="auto">
            <a:xfrm>
              <a:off x="-313" y="821"/>
              <a:ext cx="997" cy="0"/>
            </a:xfrm>
            <a:prstGeom prst="line">
              <a:avLst/>
            </a:prstGeom>
            <a:noFill/>
            <a:ln w="19050">
              <a:solidFill>
                <a:srgbClr val="86BC64"/>
              </a:solidFill>
              <a:round/>
              <a:tailEnd type="non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0" name="Line 67"/>
            <p:cNvSpPr>
              <a:spLocks noChangeShapeType="1"/>
            </p:cNvSpPr>
            <p:nvPr/>
          </p:nvSpPr>
          <p:spPr bwMode="auto">
            <a:xfrm flipV="1">
              <a:off x="684" y="497"/>
              <a:ext cx="0" cy="324"/>
            </a:xfrm>
            <a:prstGeom prst="line">
              <a:avLst/>
            </a:prstGeom>
            <a:noFill/>
            <a:ln w="19050">
              <a:solidFill>
                <a:srgbClr val="86BC64"/>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1" name="Line 68"/>
            <p:cNvSpPr>
              <a:spLocks noChangeShapeType="1"/>
            </p:cNvSpPr>
            <p:nvPr/>
          </p:nvSpPr>
          <p:spPr bwMode="auto">
            <a:xfrm flipV="1">
              <a:off x="870" y="497"/>
              <a:ext cx="0" cy="625"/>
            </a:xfrm>
            <a:prstGeom prst="line">
              <a:avLst/>
            </a:prstGeom>
            <a:noFill/>
            <a:ln w="19050">
              <a:solidFill>
                <a:srgbClr val="86BC64"/>
              </a:solidFill>
              <a:round/>
              <a:headEnd type="oval"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2" name="Line 67"/>
            <p:cNvSpPr>
              <a:spLocks noChangeShapeType="1"/>
            </p:cNvSpPr>
            <p:nvPr/>
          </p:nvSpPr>
          <p:spPr bwMode="auto">
            <a:xfrm flipV="1">
              <a:off x="-313" y="821"/>
              <a:ext cx="0" cy="301"/>
            </a:xfrm>
            <a:prstGeom prst="line">
              <a:avLst/>
            </a:prstGeom>
            <a:noFill/>
            <a:ln w="19050">
              <a:solidFill>
                <a:srgbClr val="86BC64"/>
              </a:solidFill>
              <a:round/>
              <a:headEnd type="oval" w="lg" len="lg"/>
              <a:tailEnd type="non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3" name="Group 58"/>
          <p:cNvGrpSpPr/>
          <p:nvPr/>
        </p:nvGrpSpPr>
        <p:grpSpPr bwMode="auto">
          <a:xfrm>
            <a:off x="3730625" y="4312926"/>
            <a:ext cx="1893888" cy="360363"/>
            <a:chOff x="12" y="46"/>
            <a:chExt cx="1193" cy="227"/>
          </a:xfrm>
        </p:grpSpPr>
        <p:sp>
          <p:nvSpPr>
            <p:cNvPr id="86" name="Line 74"/>
            <p:cNvSpPr>
              <a:spLocks noChangeShapeType="1"/>
            </p:cNvSpPr>
            <p:nvPr/>
          </p:nvSpPr>
          <p:spPr bwMode="auto">
            <a:xfrm>
              <a:off x="234" y="46"/>
              <a:ext cx="971" cy="0"/>
            </a:xfrm>
            <a:prstGeom prst="line">
              <a:avLst/>
            </a:prstGeom>
            <a:noFill/>
            <a:ln w="19050">
              <a:solidFill>
                <a:srgbClr val="C00000"/>
              </a:solidFill>
              <a:round/>
              <a:headEnd type="oval"/>
              <a:tailEnd type="oval"/>
            </a:ln>
            <a:extLst>
              <a:ext uri="{909E8E84-426E-40DD-AFC4-6F175D3DCCD1}">
                <a14:hiddenFill xmlns:a14="http://schemas.microsoft.com/office/drawing/2010/main">
                  <a:noFill/>
                </a14:hiddenFill>
              </a:ext>
            </a:extLst>
          </p:spPr>
          <p:txBody>
            <a:bodyPr/>
            <a:lstStyle/>
            <a:p>
              <a:endParaRPr lang="zh-CN" altLang="en-US"/>
            </a:p>
          </p:txBody>
        </p:sp>
        <p:sp>
          <p:nvSpPr>
            <p:cNvPr id="87" name="Line 77"/>
            <p:cNvSpPr>
              <a:spLocks noChangeShapeType="1"/>
            </p:cNvSpPr>
            <p:nvPr/>
          </p:nvSpPr>
          <p:spPr bwMode="auto">
            <a:xfrm>
              <a:off x="12" y="273"/>
              <a:ext cx="964" cy="0"/>
            </a:xfrm>
            <a:prstGeom prst="line">
              <a:avLst/>
            </a:prstGeom>
            <a:noFill/>
            <a:ln w="19050">
              <a:solidFill>
                <a:srgbClr val="C00000"/>
              </a:solidFill>
              <a:round/>
              <a:headEnd type="oval"/>
              <a:tailEnd type="oval"/>
            </a:ln>
            <a:extLst>
              <a:ext uri="{909E8E84-426E-40DD-AFC4-6F175D3DCCD1}">
                <a14:hiddenFill xmlns:a14="http://schemas.microsoft.com/office/drawing/2010/main">
                  <a:noFill/>
                </a14:hiddenFill>
              </a:ext>
            </a:extLst>
          </p:spPr>
          <p:txBody>
            <a:bodyPr/>
            <a:lstStyle/>
            <a:p>
              <a:endParaRPr lang="zh-CN" altLang="en-US"/>
            </a:p>
          </p:txBody>
        </p:sp>
      </p:grpSp>
      <p:grpSp>
        <p:nvGrpSpPr>
          <p:cNvPr id="108" name="组合 107"/>
          <p:cNvGrpSpPr/>
          <p:nvPr/>
        </p:nvGrpSpPr>
        <p:grpSpPr>
          <a:xfrm>
            <a:off x="5840414" y="2185824"/>
            <a:ext cx="2447926" cy="3535362"/>
            <a:chOff x="5840414" y="2185824"/>
            <a:chExt cx="2447926" cy="3535362"/>
          </a:xfrm>
        </p:grpSpPr>
        <p:grpSp>
          <p:nvGrpSpPr>
            <p:cNvPr id="109" name="Group 24"/>
            <p:cNvGrpSpPr/>
            <p:nvPr/>
          </p:nvGrpSpPr>
          <p:grpSpPr bwMode="auto">
            <a:xfrm>
              <a:off x="5840414" y="2185824"/>
              <a:ext cx="2447926" cy="3535362"/>
              <a:chOff x="0" y="0"/>
              <a:chExt cx="1542" cy="2227"/>
            </a:xfrm>
          </p:grpSpPr>
          <p:sp>
            <p:nvSpPr>
              <p:cNvPr id="114" name="Line 28"/>
              <p:cNvSpPr>
                <a:spLocks noChangeShapeType="1"/>
              </p:cNvSpPr>
              <p:nvPr/>
            </p:nvSpPr>
            <p:spPr bwMode="auto">
              <a:xfrm>
                <a:off x="475" y="726"/>
                <a:ext cx="365" cy="0"/>
              </a:xfrm>
              <a:prstGeom prst="line">
                <a:avLst/>
              </a:prstGeom>
              <a:noFill/>
              <a:ln w="19050">
                <a:solidFill>
                  <a:srgbClr val="86BC64"/>
                </a:solidFill>
                <a:round/>
                <a:headEnd type="stealth"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111" name="Rectangle 24"/>
              <p:cNvSpPr>
                <a:spLocks noChangeArrowheads="1"/>
              </p:cNvSpPr>
              <p:nvPr/>
            </p:nvSpPr>
            <p:spPr bwMode="auto">
              <a:xfrm>
                <a:off x="820" y="560"/>
                <a:ext cx="495" cy="302"/>
              </a:xfrm>
              <a:prstGeom prst="rect">
                <a:avLst/>
              </a:prstGeom>
              <a:solidFill>
                <a:srgbClr val="99FFCC"/>
              </a:solidFill>
              <a:ln w="2857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Line 25"/>
              <p:cNvSpPr>
                <a:spLocks noChangeShapeType="1"/>
              </p:cNvSpPr>
              <p:nvPr/>
            </p:nvSpPr>
            <p:spPr bwMode="auto">
              <a:xfrm flipV="1">
                <a:off x="1059" y="272"/>
                <a:ext cx="0" cy="288"/>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3" name="Line 26"/>
              <p:cNvSpPr>
                <a:spLocks noChangeShapeType="1"/>
              </p:cNvSpPr>
              <p:nvPr/>
            </p:nvSpPr>
            <p:spPr bwMode="auto">
              <a:xfrm>
                <a:off x="0" y="728"/>
                <a:ext cx="454" cy="0"/>
              </a:xfrm>
              <a:prstGeom prst="line">
                <a:avLst/>
              </a:prstGeom>
              <a:noFill/>
              <a:ln w="28575">
                <a:solidFill>
                  <a:srgbClr val="86BC64"/>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15" name="Text Box 29"/>
              <p:cNvSpPr txBox="1">
                <a:spLocks noChangeArrowheads="1"/>
              </p:cNvSpPr>
              <p:nvPr/>
            </p:nvSpPr>
            <p:spPr bwMode="auto">
              <a:xfrm>
                <a:off x="910" y="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S</a:t>
                </a:r>
                <a:r>
                  <a:rPr lang="en-US" altLang="zh-CN" sz="1800" baseline="-25000" dirty="0">
                    <a:ea typeface="宋体" panose="02010600030101010101" pitchFamily="2" charset="-122"/>
                  </a:rPr>
                  <a:t>1</a:t>
                </a:r>
                <a:endParaRPr lang="en-US" altLang="zh-CN" sz="1800" baseline="-25000" dirty="0">
                  <a:ea typeface="宋体" panose="02010600030101010101" pitchFamily="2" charset="-122"/>
                </a:endParaRPr>
              </a:p>
            </p:txBody>
          </p:sp>
          <p:sp>
            <p:nvSpPr>
              <p:cNvPr id="116" name="Line 30"/>
              <p:cNvSpPr>
                <a:spLocks noChangeShapeType="1"/>
              </p:cNvSpPr>
              <p:nvPr/>
            </p:nvSpPr>
            <p:spPr bwMode="auto">
              <a:xfrm flipV="1">
                <a:off x="953"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7" name="Line 31"/>
              <p:cNvSpPr>
                <a:spLocks noChangeShapeType="1"/>
              </p:cNvSpPr>
              <p:nvPr/>
            </p:nvSpPr>
            <p:spPr bwMode="auto">
              <a:xfrm flipV="1">
                <a:off x="1180"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8" name="Text Box 32"/>
              <p:cNvSpPr txBox="1">
                <a:spLocks noChangeArrowheads="1"/>
              </p:cNvSpPr>
              <p:nvPr/>
            </p:nvSpPr>
            <p:spPr bwMode="auto">
              <a:xfrm>
                <a:off x="817" y="1996"/>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X</a:t>
                </a:r>
                <a:r>
                  <a:rPr lang="en-US" altLang="zh-CN" sz="1800" baseline="-25000" dirty="0">
                    <a:ea typeface="宋体" panose="02010600030101010101" pitchFamily="2" charset="-122"/>
                  </a:rPr>
                  <a:t>1</a:t>
                </a:r>
                <a:endParaRPr lang="en-US" altLang="zh-CN" sz="1800" baseline="-25000" dirty="0">
                  <a:ea typeface="宋体" panose="02010600030101010101" pitchFamily="2" charset="-122"/>
                </a:endParaRPr>
              </a:p>
            </p:txBody>
          </p:sp>
          <p:sp>
            <p:nvSpPr>
              <p:cNvPr id="119" name="Text Box 33"/>
              <p:cNvSpPr txBox="1">
                <a:spLocks noChangeArrowheads="1"/>
              </p:cNvSpPr>
              <p:nvPr/>
            </p:nvSpPr>
            <p:spPr bwMode="auto">
              <a:xfrm>
                <a:off x="1089"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Y</a:t>
                </a:r>
                <a:r>
                  <a:rPr lang="en-US" altLang="zh-CN" sz="1800" baseline="-25000" dirty="0">
                    <a:ea typeface="宋体" panose="02010600030101010101" pitchFamily="2" charset="-122"/>
                  </a:rPr>
                  <a:t>1</a:t>
                </a:r>
                <a:endParaRPr lang="en-US" altLang="zh-CN" sz="1800" baseline="-25000" dirty="0">
                  <a:ea typeface="宋体" panose="02010600030101010101" pitchFamily="2" charset="-122"/>
                </a:endParaRPr>
              </a:p>
            </p:txBody>
          </p:sp>
        </p:grpSp>
        <p:sp>
          <p:nvSpPr>
            <p:cNvPr id="110" name="文本框 109"/>
            <p:cNvSpPr txBox="1"/>
            <p:nvPr/>
          </p:nvSpPr>
          <p:spPr>
            <a:xfrm>
              <a:off x="6343652" y="5305294"/>
              <a:ext cx="577852" cy="366708"/>
            </a:xfrm>
            <a:prstGeom prst="rect">
              <a:avLst/>
            </a:prstGeom>
            <a:noFill/>
          </p:spPr>
          <p:txBody>
            <a:bodyPr wrap="square" rtlCol="0">
              <a:spAutoFit/>
            </a:bodyPr>
            <a:lstStyle/>
            <a:p>
              <a:r>
                <a:rPr lang="en-US" altLang="zh-CN"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dirty="0">
                <a:latin typeface="Segoe UI Black" panose="020B0A02040204020203" pitchFamily="34" charset="0"/>
                <a:cs typeface="Segoe UI Black" panose="020B0A02040204020203" pitchFamily="34" charset="0"/>
              </a:endParaRPr>
            </a:p>
          </p:txBody>
        </p:sp>
      </p:grpSp>
      <p:sp>
        <p:nvSpPr>
          <p:cNvPr id="3" name="矩形 2"/>
          <p:cNvSpPr/>
          <p:nvPr/>
        </p:nvSpPr>
        <p:spPr>
          <a:xfrm>
            <a:off x="1501776" y="6094009"/>
            <a:ext cx="9242423" cy="830997"/>
          </a:xfrm>
          <a:prstGeom prst="rect">
            <a:avLst/>
          </a:prstGeom>
        </p:spPr>
        <p:txBody>
          <a:bodyPr wrap="square">
            <a:spAutoFit/>
          </a:bodyPr>
          <a:lstStyle/>
          <a:p>
            <a:r>
              <a:rPr lang="zh-CN" altLang="en-US" sz="2400" b="1" dirty="0">
                <a:solidFill>
                  <a:srgbClr val="3366FF"/>
                </a:solidFill>
                <a:latin typeface="DengXian-Bold"/>
              </a:rPr>
              <a:t>资源开销增加，延时增加，故硬件上不会采用双符号补码运算电路</a:t>
            </a:r>
            <a:r>
              <a:rPr lang="zh-CN" altLang="en-US" sz="2400" dirty="0"/>
              <a:t> </a:t>
            </a:r>
            <a:br>
              <a:rPr lang="zh-CN" altLang="en-US" sz="2400" dirty="0"/>
            </a:b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wipe(right)">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left)">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down)">
                                      <p:cBhvr>
                                        <p:cTn id="4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补码减法电路实现</a:t>
            </a:r>
            <a:endParaRPr lang="zh-CN" altLang="en-US" dirty="0"/>
          </a:p>
        </p:txBody>
      </p:sp>
      <p:sp>
        <p:nvSpPr>
          <p:cNvPr id="3" name="内容占位符 2"/>
          <p:cNvSpPr>
            <a:spLocks noGrp="1"/>
          </p:cNvSpPr>
          <p:nvPr>
            <p:ph idx="1"/>
          </p:nvPr>
        </p:nvSpPr>
        <p:spPr/>
        <p:txBody>
          <a:bodyPr>
            <a:normAutofit/>
          </a:bodyPr>
          <a:lstStyle/>
          <a:p>
            <a:pPr eaLnBrk="1" hangingPunct="1">
              <a:lnSpc>
                <a:spcPct val="200000"/>
              </a:lnSpc>
              <a:buClr>
                <a:schemeClr val="tx1"/>
              </a:buClr>
              <a:buNone/>
            </a:pPr>
            <a:r>
              <a:rPr lang="zh-CN" altLang="en-US" dirty="0">
                <a:latin typeface="微软雅黑" panose="020B0503020204020204" pitchFamily="34" charset="-122"/>
              </a:rPr>
              <a:t>补码减法可以变加法</a:t>
            </a:r>
            <a:endParaRPr lang="zh-CN" altLang="en-US" dirty="0">
              <a:latin typeface="微软雅黑" panose="020B0503020204020204" pitchFamily="34" charset="-122"/>
            </a:endParaRPr>
          </a:p>
          <a:p>
            <a:pPr>
              <a:lnSpc>
                <a:spcPct val="200000"/>
              </a:lnSpc>
              <a:buClr>
                <a:schemeClr val="tx1"/>
              </a:buClr>
              <a:buNone/>
            </a:pPr>
            <a:r>
              <a:rPr lang="zh-CN" altLang="en-US" dirty="0">
                <a:solidFill>
                  <a:schemeClr val="accent2"/>
                </a:solidFill>
                <a:latin typeface="微软雅黑" panose="020B0503020204020204" pitchFamily="34" charset="-12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[X]</a:t>
            </a:r>
            <a:r>
              <a:rPr lang="zh-CN" altLang="en-US" sz="28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dirty="0">
                <a:solidFill>
                  <a:srgbClr val="C00000"/>
                </a:solidFill>
                <a:latin typeface="Segoe UI Black" panose="020B0A02040204020203" pitchFamily="34" charset="0"/>
                <a:cs typeface="Segoe UI Black" panose="020B0A02040204020203" pitchFamily="34" charset="0"/>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[Y]</a:t>
            </a:r>
            <a:r>
              <a:rPr lang="zh-CN" altLang="en-US" sz="28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rPr>
              <a:t>补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[X]</a:t>
            </a:r>
            <a:r>
              <a:rPr lang="zh-CN" altLang="en-US" sz="2800" b="1" baseline="-25000" dirty="0">
                <a:solidFill>
                  <a:srgbClr val="C00000"/>
                </a:solidFill>
                <a:latin typeface="Segoe UI Black" panose="020B0A02040204020203" pitchFamily="34" charset="0"/>
                <a:ea typeface="楷体" panose="02010609060101010101" pitchFamily="49" charset="-122"/>
                <a:cs typeface="Segoe UI Black" panose="020B0A02040204020203" pitchFamily="34" charset="0"/>
              </a:rPr>
              <a:t>补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800" dirty="0">
                <a:solidFill>
                  <a:schemeClr val="accent6">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chemeClr val="accent6">
                    <a:lumMod val="75000"/>
                  </a:schemeClr>
                </a:solidFill>
                <a:latin typeface="Segoe UI Black" panose="020B0A02040204020203" pitchFamily="34" charset="0"/>
                <a:ea typeface="楷体" panose="02010609060101010101" pitchFamily="49" charset="-122"/>
                <a:cs typeface="Segoe UI Black" panose="020B0A02040204020203" pitchFamily="34" charset="0"/>
              </a:rPr>
              <a:t>补</a:t>
            </a:r>
            <a:endParaRPr lang="zh-CN" altLang="en-US" b="1" baseline="-25000" dirty="0">
              <a:solidFill>
                <a:schemeClr val="accent6">
                  <a:lumMod val="75000"/>
                </a:schemeClr>
              </a:solidFill>
              <a:latin typeface="Segoe UI Black" panose="020B0A02040204020203" pitchFamily="34" charset="0"/>
              <a:ea typeface="楷体" panose="02010609060101010101" pitchFamily="49" charset="-122"/>
              <a:cs typeface="Segoe UI Black" panose="020B0A02040204020203" pitchFamily="34" charset="0"/>
            </a:endParaRPr>
          </a:p>
          <a:p>
            <a:pPr>
              <a:lnSpc>
                <a:spcPct val="200000"/>
              </a:lnSpc>
              <a:buClr>
                <a:schemeClr val="tx1"/>
              </a:buClr>
              <a:buNone/>
            </a:pPr>
            <a:r>
              <a:rPr lang="zh-CN" altLang="en-US" dirty="0">
                <a:latin typeface="微软雅黑" panose="020B0503020204020204" pitchFamily="34" charset="-122"/>
              </a:rPr>
              <a:t>关键是</a:t>
            </a:r>
            <a:r>
              <a:rPr lang="zh-CN" altLang="en-US" dirty="0"/>
              <a:t>求</a:t>
            </a:r>
            <a:r>
              <a:rPr lang="en-US" altLang="zh-CN" sz="2800" dirty="0">
                <a:solidFill>
                  <a:schemeClr val="accent6">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chemeClr val="accent6">
                    <a:lumMod val="75000"/>
                  </a:schemeClr>
                </a:solidFill>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3200" dirty="0"/>
          </a:p>
          <a:p>
            <a:pPr eaLnBrk="1" hangingPunct="1">
              <a:lnSpc>
                <a:spcPct val="200000"/>
              </a:lnSpc>
              <a:buClr>
                <a:schemeClr val="tx1"/>
              </a:buClr>
              <a:buNone/>
            </a:pPr>
            <a:r>
              <a:rPr lang="zh-CN" altLang="en-US" dirty="0">
                <a:latin typeface="微软雅黑" panose="020B0503020204020204" pitchFamily="34" charset="-122"/>
              </a:rPr>
              <a:t>方法：将</a:t>
            </a:r>
            <a:r>
              <a:rPr lang="en-US" altLang="zh-CN" dirty="0">
                <a:latin typeface="微软雅黑" panose="020B0503020204020204" pitchFamily="34" charset="-122"/>
              </a:rPr>
              <a:t>Y</a:t>
            </a:r>
            <a:r>
              <a:rPr lang="zh-CN" altLang="en-US" b="1" baseline="-25000" dirty="0">
                <a:latin typeface="楷体" panose="02010609060101010101" pitchFamily="49" charset="-122"/>
                <a:ea typeface="楷体" panose="02010609060101010101" pitchFamily="49" charset="-122"/>
              </a:rPr>
              <a:t>补</a:t>
            </a:r>
            <a:r>
              <a:rPr lang="zh-CN" altLang="en-US" dirty="0">
                <a:latin typeface="微软雅黑" panose="020B0503020204020204" pitchFamily="34" charset="-122"/>
              </a:rPr>
              <a:t>连同符号位一起逐位取反末位加一</a:t>
            </a:r>
            <a:endParaRPr lang="zh-CN" altLang="en-US" dirty="0">
              <a:latin typeface="微软雅黑" panose="020B0503020204020204" pitchFamily="34" charset="-122"/>
            </a:endParaRPr>
          </a:p>
          <a:p>
            <a:pPr>
              <a:lnSpc>
                <a:spcPct val="200000"/>
              </a:lnSpc>
              <a:buClr>
                <a:schemeClr val="tx1"/>
              </a:buClr>
              <a:buNone/>
            </a:pPr>
            <a:r>
              <a:rPr lang="zh-CN" altLang="en-US" sz="2800" dirty="0">
                <a:solidFill>
                  <a:schemeClr val="accent6">
                    <a:lumMod val="75000"/>
                  </a:schemeClr>
                </a:solidFill>
                <a:latin typeface="Segoe UI Black" panose="020B0A02040204020203" pitchFamily="34" charset="0"/>
                <a:cs typeface="Segoe UI Black" panose="020B0A02040204020203" pitchFamily="34" charset="0"/>
              </a:rPr>
              <a:t>             </a:t>
            </a:r>
            <a:r>
              <a:rPr lang="en-US" altLang="zh-CN" sz="2800" dirty="0">
                <a:solidFill>
                  <a:schemeClr val="accent6">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chemeClr val="accent6">
                    <a:lumMod val="75000"/>
                  </a:schemeClr>
                </a:solidFill>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 [ [Y]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1" baseline="-25000" dirty="0">
                <a:solidFill>
                  <a:srgbClr val="0066FF"/>
                </a:solidFill>
                <a:latin typeface="Segoe UI Black" panose="020B0A02040204020203" pitchFamily="34" charset="0"/>
                <a:ea typeface="楷体" panose="02010609060101010101" pitchFamily="49" charset="-122"/>
                <a:cs typeface="Segoe UI Black" panose="020B0A02040204020203" pitchFamily="34" charset="0"/>
              </a:rPr>
              <a:t> </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            </a:t>
            </a:r>
            <a:endParaRPr lang="en-US" altLang="zh-CN" sz="2400" b="1" baseline="-25000" dirty="0">
              <a:solidFill>
                <a:schemeClr val="bg1">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eaLnBrk="1" hangingPunct="1">
              <a:buClr>
                <a:schemeClr val="tx1"/>
              </a:buClr>
              <a:buNone/>
            </a:pPr>
            <a:endParaRPr lang="zh-CN" altLang="en-US" baseline="-25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加法器功能完善之</a:t>
            </a:r>
            <a:r>
              <a:rPr lang="en-US" altLang="zh-CN" dirty="0"/>
              <a:t>---</a:t>
            </a:r>
            <a:r>
              <a:rPr lang="zh-CN" altLang="en-US" dirty="0"/>
              <a:t>对</a:t>
            </a:r>
            <a:r>
              <a:rPr lang="en-US" altLang="zh-CN" dirty="0"/>
              <a:t>Y</a:t>
            </a:r>
            <a:r>
              <a:rPr lang="zh-CN" altLang="en-US" dirty="0"/>
              <a:t>的输入进行选择</a:t>
            </a:r>
            <a:endParaRPr lang="zh-CN" altLang="en-US" dirty="0"/>
          </a:p>
        </p:txBody>
      </p:sp>
      <p:sp>
        <p:nvSpPr>
          <p:cNvPr id="3" name="内容占位符 2"/>
          <p:cNvSpPr>
            <a:spLocks noGrp="1"/>
          </p:cNvSpPr>
          <p:nvPr>
            <p:ph idx="1"/>
          </p:nvPr>
        </p:nvSpPr>
        <p:spPr>
          <a:xfrm>
            <a:off x="487822" y="942764"/>
            <a:ext cx="10515599" cy="2458726"/>
          </a:xfrm>
        </p:spPr>
        <p:txBody>
          <a:bodyPr/>
          <a:lstStyle/>
          <a:p>
            <a:pPr>
              <a:defRPr/>
            </a:pPr>
            <a:r>
              <a:rPr lang="zh-CN" altLang="en-US" dirty="0"/>
              <a:t>引入运算控制位 </a:t>
            </a:r>
            <a:r>
              <a:rPr lang="en-US" altLang="zh-CN" dirty="0">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dirty="0">
              <a:solidFill>
                <a:schemeClr val="accent2"/>
              </a:solidFill>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lvl="1" eaLnBrk="1" hangingPunct="1">
              <a:defRPr/>
            </a:pPr>
            <a:r>
              <a:rPr lang="en-US" altLang="zh-CN" sz="2200" dirty="0"/>
              <a:t>Sub=0 </a:t>
            </a:r>
            <a:r>
              <a:rPr lang="zh-CN" altLang="en-US" dirty="0"/>
              <a:t>时作加法，送入加法器的是</a:t>
            </a:r>
            <a:r>
              <a:rPr lang="en-US" altLang="zh-CN" sz="2200" dirty="0"/>
              <a:t>Y</a:t>
            </a:r>
            <a:r>
              <a:rPr lang="zh-CN" altLang="en-US" sz="2200" b="1" baseline="-25000" dirty="0">
                <a:latin typeface="楷体" panose="02010609060101010101" pitchFamily="49" charset="-122"/>
                <a:ea typeface="楷体" panose="02010609060101010101" pitchFamily="49" charset="-122"/>
              </a:rPr>
              <a:t>补</a:t>
            </a:r>
            <a:r>
              <a:rPr lang="zh-CN" altLang="en-US" baseline="-25000" dirty="0"/>
              <a:t>    </a:t>
            </a:r>
            <a:endParaRPr lang="zh-CN" altLang="en-US" baseline="-25000" dirty="0"/>
          </a:p>
          <a:p>
            <a:pPr lvl="1">
              <a:defRPr/>
            </a:pPr>
            <a:r>
              <a:rPr lang="en-US" altLang="zh-CN" sz="2200" dirty="0"/>
              <a:t>Sub=1 </a:t>
            </a:r>
            <a:r>
              <a:rPr lang="zh-CN" altLang="en-US" dirty="0"/>
              <a:t>时作减法，送入加法器的是</a:t>
            </a:r>
            <a:r>
              <a:rPr lang="en-US" altLang="zh-CN" sz="2200" dirty="0"/>
              <a:t>[−Y]</a:t>
            </a:r>
            <a:r>
              <a:rPr lang="zh-CN" altLang="en-US" sz="2200" b="1" baseline="-25000" dirty="0">
                <a:latin typeface="楷体" panose="02010609060101010101" pitchFamily="49" charset="-122"/>
                <a:ea typeface="楷体" panose="02010609060101010101" pitchFamily="49" charset="-122"/>
              </a:rPr>
              <a:t>补   </a:t>
            </a:r>
            <a:endParaRPr lang="en-US" altLang="zh-CN" sz="2200" b="1" baseline="-25000" dirty="0">
              <a:latin typeface="楷体" panose="02010609060101010101" pitchFamily="49" charset="-122"/>
              <a:ea typeface="楷体" panose="02010609060101010101" pitchFamily="49" charset="-122"/>
            </a:endParaRPr>
          </a:p>
          <a:p>
            <a:pPr lvl="2">
              <a:defRPr/>
            </a:pPr>
            <a:r>
              <a:rPr lang="zh-CN" altLang="en-US" dirty="0">
                <a:cs typeface="Segoe UI Black" panose="020B0A02040204020203" pitchFamily="34" charset="0"/>
              </a:rPr>
              <a:t> 对 </a:t>
            </a:r>
            <a:r>
              <a:rPr lang="en-US" altLang="zh-CN" dirty="0">
                <a:cs typeface="Segoe UI Black" panose="020B0A02040204020203" pitchFamily="34" charset="0"/>
              </a:rPr>
              <a:t>Y</a:t>
            </a:r>
            <a:r>
              <a:rPr lang="zh-CN" altLang="en-US" baseline="-25000" dirty="0">
                <a:latin typeface="楷体" panose="02010609060101010101" pitchFamily="49" charset="-122"/>
                <a:ea typeface="楷体" panose="02010609060101010101" pitchFamily="49" charset="-122"/>
                <a:cs typeface="Segoe UI Black" panose="020B0A02040204020203" pitchFamily="34" charset="0"/>
              </a:rPr>
              <a:t>补</a:t>
            </a:r>
            <a:r>
              <a:rPr lang="zh-CN" altLang="en-US" b="1" baseline="-25000" dirty="0">
                <a:latin typeface="楷体" panose="02010609060101010101" pitchFamily="49" charset="-122"/>
                <a:ea typeface="楷体" panose="02010609060101010101" pitchFamily="49" charset="-122"/>
                <a:cs typeface="Segoe UI Black" panose="020B0A02040204020203" pitchFamily="34" charset="0"/>
              </a:rPr>
              <a:t> </a:t>
            </a:r>
            <a:r>
              <a:rPr lang="zh-CN" altLang="en-US" b="1" dirty="0">
                <a:cs typeface="Segoe UI Black" panose="020B0A02040204020203" pitchFamily="34" charset="0"/>
              </a:rPr>
              <a:t>逐位取反</a:t>
            </a:r>
            <a:r>
              <a:rPr lang="zh-CN" altLang="en-US" dirty="0">
                <a:cs typeface="Segoe UI Black" panose="020B0A02040204020203" pitchFamily="34" charset="0"/>
              </a:rPr>
              <a:t>，末位加一</a:t>
            </a:r>
            <a:endParaRPr lang="zh-CN" altLang="en-US" dirty="0">
              <a:cs typeface="Segoe UI Black" panose="020B0A02040204020203" pitchFamily="34" charset="0"/>
            </a:endParaRPr>
          </a:p>
          <a:p>
            <a:pPr lvl="1" eaLnBrk="1" hangingPunct="1">
              <a:buNone/>
              <a:defRPr/>
            </a:pPr>
            <a:endParaRPr lang="zh-CN" altLang="en-US" dirty="0"/>
          </a:p>
          <a:p>
            <a:endParaRPr lang="zh-CN" altLang="en-US" dirty="0"/>
          </a:p>
        </p:txBody>
      </p:sp>
      <p:graphicFrame>
        <p:nvGraphicFramePr>
          <p:cNvPr id="7" name="Object 6"/>
          <p:cNvGraphicFramePr>
            <a:graphicFrameLocks noChangeAspect="1"/>
          </p:cNvGraphicFramePr>
          <p:nvPr/>
        </p:nvGraphicFramePr>
        <p:xfrm>
          <a:off x="2424312" y="4028828"/>
          <a:ext cx="3276600" cy="609600"/>
        </p:xfrm>
        <a:graphic>
          <a:graphicData uri="http://schemas.openxmlformats.org/presentationml/2006/ole">
            <mc:AlternateContent xmlns:mc="http://schemas.openxmlformats.org/markup-compatibility/2006">
              <mc:Choice xmlns:v="urn:schemas-microsoft-com:vml" Requires="v">
                <p:oleObj spid="_x0000_s1075" name="公式" r:id="rId1" imgW="1040765" imgH="203200" progId="Equation.3">
                  <p:embed/>
                </p:oleObj>
              </mc:Choice>
              <mc:Fallback>
                <p:oleObj name="公式" r:id="rId1" imgW="1040765" imgH="2032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312" y="4028828"/>
                        <a:ext cx="3276600" cy="609600"/>
                      </a:xfrm>
                      <a:prstGeom prst="rect">
                        <a:avLst/>
                      </a:prstGeom>
                      <a:solidFill>
                        <a:srgbClr val="FF9900">
                          <a:alpha val="0"/>
                        </a:srgbClr>
                      </a:solidFill>
                      <a:effectLst/>
                    </p:spPr>
                  </p:pic>
                </p:oleObj>
              </mc:Fallback>
            </mc:AlternateContent>
          </a:graphicData>
        </a:graphic>
      </p:graphicFrame>
      <p:grpSp>
        <p:nvGrpSpPr>
          <p:cNvPr id="31" name="组合 30"/>
          <p:cNvGrpSpPr/>
          <p:nvPr/>
        </p:nvGrpSpPr>
        <p:grpSpPr>
          <a:xfrm>
            <a:off x="6491089" y="3947427"/>
            <a:ext cx="3423024" cy="1424649"/>
            <a:chOff x="5037409" y="3284984"/>
            <a:chExt cx="3423024" cy="1424649"/>
          </a:xfrm>
        </p:grpSpPr>
        <p:grpSp>
          <p:nvGrpSpPr>
            <p:cNvPr id="9" name="Group 8"/>
            <p:cNvGrpSpPr/>
            <p:nvPr/>
          </p:nvGrpSpPr>
          <p:grpSpPr bwMode="auto">
            <a:xfrm>
              <a:off x="5037409" y="3284984"/>
              <a:ext cx="3423024" cy="1424649"/>
              <a:chOff x="157" y="0"/>
              <a:chExt cx="2291" cy="979"/>
            </a:xfrm>
          </p:grpSpPr>
          <p:sp>
            <p:nvSpPr>
              <p:cNvPr id="16" name="Rectangle 39"/>
              <p:cNvSpPr>
                <a:spLocks noChangeArrowheads="1"/>
              </p:cNvSpPr>
              <p:nvPr/>
            </p:nvSpPr>
            <p:spPr bwMode="auto">
              <a:xfrm>
                <a:off x="1662" y="653"/>
                <a:ext cx="786" cy="326"/>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600" dirty="0">
                    <a:latin typeface="Arial Rounded MT Bold" panose="020F0704030504030204" pitchFamily="34" charset="0"/>
                    <a:ea typeface="微软雅黑" panose="020B0503020204020204" pitchFamily="34" charset="-122"/>
                  </a:rPr>
                  <a:t>Y</a:t>
                </a:r>
                <a:r>
                  <a:rPr lang="en-US" altLang="zh-CN" sz="2600" baseline="-25000" dirty="0">
                    <a:latin typeface="Arial Rounded MT Bold" panose="020F0704030504030204" pitchFamily="34" charset="0"/>
                    <a:ea typeface="微软雅黑" panose="020B0503020204020204" pitchFamily="34" charset="-122"/>
                  </a:rPr>
                  <a:t>i</a:t>
                </a:r>
                <a:endParaRPr lang="en-US" altLang="zh-CN" sz="2600" dirty="0">
                  <a:latin typeface="Arial Rounded MT Bold" panose="020F0704030504030204" pitchFamily="34" charset="0"/>
                  <a:ea typeface="微软雅黑" panose="020B0503020204020204" pitchFamily="34" charset="-122"/>
                </a:endParaRPr>
              </a:p>
            </p:txBody>
          </p:sp>
          <p:sp>
            <p:nvSpPr>
              <p:cNvPr id="17" name="Rectangle 40"/>
              <p:cNvSpPr>
                <a:spLocks noChangeArrowheads="1"/>
              </p:cNvSpPr>
              <p:nvPr/>
            </p:nvSpPr>
            <p:spPr bwMode="auto">
              <a:xfrm>
                <a:off x="791" y="653"/>
                <a:ext cx="871" cy="326"/>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600" dirty="0">
                    <a:latin typeface="Arial Rounded MT Bold" panose="020F0704030504030204" pitchFamily="34" charset="0"/>
                    <a:ea typeface="微软雅黑" panose="020B0503020204020204" pitchFamily="34" charset="-122"/>
                  </a:rPr>
                  <a:t>1</a:t>
                </a:r>
                <a:endParaRPr lang="en-US" altLang="zh-CN" sz="2600" dirty="0">
                  <a:latin typeface="Arial Rounded MT Bold" panose="020F0704030504030204" pitchFamily="34" charset="0"/>
                  <a:ea typeface="微软雅黑" panose="020B0503020204020204" pitchFamily="34" charset="-122"/>
                </a:endParaRPr>
              </a:p>
            </p:txBody>
          </p:sp>
          <p:sp>
            <p:nvSpPr>
              <p:cNvPr id="18" name="Rectangle 41"/>
              <p:cNvSpPr>
                <a:spLocks noChangeArrowheads="1"/>
              </p:cNvSpPr>
              <p:nvPr/>
            </p:nvSpPr>
            <p:spPr bwMode="auto">
              <a:xfrm>
                <a:off x="157" y="653"/>
                <a:ext cx="791" cy="326"/>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600" dirty="0">
                    <a:latin typeface="Arial Rounded MT Bold" panose="020F0704030504030204" pitchFamily="34" charset="0"/>
                    <a:ea typeface="微软雅黑" panose="020B0503020204020204" pitchFamily="34" charset="-122"/>
                  </a:rPr>
                  <a:t>Y</a:t>
                </a:r>
                <a:r>
                  <a:rPr lang="en-US" altLang="zh-CN" sz="2600" baseline="-25000" dirty="0">
                    <a:latin typeface="Arial Rounded MT Bold" panose="020F0704030504030204" pitchFamily="34" charset="0"/>
                    <a:ea typeface="微软雅黑" panose="020B0503020204020204" pitchFamily="34" charset="-122"/>
                  </a:rPr>
                  <a:t>i</a:t>
                </a:r>
                <a:endParaRPr lang="en-US" altLang="zh-CN" sz="2600" baseline="-25000" dirty="0">
                  <a:latin typeface="Arial Rounded MT Bold" panose="020F0704030504030204" pitchFamily="34" charset="0"/>
                  <a:ea typeface="微软雅黑" panose="020B0503020204020204" pitchFamily="34" charset="-122"/>
                </a:endParaRPr>
              </a:p>
            </p:txBody>
          </p:sp>
          <p:sp>
            <p:nvSpPr>
              <p:cNvPr id="19" name="Rectangle 42"/>
              <p:cNvSpPr>
                <a:spLocks noChangeArrowheads="1"/>
              </p:cNvSpPr>
              <p:nvPr/>
            </p:nvSpPr>
            <p:spPr bwMode="auto">
              <a:xfrm>
                <a:off x="1662" y="326"/>
                <a:ext cx="786" cy="327"/>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600" dirty="0">
                    <a:latin typeface="Arial Rounded MT Bold" panose="020F0704030504030204" pitchFamily="34" charset="0"/>
                    <a:ea typeface="微软雅黑" panose="020B0503020204020204" pitchFamily="34" charset="-122"/>
                  </a:rPr>
                  <a:t>Y</a:t>
                </a:r>
                <a:r>
                  <a:rPr lang="en-US" altLang="zh-CN" sz="2600" baseline="-25000" dirty="0">
                    <a:latin typeface="Arial Rounded MT Bold" panose="020F0704030504030204" pitchFamily="34" charset="0"/>
                    <a:ea typeface="微软雅黑" panose="020B0503020204020204" pitchFamily="34" charset="-122"/>
                  </a:rPr>
                  <a:t>i</a:t>
                </a:r>
                <a:endParaRPr lang="en-US" altLang="zh-CN" sz="2600" baseline="-25000" dirty="0">
                  <a:latin typeface="Arial Rounded MT Bold" panose="020F0704030504030204" pitchFamily="34" charset="0"/>
                  <a:ea typeface="微软雅黑" panose="020B0503020204020204" pitchFamily="34" charset="-122"/>
                </a:endParaRPr>
              </a:p>
            </p:txBody>
          </p:sp>
          <p:sp>
            <p:nvSpPr>
              <p:cNvPr id="20" name="Rectangle 43"/>
              <p:cNvSpPr>
                <a:spLocks noChangeArrowheads="1"/>
              </p:cNvSpPr>
              <p:nvPr/>
            </p:nvSpPr>
            <p:spPr bwMode="auto">
              <a:xfrm>
                <a:off x="791" y="326"/>
                <a:ext cx="871" cy="327"/>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600" dirty="0">
                    <a:latin typeface="Arial Rounded MT Bold" panose="020F0704030504030204" pitchFamily="34" charset="0"/>
                    <a:ea typeface="微软雅黑" panose="020B0503020204020204" pitchFamily="34" charset="-122"/>
                  </a:rPr>
                  <a:t>0</a:t>
                </a:r>
                <a:endParaRPr lang="en-US" altLang="zh-CN" sz="2600" dirty="0">
                  <a:latin typeface="Arial Rounded MT Bold" panose="020F0704030504030204" pitchFamily="34" charset="0"/>
                  <a:ea typeface="微软雅黑" panose="020B0503020204020204" pitchFamily="34" charset="-122"/>
                </a:endParaRPr>
              </a:p>
            </p:txBody>
          </p:sp>
          <p:sp>
            <p:nvSpPr>
              <p:cNvPr id="22" name="Rectangle 45"/>
              <p:cNvSpPr>
                <a:spLocks noChangeArrowheads="1"/>
              </p:cNvSpPr>
              <p:nvPr/>
            </p:nvSpPr>
            <p:spPr bwMode="auto">
              <a:xfrm>
                <a:off x="1662" y="0"/>
                <a:ext cx="786" cy="326"/>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600" dirty="0">
                    <a:solidFill>
                      <a:schemeClr val="bg1"/>
                    </a:solidFill>
                    <a:latin typeface="Arial Rounded MT Bold" panose="020F0704030504030204" pitchFamily="34" charset="0"/>
                    <a:ea typeface="微软雅黑" panose="020B0503020204020204" pitchFamily="34" charset="-122"/>
                  </a:rPr>
                  <a:t>Input</a:t>
                </a:r>
                <a:endParaRPr lang="en-US" altLang="zh-CN" sz="2600" dirty="0">
                  <a:solidFill>
                    <a:schemeClr val="bg1"/>
                  </a:solidFill>
                  <a:latin typeface="Arial Rounded MT Bold" panose="020F0704030504030204" pitchFamily="34" charset="0"/>
                  <a:ea typeface="微软雅黑" panose="020B0503020204020204" pitchFamily="34" charset="-122"/>
                </a:endParaRPr>
              </a:p>
            </p:txBody>
          </p:sp>
          <p:sp>
            <p:nvSpPr>
              <p:cNvPr id="21" name="Rectangle 44"/>
              <p:cNvSpPr>
                <a:spLocks noChangeArrowheads="1"/>
              </p:cNvSpPr>
              <p:nvPr/>
            </p:nvSpPr>
            <p:spPr bwMode="auto">
              <a:xfrm>
                <a:off x="157" y="326"/>
                <a:ext cx="791" cy="327"/>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600" dirty="0">
                    <a:latin typeface="Arial Rounded MT Bold" panose="020F0704030504030204" pitchFamily="34" charset="0"/>
                    <a:ea typeface="微软雅黑" panose="020B0503020204020204" pitchFamily="34" charset="-122"/>
                  </a:rPr>
                  <a:t>Y</a:t>
                </a:r>
                <a:r>
                  <a:rPr lang="en-US" altLang="zh-CN" sz="2800" baseline="-25000" dirty="0">
                    <a:latin typeface="Arial Rounded MT Bold" panose="020F0704030504030204" pitchFamily="34" charset="0"/>
                    <a:ea typeface="微软雅黑" panose="020B0503020204020204" pitchFamily="34" charset="-122"/>
                  </a:rPr>
                  <a:t>i</a:t>
                </a:r>
                <a:endParaRPr lang="en-US" altLang="zh-CN" sz="2600" baseline="-25000" dirty="0">
                  <a:latin typeface="Arial Rounded MT Bold" panose="020F0704030504030204" pitchFamily="34" charset="0"/>
                  <a:ea typeface="微软雅黑" panose="020B0503020204020204" pitchFamily="34" charset="-122"/>
                </a:endParaRPr>
              </a:p>
            </p:txBody>
          </p:sp>
          <p:sp>
            <p:nvSpPr>
              <p:cNvPr id="23" name="Rectangle 46"/>
              <p:cNvSpPr>
                <a:spLocks noChangeArrowheads="1"/>
              </p:cNvSpPr>
              <p:nvPr/>
            </p:nvSpPr>
            <p:spPr bwMode="auto">
              <a:xfrm>
                <a:off x="791" y="0"/>
                <a:ext cx="871" cy="326"/>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600" dirty="0">
                    <a:solidFill>
                      <a:schemeClr val="bg1"/>
                    </a:solidFill>
                    <a:latin typeface="Arial Rounded MT Bold" panose="020F0704030504030204" pitchFamily="34" charset="0"/>
                    <a:ea typeface="微软雅黑" panose="020B0503020204020204" pitchFamily="34" charset="-122"/>
                  </a:rPr>
                  <a:t>Sub</a:t>
                </a:r>
                <a:endParaRPr lang="en-US" altLang="zh-CN" sz="1500" dirty="0">
                  <a:solidFill>
                    <a:schemeClr val="bg1"/>
                  </a:solidFill>
                  <a:latin typeface="Arial Rounded MT Bold" panose="020F0704030504030204" pitchFamily="34" charset="0"/>
                  <a:ea typeface="微软雅黑" panose="020B0503020204020204" pitchFamily="34" charset="-122"/>
                </a:endParaRPr>
              </a:p>
            </p:txBody>
          </p:sp>
          <p:sp>
            <p:nvSpPr>
              <p:cNvPr id="24" name="Rectangle 47"/>
              <p:cNvSpPr>
                <a:spLocks noChangeArrowheads="1"/>
              </p:cNvSpPr>
              <p:nvPr/>
            </p:nvSpPr>
            <p:spPr bwMode="auto">
              <a:xfrm>
                <a:off x="157" y="0"/>
                <a:ext cx="791" cy="326"/>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600" dirty="0">
                    <a:solidFill>
                      <a:schemeClr val="bg1"/>
                    </a:solidFill>
                    <a:latin typeface="Arial Rounded MT Bold" panose="020F0704030504030204" pitchFamily="34" charset="0"/>
                    <a:ea typeface="微软雅黑" panose="020B0503020204020204" pitchFamily="34" charset="-122"/>
                  </a:rPr>
                  <a:t>Y</a:t>
                </a:r>
                <a:r>
                  <a:rPr lang="en-US" altLang="zh-CN" sz="2600" baseline="-25000" dirty="0">
                    <a:solidFill>
                      <a:schemeClr val="bg1"/>
                    </a:solidFill>
                    <a:latin typeface="Arial Rounded MT Bold" panose="020F0704030504030204" pitchFamily="34" charset="0"/>
                    <a:ea typeface="微软雅黑" panose="020B0503020204020204" pitchFamily="34" charset="-122"/>
                  </a:rPr>
                  <a:t>i</a:t>
                </a:r>
                <a:endParaRPr lang="en-US" altLang="zh-CN" sz="2600" dirty="0">
                  <a:solidFill>
                    <a:schemeClr val="bg1"/>
                  </a:solidFill>
                  <a:latin typeface="Arial Rounded MT Bold" panose="020F0704030504030204" pitchFamily="34" charset="0"/>
                  <a:ea typeface="微软雅黑" panose="020B0503020204020204" pitchFamily="34" charset="-122"/>
                </a:endParaRPr>
              </a:p>
            </p:txBody>
          </p:sp>
          <p:sp>
            <p:nvSpPr>
              <p:cNvPr id="25" name="Line 48"/>
              <p:cNvSpPr>
                <a:spLocks noChangeShapeType="1"/>
              </p:cNvSpPr>
              <p:nvPr/>
            </p:nvSpPr>
            <p:spPr bwMode="auto">
              <a:xfrm>
                <a:off x="1662" y="0"/>
                <a:ext cx="0" cy="979"/>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a:lstStyle/>
              <a:p>
                <a:endParaRPr lang="zh-CN" altLang="en-US">
                  <a:latin typeface="Arial Rounded MT Bold" panose="020F0704030504030204" pitchFamily="34" charset="0"/>
                </a:endParaRPr>
              </a:p>
            </p:txBody>
          </p:sp>
          <p:sp>
            <p:nvSpPr>
              <p:cNvPr id="26" name="Line 49"/>
              <p:cNvSpPr>
                <a:spLocks noChangeShapeType="1"/>
              </p:cNvSpPr>
              <p:nvPr/>
            </p:nvSpPr>
            <p:spPr bwMode="auto">
              <a:xfrm>
                <a:off x="157" y="336"/>
                <a:ext cx="2291"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a:lstStyle/>
              <a:p>
                <a:endParaRPr lang="zh-CN" altLang="en-US">
                  <a:latin typeface="Arial Rounded MT Bold" panose="020F0704030504030204" pitchFamily="34" charset="0"/>
                </a:endParaRPr>
              </a:p>
            </p:txBody>
          </p:sp>
        </p:grpSp>
        <p:cxnSp>
          <p:nvCxnSpPr>
            <p:cNvPr id="28" name="直接连接符 27"/>
            <p:cNvCxnSpPr/>
            <p:nvPr/>
          </p:nvCxnSpPr>
          <p:spPr>
            <a:xfrm>
              <a:off x="7729228" y="4341331"/>
              <a:ext cx="227148" cy="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3"/>
          <a:stretch>
            <a:fillRect/>
          </a:stretch>
        </p:blipFill>
        <p:spPr>
          <a:xfrm>
            <a:off x="2424312" y="4876776"/>
            <a:ext cx="1971675"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256087" y="3844681"/>
            <a:ext cx="7561324" cy="595012"/>
            <a:chOff x="4256087" y="3844681"/>
            <a:chExt cx="7561324" cy="595012"/>
          </a:xfrm>
        </p:grpSpPr>
        <p:sp>
          <p:nvSpPr>
            <p:cNvPr id="85" name="Text Box 8"/>
            <p:cNvSpPr txBox="1">
              <a:spLocks noChangeArrowheads="1"/>
            </p:cNvSpPr>
            <p:nvPr/>
          </p:nvSpPr>
          <p:spPr bwMode="auto">
            <a:xfrm>
              <a:off x="10448986" y="4070361"/>
              <a:ext cx="1368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1800" dirty="0">
                  <a:solidFill>
                    <a:srgbClr val="3438F6"/>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800" dirty="0">
                <a:solidFill>
                  <a:srgbClr val="3438F6"/>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2" name="组合 61"/>
            <p:cNvGrpSpPr/>
            <p:nvPr/>
          </p:nvGrpSpPr>
          <p:grpSpPr>
            <a:xfrm>
              <a:off x="4256087" y="3844681"/>
              <a:ext cx="6145272" cy="428244"/>
              <a:chOff x="4256087" y="3844681"/>
              <a:chExt cx="6145272" cy="428244"/>
            </a:xfrm>
          </p:grpSpPr>
          <p:grpSp>
            <p:nvGrpSpPr>
              <p:cNvPr id="91" name="Group 59"/>
              <p:cNvGrpSpPr/>
              <p:nvPr/>
            </p:nvGrpSpPr>
            <p:grpSpPr bwMode="auto">
              <a:xfrm>
                <a:off x="4256087" y="3844681"/>
                <a:ext cx="5113335" cy="428243"/>
                <a:chOff x="0" y="0"/>
                <a:chExt cx="3235" cy="272"/>
              </a:xfrm>
            </p:grpSpPr>
            <p:sp>
              <p:nvSpPr>
                <p:cNvPr id="92" name="Line 85"/>
                <p:cNvSpPr>
                  <a:spLocks noChangeShapeType="1"/>
                </p:cNvSpPr>
                <p:nvPr/>
              </p:nvSpPr>
              <p:spPr bwMode="auto">
                <a:xfrm flipV="1">
                  <a:off x="3235" y="0"/>
                  <a:ext cx="0" cy="272"/>
                </a:xfrm>
                <a:prstGeom prst="line">
                  <a:avLst/>
                </a:prstGeom>
                <a:noFill/>
                <a:ln w="19050" cap="sq">
                  <a:solidFill>
                    <a:srgbClr val="3438F6"/>
                  </a:solidFill>
                  <a:round/>
                  <a:headEnd type="oval"/>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93" name="Line 86"/>
                <p:cNvSpPr>
                  <a:spLocks noChangeShapeType="1"/>
                </p:cNvSpPr>
                <p:nvPr/>
              </p:nvSpPr>
              <p:spPr bwMode="auto">
                <a:xfrm flipV="1">
                  <a:off x="2286" y="0"/>
                  <a:ext cx="0" cy="272"/>
                </a:xfrm>
                <a:prstGeom prst="line">
                  <a:avLst/>
                </a:prstGeom>
                <a:noFill/>
                <a:ln w="19050" cap="sq">
                  <a:solidFill>
                    <a:srgbClr val="3438F6"/>
                  </a:solidFill>
                  <a:round/>
                  <a:headEnd type="oval"/>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94" name="Line 87"/>
                <p:cNvSpPr>
                  <a:spLocks noChangeShapeType="1"/>
                </p:cNvSpPr>
                <p:nvPr/>
              </p:nvSpPr>
              <p:spPr bwMode="auto">
                <a:xfrm flipV="1">
                  <a:off x="971" y="0"/>
                  <a:ext cx="0" cy="272"/>
                </a:xfrm>
                <a:prstGeom prst="line">
                  <a:avLst/>
                </a:prstGeom>
                <a:noFill/>
                <a:ln w="19050" cap="sq">
                  <a:solidFill>
                    <a:srgbClr val="3438F6"/>
                  </a:solidFill>
                  <a:round/>
                  <a:headEnd type="oval"/>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95" name="Line 88"/>
                <p:cNvSpPr>
                  <a:spLocks noChangeShapeType="1"/>
                </p:cNvSpPr>
                <p:nvPr/>
              </p:nvSpPr>
              <p:spPr bwMode="auto">
                <a:xfrm flipV="1">
                  <a:off x="0" y="0"/>
                  <a:ext cx="0" cy="272"/>
                </a:xfrm>
                <a:prstGeom prst="line">
                  <a:avLst/>
                </a:prstGeom>
                <a:noFill/>
                <a:ln w="19050" cap="sq">
                  <a:solidFill>
                    <a:srgbClr val="3438F6"/>
                  </a:solidFill>
                  <a:round/>
                  <a:tailEnd type="none" w="lg" len="lg"/>
                </a:ln>
                <a:extLst>
                  <a:ext uri="{909E8E84-426E-40DD-AFC4-6F175D3DCCD1}">
                    <a14:hiddenFill xmlns:a14="http://schemas.microsoft.com/office/drawing/2010/main">
                      <a:noFill/>
                    </a14:hiddenFill>
                  </a:ext>
                </a:extLst>
              </p:spPr>
              <p:txBody>
                <a:bodyPr/>
                <a:lstStyle/>
                <a:p>
                  <a:endParaRPr lang="zh-CN" altLang="en-US"/>
                </a:p>
              </p:txBody>
            </p:sp>
          </p:grpSp>
          <p:sp>
            <p:nvSpPr>
              <p:cNvPr id="87" name="Line 4"/>
              <p:cNvSpPr>
                <a:spLocks noChangeShapeType="1"/>
              </p:cNvSpPr>
              <p:nvPr/>
            </p:nvSpPr>
            <p:spPr bwMode="auto">
              <a:xfrm>
                <a:off x="4260909" y="4272925"/>
                <a:ext cx="6140450" cy="0"/>
              </a:xfrm>
              <a:prstGeom prst="line">
                <a:avLst/>
              </a:prstGeom>
              <a:noFill/>
              <a:ln w="19050" cap="sq">
                <a:solidFill>
                  <a:srgbClr val="3438F6"/>
                </a:solidFill>
                <a:miter lim="800000"/>
              </a:ln>
              <a:extLst>
                <a:ext uri="{909E8E84-426E-40DD-AFC4-6F175D3DCCD1}">
                  <a14:hiddenFill xmlns:a14="http://schemas.microsoft.com/office/drawing/2010/main">
                    <a:noFill/>
                  </a14:hiddenFill>
                </a:ext>
              </a:extLst>
            </p:spPr>
            <p:txBody>
              <a:bodyPr/>
              <a:lstStyle/>
              <a:p>
                <a:pPr algn="l"/>
                <a:endParaRPr lang="zh-CN" altLang="en-US"/>
              </a:p>
            </p:txBody>
          </p:sp>
        </p:grpSp>
      </p:grpSp>
      <p:sp>
        <p:nvSpPr>
          <p:cNvPr id="2" name="标题 1"/>
          <p:cNvSpPr>
            <a:spLocks noGrp="1"/>
          </p:cNvSpPr>
          <p:nvPr>
            <p:ph type="title"/>
          </p:nvPr>
        </p:nvSpPr>
        <p:spPr/>
        <p:txBody>
          <a:bodyPr/>
          <a:lstStyle/>
          <a:p>
            <a:r>
              <a:rPr lang="zh-CN" altLang="en-US" dirty="0"/>
              <a:t>可控加减法电路</a:t>
            </a:r>
            <a:endParaRPr lang="zh-CN" altLang="en-US" dirty="0"/>
          </a:p>
        </p:txBody>
      </p:sp>
      <p:grpSp>
        <p:nvGrpSpPr>
          <p:cNvPr id="4" name="Group 4"/>
          <p:cNvGrpSpPr/>
          <p:nvPr/>
        </p:nvGrpSpPr>
        <p:grpSpPr bwMode="auto">
          <a:xfrm>
            <a:off x="4905375" y="1785774"/>
            <a:ext cx="1295400" cy="3529012"/>
            <a:chOff x="0" y="0"/>
            <a:chExt cx="816" cy="2223"/>
          </a:xfrm>
        </p:grpSpPr>
        <p:sp>
          <p:nvSpPr>
            <p:cNvPr id="5" name="Rectangle 4"/>
            <p:cNvSpPr>
              <a:spLocks noChangeArrowheads="1"/>
            </p:cNvSpPr>
            <p:nvPr/>
          </p:nvSpPr>
          <p:spPr bwMode="auto">
            <a:xfrm>
              <a:off x="90" y="560"/>
              <a:ext cx="496" cy="302"/>
            </a:xfrm>
            <a:prstGeom prst="rect">
              <a:avLst/>
            </a:prstGeom>
            <a:solidFill>
              <a:srgbClr val="99FFCC"/>
            </a:solidFill>
            <a:ln w="2857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n-2</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Line 5"/>
            <p:cNvSpPr>
              <a:spLocks noChangeShapeType="1"/>
            </p:cNvSpPr>
            <p:nvPr/>
          </p:nvSpPr>
          <p:spPr bwMode="auto">
            <a:xfrm flipV="1">
              <a:off x="344" y="272"/>
              <a:ext cx="0" cy="288"/>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6"/>
            <p:cNvSpPr>
              <a:spLocks noChangeShapeType="1"/>
            </p:cNvSpPr>
            <p:nvPr/>
          </p:nvSpPr>
          <p:spPr bwMode="auto">
            <a:xfrm flipV="1">
              <a:off x="224"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flipV="1">
              <a:off x="453" y="862"/>
              <a:ext cx="0" cy="371"/>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Text Box 8"/>
            <p:cNvSpPr txBox="1">
              <a:spLocks noChangeArrowheads="1"/>
            </p:cNvSpPr>
            <p:nvPr/>
          </p:nvSpPr>
          <p:spPr bwMode="auto">
            <a:xfrm>
              <a:off x="136" y="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S</a:t>
              </a:r>
              <a:r>
                <a:rPr lang="en-US" altLang="zh-CN" sz="1800" baseline="-25000" dirty="0">
                  <a:solidFill>
                    <a:srgbClr val="C00000"/>
                  </a:solidFill>
                  <a:ea typeface="宋体" panose="02010600030101010101" pitchFamily="2" charset="-122"/>
                </a:rPr>
                <a:t>n-2</a:t>
              </a:r>
              <a:endParaRPr lang="en-US" altLang="zh-CN" sz="1800" baseline="-25000" dirty="0">
                <a:solidFill>
                  <a:srgbClr val="C00000"/>
                </a:solidFill>
                <a:ea typeface="宋体" panose="02010600030101010101" pitchFamily="2" charset="-122"/>
              </a:endParaRPr>
            </a:p>
          </p:txBody>
        </p:sp>
        <p:sp>
          <p:nvSpPr>
            <p:cNvPr id="10" name="Text Box 9"/>
            <p:cNvSpPr txBox="1">
              <a:spLocks noChangeArrowheads="1"/>
            </p:cNvSpPr>
            <p:nvPr/>
          </p:nvSpPr>
          <p:spPr bwMode="auto">
            <a:xfrm>
              <a:off x="0"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X</a:t>
              </a:r>
              <a:r>
                <a:rPr lang="en-US" altLang="zh-CN" sz="1800" baseline="-25000" dirty="0">
                  <a:ea typeface="宋体" panose="02010600030101010101" pitchFamily="2" charset="-122"/>
                </a:rPr>
                <a:t>n-2</a:t>
              </a:r>
              <a:endParaRPr lang="en-US" altLang="zh-CN" sz="1800" baseline="-25000" dirty="0">
                <a:ea typeface="宋体" panose="02010600030101010101" pitchFamily="2" charset="-122"/>
              </a:endParaRPr>
            </a:p>
          </p:txBody>
        </p:sp>
        <p:sp>
          <p:nvSpPr>
            <p:cNvPr id="11" name="Text Box 10"/>
            <p:cNvSpPr txBox="1">
              <a:spLocks noChangeArrowheads="1"/>
            </p:cNvSpPr>
            <p:nvPr/>
          </p:nvSpPr>
          <p:spPr bwMode="auto">
            <a:xfrm>
              <a:off x="363"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Y</a:t>
              </a:r>
              <a:r>
                <a:rPr lang="en-US" altLang="zh-CN" sz="1800" baseline="-25000" dirty="0">
                  <a:ea typeface="宋体" panose="02010600030101010101" pitchFamily="2" charset="-122"/>
                </a:rPr>
                <a:t>n-2</a:t>
              </a:r>
              <a:endParaRPr lang="en-US" altLang="zh-CN" sz="1800" baseline="-25000" dirty="0">
                <a:ea typeface="宋体" panose="02010600030101010101" pitchFamily="2" charset="-122"/>
              </a:endParaRPr>
            </a:p>
          </p:txBody>
        </p:sp>
      </p:grpSp>
      <p:grpSp>
        <p:nvGrpSpPr>
          <p:cNvPr id="12" name="Group 12"/>
          <p:cNvGrpSpPr/>
          <p:nvPr/>
        </p:nvGrpSpPr>
        <p:grpSpPr bwMode="auto">
          <a:xfrm>
            <a:off x="7931148" y="1785774"/>
            <a:ext cx="2297113" cy="3529012"/>
            <a:chOff x="0" y="0"/>
            <a:chExt cx="1447" cy="2223"/>
          </a:xfrm>
        </p:grpSpPr>
        <p:sp>
          <p:nvSpPr>
            <p:cNvPr id="15" name="Line 14"/>
            <p:cNvSpPr>
              <a:spLocks noChangeShapeType="1"/>
            </p:cNvSpPr>
            <p:nvPr/>
          </p:nvSpPr>
          <p:spPr bwMode="auto">
            <a:xfrm flipH="1" flipV="1">
              <a:off x="708" y="269"/>
              <a:ext cx="0" cy="304"/>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3" name="Text Box 12"/>
            <p:cNvSpPr txBox="1">
              <a:spLocks noChangeArrowheads="1"/>
            </p:cNvSpPr>
            <p:nvPr/>
          </p:nvSpPr>
          <p:spPr bwMode="auto">
            <a:xfrm>
              <a:off x="993" y="729"/>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chemeClr val="accent6">
                      <a:lumMod val="75000"/>
                    </a:schemeClr>
                  </a:solidFill>
                  <a:ea typeface="宋体" panose="02010600030101010101" pitchFamily="2" charset="-122"/>
                </a:rPr>
                <a:t>C</a:t>
              </a:r>
              <a:r>
                <a:rPr lang="en-US" altLang="zh-CN" sz="1800" baseline="-25000" dirty="0">
                  <a:solidFill>
                    <a:schemeClr val="accent6">
                      <a:lumMod val="75000"/>
                    </a:schemeClr>
                  </a:solidFill>
                  <a:ea typeface="宋体" panose="02010600030101010101" pitchFamily="2" charset="-122"/>
                </a:rPr>
                <a:t>0</a:t>
              </a:r>
              <a:endParaRPr lang="en-US" altLang="zh-CN" sz="1800" baseline="-25000" dirty="0">
                <a:solidFill>
                  <a:schemeClr val="accent6">
                    <a:lumMod val="75000"/>
                  </a:schemeClr>
                </a:solidFill>
                <a:ea typeface="宋体" panose="02010600030101010101" pitchFamily="2" charset="-122"/>
              </a:endParaRPr>
            </a:p>
          </p:txBody>
        </p:sp>
        <p:sp>
          <p:nvSpPr>
            <p:cNvPr id="14" name="Rectangle 13"/>
            <p:cNvSpPr>
              <a:spLocks noChangeArrowheads="1"/>
            </p:cNvSpPr>
            <p:nvPr/>
          </p:nvSpPr>
          <p:spPr bwMode="auto">
            <a:xfrm>
              <a:off x="460" y="560"/>
              <a:ext cx="495" cy="302"/>
            </a:xfrm>
            <a:prstGeom prst="rect">
              <a:avLst/>
            </a:prstGeom>
            <a:solidFill>
              <a:srgbClr val="99FFCC"/>
            </a:solidFill>
            <a:ln w="2857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15"/>
            <p:cNvSpPr txBox="1">
              <a:spLocks noChangeArrowheads="1"/>
            </p:cNvSpPr>
            <p:nvPr/>
          </p:nvSpPr>
          <p:spPr bwMode="auto">
            <a:xfrm>
              <a:off x="38" y="729"/>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chemeClr val="accent6">
                      <a:lumMod val="75000"/>
                    </a:schemeClr>
                  </a:solidFill>
                  <a:ea typeface="宋体" panose="02010600030101010101" pitchFamily="2" charset="-122"/>
                </a:rPr>
                <a:t>C</a:t>
              </a:r>
              <a:r>
                <a:rPr lang="en-US" altLang="zh-CN" sz="1800" baseline="-25000" dirty="0">
                  <a:solidFill>
                    <a:schemeClr val="accent6">
                      <a:lumMod val="75000"/>
                    </a:schemeClr>
                  </a:solidFill>
                  <a:ea typeface="宋体" panose="02010600030101010101" pitchFamily="2" charset="-122"/>
                </a:rPr>
                <a:t>1</a:t>
              </a:r>
              <a:endParaRPr lang="en-US" altLang="zh-CN" sz="1800" baseline="-25000" dirty="0">
                <a:solidFill>
                  <a:schemeClr val="accent6">
                    <a:lumMod val="75000"/>
                  </a:schemeClr>
                </a:solidFill>
                <a:ea typeface="宋体" panose="02010600030101010101" pitchFamily="2" charset="-122"/>
              </a:endParaRPr>
            </a:p>
          </p:txBody>
        </p:sp>
        <p:sp>
          <p:nvSpPr>
            <p:cNvPr id="17" name="Line 16"/>
            <p:cNvSpPr>
              <a:spLocks noChangeShapeType="1"/>
            </p:cNvSpPr>
            <p:nvPr/>
          </p:nvSpPr>
          <p:spPr bwMode="auto">
            <a:xfrm>
              <a:off x="0" y="726"/>
              <a:ext cx="456" cy="0"/>
            </a:xfrm>
            <a:prstGeom prst="line">
              <a:avLst/>
            </a:prstGeom>
            <a:noFill/>
            <a:ln w="19050">
              <a:solidFill>
                <a:srgbClr val="86BC64"/>
              </a:solidFill>
              <a:round/>
              <a:headEnd type="stealth" w="lg" len="lg"/>
              <a:tailEnd type="none"/>
            </a:ln>
            <a:extLst>
              <a:ext uri="{909E8E84-426E-40DD-AFC4-6F175D3DCCD1}">
                <a14:hiddenFill xmlns:a14="http://schemas.microsoft.com/office/drawing/2010/main">
                  <a:noFill/>
                </a14:hiddenFill>
              </a:ext>
            </a:extLst>
          </p:spPr>
          <p:txBody>
            <a:bodyPr/>
            <a:lstStyle/>
            <a:p>
              <a:endParaRPr lang="zh-CN" altLang="en-US"/>
            </a:p>
          </p:txBody>
        </p:sp>
        <p:sp>
          <p:nvSpPr>
            <p:cNvPr id="18" name="Text Box 17"/>
            <p:cNvSpPr txBox="1">
              <a:spLocks noChangeArrowheads="1"/>
            </p:cNvSpPr>
            <p:nvPr/>
          </p:nvSpPr>
          <p:spPr bwMode="auto">
            <a:xfrm>
              <a:off x="548" y="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S</a:t>
              </a:r>
              <a:r>
                <a:rPr lang="en-US" altLang="zh-CN" sz="1800" baseline="-25000" dirty="0">
                  <a:ea typeface="宋体" panose="02010600030101010101" pitchFamily="2" charset="-122"/>
                </a:rPr>
                <a:t>0</a:t>
              </a:r>
              <a:endParaRPr lang="en-US" altLang="zh-CN" sz="1800" baseline="-25000" dirty="0">
                <a:ea typeface="宋体" panose="02010600030101010101" pitchFamily="2" charset="-122"/>
              </a:endParaRPr>
            </a:p>
          </p:txBody>
        </p:sp>
        <p:sp>
          <p:nvSpPr>
            <p:cNvPr id="19" name="Line 18"/>
            <p:cNvSpPr>
              <a:spLocks noChangeShapeType="1"/>
            </p:cNvSpPr>
            <p:nvPr/>
          </p:nvSpPr>
          <p:spPr bwMode="auto">
            <a:xfrm flipV="1">
              <a:off x="588" y="862"/>
              <a:ext cx="0" cy="1134"/>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flipV="1">
              <a:off x="815" y="862"/>
              <a:ext cx="0" cy="371"/>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a:off x="951" y="726"/>
              <a:ext cx="325" cy="0"/>
            </a:xfrm>
            <a:prstGeom prst="line">
              <a:avLst/>
            </a:prstGeom>
            <a:noFill/>
            <a:ln w="19050">
              <a:solidFill>
                <a:srgbClr val="86BC64"/>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2" name="Text Box 21"/>
            <p:cNvSpPr txBox="1">
              <a:spLocks noChangeArrowheads="1"/>
            </p:cNvSpPr>
            <p:nvPr/>
          </p:nvSpPr>
          <p:spPr bwMode="auto">
            <a:xfrm>
              <a:off x="453"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X</a:t>
              </a:r>
              <a:r>
                <a:rPr lang="en-US" altLang="zh-CN" sz="1800" baseline="-25000" dirty="0">
                  <a:ea typeface="宋体" panose="02010600030101010101" pitchFamily="2" charset="-122"/>
                </a:rPr>
                <a:t>0</a:t>
              </a:r>
              <a:endParaRPr lang="en-US" altLang="zh-CN" sz="1800" baseline="-25000" dirty="0">
                <a:ea typeface="宋体" panose="02010600030101010101" pitchFamily="2" charset="-122"/>
              </a:endParaRPr>
            </a:p>
          </p:txBody>
        </p:sp>
        <p:sp>
          <p:nvSpPr>
            <p:cNvPr id="23" name="Text Box 22"/>
            <p:cNvSpPr txBox="1">
              <a:spLocks noChangeArrowheads="1"/>
            </p:cNvSpPr>
            <p:nvPr/>
          </p:nvSpPr>
          <p:spPr bwMode="auto">
            <a:xfrm>
              <a:off x="725"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Y</a:t>
              </a:r>
              <a:r>
                <a:rPr lang="en-US" altLang="zh-CN" sz="1800" baseline="-25000" dirty="0">
                  <a:ea typeface="宋体" panose="02010600030101010101" pitchFamily="2" charset="-122"/>
                </a:rPr>
                <a:t>0</a:t>
              </a:r>
              <a:endParaRPr lang="en-US" altLang="zh-CN" sz="1800" baseline="-25000" dirty="0">
                <a:ea typeface="宋体" panose="02010600030101010101" pitchFamily="2" charset="-122"/>
              </a:endParaRPr>
            </a:p>
          </p:txBody>
        </p:sp>
      </p:grpSp>
      <p:sp>
        <p:nvSpPr>
          <p:cNvPr id="36" name="Text Box 48"/>
          <p:cNvSpPr txBox="1">
            <a:spLocks noChangeArrowheads="1"/>
          </p:cNvSpPr>
          <p:nvPr/>
        </p:nvSpPr>
        <p:spPr bwMode="auto">
          <a:xfrm>
            <a:off x="1992310" y="4959186"/>
            <a:ext cx="1296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zh-CN" altLang="en-US" sz="2000" dirty="0">
                <a:solidFill>
                  <a:srgbClr val="C00000"/>
                </a:solidFill>
                <a:latin typeface="微软雅黑" panose="020B0503020204020204" pitchFamily="34" charset="-122"/>
                <a:ea typeface="微软雅黑" panose="020B0503020204020204" pitchFamily="34" charset="-122"/>
              </a:rPr>
              <a:t>符 号 位</a:t>
            </a:r>
            <a:endParaRPr lang="zh-CN" altLang="en-US" sz="2000" dirty="0">
              <a:solidFill>
                <a:srgbClr val="C00000"/>
              </a:solidFill>
              <a:latin typeface="微软雅黑" panose="020B0503020204020204" pitchFamily="34" charset="-122"/>
              <a:ea typeface="微软雅黑" panose="020B0503020204020204" pitchFamily="34" charset="-122"/>
            </a:endParaRPr>
          </a:p>
        </p:txBody>
      </p:sp>
      <p:grpSp>
        <p:nvGrpSpPr>
          <p:cNvPr id="37" name="Group 37"/>
          <p:cNvGrpSpPr/>
          <p:nvPr/>
        </p:nvGrpSpPr>
        <p:grpSpPr bwMode="auto">
          <a:xfrm>
            <a:off x="2166939" y="1774662"/>
            <a:ext cx="2903538" cy="3529013"/>
            <a:chOff x="-213" y="0"/>
            <a:chExt cx="1829" cy="2223"/>
          </a:xfrm>
        </p:grpSpPr>
        <p:sp>
          <p:nvSpPr>
            <p:cNvPr id="38" name="Text Box 38"/>
            <p:cNvSpPr txBox="1">
              <a:spLocks noChangeArrowheads="1"/>
            </p:cNvSpPr>
            <p:nvPr/>
          </p:nvSpPr>
          <p:spPr bwMode="auto">
            <a:xfrm>
              <a:off x="1162" y="730"/>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err="1">
                  <a:solidFill>
                    <a:schemeClr val="accent6">
                      <a:lumMod val="75000"/>
                    </a:schemeClr>
                  </a:solidFill>
                  <a:ea typeface="宋体" panose="02010600030101010101" pitchFamily="2" charset="-122"/>
                </a:rPr>
                <a:t>C</a:t>
              </a:r>
              <a:r>
                <a:rPr lang="en-US" altLang="zh-CN" sz="1800" baseline="-25000" dirty="0" err="1">
                  <a:solidFill>
                    <a:schemeClr val="accent6">
                      <a:lumMod val="75000"/>
                    </a:schemeClr>
                  </a:solidFill>
                  <a:ea typeface="宋体" panose="02010600030101010101" pitchFamily="2" charset="-122"/>
                </a:rPr>
                <a:t>n</a:t>
              </a:r>
              <a:r>
                <a:rPr lang="zh-CN" altLang="en-US" sz="1800" baseline="-25000" dirty="0">
                  <a:solidFill>
                    <a:schemeClr val="accent6">
                      <a:lumMod val="75000"/>
                    </a:schemeClr>
                  </a:solidFill>
                  <a:ea typeface="宋体" panose="02010600030101010101" pitchFamily="2" charset="-122"/>
                </a:rPr>
                <a:t>－</a:t>
              </a:r>
              <a:r>
                <a:rPr lang="en-US" altLang="zh-CN" sz="1800" baseline="-25000" dirty="0">
                  <a:solidFill>
                    <a:schemeClr val="accent6">
                      <a:lumMod val="75000"/>
                    </a:schemeClr>
                  </a:solidFill>
                  <a:ea typeface="宋体" panose="02010600030101010101" pitchFamily="2" charset="-122"/>
                </a:rPr>
                <a:t>1</a:t>
              </a:r>
              <a:endParaRPr lang="en-US" altLang="zh-CN" sz="1800" baseline="-25000" dirty="0">
                <a:solidFill>
                  <a:schemeClr val="accent6">
                    <a:lumMod val="75000"/>
                  </a:schemeClr>
                </a:solidFill>
                <a:ea typeface="宋体" panose="02010600030101010101" pitchFamily="2" charset="-122"/>
              </a:endParaRPr>
            </a:p>
          </p:txBody>
        </p:sp>
        <p:sp>
          <p:nvSpPr>
            <p:cNvPr id="39" name="Text Box 39"/>
            <p:cNvSpPr txBox="1">
              <a:spLocks noChangeArrowheads="1"/>
            </p:cNvSpPr>
            <p:nvPr/>
          </p:nvSpPr>
          <p:spPr bwMode="auto">
            <a:xfrm>
              <a:off x="-213" y="730"/>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err="1">
                  <a:solidFill>
                    <a:schemeClr val="accent6">
                      <a:lumMod val="75000"/>
                    </a:schemeClr>
                  </a:solidFill>
                  <a:ea typeface="宋体" panose="02010600030101010101" pitchFamily="2" charset="-122"/>
                </a:rPr>
                <a:t>C</a:t>
              </a:r>
              <a:r>
                <a:rPr lang="en-US" altLang="zh-CN" sz="1800" baseline="-25000" dirty="0" err="1">
                  <a:solidFill>
                    <a:schemeClr val="accent6">
                      <a:lumMod val="75000"/>
                    </a:schemeClr>
                  </a:solidFill>
                  <a:ea typeface="宋体" panose="02010600030101010101" pitchFamily="2" charset="-122"/>
                </a:rPr>
                <a:t>n</a:t>
              </a:r>
              <a:endParaRPr lang="en-US" altLang="zh-CN" sz="1800" baseline="-25000" dirty="0">
                <a:solidFill>
                  <a:schemeClr val="accent6">
                    <a:lumMod val="75000"/>
                  </a:schemeClr>
                </a:solidFill>
                <a:ea typeface="宋体" panose="02010600030101010101" pitchFamily="2" charset="-122"/>
              </a:endParaRPr>
            </a:p>
          </p:txBody>
        </p:sp>
        <p:grpSp>
          <p:nvGrpSpPr>
            <p:cNvPr id="40" name="Group 40"/>
            <p:cNvGrpSpPr/>
            <p:nvPr/>
          </p:nvGrpSpPr>
          <p:grpSpPr bwMode="auto">
            <a:xfrm>
              <a:off x="0" y="0"/>
              <a:ext cx="1590" cy="2223"/>
              <a:chOff x="0" y="0"/>
              <a:chExt cx="1590" cy="2223"/>
            </a:xfrm>
          </p:grpSpPr>
          <p:sp>
            <p:nvSpPr>
              <p:cNvPr id="41" name="Text Box 36"/>
              <p:cNvSpPr txBox="1">
                <a:spLocks noChangeArrowheads="1"/>
              </p:cNvSpPr>
              <p:nvPr/>
            </p:nvSpPr>
            <p:spPr bwMode="auto">
              <a:xfrm>
                <a:off x="680" y="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S</a:t>
                </a:r>
                <a:r>
                  <a:rPr lang="en-US" altLang="zh-CN" sz="1800" baseline="-25000" dirty="0">
                    <a:solidFill>
                      <a:srgbClr val="C00000"/>
                    </a:solidFill>
                    <a:ea typeface="宋体" panose="02010600030101010101" pitchFamily="2" charset="-122"/>
                  </a:rPr>
                  <a:t>n-1</a:t>
                </a:r>
                <a:endParaRPr lang="en-US" altLang="zh-CN" sz="1800" baseline="-25000" dirty="0">
                  <a:solidFill>
                    <a:srgbClr val="C00000"/>
                  </a:solidFill>
                  <a:ea typeface="宋体" panose="02010600030101010101" pitchFamily="2" charset="-122"/>
                </a:endParaRPr>
              </a:p>
            </p:txBody>
          </p:sp>
          <p:sp>
            <p:nvSpPr>
              <p:cNvPr id="42" name="Line 41"/>
              <p:cNvSpPr>
                <a:spLocks noChangeShapeType="1"/>
              </p:cNvSpPr>
              <p:nvPr/>
            </p:nvSpPr>
            <p:spPr bwMode="auto">
              <a:xfrm>
                <a:off x="1134" y="730"/>
                <a:ext cx="456" cy="0"/>
              </a:xfrm>
              <a:prstGeom prst="line">
                <a:avLst/>
              </a:prstGeom>
              <a:noFill/>
              <a:ln w="19050">
                <a:solidFill>
                  <a:srgbClr val="86BC64"/>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3" name="Rectangle 42"/>
              <p:cNvSpPr>
                <a:spLocks noChangeArrowheads="1"/>
              </p:cNvSpPr>
              <p:nvPr/>
            </p:nvSpPr>
            <p:spPr bwMode="auto">
              <a:xfrm>
                <a:off x="639" y="564"/>
                <a:ext cx="495" cy="302"/>
              </a:xfrm>
              <a:prstGeom prst="rect">
                <a:avLst/>
              </a:prstGeom>
              <a:solidFill>
                <a:srgbClr val="99FFCC"/>
              </a:solidFill>
              <a:ln w="2857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n-1</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 name="Line 43"/>
              <p:cNvSpPr>
                <a:spLocks noChangeShapeType="1"/>
              </p:cNvSpPr>
              <p:nvPr/>
            </p:nvSpPr>
            <p:spPr bwMode="auto">
              <a:xfrm flipV="1">
                <a:off x="896" y="276"/>
                <a:ext cx="0" cy="288"/>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5" name="Line 44"/>
              <p:cNvSpPr>
                <a:spLocks noChangeShapeType="1"/>
              </p:cNvSpPr>
              <p:nvPr/>
            </p:nvSpPr>
            <p:spPr bwMode="auto">
              <a:xfrm flipV="1">
                <a:off x="771" y="866"/>
                <a:ext cx="0" cy="1134"/>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6" name="Line 45"/>
              <p:cNvSpPr>
                <a:spLocks noChangeShapeType="1"/>
              </p:cNvSpPr>
              <p:nvPr/>
            </p:nvSpPr>
            <p:spPr bwMode="auto">
              <a:xfrm flipV="1">
                <a:off x="998" y="866"/>
                <a:ext cx="0" cy="374"/>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 name="Text Box 46"/>
              <p:cNvSpPr txBox="1">
                <a:spLocks noChangeArrowheads="1"/>
              </p:cNvSpPr>
              <p:nvPr/>
            </p:nvSpPr>
            <p:spPr bwMode="auto">
              <a:xfrm>
                <a:off x="544"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X</a:t>
                </a:r>
                <a:r>
                  <a:rPr lang="en-US" altLang="zh-CN" sz="1800" baseline="-25000" dirty="0">
                    <a:solidFill>
                      <a:srgbClr val="C00000"/>
                    </a:solidFill>
                    <a:ea typeface="宋体" panose="02010600030101010101" pitchFamily="2" charset="-122"/>
                  </a:rPr>
                  <a:t>n-1</a:t>
                </a:r>
                <a:endParaRPr lang="en-US" altLang="zh-CN" sz="1800" baseline="-25000" dirty="0">
                  <a:solidFill>
                    <a:srgbClr val="C00000"/>
                  </a:solidFill>
                  <a:ea typeface="宋体" panose="02010600030101010101" pitchFamily="2" charset="-122"/>
                </a:endParaRPr>
              </a:p>
            </p:txBody>
          </p:sp>
          <p:sp>
            <p:nvSpPr>
              <p:cNvPr id="48" name="Text Box 47"/>
              <p:cNvSpPr txBox="1">
                <a:spLocks noChangeArrowheads="1"/>
              </p:cNvSpPr>
              <p:nvPr/>
            </p:nvSpPr>
            <p:spPr bwMode="auto">
              <a:xfrm>
                <a:off x="907"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solidFill>
                      <a:srgbClr val="C00000"/>
                    </a:solidFill>
                    <a:ea typeface="宋体" panose="02010600030101010101" pitchFamily="2" charset="-122"/>
                  </a:rPr>
                  <a:t>Y</a:t>
                </a:r>
                <a:r>
                  <a:rPr lang="en-US" altLang="zh-CN" sz="1800" baseline="-25000" dirty="0">
                    <a:solidFill>
                      <a:srgbClr val="C00000"/>
                    </a:solidFill>
                    <a:ea typeface="宋体" panose="02010600030101010101" pitchFamily="2" charset="-122"/>
                  </a:rPr>
                  <a:t>n-1</a:t>
                </a:r>
                <a:endParaRPr lang="en-US" altLang="zh-CN" sz="1800" baseline="-25000" dirty="0">
                  <a:solidFill>
                    <a:srgbClr val="C00000"/>
                  </a:solidFill>
                  <a:ea typeface="宋体" panose="02010600030101010101" pitchFamily="2" charset="-122"/>
                </a:endParaRPr>
              </a:p>
            </p:txBody>
          </p:sp>
          <p:sp>
            <p:nvSpPr>
              <p:cNvPr id="49" name="Line 49"/>
              <p:cNvSpPr>
                <a:spLocks noChangeShapeType="1"/>
              </p:cNvSpPr>
              <p:nvPr/>
            </p:nvSpPr>
            <p:spPr bwMode="auto">
              <a:xfrm>
                <a:off x="0" y="730"/>
                <a:ext cx="635" cy="0"/>
              </a:xfrm>
              <a:prstGeom prst="line">
                <a:avLst/>
              </a:prstGeom>
              <a:noFill/>
              <a:ln w="19050">
                <a:solidFill>
                  <a:srgbClr val="86BC64"/>
                </a:solidFill>
                <a:round/>
                <a:headEnd type="stealth" w="lg" len="lg"/>
                <a:tailEnd w="lg"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 name="Group 51"/>
          <p:cNvGrpSpPr/>
          <p:nvPr/>
        </p:nvGrpSpPr>
        <p:grpSpPr bwMode="auto">
          <a:xfrm>
            <a:off x="2495550" y="1314285"/>
            <a:ext cx="2232025" cy="1619251"/>
            <a:chOff x="216" y="-136"/>
            <a:chExt cx="1406" cy="1020"/>
          </a:xfrm>
        </p:grpSpPr>
        <p:sp>
          <p:nvSpPr>
            <p:cNvPr id="51" name="Line 77"/>
            <p:cNvSpPr>
              <a:spLocks noChangeShapeType="1"/>
            </p:cNvSpPr>
            <p:nvPr/>
          </p:nvSpPr>
          <p:spPr bwMode="auto">
            <a:xfrm flipV="1">
              <a:off x="596" y="138"/>
              <a:ext cx="0" cy="198"/>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2" name="Text Box 78"/>
            <p:cNvSpPr txBox="1">
              <a:spLocks noChangeArrowheads="1"/>
            </p:cNvSpPr>
            <p:nvPr/>
          </p:nvSpPr>
          <p:spPr bwMode="auto">
            <a:xfrm>
              <a:off x="216" y="-136"/>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i="1"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overflow</a:t>
              </a:r>
              <a:endParaRPr lang="en-US" altLang="zh-CN" sz="1800" b="1" i="1" baseline="-250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3" name="Group 54"/>
            <p:cNvGrpSpPr/>
            <p:nvPr/>
          </p:nvGrpSpPr>
          <p:grpSpPr bwMode="auto">
            <a:xfrm>
              <a:off x="534" y="513"/>
              <a:ext cx="1088" cy="371"/>
              <a:chOff x="46" y="0"/>
              <a:chExt cx="1088" cy="371"/>
            </a:xfrm>
          </p:grpSpPr>
          <p:sp>
            <p:nvSpPr>
              <p:cNvPr id="55" name="Line 80"/>
              <p:cNvSpPr>
                <a:spLocks noChangeShapeType="1"/>
              </p:cNvSpPr>
              <p:nvPr/>
            </p:nvSpPr>
            <p:spPr bwMode="auto">
              <a:xfrm>
                <a:off x="182" y="91"/>
                <a:ext cx="952" cy="0"/>
              </a:xfrm>
              <a:prstGeom prst="line">
                <a:avLst/>
              </a:prstGeom>
              <a:noFill/>
              <a:ln w="19050">
                <a:solidFill>
                  <a:srgbClr val="86BC64"/>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 name="Line 81"/>
              <p:cNvSpPr>
                <a:spLocks noChangeShapeType="1"/>
              </p:cNvSpPr>
              <p:nvPr/>
            </p:nvSpPr>
            <p:spPr bwMode="auto">
              <a:xfrm>
                <a:off x="46" y="0"/>
                <a:ext cx="0" cy="371"/>
              </a:xfrm>
              <a:prstGeom prst="line">
                <a:avLst/>
              </a:prstGeom>
              <a:noFill/>
              <a:ln w="19050">
                <a:solidFill>
                  <a:srgbClr val="86BC64"/>
                </a:solidFill>
                <a:round/>
                <a:tailEnd type="oval"/>
              </a:ln>
              <a:extLst>
                <a:ext uri="{909E8E84-426E-40DD-AFC4-6F175D3DCCD1}">
                  <a14:hiddenFill xmlns:a14="http://schemas.microsoft.com/office/drawing/2010/main">
                    <a:noFill/>
                  </a14:hiddenFill>
                </a:ext>
              </a:extLst>
            </p:spPr>
            <p:txBody>
              <a:bodyPr/>
              <a:lstStyle/>
              <a:p>
                <a:endParaRPr lang="zh-CN" altLang="en-US"/>
              </a:p>
            </p:txBody>
          </p:sp>
          <p:sp>
            <p:nvSpPr>
              <p:cNvPr id="57" name="Line 82"/>
              <p:cNvSpPr>
                <a:spLocks noChangeShapeType="1"/>
              </p:cNvSpPr>
              <p:nvPr/>
            </p:nvSpPr>
            <p:spPr bwMode="auto">
              <a:xfrm flipV="1">
                <a:off x="1134" y="91"/>
                <a:ext cx="0" cy="280"/>
              </a:xfrm>
              <a:prstGeom prst="line">
                <a:avLst/>
              </a:prstGeom>
              <a:noFill/>
              <a:ln w="19050">
                <a:solidFill>
                  <a:srgbClr val="86BC64"/>
                </a:solidFill>
                <a:round/>
                <a:headEnd type="oval"/>
              </a:ln>
              <a:extLst>
                <a:ext uri="{909E8E84-426E-40DD-AFC4-6F175D3DCCD1}">
                  <a14:hiddenFill xmlns:a14="http://schemas.microsoft.com/office/drawing/2010/main">
                    <a:noFill/>
                  </a14:hiddenFill>
                </a:ext>
              </a:extLst>
            </p:spPr>
            <p:txBody>
              <a:bodyPr/>
              <a:lstStyle/>
              <a:p>
                <a:endParaRPr lang="zh-CN" altLang="en-US" dirty="0"/>
              </a:p>
            </p:txBody>
          </p:sp>
          <p:sp>
            <p:nvSpPr>
              <p:cNvPr id="60" name="Line 85"/>
              <p:cNvSpPr>
                <a:spLocks noChangeShapeType="1"/>
              </p:cNvSpPr>
              <p:nvPr/>
            </p:nvSpPr>
            <p:spPr bwMode="auto">
              <a:xfrm>
                <a:off x="182" y="0"/>
                <a:ext cx="0" cy="91"/>
              </a:xfrm>
              <a:prstGeom prst="line">
                <a:avLst/>
              </a:prstGeom>
              <a:noFill/>
              <a:ln w="19050">
                <a:solidFill>
                  <a:srgbClr val="86BC64"/>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4" name="Rectangle 86"/>
            <p:cNvSpPr>
              <a:spLocks noChangeArrowheads="1"/>
            </p:cNvSpPr>
            <p:nvPr/>
          </p:nvSpPr>
          <p:spPr bwMode="auto">
            <a:xfrm>
              <a:off x="448" y="306"/>
              <a:ext cx="280" cy="202"/>
            </a:xfrm>
            <a:prstGeom prst="rect">
              <a:avLst/>
            </a:prstGeom>
            <a:solidFill>
              <a:srgbClr val="FFCC00"/>
            </a:solidFill>
            <a:ln w="12700">
              <a:solidFill>
                <a:schemeClr val="tx1"/>
              </a:solidFill>
              <a:miter lim="800000"/>
            </a:ln>
            <a:effectLst>
              <a:outerShdw blurRad="50800" dist="38100" dir="5400000" algn="t" rotWithShape="0">
                <a:prstClr val="black">
                  <a:alpha val="40000"/>
                </a:prstClr>
              </a:outerShdw>
            </a:effectLst>
          </p:spPr>
          <p:txBody>
            <a:bodyPr wrap="none" lIns="0" tIns="0" rIns="0" bIns="0"/>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7" name="组合 66"/>
          <p:cNvGrpSpPr/>
          <p:nvPr/>
        </p:nvGrpSpPr>
        <p:grpSpPr>
          <a:xfrm>
            <a:off x="5840414" y="1785774"/>
            <a:ext cx="2447925" cy="3535362"/>
            <a:chOff x="5840414" y="2185824"/>
            <a:chExt cx="2447925" cy="3535362"/>
          </a:xfrm>
        </p:grpSpPr>
        <p:grpSp>
          <p:nvGrpSpPr>
            <p:cNvPr id="24" name="Group 24"/>
            <p:cNvGrpSpPr/>
            <p:nvPr/>
          </p:nvGrpSpPr>
          <p:grpSpPr bwMode="auto">
            <a:xfrm>
              <a:off x="5840414" y="2185824"/>
              <a:ext cx="2447925" cy="3535362"/>
              <a:chOff x="0" y="0"/>
              <a:chExt cx="1542" cy="2227"/>
            </a:xfrm>
          </p:grpSpPr>
          <p:sp>
            <p:nvSpPr>
              <p:cNvPr id="25" name="Rectangle 24"/>
              <p:cNvSpPr>
                <a:spLocks noChangeArrowheads="1"/>
              </p:cNvSpPr>
              <p:nvPr/>
            </p:nvSpPr>
            <p:spPr bwMode="auto">
              <a:xfrm>
                <a:off x="820" y="560"/>
                <a:ext cx="495" cy="302"/>
              </a:xfrm>
              <a:prstGeom prst="rect">
                <a:avLst/>
              </a:prstGeom>
              <a:solidFill>
                <a:srgbClr val="99FFCC"/>
              </a:solidFill>
              <a:ln w="2857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25"/>
              <p:cNvSpPr>
                <a:spLocks noChangeShapeType="1"/>
              </p:cNvSpPr>
              <p:nvPr/>
            </p:nvSpPr>
            <p:spPr bwMode="auto">
              <a:xfrm flipV="1">
                <a:off x="1065" y="272"/>
                <a:ext cx="0" cy="288"/>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0" y="726"/>
                <a:ext cx="454" cy="0"/>
              </a:xfrm>
              <a:prstGeom prst="line">
                <a:avLst/>
              </a:prstGeom>
              <a:noFill/>
              <a:ln w="28575">
                <a:solidFill>
                  <a:srgbClr val="86BC64"/>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8"/>
              <p:cNvSpPr>
                <a:spLocks noChangeShapeType="1"/>
              </p:cNvSpPr>
              <p:nvPr/>
            </p:nvSpPr>
            <p:spPr bwMode="auto">
              <a:xfrm>
                <a:off x="454" y="726"/>
                <a:ext cx="365" cy="0"/>
              </a:xfrm>
              <a:prstGeom prst="line">
                <a:avLst/>
              </a:prstGeom>
              <a:noFill/>
              <a:ln w="19050">
                <a:solidFill>
                  <a:srgbClr val="86BC64"/>
                </a:solidFill>
                <a:round/>
                <a:headEnd type="stealth"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30" name="Text Box 29"/>
              <p:cNvSpPr txBox="1">
                <a:spLocks noChangeArrowheads="1"/>
              </p:cNvSpPr>
              <p:nvPr/>
            </p:nvSpPr>
            <p:spPr bwMode="auto">
              <a:xfrm>
                <a:off x="904" y="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S</a:t>
                </a:r>
                <a:r>
                  <a:rPr lang="en-US" altLang="zh-CN" sz="1800" baseline="-25000" dirty="0">
                    <a:ea typeface="宋体" panose="02010600030101010101" pitchFamily="2" charset="-122"/>
                  </a:rPr>
                  <a:t>1</a:t>
                </a:r>
                <a:endParaRPr lang="en-US" altLang="zh-CN" sz="1800" baseline="-25000" dirty="0">
                  <a:ea typeface="宋体" panose="02010600030101010101" pitchFamily="2" charset="-122"/>
                </a:endParaRPr>
              </a:p>
            </p:txBody>
          </p:sp>
          <p:sp>
            <p:nvSpPr>
              <p:cNvPr id="31" name="Line 30"/>
              <p:cNvSpPr>
                <a:spLocks noChangeShapeType="1"/>
              </p:cNvSpPr>
              <p:nvPr/>
            </p:nvSpPr>
            <p:spPr bwMode="auto">
              <a:xfrm flipV="1">
                <a:off x="953"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2" name="Line 31"/>
              <p:cNvSpPr>
                <a:spLocks noChangeShapeType="1"/>
              </p:cNvSpPr>
              <p:nvPr/>
            </p:nvSpPr>
            <p:spPr bwMode="auto">
              <a:xfrm flipV="1">
                <a:off x="1180" y="862"/>
                <a:ext cx="0" cy="371"/>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3" name="Text Box 32"/>
              <p:cNvSpPr txBox="1">
                <a:spLocks noChangeArrowheads="1"/>
              </p:cNvSpPr>
              <p:nvPr/>
            </p:nvSpPr>
            <p:spPr bwMode="auto">
              <a:xfrm>
                <a:off x="817" y="1996"/>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X</a:t>
                </a:r>
                <a:r>
                  <a:rPr lang="en-US" altLang="zh-CN" sz="1800" baseline="-25000" dirty="0">
                    <a:ea typeface="宋体" panose="02010600030101010101" pitchFamily="2" charset="-122"/>
                  </a:rPr>
                  <a:t>1</a:t>
                </a:r>
                <a:endParaRPr lang="en-US" altLang="zh-CN" sz="1800" baseline="-25000" dirty="0">
                  <a:ea typeface="宋体" panose="02010600030101010101" pitchFamily="2" charset="-122"/>
                </a:endParaRPr>
              </a:p>
            </p:txBody>
          </p:sp>
          <p:sp>
            <p:nvSpPr>
              <p:cNvPr id="34" name="Text Box 33"/>
              <p:cNvSpPr txBox="1">
                <a:spLocks noChangeArrowheads="1"/>
              </p:cNvSpPr>
              <p:nvPr/>
            </p:nvSpPr>
            <p:spPr bwMode="auto">
              <a:xfrm>
                <a:off x="1089"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Y</a:t>
                </a:r>
                <a:r>
                  <a:rPr lang="en-US" altLang="zh-CN" sz="1800" baseline="-25000" dirty="0">
                    <a:ea typeface="宋体" panose="02010600030101010101" pitchFamily="2" charset="-122"/>
                  </a:rPr>
                  <a:t>1</a:t>
                </a:r>
                <a:endParaRPr lang="en-US" altLang="zh-CN" sz="1800" baseline="-25000" dirty="0">
                  <a:ea typeface="宋体" panose="02010600030101010101" pitchFamily="2" charset="-122"/>
                </a:endParaRPr>
              </a:p>
            </p:txBody>
          </p:sp>
        </p:grpSp>
        <p:sp>
          <p:nvSpPr>
            <p:cNvPr id="3" name="文本框 2"/>
            <p:cNvSpPr txBox="1"/>
            <p:nvPr/>
          </p:nvSpPr>
          <p:spPr>
            <a:xfrm>
              <a:off x="6343652" y="5317169"/>
              <a:ext cx="577852" cy="366708"/>
            </a:xfrm>
            <a:prstGeom prst="rect">
              <a:avLst/>
            </a:prstGeom>
            <a:noFill/>
          </p:spPr>
          <p:txBody>
            <a:bodyPr wrap="square" rtlCol="0">
              <a:spAutoFit/>
            </a:bodyPr>
            <a:lstStyle/>
            <a:p>
              <a:r>
                <a:rPr lang="en-US" altLang="zh-CN"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dirty="0">
                <a:latin typeface="Segoe UI Black" panose="020B0A02040204020203" pitchFamily="34" charset="0"/>
                <a:cs typeface="Segoe UI Black" panose="020B0A02040204020203" pitchFamily="34" charset="0"/>
              </a:endParaRPr>
            </a:p>
          </p:txBody>
        </p:sp>
      </p:grpSp>
      <p:grpSp>
        <p:nvGrpSpPr>
          <p:cNvPr id="68" name="Group 67"/>
          <p:cNvGrpSpPr/>
          <p:nvPr/>
        </p:nvGrpSpPr>
        <p:grpSpPr bwMode="auto">
          <a:xfrm>
            <a:off x="3890964" y="3538538"/>
            <a:ext cx="5562600" cy="304800"/>
            <a:chOff x="0" y="0"/>
            <a:chExt cx="3504" cy="192"/>
          </a:xfrm>
          <a:effectLst>
            <a:outerShdw blurRad="50800" dist="38100" dir="5400000" algn="t" rotWithShape="0">
              <a:prstClr val="black">
                <a:alpha val="40000"/>
              </a:prstClr>
            </a:outerShdw>
          </a:effectLst>
        </p:grpSpPr>
        <p:sp>
          <p:nvSpPr>
            <p:cNvPr id="69" name="Rectangle 101"/>
            <p:cNvSpPr>
              <a:spLocks noChangeArrowheads="1"/>
            </p:cNvSpPr>
            <p:nvPr/>
          </p:nvSpPr>
          <p:spPr bwMode="auto">
            <a:xfrm>
              <a:off x="0" y="0"/>
              <a:ext cx="288" cy="192"/>
            </a:xfrm>
            <a:prstGeom prst="rect">
              <a:avLst/>
            </a:prstGeom>
            <a:solidFill>
              <a:srgbClr val="FFCC00"/>
            </a:solidFill>
            <a:ln w="952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Rectangle 107"/>
            <p:cNvSpPr>
              <a:spLocks noChangeArrowheads="1"/>
            </p:cNvSpPr>
            <p:nvPr/>
          </p:nvSpPr>
          <p:spPr bwMode="auto">
            <a:xfrm>
              <a:off x="960" y="0"/>
              <a:ext cx="288" cy="192"/>
            </a:xfrm>
            <a:prstGeom prst="rect">
              <a:avLst/>
            </a:prstGeom>
            <a:solidFill>
              <a:srgbClr val="FFCC00"/>
            </a:solidFill>
            <a:ln w="952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1" name="Rectangle 108"/>
            <p:cNvSpPr>
              <a:spLocks noChangeArrowheads="1"/>
            </p:cNvSpPr>
            <p:nvPr/>
          </p:nvSpPr>
          <p:spPr bwMode="auto">
            <a:xfrm>
              <a:off x="2256" y="0"/>
              <a:ext cx="288" cy="192"/>
            </a:xfrm>
            <a:prstGeom prst="rect">
              <a:avLst/>
            </a:prstGeom>
            <a:solidFill>
              <a:srgbClr val="FFCC00"/>
            </a:solidFill>
            <a:ln w="952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2" name="Rectangle 109"/>
            <p:cNvSpPr>
              <a:spLocks noChangeArrowheads="1"/>
            </p:cNvSpPr>
            <p:nvPr/>
          </p:nvSpPr>
          <p:spPr bwMode="auto">
            <a:xfrm>
              <a:off x="3216" y="0"/>
              <a:ext cx="288" cy="192"/>
            </a:xfrm>
            <a:prstGeom prst="rect">
              <a:avLst/>
            </a:prstGeom>
            <a:solidFill>
              <a:srgbClr val="FFCC00"/>
            </a:solidFill>
            <a:ln w="9525">
              <a:solidFill>
                <a:schemeClr val="accent2"/>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3" name="Group 59"/>
          <p:cNvGrpSpPr/>
          <p:nvPr/>
        </p:nvGrpSpPr>
        <p:grpSpPr bwMode="auto">
          <a:xfrm>
            <a:off x="4009262" y="3856038"/>
            <a:ext cx="5135563" cy="1098386"/>
            <a:chOff x="0" y="0"/>
            <a:chExt cx="3235" cy="272"/>
          </a:xfrm>
        </p:grpSpPr>
        <p:sp>
          <p:nvSpPr>
            <p:cNvPr id="81" name="Line 85"/>
            <p:cNvSpPr>
              <a:spLocks noChangeShapeType="1"/>
            </p:cNvSpPr>
            <p:nvPr/>
          </p:nvSpPr>
          <p:spPr bwMode="auto">
            <a:xfrm flipV="1">
              <a:off x="3235" y="0"/>
              <a:ext cx="0" cy="272"/>
            </a:xfrm>
            <a:prstGeom prst="line">
              <a:avLst/>
            </a:prstGeom>
            <a:noFill/>
            <a:ln w="19050">
              <a:solidFill>
                <a:schemeClr val="tx1"/>
              </a:solidFill>
              <a:rou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82" name="Line 86"/>
            <p:cNvSpPr>
              <a:spLocks noChangeShapeType="1"/>
            </p:cNvSpPr>
            <p:nvPr/>
          </p:nvSpPr>
          <p:spPr bwMode="auto">
            <a:xfrm flipV="1">
              <a:off x="2286" y="0"/>
              <a:ext cx="0" cy="272"/>
            </a:xfrm>
            <a:prstGeom prst="line">
              <a:avLst/>
            </a:prstGeom>
            <a:noFill/>
            <a:ln w="19050">
              <a:solidFill>
                <a:schemeClr val="tx1"/>
              </a:solidFill>
              <a:rou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83" name="Line 87"/>
            <p:cNvSpPr>
              <a:spLocks noChangeShapeType="1"/>
            </p:cNvSpPr>
            <p:nvPr/>
          </p:nvSpPr>
          <p:spPr bwMode="auto">
            <a:xfrm flipV="1">
              <a:off x="971" y="0"/>
              <a:ext cx="0" cy="272"/>
            </a:xfrm>
            <a:prstGeom prst="line">
              <a:avLst/>
            </a:prstGeom>
            <a:noFill/>
            <a:ln w="19050">
              <a:solidFill>
                <a:schemeClr val="tx1"/>
              </a:solidFill>
              <a:rou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84" name="Line 88"/>
            <p:cNvSpPr>
              <a:spLocks noChangeShapeType="1"/>
            </p:cNvSpPr>
            <p:nvPr/>
          </p:nvSpPr>
          <p:spPr bwMode="auto">
            <a:xfrm flipV="1">
              <a:off x="0" y="0"/>
              <a:ext cx="0" cy="272"/>
            </a:xfrm>
            <a:prstGeom prst="line">
              <a:avLst/>
            </a:prstGeom>
            <a:noFill/>
            <a:ln w="19050">
              <a:solidFill>
                <a:srgbClr val="C00000"/>
              </a:solidFill>
              <a:round/>
              <a:tailEnd type="none" w="lg" len="lg"/>
            </a:ln>
            <a:extLst>
              <a:ext uri="{909E8E84-426E-40DD-AFC4-6F175D3DCCD1}">
                <a14:hiddenFill xmlns:a14="http://schemas.microsoft.com/office/drawing/2010/main">
                  <a:noFill/>
                </a14:hiddenFill>
              </a:ext>
            </a:extLst>
          </p:spPr>
          <p:txBody>
            <a:bodyPr/>
            <a:lstStyle/>
            <a:p>
              <a:endParaRPr lang="zh-CN" altLang="en-US"/>
            </a:p>
          </p:txBody>
        </p:sp>
      </p:grpSp>
      <p:sp>
        <p:nvSpPr>
          <p:cNvPr id="96" name="Rectangle 85"/>
          <p:cNvSpPr>
            <a:spLocks noChangeArrowheads="1"/>
          </p:cNvSpPr>
          <p:nvPr/>
        </p:nvSpPr>
        <p:spPr bwMode="auto">
          <a:xfrm>
            <a:off x="6794499" y="5652591"/>
            <a:ext cx="3386139" cy="5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0"/>
              </a:spcBef>
              <a:buNone/>
            </a:pPr>
            <a:r>
              <a:rPr lang="zh-CN" altLang="en-US" sz="2400" b="1" dirty="0">
                <a:latin typeface="微软雅黑" panose="020B0503020204020204" pitchFamily="34" charset="-122"/>
                <a:ea typeface="微软雅黑" panose="020B0503020204020204" pitchFamily="34" charset="-122"/>
              </a:rPr>
              <a:t>控制信号</a:t>
            </a:r>
            <a:r>
              <a:rPr lang="en-US" altLang="zh-CN" sz="2400" b="1" dirty="0">
                <a:latin typeface="微软雅黑" panose="020B0503020204020204" pitchFamily="34" charset="-122"/>
                <a:ea typeface="微软雅黑" panose="020B0503020204020204" pitchFamily="34" charset="-122"/>
              </a:rPr>
              <a:t>Sub</a:t>
            </a:r>
            <a:r>
              <a:rPr lang="zh-CN" altLang="en-US" sz="2400" b="1" dirty="0">
                <a:latin typeface="微软雅黑" panose="020B0503020204020204" pitchFamily="34" charset="-122"/>
                <a:ea typeface="微软雅黑" panose="020B0503020204020204" pitchFamily="34" charset="-122"/>
              </a:rPr>
              <a:t>如何产生？</a:t>
            </a:r>
            <a:endParaRPr lang="zh-CN" altLang="en-US" sz="2400" b="1" dirty="0">
              <a:latin typeface="微软雅黑" panose="020B0503020204020204" pitchFamily="34" charset="-122"/>
              <a:ea typeface="微软雅黑" panose="020B0503020204020204" pitchFamily="34" charset="-122"/>
            </a:endParaRPr>
          </a:p>
        </p:txBody>
      </p:sp>
      <p:cxnSp>
        <p:nvCxnSpPr>
          <p:cNvPr id="35" name="直接箭头连接符 34"/>
          <p:cNvCxnSpPr/>
          <p:nvPr/>
        </p:nvCxnSpPr>
        <p:spPr>
          <a:xfrm flipV="1">
            <a:off x="9956802" y="2933538"/>
            <a:ext cx="0" cy="1339386"/>
          </a:xfrm>
          <a:prstGeom prst="straightConnector1">
            <a:avLst/>
          </a:prstGeom>
          <a:ln w="19050">
            <a:solidFill>
              <a:srgbClr val="3438F6"/>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79"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8843963" y="15183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p:cNvSpPr/>
          <p:nvPr/>
        </p:nvSpPr>
        <p:spPr>
          <a:xfrm>
            <a:off x="923925" y="5636252"/>
            <a:ext cx="6096000" cy="1200329"/>
          </a:xfrm>
          <a:prstGeom prst="rect">
            <a:avLst/>
          </a:prstGeom>
        </p:spPr>
        <p:txBody>
          <a:bodyPr>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上述电路可实现</a:t>
            </a:r>
            <a:r>
              <a:rPr lang="zh-CN" altLang="en-US" sz="2400" b="1" dirty="0">
                <a:solidFill>
                  <a:srgbClr val="C00000"/>
                </a:solidFill>
                <a:latin typeface="微软雅黑" panose="020B0503020204020204" pitchFamily="34" charset="-122"/>
                <a:ea typeface="微软雅黑" panose="020B0503020204020204" pitchFamily="34" charset="-122"/>
              </a:rPr>
              <a:t>有符号</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无符号</a:t>
            </a:r>
            <a:br>
              <a:rPr lang="zh-CN" altLang="en-US" sz="2400" b="1" dirty="0">
                <a:solidFill>
                  <a:srgbClr val="C00000"/>
                </a:solidFill>
                <a:latin typeface="微软雅黑" panose="020B0503020204020204" pitchFamily="34" charset="-122"/>
                <a:ea typeface="微软雅黑" panose="020B0503020204020204" pitchFamily="34" charset="-122"/>
              </a:rPr>
            </a:br>
            <a:r>
              <a:rPr lang="zh-CN" altLang="en-US" sz="2400" b="1" dirty="0">
                <a:solidFill>
                  <a:srgbClr val="000000"/>
                </a:solidFill>
                <a:latin typeface="微软雅黑" panose="020B0503020204020204" pitchFamily="34" charset="-122"/>
                <a:ea typeface="微软雅黑" panose="020B0503020204020204" pitchFamily="34" charset="-122"/>
              </a:rPr>
              <a:t>的</a:t>
            </a:r>
            <a:r>
              <a:rPr lang="zh-CN" altLang="en-US" sz="2400" b="1" dirty="0">
                <a:solidFill>
                  <a:srgbClr val="C00000"/>
                </a:solidFill>
                <a:latin typeface="微软雅黑" panose="020B0503020204020204" pitchFamily="34" charset="-122"/>
                <a:ea typeface="微软雅黑" panose="020B0503020204020204" pitchFamily="34" charset="-122"/>
              </a:rPr>
              <a:t>加法</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减法</a:t>
            </a:r>
            <a:r>
              <a:rPr lang="zh-CN" altLang="en-US" sz="2400" b="1" dirty="0">
                <a:solidFill>
                  <a:srgbClr val="000000"/>
                </a:solidFill>
                <a:latin typeface="微软雅黑" panose="020B0503020204020204" pitchFamily="34" charset="-122"/>
                <a:ea typeface="微软雅黑" panose="020B0503020204020204" pitchFamily="34" charset="-122"/>
              </a:rPr>
              <a:t>运算</a:t>
            </a:r>
            <a:r>
              <a:rPr lang="zh-CN" altLang="en-US" sz="2400" b="1" dirty="0">
                <a:latin typeface="微软雅黑" panose="020B0503020204020204" pitchFamily="34" charset="-122"/>
                <a:ea typeface="微软雅黑" panose="020B0503020204020204" pitchFamily="34" charset="-122"/>
              </a:rPr>
              <a:t> </a:t>
            </a:r>
            <a:br>
              <a:rPr lang="zh-CN" altLang="en-US" sz="2400" b="1" dirty="0">
                <a:latin typeface="微软雅黑" panose="020B0503020204020204" pitchFamily="34" charset="-122"/>
                <a:ea typeface="微软雅黑" panose="020B0503020204020204" pitchFamily="34" charset="-122"/>
              </a:rPr>
            </a:b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500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down)">
                                      <p:cBhvr>
                                        <p:cTn id="12" dur="10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down)">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wipe(left)">
                                      <p:cBhvr>
                                        <p:cTn id="3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加法器功能完善之</a:t>
            </a:r>
            <a:r>
              <a:rPr lang="en-US" altLang="zh-CN" dirty="0"/>
              <a:t>---</a:t>
            </a:r>
            <a:r>
              <a:rPr lang="zh-CN" altLang="en-US" dirty="0"/>
              <a:t>产生运算标志位</a:t>
            </a:r>
            <a:endParaRPr lang="zh-CN" altLang="en-US" dirty="0"/>
          </a:p>
        </p:txBody>
      </p:sp>
      <p:sp>
        <p:nvSpPr>
          <p:cNvPr id="3" name="内容占位符 2"/>
          <p:cNvSpPr>
            <a:spLocks noGrp="1"/>
          </p:cNvSpPr>
          <p:nvPr>
            <p:ph idx="1"/>
          </p:nvPr>
        </p:nvSpPr>
        <p:spPr>
          <a:xfrm>
            <a:off x="487822" y="953397"/>
            <a:ext cx="10515599" cy="5637024"/>
          </a:xfrm>
        </p:spPr>
        <p:txBody>
          <a:bodyPr/>
          <a:lstStyle/>
          <a:p>
            <a:r>
              <a:rPr lang="zh-CN" altLang="en-US" dirty="0">
                <a:latin typeface="微软雅黑" panose="020B0503020204020204" pitchFamily="34" charset="-122"/>
                <a:ea typeface="微软雅黑" panose="020B0503020204020204" pitchFamily="34" charset="-122"/>
              </a:rPr>
              <a:t>存放运算标志的寄存器称为</a:t>
            </a:r>
            <a:r>
              <a:rPr lang="zh-CN" altLang="en-US" dirty="0">
                <a:solidFill>
                  <a:srgbClr val="0000FF"/>
                </a:solidFill>
                <a:latin typeface="微软雅黑" panose="020B0503020204020204" pitchFamily="34" charset="-122"/>
                <a:ea typeface="微软雅黑" panose="020B0503020204020204" pitchFamily="34" charset="-122"/>
              </a:rPr>
              <a:t>程序</a:t>
            </a:r>
            <a:r>
              <a:rPr lang="en-US" altLang="zh-CN" dirty="0">
                <a:solidFill>
                  <a:srgbClr val="0000FF"/>
                </a:solidFill>
                <a:latin typeface="微软雅黑" panose="020B0503020204020204" pitchFamily="34" charset="-122"/>
                <a:ea typeface="微软雅黑" panose="020B0503020204020204" pitchFamily="34" charset="-122"/>
              </a:rPr>
              <a:t>/</a:t>
            </a:r>
            <a:r>
              <a:rPr lang="zh-CN" altLang="en-US" dirty="0">
                <a:solidFill>
                  <a:srgbClr val="0000FF"/>
                </a:solidFill>
                <a:latin typeface="微软雅黑" panose="020B0503020204020204" pitchFamily="34" charset="-122"/>
                <a:ea typeface="微软雅黑" panose="020B0503020204020204" pitchFamily="34" charset="-122"/>
              </a:rPr>
              <a:t>状态字</a:t>
            </a:r>
            <a:r>
              <a:rPr lang="zh-CN" altLang="en-US" dirty="0">
                <a:latin typeface="微软雅黑" panose="020B0503020204020204" pitchFamily="34" charset="-122"/>
                <a:ea typeface="微软雅黑" panose="020B0503020204020204" pitchFamily="34" charset="-122"/>
              </a:rPr>
              <a:t>或</a:t>
            </a:r>
            <a:r>
              <a:rPr lang="zh-CN" altLang="en-US" dirty="0">
                <a:solidFill>
                  <a:srgbClr val="0000FF"/>
                </a:solidFill>
                <a:latin typeface="微软雅黑" panose="020B0503020204020204" pitchFamily="34" charset="-122"/>
                <a:ea typeface="微软雅黑" panose="020B0503020204020204" pitchFamily="34" charset="-122"/>
              </a:rPr>
              <a:t>标志寄存器</a:t>
            </a:r>
            <a:endParaRPr lang="en-US" altLang="zh-CN" dirty="0">
              <a:solidFill>
                <a:srgbClr val="0000FF"/>
              </a:solidFill>
              <a:latin typeface="微软雅黑" panose="020B0503020204020204" pitchFamily="34" charset="-122"/>
              <a:ea typeface="微软雅黑" panose="020B0503020204020204" pitchFamily="34" charset="-122"/>
            </a:endParaRPr>
          </a:p>
          <a:p>
            <a:pPr lvl="1"/>
            <a:r>
              <a:rPr lang="zh-CN" altLang="en-US" dirty="0"/>
              <a:t>每个标志对应标志寄存器中的一个标志位。</a:t>
            </a:r>
            <a:endParaRPr lang="en-US" altLang="zh-CN" dirty="0"/>
          </a:p>
          <a:p>
            <a:pPr lvl="1"/>
            <a:r>
              <a:rPr lang="en-US" altLang="zh-CN" dirty="0"/>
              <a:t>IA-32</a:t>
            </a:r>
            <a:r>
              <a:rPr lang="zh-CN" altLang="en-US" dirty="0"/>
              <a:t>中的</a:t>
            </a:r>
            <a:r>
              <a:rPr lang="en-US" altLang="zh-CN" dirty="0"/>
              <a:t>EFLAGS</a:t>
            </a:r>
            <a:r>
              <a:rPr lang="zh-CN" altLang="en-US" dirty="0"/>
              <a:t>寄存器     </a:t>
            </a:r>
            <a:r>
              <a:rPr lang="en-US" altLang="zh-CN" dirty="0"/>
              <a:t>(MIPS </a:t>
            </a:r>
            <a:r>
              <a:rPr lang="zh-CN" altLang="en-US" dirty="0"/>
              <a:t>无标志寄存器</a:t>
            </a:r>
            <a:r>
              <a:rPr lang="en-US" altLang="zh-CN" dirty="0"/>
              <a:t>)</a:t>
            </a:r>
            <a:endParaRPr lang="zh-CN" altLang="en-US" dirty="0"/>
          </a:p>
          <a:p>
            <a:pPr lvl="2"/>
            <a:r>
              <a:rPr lang="en-US" altLang="zh-CN" dirty="0"/>
              <a:t>ZF</a:t>
            </a:r>
            <a:r>
              <a:rPr lang="zh-CN" altLang="en-US" dirty="0"/>
              <a:t>（结果为零）        </a:t>
            </a:r>
            <a:r>
              <a:rPr lang="en-US" altLang="zh-CN" dirty="0"/>
              <a:t>SF</a:t>
            </a:r>
            <a:r>
              <a:rPr lang="zh-CN" altLang="en-US" dirty="0"/>
              <a:t>（结果为负数）</a:t>
            </a:r>
            <a:endParaRPr lang="en-US" altLang="zh-CN" dirty="0"/>
          </a:p>
          <a:p>
            <a:pPr lvl="2"/>
            <a:r>
              <a:rPr lang="en-US" altLang="zh-CN" dirty="0"/>
              <a:t>CF</a:t>
            </a:r>
            <a:r>
              <a:rPr lang="zh-CN" altLang="en-US" dirty="0"/>
              <a:t>（进位</a:t>
            </a:r>
            <a:r>
              <a:rPr lang="en-US" altLang="zh-CN" dirty="0"/>
              <a:t>/</a:t>
            </a:r>
            <a:r>
              <a:rPr lang="zh-CN" altLang="en-US" dirty="0"/>
              <a:t>借位）      </a:t>
            </a:r>
            <a:r>
              <a:rPr lang="en-US" altLang="zh-CN" dirty="0"/>
              <a:t>OF</a:t>
            </a:r>
            <a:r>
              <a:rPr lang="zh-CN" altLang="en-US" dirty="0"/>
              <a:t>（有符号溢出）      </a:t>
            </a:r>
            <a:r>
              <a:rPr lang="en-US" altLang="zh-CN" dirty="0">
                <a:latin typeface="微软雅黑" panose="020B0503020204020204" pitchFamily="34" charset="-122"/>
                <a:ea typeface="微软雅黑" panose="020B0503020204020204" pitchFamily="34" charset="-122"/>
              </a:rPr>
              <a:t>OF=C</a:t>
            </a:r>
            <a:r>
              <a:rPr lang="en-US" altLang="zh-CN" baseline="-25000" dirty="0">
                <a:latin typeface="微软雅黑" panose="020B0503020204020204" pitchFamily="34" charset="-122"/>
                <a:ea typeface="微软雅黑" panose="020B0503020204020204" pitchFamily="34" charset="-122"/>
              </a:rPr>
              <a:t>n-1</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rPr>
              <a:t>C</a:t>
            </a:r>
            <a:r>
              <a:rPr lang="en-US" altLang="zh-CN" baseline="-25000" dirty="0">
                <a:latin typeface="微软雅黑" panose="020B0503020204020204" pitchFamily="34" charset="-122"/>
                <a:ea typeface="微软雅黑" panose="020B0503020204020204" pitchFamily="34" charset="-122"/>
                <a:sym typeface="Symbol" panose="05050102010706020507" pitchFamily="18" charset="2"/>
              </a:rPr>
              <a:t>out</a:t>
            </a:r>
            <a:endParaRPr lang="en-US" altLang="zh-CN" baseline="-25000" dirty="0">
              <a:latin typeface="微软雅黑" panose="020B0503020204020204" pitchFamily="34" charset="-122"/>
              <a:ea typeface="微软雅黑" panose="020B0503020204020204" pitchFamily="34" charset="-122"/>
              <a:sym typeface="Symbol" panose="05050102010706020507" pitchFamily="18" charset="2"/>
            </a:endParaRPr>
          </a:p>
          <a:p>
            <a:pPr lvl="1"/>
            <a:endParaRPr lang="en-US" altLang="zh-CN" dirty="0"/>
          </a:p>
        </p:txBody>
      </p:sp>
      <p:grpSp>
        <p:nvGrpSpPr>
          <p:cNvPr id="5" name="Group 11"/>
          <p:cNvGrpSpPr/>
          <p:nvPr/>
        </p:nvGrpSpPr>
        <p:grpSpPr bwMode="auto">
          <a:xfrm>
            <a:off x="1770467" y="3907613"/>
            <a:ext cx="6045199" cy="2500312"/>
            <a:chOff x="1952" y="2151"/>
            <a:chExt cx="3808" cy="1575"/>
          </a:xfrm>
        </p:grpSpPr>
        <p:sp>
          <p:nvSpPr>
            <p:cNvPr id="6" name="Rectangle 33"/>
            <p:cNvSpPr>
              <a:spLocks noChangeArrowheads="1"/>
            </p:cNvSpPr>
            <p:nvPr/>
          </p:nvSpPr>
          <p:spPr bwMode="auto">
            <a:xfrm>
              <a:off x="5140" y="2890"/>
              <a:ext cx="3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dirty="0">
                  <a:cs typeface="Arial" panose="020B0604020202020204" pitchFamily="34" charset="0"/>
                </a:rPr>
                <a:t>Sum</a:t>
              </a:r>
              <a:endParaRPr lang="en-US" altLang="zh-CN" sz="1600" dirty="0">
                <a:cs typeface="Arial" panose="020B0604020202020204" pitchFamily="34" charset="0"/>
              </a:endParaRPr>
            </a:p>
          </p:txBody>
        </p:sp>
        <p:sp>
          <p:nvSpPr>
            <p:cNvPr id="7" name="Line 11"/>
            <p:cNvSpPr>
              <a:spLocks noChangeShapeType="1"/>
            </p:cNvSpPr>
            <p:nvPr/>
          </p:nvSpPr>
          <p:spPr bwMode="auto">
            <a:xfrm flipH="1">
              <a:off x="3670" y="2599"/>
              <a:ext cx="502"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2"/>
            <p:cNvSpPr>
              <a:spLocks noChangeShapeType="1"/>
            </p:cNvSpPr>
            <p:nvPr/>
          </p:nvSpPr>
          <p:spPr bwMode="auto">
            <a:xfrm flipH="1">
              <a:off x="4162" y="2482"/>
              <a:ext cx="6" cy="43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3"/>
            <p:cNvSpPr>
              <a:spLocks noChangeShapeType="1"/>
            </p:cNvSpPr>
            <p:nvPr/>
          </p:nvSpPr>
          <p:spPr bwMode="auto">
            <a:xfrm>
              <a:off x="4175" y="2482"/>
              <a:ext cx="399" cy="19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4"/>
            <p:cNvSpPr>
              <a:spLocks noChangeShapeType="1"/>
            </p:cNvSpPr>
            <p:nvPr/>
          </p:nvSpPr>
          <p:spPr bwMode="auto">
            <a:xfrm>
              <a:off x="4145" y="2913"/>
              <a:ext cx="151" cy="7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6"/>
            <p:cNvSpPr>
              <a:spLocks noChangeShapeType="1"/>
            </p:cNvSpPr>
            <p:nvPr/>
          </p:nvSpPr>
          <p:spPr bwMode="auto">
            <a:xfrm>
              <a:off x="4574" y="2676"/>
              <a:ext cx="7" cy="29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8"/>
            <p:cNvSpPr>
              <a:spLocks noChangeShapeType="1"/>
            </p:cNvSpPr>
            <p:nvPr/>
          </p:nvSpPr>
          <p:spPr bwMode="auto">
            <a:xfrm flipV="1">
              <a:off x="4168" y="3064"/>
              <a:ext cx="0" cy="41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9"/>
            <p:cNvSpPr>
              <a:spLocks noChangeShapeType="1"/>
            </p:cNvSpPr>
            <p:nvPr/>
          </p:nvSpPr>
          <p:spPr bwMode="auto">
            <a:xfrm flipV="1">
              <a:off x="4175" y="3257"/>
              <a:ext cx="399" cy="22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0"/>
            <p:cNvSpPr>
              <a:spLocks noChangeShapeType="1"/>
            </p:cNvSpPr>
            <p:nvPr/>
          </p:nvSpPr>
          <p:spPr bwMode="auto">
            <a:xfrm flipV="1">
              <a:off x="4169" y="2981"/>
              <a:ext cx="121" cy="7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2"/>
            <p:cNvSpPr>
              <a:spLocks noChangeShapeType="1"/>
            </p:cNvSpPr>
            <p:nvPr/>
          </p:nvSpPr>
          <p:spPr bwMode="auto">
            <a:xfrm flipV="1">
              <a:off x="4581" y="2966"/>
              <a:ext cx="0" cy="30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a:off x="4584" y="2973"/>
              <a:ext cx="61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4"/>
            <p:cNvSpPr>
              <a:spLocks noChangeShapeType="1"/>
            </p:cNvSpPr>
            <p:nvPr/>
          </p:nvSpPr>
          <p:spPr bwMode="auto">
            <a:xfrm flipH="1">
              <a:off x="3670" y="3346"/>
              <a:ext cx="502"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Rectangle 25"/>
            <p:cNvSpPr>
              <a:spLocks noChangeArrowheads="1"/>
            </p:cNvSpPr>
            <p:nvPr/>
          </p:nvSpPr>
          <p:spPr bwMode="auto">
            <a:xfrm rot="5400000">
              <a:off x="4096" y="2879"/>
              <a:ext cx="6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dirty="0">
                  <a:ea typeface="微软雅黑" panose="020B0503020204020204" pitchFamily="34" charset="-122"/>
                  <a:cs typeface="Arial" panose="020B0604020202020204" pitchFamily="34" charset="0"/>
                </a:rPr>
                <a:t>加法器</a:t>
              </a:r>
              <a:endParaRPr lang="zh-CN" altLang="en-US" sz="1800" dirty="0">
                <a:ea typeface="微软雅黑" panose="020B0503020204020204" pitchFamily="34" charset="-122"/>
                <a:cs typeface="Arial" panose="020B0604020202020204" pitchFamily="34" charset="0"/>
              </a:endParaRPr>
            </a:p>
          </p:txBody>
        </p:sp>
        <p:sp>
          <p:nvSpPr>
            <p:cNvPr id="19" name="Line 26"/>
            <p:cNvSpPr>
              <a:spLocks noChangeShapeType="1"/>
            </p:cNvSpPr>
            <p:nvPr/>
          </p:nvSpPr>
          <p:spPr bwMode="auto">
            <a:xfrm flipH="1">
              <a:off x="3834" y="3308"/>
              <a:ext cx="90" cy="7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flipH="1">
              <a:off x="3834" y="2563"/>
              <a:ext cx="90" cy="7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8"/>
            <p:cNvSpPr>
              <a:spLocks noChangeShapeType="1"/>
            </p:cNvSpPr>
            <p:nvPr/>
          </p:nvSpPr>
          <p:spPr bwMode="auto">
            <a:xfrm flipH="1">
              <a:off x="4866" y="2935"/>
              <a:ext cx="90" cy="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Rectangle 29"/>
            <p:cNvSpPr>
              <a:spLocks noChangeArrowheads="1"/>
            </p:cNvSpPr>
            <p:nvPr/>
          </p:nvSpPr>
          <p:spPr bwMode="auto">
            <a:xfrm>
              <a:off x="3707" y="2599"/>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600">
                  <a:cs typeface="Arial" panose="020B0604020202020204" pitchFamily="34" charset="0"/>
                </a:rPr>
                <a:t>4</a:t>
              </a:r>
              <a:endParaRPr lang="zh-CN" altLang="en-US" sz="1600">
                <a:cs typeface="Arial" panose="020B0604020202020204" pitchFamily="34" charset="0"/>
              </a:endParaRPr>
            </a:p>
          </p:txBody>
        </p:sp>
        <p:sp>
          <p:nvSpPr>
            <p:cNvPr id="23" name="Rectangle 30"/>
            <p:cNvSpPr>
              <a:spLocks noChangeArrowheads="1"/>
            </p:cNvSpPr>
            <p:nvPr/>
          </p:nvSpPr>
          <p:spPr bwMode="auto">
            <a:xfrm>
              <a:off x="3707" y="3346"/>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600">
                  <a:cs typeface="Arial" panose="020B0604020202020204" pitchFamily="34" charset="0"/>
                </a:rPr>
                <a:t>4</a:t>
              </a:r>
              <a:endParaRPr lang="zh-CN" altLang="en-US" sz="1600">
                <a:cs typeface="Arial" panose="020B0604020202020204" pitchFamily="34" charset="0"/>
              </a:endParaRPr>
            </a:p>
          </p:txBody>
        </p:sp>
        <p:sp>
          <p:nvSpPr>
            <p:cNvPr id="24" name="Rectangle 31"/>
            <p:cNvSpPr>
              <a:spLocks noChangeArrowheads="1"/>
            </p:cNvSpPr>
            <p:nvPr/>
          </p:nvSpPr>
          <p:spPr bwMode="auto">
            <a:xfrm>
              <a:off x="4739" y="2973"/>
              <a:ext cx="1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75000"/>
                </a:lnSpc>
                <a:spcBef>
                  <a:spcPct val="0"/>
                </a:spcBef>
                <a:buFontTx/>
                <a:buNone/>
              </a:pPr>
              <a:r>
                <a:rPr lang="zh-CN" altLang="en-US" sz="1600">
                  <a:cs typeface="Arial" panose="020B0604020202020204" pitchFamily="34" charset="0"/>
                </a:rPr>
                <a:t>4</a:t>
              </a:r>
              <a:endParaRPr lang="zh-CN" altLang="en-US" sz="1600">
                <a:cs typeface="Arial" panose="020B0604020202020204" pitchFamily="34" charset="0"/>
              </a:endParaRPr>
            </a:p>
          </p:txBody>
        </p:sp>
        <p:sp>
          <p:nvSpPr>
            <p:cNvPr id="25" name="Rectangle 32"/>
            <p:cNvSpPr>
              <a:spLocks noChangeArrowheads="1"/>
            </p:cNvSpPr>
            <p:nvPr/>
          </p:nvSpPr>
          <p:spPr bwMode="auto">
            <a:xfrm>
              <a:off x="3624" y="2380"/>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A</a:t>
              </a:r>
              <a:endParaRPr lang="en-US" altLang="zh-CN" sz="1600">
                <a:cs typeface="Arial" panose="020B0604020202020204" pitchFamily="34" charset="0"/>
              </a:endParaRPr>
            </a:p>
          </p:txBody>
        </p:sp>
        <p:sp>
          <p:nvSpPr>
            <p:cNvPr id="26" name="Rectangle 34"/>
            <p:cNvSpPr>
              <a:spLocks noChangeArrowheads="1"/>
            </p:cNvSpPr>
            <p:nvPr/>
          </p:nvSpPr>
          <p:spPr bwMode="auto">
            <a:xfrm>
              <a:off x="4986" y="2653"/>
              <a:ext cx="27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dirty="0">
                  <a:cs typeface="Arial" panose="020B0604020202020204" pitchFamily="34" charset="0"/>
                </a:rPr>
                <a:t>ZF</a:t>
              </a:r>
              <a:endParaRPr lang="en-US" altLang="zh-CN" sz="1600" dirty="0">
                <a:cs typeface="Arial" panose="020B0604020202020204" pitchFamily="34" charset="0"/>
              </a:endParaRPr>
            </a:p>
          </p:txBody>
        </p:sp>
        <p:sp>
          <p:nvSpPr>
            <p:cNvPr id="27" name="Line 35"/>
            <p:cNvSpPr>
              <a:spLocks noChangeShapeType="1"/>
            </p:cNvSpPr>
            <p:nvPr/>
          </p:nvSpPr>
          <p:spPr bwMode="auto">
            <a:xfrm>
              <a:off x="4416" y="2354"/>
              <a:ext cx="0" cy="24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Rectangle 36"/>
            <p:cNvSpPr>
              <a:spLocks noChangeArrowheads="1"/>
            </p:cNvSpPr>
            <p:nvPr/>
          </p:nvSpPr>
          <p:spPr bwMode="auto">
            <a:xfrm>
              <a:off x="4449" y="2393"/>
              <a:ext cx="3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Cin</a:t>
              </a:r>
              <a:endParaRPr lang="en-US" altLang="zh-CN" sz="1600">
                <a:cs typeface="Arial" panose="020B0604020202020204" pitchFamily="34" charset="0"/>
              </a:endParaRPr>
            </a:p>
          </p:txBody>
        </p:sp>
        <p:sp>
          <p:nvSpPr>
            <p:cNvPr id="29" name="Line 37"/>
            <p:cNvSpPr>
              <a:spLocks noChangeShapeType="1"/>
            </p:cNvSpPr>
            <p:nvPr/>
          </p:nvSpPr>
          <p:spPr bwMode="auto">
            <a:xfrm>
              <a:off x="4416" y="3350"/>
              <a:ext cx="0" cy="32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Rectangle 38"/>
            <p:cNvSpPr>
              <a:spLocks noChangeArrowheads="1"/>
            </p:cNvSpPr>
            <p:nvPr/>
          </p:nvSpPr>
          <p:spPr bwMode="auto">
            <a:xfrm>
              <a:off x="4449" y="3514"/>
              <a:ext cx="4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dirty="0" err="1">
                  <a:cs typeface="Arial" panose="020B0604020202020204" pitchFamily="34" charset="0"/>
                </a:rPr>
                <a:t>Cout</a:t>
              </a:r>
              <a:endParaRPr lang="en-US" altLang="zh-CN" sz="1600" dirty="0">
                <a:cs typeface="Arial" panose="020B0604020202020204" pitchFamily="34" charset="0"/>
              </a:endParaRPr>
            </a:p>
          </p:txBody>
        </p:sp>
        <p:sp>
          <p:nvSpPr>
            <p:cNvPr id="31" name="Line 39"/>
            <p:cNvSpPr>
              <a:spLocks noChangeShapeType="1"/>
            </p:cNvSpPr>
            <p:nvPr/>
          </p:nvSpPr>
          <p:spPr bwMode="auto">
            <a:xfrm flipH="1">
              <a:off x="2308" y="3222"/>
              <a:ext cx="1039"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0"/>
            <p:cNvSpPr>
              <a:spLocks noChangeShapeType="1"/>
            </p:cNvSpPr>
            <p:nvPr/>
          </p:nvSpPr>
          <p:spPr bwMode="auto">
            <a:xfrm flipH="1">
              <a:off x="2474" y="3184"/>
              <a:ext cx="89" cy="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Rectangle 41"/>
            <p:cNvSpPr>
              <a:spLocks noChangeArrowheads="1"/>
            </p:cNvSpPr>
            <p:nvPr/>
          </p:nvSpPr>
          <p:spPr bwMode="auto">
            <a:xfrm>
              <a:off x="2345" y="322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600">
                  <a:cs typeface="Arial" panose="020B0604020202020204" pitchFamily="34" charset="0"/>
                </a:rPr>
                <a:t>4</a:t>
              </a:r>
              <a:endParaRPr lang="zh-CN" altLang="en-US" sz="1600">
                <a:cs typeface="Arial" panose="020B0604020202020204" pitchFamily="34" charset="0"/>
              </a:endParaRPr>
            </a:p>
          </p:txBody>
        </p:sp>
        <p:sp>
          <p:nvSpPr>
            <p:cNvPr id="34" name="Rectangle 42"/>
            <p:cNvSpPr>
              <a:spLocks noChangeArrowheads="1"/>
            </p:cNvSpPr>
            <p:nvPr/>
          </p:nvSpPr>
          <p:spPr bwMode="auto">
            <a:xfrm>
              <a:off x="2139" y="313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B</a:t>
              </a:r>
              <a:endParaRPr lang="en-US" altLang="zh-CN" sz="1600">
                <a:cs typeface="Arial" panose="020B0604020202020204" pitchFamily="34" charset="0"/>
              </a:endParaRPr>
            </a:p>
          </p:txBody>
        </p:sp>
        <p:grpSp>
          <p:nvGrpSpPr>
            <p:cNvPr id="35" name="Group 43"/>
            <p:cNvGrpSpPr/>
            <p:nvPr/>
          </p:nvGrpSpPr>
          <p:grpSpPr bwMode="auto">
            <a:xfrm>
              <a:off x="2717" y="3340"/>
              <a:ext cx="290" cy="247"/>
              <a:chOff x="1816" y="3448"/>
              <a:chExt cx="336" cy="288"/>
            </a:xfrm>
          </p:grpSpPr>
          <p:sp>
            <p:nvSpPr>
              <p:cNvPr id="59" name="Oval 44"/>
              <p:cNvSpPr>
                <a:spLocks noChangeArrowheads="1"/>
              </p:cNvSpPr>
              <p:nvPr/>
            </p:nvSpPr>
            <p:spPr bwMode="auto">
              <a:xfrm>
                <a:off x="2072" y="3560"/>
                <a:ext cx="80" cy="8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60" name="Line 45"/>
              <p:cNvSpPr>
                <a:spLocks noChangeShapeType="1"/>
              </p:cNvSpPr>
              <p:nvPr/>
            </p:nvSpPr>
            <p:spPr bwMode="auto">
              <a:xfrm flipH="1" flipV="1">
                <a:off x="1816" y="3448"/>
                <a:ext cx="256" cy="16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46"/>
              <p:cNvSpPr>
                <a:spLocks noChangeShapeType="1"/>
              </p:cNvSpPr>
              <p:nvPr/>
            </p:nvSpPr>
            <p:spPr bwMode="auto">
              <a:xfrm flipH="1">
                <a:off x="1816" y="3608"/>
                <a:ext cx="256" cy="12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47"/>
              <p:cNvSpPr>
                <a:spLocks noChangeShapeType="1"/>
              </p:cNvSpPr>
              <p:nvPr/>
            </p:nvSpPr>
            <p:spPr bwMode="auto">
              <a:xfrm>
                <a:off x="1824" y="3464"/>
                <a:ext cx="0" cy="27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 name="Line 48"/>
            <p:cNvSpPr>
              <a:spLocks noChangeShapeType="1"/>
            </p:cNvSpPr>
            <p:nvPr/>
          </p:nvSpPr>
          <p:spPr bwMode="auto">
            <a:xfrm>
              <a:off x="2601" y="3225"/>
              <a:ext cx="0" cy="24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49"/>
            <p:cNvSpPr>
              <a:spLocks noChangeShapeType="1"/>
            </p:cNvSpPr>
            <p:nvPr/>
          </p:nvSpPr>
          <p:spPr bwMode="auto">
            <a:xfrm>
              <a:off x="2604" y="3470"/>
              <a:ext cx="11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50"/>
            <p:cNvSpPr>
              <a:spLocks noChangeShapeType="1"/>
            </p:cNvSpPr>
            <p:nvPr/>
          </p:nvSpPr>
          <p:spPr bwMode="auto">
            <a:xfrm flipH="1">
              <a:off x="3010" y="3470"/>
              <a:ext cx="337"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51"/>
            <p:cNvSpPr>
              <a:spLocks noChangeShapeType="1"/>
            </p:cNvSpPr>
            <p:nvPr/>
          </p:nvSpPr>
          <p:spPr bwMode="auto">
            <a:xfrm flipH="1">
              <a:off x="3092" y="3433"/>
              <a:ext cx="89" cy="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Rectangle 52"/>
            <p:cNvSpPr>
              <a:spLocks noChangeArrowheads="1"/>
            </p:cNvSpPr>
            <p:nvPr/>
          </p:nvSpPr>
          <p:spPr bwMode="auto">
            <a:xfrm>
              <a:off x="2995" y="3481"/>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600">
                  <a:cs typeface="Arial" panose="020B0604020202020204" pitchFamily="34" charset="0"/>
                </a:rPr>
                <a:t>4</a:t>
              </a:r>
              <a:endParaRPr lang="zh-CN" altLang="en-US" sz="1600">
                <a:cs typeface="Arial" panose="020B0604020202020204" pitchFamily="34" charset="0"/>
              </a:endParaRPr>
            </a:p>
          </p:txBody>
        </p:sp>
        <p:sp>
          <p:nvSpPr>
            <p:cNvPr id="41" name="Rectangle 54"/>
            <p:cNvSpPr>
              <a:spLocks noChangeArrowheads="1"/>
            </p:cNvSpPr>
            <p:nvPr/>
          </p:nvSpPr>
          <p:spPr bwMode="auto">
            <a:xfrm>
              <a:off x="3322" y="3108"/>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200">
                  <a:latin typeface="Times New Roman" panose="02020603050405020304" pitchFamily="18" charset="0"/>
                </a:rPr>
                <a:t>0</a:t>
              </a:r>
              <a:endParaRPr lang="zh-CN" altLang="en-US" sz="1200">
                <a:latin typeface="Times New Roman" panose="02020603050405020304" pitchFamily="18" charset="0"/>
              </a:endParaRPr>
            </a:p>
          </p:txBody>
        </p:sp>
        <p:sp>
          <p:nvSpPr>
            <p:cNvPr id="42" name="Rectangle 55"/>
            <p:cNvSpPr>
              <a:spLocks noChangeArrowheads="1"/>
            </p:cNvSpPr>
            <p:nvPr/>
          </p:nvSpPr>
          <p:spPr bwMode="auto">
            <a:xfrm>
              <a:off x="3309" y="3355"/>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200">
                  <a:latin typeface="Times New Roman" panose="02020603050405020304" pitchFamily="18" charset="0"/>
                </a:rPr>
                <a:t>1</a:t>
              </a:r>
              <a:endParaRPr lang="zh-CN" altLang="en-US" sz="1200">
                <a:latin typeface="Times New Roman" panose="02020603050405020304" pitchFamily="18" charset="0"/>
              </a:endParaRPr>
            </a:p>
          </p:txBody>
        </p:sp>
        <p:sp>
          <p:nvSpPr>
            <p:cNvPr id="43" name="Rectangle 56"/>
            <p:cNvSpPr>
              <a:spLocks noChangeArrowheads="1"/>
            </p:cNvSpPr>
            <p:nvPr/>
          </p:nvSpPr>
          <p:spPr bwMode="auto">
            <a:xfrm rot="5400000">
              <a:off x="3292" y="3181"/>
              <a:ext cx="47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dirty="0">
                  <a:cs typeface="Arial" panose="020B0604020202020204" pitchFamily="34" charset="0"/>
                </a:rPr>
                <a:t>MUX</a:t>
              </a:r>
              <a:endParaRPr lang="en-US" altLang="zh-CN" sz="1600" dirty="0">
                <a:cs typeface="Arial" panose="020B0604020202020204" pitchFamily="34" charset="0"/>
              </a:endParaRPr>
            </a:p>
          </p:txBody>
        </p:sp>
        <p:sp>
          <p:nvSpPr>
            <p:cNvPr id="44" name="Line 57"/>
            <p:cNvSpPr>
              <a:spLocks noChangeShapeType="1"/>
            </p:cNvSpPr>
            <p:nvPr/>
          </p:nvSpPr>
          <p:spPr bwMode="auto">
            <a:xfrm flipV="1">
              <a:off x="3508" y="2205"/>
              <a:ext cx="0" cy="837"/>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9"/>
            <p:cNvSpPr>
              <a:spLocks noChangeShapeType="1"/>
            </p:cNvSpPr>
            <p:nvPr/>
          </p:nvSpPr>
          <p:spPr bwMode="auto">
            <a:xfrm flipH="1">
              <a:off x="3505" y="2351"/>
              <a:ext cx="91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Rectangle 60"/>
            <p:cNvSpPr>
              <a:spLocks noChangeArrowheads="1"/>
            </p:cNvSpPr>
            <p:nvPr/>
          </p:nvSpPr>
          <p:spPr bwMode="auto">
            <a:xfrm>
              <a:off x="3126" y="2151"/>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Sub</a:t>
              </a:r>
              <a:endParaRPr lang="en-US" altLang="zh-CN" sz="1600">
                <a:cs typeface="Arial" panose="020B0604020202020204" pitchFamily="34" charset="0"/>
              </a:endParaRPr>
            </a:p>
          </p:txBody>
        </p:sp>
        <p:sp>
          <p:nvSpPr>
            <p:cNvPr id="47" name="Rectangle 62"/>
            <p:cNvSpPr>
              <a:spLocks noChangeArrowheads="1"/>
            </p:cNvSpPr>
            <p:nvPr/>
          </p:nvSpPr>
          <p:spPr bwMode="auto">
            <a:xfrm>
              <a:off x="2953" y="326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B</a:t>
              </a:r>
              <a:endParaRPr lang="en-US" altLang="zh-CN" sz="1600">
                <a:cs typeface="Arial" panose="020B0604020202020204" pitchFamily="34" charset="0"/>
              </a:endParaRPr>
            </a:p>
          </p:txBody>
        </p:sp>
        <p:sp>
          <p:nvSpPr>
            <p:cNvPr id="48" name="Line 63"/>
            <p:cNvSpPr>
              <a:spLocks noChangeShapeType="1"/>
            </p:cNvSpPr>
            <p:nvPr/>
          </p:nvSpPr>
          <p:spPr bwMode="auto">
            <a:xfrm>
              <a:off x="3004" y="3303"/>
              <a:ext cx="9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Line 64"/>
            <p:cNvSpPr>
              <a:spLocks noChangeShapeType="1"/>
            </p:cNvSpPr>
            <p:nvPr/>
          </p:nvSpPr>
          <p:spPr bwMode="auto">
            <a:xfrm>
              <a:off x="4577" y="2787"/>
              <a:ext cx="401"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65"/>
            <p:cNvSpPr>
              <a:spLocks noChangeShapeType="1"/>
            </p:cNvSpPr>
            <p:nvPr/>
          </p:nvSpPr>
          <p:spPr bwMode="auto">
            <a:xfrm>
              <a:off x="4594" y="3206"/>
              <a:ext cx="402"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Rectangle 66"/>
            <p:cNvSpPr>
              <a:spLocks noChangeArrowheads="1"/>
            </p:cNvSpPr>
            <p:nvPr/>
          </p:nvSpPr>
          <p:spPr bwMode="auto">
            <a:xfrm>
              <a:off x="4977" y="3125"/>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OF</a:t>
              </a:r>
              <a:endParaRPr lang="en-US" altLang="zh-CN" sz="1600">
                <a:cs typeface="Arial" panose="020B0604020202020204" pitchFamily="34" charset="0"/>
              </a:endParaRPr>
            </a:p>
          </p:txBody>
        </p:sp>
        <p:sp>
          <p:nvSpPr>
            <p:cNvPr id="52" name="Text Box 68"/>
            <p:cNvSpPr txBox="1">
              <a:spLocks noChangeArrowheads="1"/>
            </p:cNvSpPr>
            <p:nvPr/>
          </p:nvSpPr>
          <p:spPr bwMode="auto">
            <a:xfrm>
              <a:off x="1952" y="2613"/>
              <a:ext cx="15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solidFill>
                    <a:srgbClr val="C00000"/>
                  </a:solidFill>
                  <a:latin typeface="微软雅黑" panose="020B0503020204020204" pitchFamily="34" charset="-122"/>
                  <a:ea typeface="微软雅黑" panose="020B0503020204020204" pitchFamily="34" charset="-122"/>
                </a:rPr>
                <a:t>整数加</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减运算部件</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53" name="Line 63"/>
            <p:cNvSpPr>
              <a:spLocks noChangeShapeType="1"/>
            </p:cNvSpPr>
            <p:nvPr/>
          </p:nvSpPr>
          <p:spPr bwMode="auto">
            <a:xfrm>
              <a:off x="4594" y="2895"/>
              <a:ext cx="68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Text Box 64"/>
            <p:cNvSpPr txBox="1">
              <a:spLocks noChangeArrowheads="1"/>
            </p:cNvSpPr>
            <p:nvPr/>
          </p:nvSpPr>
          <p:spPr bwMode="auto">
            <a:xfrm>
              <a:off x="5246" y="2777"/>
              <a:ext cx="3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t>SF</a:t>
              </a:r>
              <a:endParaRPr lang="en-US" altLang="zh-CN" sz="1600" b="1"/>
            </a:p>
          </p:txBody>
        </p:sp>
        <p:sp>
          <p:nvSpPr>
            <p:cNvPr id="55" name="Line 65"/>
            <p:cNvSpPr>
              <a:spLocks noChangeShapeType="1"/>
            </p:cNvSpPr>
            <p:nvPr/>
          </p:nvSpPr>
          <p:spPr bwMode="auto">
            <a:xfrm>
              <a:off x="4594" y="3133"/>
              <a:ext cx="85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66"/>
            <p:cNvSpPr txBox="1">
              <a:spLocks noChangeArrowheads="1"/>
            </p:cNvSpPr>
            <p:nvPr/>
          </p:nvSpPr>
          <p:spPr bwMode="auto">
            <a:xfrm>
              <a:off x="5416" y="3015"/>
              <a:ext cx="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t>CF</a:t>
              </a:r>
              <a:endParaRPr lang="en-US" altLang="zh-CN" sz="1600" b="1"/>
            </a:p>
          </p:txBody>
        </p:sp>
        <p:sp>
          <p:nvSpPr>
            <p:cNvPr id="57" name="Text Box 67"/>
            <p:cNvSpPr txBox="1">
              <a:spLocks noChangeArrowheads="1"/>
            </p:cNvSpPr>
            <p:nvPr/>
          </p:nvSpPr>
          <p:spPr bwMode="auto">
            <a:xfrm>
              <a:off x="3883" y="3094"/>
              <a:ext cx="3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latin typeface="Times New Roman" panose="02020603050405020304" pitchFamily="18" charset="0"/>
                </a:rPr>
                <a:t>B</a:t>
              </a:r>
              <a:r>
                <a:rPr lang="zh-CN" altLang="en-US" sz="1600" b="1">
                  <a:latin typeface="Times New Roman" panose="02020603050405020304" pitchFamily="18" charset="0"/>
                </a:rPr>
                <a:t>＇</a:t>
              </a:r>
              <a:endParaRPr lang="en-US" altLang="zh-CN" sz="1600" b="1">
                <a:latin typeface="Times New Roman" panose="02020603050405020304" pitchFamily="18" charset="0"/>
              </a:endParaRPr>
            </a:p>
          </p:txBody>
        </p:sp>
        <p:sp>
          <p:nvSpPr>
            <p:cNvPr id="58" name="AutoShape 68"/>
            <p:cNvSpPr>
              <a:spLocks noChangeArrowheads="1"/>
            </p:cNvSpPr>
            <p:nvPr/>
          </p:nvSpPr>
          <p:spPr bwMode="auto">
            <a:xfrm rot="-5400000">
              <a:off x="3136" y="3171"/>
              <a:ext cx="733" cy="309"/>
            </a:xfrm>
            <a:custGeom>
              <a:avLst/>
              <a:gdLst>
                <a:gd name="T0" fmla="*/ 641 w 21600"/>
                <a:gd name="T1" fmla="*/ 155 h 21600"/>
                <a:gd name="T2" fmla="*/ 367 w 21600"/>
                <a:gd name="T3" fmla="*/ 309 h 21600"/>
                <a:gd name="T4" fmla="*/ 92 w 21600"/>
                <a:gd name="T5" fmla="*/ 155 h 21600"/>
                <a:gd name="T6" fmla="*/ 367 w 21600"/>
                <a:gd name="T7" fmla="*/ 0 h 21600"/>
                <a:gd name="T8" fmla="*/ 0 60000 65536"/>
                <a:gd name="T9" fmla="*/ 0 60000 65536"/>
                <a:gd name="T10" fmla="*/ 0 60000 65536"/>
                <a:gd name="T11" fmla="*/ 0 60000 65536"/>
                <a:gd name="T12" fmla="*/ 4509 w 21600"/>
                <a:gd name="T13" fmla="*/ 4474 h 21600"/>
                <a:gd name="T14" fmla="*/ 17091 w 21600"/>
                <a:gd name="T15" fmla="*/ 1712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 name="矩形 3"/>
          <p:cNvSpPr/>
          <p:nvPr/>
        </p:nvSpPr>
        <p:spPr>
          <a:xfrm>
            <a:off x="8157597" y="4649570"/>
            <a:ext cx="3527531" cy="1846659"/>
          </a:xfrm>
          <a:prstGeom prst="rect">
            <a:avLst/>
          </a:prstGeom>
        </p:spPr>
        <p:txBody>
          <a:bodyPr wrap="square">
            <a:spAutoFit/>
          </a:bodyPr>
          <a:lstStyle/>
          <a:p>
            <a:r>
              <a:rPr lang="en-US" altLang="zh-CN" sz="2400" dirty="0">
                <a:solidFill>
                  <a:srgbClr val="0066FF"/>
                </a:solidFill>
                <a:latin typeface="MicrosoftYaHei"/>
              </a:rPr>
              <a:t>ZF=S(0) | S(1) | S(2) | S(3)</a:t>
            </a:r>
            <a:br>
              <a:rPr lang="en-US" altLang="zh-CN" sz="2400" dirty="0">
                <a:solidFill>
                  <a:srgbClr val="0066FF"/>
                </a:solidFill>
                <a:latin typeface="MicrosoftYaHei"/>
              </a:rPr>
            </a:br>
            <a:r>
              <a:rPr lang="en-US" altLang="zh-CN" sz="2400" dirty="0">
                <a:solidFill>
                  <a:srgbClr val="0066FF"/>
                </a:solidFill>
                <a:latin typeface="MicrosoftYaHei"/>
              </a:rPr>
              <a:t>SF=S(3)</a:t>
            </a:r>
            <a:br>
              <a:rPr lang="en-US" altLang="zh-CN" sz="2400" dirty="0">
                <a:solidFill>
                  <a:srgbClr val="0066FF"/>
                </a:solidFill>
                <a:latin typeface="MicrosoftYaHei"/>
              </a:rPr>
            </a:br>
            <a:r>
              <a:rPr lang="en-US" altLang="zh-CN" sz="2400" dirty="0">
                <a:solidFill>
                  <a:srgbClr val="0066FF"/>
                </a:solidFill>
                <a:latin typeface="MicrosoftYaHei"/>
              </a:rPr>
              <a:t>CF=C</a:t>
            </a:r>
            <a:r>
              <a:rPr lang="en-US" altLang="zh-CN" sz="2400" baseline="-25000" dirty="0">
                <a:solidFill>
                  <a:srgbClr val="0066FF"/>
                </a:solidFill>
                <a:latin typeface="MicrosoftYaHei"/>
              </a:rPr>
              <a:t>n</a:t>
            </a:r>
            <a:r>
              <a:rPr lang="en-US" altLang="zh-CN" sz="2400" dirty="0">
                <a:solidFill>
                  <a:srgbClr val="0066FF"/>
                </a:solidFill>
                <a:latin typeface="MicrosoftYaHei"/>
              </a:rPr>
              <a:t> </a:t>
            </a:r>
            <a:r>
              <a:rPr lang="en-US" altLang="zh-CN" sz="2400" dirty="0">
                <a:solidFill>
                  <a:srgbClr val="0066FF"/>
                </a:solidFill>
                <a:latin typeface="SymbolMT"/>
              </a:rPr>
              <a:t>⊕</a:t>
            </a:r>
            <a:r>
              <a:rPr lang="en-US" altLang="zh-CN" sz="2400" dirty="0">
                <a:solidFill>
                  <a:srgbClr val="0066FF"/>
                </a:solidFill>
                <a:latin typeface="MicrosoftYaHei"/>
              </a:rPr>
              <a:t>Sub</a:t>
            </a:r>
            <a:br>
              <a:rPr lang="en-US" altLang="zh-CN" sz="2400" dirty="0">
                <a:solidFill>
                  <a:srgbClr val="0066FF"/>
                </a:solidFill>
                <a:latin typeface="MicrosoftYaHei"/>
              </a:rPr>
            </a:br>
            <a:r>
              <a:rPr lang="en-US" altLang="zh-CN" sz="2400" dirty="0">
                <a:solidFill>
                  <a:srgbClr val="0066FF"/>
                </a:solidFill>
                <a:latin typeface="MicrosoftYaHei"/>
              </a:rPr>
              <a:t>OF=C</a:t>
            </a:r>
            <a:r>
              <a:rPr lang="en-US" altLang="zh-CN" sz="2400" baseline="-25000" dirty="0">
                <a:solidFill>
                  <a:srgbClr val="0066FF"/>
                </a:solidFill>
                <a:latin typeface="MicrosoftYaHei"/>
              </a:rPr>
              <a:t>n-1</a:t>
            </a:r>
            <a:r>
              <a:rPr lang="en-US" altLang="zh-CN" sz="2400" dirty="0">
                <a:solidFill>
                  <a:srgbClr val="0066FF"/>
                </a:solidFill>
                <a:latin typeface="SymbolMT"/>
              </a:rPr>
              <a:t>⊕</a:t>
            </a:r>
            <a:r>
              <a:rPr lang="en-US" altLang="zh-CN" sz="2400" dirty="0">
                <a:solidFill>
                  <a:srgbClr val="0066FF"/>
                </a:solidFill>
                <a:latin typeface="MicrosoftYaHei"/>
              </a:rPr>
              <a:t>C</a:t>
            </a:r>
            <a:r>
              <a:rPr lang="en-US" altLang="zh-CN" sz="2400" baseline="-25000" dirty="0">
                <a:solidFill>
                  <a:srgbClr val="0066FF"/>
                </a:solidFill>
                <a:latin typeface="MicrosoftYaHei"/>
              </a:rPr>
              <a:t>n</a:t>
            </a:r>
            <a:r>
              <a:rPr lang="en-US" altLang="zh-CN" sz="2400" dirty="0"/>
              <a:t> </a:t>
            </a:r>
            <a:br>
              <a:rPr lang="en-US" altLang="zh-CN" dirty="0"/>
            </a:br>
            <a:endParaRPr lang="zh-CN" altLang="en-US" dirty="0"/>
          </a:p>
        </p:txBody>
      </p:sp>
      <p:sp>
        <p:nvSpPr>
          <p:cNvPr id="63" name="矩形 62"/>
          <p:cNvSpPr/>
          <p:nvPr/>
        </p:nvSpPr>
        <p:spPr>
          <a:xfrm>
            <a:off x="2971020" y="6355538"/>
            <a:ext cx="3568295" cy="707886"/>
          </a:xfrm>
          <a:prstGeom prst="rect">
            <a:avLst/>
          </a:prstGeom>
        </p:spPr>
        <p:txBody>
          <a:bodyPr wrap="square">
            <a:spAutoFit/>
          </a:bodyPr>
          <a:lstStyle/>
          <a:p>
            <a:r>
              <a:rPr lang="zh-CN" altLang="en-US" sz="2000" b="1" dirty="0">
                <a:solidFill>
                  <a:srgbClr val="C00000"/>
                </a:solidFill>
                <a:latin typeface="DengXian-Bold"/>
              </a:rPr>
              <a:t>加法器的输入输出位数相同</a:t>
            </a:r>
            <a:r>
              <a:rPr lang="zh-CN" altLang="en-US" sz="2000" dirty="0"/>
              <a:t> </a:t>
            </a:r>
            <a:br>
              <a:rPr lang="zh-CN" altLang="en-US" sz="2000" dirty="0"/>
            </a:b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多位串行加法器时间延迟</a:t>
            </a:r>
            <a:endParaRPr lang="zh-CN" altLang="en-US" dirty="0"/>
          </a:p>
        </p:txBody>
      </p:sp>
      <p:sp>
        <p:nvSpPr>
          <p:cNvPr id="4" name="Rectangle 3"/>
          <p:cNvSpPr>
            <a:spLocks noChangeArrowheads="1"/>
          </p:cNvSpPr>
          <p:nvPr/>
        </p:nvSpPr>
        <p:spPr bwMode="auto">
          <a:xfrm>
            <a:off x="2007371" y="5451493"/>
            <a:ext cx="58365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r">
              <a:lnSpc>
                <a:spcPct val="100000"/>
              </a:lnSpc>
              <a:spcBef>
                <a:spcPct val="50000"/>
              </a:spcBef>
              <a:buClrTx/>
              <a:buNone/>
            </a:pPr>
            <a:r>
              <a:rPr lang="en-US" altLang="zh-CN" sz="2400" b="1" dirty="0">
                <a:solidFill>
                  <a:srgbClr val="C00000"/>
                </a:solidFill>
                <a:latin typeface="Tahoma" panose="020B0604030504040204" pitchFamily="34" charset="0"/>
                <a:ea typeface="微软雅黑" panose="020B0503020204020204" pitchFamily="34" charset="-122"/>
              </a:rPr>
              <a:t>n</a:t>
            </a:r>
            <a:r>
              <a:rPr lang="zh-CN" altLang="en-US" sz="2400" b="1" dirty="0">
                <a:solidFill>
                  <a:srgbClr val="C00000"/>
                </a:solidFill>
                <a:latin typeface="Tahoma" panose="020B0604030504040204" pitchFamily="34" charset="0"/>
                <a:ea typeface="微软雅黑" panose="020B0503020204020204" pitchFamily="34" charset="-122"/>
              </a:rPr>
              <a:t>个全加器延迟？考虑片内并行性</a:t>
            </a:r>
            <a:r>
              <a:rPr lang="en-US" altLang="zh-CN" sz="2400" b="1" dirty="0">
                <a:solidFill>
                  <a:srgbClr val="C00000"/>
                </a:solidFill>
                <a:latin typeface="Tahoma" panose="020B0604030504040204" pitchFamily="34" charset="0"/>
                <a:ea typeface="微软雅黑" panose="020B0503020204020204" pitchFamily="34" charset="-122"/>
              </a:rPr>
              <a:t>???</a:t>
            </a:r>
            <a:endParaRPr lang="zh-CN" altLang="en-US" sz="2400" b="1" dirty="0">
              <a:solidFill>
                <a:srgbClr val="C00000"/>
              </a:solidFill>
              <a:latin typeface="Tahoma" panose="020B0604030504040204" pitchFamily="34" charset="0"/>
              <a:ea typeface="微软雅黑" panose="020B0503020204020204" pitchFamily="34" charset="-122"/>
            </a:endParaRPr>
          </a:p>
          <a:p>
            <a:pPr algn="r" eaLnBrk="1" hangingPunct="1">
              <a:lnSpc>
                <a:spcPct val="100000"/>
              </a:lnSpc>
              <a:spcBef>
                <a:spcPct val="50000"/>
              </a:spcBef>
              <a:buClrTx/>
              <a:buFontTx/>
              <a:buNone/>
            </a:pPr>
            <a:endParaRPr lang="zh-CN" altLang="en-US" sz="2400" b="1" dirty="0">
              <a:solidFill>
                <a:srgbClr val="C00000"/>
              </a:solidFill>
              <a:latin typeface="Tahoma" panose="020B0604030504040204" pitchFamily="34" charset="0"/>
              <a:ea typeface="微软雅黑" panose="020B0503020204020204" pitchFamily="34" charset="-122"/>
            </a:endParaRPr>
          </a:p>
        </p:txBody>
      </p:sp>
      <p:grpSp>
        <p:nvGrpSpPr>
          <p:cNvPr id="121" name="组合 120"/>
          <p:cNvGrpSpPr/>
          <p:nvPr/>
        </p:nvGrpSpPr>
        <p:grpSpPr>
          <a:xfrm>
            <a:off x="9515198" y="3317453"/>
            <a:ext cx="2168373" cy="3282933"/>
            <a:chOff x="6496369" y="352880"/>
            <a:chExt cx="4261370" cy="6451745"/>
          </a:xfrm>
        </p:grpSpPr>
        <p:sp>
          <p:nvSpPr>
            <p:cNvPr id="122" name="Rectangle 62"/>
            <p:cNvSpPr>
              <a:spLocks noChangeArrowheads="1"/>
            </p:cNvSpPr>
            <p:nvPr/>
          </p:nvSpPr>
          <p:spPr bwMode="auto">
            <a:xfrm>
              <a:off x="6496369" y="1291772"/>
              <a:ext cx="4261370" cy="4573962"/>
            </a:xfrm>
            <a:prstGeom prst="rect">
              <a:avLst/>
            </a:prstGeom>
            <a:solidFill>
              <a:srgbClr val="99FFCC"/>
            </a:solidFill>
            <a:ln w="28575" cap="rnd">
              <a:solidFill>
                <a:schemeClr val="tx1"/>
              </a:solidFill>
              <a:prstDash val="solid"/>
              <a:miter lim="800000"/>
            </a:ln>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23" name="图片 12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9118" y="352880"/>
              <a:ext cx="3630739" cy="6451745"/>
            </a:xfrm>
            <a:prstGeom prst="rect">
              <a:avLst/>
            </a:prstGeom>
          </p:spPr>
        </p:pic>
      </p:grpSp>
      <p:sp>
        <p:nvSpPr>
          <p:cNvPr id="191" name="Rectangle 4"/>
          <p:cNvSpPr>
            <a:spLocks noChangeArrowheads="1"/>
          </p:cNvSpPr>
          <p:nvPr/>
        </p:nvSpPr>
        <p:spPr bwMode="auto">
          <a:xfrm>
            <a:off x="4327331" y="2591992"/>
            <a:ext cx="861233" cy="524380"/>
          </a:xfrm>
          <a:prstGeom prst="rect">
            <a:avLst/>
          </a:prstGeom>
          <a:solidFill>
            <a:srgbClr val="99FFCC"/>
          </a:solidFill>
          <a:ln w="28575">
            <a:solidFill>
              <a:schemeClr val="tx1"/>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nSpc>
                <a:spcPct val="100000"/>
              </a:lnSpc>
              <a:spcBef>
                <a:spcPct val="0"/>
              </a:spcBef>
              <a:buClrTx/>
              <a:buSzTx/>
            </a:pPr>
            <a:r>
              <a:rPr lang="en-US" altLang="zh-CN" sz="2000" b="0" u="none" dirty="0">
                <a:solidFill>
                  <a:schemeClr val="tx1"/>
                </a:solidFill>
                <a:latin typeface="Segoe UI Black" panose="020B0A02040204020203" pitchFamily="34" charset="0"/>
                <a:ea typeface="Segoe UI Black" panose="020B0A02040204020203" pitchFamily="34" charset="0"/>
              </a:rPr>
              <a:t>FA</a:t>
            </a:r>
            <a:r>
              <a:rPr lang="en-US" altLang="zh-CN" sz="2000" b="0" u="none" baseline="-25000" dirty="0">
                <a:solidFill>
                  <a:schemeClr val="tx1"/>
                </a:solidFill>
                <a:latin typeface="Segoe UI Black" panose="020B0A02040204020203" pitchFamily="34" charset="0"/>
                <a:ea typeface="Segoe UI Black" panose="020B0A02040204020203" pitchFamily="34" charset="0"/>
              </a:rPr>
              <a:t>n-2</a:t>
            </a:r>
            <a:endParaRPr lang="en-US" altLang="zh-CN" sz="2000" b="0" u="none" baseline="-25000" dirty="0">
              <a:solidFill>
                <a:schemeClr val="tx1"/>
              </a:solidFill>
              <a:latin typeface="Segoe UI Black" panose="020B0A02040204020203" pitchFamily="34" charset="0"/>
              <a:ea typeface="Segoe UI Black" panose="020B0A02040204020203" pitchFamily="34" charset="0"/>
            </a:endParaRPr>
          </a:p>
        </p:txBody>
      </p:sp>
      <p:sp>
        <p:nvSpPr>
          <p:cNvPr id="192" name="Line 6"/>
          <p:cNvSpPr>
            <a:spLocks noChangeShapeType="1"/>
          </p:cNvSpPr>
          <p:nvPr/>
        </p:nvSpPr>
        <p:spPr bwMode="auto">
          <a:xfrm flipV="1">
            <a:off x="4560003" y="3116372"/>
            <a:ext cx="0" cy="1114743"/>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93" name="Line 7"/>
          <p:cNvSpPr>
            <a:spLocks noChangeShapeType="1"/>
          </p:cNvSpPr>
          <p:nvPr/>
        </p:nvSpPr>
        <p:spPr bwMode="auto">
          <a:xfrm flipV="1">
            <a:off x="4957630" y="3116372"/>
            <a:ext cx="0" cy="1114743"/>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Text Box 8"/>
          <p:cNvSpPr txBox="1">
            <a:spLocks noChangeArrowheads="1"/>
          </p:cNvSpPr>
          <p:nvPr/>
        </p:nvSpPr>
        <p:spPr bwMode="auto">
          <a:xfrm>
            <a:off x="4432848" y="1376677"/>
            <a:ext cx="786570"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1800" b="1" i="1" baseline="-25000"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 name="Text Box 9"/>
          <p:cNvSpPr txBox="1">
            <a:spLocks noChangeArrowheads="1"/>
          </p:cNvSpPr>
          <p:nvPr/>
        </p:nvSpPr>
        <p:spPr bwMode="auto">
          <a:xfrm>
            <a:off x="4299282" y="4185507"/>
            <a:ext cx="786570"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1800" b="1" i="1" baseline="-25000"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6" name="Text Box 10"/>
          <p:cNvSpPr txBox="1">
            <a:spLocks noChangeArrowheads="1"/>
          </p:cNvSpPr>
          <p:nvPr/>
        </p:nvSpPr>
        <p:spPr bwMode="auto">
          <a:xfrm>
            <a:off x="4750069" y="4185507"/>
            <a:ext cx="786570"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1800" b="1" i="1" baseline="-25000"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7" name="Line 16"/>
          <p:cNvSpPr>
            <a:spLocks noChangeShapeType="1"/>
          </p:cNvSpPr>
          <p:nvPr/>
        </p:nvSpPr>
        <p:spPr bwMode="auto">
          <a:xfrm>
            <a:off x="7490972" y="2880227"/>
            <a:ext cx="791779" cy="0"/>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98" name="Text Box 12"/>
          <p:cNvSpPr txBox="1">
            <a:spLocks noChangeArrowheads="1"/>
          </p:cNvSpPr>
          <p:nvPr/>
        </p:nvSpPr>
        <p:spPr bwMode="auto">
          <a:xfrm>
            <a:off x="9204758" y="2885435"/>
            <a:ext cx="788306"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9" name="Rectangle 13"/>
          <p:cNvSpPr>
            <a:spLocks noChangeArrowheads="1"/>
          </p:cNvSpPr>
          <p:nvPr/>
        </p:nvSpPr>
        <p:spPr bwMode="auto">
          <a:xfrm>
            <a:off x="8279279" y="2591992"/>
            <a:ext cx="859497" cy="524380"/>
          </a:xfrm>
          <a:prstGeom prst="rect">
            <a:avLst/>
          </a:prstGeom>
          <a:solidFill>
            <a:srgbClr val="99FFCC"/>
          </a:solidFill>
          <a:ln w="28575">
            <a:solidFill>
              <a:schemeClr val="tx1"/>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nSpc>
                <a:spcPct val="100000"/>
              </a:lnSpc>
              <a:spcBef>
                <a:spcPct val="0"/>
              </a:spcBef>
              <a:buClrTx/>
              <a:buSzTx/>
            </a:pPr>
            <a:r>
              <a:rPr lang="en-US" altLang="zh-CN" b="0" u="none" dirty="0">
                <a:solidFill>
                  <a:schemeClr val="tx1"/>
                </a:solidFill>
                <a:latin typeface="Segoe UI Black" panose="020B0A02040204020203" pitchFamily="34" charset="0"/>
                <a:ea typeface="Segoe UI Black" panose="020B0A02040204020203" pitchFamily="34" charset="0"/>
              </a:rPr>
              <a:t>FA</a:t>
            </a:r>
            <a:r>
              <a:rPr lang="en-US" altLang="zh-CN" b="0" u="none" baseline="-25000" dirty="0">
                <a:solidFill>
                  <a:schemeClr val="tx1"/>
                </a:solidFill>
                <a:latin typeface="Segoe UI Black" panose="020B0A02040204020203" pitchFamily="34" charset="0"/>
                <a:ea typeface="Segoe UI Black" panose="020B0A02040204020203" pitchFamily="34" charset="0"/>
              </a:rPr>
              <a:t>0</a:t>
            </a:r>
            <a:endParaRPr lang="en-US" altLang="zh-CN" b="0" u="none" baseline="-25000" dirty="0">
              <a:solidFill>
                <a:schemeClr val="tx1"/>
              </a:solidFill>
              <a:latin typeface="Segoe UI Black" panose="020B0A02040204020203" pitchFamily="34" charset="0"/>
              <a:ea typeface="Segoe UI Black" panose="020B0A02040204020203" pitchFamily="34" charset="0"/>
            </a:endParaRPr>
          </a:p>
        </p:txBody>
      </p:sp>
      <p:sp>
        <p:nvSpPr>
          <p:cNvPr id="200" name="Text Box 15"/>
          <p:cNvSpPr txBox="1">
            <a:spLocks noChangeArrowheads="1"/>
          </p:cNvSpPr>
          <p:nvPr/>
        </p:nvSpPr>
        <p:spPr bwMode="auto">
          <a:xfrm>
            <a:off x="7671555" y="2885435"/>
            <a:ext cx="495729"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1800"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1" name="Text Box 17"/>
          <p:cNvSpPr txBox="1">
            <a:spLocks noChangeArrowheads="1"/>
          </p:cNvSpPr>
          <p:nvPr/>
        </p:nvSpPr>
        <p:spPr bwMode="auto">
          <a:xfrm>
            <a:off x="8457723" y="1376677"/>
            <a:ext cx="786570"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2" name="Line 18"/>
          <p:cNvSpPr>
            <a:spLocks noChangeShapeType="1"/>
          </p:cNvSpPr>
          <p:nvPr/>
        </p:nvSpPr>
        <p:spPr bwMode="auto">
          <a:xfrm flipV="1">
            <a:off x="8501532" y="3116370"/>
            <a:ext cx="0" cy="1114742"/>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03" name="Line 19"/>
          <p:cNvSpPr>
            <a:spLocks noChangeShapeType="1"/>
          </p:cNvSpPr>
          <p:nvPr/>
        </p:nvSpPr>
        <p:spPr bwMode="auto">
          <a:xfrm flipV="1">
            <a:off x="8895686" y="3116372"/>
            <a:ext cx="0" cy="1114740"/>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04" name="Line 20"/>
          <p:cNvSpPr>
            <a:spLocks noChangeShapeType="1"/>
          </p:cNvSpPr>
          <p:nvPr/>
        </p:nvSpPr>
        <p:spPr bwMode="auto">
          <a:xfrm>
            <a:off x="9150263" y="2880227"/>
            <a:ext cx="479235" cy="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05" name="Text Box 21"/>
          <p:cNvSpPr txBox="1">
            <a:spLocks noChangeArrowheads="1"/>
          </p:cNvSpPr>
          <p:nvPr/>
        </p:nvSpPr>
        <p:spPr bwMode="auto">
          <a:xfrm>
            <a:off x="8267125" y="4185507"/>
            <a:ext cx="786570"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6" name="Text Box 22"/>
          <p:cNvSpPr txBox="1">
            <a:spLocks noChangeArrowheads="1"/>
          </p:cNvSpPr>
          <p:nvPr/>
        </p:nvSpPr>
        <p:spPr bwMode="auto">
          <a:xfrm>
            <a:off x="8713769" y="4185507"/>
            <a:ext cx="786570"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7" name="Text Box 48"/>
          <p:cNvSpPr txBox="1">
            <a:spLocks noChangeArrowheads="1"/>
          </p:cNvSpPr>
          <p:nvPr/>
        </p:nvSpPr>
        <p:spPr bwMode="auto">
          <a:xfrm>
            <a:off x="1673382" y="4185507"/>
            <a:ext cx="971497" cy="40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zh-CN" altLang="en-US" sz="1800">
                <a:solidFill>
                  <a:srgbClr val="C00000"/>
                </a:solidFill>
                <a:latin typeface="宋体" panose="02010600030101010101" pitchFamily="2" charset="-122"/>
                <a:ea typeface="宋体" panose="02010600030101010101" pitchFamily="2" charset="-122"/>
                <a:cs typeface="Times New Roman" panose="02020603050405020304" pitchFamily="18" charset="0"/>
              </a:rPr>
              <a:t>符号位</a:t>
            </a:r>
            <a:endParaRPr lang="zh-CN" altLang="en-US" sz="1800" dirty="0">
              <a:solidFill>
                <a:srgbClr val="C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08" name="Text Box 38"/>
          <p:cNvSpPr txBox="1">
            <a:spLocks noChangeArrowheads="1"/>
          </p:cNvSpPr>
          <p:nvPr/>
        </p:nvSpPr>
        <p:spPr bwMode="auto">
          <a:xfrm>
            <a:off x="3594591" y="2875018"/>
            <a:ext cx="788306" cy="40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C</a:t>
            </a:r>
            <a:r>
              <a:rPr lang="en-US" altLang="zh-CN" sz="1800" i="1"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zh-CN" altLang="en-US" sz="1800" baseline="-25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9" name="Text Box 39"/>
          <p:cNvSpPr txBox="1">
            <a:spLocks noChangeArrowheads="1"/>
          </p:cNvSpPr>
          <p:nvPr/>
        </p:nvSpPr>
        <p:spPr bwMode="auto">
          <a:xfrm>
            <a:off x="1147196" y="2670606"/>
            <a:ext cx="788306" cy="40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err="1">
                <a:latin typeface="Times New Roman" panose="02020603050405020304" pitchFamily="18" charset="0"/>
                <a:ea typeface="宋体" panose="02010600030101010101" pitchFamily="2" charset="-122"/>
                <a:cs typeface="Times New Roman" panose="02020603050405020304" pitchFamily="18" charset="0"/>
              </a:rPr>
              <a:t>C</a:t>
            </a:r>
            <a:r>
              <a:rPr lang="en-US" altLang="zh-CN" sz="1800" b="1" i="1" baseline="-25000" dirty="0" err="1">
                <a:latin typeface="Times New Roman" panose="02020603050405020304" pitchFamily="18" charset="0"/>
                <a:ea typeface="宋体" panose="02010600030101010101" pitchFamily="2" charset="-122"/>
                <a:cs typeface="Times New Roman" panose="02020603050405020304" pitchFamily="18" charset="0"/>
              </a:rPr>
              <a:t>n</a:t>
            </a:r>
            <a:endParaRPr lang="en-US" altLang="zh-CN" sz="1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0" name="Text Box 36"/>
          <p:cNvSpPr txBox="1">
            <a:spLocks noChangeArrowheads="1"/>
          </p:cNvSpPr>
          <p:nvPr/>
        </p:nvSpPr>
        <p:spPr bwMode="auto">
          <a:xfrm>
            <a:off x="2752057" y="1376677"/>
            <a:ext cx="786570" cy="40109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1800" b="1" i="1" baseline="-25000"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1" name="Line 41"/>
          <p:cNvSpPr>
            <a:spLocks noChangeShapeType="1"/>
          </p:cNvSpPr>
          <p:nvPr/>
        </p:nvSpPr>
        <p:spPr bwMode="auto">
          <a:xfrm>
            <a:off x="3527541" y="2875018"/>
            <a:ext cx="791779" cy="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2" name="Rectangle 42"/>
          <p:cNvSpPr>
            <a:spLocks noChangeArrowheads="1"/>
          </p:cNvSpPr>
          <p:nvPr/>
        </p:nvSpPr>
        <p:spPr bwMode="auto">
          <a:xfrm>
            <a:off x="2655222" y="2586783"/>
            <a:ext cx="859497" cy="524380"/>
          </a:xfrm>
          <a:prstGeom prst="rect">
            <a:avLst/>
          </a:prstGeom>
          <a:solidFill>
            <a:srgbClr val="99FFCC"/>
          </a:solidFill>
          <a:ln w="28575">
            <a:solidFill>
              <a:schemeClr val="tx1"/>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nSpc>
                <a:spcPct val="100000"/>
              </a:lnSpc>
              <a:spcBef>
                <a:spcPct val="0"/>
              </a:spcBef>
              <a:buClrTx/>
              <a:buSzTx/>
            </a:pPr>
            <a:r>
              <a:rPr lang="en-US" altLang="zh-CN" sz="2000" b="0" u="none" dirty="0">
                <a:solidFill>
                  <a:schemeClr val="tx1"/>
                </a:solidFill>
                <a:latin typeface="Segoe UI Black" panose="020B0A02040204020203" pitchFamily="34" charset="0"/>
                <a:ea typeface="Segoe UI Black" panose="020B0A02040204020203" pitchFamily="34" charset="0"/>
              </a:rPr>
              <a:t>FA</a:t>
            </a:r>
            <a:r>
              <a:rPr lang="en-US" altLang="zh-CN" sz="2000" b="0" u="none" baseline="-25000" dirty="0">
                <a:solidFill>
                  <a:schemeClr val="tx1"/>
                </a:solidFill>
                <a:latin typeface="Segoe UI Black" panose="020B0A02040204020203" pitchFamily="34" charset="0"/>
                <a:ea typeface="Segoe UI Black" panose="020B0A02040204020203" pitchFamily="34" charset="0"/>
              </a:rPr>
              <a:t>n-1</a:t>
            </a:r>
            <a:endParaRPr lang="en-US" altLang="zh-CN" sz="2000" b="0" u="none" baseline="-25000" dirty="0">
              <a:solidFill>
                <a:schemeClr val="tx1"/>
              </a:solidFill>
              <a:latin typeface="Segoe UI Black" panose="020B0A02040204020203" pitchFamily="34" charset="0"/>
              <a:ea typeface="Segoe UI Black" panose="020B0A02040204020203" pitchFamily="34" charset="0"/>
            </a:endParaRPr>
          </a:p>
        </p:txBody>
      </p:sp>
      <p:sp>
        <p:nvSpPr>
          <p:cNvPr id="213" name="Line 44"/>
          <p:cNvSpPr>
            <a:spLocks noChangeShapeType="1"/>
          </p:cNvSpPr>
          <p:nvPr/>
        </p:nvSpPr>
        <p:spPr bwMode="auto">
          <a:xfrm flipV="1">
            <a:off x="2884421" y="3111163"/>
            <a:ext cx="0" cy="1119951"/>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4" name="Line 45"/>
          <p:cNvSpPr>
            <a:spLocks noChangeShapeType="1"/>
          </p:cNvSpPr>
          <p:nvPr/>
        </p:nvSpPr>
        <p:spPr bwMode="auto">
          <a:xfrm flipV="1">
            <a:off x="3278574" y="3111163"/>
            <a:ext cx="0" cy="1119951"/>
          </a:xfrm>
          <a:prstGeom prst="line">
            <a:avLst/>
          </a:prstGeom>
          <a:noFill/>
          <a:ln w="19050">
            <a:solidFill>
              <a:srgbClr val="C00000"/>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5" name="Text Box 46"/>
          <p:cNvSpPr txBox="1">
            <a:spLocks noChangeArrowheads="1"/>
          </p:cNvSpPr>
          <p:nvPr/>
        </p:nvSpPr>
        <p:spPr bwMode="auto">
          <a:xfrm>
            <a:off x="2592845" y="4185507"/>
            <a:ext cx="786570" cy="40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1800" b="1" i="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18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6" name="Text Box 47"/>
          <p:cNvSpPr txBox="1">
            <a:spLocks noChangeArrowheads="1"/>
          </p:cNvSpPr>
          <p:nvPr/>
        </p:nvSpPr>
        <p:spPr bwMode="auto">
          <a:xfrm>
            <a:off x="3069277" y="4185507"/>
            <a:ext cx="786570" cy="40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1800" b="1" i="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18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7" name="Line 49"/>
          <p:cNvSpPr>
            <a:spLocks noChangeShapeType="1"/>
          </p:cNvSpPr>
          <p:nvPr/>
        </p:nvSpPr>
        <p:spPr bwMode="auto">
          <a:xfrm>
            <a:off x="1545689" y="2875018"/>
            <a:ext cx="1102588" cy="0"/>
          </a:xfrm>
          <a:prstGeom prst="line">
            <a:avLst/>
          </a:prstGeom>
          <a:noFill/>
          <a:ln w="19050">
            <a:solidFill>
              <a:schemeClr val="tx1"/>
            </a:solidFill>
            <a:round/>
            <a:headEnd type="stealth" w="lg" len="lg"/>
            <a:tailEnd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8" name="Line 77"/>
          <p:cNvSpPr>
            <a:spLocks noChangeShapeType="1"/>
          </p:cNvSpPr>
          <p:nvPr/>
        </p:nvSpPr>
        <p:spPr bwMode="auto">
          <a:xfrm flipV="1">
            <a:off x="2195086" y="1383971"/>
            <a:ext cx="0" cy="353731"/>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9" name="Text Box 78"/>
          <p:cNvSpPr txBox="1">
            <a:spLocks noChangeArrowheads="1"/>
          </p:cNvSpPr>
          <p:nvPr/>
        </p:nvSpPr>
        <p:spPr bwMode="auto">
          <a:xfrm>
            <a:off x="1095973" y="1383971"/>
            <a:ext cx="1149072" cy="40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overflow</a:t>
            </a:r>
            <a:endPar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0" name="Line 80"/>
          <p:cNvSpPr>
            <a:spLocks noChangeShapeType="1"/>
          </p:cNvSpPr>
          <p:nvPr/>
        </p:nvSpPr>
        <p:spPr bwMode="auto">
          <a:xfrm>
            <a:off x="2280168" y="2388837"/>
            <a:ext cx="1696422" cy="0"/>
          </a:xfrm>
          <a:prstGeom prst="line">
            <a:avLst/>
          </a:prstGeom>
          <a:noFill/>
          <a:ln w="19050" cap="sq">
            <a:solidFill>
              <a:schemeClr val="tx1"/>
            </a:solidFill>
            <a:round/>
          </a:ln>
          <a:extLst>
            <a:ext uri="{909E8E84-426E-40DD-AFC4-6F175D3DCCD1}">
              <a14:hiddenFill xmlns:a14="http://schemas.microsoft.com/office/drawing/2010/main">
                <a:noFill/>
              </a14:hiddenFill>
            </a:ext>
          </a:extLst>
        </p:spPr>
        <p:txBody>
          <a:bodyPr/>
          <a:lstStyle/>
          <a:p>
            <a:endParaRPr lang="zh-CN" altLang="en-US" sz="20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Line 81"/>
          <p:cNvSpPr>
            <a:spLocks noChangeShapeType="1"/>
          </p:cNvSpPr>
          <p:nvPr/>
        </p:nvSpPr>
        <p:spPr bwMode="auto">
          <a:xfrm>
            <a:off x="2087431" y="2138802"/>
            <a:ext cx="0" cy="736216"/>
          </a:xfrm>
          <a:prstGeom prst="line">
            <a:avLst/>
          </a:prstGeom>
          <a:noFill/>
          <a:ln w="19050">
            <a:solidFill>
              <a:schemeClr val="tx1"/>
            </a:solidFill>
            <a:round/>
            <a:tailEnd type="oval"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22" name="Line 82"/>
          <p:cNvSpPr>
            <a:spLocks noChangeShapeType="1"/>
          </p:cNvSpPr>
          <p:nvPr/>
        </p:nvSpPr>
        <p:spPr bwMode="auto">
          <a:xfrm flipV="1">
            <a:off x="3976588" y="2388837"/>
            <a:ext cx="0" cy="486180"/>
          </a:xfrm>
          <a:prstGeom prst="line">
            <a:avLst/>
          </a:prstGeom>
          <a:noFill/>
          <a:ln w="19050" cap="sq">
            <a:solidFill>
              <a:schemeClr val="tx1"/>
            </a:solidFill>
            <a:round/>
            <a:headEnd type="oval" w="lg" len="lg"/>
            <a:tailEnd type="none"/>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23" name="Line 85"/>
          <p:cNvSpPr>
            <a:spLocks noChangeShapeType="1"/>
          </p:cNvSpPr>
          <p:nvPr/>
        </p:nvSpPr>
        <p:spPr bwMode="auto">
          <a:xfrm>
            <a:off x="2280168" y="2138802"/>
            <a:ext cx="0" cy="25003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Rectangle 24"/>
          <p:cNvSpPr>
            <a:spLocks noChangeArrowheads="1"/>
          </p:cNvSpPr>
          <p:nvPr/>
        </p:nvSpPr>
        <p:spPr bwMode="auto">
          <a:xfrm>
            <a:off x="6617588" y="2591992"/>
            <a:ext cx="859497" cy="524380"/>
          </a:xfrm>
          <a:prstGeom prst="rect">
            <a:avLst/>
          </a:prstGeom>
          <a:solidFill>
            <a:srgbClr val="99FFCC"/>
          </a:solidFill>
          <a:ln w="28575">
            <a:solidFill>
              <a:schemeClr val="tx1"/>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nSpc>
                <a:spcPct val="100000"/>
              </a:lnSpc>
              <a:spcBef>
                <a:spcPct val="0"/>
              </a:spcBef>
              <a:buClrTx/>
              <a:buSzTx/>
            </a:pPr>
            <a:r>
              <a:rPr lang="en-US" altLang="zh-CN" sz="2000" b="0" u="none" dirty="0">
                <a:solidFill>
                  <a:schemeClr val="tx1"/>
                </a:solidFill>
                <a:latin typeface="Segoe UI Black" panose="020B0A02040204020203" pitchFamily="34" charset="0"/>
                <a:ea typeface="Segoe UI Black" panose="020B0A02040204020203" pitchFamily="34" charset="0"/>
              </a:rPr>
              <a:t>FA</a:t>
            </a:r>
            <a:r>
              <a:rPr lang="en-US" altLang="zh-CN" sz="2000" b="0" u="none" baseline="-25000" dirty="0">
                <a:solidFill>
                  <a:schemeClr val="tx1"/>
                </a:solidFill>
                <a:latin typeface="Segoe UI Black" panose="020B0A02040204020203" pitchFamily="34" charset="0"/>
                <a:ea typeface="Segoe UI Black" panose="020B0A02040204020203" pitchFamily="34" charset="0"/>
              </a:rPr>
              <a:t>1</a:t>
            </a:r>
            <a:endParaRPr lang="en-US" altLang="zh-CN" sz="2000" b="0" u="none" baseline="-25000" dirty="0">
              <a:solidFill>
                <a:schemeClr val="tx1"/>
              </a:solidFill>
              <a:latin typeface="Segoe UI Black" panose="020B0A02040204020203" pitchFamily="34" charset="0"/>
              <a:ea typeface="Segoe UI Black" panose="020B0A02040204020203" pitchFamily="34" charset="0"/>
            </a:endParaRPr>
          </a:p>
        </p:txBody>
      </p:sp>
      <p:grpSp>
        <p:nvGrpSpPr>
          <p:cNvPr id="225" name="组合 224"/>
          <p:cNvGrpSpPr/>
          <p:nvPr/>
        </p:nvGrpSpPr>
        <p:grpSpPr>
          <a:xfrm>
            <a:off x="3101465" y="1737700"/>
            <a:ext cx="5598012" cy="849079"/>
            <a:chOff x="3927477" y="2517611"/>
            <a:chExt cx="5118096" cy="467310"/>
          </a:xfrm>
        </p:grpSpPr>
        <p:sp>
          <p:nvSpPr>
            <p:cNvPr id="226" name="Line 5"/>
            <p:cNvSpPr>
              <a:spLocks noChangeShapeType="1"/>
            </p:cNvSpPr>
            <p:nvPr/>
          </p:nvSpPr>
          <p:spPr bwMode="auto">
            <a:xfrm flipV="1">
              <a:off x="5441950" y="2522374"/>
              <a:ext cx="0" cy="457200"/>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27" name="Line 14"/>
            <p:cNvSpPr>
              <a:spLocks noChangeShapeType="1"/>
            </p:cNvSpPr>
            <p:nvPr/>
          </p:nvSpPr>
          <p:spPr bwMode="auto">
            <a:xfrm flipH="1" flipV="1">
              <a:off x="9045573" y="2517611"/>
              <a:ext cx="0" cy="467310"/>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28" name="Line 43"/>
            <p:cNvSpPr>
              <a:spLocks noChangeShapeType="1"/>
            </p:cNvSpPr>
            <p:nvPr/>
          </p:nvSpPr>
          <p:spPr bwMode="auto">
            <a:xfrm flipV="1">
              <a:off x="3927477" y="2517612"/>
              <a:ext cx="0" cy="457200"/>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29" name="Line 25"/>
            <p:cNvSpPr>
              <a:spLocks noChangeShapeType="1"/>
            </p:cNvSpPr>
            <p:nvPr/>
          </p:nvSpPr>
          <p:spPr bwMode="auto">
            <a:xfrm flipV="1">
              <a:off x="7521577" y="2522374"/>
              <a:ext cx="0" cy="457200"/>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30" name="Line 26"/>
          <p:cNvSpPr>
            <a:spLocks noChangeShapeType="1"/>
          </p:cNvSpPr>
          <p:nvPr/>
        </p:nvSpPr>
        <p:spPr bwMode="auto">
          <a:xfrm>
            <a:off x="5193775" y="2880227"/>
            <a:ext cx="788306" cy="0"/>
          </a:xfrm>
          <a:prstGeom prst="line">
            <a:avLst/>
          </a:prstGeom>
          <a:noFill/>
          <a:ln w="2857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31" name="Line 28"/>
          <p:cNvSpPr>
            <a:spLocks noChangeShapeType="1"/>
          </p:cNvSpPr>
          <p:nvPr/>
        </p:nvSpPr>
        <p:spPr bwMode="auto">
          <a:xfrm>
            <a:off x="5982082" y="2880227"/>
            <a:ext cx="633771" cy="0"/>
          </a:xfrm>
          <a:prstGeom prst="line">
            <a:avLst/>
          </a:prstGeom>
          <a:noFill/>
          <a:ln w="19050">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32" name="Text Box 29"/>
          <p:cNvSpPr txBox="1">
            <a:spLocks noChangeArrowheads="1"/>
          </p:cNvSpPr>
          <p:nvPr/>
        </p:nvSpPr>
        <p:spPr bwMode="auto">
          <a:xfrm>
            <a:off x="6814731" y="1376677"/>
            <a:ext cx="786570"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3" name="Line 30"/>
          <p:cNvSpPr>
            <a:spLocks noChangeShapeType="1"/>
          </p:cNvSpPr>
          <p:nvPr/>
        </p:nvSpPr>
        <p:spPr bwMode="auto">
          <a:xfrm flipV="1">
            <a:off x="6848525" y="3116372"/>
            <a:ext cx="0" cy="1114742"/>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34" name="Line 31"/>
          <p:cNvSpPr>
            <a:spLocks noChangeShapeType="1"/>
          </p:cNvSpPr>
          <p:nvPr/>
        </p:nvSpPr>
        <p:spPr bwMode="auto">
          <a:xfrm flipV="1">
            <a:off x="7242677" y="3116372"/>
            <a:ext cx="0" cy="1114742"/>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35" name="Text Box 32"/>
          <p:cNvSpPr txBox="1">
            <a:spLocks noChangeArrowheads="1"/>
          </p:cNvSpPr>
          <p:nvPr/>
        </p:nvSpPr>
        <p:spPr bwMode="auto">
          <a:xfrm>
            <a:off x="6612380" y="4185507"/>
            <a:ext cx="786570"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6" name="Text Box 33"/>
          <p:cNvSpPr txBox="1">
            <a:spLocks noChangeArrowheads="1"/>
          </p:cNvSpPr>
          <p:nvPr/>
        </p:nvSpPr>
        <p:spPr bwMode="auto">
          <a:xfrm>
            <a:off x="7084669" y="4185507"/>
            <a:ext cx="786570" cy="40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7" name="文本框 236"/>
          <p:cNvSpPr txBox="1"/>
          <p:nvPr/>
        </p:nvSpPr>
        <p:spPr>
          <a:xfrm>
            <a:off x="5744201" y="4185507"/>
            <a:ext cx="632036" cy="401094"/>
          </a:xfrm>
          <a:prstGeom prst="rect">
            <a:avLst/>
          </a:prstGeom>
          <a:noFill/>
        </p:spPr>
        <p:txBody>
          <a:bodyPr wrap="square" rtlCol="0">
            <a:spAutoFit/>
          </a:bodyPr>
          <a:lstStyle/>
          <a:p>
            <a:r>
              <a:rPr lang="en-US" altLang="zh-CN" b="1" dirty="0">
                <a:latin typeface="Times New Roman" panose="02020603050405020304" pitchFamily="18" charset="0"/>
                <a:ea typeface="Segoe UI Black" panose="020B0A02040204020203" pitchFamily="34"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grpSp>
        <p:nvGrpSpPr>
          <p:cNvPr id="238" name="Group 3"/>
          <p:cNvGrpSpPr/>
          <p:nvPr/>
        </p:nvGrpSpPr>
        <p:grpSpPr>
          <a:xfrm rot="16200000">
            <a:off x="1950211" y="1787160"/>
            <a:ext cx="481082" cy="382169"/>
            <a:chOff x="3911116" y="5435203"/>
            <a:chExt cx="995880" cy="724319"/>
          </a:xfrm>
        </p:grpSpPr>
        <p:sp>
          <p:nvSpPr>
            <p:cNvPr id="239" name="Stored Data 71"/>
            <p:cNvSpPr/>
            <p:nvPr/>
          </p:nvSpPr>
          <p:spPr>
            <a:xfrm rot="10800000">
              <a:off x="3997587" y="5435940"/>
              <a:ext cx="909409" cy="7235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solidFill>
              <a:schemeClr val="accent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Times New Roman" panose="02020603050405020304" pitchFamily="18" charset="0"/>
                <a:cs typeface="Times New Roman" panose="02020603050405020304" pitchFamily="18" charset="0"/>
              </a:endParaRPr>
            </a:p>
          </p:txBody>
        </p:sp>
        <p:sp>
          <p:nvSpPr>
            <p:cNvPr id="2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Times New Roman" panose="02020603050405020304" pitchFamily="18" charset="0"/>
                <a:cs typeface="Times New Roman" panose="02020603050405020304" pitchFamily="18" charset="0"/>
              </a:endParaRPr>
            </a:p>
          </p:txBody>
        </p:sp>
        <p:sp>
          <p:nvSpPr>
            <p:cNvPr id="241" name="Stored Data 71"/>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Times New Roman" panose="02020603050405020304" pitchFamily="18" charset="0"/>
                <a:cs typeface="Times New Roman" panose="02020603050405020304" pitchFamily="18" charset="0"/>
              </a:endParaRPr>
            </a:p>
          </p:txBody>
        </p:sp>
      </p:grpSp>
      <p:sp>
        <p:nvSpPr>
          <p:cNvPr id="242" name="Rectangle 83"/>
          <p:cNvSpPr>
            <a:spLocks noChangeArrowheads="1"/>
          </p:cNvSpPr>
          <p:nvPr/>
        </p:nvSpPr>
        <p:spPr bwMode="auto">
          <a:xfrm>
            <a:off x="7681603" y="2479340"/>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69900" indent="-469900">
              <a:lnSpc>
                <a:spcPct val="120000"/>
              </a:lnSpc>
              <a:spcBef>
                <a:spcPct val="20000"/>
              </a:spcBef>
              <a:buClr>
                <a:schemeClr val="accent2"/>
              </a:buClr>
              <a:buFont typeface="Wingdings" panose="05000000000000000000" pitchFamily="2" charset="2"/>
              <a:buNone/>
            </a:pPr>
            <a:r>
              <a:rPr lang="en-US" altLang="zh-CN"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5T</a:t>
            </a:r>
            <a:endParaRPr lang="en-US" altLang="zh-CN"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Rectangle 83"/>
          <p:cNvSpPr>
            <a:spLocks noChangeArrowheads="1"/>
          </p:cNvSpPr>
          <p:nvPr/>
        </p:nvSpPr>
        <p:spPr bwMode="auto">
          <a:xfrm>
            <a:off x="6118385" y="2492743"/>
            <a:ext cx="665025"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69900" indent="-469900">
              <a:lnSpc>
                <a:spcPct val="120000"/>
              </a:lnSpc>
              <a:spcBef>
                <a:spcPct val="20000"/>
              </a:spcBef>
              <a:buClr>
                <a:schemeClr val="accent2"/>
              </a:buClr>
              <a:buFont typeface="Wingdings" panose="05000000000000000000" pitchFamily="2" charset="2"/>
              <a:buNone/>
            </a:pPr>
            <a:r>
              <a:rPr lang="en-US" altLang="zh-CN"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7T</a:t>
            </a:r>
            <a:endParaRPr lang="en-US" altLang="zh-CN"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4" name="Rectangle 83"/>
          <p:cNvSpPr>
            <a:spLocks noChangeArrowheads="1"/>
          </p:cNvSpPr>
          <p:nvPr/>
        </p:nvSpPr>
        <p:spPr bwMode="auto">
          <a:xfrm>
            <a:off x="1567825" y="2860458"/>
            <a:ext cx="1169432"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(2n+3)T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5" name="Rectangle 83"/>
          <p:cNvSpPr>
            <a:spLocks noChangeArrowheads="1"/>
          </p:cNvSpPr>
          <p:nvPr/>
        </p:nvSpPr>
        <p:spPr bwMode="auto">
          <a:xfrm>
            <a:off x="3044363" y="1793401"/>
            <a:ext cx="1064562"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(2n+4)T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6" name="Rectangle 83"/>
          <p:cNvSpPr>
            <a:spLocks noChangeArrowheads="1"/>
          </p:cNvSpPr>
          <p:nvPr/>
        </p:nvSpPr>
        <p:spPr bwMode="auto">
          <a:xfrm>
            <a:off x="2319050" y="1782982"/>
            <a:ext cx="902704"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+3T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8" name="Rectangle 83"/>
          <p:cNvSpPr>
            <a:spLocks noChangeArrowheads="1"/>
          </p:cNvSpPr>
          <p:nvPr/>
        </p:nvSpPr>
        <p:spPr bwMode="auto">
          <a:xfrm>
            <a:off x="8660410" y="1782982"/>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6T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9" name="Rectangle 83"/>
          <p:cNvSpPr>
            <a:spLocks noChangeArrowheads="1"/>
          </p:cNvSpPr>
          <p:nvPr/>
        </p:nvSpPr>
        <p:spPr bwMode="auto">
          <a:xfrm>
            <a:off x="7011747" y="1793401"/>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8T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500" fill="hold"/>
                                        <p:tgtEl>
                                          <p:spTgt spid="121"/>
                                        </p:tgtEl>
                                        <p:attrNameLst>
                                          <p:attrName>ppt_x</p:attrName>
                                        </p:attrNameLst>
                                      </p:cBhvr>
                                      <p:tavLst>
                                        <p:tav tm="0">
                                          <p:val>
                                            <p:strVal val="#ppt_x"/>
                                          </p:val>
                                        </p:tav>
                                        <p:tav tm="100000">
                                          <p:val>
                                            <p:strVal val="#ppt_x"/>
                                          </p:val>
                                        </p:tav>
                                      </p:tavLst>
                                    </p:anim>
                                    <p:anim calcmode="lin" valueType="num">
                                      <p:cBhvr additive="base">
                                        <p:cTn id="14"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42"/>
                                        </p:tgtEl>
                                        <p:attrNameLst>
                                          <p:attrName>style.visibility</p:attrName>
                                        </p:attrNameLst>
                                      </p:cBhvr>
                                      <p:to>
                                        <p:strVal val="visible"/>
                                      </p:to>
                                    </p:set>
                                    <p:anim calcmode="lin" valueType="num">
                                      <p:cBhvr additive="base">
                                        <p:cTn id="19" dur="500" fill="hold"/>
                                        <p:tgtEl>
                                          <p:spTgt spid="242"/>
                                        </p:tgtEl>
                                        <p:attrNameLst>
                                          <p:attrName>ppt_x</p:attrName>
                                        </p:attrNameLst>
                                      </p:cBhvr>
                                      <p:tavLst>
                                        <p:tav tm="0">
                                          <p:val>
                                            <p:strVal val="#ppt_x"/>
                                          </p:val>
                                        </p:tav>
                                        <p:tav tm="100000">
                                          <p:val>
                                            <p:strVal val="#ppt_x"/>
                                          </p:val>
                                        </p:tav>
                                      </p:tavLst>
                                    </p:anim>
                                    <p:anim calcmode="lin" valueType="num">
                                      <p:cBhvr additive="base">
                                        <p:cTn id="20" dur="500" fill="hold"/>
                                        <p:tgtEl>
                                          <p:spTgt spid="24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48"/>
                                        </p:tgtEl>
                                        <p:attrNameLst>
                                          <p:attrName>style.visibility</p:attrName>
                                        </p:attrNameLst>
                                      </p:cBhvr>
                                      <p:to>
                                        <p:strVal val="visible"/>
                                      </p:to>
                                    </p:set>
                                    <p:anim calcmode="lin" valueType="num">
                                      <p:cBhvr additive="base">
                                        <p:cTn id="25" dur="500" fill="hold"/>
                                        <p:tgtEl>
                                          <p:spTgt spid="248"/>
                                        </p:tgtEl>
                                        <p:attrNameLst>
                                          <p:attrName>ppt_x</p:attrName>
                                        </p:attrNameLst>
                                      </p:cBhvr>
                                      <p:tavLst>
                                        <p:tav tm="0">
                                          <p:val>
                                            <p:strVal val="#ppt_x"/>
                                          </p:val>
                                        </p:tav>
                                        <p:tav tm="100000">
                                          <p:val>
                                            <p:strVal val="#ppt_x"/>
                                          </p:val>
                                        </p:tav>
                                      </p:tavLst>
                                    </p:anim>
                                    <p:anim calcmode="lin" valueType="num">
                                      <p:cBhvr additive="base">
                                        <p:cTn id="26" dur="500" fill="hold"/>
                                        <p:tgtEl>
                                          <p:spTgt spid="248"/>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43"/>
                                        </p:tgtEl>
                                        <p:attrNameLst>
                                          <p:attrName>style.visibility</p:attrName>
                                        </p:attrNameLst>
                                      </p:cBhvr>
                                      <p:to>
                                        <p:strVal val="visible"/>
                                      </p:to>
                                    </p:set>
                                    <p:anim calcmode="lin" valueType="num">
                                      <p:cBhvr additive="base">
                                        <p:cTn id="31" dur="500" fill="hold"/>
                                        <p:tgtEl>
                                          <p:spTgt spid="243"/>
                                        </p:tgtEl>
                                        <p:attrNameLst>
                                          <p:attrName>ppt_x</p:attrName>
                                        </p:attrNameLst>
                                      </p:cBhvr>
                                      <p:tavLst>
                                        <p:tav tm="0">
                                          <p:val>
                                            <p:strVal val="#ppt_x"/>
                                          </p:val>
                                        </p:tav>
                                        <p:tav tm="100000">
                                          <p:val>
                                            <p:strVal val="#ppt_x"/>
                                          </p:val>
                                        </p:tav>
                                      </p:tavLst>
                                    </p:anim>
                                    <p:anim calcmode="lin" valueType="num">
                                      <p:cBhvr additive="base">
                                        <p:cTn id="32" dur="500" fill="hold"/>
                                        <p:tgtEl>
                                          <p:spTgt spid="243"/>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249"/>
                                        </p:tgtEl>
                                        <p:attrNameLst>
                                          <p:attrName>style.visibility</p:attrName>
                                        </p:attrNameLst>
                                      </p:cBhvr>
                                      <p:to>
                                        <p:strVal val="visible"/>
                                      </p:to>
                                    </p:set>
                                    <p:anim calcmode="lin" valueType="num">
                                      <p:cBhvr additive="base">
                                        <p:cTn id="37" dur="500" fill="hold"/>
                                        <p:tgtEl>
                                          <p:spTgt spid="249"/>
                                        </p:tgtEl>
                                        <p:attrNameLst>
                                          <p:attrName>ppt_x</p:attrName>
                                        </p:attrNameLst>
                                      </p:cBhvr>
                                      <p:tavLst>
                                        <p:tav tm="0">
                                          <p:val>
                                            <p:strVal val="#ppt_x"/>
                                          </p:val>
                                        </p:tav>
                                        <p:tav tm="100000">
                                          <p:val>
                                            <p:strVal val="#ppt_x"/>
                                          </p:val>
                                        </p:tav>
                                      </p:tavLst>
                                    </p:anim>
                                    <p:anim calcmode="lin" valueType="num">
                                      <p:cBhvr additive="base">
                                        <p:cTn id="38" dur="500" fill="hold"/>
                                        <p:tgtEl>
                                          <p:spTgt spid="24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245"/>
                                        </p:tgtEl>
                                        <p:attrNameLst>
                                          <p:attrName>style.visibility</p:attrName>
                                        </p:attrNameLst>
                                      </p:cBhvr>
                                      <p:to>
                                        <p:strVal val="visible"/>
                                      </p:to>
                                    </p:set>
                                    <p:anim calcmode="lin" valueType="num">
                                      <p:cBhvr additive="base">
                                        <p:cTn id="43" dur="500" fill="hold"/>
                                        <p:tgtEl>
                                          <p:spTgt spid="245"/>
                                        </p:tgtEl>
                                        <p:attrNameLst>
                                          <p:attrName>ppt_x</p:attrName>
                                        </p:attrNameLst>
                                      </p:cBhvr>
                                      <p:tavLst>
                                        <p:tav tm="0">
                                          <p:val>
                                            <p:strVal val="#ppt_x"/>
                                          </p:val>
                                        </p:tav>
                                        <p:tav tm="100000">
                                          <p:val>
                                            <p:strVal val="#ppt_x"/>
                                          </p:val>
                                        </p:tav>
                                      </p:tavLst>
                                    </p:anim>
                                    <p:anim calcmode="lin" valueType="num">
                                      <p:cBhvr additive="base">
                                        <p:cTn id="44" dur="500" fill="hold"/>
                                        <p:tgtEl>
                                          <p:spTgt spid="2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244"/>
                                        </p:tgtEl>
                                        <p:attrNameLst>
                                          <p:attrName>style.visibility</p:attrName>
                                        </p:attrNameLst>
                                      </p:cBhvr>
                                      <p:to>
                                        <p:strVal val="visible"/>
                                      </p:to>
                                    </p:set>
                                    <p:anim calcmode="lin" valueType="num">
                                      <p:cBhvr additive="base">
                                        <p:cTn id="49" dur="500" fill="hold"/>
                                        <p:tgtEl>
                                          <p:spTgt spid="244"/>
                                        </p:tgtEl>
                                        <p:attrNameLst>
                                          <p:attrName>ppt_x</p:attrName>
                                        </p:attrNameLst>
                                      </p:cBhvr>
                                      <p:tavLst>
                                        <p:tav tm="0">
                                          <p:val>
                                            <p:strVal val="#ppt_x"/>
                                          </p:val>
                                        </p:tav>
                                        <p:tav tm="100000">
                                          <p:val>
                                            <p:strVal val="#ppt_x"/>
                                          </p:val>
                                        </p:tav>
                                      </p:tavLst>
                                    </p:anim>
                                    <p:anim calcmode="lin" valueType="num">
                                      <p:cBhvr additive="base">
                                        <p:cTn id="50" dur="500" fill="hold"/>
                                        <p:tgtEl>
                                          <p:spTgt spid="244"/>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246"/>
                                        </p:tgtEl>
                                        <p:attrNameLst>
                                          <p:attrName>style.visibility</p:attrName>
                                        </p:attrNameLst>
                                      </p:cBhvr>
                                      <p:to>
                                        <p:strVal val="visible"/>
                                      </p:to>
                                    </p:set>
                                    <p:anim calcmode="lin" valueType="num">
                                      <p:cBhvr additive="base">
                                        <p:cTn id="55" dur="500" fill="hold"/>
                                        <p:tgtEl>
                                          <p:spTgt spid="246"/>
                                        </p:tgtEl>
                                        <p:attrNameLst>
                                          <p:attrName>ppt_x</p:attrName>
                                        </p:attrNameLst>
                                      </p:cBhvr>
                                      <p:tavLst>
                                        <p:tav tm="0">
                                          <p:val>
                                            <p:strVal val="#ppt_x"/>
                                          </p:val>
                                        </p:tav>
                                        <p:tav tm="100000">
                                          <p:val>
                                            <p:strVal val="#ppt_x"/>
                                          </p:val>
                                        </p:tav>
                                      </p:tavLst>
                                    </p:anim>
                                    <p:anim calcmode="lin" valueType="num">
                                      <p:cBhvr additive="base">
                                        <p:cTn id="56" dur="500" fill="hold"/>
                                        <p:tgtEl>
                                          <p:spTgt spid="2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242" grpId="0"/>
      <p:bldP spid="243" grpId="0"/>
      <p:bldP spid="244" grpId="0"/>
      <p:bldP spid="245" grpId="0"/>
      <p:bldP spid="246" grpId="0"/>
      <p:bldP spid="248" grpId="0"/>
      <p:bldP spid="249"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b="1" dirty="0">
                <a:solidFill>
                  <a:srgbClr val="C00000"/>
                </a:solidFill>
                <a:effectLst>
                  <a:outerShdw blurRad="38100" dist="38100" dir="2700000" algn="tl">
                    <a:srgbClr val="C0C0C0"/>
                  </a:outerShdw>
                </a:effectLst>
              </a:rPr>
              <a:t>定点加</a:t>
            </a:r>
            <a:r>
              <a:rPr lang="en-US" altLang="zh-CN" b="1" dirty="0">
                <a:solidFill>
                  <a:srgbClr val="C00000"/>
                </a:solidFill>
                <a:effectLst>
                  <a:outerShdw blurRad="38100" dist="38100" dir="2700000" algn="tl">
                    <a:srgbClr val="C0C0C0"/>
                  </a:outerShdw>
                </a:effectLst>
              </a:rPr>
              <a:t>/</a:t>
            </a:r>
            <a:r>
              <a:rPr lang="zh-CN" altLang="en-US" b="1" dirty="0">
                <a:solidFill>
                  <a:srgbClr val="C00000"/>
                </a:solidFill>
                <a:effectLst>
                  <a:outerShdw blurRad="38100" dist="38100" dir="2700000" algn="tl">
                    <a:srgbClr val="C0C0C0"/>
                  </a:outerShdw>
                </a:effectLst>
              </a:rPr>
              <a:t>减法运算</a:t>
            </a:r>
            <a:endParaRPr lang="zh-CN" altLang="en-US" b="1" dirty="0">
              <a:solidFill>
                <a:srgbClr val="C00000"/>
              </a:solidFill>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定点乘法运算</a:t>
            </a:r>
            <a:endParaRPr lang="zh-CN" altLang="en-US" dirty="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定点除法运算</a:t>
            </a:r>
            <a:endParaRPr lang="zh-CN" altLang="en-US" dirty="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浮点运算</a:t>
            </a:r>
            <a:endParaRPr lang="zh-CN" altLang="en-US" dirty="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运算器</a:t>
            </a:r>
            <a:r>
              <a:rPr lang="zh-CN" altLang="en-US" dirty="0">
                <a:effectLst>
                  <a:outerShdw blurRad="38100" dist="38100" dir="2700000" algn="tl">
                    <a:srgbClr val="C0C0C0"/>
                  </a:outerShdw>
                </a:effectLst>
              </a:rPr>
              <a:t>组织</a:t>
            </a:r>
            <a:endParaRPr lang="zh-CN" altLang="en-US" dirty="0">
              <a:effectLst>
                <a:outerShdw blurRad="38100" dist="38100" dir="2700000" algn="tl">
                  <a:srgbClr val="C0C0C0"/>
                </a:outerShdw>
              </a:effectLst>
            </a:endParaRP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快速加法器</a:t>
            </a:r>
            <a:endParaRPr lang="zh-CN" altLang="en-US" dirty="0"/>
          </a:p>
        </p:txBody>
      </p:sp>
      <p:sp>
        <p:nvSpPr>
          <p:cNvPr id="3" name="内容占位符 2"/>
          <p:cNvSpPr>
            <a:spLocks noGrp="1"/>
          </p:cNvSpPr>
          <p:nvPr>
            <p:ph idx="1"/>
          </p:nvPr>
        </p:nvSpPr>
        <p:spPr/>
        <p:txBody>
          <a:bodyPr/>
          <a:lstStyle/>
          <a:p>
            <a:r>
              <a:rPr lang="zh-CN" altLang="en-US" sz="2800" dirty="0"/>
              <a:t>如何缩短加法器的关键路径， 提高加法器的运算速度？</a:t>
            </a:r>
            <a:endParaRPr lang="zh-CN" altLang="en-US" sz="2800" dirty="0"/>
          </a:p>
          <a:p>
            <a:r>
              <a:rPr lang="zh-CN" altLang="en-US" sz="2800" dirty="0"/>
              <a:t>减少各位进位输入的生成延时， 缩短进位传播的延时</a:t>
            </a:r>
            <a:endParaRPr lang="zh-CN" altLang="en-US" dirty="0"/>
          </a:p>
        </p:txBody>
      </p:sp>
      <p:pic>
        <p:nvPicPr>
          <p:cNvPr id="5" name="图片 4"/>
          <p:cNvPicPr>
            <a:picLocks noChangeAspect="1"/>
          </p:cNvPicPr>
          <p:nvPr/>
        </p:nvPicPr>
        <p:blipFill rotWithShape="1">
          <a:blip r:embed="rId1">
            <a:clrChange>
              <a:clrFrom>
                <a:srgbClr val="97B3C1"/>
              </a:clrFrom>
              <a:clrTo>
                <a:srgbClr val="97B3C1">
                  <a:alpha val="0"/>
                </a:srgbClr>
              </a:clrTo>
            </a:clrChange>
          </a:blip>
          <a:srcRect b="9778"/>
          <a:stretch>
            <a:fillRect/>
          </a:stretch>
        </p:blipFill>
        <p:spPr>
          <a:xfrm>
            <a:off x="7289800" y="3289788"/>
            <a:ext cx="5359400" cy="302211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进位依赖关系分析</a:t>
            </a:r>
            <a:endParaRPr lang="zh-CN" altLang="en-US" dirty="0"/>
          </a:p>
        </p:txBody>
      </p:sp>
      <p:sp>
        <p:nvSpPr>
          <p:cNvPr id="4" name="Rectangle 3"/>
          <p:cNvSpPr txBox="1">
            <a:spLocks noChangeArrowheads="1"/>
          </p:cNvSpPr>
          <p:nvPr/>
        </p:nvSpPr>
        <p:spPr>
          <a:xfrm>
            <a:off x="1278385" y="1326992"/>
            <a:ext cx="3960812" cy="573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spc="300" dirty="0">
                <a:latin typeface="Courier New" panose="02070309020205020404" pitchFamily="49" charset="0"/>
                <a:cs typeface="Courier New" panose="02070309020205020404" pitchFamily="49" charset="0"/>
              </a:rPr>
              <a:t>S</a:t>
            </a:r>
            <a:r>
              <a:rPr lang="en-US" altLang="zh-CN" b="1" spc="300" baseline="-25000" dirty="0">
                <a:latin typeface="Courier New" panose="02070309020205020404" pitchFamily="49" charset="0"/>
                <a:cs typeface="Courier New" panose="02070309020205020404" pitchFamily="49" charset="0"/>
              </a:rPr>
              <a:t>i </a:t>
            </a:r>
            <a:r>
              <a:rPr lang="en-US" altLang="zh-CN" b="1" spc="300" dirty="0">
                <a:latin typeface="Courier New" panose="02070309020205020404" pitchFamily="49" charset="0"/>
                <a:cs typeface="Courier New" panose="02070309020205020404" pitchFamily="49" charset="0"/>
              </a:rPr>
              <a:t>= </a:t>
            </a:r>
            <a:r>
              <a:rPr lang="en-US" altLang="zh-CN" b="1" spc="300" dirty="0">
                <a:solidFill>
                  <a:srgbClr val="C00000"/>
                </a:solidFill>
                <a:latin typeface="Courier New" panose="02070309020205020404" pitchFamily="49" charset="0"/>
                <a:cs typeface="Courier New" panose="02070309020205020404" pitchFamily="49" charset="0"/>
              </a:rPr>
              <a:t>X</a:t>
            </a:r>
            <a:r>
              <a:rPr lang="en-US" altLang="zh-CN" b="1" spc="300" baseline="-25000" dirty="0">
                <a:solidFill>
                  <a:srgbClr val="C00000"/>
                </a:solidFill>
                <a:latin typeface="Courier New" panose="02070309020205020404" pitchFamily="49" charset="0"/>
                <a:cs typeface="Courier New" panose="02070309020205020404" pitchFamily="49" charset="0"/>
              </a:rPr>
              <a:t>i</a:t>
            </a:r>
            <a:r>
              <a:rPr lang="en-US" altLang="zh-CN" b="1" spc="300" dirty="0">
                <a:solidFill>
                  <a:srgbClr val="C00000"/>
                </a:solidFill>
                <a:latin typeface="Courier New" panose="02070309020205020404" pitchFamily="49" charset="0"/>
                <a:cs typeface="Courier New" panose="02070309020205020404" pitchFamily="49" charset="0"/>
              </a:rPr>
              <a:t>⊕Y</a:t>
            </a:r>
            <a:r>
              <a:rPr lang="en-US" altLang="zh-CN" b="1" spc="300" baseline="-25000" dirty="0">
                <a:solidFill>
                  <a:srgbClr val="C00000"/>
                </a:solidFill>
                <a:latin typeface="Courier New" panose="02070309020205020404" pitchFamily="49" charset="0"/>
                <a:cs typeface="Courier New" panose="02070309020205020404" pitchFamily="49" charset="0"/>
              </a:rPr>
              <a:t>i</a:t>
            </a:r>
            <a:r>
              <a:rPr lang="en-US" altLang="zh-CN" b="1" spc="300">
                <a:latin typeface="Courier New" panose="02070309020205020404" pitchFamily="49" charset="0"/>
                <a:cs typeface="Courier New" panose="02070309020205020404" pitchFamily="49" charset="0"/>
              </a:rPr>
              <a:t>⊕</a:t>
            </a:r>
            <a:r>
              <a:rPr lang="en-US" altLang="zh-CN" b="1" spc="300">
                <a:solidFill>
                  <a:srgbClr val="00B050"/>
                </a:solidFill>
                <a:latin typeface="Courier New" panose="02070309020205020404" pitchFamily="49" charset="0"/>
                <a:cs typeface="Courier New" panose="02070309020205020404" pitchFamily="49" charset="0"/>
              </a:rPr>
              <a:t>C</a:t>
            </a:r>
            <a:r>
              <a:rPr lang="en-US" altLang="zh-CN" b="1" spc="300" baseline="-25000">
                <a:solidFill>
                  <a:srgbClr val="00B050"/>
                </a:solidFill>
                <a:latin typeface="Courier New" panose="02070309020205020404" pitchFamily="49" charset="0"/>
                <a:cs typeface="Courier New" panose="02070309020205020404" pitchFamily="49" charset="0"/>
              </a:rPr>
              <a:t>i</a:t>
            </a:r>
            <a:endParaRPr lang="en-US" altLang="zh-CN" b="1" spc="300" dirty="0">
              <a:solidFill>
                <a:srgbClr val="00B050"/>
              </a:solidFill>
              <a:latin typeface="Courier New" panose="02070309020205020404" pitchFamily="49" charset="0"/>
              <a:cs typeface="Courier New" panose="02070309020205020404" pitchFamily="49" charset="0"/>
            </a:endParaRPr>
          </a:p>
        </p:txBody>
      </p:sp>
      <p:sp>
        <p:nvSpPr>
          <p:cNvPr id="5" name="Rectangle 4"/>
          <p:cNvSpPr>
            <a:spLocks noChangeArrowheads="1"/>
          </p:cNvSpPr>
          <p:nvPr/>
        </p:nvSpPr>
        <p:spPr bwMode="auto">
          <a:xfrm>
            <a:off x="1278385" y="2108367"/>
            <a:ext cx="6013102" cy="77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spc="30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spc="300" baseline="-25000">
                <a:solidFill>
                  <a:srgbClr val="00B050"/>
                </a:solidFill>
                <a:latin typeface="Courier New" panose="02070309020205020404" pitchFamily="49" charset="0"/>
                <a:ea typeface="微软雅黑" panose="020B0503020204020204" pitchFamily="34" charset="-122"/>
                <a:cs typeface="Courier New" panose="02070309020205020404" pitchFamily="49" charset="0"/>
              </a:rPr>
              <a:t>i+1</a:t>
            </a:r>
            <a:r>
              <a:rPr lang="en-US" altLang="zh-CN" sz="2800" b="1" spc="300" baseline="-2500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2800" b="1" spc="300" baseline="-250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2800" b="1" spc="300" baseline="-250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28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28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spc="300" baseline="-25000">
                <a:solidFill>
                  <a:srgbClr val="00B050"/>
                </a:solidFill>
                <a:latin typeface="Courier New" panose="02070309020205020404" pitchFamily="49" charset="0"/>
                <a:ea typeface="微软雅黑" panose="020B0503020204020204" pitchFamily="34" charset="-122"/>
                <a:cs typeface="Courier New" panose="02070309020205020404" pitchFamily="49" charset="0"/>
              </a:rPr>
              <a:t>i</a:t>
            </a:r>
            <a:endParaRPr lang="en-US" altLang="zh-CN" sz="28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 name="Rectangle 9"/>
          <p:cNvSpPr>
            <a:spLocks noChangeArrowheads="1"/>
          </p:cNvSpPr>
          <p:nvPr/>
        </p:nvSpPr>
        <p:spPr bwMode="auto">
          <a:xfrm>
            <a:off x="1290956" y="3925044"/>
            <a:ext cx="2665412" cy="7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28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28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endPar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Rectangle 10"/>
          <p:cNvSpPr>
            <a:spLocks noChangeArrowheads="1"/>
          </p:cNvSpPr>
          <p:nvPr/>
        </p:nvSpPr>
        <p:spPr bwMode="auto">
          <a:xfrm>
            <a:off x="4111747" y="3119031"/>
            <a:ext cx="4372234"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zh-CN" altLang="en-US" sz="2400"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进位生成函数 </a:t>
            </a:r>
            <a:r>
              <a:rPr lang="en-US" altLang="zh-CN" sz="24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Generate</a:t>
            </a:r>
            <a:endParaRPr lang="en-US" altLang="zh-CN" sz="24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Rectangle 11"/>
          <p:cNvSpPr>
            <a:spLocks noChangeArrowheads="1"/>
          </p:cNvSpPr>
          <p:nvPr/>
        </p:nvSpPr>
        <p:spPr bwMode="auto">
          <a:xfrm>
            <a:off x="4111747" y="4035649"/>
            <a:ext cx="48711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zh-CN" altLang="en-US" sz="2400"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进位传递函数 </a:t>
            </a:r>
            <a:r>
              <a:rPr lang="en-US" altLang="zh-CN" sz="24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Propagate</a:t>
            </a:r>
            <a:endParaRPr lang="en-US" altLang="zh-CN" sz="24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20" name="组合 19"/>
          <p:cNvGrpSpPr/>
          <p:nvPr/>
        </p:nvGrpSpPr>
        <p:grpSpPr>
          <a:xfrm>
            <a:off x="1278385" y="4806393"/>
            <a:ext cx="5712698" cy="793750"/>
            <a:chOff x="1350575" y="4806402"/>
            <a:chExt cx="5712698" cy="793750"/>
          </a:xfrm>
        </p:grpSpPr>
        <p:sp>
          <p:nvSpPr>
            <p:cNvPr id="19" name="圆角矩形 18"/>
            <p:cNvSpPr/>
            <p:nvPr/>
          </p:nvSpPr>
          <p:spPr>
            <a:xfrm>
              <a:off x="1350575" y="4879054"/>
              <a:ext cx="4349185" cy="719299"/>
            </a:xfrm>
            <a:prstGeom prst="roundRect">
              <a:avLst>
                <a:gd name="adj" fmla="val 773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2"/>
            <p:cNvSpPr>
              <a:spLocks noChangeArrowheads="1"/>
            </p:cNvSpPr>
            <p:nvPr/>
          </p:nvSpPr>
          <p:spPr bwMode="auto">
            <a:xfrm>
              <a:off x="1357054" y="4806402"/>
              <a:ext cx="5706219"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3600" b="1" spc="30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3600" b="1" spc="300" baseline="-25000">
                  <a:solidFill>
                    <a:srgbClr val="00B050"/>
                  </a:solidFill>
                  <a:latin typeface="Courier New" panose="02070309020205020404" pitchFamily="49" charset="0"/>
                  <a:ea typeface="微软雅黑" panose="020B0503020204020204" pitchFamily="34" charset="-122"/>
                  <a:cs typeface="Courier New" panose="02070309020205020404" pitchFamily="49" charset="0"/>
                </a:rPr>
                <a:t>i+1</a:t>
              </a:r>
              <a:r>
                <a:rPr lang="en-US" altLang="zh-CN" sz="3600" b="1" spc="300" baseline="-25000">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600" b="1" spc="300" baseline="-250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36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6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3600" b="1" spc="30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3600" b="1" spc="300" baseline="-25000">
                  <a:solidFill>
                    <a:srgbClr val="00B050"/>
                  </a:solidFill>
                  <a:latin typeface="Courier New" panose="02070309020205020404" pitchFamily="49" charset="0"/>
                  <a:ea typeface="微软雅黑" panose="020B0503020204020204" pitchFamily="34" charset="-122"/>
                  <a:cs typeface="Courier New" panose="02070309020205020404" pitchFamily="49" charset="0"/>
                </a:rPr>
                <a:t>i</a:t>
              </a:r>
              <a:endParaRPr lang="en-US" altLang="zh-CN" sz="36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endParaRPr>
            </a:p>
          </p:txBody>
        </p:sp>
      </p:grpSp>
      <p:sp>
        <p:nvSpPr>
          <p:cNvPr id="10" name="Rectangle 9"/>
          <p:cNvSpPr>
            <a:spLocks noChangeArrowheads="1"/>
          </p:cNvSpPr>
          <p:nvPr/>
        </p:nvSpPr>
        <p:spPr bwMode="auto">
          <a:xfrm>
            <a:off x="1284864" y="3022070"/>
            <a:ext cx="2665412" cy="64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spc="3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spc="300" baseline="-250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2800" b="1" spc="300" baseline="-250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2800" b="1" spc="300" baseline="-25000" dirty="0" err="1">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   </a:t>
            </a:r>
            <a:endParaRPr lang="en-US" altLang="zh-CN" sz="28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22" name="直接连接符 21"/>
          <p:cNvCxnSpPr/>
          <p:nvPr/>
        </p:nvCxnSpPr>
        <p:spPr>
          <a:xfrm>
            <a:off x="2779296" y="2705091"/>
            <a:ext cx="8001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048583" y="2705091"/>
            <a:ext cx="130881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p14:dur="0" advTm="57592"/>
    </mc:Choice>
    <mc:Fallback>
      <p:transition advTm="575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ffectLst/>
              </a:rPr>
              <a:t>先行进位加法器 </a:t>
            </a:r>
            <a:r>
              <a:rPr lang="en-US" altLang="zh-CN" dirty="0">
                <a:effectLst/>
              </a:rPr>
              <a:t>(carry-lookahead)</a:t>
            </a:r>
            <a:endParaRPr lang="zh-CN" altLang="en-US" dirty="0"/>
          </a:p>
        </p:txBody>
      </p:sp>
      <p:sp>
        <p:nvSpPr>
          <p:cNvPr id="3" name="内容占位符 2"/>
          <p:cNvSpPr>
            <a:spLocks noGrp="1"/>
          </p:cNvSpPr>
          <p:nvPr>
            <p:ph idx="1"/>
          </p:nvPr>
        </p:nvSpPr>
        <p:spPr>
          <a:xfrm>
            <a:off x="1413267" y="4248139"/>
            <a:ext cx="5564636" cy="2071288"/>
          </a:xfrm>
        </p:spPr>
        <p:txBody>
          <a:bodyPr/>
          <a:lstStyle/>
          <a:p>
            <a:pPr algn="l">
              <a:defRPr/>
            </a:pPr>
            <a:r>
              <a:rPr lang="zh-CN" altLang="en-US" sz="2400" dirty="0">
                <a:latin typeface="+mn-ea"/>
              </a:rPr>
              <a:t>高位运算</a:t>
            </a:r>
            <a:r>
              <a:rPr lang="zh-CN" altLang="en-US" sz="2400" b="1" dirty="0">
                <a:latin typeface="+mn-ea"/>
              </a:rPr>
              <a:t>依赖</a:t>
            </a:r>
            <a:r>
              <a:rPr lang="zh-CN" altLang="en-US" sz="2400" dirty="0">
                <a:latin typeface="+mn-ea"/>
              </a:rPr>
              <a:t>于低位进位</a:t>
            </a:r>
            <a:endParaRPr lang="zh-CN" altLang="en-US" sz="2400" dirty="0">
              <a:latin typeface="+mn-ea"/>
            </a:endParaRPr>
          </a:p>
          <a:p>
            <a:pPr lvl="1">
              <a:defRPr/>
            </a:pPr>
            <a:r>
              <a:rPr lang="zh-CN" altLang="en-US" u="sng" dirty="0">
                <a:latin typeface="+mn-ea"/>
              </a:rPr>
              <a:t>计算不能并行</a:t>
            </a:r>
            <a:endParaRPr lang="zh-CN" altLang="en-US" u="sng" dirty="0">
              <a:latin typeface="+mn-ea"/>
            </a:endParaRPr>
          </a:p>
          <a:p>
            <a:pPr algn="l">
              <a:defRPr/>
            </a:pPr>
            <a:r>
              <a:rPr lang="zh-CN" altLang="en-US" sz="2400" dirty="0">
                <a:latin typeface="+mn-ea"/>
              </a:rPr>
              <a:t> 能否提前得到各位的进位输入</a:t>
            </a:r>
            <a:r>
              <a:rPr lang="en-US" altLang="zh-CN" sz="2400" dirty="0">
                <a:latin typeface="+mn-ea"/>
              </a:rPr>
              <a:t>??</a:t>
            </a:r>
            <a:endParaRPr lang="en-US" altLang="zh-CN" sz="2400" dirty="0">
              <a:latin typeface="+mn-ea"/>
            </a:endParaRPr>
          </a:p>
          <a:p>
            <a:endParaRPr lang="zh-CN" altLang="en-US" dirty="0"/>
          </a:p>
        </p:txBody>
      </p:sp>
      <p:sp>
        <p:nvSpPr>
          <p:cNvPr id="8" name="Rectangle 3"/>
          <p:cNvSpPr>
            <a:spLocks noChangeArrowheads="1"/>
          </p:cNvSpPr>
          <p:nvPr/>
        </p:nvSpPr>
        <p:spPr bwMode="auto">
          <a:xfrm>
            <a:off x="1413268" y="1405852"/>
            <a:ext cx="463919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B05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sz="2800" b="1" baseline="-2500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err="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err="1">
                <a:solidFill>
                  <a:srgbClr val="0000CC"/>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   </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n</a:t>
            </a:r>
            <a:endPar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Rectangle 4"/>
          <p:cNvSpPr>
            <a:spLocks noChangeArrowheads="1"/>
          </p:cNvSpPr>
          <p:nvPr/>
        </p:nvSpPr>
        <p:spPr bwMode="auto">
          <a:xfrm>
            <a:off x="1413267" y="2089701"/>
            <a:ext cx="569873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B05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sz="2800" b="1" baseline="-2500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n-1 </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sz="2800"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n-1</a:t>
            </a:r>
            <a:endPar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Rectangle 7"/>
          <p:cNvSpPr>
            <a:spLocks noChangeArrowheads="1"/>
          </p:cNvSpPr>
          <p:nvPr/>
        </p:nvSpPr>
        <p:spPr bwMode="auto">
          <a:xfrm>
            <a:off x="1413267" y="2700525"/>
            <a:ext cx="781079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sz="2800" b="1" spc="300" dirty="0">
              <a:solidFill>
                <a:srgbClr val="66CCF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1" name="Rectangle 8"/>
          <p:cNvSpPr>
            <a:spLocks noChangeArrowheads="1"/>
          </p:cNvSpPr>
          <p:nvPr/>
        </p:nvSpPr>
        <p:spPr bwMode="auto">
          <a:xfrm>
            <a:off x="1413267" y="3311349"/>
            <a:ext cx="463919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   </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  </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iterate type="lt">
                                    <p:tmPct val="50000"/>
                                  </p:iterate>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8" dur="5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iterate type="lt">
                                    <p:tmPct val="20000"/>
                                  </p:iterate>
                                  <p:childTnLst>
                                    <p:set>
                                      <p:cBhvr>
                                        <p:cTn id="13" dur="1" fill="hold">
                                          <p:stCondLst>
                                            <p:cond delay="0"/>
                                          </p:stCondLst>
                                        </p:cTn>
                                        <p:tgtEl>
                                          <p:spTgt spid="9">
                                            <p:txEl>
                                              <p:pRg st="0" end="0"/>
                                            </p:txEl>
                                          </p:spTgt>
                                        </p:tgtEl>
                                        <p:attrNameLst>
                                          <p:attrName>style.visibility</p:attrName>
                                        </p:attrNameLst>
                                      </p:cBhvr>
                                      <p:to>
                                        <p:strVal val="visible"/>
                                      </p:to>
                                    </p:set>
                                    <p:anim calcmode="lin" valueType="num">
                                      <p:cBhvr>
                                        <p:cTn id="14" dur="5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15" dur="5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16" dur="5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iterate type="lt">
                                    <p:tmPct val="20000"/>
                                  </p:iterate>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22" dur="50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23" dur="500"/>
                                        <p:tgtEl>
                                          <p:spTgt spid="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iterate type="lt">
                                    <p:tmPct val="20000"/>
                                  </p:iterate>
                                  <p:childTnLst>
                                    <p:set>
                                      <p:cBhvr>
                                        <p:cTn id="27" dur="1" fill="hold">
                                          <p:stCondLst>
                                            <p:cond delay="0"/>
                                          </p:stCondLst>
                                        </p:cTn>
                                        <p:tgtEl>
                                          <p:spTgt spid="11">
                                            <p:txEl>
                                              <p:pRg st="0" end="0"/>
                                            </p:txEl>
                                          </p:spTgt>
                                        </p:tgtEl>
                                        <p:attrNameLst>
                                          <p:attrName>style.visibility</p:attrName>
                                        </p:attrNameLst>
                                      </p:cBhvr>
                                      <p:to>
                                        <p:strVal val="visible"/>
                                      </p:to>
                                    </p:set>
                                    <p:anim calcmode="lin" valueType="num">
                                      <p:cBhvr>
                                        <p:cTn id="28" dur="500" fill="hold"/>
                                        <p:tgtEl>
                                          <p:spTgt spid="11">
                                            <p:txEl>
                                              <p:pRg st="0" end="0"/>
                                            </p:txEl>
                                          </p:spTgt>
                                        </p:tgtEl>
                                        <p:attrNameLst>
                                          <p:attrName>ppt_w</p:attrName>
                                        </p:attrNameLst>
                                      </p:cBhvr>
                                      <p:tavLst>
                                        <p:tav tm="0">
                                          <p:val>
                                            <p:strVal val="#ppt_w*0.70"/>
                                          </p:val>
                                        </p:tav>
                                        <p:tav tm="100000">
                                          <p:val>
                                            <p:strVal val="#ppt_w"/>
                                          </p:val>
                                        </p:tav>
                                      </p:tavLst>
                                    </p:anim>
                                    <p:anim calcmode="lin" valueType="num">
                                      <p:cBhvr>
                                        <p:cTn id="29" dur="500" fill="hold"/>
                                        <p:tgtEl>
                                          <p:spTgt spid="11">
                                            <p:txEl>
                                              <p:pRg st="0" end="0"/>
                                            </p:txEl>
                                          </p:spTgt>
                                        </p:tgtEl>
                                        <p:attrNameLst>
                                          <p:attrName>ppt_h</p:attrName>
                                        </p:attrNameLst>
                                      </p:cBhvr>
                                      <p:tavLst>
                                        <p:tav tm="0">
                                          <p:val>
                                            <p:strVal val="#ppt_h"/>
                                          </p:val>
                                        </p:tav>
                                        <p:tav tm="100000">
                                          <p:val>
                                            <p:strVal val="#ppt_h"/>
                                          </p:val>
                                        </p:tav>
                                      </p:tavLst>
                                    </p:anim>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wipe(left)">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wipe(left)">
                                      <p:cBhvr>
                                        <p:cTn id="40" dur="500"/>
                                        <p:tgtEl>
                                          <p:spTgt spid="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left)">
                                      <p:cBhvr>
                                        <p:cTn id="4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ffectLst/>
              </a:rPr>
              <a:t>先行进位加法器 </a:t>
            </a:r>
            <a:r>
              <a:rPr lang="en-US" altLang="zh-CN" dirty="0">
                <a:effectLst/>
              </a:rPr>
              <a:t>(carry-lookahead)</a:t>
            </a:r>
            <a:endParaRPr lang="zh-CN" altLang="en-US" dirty="0"/>
          </a:p>
        </p:txBody>
      </p:sp>
      <p:sp>
        <p:nvSpPr>
          <p:cNvPr id="12" name="Rectangle 3"/>
          <p:cNvSpPr>
            <a:spLocks noChangeArrowheads="1"/>
          </p:cNvSpPr>
          <p:nvPr/>
        </p:nvSpPr>
        <p:spPr bwMode="auto">
          <a:xfrm>
            <a:off x="1022972" y="1157221"/>
            <a:ext cx="64611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nSpc>
                <a:spcPct val="150000"/>
              </a:lnSpc>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Rectangle 4"/>
          <p:cNvSpPr>
            <a:spLocks noChangeArrowheads="1"/>
          </p:cNvSpPr>
          <p:nvPr/>
        </p:nvSpPr>
        <p:spPr bwMode="auto">
          <a:xfrm>
            <a:off x="1022972" y="2113732"/>
            <a:ext cx="95567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nSpc>
                <a:spcPct val="150000"/>
              </a:lnSpc>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1  </a:t>
            </a:r>
            <a:endPar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buNone/>
            </a:pP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Rectangle 6"/>
          <p:cNvSpPr>
            <a:spLocks noChangeArrowheads="1"/>
          </p:cNvSpPr>
          <p:nvPr/>
        </p:nvSpPr>
        <p:spPr bwMode="auto">
          <a:xfrm>
            <a:off x="1022972" y="3625032"/>
            <a:ext cx="10238884" cy="216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nSpc>
                <a:spcPct val="150000"/>
              </a:lnSpc>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     </a:t>
            </a:r>
            <a:endParaRPr lang="en-US" altLang="zh-CN" sz="2800" b="1"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buNone/>
            </a:pP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sz="2800" b="1"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buNone/>
            </a:pP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zh-CN" altLang="en-US" sz="2800"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a:p>
            <a:pPr algn="l" eaLnBrk="1" hangingPunct="1">
              <a:lnSpc>
                <a:spcPct val="150000"/>
              </a:lnSpc>
              <a:buFont typeface="Wingdings" panose="05000000000000000000" pitchFamily="2" charset="2"/>
              <a:buNone/>
            </a:pPr>
            <a:endPar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 name="直接连接符 6"/>
          <p:cNvCxnSpPr/>
          <p:nvPr/>
        </p:nvCxnSpPr>
        <p:spPr>
          <a:xfrm>
            <a:off x="2046514" y="1834245"/>
            <a:ext cx="143691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087914" y="2813964"/>
            <a:ext cx="39551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p14:dur="0" advTm="47332"/>
    </mc:Choice>
    <mc:Fallback>
      <p:transition advTm="473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wipe(left)">
                                      <p:cBhvr>
                                        <p:cTn id="27" dur="500"/>
                                        <p:tgtEl>
                                          <p:spTgt spid="1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wipe(left)">
                                      <p:cBhvr>
                                        <p:cTn id="37" dur="500"/>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wipe(left)">
                                      <p:cBhvr>
                                        <p:cTn id="4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先行进位加法器进位链</a:t>
            </a:r>
            <a:r>
              <a:rPr lang="en-US" altLang="zh-CN" dirty="0">
                <a:latin typeface="Arial" panose="020B0604020202020204" pitchFamily="34" charset="0"/>
              </a:rPr>
              <a:t>…</a:t>
            </a:r>
            <a:endParaRPr lang="zh-CN" altLang="en-US" dirty="0"/>
          </a:p>
        </p:txBody>
      </p:sp>
      <p:sp>
        <p:nvSpPr>
          <p:cNvPr id="4" name="Rectangle 4"/>
          <p:cNvSpPr>
            <a:spLocks noChangeArrowheads="1"/>
          </p:cNvSpPr>
          <p:nvPr/>
        </p:nvSpPr>
        <p:spPr bwMode="auto">
          <a:xfrm>
            <a:off x="767368" y="1370412"/>
            <a:ext cx="11036300" cy="67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None/>
            </a:pPr>
            <a:r>
              <a:rPr lang="en-US" altLang="zh-CN" b="1" dirty="0">
                <a:latin typeface="Courier New" panose="02070309020205020404" pitchFamily="49" charset="0"/>
                <a:ea typeface="微软雅黑" panose="020B0503020204020204" pitchFamily="34" charset="-122"/>
                <a:cs typeface="Courier New" panose="02070309020205020404" pitchFamily="49" charset="0"/>
              </a:rPr>
              <a:t>C</a:t>
            </a:r>
            <a:r>
              <a:rPr lang="en-US" altLang="zh-CN" b="1" baseline="-25000" dirty="0">
                <a:latin typeface="Courier New" panose="02070309020205020404" pitchFamily="49" charset="0"/>
                <a:ea typeface="微软雅黑" panose="020B0503020204020204" pitchFamily="34" charset="-122"/>
                <a:cs typeface="Courier New" panose="02070309020205020404" pitchFamily="49" charset="0"/>
              </a:rPr>
              <a:t>n </a:t>
            </a:r>
            <a:r>
              <a:rPr lang="en-US" altLang="zh-CN" b="1">
                <a:latin typeface="Courier New" panose="02070309020205020404" pitchFamily="49" charset="0"/>
                <a:ea typeface="微软雅黑" panose="020B0503020204020204" pitchFamily="34" charset="-122"/>
                <a:cs typeface="Courier New" panose="02070309020205020404" pitchFamily="49" charset="0"/>
              </a:rPr>
              <a:t>=</a:t>
            </a:r>
            <a:r>
              <a:rPr lang="en-US" altLang="zh-CN" b="1" baseline="-25000">
                <a:latin typeface="Courier New" panose="02070309020205020404" pitchFamily="49" charset="0"/>
                <a:ea typeface="微软雅黑" panose="020B0503020204020204" pitchFamily="34" charset="-122"/>
                <a:cs typeface="Courier New" panose="02070309020205020404" pitchFamily="49" charset="0"/>
              </a:rPr>
              <a:t> </a:t>
            </a:r>
            <a:r>
              <a:rPr lang="en-US" altLang="zh-CN"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n-1</a:t>
            </a:r>
            <a:r>
              <a:rPr lang="zh-CN" altLang="en-US"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n-2</a:t>
            </a:r>
            <a:r>
              <a:rPr lang="zh-CN" altLang="en-US"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n-2</a:t>
            </a:r>
            <a:r>
              <a:rPr lang="en-US" altLang="zh-CN" b="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n-3</a:t>
            </a:r>
            <a:r>
              <a:rPr lang="zh-CN" altLang="en-US"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b="1"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a:latin typeface="Segoe UI Black" panose="020B0A02040204020203" pitchFamily="34" charset="0"/>
                <a:ea typeface="Segoe UI Black" panose="020B0A02040204020203" pitchFamily="34" charset="0"/>
                <a:cs typeface="Segoe UI Black" panose="020B0A02040204020203" pitchFamily="34" charset="0"/>
              </a:rPr>
              <a:t>＋</a:t>
            </a:r>
            <a:r>
              <a:rPr lang="en-US" altLang="zh-CN"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n-2</a:t>
            </a:r>
            <a:r>
              <a:rPr lang="en-US" altLang="zh-CN"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b="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b="1">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b="1"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a:p>
            <a:pPr>
              <a:buNone/>
            </a:pPr>
            <a:endParaRPr lang="en-US" altLang="zh-CN"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a:p>
            <a:pPr algn="l" eaLnBrk="1" hangingPunct="1">
              <a:buFont typeface="Wingdings" panose="05000000000000000000" pitchFamily="2" charset="2"/>
              <a:buNone/>
            </a:pPr>
            <a:endParaRPr lang="en-US" altLang="zh-CN" baseline="-25000" dirty="0">
              <a:solidFill>
                <a:srgbClr val="008000"/>
              </a:solidFill>
              <a:latin typeface="Arial Rounded MT Bold" panose="020F0704030504030204" pitchFamily="34" charset="0"/>
              <a:ea typeface="微软雅黑" panose="020B0503020204020204" pitchFamily="34" charset="-122"/>
            </a:endParaRPr>
          </a:p>
          <a:p>
            <a:pPr algn="l" eaLnBrk="1" hangingPunct="1">
              <a:buFont typeface="Wingdings" panose="05000000000000000000" pitchFamily="2" charset="2"/>
              <a:buNone/>
            </a:pPr>
            <a:endParaRPr lang="en-US" altLang="zh-CN" baseline="-25000" dirty="0">
              <a:solidFill>
                <a:srgbClr val="008000"/>
              </a:solidFill>
              <a:latin typeface="Arial Rounded MT Bold" panose="020F0704030504030204" pitchFamily="34" charset="0"/>
              <a:ea typeface="微软雅黑" panose="020B0503020204020204" pitchFamily="34" charset="-122"/>
            </a:endParaRPr>
          </a:p>
          <a:p>
            <a:pPr algn="l" eaLnBrk="1" hangingPunct="1">
              <a:buFont typeface="Wingdings" panose="05000000000000000000" pitchFamily="2" charset="2"/>
              <a:buNone/>
            </a:pPr>
            <a:endParaRPr lang="en-US" altLang="zh-CN" baseline="-25000" dirty="0">
              <a:solidFill>
                <a:srgbClr val="008000"/>
              </a:solidFill>
              <a:latin typeface="Arial Rounded MT Bold" panose="020F0704030504030204" pitchFamily="34" charset="0"/>
              <a:ea typeface="微软雅黑" panose="020B0503020204020204" pitchFamily="34" charset="-122"/>
            </a:endParaRPr>
          </a:p>
        </p:txBody>
      </p:sp>
      <p:sp>
        <p:nvSpPr>
          <p:cNvPr id="7" name="内容占位符 2"/>
          <p:cNvSpPr>
            <a:spLocks noGrp="1"/>
          </p:cNvSpPr>
          <p:nvPr>
            <p:ph idx="1"/>
          </p:nvPr>
        </p:nvSpPr>
        <p:spPr>
          <a:xfrm>
            <a:off x="767368" y="2539908"/>
            <a:ext cx="10515599" cy="2071288"/>
          </a:xfrm>
        </p:spPr>
        <p:txBody>
          <a:bodyPr>
            <a:noAutofit/>
          </a:bodyPr>
          <a:lstStyle/>
          <a:p>
            <a:r>
              <a:rPr lang="zh-CN" altLang="en-US" dirty="0">
                <a:latin typeface="Arial Rounded MT Bold" panose="020F0704030504030204" pitchFamily="34" charset="0"/>
              </a:rPr>
              <a:t>进位输出仅与</a:t>
            </a:r>
            <a:r>
              <a:rPr lang="en-US" altLang="zh-CN" dirty="0">
                <a:latin typeface="Arial Rounded MT Bold" panose="020F0704030504030204" pitchFamily="34" charset="0"/>
              </a:rPr>
              <a:t>P</a:t>
            </a:r>
            <a:r>
              <a:rPr lang="zh-CN" altLang="en-US" dirty="0">
                <a:latin typeface="Arial Rounded MT Bold" panose="020F0704030504030204" pitchFamily="34" charset="0"/>
              </a:rPr>
              <a:t>、 </a:t>
            </a:r>
            <a:r>
              <a:rPr lang="en-US" altLang="zh-CN" dirty="0">
                <a:latin typeface="Arial Rounded MT Bold" panose="020F0704030504030204" pitchFamily="34" charset="0"/>
              </a:rPr>
              <a:t>G</a:t>
            </a:r>
            <a:r>
              <a:rPr lang="zh-CN" altLang="en-US" dirty="0">
                <a:latin typeface="Arial Rounded MT Bold" panose="020F0704030504030204" pitchFamily="34" charset="0"/>
              </a:rPr>
              <a:t>和最低位进位输入</a:t>
            </a:r>
            <a:r>
              <a:rPr lang="en-US" altLang="zh-CN" sz="3000" dirty="0">
                <a:solidFill>
                  <a:srgbClr val="008000"/>
                </a:solidFill>
                <a:latin typeface="Courier New" panose="02070309020205020404" pitchFamily="49" charset="0"/>
                <a:cs typeface="Courier New" panose="02070309020205020404" pitchFamily="49" charset="0"/>
              </a:rPr>
              <a:t>C</a:t>
            </a:r>
            <a:r>
              <a:rPr lang="en-US" altLang="zh-CN" sz="3000" baseline="-25000" dirty="0">
                <a:solidFill>
                  <a:srgbClr val="008000"/>
                </a:solidFill>
                <a:latin typeface="Courier New" panose="02070309020205020404" pitchFamily="49" charset="0"/>
                <a:cs typeface="Courier New" panose="02070309020205020404" pitchFamily="49" charset="0"/>
              </a:rPr>
              <a:t>0</a:t>
            </a:r>
            <a:r>
              <a:rPr lang="zh-CN" altLang="en-US" dirty="0">
                <a:latin typeface="Arial Rounded MT Bold" panose="020F0704030504030204" pitchFamily="34" charset="0"/>
              </a:rPr>
              <a:t>有关</a:t>
            </a:r>
            <a:r>
              <a:rPr lang="en-US" altLang="zh-CN" dirty="0">
                <a:latin typeface="Arial Rounded MT Bold" panose="020F0704030504030204" pitchFamily="34" charset="0"/>
              </a:rPr>
              <a:t>,</a:t>
            </a:r>
            <a:r>
              <a:rPr lang="zh-CN" altLang="en-US" dirty="0">
                <a:latin typeface="Arial Rounded MT Bold" panose="020F0704030504030204" pitchFamily="34" charset="0"/>
              </a:rPr>
              <a:t>经过</a:t>
            </a:r>
            <a:r>
              <a:rPr lang="en-US" altLang="zh-CN" dirty="0">
                <a:solidFill>
                  <a:srgbClr val="0000FF"/>
                </a:solidFill>
                <a:latin typeface="Arial Rounded MT Bold" panose="020F0704030504030204" pitchFamily="34" charset="0"/>
              </a:rPr>
              <a:t>1</a:t>
            </a:r>
            <a:r>
              <a:rPr lang="zh-CN" altLang="en-US" dirty="0">
                <a:solidFill>
                  <a:srgbClr val="0000FF"/>
                </a:solidFill>
                <a:latin typeface="Arial Rounded MT Bold" panose="020F0704030504030204" pitchFamily="34" charset="0"/>
              </a:rPr>
              <a:t>级与逻辑</a:t>
            </a:r>
            <a:r>
              <a:rPr lang="zh-CN" altLang="en-US" dirty="0">
                <a:latin typeface="Arial Rounded MT Bold" panose="020F0704030504030204" pitchFamily="34" charset="0"/>
              </a:rPr>
              <a:t>和</a:t>
            </a:r>
            <a:r>
              <a:rPr lang="en-US" altLang="zh-CN" dirty="0">
                <a:solidFill>
                  <a:srgbClr val="0000FF"/>
                </a:solidFill>
                <a:latin typeface="Arial Rounded MT Bold" panose="020F0704030504030204" pitchFamily="34" charset="0"/>
              </a:rPr>
              <a:t>1</a:t>
            </a:r>
            <a:r>
              <a:rPr lang="zh-CN" altLang="en-US" dirty="0">
                <a:solidFill>
                  <a:srgbClr val="0000FF"/>
                </a:solidFill>
                <a:latin typeface="Arial Rounded MT Bold" panose="020F0704030504030204" pitchFamily="34" charset="0"/>
              </a:rPr>
              <a:t>级</a:t>
            </a:r>
            <a:endParaRPr lang="zh-CN" altLang="en-US" dirty="0">
              <a:solidFill>
                <a:srgbClr val="0000FF"/>
              </a:solidFill>
              <a:latin typeface="Arial Rounded MT Bold" panose="020F0704030504030204" pitchFamily="34" charset="0"/>
            </a:endParaRPr>
          </a:p>
          <a:p>
            <a:pPr marL="0" indent="0">
              <a:buNone/>
            </a:pPr>
            <a:r>
              <a:rPr lang="zh-CN" altLang="en-US" dirty="0">
                <a:solidFill>
                  <a:srgbClr val="0000FF"/>
                </a:solidFill>
                <a:latin typeface="Arial Rounded MT Bold" panose="020F0704030504030204" pitchFamily="34" charset="0"/>
              </a:rPr>
              <a:t>    或逻辑</a:t>
            </a:r>
            <a:r>
              <a:rPr lang="zh-CN" altLang="en-US" dirty="0">
                <a:latin typeface="Arial Rounded MT Bold" panose="020F0704030504030204" pitchFamily="34" charset="0"/>
              </a:rPr>
              <a:t>即可得到</a:t>
            </a:r>
            <a:endParaRPr lang="en-US" altLang="zh-CN" dirty="0">
              <a:latin typeface="Arial Rounded MT Bold" panose="020F0704030504030204" pitchFamily="34" charset="0"/>
            </a:endParaRPr>
          </a:p>
          <a:p>
            <a:pPr>
              <a:lnSpc>
                <a:spcPct val="150000"/>
              </a:lnSpc>
            </a:pPr>
            <a:r>
              <a:rPr lang="zh-CN" altLang="en-US" dirty="0">
                <a:latin typeface="Arial Rounded MT Bold" panose="020F0704030504030204" pitchFamily="34" charset="0"/>
              </a:rPr>
              <a:t>位数越长，进位链电路复杂度越高</a:t>
            </a:r>
            <a:endParaRPr lang="zh-CN" altLang="en-US" dirty="0">
              <a:latin typeface="Arial Rounded MT Bold" panose="020F0704030504030204" pitchFamily="34" charset="0"/>
            </a:endParaRPr>
          </a:p>
          <a:p>
            <a:pPr>
              <a:lnSpc>
                <a:spcPct val="150000"/>
              </a:lnSpc>
            </a:pPr>
            <a:r>
              <a:rPr lang="zh-CN" altLang="en-US" dirty="0">
                <a:latin typeface="Arial Rounded MT Bold" panose="020F0704030504030204" pitchFamily="34" charset="0"/>
              </a:rPr>
              <a:t>通常按照</a:t>
            </a:r>
            <a:r>
              <a:rPr lang="en-US" altLang="zh-CN" dirty="0">
                <a:latin typeface="Arial Rounded MT Bold" panose="020F0704030504030204" pitchFamily="34" charset="0"/>
              </a:rPr>
              <a:t>4</a:t>
            </a:r>
            <a:r>
              <a:rPr lang="zh-CN" altLang="en-US" dirty="0">
                <a:latin typeface="Arial Rounded MT Bold" panose="020F0704030504030204" pitchFamily="34" charset="0"/>
              </a:rPr>
              <a:t>位一组进行分组运算</a:t>
            </a:r>
            <a:endParaRPr lang="zh-CN" altLang="en-US" dirty="0">
              <a:latin typeface="Arial Rounded MT Bold" panose="020F0704030504030204" pitchFamily="34" charset="0"/>
            </a:endParaRPr>
          </a:p>
        </p:txBody>
      </p:sp>
      <p:sp>
        <p:nvSpPr>
          <p:cNvPr id="3" name="矩形 2"/>
          <p:cNvSpPr/>
          <p:nvPr/>
        </p:nvSpPr>
        <p:spPr>
          <a:xfrm>
            <a:off x="767368" y="5792388"/>
            <a:ext cx="9581469" cy="584775"/>
          </a:xfrm>
          <a:prstGeom prst="rect">
            <a:avLst/>
          </a:prstGeom>
        </p:spPr>
        <p:txBody>
          <a:bodyPr wrap="none">
            <a:spAutoFit/>
          </a:bodyPr>
          <a:lstStyle/>
          <a:p>
            <a:pPr>
              <a:buNone/>
            </a:pP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3200" b="1" spc="300" baseline="-25000" dirty="0">
                <a:latin typeface="Courier New" panose="02070309020205020404" pitchFamily="49" charset="0"/>
                <a:ea typeface="微软雅黑" panose="020B0503020204020204" pitchFamily="34" charset="-122"/>
                <a:cs typeface="Courier New" panose="02070309020205020404" pitchFamily="49" charset="0"/>
              </a:rPr>
              <a:t>4 </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3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3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3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3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3200" b="1" spc="3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3200" b="1" spc="300"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3200" b="1" spc="300"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advTm="66220"/>
    </mc:Choice>
    <mc:Fallback>
      <p:transition advTm="662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left)">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wipe(left)">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wipe(left)">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uiExpand="1" build="p"/>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生成函数 </a:t>
            </a:r>
            <a:r>
              <a:rPr lang="en-US" altLang="zh-CN"/>
              <a:t>&amp; </a:t>
            </a:r>
            <a:r>
              <a:rPr lang="zh-CN" altLang="en-US"/>
              <a:t> 传递函数</a:t>
            </a:r>
            <a:endParaRPr lang="zh-CN" altLang="en-US" dirty="0"/>
          </a:p>
        </p:txBody>
      </p:sp>
      <p:sp>
        <p:nvSpPr>
          <p:cNvPr id="323" name="Rectangle 3004"/>
          <p:cNvSpPr>
            <a:spLocks noChangeArrowheads="1"/>
          </p:cNvSpPr>
          <p:nvPr/>
        </p:nvSpPr>
        <p:spPr bwMode="auto">
          <a:xfrm>
            <a:off x="8225026" y="5488337"/>
            <a:ext cx="24479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400" b="1" spc="300"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400" b="1" spc="300" baseline="-25000" dirty="0">
                <a:latin typeface="Courier New" panose="02070309020205020404" pitchFamily="49" charset="0"/>
                <a:ea typeface="微软雅黑" panose="020B0503020204020204" pitchFamily="34" charset="-122"/>
                <a:cs typeface="Courier New" panose="02070309020205020404" pitchFamily="49" charset="0"/>
              </a:rPr>
              <a:t>1 </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baseline="-25000">
                <a:latin typeface="Courier New" panose="02070309020205020404" pitchFamily="49" charset="0"/>
                <a:ea typeface="微软雅黑" panose="020B0503020204020204" pitchFamily="34" charset="-122"/>
                <a:cs typeface="Courier New" panose="02070309020205020404" pitchFamily="49" charset="0"/>
              </a:rPr>
              <a:t> </a:t>
            </a:r>
            <a:r>
              <a:rPr lang="en-US" altLang="zh-CN" sz="2400" b="1" spc="30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400" b="1" spc="300"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400" b="1" spc="30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400" b="1" spc="300"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2400" b="1" spc="300"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24" name="Rectangle 3005"/>
          <p:cNvSpPr>
            <a:spLocks noChangeArrowheads="1"/>
          </p:cNvSpPr>
          <p:nvPr/>
        </p:nvSpPr>
        <p:spPr bwMode="auto">
          <a:xfrm>
            <a:off x="3470032" y="5488337"/>
            <a:ext cx="467687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2400" b="1" spc="300"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400" b="1" spc="300" baseline="-25000" dirty="0">
                <a:latin typeface="Courier New" panose="02070309020205020404" pitchFamily="49" charset="0"/>
                <a:ea typeface="微软雅黑" panose="020B0503020204020204" pitchFamily="34" charset="-122"/>
                <a:cs typeface="Courier New" panose="02070309020205020404" pitchFamily="49" charset="0"/>
              </a:rPr>
              <a:t>2 </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baseline="-25000">
                <a:latin typeface="Courier New" panose="02070309020205020404" pitchFamily="49" charset="0"/>
                <a:ea typeface="微软雅黑" panose="020B0503020204020204" pitchFamily="34" charset="-122"/>
                <a:cs typeface="Courier New" panose="02070309020205020404" pitchFamily="49" charset="0"/>
              </a:rPr>
              <a:t> </a:t>
            </a:r>
            <a:r>
              <a:rPr lang="en-US" altLang="zh-CN" sz="2400" b="1" spc="30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400" b="1" spc="300"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400" b="1" spc="30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400" b="1" spc="300"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400" b="1" spc="30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400" b="1" spc="300"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2400" b="1" spc="300"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95" name="Rectangle 3005"/>
          <p:cNvSpPr>
            <a:spLocks noChangeArrowheads="1"/>
          </p:cNvSpPr>
          <p:nvPr/>
        </p:nvSpPr>
        <p:spPr bwMode="auto">
          <a:xfrm>
            <a:off x="-58725" y="1104083"/>
            <a:ext cx="9218244"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2400" b="1" spc="300"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400" b="1" spc="300" baseline="-25000" dirty="0">
                <a:latin typeface="Courier New" panose="02070309020205020404" pitchFamily="49" charset="0"/>
                <a:ea typeface="微软雅黑" panose="020B0503020204020204" pitchFamily="34" charset="-122"/>
                <a:cs typeface="Courier New" panose="02070309020205020404" pitchFamily="49" charset="0"/>
              </a:rPr>
              <a:t>4 </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baseline="-25000">
                <a:latin typeface="Courier New" panose="02070309020205020404" pitchFamily="49" charset="0"/>
                <a:ea typeface="微软雅黑" panose="020B0503020204020204" pitchFamily="34" charset="-122"/>
                <a:cs typeface="Courier New" panose="02070309020205020404" pitchFamily="49" charset="0"/>
              </a:rPr>
              <a:t> </a:t>
            </a:r>
            <a:r>
              <a:rPr lang="en-US" altLang="zh-CN" sz="2400" b="1" spc="30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400" b="1" spc="300"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400" b="1" spc="30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400" b="1" spc="300"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400" b="1" spc="30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400" b="1" spc="300"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400" b="1" spc="30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400" b="1" spc="300" baseline="-2500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400" b="1" spc="300">
                <a:latin typeface="Courier New" panose="02070309020205020404" pitchFamily="49" charset="0"/>
                <a:ea typeface="微软雅黑" panose="020B0503020204020204" pitchFamily="34" charset="-122"/>
                <a:cs typeface="Courier New" panose="02070309020205020404" pitchFamily="49" charset="0"/>
              </a:rPr>
              <a:t>+</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400" b="1" spc="30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400" b="1" spc="300" baseline="-2500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400" b="1" spc="30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400" b="1" spc="300" baseline="-2500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2400" b="1" spc="300"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a:p>
            <a:pPr algn="ctr">
              <a:buNone/>
            </a:pPr>
            <a:endParaRPr lang="en-US" altLang="zh-CN" sz="2400" b="1" spc="300"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696" name="Group 3"/>
          <p:cNvGrpSpPr/>
          <p:nvPr/>
        </p:nvGrpSpPr>
        <p:grpSpPr bwMode="auto">
          <a:xfrm>
            <a:off x="8050401" y="3742737"/>
            <a:ext cx="2003425" cy="1684338"/>
            <a:chOff x="0" y="0"/>
            <a:chExt cx="1262" cy="1061"/>
          </a:xfrm>
        </p:grpSpPr>
        <p:sp>
          <p:nvSpPr>
            <p:cNvPr id="697" name="Text Box 4"/>
            <p:cNvSpPr txBox="1">
              <a:spLocks noChangeArrowheads="1"/>
            </p:cNvSpPr>
            <p:nvPr/>
          </p:nvSpPr>
          <p:spPr bwMode="auto">
            <a:xfrm>
              <a:off x="1081" y="197"/>
              <a:ext cx="18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rgbClr val="008000"/>
                  </a:solidFill>
                  <a:latin typeface="Verdana" panose="020B0604030504040204" pitchFamily="34" charset="0"/>
                  <a:ea typeface="宋体" panose="02010600030101010101" pitchFamily="2" charset="-122"/>
                  <a:cs typeface="Times New Roman" panose="02020603050405020304" pitchFamily="18" charset="0"/>
                </a:rPr>
                <a:t>C</a:t>
              </a:r>
              <a:r>
                <a:rPr lang="zh-CN" altLang="zh-CN" sz="18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rPr>
                <a:t>0</a:t>
              </a:r>
              <a:endParaRPr lang="zh-CN" altLang="zh-CN" sz="18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698" name="Text Box 5"/>
            <p:cNvSpPr txBox="1">
              <a:spLocks noChangeArrowheads="1"/>
            </p:cNvSpPr>
            <p:nvPr/>
          </p:nvSpPr>
          <p:spPr bwMode="auto">
            <a:xfrm>
              <a:off x="0" y="447"/>
              <a:ext cx="19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rgbClr val="0000FF"/>
                  </a:solidFill>
                  <a:latin typeface="Verdana" panose="020B0604030504040204" pitchFamily="34" charset="0"/>
                  <a:ea typeface="宋体" panose="02010600030101010101" pitchFamily="2" charset="-122"/>
                  <a:cs typeface="Times New Roman" panose="02020603050405020304" pitchFamily="18" charset="0"/>
                </a:rPr>
                <a:t>G</a:t>
              </a:r>
              <a:r>
                <a:rPr lang="en-US"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rPr>
                <a:t>0</a:t>
              </a:r>
              <a:endParaRPr lang="zh-CN"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699" name="Text Box 6"/>
            <p:cNvSpPr txBox="1">
              <a:spLocks noChangeArrowheads="1"/>
            </p:cNvSpPr>
            <p:nvPr/>
          </p:nvSpPr>
          <p:spPr bwMode="auto">
            <a:xfrm>
              <a:off x="734" y="663"/>
              <a:ext cx="28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chemeClr val="accent2"/>
                  </a:solidFill>
                  <a:latin typeface="Verdana" panose="020B0604030504040204" pitchFamily="34" charset="0"/>
                  <a:ea typeface="宋体" panose="02010600030101010101" pitchFamily="2" charset="-122"/>
                  <a:cs typeface="Times New Roman" panose="02020603050405020304" pitchFamily="18" charset="0"/>
                </a:rPr>
                <a:t>P</a:t>
              </a:r>
              <a:r>
                <a:rPr lang="en-US"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rPr>
                <a:t>0</a:t>
              </a:r>
              <a:endParaRPr lang="zh-CN"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700" name="Text Box 7"/>
            <p:cNvSpPr txBox="1">
              <a:spLocks noChangeArrowheads="1"/>
            </p:cNvSpPr>
            <p:nvPr/>
          </p:nvSpPr>
          <p:spPr bwMode="auto">
            <a:xfrm>
              <a:off x="43" y="925"/>
              <a:ext cx="20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rgbClr val="008000"/>
                  </a:solidFill>
                  <a:latin typeface="Verdana" panose="020B0604030504040204" pitchFamily="34" charset="0"/>
                  <a:ea typeface="宋体" panose="02010600030101010101" pitchFamily="2" charset="-122"/>
                  <a:cs typeface="Times New Roman" panose="02020603050405020304" pitchFamily="18" charset="0"/>
                </a:rPr>
                <a:t>C</a:t>
              </a:r>
              <a:r>
                <a:rPr lang="zh-CN" altLang="zh-CN" sz="18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rPr>
                <a:t>1</a:t>
              </a:r>
              <a:endParaRPr lang="zh-CN" altLang="zh-CN" sz="18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701" name="未知"/>
            <p:cNvSpPr/>
            <p:nvPr/>
          </p:nvSpPr>
          <p:spPr bwMode="auto">
            <a:xfrm>
              <a:off x="158" y="165"/>
              <a:ext cx="672" cy="673"/>
            </a:xfrm>
            <a:custGeom>
              <a:avLst/>
              <a:gdLst>
                <a:gd name="T0" fmla="*/ 0 w 1681"/>
                <a:gd name="T1" fmla="*/ 0 h 1681"/>
                <a:gd name="T2" fmla="*/ 0 w 1681"/>
                <a:gd name="T3" fmla="*/ 0 h 1681"/>
                <a:gd name="T4" fmla="*/ 0 w 1681"/>
                <a:gd name="T5" fmla="*/ 0 h 1681"/>
                <a:gd name="T6" fmla="*/ 0 w 1681"/>
                <a:gd name="T7" fmla="*/ 0 h 1681"/>
                <a:gd name="T8" fmla="*/ 0 w 1681"/>
                <a:gd name="T9" fmla="*/ 0 h 1681"/>
                <a:gd name="T10" fmla="*/ 0 w 1681"/>
                <a:gd name="T11" fmla="*/ 0 h 1681"/>
                <a:gd name="T12" fmla="*/ 0 w 1681"/>
                <a:gd name="T13" fmla="*/ 0 h 1681"/>
                <a:gd name="T14" fmla="*/ 0 w 1681"/>
                <a:gd name="T15" fmla="*/ 0 h 1681"/>
                <a:gd name="T16" fmla="*/ 0 w 1681"/>
                <a:gd name="T17" fmla="*/ 0 h 16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81" h="1681">
                  <a:moveTo>
                    <a:pt x="1663" y="174"/>
                  </a:moveTo>
                  <a:lnTo>
                    <a:pt x="1681" y="1681"/>
                  </a:lnTo>
                  <a:lnTo>
                    <a:pt x="1663" y="174"/>
                  </a:lnTo>
                  <a:lnTo>
                    <a:pt x="1523" y="35"/>
                  </a:lnTo>
                  <a:lnTo>
                    <a:pt x="35" y="1523"/>
                  </a:lnTo>
                  <a:lnTo>
                    <a:pt x="0" y="0"/>
                  </a:lnTo>
                  <a:lnTo>
                    <a:pt x="35" y="1523"/>
                  </a:lnTo>
                  <a:lnTo>
                    <a:pt x="174" y="1663"/>
                  </a:lnTo>
                  <a:lnTo>
                    <a:pt x="1663" y="174"/>
                  </a:lnTo>
                  <a:close/>
                </a:path>
              </a:pathLst>
            </a:custGeom>
            <a:blipFill dpi="0" rotWithShape="0">
              <a:blip r:embed="rId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2" name="未知"/>
            <p:cNvSpPr/>
            <p:nvPr/>
          </p:nvSpPr>
          <p:spPr bwMode="auto">
            <a:xfrm>
              <a:off x="220" y="228"/>
              <a:ext cx="636" cy="636"/>
            </a:xfrm>
            <a:custGeom>
              <a:avLst/>
              <a:gdLst>
                <a:gd name="T0" fmla="*/ 0 w 1591"/>
                <a:gd name="T1" fmla="*/ 0 h 1591"/>
                <a:gd name="T2" fmla="*/ 0 w 1591"/>
                <a:gd name="T3" fmla="*/ 0 h 1591"/>
                <a:gd name="T4" fmla="*/ 0 w 1591"/>
                <a:gd name="T5" fmla="*/ 0 h 1591"/>
                <a:gd name="T6" fmla="*/ 0 w 1591"/>
                <a:gd name="T7" fmla="*/ 0 h 1591"/>
                <a:gd name="T8" fmla="*/ 0 w 1591"/>
                <a:gd name="T9" fmla="*/ 0 h 1591"/>
                <a:gd name="T10" fmla="*/ 0 w 1591"/>
                <a:gd name="T11" fmla="*/ 0 h 1591"/>
                <a:gd name="T12" fmla="*/ 0 w 1591"/>
                <a:gd name="T13" fmla="*/ 0 h 1591"/>
                <a:gd name="T14" fmla="*/ 0 w 1591"/>
                <a:gd name="T15" fmla="*/ 0 h 1591"/>
                <a:gd name="T16" fmla="*/ 0 w 1591"/>
                <a:gd name="T17" fmla="*/ 0 h 15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91" h="1591">
                  <a:moveTo>
                    <a:pt x="1555" y="66"/>
                  </a:moveTo>
                  <a:lnTo>
                    <a:pt x="1591" y="1591"/>
                  </a:lnTo>
                  <a:lnTo>
                    <a:pt x="1555" y="66"/>
                  </a:lnTo>
                  <a:lnTo>
                    <a:pt x="1507" y="18"/>
                  </a:lnTo>
                  <a:lnTo>
                    <a:pt x="18" y="1507"/>
                  </a:lnTo>
                  <a:lnTo>
                    <a:pt x="0" y="0"/>
                  </a:lnTo>
                  <a:lnTo>
                    <a:pt x="18" y="1507"/>
                  </a:lnTo>
                  <a:lnTo>
                    <a:pt x="66" y="1555"/>
                  </a:lnTo>
                  <a:lnTo>
                    <a:pt x="1555" y="66"/>
                  </a:lnTo>
                  <a:close/>
                </a:path>
              </a:pathLst>
            </a:cu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3" name="未知"/>
            <p:cNvSpPr/>
            <p:nvPr/>
          </p:nvSpPr>
          <p:spPr bwMode="auto">
            <a:xfrm>
              <a:off x="172" y="179"/>
              <a:ext cx="670" cy="671"/>
            </a:xfrm>
            <a:custGeom>
              <a:avLst/>
              <a:gdLst>
                <a:gd name="T0" fmla="*/ 0 w 1676"/>
                <a:gd name="T1" fmla="*/ 0 h 1676"/>
                <a:gd name="T2" fmla="*/ 0 w 1676"/>
                <a:gd name="T3" fmla="*/ 0 h 1676"/>
                <a:gd name="T4" fmla="*/ 0 w 1676"/>
                <a:gd name="T5" fmla="*/ 0 h 1676"/>
                <a:gd name="T6" fmla="*/ 0 w 1676"/>
                <a:gd name="T7" fmla="*/ 0 h 1676"/>
                <a:gd name="T8" fmla="*/ 0 w 1676"/>
                <a:gd name="T9" fmla="*/ 0 h 1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6" h="1676">
                  <a:moveTo>
                    <a:pt x="187" y="1676"/>
                  </a:moveTo>
                  <a:lnTo>
                    <a:pt x="0" y="1488"/>
                  </a:lnTo>
                  <a:lnTo>
                    <a:pt x="1488" y="0"/>
                  </a:lnTo>
                  <a:lnTo>
                    <a:pt x="1676" y="187"/>
                  </a:lnTo>
                  <a:lnTo>
                    <a:pt x="187" y="167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4" name="未知"/>
            <p:cNvSpPr/>
            <p:nvPr/>
          </p:nvSpPr>
          <p:spPr bwMode="auto">
            <a:xfrm>
              <a:off x="168" y="771"/>
              <a:ext cx="20" cy="21"/>
            </a:xfrm>
            <a:custGeom>
              <a:avLst/>
              <a:gdLst>
                <a:gd name="T0" fmla="*/ 0 w 51"/>
                <a:gd name="T1" fmla="*/ 0 h 51"/>
                <a:gd name="T2" fmla="*/ 0 w 51"/>
                <a:gd name="T3" fmla="*/ 0 h 51"/>
                <a:gd name="T4" fmla="*/ 0 w 51"/>
                <a:gd name="T5" fmla="*/ 0 h 51"/>
                <a:gd name="T6" fmla="*/ 0 w 51"/>
                <a:gd name="T7" fmla="*/ 0 h 51"/>
                <a:gd name="T8" fmla="*/ 0 w 51"/>
                <a:gd name="T9" fmla="*/ 0 h 51"/>
                <a:gd name="T10" fmla="*/ 0 w 51"/>
                <a:gd name="T11" fmla="*/ 0 h 51"/>
                <a:gd name="T12" fmla="*/ 0 w 51"/>
                <a:gd name="T13" fmla="*/ 0 h 51"/>
                <a:gd name="T14" fmla="*/ 0 w 51"/>
                <a:gd name="T15" fmla="*/ 0 h 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51">
                  <a:moveTo>
                    <a:pt x="51" y="1"/>
                  </a:moveTo>
                  <a:lnTo>
                    <a:pt x="48" y="0"/>
                  </a:lnTo>
                  <a:lnTo>
                    <a:pt x="41" y="0"/>
                  </a:lnTo>
                  <a:lnTo>
                    <a:pt x="35" y="0"/>
                  </a:lnTo>
                  <a:lnTo>
                    <a:pt x="0" y="41"/>
                  </a:lnTo>
                  <a:lnTo>
                    <a:pt x="0" y="47"/>
                  </a:lnTo>
                  <a:lnTo>
                    <a:pt x="1" y="51"/>
                  </a:lnTo>
                  <a:lnTo>
                    <a:pt x="51"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5" name="未知"/>
            <p:cNvSpPr/>
            <p:nvPr/>
          </p:nvSpPr>
          <p:spPr bwMode="auto">
            <a:xfrm>
              <a:off x="152" y="756"/>
              <a:ext cx="102" cy="101"/>
            </a:xfrm>
            <a:custGeom>
              <a:avLst/>
              <a:gdLst>
                <a:gd name="T0" fmla="*/ 0 w 254"/>
                <a:gd name="T1" fmla="*/ 0 h 253"/>
                <a:gd name="T2" fmla="*/ 0 w 254"/>
                <a:gd name="T3" fmla="*/ 0 h 253"/>
                <a:gd name="T4" fmla="*/ 0 w 254"/>
                <a:gd name="T5" fmla="*/ 0 h 253"/>
                <a:gd name="T6" fmla="*/ 0 w 254"/>
                <a:gd name="T7" fmla="*/ 0 h 253"/>
                <a:gd name="T8" fmla="*/ 0 w 254"/>
                <a:gd name="T9" fmla="*/ 0 h 253"/>
                <a:gd name="T10" fmla="*/ 0 w 254"/>
                <a:gd name="T11" fmla="*/ 0 h 253"/>
                <a:gd name="T12" fmla="*/ 0 w 254"/>
                <a:gd name="T13" fmla="*/ 0 h 253"/>
                <a:gd name="T14" fmla="*/ 0 w 254"/>
                <a:gd name="T15" fmla="*/ 0 h 253"/>
                <a:gd name="T16" fmla="*/ 0 w 254"/>
                <a:gd name="T17" fmla="*/ 0 h 253"/>
                <a:gd name="T18" fmla="*/ 0 w 254"/>
                <a:gd name="T19" fmla="*/ 0 h 253"/>
                <a:gd name="T20" fmla="*/ 0 w 254"/>
                <a:gd name="T21" fmla="*/ 0 h 253"/>
                <a:gd name="T22" fmla="*/ 0 w 254"/>
                <a:gd name="T23" fmla="*/ 0 h 253"/>
                <a:gd name="T24" fmla="*/ 0 w 254"/>
                <a:gd name="T25" fmla="*/ 0 h 2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4" h="253">
                  <a:moveTo>
                    <a:pt x="228" y="150"/>
                  </a:moveTo>
                  <a:lnTo>
                    <a:pt x="254" y="253"/>
                  </a:lnTo>
                  <a:lnTo>
                    <a:pt x="228" y="150"/>
                  </a:lnTo>
                  <a:lnTo>
                    <a:pt x="187" y="97"/>
                  </a:lnTo>
                  <a:lnTo>
                    <a:pt x="139" y="59"/>
                  </a:lnTo>
                  <a:lnTo>
                    <a:pt x="90" y="40"/>
                  </a:lnTo>
                  <a:lnTo>
                    <a:pt x="40" y="90"/>
                  </a:lnTo>
                  <a:lnTo>
                    <a:pt x="0" y="0"/>
                  </a:lnTo>
                  <a:lnTo>
                    <a:pt x="40" y="90"/>
                  </a:lnTo>
                  <a:lnTo>
                    <a:pt x="64" y="147"/>
                  </a:lnTo>
                  <a:lnTo>
                    <a:pt x="105" y="194"/>
                  </a:lnTo>
                  <a:lnTo>
                    <a:pt x="150" y="227"/>
                  </a:lnTo>
                  <a:lnTo>
                    <a:pt x="228" y="150"/>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6" name="未知"/>
            <p:cNvSpPr/>
            <p:nvPr/>
          </p:nvSpPr>
          <p:spPr bwMode="auto">
            <a:xfrm>
              <a:off x="202" y="805"/>
              <a:ext cx="74" cy="75"/>
            </a:xfrm>
            <a:custGeom>
              <a:avLst/>
              <a:gdLst>
                <a:gd name="T0" fmla="*/ 0 w 186"/>
                <a:gd name="T1" fmla="*/ 0 h 186"/>
                <a:gd name="T2" fmla="*/ 0 w 186"/>
                <a:gd name="T3" fmla="*/ 0 h 186"/>
                <a:gd name="T4" fmla="*/ 0 w 186"/>
                <a:gd name="T5" fmla="*/ 0 h 186"/>
                <a:gd name="T6" fmla="*/ 0 w 186"/>
                <a:gd name="T7" fmla="*/ 0 h 186"/>
                <a:gd name="T8" fmla="*/ 0 w 186"/>
                <a:gd name="T9" fmla="*/ 0 h 186"/>
                <a:gd name="T10" fmla="*/ 0 w 186"/>
                <a:gd name="T11" fmla="*/ 0 h 186"/>
                <a:gd name="T12" fmla="*/ 0 w 186"/>
                <a:gd name="T13" fmla="*/ 0 h 186"/>
                <a:gd name="T14" fmla="*/ 0 w 186"/>
                <a:gd name="T15" fmla="*/ 0 h 186"/>
                <a:gd name="T16" fmla="*/ 0 w 186"/>
                <a:gd name="T17" fmla="*/ 0 h 186"/>
                <a:gd name="T18" fmla="*/ 0 w 186"/>
                <a:gd name="T19" fmla="*/ 0 h 186"/>
                <a:gd name="T20" fmla="*/ 0 w 186"/>
                <a:gd name="T21" fmla="*/ 0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6" h="186">
                  <a:moveTo>
                    <a:pt x="86" y="121"/>
                  </a:moveTo>
                  <a:lnTo>
                    <a:pt x="121" y="80"/>
                  </a:lnTo>
                  <a:lnTo>
                    <a:pt x="186" y="186"/>
                  </a:lnTo>
                  <a:lnTo>
                    <a:pt x="121" y="80"/>
                  </a:lnTo>
                  <a:lnTo>
                    <a:pt x="121" y="73"/>
                  </a:lnTo>
                  <a:lnTo>
                    <a:pt x="104" y="26"/>
                  </a:lnTo>
                  <a:lnTo>
                    <a:pt x="26" y="103"/>
                  </a:lnTo>
                  <a:lnTo>
                    <a:pt x="0" y="0"/>
                  </a:lnTo>
                  <a:lnTo>
                    <a:pt x="26" y="103"/>
                  </a:lnTo>
                  <a:lnTo>
                    <a:pt x="80" y="121"/>
                  </a:lnTo>
                  <a:lnTo>
                    <a:pt x="86" y="121"/>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7" name="未知"/>
            <p:cNvSpPr/>
            <p:nvPr/>
          </p:nvSpPr>
          <p:spPr bwMode="auto">
            <a:xfrm>
              <a:off x="168" y="771"/>
              <a:ext cx="82" cy="83"/>
            </a:xfrm>
            <a:custGeom>
              <a:avLst/>
              <a:gdLst>
                <a:gd name="T0" fmla="*/ 0 w 206"/>
                <a:gd name="T1" fmla="*/ 0 h 206"/>
                <a:gd name="T2" fmla="*/ 0 w 206"/>
                <a:gd name="T3" fmla="*/ 0 h 206"/>
                <a:gd name="T4" fmla="*/ 0 w 206"/>
                <a:gd name="T5" fmla="*/ 0 h 206"/>
                <a:gd name="T6" fmla="*/ 0 w 206"/>
                <a:gd name="T7" fmla="*/ 0 h 206"/>
                <a:gd name="T8" fmla="*/ 0 w 206"/>
                <a:gd name="T9" fmla="*/ 0 h 206"/>
                <a:gd name="T10" fmla="*/ 0 w 206"/>
                <a:gd name="T11" fmla="*/ 0 h 206"/>
                <a:gd name="T12" fmla="*/ 0 w 206"/>
                <a:gd name="T13" fmla="*/ 0 h 206"/>
                <a:gd name="T14" fmla="*/ 0 w 206"/>
                <a:gd name="T15" fmla="*/ 0 h 206"/>
                <a:gd name="T16" fmla="*/ 0 w 206"/>
                <a:gd name="T17" fmla="*/ 0 h 206"/>
                <a:gd name="T18" fmla="*/ 0 w 206"/>
                <a:gd name="T19" fmla="*/ 0 h 206"/>
                <a:gd name="T20" fmla="*/ 0 w 206"/>
                <a:gd name="T21" fmla="*/ 0 h 206"/>
                <a:gd name="T22" fmla="*/ 0 w 206"/>
                <a:gd name="T23" fmla="*/ 0 h 206"/>
                <a:gd name="T24" fmla="*/ 0 w 206"/>
                <a:gd name="T25" fmla="*/ 0 h 206"/>
                <a:gd name="T26" fmla="*/ 0 w 206"/>
                <a:gd name="T27" fmla="*/ 0 h 206"/>
                <a:gd name="T28" fmla="*/ 0 w 206"/>
                <a:gd name="T29" fmla="*/ 0 h 206"/>
                <a:gd name="T30" fmla="*/ 0 w 206"/>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6" h="206">
                  <a:moveTo>
                    <a:pt x="196" y="196"/>
                  </a:moveTo>
                  <a:lnTo>
                    <a:pt x="165" y="206"/>
                  </a:lnTo>
                  <a:lnTo>
                    <a:pt x="158" y="205"/>
                  </a:lnTo>
                  <a:lnTo>
                    <a:pt x="98" y="180"/>
                  </a:lnTo>
                  <a:lnTo>
                    <a:pt x="51" y="140"/>
                  </a:lnTo>
                  <a:lnTo>
                    <a:pt x="12" y="84"/>
                  </a:lnTo>
                  <a:lnTo>
                    <a:pt x="0" y="41"/>
                  </a:lnTo>
                  <a:lnTo>
                    <a:pt x="0" y="35"/>
                  </a:lnTo>
                  <a:lnTo>
                    <a:pt x="41" y="0"/>
                  </a:lnTo>
                  <a:lnTo>
                    <a:pt x="48" y="0"/>
                  </a:lnTo>
                  <a:lnTo>
                    <a:pt x="108" y="25"/>
                  </a:lnTo>
                  <a:lnTo>
                    <a:pt x="155" y="66"/>
                  </a:lnTo>
                  <a:lnTo>
                    <a:pt x="194" y="121"/>
                  </a:lnTo>
                  <a:lnTo>
                    <a:pt x="206" y="165"/>
                  </a:lnTo>
                  <a:lnTo>
                    <a:pt x="206" y="171"/>
                  </a:lnTo>
                  <a:lnTo>
                    <a:pt x="196" y="1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8" name="未知"/>
            <p:cNvSpPr/>
            <p:nvPr/>
          </p:nvSpPr>
          <p:spPr bwMode="auto">
            <a:xfrm>
              <a:off x="168" y="839"/>
              <a:ext cx="24" cy="24"/>
            </a:xfrm>
            <a:custGeom>
              <a:avLst/>
              <a:gdLst>
                <a:gd name="T0" fmla="*/ 0 w 60"/>
                <a:gd name="T1" fmla="*/ 0 h 60"/>
                <a:gd name="T2" fmla="*/ 0 w 60"/>
                <a:gd name="T3" fmla="*/ 0 h 60"/>
                <a:gd name="T4" fmla="*/ 0 w 60"/>
                <a:gd name="T5" fmla="*/ 0 h 60"/>
                <a:gd name="T6" fmla="*/ 0 w 6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0">
                  <a:moveTo>
                    <a:pt x="60" y="40"/>
                  </a:moveTo>
                  <a:lnTo>
                    <a:pt x="0" y="60"/>
                  </a:lnTo>
                  <a:lnTo>
                    <a:pt x="21" y="0"/>
                  </a:lnTo>
                  <a:lnTo>
                    <a:pt x="60"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9" name="未知"/>
            <p:cNvSpPr/>
            <p:nvPr/>
          </p:nvSpPr>
          <p:spPr bwMode="auto">
            <a:xfrm>
              <a:off x="179" y="826"/>
              <a:ext cx="26" cy="27"/>
            </a:xfrm>
            <a:custGeom>
              <a:avLst/>
              <a:gdLst>
                <a:gd name="T0" fmla="*/ 0 w 65"/>
                <a:gd name="T1" fmla="*/ 0 h 68"/>
                <a:gd name="T2" fmla="*/ 0 w 65"/>
                <a:gd name="T3" fmla="*/ 0 h 68"/>
                <a:gd name="T4" fmla="*/ 0 60000 65536"/>
                <a:gd name="T5" fmla="*/ 0 60000 65536"/>
              </a:gdLst>
              <a:ahLst/>
              <a:cxnLst>
                <a:cxn ang="T4">
                  <a:pos x="T0" y="T1"/>
                </a:cxn>
                <a:cxn ang="T5">
                  <a:pos x="T2" y="T3"/>
                </a:cxn>
              </a:cxnLst>
              <a:rect l="0" t="0" r="r" b="b"/>
              <a:pathLst>
                <a:path w="65" h="68">
                  <a:moveTo>
                    <a:pt x="0" y="68"/>
                  </a:moveTo>
                  <a:lnTo>
                    <a:pt x="6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0" name="未知"/>
            <p:cNvSpPr/>
            <p:nvPr/>
          </p:nvSpPr>
          <p:spPr bwMode="auto">
            <a:xfrm>
              <a:off x="931" y="0"/>
              <a:ext cx="92" cy="72"/>
            </a:xfrm>
            <a:custGeom>
              <a:avLst/>
              <a:gdLst>
                <a:gd name="T0" fmla="*/ 0 w 231"/>
                <a:gd name="T1" fmla="*/ 0 h 179"/>
                <a:gd name="T2" fmla="*/ 0 w 231"/>
                <a:gd name="T3" fmla="*/ 0 h 179"/>
                <a:gd name="T4" fmla="*/ 0 w 231"/>
                <a:gd name="T5" fmla="*/ 0 h 179"/>
                <a:gd name="T6" fmla="*/ 0 w 231"/>
                <a:gd name="T7" fmla="*/ 0 h 179"/>
                <a:gd name="T8" fmla="*/ 0 w 231"/>
                <a:gd name="T9" fmla="*/ 0 h 179"/>
                <a:gd name="T10" fmla="*/ 0 w 231"/>
                <a:gd name="T11" fmla="*/ 0 h 179"/>
                <a:gd name="T12" fmla="*/ 0 w 231"/>
                <a:gd name="T13" fmla="*/ 0 h 179"/>
                <a:gd name="T14" fmla="*/ 0 w 231"/>
                <a:gd name="T15" fmla="*/ 0 h 179"/>
                <a:gd name="T16" fmla="*/ 0 w 231"/>
                <a:gd name="T17" fmla="*/ 0 h 179"/>
                <a:gd name="T18" fmla="*/ 0 w 231"/>
                <a:gd name="T19" fmla="*/ 0 h 179"/>
                <a:gd name="T20" fmla="*/ 0 w 231"/>
                <a:gd name="T21" fmla="*/ 0 h 179"/>
                <a:gd name="T22" fmla="*/ 0 w 231"/>
                <a:gd name="T23" fmla="*/ 0 h 179"/>
                <a:gd name="T24" fmla="*/ 0 w 231"/>
                <a:gd name="T25" fmla="*/ 0 h 1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1" h="179">
                  <a:moveTo>
                    <a:pt x="0" y="73"/>
                  </a:moveTo>
                  <a:lnTo>
                    <a:pt x="27" y="52"/>
                  </a:lnTo>
                  <a:lnTo>
                    <a:pt x="34" y="46"/>
                  </a:lnTo>
                  <a:lnTo>
                    <a:pt x="88" y="9"/>
                  </a:lnTo>
                  <a:lnTo>
                    <a:pt x="121" y="0"/>
                  </a:lnTo>
                  <a:lnTo>
                    <a:pt x="128" y="0"/>
                  </a:lnTo>
                  <a:lnTo>
                    <a:pt x="184" y="46"/>
                  </a:lnTo>
                  <a:lnTo>
                    <a:pt x="214" y="102"/>
                  </a:lnTo>
                  <a:lnTo>
                    <a:pt x="230" y="162"/>
                  </a:lnTo>
                  <a:lnTo>
                    <a:pt x="231" y="168"/>
                  </a:lnTo>
                  <a:lnTo>
                    <a:pt x="230" y="173"/>
                  </a:lnTo>
                  <a:lnTo>
                    <a:pt x="229" y="177"/>
                  </a:lnTo>
                  <a:lnTo>
                    <a:pt x="227" y="179"/>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1" name="未知"/>
            <p:cNvSpPr/>
            <p:nvPr/>
          </p:nvSpPr>
          <p:spPr bwMode="auto">
            <a:xfrm>
              <a:off x="945" y="14"/>
              <a:ext cx="63" cy="54"/>
            </a:xfrm>
            <a:custGeom>
              <a:avLst/>
              <a:gdLst>
                <a:gd name="T0" fmla="*/ 0 w 158"/>
                <a:gd name="T1" fmla="*/ 0 h 135"/>
                <a:gd name="T2" fmla="*/ 0 w 158"/>
                <a:gd name="T3" fmla="*/ 0 h 135"/>
                <a:gd name="T4" fmla="*/ 0 w 158"/>
                <a:gd name="T5" fmla="*/ 0 h 135"/>
                <a:gd name="T6" fmla="*/ 0 w 158"/>
                <a:gd name="T7" fmla="*/ 0 h 135"/>
                <a:gd name="T8" fmla="*/ 0 w 158"/>
                <a:gd name="T9" fmla="*/ 0 h 135"/>
                <a:gd name="T10" fmla="*/ 0 w 158"/>
                <a:gd name="T11" fmla="*/ 0 h 135"/>
                <a:gd name="T12" fmla="*/ 0 w 158"/>
                <a:gd name="T13" fmla="*/ 0 h 135"/>
                <a:gd name="T14" fmla="*/ 0 w 158"/>
                <a:gd name="T15" fmla="*/ 0 h 135"/>
                <a:gd name="T16" fmla="*/ 0 w 158"/>
                <a:gd name="T17" fmla="*/ 0 h 135"/>
                <a:gd name="T18" fmla="*/ 0 w 158"/>
                <a:gd name="T19" fmla="*/ 0 h 135"/>
                <a:gd name="T20" fmla="*/ 0 w 158"/>
                <a:gd name="T21" fmla="*/ 0 h 135"/>
                <a:gd name="T22" fmla="*/ 0 w 158"/>
                <a:gd name="T23" fmla="*/ 0 h 1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 h="135">
                  <a:moveTo>
                    <a:pt x="0" y="57"/>
                  </a:moveTo>
                  <a:lnTo>
                    <a:pt x="18" y="42"/>
                  </a:lnTo>
                  <a:lnTo>
                    <a:pt x="22" y="37"/>
                  </a:lnTo>
                  <a:lnTo>
                    <a:pt x="73" y="2"/>
                  </a:lnTo>
                  <a:lnTo>
                    <a:pt x="84" y="0"/>
                  </a:lnTo>
                  <a:lnTo>
                    <a:pt x="90" y="0"/>
                  </a:lnTo>
                  <a:lnTo>
                    <a:pt x="135" y="49"/>
                  </a:lnTo>
                  <a:lnTo>
                    <a:pt x="155" y="109"/>
                  </a:lnTo>
                  <a:lnTo>
                    <a:pt x="158" y="127"/>
                  </a:lnTo>
                  <a:lnTo>
                    <a:pt x="158" y="131"/>
                  </a:lnTo>
                  <a:lnTo>
                    <a:pt x="157" y="134"/>
                  </a:lnTo>
                  <a:lnTo>
                    <a:pt x="156" y="135"/>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2" name="未知"/>
            <p:cNvSpPr/>
            <p:nvPr/>
          </p:nvSpPr>
          <p:spPr bwMode="auto">
            <a:xfrm>
              <a:off x="837" y="11"/>
              <a:ext cx="258" cy="219"/>
            </a:xfrm>
            <a:custGeom>
              <a:avLst/>
              <a:gdLst>
                <a:gd name="T0" fmla="*/ 0 w 645"/>
                <a:gd name="T1" fmla="*/ 0 h 546"/>
                <a:gd name="T2" fmla="*/ 0 w 645"/>
                <a:gd name="T3" fmla="*/ 0 h 546"/>
                <a:gd name="T4" fmla="*/ 0 w 645"/>
                <a:gd name="T5" fmla="*/ 0 h 546"/>
                <a:gd name="T6" fmla="*/ 0 w 645"/>
                <a:gd name="T7" fmla="*/ 0 h 546"/>
                <a:gd name="T8" fmla="*/ 0 w 645"/>
                <a:gd name="T9" fmla="*/ 0 h 546"/>
                <a:gd name="T10" fmla="*/ 0 w 645"/>
                <a:gd name="T11" fmla="*/ 0 h 546"/>
                <a:gd name="T12" fmla="*/ 0 w 645"/>
                <a:gd name="T13" fmla="*/ 0 h 546"/>
                <a:gd name="T14" fmla="*/ 0 w 645"/>
                <a:gd name="T15" fmla="*/ 0 h 546"/>
                <a:gd name="T16" fmla="*/ 0 w 645"/>
                <a:gd name="T17" fmla="*/ 0 h 546"/>
                <a:gd name="T18" fmla="*/ 0 w 645"/>
                <a:gd name="T19" fmla="*/ 0 h 546"/>
                <a:gd name="T20" fmla="*/ 0 w 645"/>
                <a:gd name="T21" fmla="*/ 0 h 546"/>
                <a:gd name="T22" fmla="*/ 0 w 645"/>
                <a:gd name="T23" fmla="*/ 0 h 546"/>
                <a:gd name="T24" fmla="*/ 0 w 645"/>
                <a:gd name="T25" fmla="*/ 0 h 546"/>
                <a:gd name="T26" fmla="*/ 0 w 645"/>
                <a:gd name="T27" fmla="*/ 0 h 546"/>
                <a:gd name="T28" fmla="*/ 0 w 645"/>
                <a:gd name="T29" fmla="*/ 0 h 546"/>
                <a:gd name="T30" fmla="*/ 0 w 645"/>
                <a:gd name="T31" fmla="*/ 0 h 546"/>
                <a:gd name="T32" fmla="*/ 0 w 645"/>
                <a:gd name="T33" fmla="*/ 0 h 546"/>
                <a:gd name="T34" fmla="*/ 0 w 645"/>
                <a:gd name="T35" fmla="*/ 0 h 546"/>
                <a:gd name="T36" fmla="*/ 0 w 645"/>
                <a:gd name="T37" fmla="*/ 0 h 546"/>
                <a:gd name="T38" fmla="*/ 0 w 645"/>
                <a:gd name="T39" fmla="*/ 0 h 546"/>
                <a:gd name="T40" fmla="*/ 0 w 645"/>
                <a:gd name="T41" fmla="*/ 0 h 546"/>
                <a:gd name="T42" fmla="*/ 0 w 645"/>
                <a:gd name="T43" fmla="*/ 0 h 546"/>
                <a:gd name="T44" fmla="*/ 0 w 645"/>
                <a:gd name="T45" fmla="*/ 0 h 546"/>
                <a:gd name="T46" fmla="*/ 0 w 645"/>
                <a:gd name="T47" fmla="*/ 0 h 546"/>
                <a:gd name="T48" fmla="*/ 0 w 645"/>
                <a:gd name="T49" fmla="*/ 0 h 546"/>
                <a:gd name="T50" fmla="*/ 0 w 645"/>
                <a:gd name="T51" fmla="*/ 0 h 546"/>
                <a:gd name="T52" fmla="*/ 0 w 645"/>
                <a:gd name="T53" fmla="*/ 0 h 546"/>
                <a:gd name="T54" fmla="*/ 0 w 645"/>
                <a:gd name="T55" fmla="*/ 0 h 546"/>
                <a:gd name="T56" fmla="*/ 0 w 645"/>
                <a:gd name="T57" fmla="*/ 0 h 546"/>
                <a:gd name="T58" fmla="*/ 0 w 645"/>
                <a:gd name="T59" fmla="*/ 0 h 546"/>
                <a:gd name="T60" fmla="*/ 0 w 645"/>
                <a:gd name="T61" fmla="*/ 0 h 546"/>
                <a:gd name="T62" fmla="*/ 0 w 645"/>
                <a:gd name="T63" fmla="*/ 0 h 546"/>
                <a:gd name="T64" fmla="*/ 0 w 645"/>
                <a:gd name="T65" fmla="*/ 0 h 546"/>
                <a:gd name="T66" fmla="*/ 0 w 645"/>
                <a:gd name="T67" fmla="*/ 0 h 546"/>
                <a:gd name="T68" fmla="*/ 0 w 645"/>
                <a:gd name="T69" fmla="*/ 0 h 546"/>
                <a:gd name="T70" fmla="*/ 0 w 645"/>
                <a:gd name="T71" fmla="*/ 0 h 546"/>
                <a:gd name="T72" fmla="*/ 0 w 645"/>
                <a:gd name="T73" fmla="*/ 0 h 5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45" h="546">
                  <a:moveTo>
                    <a:pt x="170" y="3"/>
                  </a:moveTo>
                  <a:lnTo>
                    <a:pt x="221" y="41"/>
                  </a:lnTo>
                  <a:lnTo>
                    <a:pt x="275" y="74"/>
                  </a:lnTo>
                  <a:lnTo>
                    <a:pt x="283" y="79"/>
                  </a:lnTo>
                  <a:lnTo>
                    <a:pt x="290" y="83"/>
                  </a:lnTo>
                  <a:lnTo>
                    <a:pt x="297" y="87"/>
                  </a:lnTo>
                  <a:lnTo>
                    <a:pt x="303" y="91"/>
                  </a:lnTo>
                  <a:lnTo>
                    <a:pt x="307" y="94"/>
                  </a:lnTo>
                  <a:lnTo>
                    <a:pt x="311" y="96"/>
                  </a:lnTo>
                  <a:lnTo>
                    <a:pt x="315" y="98"/>
                  </a:lnTo>
                  <a:lnTo>
                    <a:pt x="384" y="124"/>
                  </a:lnTo>
                  <a:lnTo>
                    <a:pt x="464" y="147"/>
                  </a:lnTo>
                  <a:lnTo>
                    <a:pt x="523" y="164"/>
                  </a:lnTo>
                  <a:lnTo>
                    <a:pt x="597" y="184"/>
                  </a:lnTo>
                  <a:lnTo>
                    <a:pt x="641" y="196"/>
                  </a:lnTo>
                  <a:lnTo>
                    <a:pt x="645" y="213"/>
                  </a:lnTo>
                  <a:lnTo>
                    <a:pt x="641" y="275"/>
                  </a:lnTo>
                  <a:lnTo>
                    <a:pt x="617" y="345"/>
                  </a:lnTo>
                  <a:lnTo>
                    <a:pt x="578" y="416"/>
                  </a:lnTo>
                  <a:lnTo>
                    <a:pt x="529" y="478"/>
                  </a:lnTo>
                  <a:lnTo>
                    <a:pt x="474" y="524"/>
                  </a:lnTo>
                  <a:lnTo>
                    <a:pt x="401" y="546"/>
                  </a:lnTo>
                  <a:lnTo>
                    <a:pt x="399" y="544"/>
                  </a:lnTo>
                  <a:lnTo>
                    <a:pt x="345" y="487"/>
                  </a:lnTo>
                  <a:lnTo>
                    <a:pt x="300" y="440"/>
                  </a:lnTo>
                  <a:lnTo>
                    <a:pt x="253" y="389"/>
                  </a:lnTo>
                  <a:lnTo>
                    <a:pt x="211" y="343"/>
                  </a:lnTo>
                  <a:lnTo>
                    <a:pt x="176" y="300"/>
                  </a:lnTo>
                  <a:lnTo>
                    <a:pt x="170" y="294"/>
                  </a:lnTo>
                  <a:lnTo>
                    <a:pt x="106" y="270"/>
                  </a:lnTo>
                  <a:lnTo>
                    <a:pt x="42" y="261"/>
                  </a:lnTo>
                  <a:lnTo>
                    <a:pt x="31" y="260"/>
                  </a:lnTo>
                  <a:lnTo>
                    <a:pt x="0" y="251"/>
                  </a:lnTo>
                  <a:lnTo>
                    <a:pt x="1" y="249"/>
                  </a:lnTo>
                  <a:lnTo>
                    <a:pt x="4" y="246"/>
                  </a:lnTo>
                  <a:lnTo>
                    <a:pt x="168" y="0"/>
                  </a:lnTo>
                  <a:lnTo>
                    <a:pt x="17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3" name="未知"/>
            <p:cNvSpPr/>
            <p:nvPr/>
          </p:nvSpPr>
          <p:spPr bwMode="auto">
            <a:xfrm>
              <a:off x="837" y="11"/>
              <a:ext cx="259" cy="219"/>
            </a:xfrm>
            <a:custGeom>
              <a:avLst/>
              <a:gdLst>
                <a:gd name="T0" fmla="*/ 0 w 646"/>
                <a:gd name="T1" fmla="*/ 0 h 546"/>
                <a:gd name="T2" fmla="*/ 0 w 646"/>
                <a:gd name="T3" fmla="*/ 0 h 546"/>
                <a:gd name="T4" fmla="*/ 0 w 646"/>
                <a:gd name="T5" fmla="*/ 0 h 546"/>
                <a:gd name="T6" fmla="*/ 0 w 646"/>
                <a:gd name="T7" fmla="*/ 0 h 546"/>
                <a:gd name="T8" fmla="*/ 0 w 646"/>
                <a:gd name="T9" fmla="*/ 0 h 546"/>
                <a:gd name="T10" fmla="*/ 0 w 646"/>
                <a:gd name="T11" fmla="*/ 0 h 546"/>
                <a:gd name="T12" fmla="*/ 0 w 646"/>
                <a:gd name="T13" fmla="*/ 0 h 546"/>
                <a:gd name="T14" fmla="*/ 0 w 646"/>
                <a:gd name="T15" fmla="*/ 0 h 546"/>
                <a:gd name="T16" fmla="*/ 0 w 646"/>
                <a:gd name="T17" fmla="*/ 0 h 546"/>
                <a:gd name="T18" fmla="*/ 0 w 646"/>
                <a:gd name="T19" fmla="*/ 0 h 546"/>
                <a:gd name="T20" fmla="*/ 0 w 646"/>
                <a:gd name="T21" fmla="*/ 0 h 546"/>
                <a:gd name="T22" fmla="*/ 0 w 646"/>
                <a:gd name="T23" fmla="*/ 0 h 546"/>
                <a:gd name="T24" fmla="*/ 0 w 646"/>
                <a:gd name="T25" fmla="*/ 0 h 546"/>
                <a:gd name="T26" fmla="*/ 0 w 646"/>
                <a:gd name="T27" fmla="*/ 0 h 546"/>
                <a:gd name="T28" fmla="*/ 0 w 646"/>
                <a:gd name="T29" fmla="*/ 0 h 546"/>
                <a:gd name="T30" fmla="*/ 0 w 646"/>
                <a:gd name="T31" fmla="*/ 0 h 546"/>
                <a:gd name="T32" fmla="*/ 0 w 646"/>
                <a:gd name="T33" fmla="*/ 0 h 546"/>
                <a:gd name="T34" fmla="*/ 0 w 646"/>
                <a:gd name="T35" fmla="*/ 0 h 546"/>
                <a:gd name="T36" fmla="*/ 0 w 646"/>
                <a:gd name="T37" fmla="*/ 0 h 546"/>
                <a:gd name="T38" fmla="*/ 0 w 646"/>
                <a:gd name="T39" fmla="*/ 0 h 546"/>
                <a:gd name="T40" fmla="*/ 0 w 646"/>
                <a:gd name="T41" fmla="*/ 0 h 546"/>
                <a:gd name="T42" fmla="*/ 0 w 646"/>
                <a:gd name="T43" fmla="*/ 0 h 546"/>
                <a:gd name="T44" fmla="*/ 0 w 646"/>
                <a:gd name="T45" fmla="*/ 0 h 546"/>
                <a:gd name="T46" fmla="*/ 0 w 646"/>
                <a:gd name="T47" fmla="*/ 0 h 546"/>
                <a:gd name="T48" fmla="*/ 0 w 646"/>
                <a:gd name="T49" fmla="*/ 0 h 546"/>
                <a:gd name="T50" fmla="*/ 0 w 646"/>
                <a:gd name="T51" fmla="*/ 0 h 546"/>
                <a:gd name="T52" fmla="*/ 0 w 646"/>
                <a:gd name="T53" fmla="*/ 0 h 546"/>
                <a:gd name="T54" fmla="*/ 0 w 646"/>
                <a:gd name="T55" fmla="*/ 0 h 546"/>
                <a:gd name="T56" fmla="*/ 0 w 646"/>
                <a:gd name="T57" fmla="*/ 0 h 546"/>
                <a:gd name="T58" fmla="*/ 0 w 646"/>
                <a:gd name="T59" fmla="*/ 0 h 546"/>
                <a:gd name="T60" fmla="*/ 0 w 646"/>
                <a:gd name="T61" fmla="*/ 0 h 546"/>
                <a:gd name="T62" fmla="*/ 0 w 646"/>
                <a:gd name="T63" fmla="*/ 0 h 546"/>
                <a:gd name="T64" fmla="*/ 0 w 646"/>
                <a:gd name="T65" fmla="*/ 0 h 546"/>
                <a:gd name="T66" fmla="*/ 0 w 646"/>
                <a:gd name="T67" fmla="*/ 0 h 546"/>
                <a:gd name="T68" fmla="*/ 0 w 646"/>
                <a:gd name="T69" fmla="*/ 0 h 546"/>
                <a:gd name="T70" fmla="*/ 0 w 646"/>
                <a:gd name="T71" fmla="*/ 0 h 546"/>
                <a:gd name="T72" fmla="*/ 0 w 646"/>
                <a:gd name="T73" fmla="*/ 0 h 546"/>
                <a:gd name="T74" fmla="*/ 0 w 646"/>
                <a:gd name="T75" fmla="*/ 0 h 5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6" h="546">
                  <a:moveTo>
                    <a:pt x="4" y="246"/>
                  </a:moveTo>
                  <a:lnTo>
                    <a:pt x="1" y="249"/>
                  </a:lnTo>
                  <a:lnTo>
                    <a:pt x="0" y="251"/>
                  </a:lnTo>
                  <a:lnTo>
                    <a:pt x="2" y="253"/>
                  </a:lnTo>
                  <a:lnTo>
                    <a:pt x="53" y="263"/>
                  </a:lnTo>
                  <a:lnTo>
                    <a:pt x="66" y="264"/>
                  </a:lnTo>
                  <a:lnTo>
                    <a:pt x="131" y="276"/>
                  </a:lnTo>
                  <a:lnTo>
                    <a:pt x="182" y="308"/>
                  </a:lnTo>
                  <a:lnTo>
                    <a:pt x="190" y="318"/>
                  </a:lnTo>
                  <a:lnTo>
                    <a:pt x="238" y="373"/>
                  </a:lnTo>
                  <a:lnTo>
                    <a:pt x="284" y="423"/>
                  </a:lnTo>
                  <a:lnTo>
                    <a:pt x="330" y="472"/>
                  </a:lnTo>
                  <a:lnTo>
                    <a:pt x="380" y="525"/>
                  </a:lnTo>
                  <a:lnTo>
                    <a:pt x="401" y="546"/>
                  </a:lnTo>
                  <a:lnTo>
                    <a:pt x="418" y="546"/>
                  </a:lnTo>
                  <a:lnTo>
                    <a:pt x="493" y="511"/>
                  </a:lnTo>
                  <a:lnTo>
                    <a:pt x="546" y="459"/>
                  </a:lnTo>
                  <a:lnTo>
                    <a:pt x="592" y="393"/>
                  </a:lnTo>
                  <a:lnTo>
                    <a:pt x="627" y="321"/>
                  </a:lnTo>
                  <a:lnTo>
                    <a:pt x="644" y="253"/>
                  </a:lnTo>
                  <a:lnTo>
                    <a:pt x="646" y="232"/>
                  </a:lnTo>
                  <a:lnTo>
                    <a:pt x="645" y="213"/>
                  </a:lnTo>
                  <a:lnTo>
                    <a:pt x="641" y="196"/>
                  </a:lnTo>
                  <a:lnTo>
                    <a:pt x="597" y="184"/>
                  </a:lnTo>
                  <a:lnTo>
                    <a:pt x="558" y="173"/>
                  </a:lnTo>
                  <a:lnTo>
                    <a:pt x="492" y="155"/>
                  </a:lnTo>
                  <a:lnTo>
                    <a:pt x="418" y="134"/>
                  </a:lnTo>
                  <a:lnTo>
                    <a:pt x="359" y="116"/>
                  </a:lnTo>
                  <a:lnTo>
                    <a:pt x="307" y="94"/>
                  </a:lnTo>
                  <a:lnTo>
                    <a:pt x="303" y="91"/>
                  </a:lnTo>
                  <a:lnTo>
                    <a:pt x="297" y="87"/>
                  </a:lnTo>
                  <a:lnTo>
                    <a:pt x="290" y="83"/>
                  </a:lnTo>
                  <a:lnTo>
                    <a:pt x="283" y="79"/>
                  </a:lnTo>
                  <a:lnTo>
                    <a:pt x="275" y="74"/>
                  </a:lnTo>
                  <a:lnTo>
                    <a:pt x="266" y="69"/>
                  </a:lnTo>
                  <a:lnTo>
                    <a:pt x="212" y="36"/>
                  </a:lnTo>
                  <a:lnTo>
                    <a:pt x="170" y="3"/>
                  </a:lnTo>
                  <a:lnTo>
                    <a:pt x="168"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4" name="未知"/>
            <p:cNvSpPr/>
            <p:nvPr/>
          </p:nvSpPr>
          <p:spPr bwMode="auto">
            <a:xfrm>
              <a:off x="836" y="11"/>
              <a:ext cx="69" cy="101"/>
            </a:xfrm>
            <a:custGeom>
              <a:avLst/>
              <a:gdLst>
                <a:gd name="T0" fmla="*/ 0 w 173"/>
                <a:gd name="T1" fmla="*/ 0 h 253"/>
                <a:gd name="T2" fmla="*/ 0 w 173"/>
                <a:gd name="T3" fmla="*/ 0 h 253"/>
                <a:gd name="T4" fmla="*/ 0 w 173"/>
                <a:gd name="T5" fmla="*/ 0 h 253"/>
                <a:gd name="T6" fmla="*/ 0 w 173"/>
                <a:gd name="T7" fmla="*/ 0 h 253"/>
                <a:gd name="T8" fmla="*/ 0 w 173"/>
                <a:gd name="T9" fmla="*/ 0 h 253"/>
                <a:gd name="T10" fmla="*/ 0 w 173"/>
                <a:gd name="T11" fmla="*/ 0 h 253"/>
                <a:gd name="T12" fmla="*/ 0 w 173"/>
                <a:gd name="T13" fmla="*/ 0 h 253"/>
                <a:gd name="T14" fmla="*/ 0 w 173"/>
                <a:gd name="T15" fmla="*/ 0 h 253"/>
                <a:gd name="T16" fmla="*/ 0 w 173"/>
                <a:gd name="T17" fmla="*/ 0 h 253"/>
                <a:gd name="T18" fmla="*/ 0 w 173"/>
                <a:gd name="T19" fmla="*/ 0 h 253"/>
                <a:gd name="T20" fmla="*/ 0 w 173"/>
                <a:gd name="T21" fmla="*/ 0 h 253"/>
                <a:gd name="T22" fmla="*/ 0 w 173"/>
                <a:gd name="T23" fmla="*/ 0 h 253"/>
                <a:gd name="T24" fmla="*/ 0 w 173"/>
                <a:gd name="T25" fmla="*/ 0 h 253"/>
                <a:gd name="T26" fmla="*/ 0 w 173"/>
                <a:gd name="T27" fmla="*/ 0 h 253"/>
                <a:gd name="T28" fmla="*/ 0 w 173"/>
                <a:gd name="T29" fmla="*/ 0 h 253"/>
                <a:gd name="T30" fmla="*/ 0 w 173"/>
                <a:gd name="T31" fmla="*/ 0 h 253"/>
                <a:gd name="T32" fmla="*/ 0 w 173"/>
                <a:gd name="T33" fmla="*/ 0 h 253"/>
                <a:gd name="T34" fmla="*/ 0 w 173"/>
                <a:gd name="T35" fmla="*/ 0 h 253"/>
                <a:gd name="T36" fmla="*/ 0 w 173"/>
                <a:gd name="T37" fmla="*/ 0 h 253"/>
                <a:gd name="T38" fmla="*/ 0 w 173"/>
                <a:gd name="T39" fmla="*/ 0 h 253"/>
                <a:gd name="T40" fmla="*/ 0 w 173"/>
                <a:gd name="T41" fmla="*/ 0 h 253"/>
                <a:gd name="T42" fmla="*/ 0 w 173"/>
                <a:gd name="T43" fmla="*/ 0 h 2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3" h="253">
                  <a:moveTo>
                    <a:pt x="104" y="139"/>
                  </a:moveTo>
                  <a:lnTo>
                    <a:pt x="63" y="195"/>
                  </a:lnTo>
                  <a:lnTo>
                    <a:pt x="19" y="244"/>
                  </a:lnTo>
                  <a:lnTo>
                    <a:pt x="3" y="253"/>
                  </a:lnTo>
                  <a:lnTo>
                    <a:pt x="1" y="253"/>
                  </a:lnTo>
                  <a:lnTo>
                    <a:pt x="0" y="251"/>
                  </a:lnTo>
                  <a:lnTo>
                    <a:pt x="0" y="249"/>
                  </a:lnTo>
                  <a:lnTo>
                    <a:pt x="0" y="246"/>
                  </a:lnTo>
                  <a:lnTo>
                    <a:pt x="0" y="242"/>
                  </a:lnTo>
                  <a:lnTo>
                    <a:pt x="27" y="183"/>
                  </a:lnTo>
                  <a:lnTo>
                    <a:pt x="62" y="125"/>
                  </a:lnTo>
                  <a:lnTo>
                    <a:pt x="97" y="75"/>
                  </a:lnTo>
                  <a:lnTo>
                    <a:pt x="140" y="23"/>
                  </a:lnTo>
                  <a:lnTo>
                    <a:pt x="170" y="0"/>
                  </a:lnTo>
                  <a:lnTo>
                    <a:pt x="172" y="1"/>
                  </a:lnTo>
                  <a:lnTo>
                    <a:pt x="173" y="2"/>
                  </a:lnTo>
                  <a:lnTo>
                    <a:pt x="173" y="4"/>
                  </a:lnTo>
                  <a:lnTo>
                    <a:pt x="173" y="7"/>
                  </a:lnTo>
                  <a:lnTo>
                    <a:pt x="173" y="11"/>
                  </a:lnTo>
                  <a:lnTo>
                    <a:pt x="146" y="70"/>
                  </a:lnTo>
                  <a:lnTo>
                    <a:pt x="111" y="128"/>
                  </a:lnTo>
                  <a:lnTo>
                    <a:pt x="104" y="139"/>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5" name="未知"/>
            <p:cNvSpPr/>
            <p:nvPr/>
          </p:nvSpPr>
          <p:spPr bwMode="auto">
            <a:xfrm>
              <a:off x="853" y="79"/>
              <a:ext cx="235" cy="142"/>
            </a:xfrm>
            <a:custGeom>
              <a:avLst/>
              <a:gdLst>
                <a:gd name="T0" fmla="*/ 0 w 587"/>
                <a:gd name="T1" fmla="*/ 0 h 355"/>
                <a:gd name="T2" fmla="*/ 0 w 587"/>
                <a:gd name="T3" fmla="*/ 0 h 355"/>
                <a:gd name="T4" fmla="*/ 0 w 587"/>
                <a:gd name="T5" fmla="*/ 0 h 355"/>
                <a:gd name="T6" fmla="*/ 0 w 587"/>
                <a:gd name="T7" fmla="*/ 0 h 355"/>
                <a:gd name="T8" fmla="*/ 0 w 587"/>
                <a:gd name="T9" fmla="*/ 0 h 355"/>
                <a:gd name="T10" fmla="*/ 0 w 587"/>
                <a:gd name="T11" fmla="*/ 0 h 355"/>
                <a:gd name="T12" fmla="*/ 0 w 587"/>
                <a:gd name="T13" fmla="*/ 0 h 355"/>
                <a:gd name="T14" fmla="*/ 0 w 587"/>
                <a:gd name="T15" fmla="*/ 0 h 355"/>
                <a:gd name="T16" fmla="*/ 0 w 587"/>
                <a:gd name="T17" fmla="*/ 0 h 355"/>
                <a:gd name="T18" fmla="*/ 0 w 587"/>
                <a:gd name="T19" fmla="*/ 0 h 355"/>
                <a:gd name="T20" fmla="*/ 0 w 587"/>
                <a:gd name="T21" fmla="*/ 0 h 355"/>
                <a:gd name="T22" fmla="*/ 0 w 587"/>
                <a:gd name="T23" fmla="*/ 0 h 355"/>
                <a:gd name="T24" fmla="*/ 0 w 587"/>
                <a:gd name="T25" fmla="*/ 0 h 355"/>
                <a:gd name="T26" fmla="*/ 0 w 587"/>
                <a:gd name="T27" fmla="*/ 0 h 355"/>
                <a:gd name="T28" fmla="*/ 0 w 587"/>
                <a:gd name="T29" fmla="*/ 0 h 355"/>
                <a:gd name="T30" fmla="*/ 0 w 587"/>
                <a:gd name="T31" fmla="*/ 0 h 355"/>
                <a:gd name="T32" fmla="*/ 0 w 587"/>
                <a:gd name="T33" fmla="*/ 0 h 355"/>
                <a:gd name="T34" fmla="*/ 0 w 587"/>
                <a:gd name="T35" fmla="*/ 0 h 355"/>
                <a:gd name="T36" fmla="*/ 0 w 587"/>
                <a:gd name="T37" fmla="*/ 0 h 355"/>
                <a:gd name="T38" fmla="*/ 0 w 587"/>
                <a:gd name="T39" fmla="*/ 0 h 355"/>
                <a:gd name="T40" fmla="*/ 0 w 587"/>
                <a:gd name="T41" fmla="*/ 0 h 355"/>
                <a:gd name="T42" fmla="*/ 0 w 587"/>
                <a:gd name="T43" fmla="*/ 0 h 355"/>
                <a:gd name="T44" fmla="*/ 0 w 587"/>
                <a:gd name="T45" fmla="*/ 0 h 355"/>
                <a:gd name="T46" fmla="*/ 0 w 587"/>
                <a:gd name="T47" fmla="*/ 0 h 355"/>
                <a:gd name="T48" fmla="*/ 0 w 587"/>
                <a:gd name="T49" fmla="*/ 0 h 355"/>
                <a:gd name="T50" fmla="*/ 0 w 587"/>
                <a:gd name="T51" fmla="*/ 0 h 355"/>
                <a:gd name="T52" fmla="*/ 0 w 587"/>
                <a:gd name="T53" fmla="*/ 0 h 355"/>
                <a:gd name="T54" fmla="*/ 0 w 587"/>
                <a:gd name="T55" fmla="*/ 0 h 355"/>
                <a:gd name="T56" fmla="*/ 0 w 587"/>
                <a:gd name="T57" fmla="*/ 0 h 3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87" h="355">
                  <a:moveTo>
                    <a:pt x="444" y="0"/>
                  </a:moveTo>
                  <a:lnTo>
                    <a:pt x="506" y="15"/>
                  </a:lnTo>
                  <a:lnTo>
                    <a:pt x="563" y="34"/>
                  </a:lnTo>
                  <a:lnTo>
                    <a:pt x="587" y="64"/>
                  </a:lnTo>
                  <a:lnTo>
                    <a:pt x="587" y="77"/>
                  </a:lnTo>
                  <a:lnTo>
                    <a:pt x="568" y="145"/>
                  </a:lnTo>
                  <a:lnTo>
                    <a:pt x="539" y="205"/>
                  </a:lnTo>
                  <a:lnTo>
                    <a:pt x="502" y="263"/>
                  </a:lnTo>
                  <a:lnTo>
                    <a:pt x="460" y="312"/>
                  </a:lnTo>
                  <a:lnTo>
                    <a:pt x="400" y="351"/>
                  </a:lnTo>
                  <a:lnTo>
                    <a:pt x="385" y="355"/>
                  </a:lnTo>
                  <a:lnTo>
                    <a:pt x="380" y="354"/>
                  </a:lnTo>
                  <a:lnTo>
                    <a:pt x="327" y="302"/>
                  </a:lnTo>
                  <a:lnTo>
                    <a:pt x="276" y="243"/>
                  </a:lnTo>
                  <a:lnTo>
                    <a:pt x="263" y="227"/>
                  </a:lnTo>
                  <a:lnTo>
                    <a:pt x="212" y="169"/>
                  </a:lnTo>
                  <a:lnTo>
                    <a:pt x="164" y="124"/>
                  </a:lnTo>
                  <a:lnTo>
                    <a:pt x="110" y="89"/>
                  </a:lnTo>
                  <a:lnTo>
                    <a:pt x="51" y="74"/>
                  </a:lnTo>
                  <a:lnTo>
                    <a:pt x="0" y="69"/>
                  </a:lnTo>
                  <a:lnTo>
                    <a:pt x="2" y="69"/>
                  </a:lnTo>
                  <a:lnTo>
                    <a:pt x="63" y="58"/>
                  </a:lnTo>
                  <a:lnTo>
                    <a:pt x="148" y="44"/>
                  </a:lnTo>
                  <a:lnTo>
                    <a:pt x="213" y="34"/>
                  </a:lnTo>
                  <a:lnTo>
                    <a:pt x="278" y="24"/>
                  </a:lnTo>
                  <a:lnTo>
                    <a:pt x="339" y="14"/>
                  </a:lnTo>
                  <a:lnTo>
                    <a:pt x="410" y="4"/>
                  </a:lnTo>
                  <a:lnTo>
                    <a:pt x="441" y="0"/>
                  </a:lnTo>
                  <a:lnTo>
                    <a:pt x="444" y="0"/>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6" name="未知"/>
            <p:cNvSpPr/>
            <p:nvPr/>
          </p:nvSpPr>
          <p:spPr bwMode="auto">
            <a:xfrm>
              <a:off x="615" y="43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7" name="未知"/>
            <p:cNvSpPr/>
            <p:nvPr/>
          </p:nvSpPr>
          <p:spPr bwMode="auto">
            <a:xfrm>
              <a:off x="615" y="43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 name="Rectangle 25"/>
            <p:cNvSpPr>
              <a:spLocks noChangeArrowheads="1"/>
            </p:cNvSpPr>
            <p:nvPr/>
          </p:nvSpPr>
          <p:spPr bwMode="auto">
            <a:xfrm>
              <a:off x="620" y="421"/>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19" name="Rectangle 26"/>
            <p:cNvSpPr/>
            <p:nvPr/>
          </p:nvSpPr>
          <p:spPr bwMode="auto">
            <a:xfrm>
              <a:off x="620" y="421"/>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20" name="未知"/>
            <p:cNvSpPr/>
            <p:nvPr/>
          </p:nvSpPr>
          <p:spPr bwMode="auto">
            <a:xfrm>
              <a:off x="615" y="400"/>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1" name="未知"/>
            <p:cNvSpPr/>
            <p:nvPr/>
          </p:nvSpPr>
          <p:spPr bwMode="auto">
            <a:xfrm>
              <a:off x="615" y="400"/>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8" y="46"/>
                  </a:moveTo>
                  <a:lnTo>
                    <a:pt x="47" y="8"/>
                  </a:lnTo>
                  <a:lnTo>
                    <a:pt x="39" y="0"/>
                  </a:lnTo>
                  <a:lnTo>
                    <a:pt x="0" y="38"/>
                  </a:lnTo>
                  <a:lnTo>
                    <a:pt x="8" y="4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2" name="Rectangle 29"/>
            <p:cNvSpPr>
              <a:spLocks noChangeArrowheads="1"/>
            </p:cNvSpPr>
            <p:nvPr/>
          </p:nvSpPr>
          <p:spPr bwMode="auto">
            <a:xfrm>
              <a:off x="606" y="392"/>
              <a:ext cx="6" cy="21"/>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23" name="Rectangle 30"/>
            <p:cNvSpPr/>
            <p:nvPr/>
          </p:nvSpPr>
          <p:spPr bwMode="auto">
            <a:xfrm>
              <a:off x="606" y="392"/>
              <a:ext cx="6" cy="21"/>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24" name="未知"/>
            <p:cNvSpPr/>
            <p:nvPr/>
          </p:nvSpPr>
          <p:spPr bwMode="auto">
            <a:xfrm>
              <a:off x="577" y="422"/>
              <a:ext cx="21" cy="4"/>
            </a:xfrm>
            <a:custGeom>
              <a:avLst/>
              <a:gdLst>
                <a:gd name="T0" fmla="*/ 0 w 54"/>
                <a:gd name="T1" fmla="*/ 0 h 11"/>
                <a:gd name="T2" fmla="*/ 0 w 54"/>
                <a:gd name="T3" fmla="*/ 0 h 11"/>
                <a:gd name="T4" fmla="*/ 0 w 54"/>
                <a:gd name="T5" fmla="*/ 0 h 11"/>
                <a:gd name="T6" fmla="*/ 0 w 54"/>
                <a:gd name="T7" fmla="*/ 0 h 11"/>
                <a:gd name="T8" fmla="*/ 0 w 54"/>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1">
                  <a:moveTo>
                    <a:pt x="54" y="11"/>
                  </a:moveTo>
                  <a:lnTo>
                    <a:pt x="0" y="11"/>
                  </a:lnTo>
                  <a:lnTo>
                    <a:pt x="0" y="0"/>
                  </a:lnTo>
                  <a:lnTo>
                    <a:pt x="54" y="0"/>
                  </a:lnTo>
                  <a:lnTo>
                    <a:pt x="54"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5" name="未知"/>
            <p:cNvSpPr/>
            <p:nvPr/>
          </p:nvSpPr>
          <p:spPr bwMode="auto">
            <a:xfrm>
              <a:off x="577" y="422"/>
              <a:ext cx="21" cy="4"/>
            </a:xfrm>
            <a:custGeom>
              <a:avLst/>
              <a:gdLst>
                <a:gd name="T0" fmla="*/ 0 w 54"/>
                <a:gd name="T1" fmla="*/ 0 h 11"/>
                <a:gd name="T2" fmla="*/ 0 w 54"/>
                <a:gd name="T3" fmla="*/ 0 h 11"/>
                <a:gd name="T4" fmla="*/ 0 w 54"/>
                <a:gd name="T5" fmla="*/ 0 h 11"/>
                <a:gd name="T6" fmla="*/ 0 w 54"/>
                <a:gd name="T7" fmla="*/ 0 h 11"/>
                <a:gd name="T8" fmla="*/ 0 w 54"/>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1">
                  <a:moveTo>
                    <a:pt x="54" y="0"/>
                  </a:moveTo>
                  <a:lnTo>
                    <a:pt x="0" y="0"/>
                  </a:lnTo>
                  <a:lnTo>
                    <a:pt x="0" y="11"/>
                  </a:lnTo>
                  <a:lnTo>
                    <a:pt x="54" y="11"/>
                  </a:lnTo>
                  <a:lnTo>
                    <a:pt x="54"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 name="未知"/>
            <p:cNvSpPr/>
            <p:nvPr/>
          </p:nvSpPr>
          <p:spPr bwMode="auto">
            <a:xfrm>
              <a:off x="585" y="430"/>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7" name="未知"/>
            <p:cNvSpPr/>
            <p:nvPr/>
          </p:nvSpPr>
          <p:spPr bwMode="auto">
            <a:xfrm>
              <a:off x="585" y="430"/>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38" y="0"/>
                  </a:moveTo>
                  <a:lnTo>
                    <a:pt x="0" y="39"/>
                  </a:lnTo>
                  <a:lnTo>
                    <a:pt x="8" y="47"/>
                  </a:lnTo>
                  <a:lnTo>
                    <a:pt x="46" y="8"/>
                  </a:lnTo>
                  <a:lnTo>
                    <a:pt x="3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8" name="Rectangle 35"/>
            <p:cNvSpPr>
              <a:spLocks noChangeArrowheads="1"/>
            </p:cNvSpPr>
            <p:nvPr/>
          </p:nvSpPr>
          <p:spPr bwMode="auto">
            <a:xfrm>
              <a:off x="606" y="434"/>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29" name="Rectangle 36"/>
            <p:cNvSpPr/>
            <p:nvPr/>
          </p:nvSpPr>
          <p:spPr bwMode="auto">
            <a:xfrm>
              <a:off x="606" y="434"/>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30" name="未知"/>
            <p:cNvSpPr/>
            <p:nvPr/>
          </p:nvSpPr>
          <p:spPr bwMode="auto">
            <a:xfrm>
              <a:off x="585" y="400"/>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38" y="46"/>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1" name="未知"/>
            <p:cNvSpPr/>
            <p:nvPr/>
          </p:nvSpPr>
          <p:spPr bwMode="auto">
            <a:xfrm>
              <a:off x="585" y="400"/>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8" y="0"/>
                  </a:lnTo>
                  <a:lnTo>
                    <a:pt x="0" y="8"/>
                  </a:lnTo>
                  <a:lnTo>
                    <a:pt x="38" y="46"/>
                  </a:lnTo>
                  <a:lnTo>
                    <a:pt x="46"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2" name="未知"/>
            <p:cNvSpPr/>
            <p:nvPr/>
          </p:nvSpPr>
          <p:spPr bwMode="auto">
            <a:xfrm>
              <a:off x="588" y="453"/>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5" h="17">
                  <a:moveTo>
                    <a:pt x="52" y="17"/>
                  </a:moveTo>
                  <a:lnTo>
                    <a:pt x="49" y="17"/>
                  </a:lnTo>
                  <a:lnTo>
                    <a:pt x="45" y="17"/>
                  </a:lnTo>
                  <a:lnTo>
                    <a:pt x="42" y="16"/>
                  </a:lnTo>
                  <a:lnTo>
                    <a:pt x="38" y="16"/>
                  </a:lnTo>
                  <a:lnTo>
                    <a:pt x="35" y="15"/>
                  </a:lnTo>
                  <a:lnTo>
                    <a:pt x="32" y="15"/>
                  </a:lnTo>
                  <a:lnTo>
                    <a:pt x="28" y="14"/>
                  </a:lnTo>
                  <a:lnTo>
                    <a:pt x="25" y="13"/>
                  </a:lnTo>
                  <a:lnTo>
                    <a:pt x="22" y="12"/>
                  </a:lnTo>
                  <a:lnTo>
                    <a:pt x="18" y="10"/>
                  </a:lnTo>
                  <a:lnTo>
                    <a:pt x="15" y="9"/>
                  </a:lnTo>
                  <a:lnTo>
                    <a:pt x="12" y="8"/>
                  </a:lnTo>
                  <a:lnTo>
                    <a:pt x="6" y="4"/>
                  </a:lnTo>
                  <a:lnTo>
                    <a:pt x="3" y="2"/>
                  </a:lnTo>
                  <a:lnTo>
                    <a:pt x="0" y="0"/>
                  </a:lnTo>
                  <a:lnTo>
                    <a:pt x="105" y="0"/>
                  </a:lnTo>
                  <a:lnTo>
                    <a:pt x="104" y="0"/>
                  </a:lnTo>
                  <a:lnTo>
                    <a:pt x="102" y="2"/>
                  </a:lnTo>
                  <a:lnTo>
                    <a:pt x="99" y="4"/>
                  </a:lnTo>
                  <a:lnTo>
                    <a:pt x="96" y="6"/>
                  </a:lnTo>
                  <a:lnTo>
                    <a:pt x="93" y="8"/>
                  </a:lnTo>
                  <a:lnTo>
                    <a:pt x="89" y="9"/>
                  </a:lnTo>
                  <a:lnTo>
                    <a:pt x="86" y="10"/>
                  </a:lnTo>
                  <a:lnTo>
                    <a:pt x="83" y="12"/>
                  </a:lnTo>
                  <a:lnTo>
                    <a:pt x="63" y="16"/>
                  </a:lnTo>
                  <a:lnTo>
                    <a:pt x="59" y="17"/>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3" name="未知"/>
            <p:cNvSpPr/>
            <p:nvPr/>
          </p:nvSpPr>
          <p:spPr bwMode="auto">
            <a:xfrm>
              <a:off x="574" y="396"/>
              <a:ext cx="35" cy="57"/>
            </a:xfrm>
            <a:custGeom>
              <a:avLst/>
              <a:gdLst>
                <a:gd name="T0" fmla="*/ 0 w 88"/>
                <a:gd name="T1" fmla="*/ 0 h 143"/>
                <a:gd name="T2" fmla="*/ 0 w 88"/>
                <a:gd name="T3" fmla="*/ 0 h 143"/>
                <a:gd name="T4" fmla="*/ 0 w 88"/>
                <a:gd name="T5" fmla="*/ 0 h 143"/>
                <a:gd name="T6" fmla="*/ 0 w 88"/>
                <a:gd name="T7" fmla="*/ 0 h 143"/>
                <a:gd name="T8" fmla="*/ 0 w 88"/>
                <a:gd name="T9" fmla="*/ 0 h 143"/>
                <a:gd name="T10" fmla="*/ 0 w 88"/>
                <a:gd name="T11" fmla="*/ 0 h 143"/>
                <a:gd name="T12" fmla="*/ 0 w 88"/>
                <a:gd name="T13" fmla="*/ 0 h 143"/>
                <a:gd name="T14" fmla="*/ 0 w 88"/>
                <a:gd name="T15" fmla="*/ 0 h 143"/>
                <a:gd name="T16" fmla="*/ 0 w 88"/>
                <a:gd name="T17" fmla="*/ 0 h 143"/>
                <a:gd name="T18" fmla="*/ 0 w 88"/>
                <a:gd name="T19" fmla="*/ 0 h 143"/>
                <a:gd name="T20" fmla="*/ 0 w 88"/>
                <a:gd name="T21" fmla="*/ 0 h 143"/>
                <a:gd name="T22" fmla="*/ 0 w 88"/>
                <a:gd name="T23" fmla="*/ 0 h 143"/>
                <a:gd name="T24" fmla="*/ 0 w 88"/>
                <a:gd name="T25" fmla="*/ 0 h 143"/>
                <a:gd name="T26" fmla="*/ 0 w 88"/>
                <a:gd name="T27" fmla="*/ 0 h 143"/>
                <a:gd name="T28" fmla="*/ 0 w 88"/>
                <a:gd name="T29" fmla="*/ 0 h 143"/>
                <a:gd name="T30" fmla="*/ 0 w 88"/>
                <a:gd name="T31" fmla="*/ 0 h 143"/>
                <a:gd name="T32" fmla="*/ 0 w 88"/>
                <a:gd name="T33" fmla="*/ 0 h 143"/>
                <a:gd name="T34" fmla="*/ 0 w 88"/>
                <a:gd name="T35" fmla="*/ 0 h 143"/>
                <a:gd name="T36" fmla="*/ 0 w 88"/>
                <a:gd name="T37" fmla="*/ 0 h 143"/>
                <a:gd name="T38" fmla="*/ 0 w 88"/>
                <a:gd name="T39" fmla="*/ 0 h 143"/>
                <a:gd name="T40" fmla="*/ 0 w 88"/>
                <a:gd name="T41" fmla="*/ 0 h 143"/>
                <a:gd name="T42" fmla="*/ 0 w 88"/>
                <a:gd name="T43" fmla="*/ 0 h 143"/>
                <a:gd name="T44" fmla="*/ 0 w 88"/>
                <a:gd name="T45" fmla="*/ 0 h 143"/>
                <a:gd name="T46" fmla="*/ 0 w 88"/>
                <a:gd name="T47" fmla="*/ 0 h 143"/>
                <a:gd name="T48" fmla="*/ 0 w 88"/>
                <a:gd name="T49" fmla="*/ 0 h 143"/>
                <a:gd name="T50" fmla="*/ 0 w 88"/>
                <a:gd name="T51" fmla="*/ 0 h 143"/>
                <a:gd name="T52" fmla="*/ 0 w 88"/>
                <a:gd name="T53" fmla="*/ 0 h 143"/>
                <a:gd name="T54" fmla="*/ 0 w 88"/>
                <a:gd name="T55" fmla="*/ 0 h 143"/>
                <a:gd name="T56" fmla="*/ 0 w 88"/>
                <a:gd name="T57" fmla="*/ 0 h 143"/>
                <a:gd name="T58" fmla="*/ 0 w 88"/>
                <a:gd name="T59" fmla="*/ 0 h 143"/>
                <a:gd name="T60" fmla="*/ 0 w 88"/>
                <a:gd name="T61" fmla="*/ 0 h 143"/>
                <a:gd name="T62" fmla="*/ 0 w 88"/>
                <a:gd name="T63" fmla="*/ 0 h 143"/>
                <a:gd name="T64" fmla="*/ 0 w 88"/>
                <a:gd name="T65" fmla="*/ 0 h 143"/>
                <a:gd name="T66" fmla="*/ 0 w 88"/>
                <a:gd name="T67" fmla="*/ 0 h 143"/>
                <a:gd name="T68" fmla="*/ 0 w 88"/>
                <a:gd name="T69" fmla="*/ 0 h 143"/>
                <a:gd name="T70" fmla="*/ 0 w 88"/>
                <a:gd name="T71" fmla="*/ 0 h 143"/>
                <a:gd name="T72" fmla="*/ 0 w 88"/>
                <a:gd name="T73" fmla="*/ 0 h 143"/>
                <a:gd name="T74" fmla="*/ 0 w 88"/>
                <a:gd name="T75" fmla="*/ 0 h 143"/>
                <a:gd name="T76" fmla="*/ 0 w 88"/>
                <a:gd name="T77" fmla="*/ 0 h 143"/>
                <a:gd name="T78" fmla="*/ 0 w 88"/>
                <a:gd name="T79" fmla="*/ 0 h 143"/>
                <a:gd name="T80" fmla="*/ 0 w 88"/>
                <a:gd name="T81" fmla="*/ 0 h 143"/>
                <a:gd name="T82" fmla="*/ 0 w 88"/>
                <a:gd name="T83" fmla="*/ 0 h 143"/>
                <a:gd name="T84" fmla="*/ 0 w 88"/>
                <a:gd name="T85" fmla="*/ 0 h 143"/>
                <a:gd name="T86" fmla="*/ 0 w 88"/>
                <a:gd name="T87" fmla="*/ 0 h 143"/>
                <a:gd name="T88" fmla="*/ 0 w 88"/>
                <a:gd name="T89" fmla="*/ 0 h 143"/>
                <a:gd name="T90" fmla="*/ 0 w 88"/>
                <a:gd name="T91" fmla="*/ 0 h 143"/>
                <a:gd name="T92" fmla="*/ 0 w 88"/>
                <a:gd name="T93" fmla="*/ 0 h 1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8" h="143">
                  <a:moveTo>
                    <a:pt x="36" y="143"/>
                  </a:moveTo>
                  <a:lnTo>
                    <a:pt x="36" y="143"/>
                  </a:lnTo>
                  <a:lnTo>
                    <a:pt x="35" y="143"/>
                  </a:lnTo>
                  <a:lnTo>
                    <a:pt x="35" y="142"/>
                  </a:lnTo>
                  <a:lnTo>
                    <a:pt x="34" y="142"/>
                  </a:lnTo>
                  <a:lnTo>
                    <a:pt x="34" y="141"/>
                  </a:lnTo>
                  <a:lnTo>
                    <a:pt x="33" y="140"/>
                  </a:lnTo>
                  <a:lnTo>
                    <a:pt x="32" y="140"/>
                  </a:lnTo>
                  <a:lnTo>
                    <a:pt x="31" y="139"/>
                  </a:lnTo>
                  <a:lnTo>
                    <a:pt x="29" y="138"/>
                  </a:lnTo>
                  <a:lnTo>
                    <a:pt x="28" y="137"/>
                  </a:lnTo>
                  <a:lnTo>
                    <a:pt x="27" y="135"/>
                  </a:lnTo>
                  <a:lnTo>
                    <a:pt x="26" y="134"/>
                  </a:lnTo>
                  <a:lnTo>
                    <a:pt x="24" y="133"/>
                  </a:lnTo>
                  <a:lnTo>
                    <a:pt x="23" y="131"/>
                  </a:lnTo>
                  <a:lnTo>
                    <a:pt x="21" y="129"/>
                  </a:lnTo>
                  <a:lnTo>
                    <a:pt x="20" y="128"/>
                  </a:lnTo>
                  <a:lnTo>
                    <a:pt x="19" y="126"/>
                  </a:lnTo>
                  <a:lnTo>
                    <a:pt x="17" y="124"/>
                  </a:lnTo>
                  <a:lnTo>
                    <a:pt x="16" y="123"/>
                  </a:lnTo>
                  <a:lnTo>
                    <a:pt x="16" y="122"/>
                  </a:lnTo>
                  <a:lnTo>
                    <a:pt x="14" y="120"/>
                  </a:lnTo>
                  <a:lnTo>
                    <a:pt x="13" y="118"/>
                  </a:lnTo>
                  <a:lnTo>
                    <a:pt x="12" y="117"/>
                  </a:lnTo>
                  <a:lnTo>
                    <a:pt x="12" y="116"/>
                  </a:lnTo>
                  <a:lnTo>
                    <a:pt x="10" y="113"/>
                  </a:lnTo>
                  <a:lnTo>
                    <a:pt x="9" y="111"/>
                  </a:lnTo>
                  <a:lnTo>
                    <a:pt x="8" y="109"/>
                  </a:lnTo>
                  <a:lnTo>
                    <a:pt x="7" y="106"/>
                  </a:lnTo>
                  <a:lnTo>
                    <a:pt x="6" y="105"/>
                  </a:lnTo>
                  <a:lnTo>
                    <a:pt x="6" y="104"/>
                  </a:lnTo>
                  <a:lnTo>
                    <a:pt x="5" y="101"/>
                  </a:lnTo>
                  <a:lnTo>
                    <a:pt x="4" y="99"/>
                  </a:lnTo>
                  <a:lnTo>
                    <a:pt x="4" y="98"/>
                  </a:lnTo>
                  <a:lnTo>
                    <a:pt x="3" y="96"/>
                  </a:lnTo>
                  <a:lnTo>
                    <a:pt x="3" y="94"/>
                  </a:lnTo>
                  <a:lnTo>
                    <a:pt x="2" y="92"/>
                  </a:lnTo>
                  <a:lnTo>
                    <a:pt x="2" y="91"/>
                  </a:lnTo>
                  <a:lnTo>
                    <a:pt x="1" y="88"/>
                  </a:lnTo>
                  <a:lnTo>
                    <a:pt x="1" y="86"/>
                  </a:lnTo>
                  <a:lnTo>
                    <a:pt x="1" y="85"/>
                  </a:lnTo>
                  <a:lnTo>
                    <a:pt x="0" y="83"/>
                  </a:lnTo>
                  <a:lnTo>
                    <a:pt x="0" y="80"/>
                  </a:lnTo>
                  <a:lnTo>
                    <a:pt x="0" y="78"/>
                  </a:lnTo>
                  <a:lnTo>
                    <a:pt x="0" y="77"/>
                  </a:lnTo>
                  <a:lnTo>
                    <a:pt x="0" y="74"/>
                  </a:lnTo>
                  <a:lnTo>
                    <a:pt x="0" y="71"/>
                  </a:lnTo>
                  <a:lnTo>
                    <a:pt x="0" y="69"/>
                  </a:lnTo>
                  <a:lnTo>
                    <a:pt x="0" y="66"/>
                  </a:lnTo>
                  <a:lnTo>
                    <a:pt x="0" y="65"/>
                  </a:lnTo>
                  <a:lnTo>
                    <a:pt x="0" y="63"/>
                  </a:lnTo>
                  <a:lnTo>
                    <a:pt x="0" y="60"/>
                  </a:lnTo>
                  <a:lnTo>
                    <a:pt x="1" y="58"/>
                  </a:lnTo>
                  <a:lnTo>
                    <a:pt x="1" y="57"/>
                  </a:lnTo>
                  <a:lnTo>
                    <a:pt x="1" y="55"/>
                  </a:lnTo>
                  <a:lnTo>
                    <a:pt x="2" y="52"/>
                  </a:lnTo>
                  <a:lnTo>
                    <a:pt x="2" y="51"/>
                  </a:lnTo>
                  <a:lnTo>
                    <a:pt x="3" y="49"/>
                  </a:lnTo>
                  <a:lnTo>
                    <a:pt x="3" y="47"/>
                  </a:lnTo>
                  <a:lnTo>
                    <a:pt x="4" y="45"/>
                  </a:lnTo>
                  <a:lnTo>
                    <a:pt x="4" y="44"/>
                  </a:lnTo>
                  <a:lnTo>
                    <a:pt x="5" y="41"/>
                  </a:lnTo>
                  <a:lnTo>
                    <a:pt x="6" y="39"/>
                  </a:lnTo>
                  <a:lnTo>
                    <a:pt x="6" y="38"/>
                  </a:lnTo>
                  <a:lnTo>
                    <a:pt x="7" y="36"/>
                  </a:lnTo>
                  <a:lnTo>
                    <a:pt x="8" y="34"/>
                  </a:lnTo>
                  <a:lnTo>
                    <a:pt x="9" y="32"/>
                  </a:lnTo>
                  <a:lnTo>
                    <a:pt x="10" y="29"/>
                  </a:lnTo>
                  <a:lnTo>
                    <a:pt x="16" y="21"/>
                  </a:lnTo>
                  <a:lnTo>
                    <a:pt x="16" y="20"/>
                  </a:lnTo>
                  <a:lnTo>
                    <a:pt x="17" y="19"/>
                  </a:lnTo>
                  <a:lnTo>
                    <a:pt x="19" y="17"/>
                  </a:lnTo>
                  <a:lnTo>
                    <a:pt x="20" y="15"/>
                  </a:lnTo>
                  <a:lnTo>
                    <a:pt x="21" y="14"/>
                  </a:lnTo>
                  <a:lnTo>
                    <a:pt x="21" y="13"/>
                  </a:lnTo>
                  <a:lnTo>
                    <a:pt x="23" y="12"/>
                  </a:lnTo>
                  <a:lnTo>
                    <a:pt x="24" y="10"/>
                  </a:lnTo>
                  <a:lnTo>
                    <a:pt x="26" y="9"/>
                  </a:lnTo>
                  <a:lnTo>
                    <a:pt x="27" y="7"/>
                  </a:lnTo>
                  <a:lnTo>
                    <a:pt x="28" y="6"/>
                  </a:lnTo>
                  <a:lnTo>
                    <a:pt x="29" y="5"/>
                  </a:lnTo>
                  <a:lnTo>
                    <a:pt x="31" y="4"/>
                  </a:lnTo>
                  <a:lnTo>
                    <a:pt x="32" y="3"/>
                  </a:lnTo>
                  <a:lnTo>
                    <a:pt x="33" y="2"/>
                  </a:lnTo>
                  <a:lnTo>
                    <a:pt x="34" y="1"/>
                  </a:lnTo>
                  <a:lnTo>
                    <a:pt x="35" y="1"/>
                  </a:lnTo>
                  <a:lnTo>
                    <a:pt x="35" y="0"/>
                  </a:lnTo>
                  <a:lnTo>
                    <a:pt x="36" y="0"/>
                  </a:lnTo>
                  <a:lnTo>
                    <a:pt x="88" y="0"/>
                  </a:lnTo>
                  <a:lnTo>
                    <a:pt x="85" y="0"/>
                  </a:lnTo>
                  <a:lnTo>
                    <a:pt x="83" y="0"/>
                  </a:lnTo>
                  <a:lnTo>
                    <a:pt x="80" y="0"/>
                  </a:lnTo>
                  <a:lnTo>
                    <a:pt x="77" y="1"/>
                  </a:lnTo>
                  <a:lnTo>
                    <a:pt x="74" y="1"/>
                  </a:lnTo>
                  <a:lnTo>
                    <a:pt x="72" y="2"/>
                  </a:lnTo>
                  <a:lnTo>
                    <a:pt x="69" y="2"/>
                  </a:lnTo>
                  <a:lnTo>
                    <a:pt x="66" y="3"/>
                  </a:lnTo>
                  <a:lnTo>
                    <a:pt x="64" y="4"/>
                  </a:lnTo>
                  <a:lnTo>
                    <a:pt x="63" y="4"/>
                  </a:lnTo>
                  <a:lnTo>
                    <a:pt x="61" y="5"/>
                  </a:lnTo>
                  <a:lnTo>
                    <a:pt x="58" y="6"/>
                  </a:lnTo>
                  <a:lnTo>
                    <a:pt x="39" y="20"/>
                  </a:lnTo>
                  <a:lnTo>
                    <a:pt x="38" y="21"/>
                  </a:lnTo>
                  <a:lnTo>
                    <a:pt x="36" y="23"/>
                  </a:lnTo>
                  <a:lnTo>
                    <a:pt x="34" y="25"/>
                  </a:lnTo>
                  <a:lnTo>
                    <a:pt x="33" y="26"/>
                  </a:lnTo>
                  <a:lnTo>
                    <a:pt x="32" y="27"/>
                  </a:lnTo>
                  <a:lnTo>
                    <a:pt x="30" y="29"/>
                  </a:lnTo>
                  <a:lnTo>
                    <a:pt x="29" y="32"/>
                  </a:lnTo>
                  <a:lnTo>
                    <a:pt x="27" y="34"/>
                  </a:lnTo>
                  <a:lnTo>
                    <a:pt x="22" y="45"/>
                  </a:lnTo>
                  <a:lnTo>
                    <a:pt x="21" y="47"/>
                  </a:lnTo>
                  <a:lnTo>
                    <a:pt x="18" y="58"/>
                  </a:lnTo>
                  <a:lnTo>
                    <a:pt x="18" y="60"/>
                  </a:lnTo>
                  <a:lnTo>
                    <a:pt x="17" y="63"/>
                  </a:lnTo>
                  <a:lnTo>
                    <a:pt x="17" y="65"/>
                  </a:lnTo>
                  <a:lnTo>
                    <a:pt x="17" y="66"/>
                  </a:lnTo>
                  <a:lnTo>
                    <a:pt x="17" y="69"/>
                  </a:lnTo>
                  <a:lnTo>
                    <a:pt x="17" y="71"/>
                  </a:lnTo>
                  <a:lnTo>
                    <a:pt x="17" y="74"/>
                  </a:lnTo>
                  <a:lnTo>
                    <a:pt x="17" y="77"/>
                  </a:lnTo>
                  <a:lnTo>
                    <a:pt x="17" y="78"/>
                  </a:lnTo>
                  <a:lnTo>
                    <a:pt x="17" y="80"/>
                  </a:lnTo>
                  <a:lnTo>
                    <a:pt x="18" y="83"/>
                  </a:lnTo>
                  <a:lnTo>
                    <a:pt x="18" y="85"/>
                  </a:lnTo>
                  <a:lnTo>
                    <a:pt x="18" y="86"/>
                  </a:lnTo>
                  <a:lnTo>
                    <a:pt x="29" y="111"/>
                  </a:lnTo>
                  <a:lnTo>
                    <a:pt x="45" y="129"/>
                  </a:lnTo>
                  <a:lnTo>
                    <a:pt x="46" y="129"/>
                  </a:lnTo>
                  <a:lnTo>
                    <a:pt x="49" y="131"/>
                  </a:lnTo>
                  <a:lnTo>
                    <a:pt x="51" y="133"/>
                  </a:lnTo>
                  <a:lnTo>
                    <a:pt x="53" y="134"/>
                  </a:lnTo>
                  <a:lnTo>
                    <a:pt x="56" y="135"/>
                  </a:lnTo>
                  <a:lnTo>
                    <a:pt x="58" y="137"/>
                  </a:lnTo>
                  <a:lnTo>
                    <a:pt x="61" y="138"/>
                  </a:lnTo>
                  <a:lnTo>
                    <a:pt x="85" y="143"/>
                  </a:lnTo>
                  <a:lnTo>
                    <a:pt x="88"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4" name="未知"/>
            <p:cNvSpPr/>
            <p:nvPr/>
          </p:nvSpPr>
          <p:spPr bwMode="auto">
            <a:xfrm>
              <a:off x="609" y="396"/>
              <a:ext cx="36"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w 89"/>
                <a:gd name="T101" fmla="*/ 0 h 143"/>
                <a:gd name="T102" fmla="*/ 0 w 89"/>
                <a:gd name="T103" fmla="*/ 0 h 143"/>
                <a:gd name="T104" fmla="*/ 0 w 89"/>
                <a:gd name="T105" fmla="*/ 0 h 143"/>
                <a:gd name="T106" fmla="*/ 0 w 89"/>
                <a:gd name="T107" fmla="*/ 0 h 143"/>
                <a:gd name="T108" fmla="*/ 0 w 89"/>
                <a:gd name="T109" fmla="*/ 0 h 143"/>
                <a:gd name="T110" fmla="*/ 0 w 89"/>
                <a:gd name="T111" fmla="*/ 0 h 143"/>
                <a:gd name="T112" fmla="*/ 0 w 89"/>
                <a:gd name="T113" fmla="*/ 0 h 143"/>
                <a:gd name="T114" fmla="*/ 0 w 89"/>
                <a:gd name="T115" fmla="*/ 0 h 143"/>
                <a:gd name="T116" fmla="*/ 0 w 89"/>
                <a:gd name="T117" fmla="*/ 0 h 143"/>
                <a:gd name="T118" fmla="*/ 0 w 89"/>
                <a:gd name="T119" fmla="*/ 0 h 143"/>
                <a:gd name="T120" fmla="*/ 0 w 89"/>
                <a:gd name="T121" fmla="*/ 0 h 143"/>
                <a:gd name="T122" fmla="*/ 0 w 89"/>
                <a:gd name="T123" fmla="*/ 0 h 143"/>
                <a:gd name="T124" fmla="*/ 0 w 89"/>
                <a:gd name="T125" fmla="*/ 0 h 1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9" h="143">
                  <a:moveTo>
                    <a:pt x="0" y="143"/>
                  </a:moveTo>
                  <a:lnTo>
                    <a:pt x="17" y="141"/>
                  </a:lnTo>
                  <a:lnTo>
                    <a:pt x="39" y="132"/>
                  </a:lnTo>
                  <a:lnTo>
                    <a:pt x="40" y="131"/>
                  </a:lnTo>
                  <a:lnTo>
                    <a:pt x="42" y="129"/>
                  </a:lnTo>
                  <a:lnTo>
                    <a:pt x="43" y="129"/>
                  </a:lnTo>
                  <a:lnTo>
                    <a:pt x="45" y="128"/>
                  </a:lnTo>
                  <a:lnTo>
                    <a:pt x="47" y="126"/>
                  </a:lnTo>
                  <a:lnTo>
                    <a:pt x="49" y="124"/>
                  </a:lnTo>
                  <a:lnTo>
                    <a:pt x="50" y="123"/>
                  </a:lnTo>
                  <a:lnTo>
                    <a:pt x="51" y="122"/>
                  </a:lnTo>
                  <a:lnTo>
                    <a:pt x="52" y="121"/>
                  </a:lnTo>
                  <a:lnTo>
                    <a:pt x="55" y="118"/>
                  </a:lnTo>
                  <a:lnTo>
                    <a:pt x="57" y="115"/>
                  </a:lnTo>
                  <a:lnTo>
                    <a:pt x="59" y="113"/>
                  </a:lnTo>
                  <a:lnTo>
                    <a:pt x="60" y="112"/>
                  </a:lnTo>
                  <a:lnTo>
                    <a:pt x="62" y="109"/>
                  </a:lnTo>
                  <a:lnTo>
                    <a:pt x="63" y="105"/>
                  </a:lnTo>
                  <a:lnTo>
                    <a:pt x="64" y="104"/>
                  </a:lnTo>
                  <a:lnTo>
                    <a:pt x="65" y="102"/>
                  </a:lnTo>
                  <a:lnTo>
                    <a:pt x="67" y="99"/>
                  </a:lnTo>
                  <a:lnTo>
                    <a:pt x="67" y="98"/>
                  </a:lnTo>
                  <a:lnTo>
                    <a:pt x="68" y="96"/>
                  </a:lnTo>
                  <a:lnTo>
                    <a:pt x="69" y="93"/>
                  </a:lnTo>
                  <a:lnTo>
                    <a:pt x="69" y="92"/>
                  </a:lnTo>
                  <a:lnTo>
                    <a:pt x="70" y="89"/>
                  </a:lnTo>
                  <a:lnTo>
                    <a:pt x="70" y="88"/>
                  </a:lnTo>
                  <a:lnTo>
                    <a:pt x="71" y="85"/>
                  </a:lnTo>
                  <a:lnTo>
                    <a:pt x="71" y="82"/>
                  </a:lnTo>
                  <a:lnTo>
                    <a:pt x="72" y="78"/>
                  </a:lnTo>
                  <a:lnTo>
                    <a:pt x="72" y="77"/>
                  </a:lnTo>
                  <a:lnTo>
                    <a:pt x="72" y="75"/>
                  </a:lnTo>
                  <a:lnTo>
                    <a:pt x="72" y="71"/>
                  </a:lnTo>
                  <a:lnTo>
                    <a:pt x="72" y="68"/>
                  </a:lnTo>
                  <a:lnTo>
                    <a:pt x="72" y="66"/>
                  </a:lnTo>
                  <a:lnTo>
                    <a:pt x="72" y="64"/>
                  </a:lnTo>
                  <a:lnTo>
                    <a:pt x="71" y="61"/>
                  </a:lnTo>
                  <a:lnTo>
                    <a:pt x="71" y="60"/>
                  </a:lnTo>
                  <a:lnTo>
                    <a:pt x="71" y="57"/>
                  </a:lnTo>
                  <a:lnTo>
                    <a:pt x="70" y="55"/>
                  </a:lnTo>
                  <a:lnTo>
                    <a:pt x="70" y="54"/>
                  </a:lnTo>
                  <a:lnTo>
                    <a:pt x="69" y="51"/>
                  </a:lnTo>
                  <a:lnTo>
                    <a:pt x="69" y="50"/>
                  </a:lnTo>
                  <a:lnTo>
                    <a:pt x="68" y="47"/>
                  </a:lnTo>
                  <a:lnTo>
                    <a:pt x="67" y="44"/>
                  </a:lnTo>
                  <a:lnTo>
                    <a:pt x="65" y="41"/>
                  </a:lnTo>
                  <a:lnTo>
                    <a:pt x="64" y="39"/>
                  </a:lnTo>
                  <a:lnTo>
                    <a:pt x="63" y="37"/>
                  </a:lnTo>
                  <a:lnTo>
                    <a:pt x="62" y="34"/>
                  </a:lnTo>
                  <a:lnTo>
                    <a:pt x="60" y="31"/>
                  </a:lnTo>
                  <a:lnTo>
                    <a:pt x="59" y="30"/>
                  </a:lnTo>
                  <a:lnTo>
                    <a:pt x="57" y="28"/>
                  </a:lnTo>
                  <a:lnTo>
                    <a:pt x="55" y="25"/>
                  </a:lnTo>
                  <a:lnTo>
                    <a:pt x="52" y="22"/>
                  </a:lnTo>
                  <a:lnTo>
                    <a:pt x="51" y="21"/>
                  </a:lnTo>
                  <a:lnTo>
                    <a:pt x="50" y="19"/>
                  </a:lnTo>
                  <a:lnTo>
                    <a:pt x="49" y="19"/>
                  </a:lnTo>
                  <a:lnTo>
                    <a:pt x="47" y="17"/>
                  </a:lnTo>
                  <a:lnTo>
                    <a:pt x="39" y="11"/>
                  </a:lnTo>
                  <a:lnTo>
                    <a:pt x="38" y="10"/>
                  </a:lnTo>
                  <a:lnTo>
                    <a:pt x="17" y="2"/>
                  </a:lnTo>
                  <a:lnTo>
                    <a:pt x="14" y="1"/>
                  </a:lnTo>
                  <a:lnTo>
                    <a:pt x="0" y="0"/>
                  </a:lnTo>
                  <a:lnTo>
                    <a:pt x="53" y="0"/>
                  </a:lnTo>
                  <a:lnTo>
                    <a:pt x="54" y="1"/>
                  </a:lnTo>
                  <a:lnTo>
                    <a:pt x="55" y="2"/>
                  </a:lnTo>
                  <a:lnTo>
                    <a:pt x="56" y="2"/>
                  </a:lnTo>
                  <a:lnTo>
                    <a:pt x="57" y="3"/>
                  </a:lnTo>
                  <a:lnTo>
                    <a:pt x="58" y="4"/>
                  </a:lnTo>
                  <a:lnTo>
                    <a:pt x="59" y="5"/>
                  </a:lnTo>
                  <a:lnTo>
                    <a:pt x="61" y="6"/>
                  </a:lnTo>
                  <a:lnTo>
                    <a:pt x="62" y="7"/>
                  </a:lnTo>
                  <a:lnTo>
                    <a:pt x="63" y="9"/>
                  </a:lnTo>
                  <a:lnTo>
                    <a:pt x="65" y="10"/>
                  </a:lnTo>
                  <a:lnTo>
                    <a:pt x="66" y="11"/>
                  </a:lnTo>
                  <a:lnTo>
                    <a:pt x="66" y="12"/>
                  </a:lnTo>
                  <a:lnTo>
                    <a:pt x="67" y="13"/>
                  </a:lnTo>
                  <a:lnTo>
                    <a:pt x="68" y="14"/>
                  </a:lnTo>
                  <a:lnTo>
                    <a:pt x="69" y="15"/>
                  </a:lnTo>
                  <a:lnTo>
                    <a:pt x="70" y="17"/>
                  </a:lnTo>
                  <a:lnTo>
                    <a:pt x="72" y="19"/>
                  </a:lnTo>
                  <a:lnTo>
                    <a:pt x="73" y="21"/>
                  </a:lnTo>
                  <a:lnTo>
                    <a:pt x="74" y="22"/>
                  </a:lnTo>
                  <a:lnTo>
                    <a:pt x="76" y="25"/>
                  </a:lnTo>
                  <a:lnTo>
                    <a:pt x="86" y="50"/>
                  </a:lnTo>
                  <a:lnTo>
                    <a:pt x="87" y="51"/>
                  </a:lnTo>
                  <a:lnTo>
                    <a:pt x="89" y="66"/>
                  </a:lnTo>
                  <a:lnTo>
                    <a:pt x="89" y="68"/>
                  </a:lnTo>
                  <a:lnTo>
                    <a:pt x="89" y="71"/>
                  </a:lnTo>
                  <a:lnTo>
                    <a:pt x="89" y="75"/>
                  </a:lnTo>
                  <a:lnTo>
                    <a:pt x="81" y="108"/>
                  </a:lnTo>
                  <a:lnTo>
                    <a:pt x="79" y="112"/>
                  </a:lnTo>
                  <a:lnTo>
                    <a:pt x="79" y="113"/>
                  </a:lnTo>
                  <a:lnTo>
                    <a:pt x="78" y="115"/>
                  </a:lnTo>
                  <a:lnTo>
                    <a:pt x="76" y="118"/>
                  </a:lnTo>
                  <a:lnTo>
                    <a:pt x="74" y="121"/>
                  </a:lnTo>
                  <a:lnTo>
                    <a:pt x="73" y="122"/>
                  </a:lnTo>
                  <a:lnTo>
                    <a:pt x="72" y="123"/>
                  </a:lnTo>
                  <a:lnTo>
                    <a:pt x="72" y="124"/>
                  </a:lnTo>
                  <a:lnTo>
                    <a:pt x="70" y="126"/>
                  </a:lnTo>
                  <a:lnTo>
                    <a:pt x="69" y="128"/>
                  </a:lnTo>
                  <a:lnTo>
                    <a:pt x="68" y="129"/>
                  </a:lnTo>
                  <a:lnTo>
                    <a:pt x="67" y="129"/>
                  </a:lnTo>
                  <a:lnTo>
                    <a:pt x="66" y="131"/>
                  </a:lnTo>
                  <a:lnTo>
                    <a:pt x="66" y="132"/>
                  </a:lnTo>
                  <a:lnTo>
                    <a:pt x="65" y="133"/>
                  </a:lnTo>
                  <a:lnTo>
                    <a:pt x="63" y="134"/>
                  </a:lnTo>
                  <a:lnTo>
                    <a:pt x="62" y="135"/>
                  </a:lnTo>
                  <a:lnTo>
                    <a:pt x="61" y="137"/>
                  </a:lnTo>
                  <a:lnTo>
                    <a:pt x="57" y="140"/>
                  </a:lnTo>
                  <a:lnTo>
                    <a:pt x="56" y="140"/>
                  </a:lnTo>
                  <a:lnTo>
                    <a:pt x="55" y="141"/>
                  </a:lnTo>
                  <a:lnTo>
                    <a:pt x="54" y="142"/>
                  </a:lnTo>
                  <a:lnTo>
                    <a:pt x="53"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5" name="未知"/>
            <p:cNvSpPr/>
            <p:nvPr/>
          </p:nvSpPr>
          <p:spPr bwMode="auto">
            <a:xfrm>
              <a:off x="588" y="389"/>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5" h="17">
                  <a:moveTo>
                    <a:pt x="0" y="17"/>
                  </a:moveTo>
                  <a:lnTo>
                    <a:pt x="0" y="17"/>
                  </a:lnTo>
                  <a:lnTo>
                    <a:pt x="3" y="15"/>
                  </a:lnTo>
                  <a:lnTo>
                    <a:pt x="6" y="13"/>
                  </a:lnTo>
                  <a:lnTo>
                    <a:pt x="9" y="11"/>
                  </a:lnTo>
                  <a:lnTo>
                    <a:pt x="28" y="3"/>
                  </a:lnTo>
                  <a:lnTo>
                    <a:pt x="38" y="1"/>
                  </a:lnTo>
                  <a:lnTo>
                    <a:pt x="42" y="0"/>
                  </a:lnTo>
                  <a:lnTo>
                    <a:pt x="45" y="0"/>
                  </a:lnTo>
                  <a:lnTo>
                    <a:pt x="49" y="0"/>
                  </a:lnTo>
                  <a:lnTo>
                    <a:pt x="52" y="0"/>
                  </a:lnTo>
                  <a:lnTo>
                    <a:pt x="56" y="0"/>
                  </a:lnTo>
                  <a:lnTo>
                    <a:pt x="59" y="0"/>
                  </a:lnTo>
                  <a:lnTo>
                    <a:pt x="63" y="0"/>
                  </a:lnTo>
                  <a:lnTo>
                    <a:pt x="66" y="1"/>
                  </a:lnTo>
                  <a:lnTo>
                    <a:pt x="70" y="1"/>
                  </a:lnTo>
                  <a:lnTo>
                    <a:pt x="73" y="2"/>
                  </a:lnTo>
                  <a:lnTo>
                    <a:pt x="77" y="3"/>
                  </a:lnTo>
                  <a:lnTo>
                    <a:pt x="99" y="13"/>
                  </a:lnTo>
                  <a:lnTo>
                    <a:pt x="102" y="15"/>
                  </a:lnTo>
                  <a:lnTo>
                    <a:pt x="104" y="1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6" name="未知"/>
            <p:cNvSpPr/>
            <p:nvPr/>
          </p:nvSpPr>
          <p:spPr bwMode="auto">
            <a:xfrm>
              <a:off x="581" y="396"/>
              <a:ext cx="57" cy="57"/>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w 143"/>
                <a:gd name="T11" fmla="*/ 0 h 143"/>
                <a:gd name="T12" fmla="*/ 0 w 143"/>
                <a:gd name="T13" fmla="*/ 0 h 143"/>
                <a:gd name="T14" fmla="*/ 0 w 143"/>
                <a:gd name="T15" fmla="*/ 0 h 143"/>
                <a:gd name="T16" fmla="*/ 0 w 143"/>
                <a:gd name="T17" fmla="*/ 0 h 143"/>
                <a:gd name="T18" fmla="*/ 0 w 143"/>
                <a:gd name="T19" fmla="*/ 0 h 143"/>
                <a:gd name="T20" fmla="*/ 0 w 143"/>
                <a:gd name="T21" fmla="*/ 0 h 143"/>
                <a:gd name="T22" fmla="*/ 0 w 143"/>
                <a:gd name="T23" fmla="*/ 0 h 143"/>
                <a:gd name="T24" fmla="*/ 0 w 143"/>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3">
                  <a:moveTo>
                    <a:pt x="122" y="122"/>
                  </a:moveTo>
                  <a:lnTo>
                    <a:pt x="71" y="143"/>
                  </a:lnTo>
                  <a:lnTo>
                    <a:pt x="68" y="143"/>
                  </a:lnTo>
                  <a:lnTo>
                    <a:pt x="15" y="116"/>
                  </a:lnTo>
                  <a:lnTo>
                    <a:pt x="0" y="71"/>
                  </a:lnTo>
                  <a:lnTo>
                    <a:pt x="0" y="69"/>
                  </a:lnTo>
                  <a:lnTo>
                    <a:pt x="27" y="15"/>
                  </a:lnTo>
                  <a:lnTo>
                    <a:pt x="71" y="0"/>
                  </a:lnTo>
                  <a:lnTo>
                    <a:pt x="74" y="0"/>
                  </a:lnTo>
                  <a:lnTo>
                    <a:pt x="130" y="30"/>
                  </a:lnTo>
                  <a:lnTo>
                    <a:pt x="143" y="71"/>
                  </a:lnTo>
                  <a:lnTo>
                    <a:pt x="143" y="77"/>
                  </a:lnTo>
                  <a:lnTo>
                    <a:pt x="122" y="12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 name="未知"/>
            <p:cNvSpPr/>
            <p:nvPr/>
          </p:nvSpPr>
          <p:spPr bwMode="auto">
            <a:xfrm>
              <a:off x="574" y="389"/>
              <a:ext cx="71" cy="71"/>
            </a:xfrm>
            <a:custGeom>
              <a:avLst/>
              <a:gdLst>
                <a:gd name="T0" fmla="*/ 0 w 177"/>
                <a:gd name="T1" fmla="*/ 0 h 177"/>
                <a:gd name="T2" fmla="*/ 0 w 177"/>
                <a:gd name="T3" fmla="*/ 0 h 177"/>
                <a:gd name="T4" fmla="*/ 0 w 177"/>
                <a:gd name="T5" fmla="*/ 0 h 177"/>
                <a:gd name="T6" fmla="*/ 0 w 177"/>
                <a:gd name="T7" fmla="*/ 0 h 177"/>
                <a:gd name="T8" fmla="*/ 0 w 177"/>
                <a:gd name="T9" fmla="*/ 0 h 177"/>
                <a:gd name="T10" fmla="*/ 0 w 177"/>
                <a:gd name="T11" fmla="*/ 0 h 177"/>
                <a:gd name="T12" fmla="*/ 0 w 177"/>
                <a:gd name="T13" fmla="*/ 0 h 177"/>
                <a:gd name="T14" fmla="*/ 0 w 177"/>
                <a:gd name="T15" fmla="*/ 0 h 177"/>
                <a:gd name="T16" fmla="*/ 0 w 177"/>
                <a:gd name="T17" fmla="*/ 0 h 177"/>
                <a:gd name="T18" fmla="*/ 0 w 177"/>
                <a:gd name="T19" fmla="*/ 0 h 177"/>
                <a:gd name="T20" fmla="*/ 0 w 177"/>
                <a:gd name="T21" fmla="*/ 0 h 177"/>
                <a:gd name="T22" fmla="*/ 0 w 177"/>
                <a:gd name="T23" fmla="*/ 0 h 177"/>
                <a:gd name="T24" fmla="*/ 0 w 177"/>
                <a:gd name="T25" fmla="*/ 0 h 177"/>
                <a:gd name="T26" fmla="*/ 0 w 177"/>
                <a:gd name="T27" fmla="*/ 0 h 177"/>
                <a:gd name="T28" fmla="*/ 0 w 177"/>
                <a:gd name="T29" fmla="*/ 0 h 177"/>
                <a:gd name="T30" fmla="*/ 0 w 177"/>
                <a:gd name="T31" fmla="*/ 0 h 177"/>
                <a:gd name="T32" fmla="*/ 0 w 177"/>
                <a:gd name="T33" fmla="*/ 0 h 177"/>
                <a:gd name="T34" fmla="*/ 0 w 177"/>
                <a:gd name="T35" fmla="*/ 0 h 1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 h="177">
                  <a:moveTo>
                    <a:pt x="151" y="26"/>
                  </a:moveTo>
                  <a:lnTo>
                    <a:pt x="95" y="0"/>
                  </a:lnTo>
                  <a:lnTo>
                    <a:pt x="88" y="0"/>
                  </a:lnTo>
                  <a:lnTo>
                    <a:pt x="85" y="0"/>
                  </a:lnTo>
                  <a:lnTo>
                    <a:pt x="28" y="23"/>
                  </a:lnTo>
                  <a:lnTo>
                    <a:pt x="0" y="82"/>
                  </a:lnTo>
                  <a:lnTo>
                    <a:pt x="0" y="88"/>
                  </a:lnTo>
                  <a:lnTo>
                    <a:pt x="0" y="95"/>
                  </a:lnTo>
                  <a:lnTo>
                    <a:pt x="26" y="151"/>
                  </a:lnTo>
                  <a:lnTo>
                    <a:pt x="81" y="177"/>
                  </a:lnTo>
                  <a:lnTo>
                    <a:pt x="88" y="177"/>
                  </a:lnTo>
                  <a:lnTo>
                    <a:pt x="92" y="177"/>
                  </a:lnTo>
                  <a:lnTo>
                    <a:pt x="149" y="154"/>
                  </a:lnTo>
                  <a:lnTo>
                    <a:pt x="176" y="99"/>
                  </a:lnTo>
                  <a:lnTo>
                    <a:pt x="177" y="88"/>
                  </a:lnTo>
                  <a:lnTo>
                    <a:pt x="177" y="85"/>
                  </a:lnTo>
                  <a:lnTo>
                    <a:pt x="154" y="28"/>
                  </a:lnTo>
                  <a:lnTo>
                    <a:pt x="151" y="2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8" name="未知"/>
            <p:cNvSpPr/>
            <p:nvPr/>
          </p:nvSpPr>
          <p:spPr bwMode="auto">
            <a:xfrm>
              <a:off x="599" y="433"/>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 h="11">
                  <a:moveTo>
                    <a:pt x="25" y="11"/>
                  </a:moveTo>
                  <a:lnTo>
                    <a:pt x="24" y="11"/>
                  </a:lnTo>
                  <a:lnTo>
                    <a:pt x="23" y="11"/>
                  </a:lnTo>
                  <a:lnTo>
                    <a:pt x="21" y="11"/>
                  </a:lnTo>
                  <a:lnTo>
                    <a:pt x="14" y="9"/>
                  </a:lnTo>
                  <a:lnTo>
                    <a:pt x="13" y="9"/>
                  </a:lnTo>
                  <a:lnTo>
                    <a:pt x="12" y="8"/>
                  </a:lnTo>
                  <a:lnTo>
                    <a:pt x="10" y="8"/>
                  </a:lnTo>
                  <a:lnTo>
                    <a:pt x="9" y="7"/>
                  </a:lnTo>
                  <a:lnTo>
                    <a:pt x="8" y="7"/>
                  </a:lnTo>
                  <a:lnTo>
                    <a:pt x="7" y="6"/>
                  </a:lnTo>
                  <a:lnTo>
                    <a:pt x="4" y="4"/>
                  </a:lnTo>
                  <a:lnTo>
                    <a:pt x="3" y="3"/>
                  </a:lnTo>
                  <a:lnTo>
                    <a:pt x="2" y="2"/>
                  </a:lnTo>
                  <a:lnTo>
                    <a:pt x="1" y="1"/>
                  </a:lnTo>
                  <a:lnTo>
                    <a:pt x="0" y="0"/>
                  </a:lnTo>
                  <a:lnTo>
                    <a:pt x="50" y="0"/>
                  </a:lnTo>
                  <a:lnTo>
                    <a:pt x="50" y="1"/>
                  </a:lnTo>
                  <a:lnTo>
                    <a:pt x="49" y="2"/>
                  </a:lnTo>
                  <a:lnTo>
                    <a:pt x="48" y="3"/>
                  </a:lnTo>
                  <a:lnTo>
                    <a:pt x="47" y="4"/>
                  </a:lnTo>
                  <a:lnTo>
                    <a:pt x="46" y="4"/>
                  </a:lnTo>
                  <a:lnTo>
                    <a:pt x="43" y="7"/>
                  </a:lnTo>
                  <a:lnTo>
                    <a:pt x="41" y="7"/>
                  </a:lnTo>
                  <a:lnTo>
                    <a:pt x="37" y="9"/>
                  </a:lnTo>
                  <a:lnTo>
                    <a:pt x="36" y="10"/>
                  </a:lnTo>
                  <a:lnTo>
                    <a:pt x="34" y="10"/>
                  </a:lnTo>
                  <a:lnTo>
                    <a:pt x="33" y="11"/>
                  </a:lnTo>
                  <a:lnTo>
                    <a:pt x="32" y="11"/>
                  </a:lnTo>
                  <a:lnTo>
                    <a:pt x="31" y="11"/>
                  </a:lnTo>
                  <a:lnTo>
                    <a:pt x="29" y="11"/>
                  </a:lnTo>
                  <a:lnTo>
                    <a:pt x="28" y="11"/>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 name="未知"/>
            <p:cNvSpPr/>
            <p:nvPr/>
          </p:nvSpPr>
          <p:spPr bwMode="auto">
            <a:xfrm>
              <a:off x="596" y="416"/>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3" h="43">
                  <a:moveTo>
                    <a:pt x="8" y="43"/>
                  </a:moveTo>
                  <a:lnTo>
                    <a:pt x="8" y="43"/>
                  </a:lnTo>
                  <a:lnTo>
                    <a:pt x="8" y="42"/>
                  </a:lnTo>
                  <a:lnTo>
                    <a:pt x="7" y="42"/>
                  </a:lnTo>
                  <a:lnTo>
                    <a:pt x="7" y="41"/>
                  </a:lnTo>
                  <a:lnTo>
                    <a:pt x="6" y="40"/>
                  </a:lnTo>
                  <a:lnTo>
                    <a:pt x="5" y="39"/>
                  </a:lnTo>
                  <a:lnTo>
                    <a:pt x="5" y="38"/>
                  </a:lnTo>
                  <a:lnTo>
                    <a:pt x="4" y="37"/>
                  </a:lnTo>
                  <a:lnTo>
                    <a:pt x="4" y="36"/>
                  </a:lnTo>
                  <a:lnTo>
                    <a:pt x="3" y="36"/>
                  </a:lnTo>
                  <a:lnTo>
                    <a:pt x="3" y="35"/>
                  </a:lnTo>
                  <a:lnTo>
                    <a:pt x="3" y="34"/>
                  </a:lnTo>
                  <a:lnTo>
                    <a:pt x="3" y="33"/>
                  </a:lnTo>
                  <a:lnTo>
                    <a:pt x="2" y="33"/>
                  </a:lnTo>
                  <a:lnTo>
                    <a:pt x="2" y="32"/>
                  </a:lnTo>
                  <a:lnTo>
                    <a:pt x="2" y="31"/>
                  </a:lnTo>
                  <a:lnTo>
                    <a:pt x="1" y="27"/>
                  </a:lnTo>
                  <a:lnTo>
                    <a:pt x="1" y="26"/>
                  </a:lnTo>
                  <a:lnTo>
                    <a:pt x="1" y="25"/>
                  </a:lnTo>
                  <a:lnTo>
                    <a:pt x="0" y="24"/>
                  </a:lnTo>
                  <a:lnTo>
                    <a:pt x="0" y="23"/>
                  </a:lnTo>
                  <a:lnTo>
                    <a:pt x="0" y="22"/>
                  </a:lnTo>
                  <a:lnTo>
                    <a:pt x="0" y="21"/>
                  </a:lnTo>
                  <a:lnTo>
                    <a:pt x="0" y="20"/>
                  </a:lnTo>
                  <a:lnTo>
                    <a:pt x="0" y="19"/>
                  </a:lnTo>
                  <a:lnTo>
                    <a:pt x="1" y="18"/>
                  </a:lnTo>
                  <a:lnTo>
                    <a:pt x="1" y="17"/>
                  </a:lnTo>
                  <a:lnTo>
                    <a:pt x="1" y="16"/>
                  </a:lnTo>
                  <a:lnTo>
                    <a:pt x="1" y="15"/>
                  </a:lnTo>
                  <a:lnTo>
                    <a:pt x="1" y="14"/>
                  </a:lnTo>
                  <a:lnTo>
                    <a:pt x="1" y="13"/>
                  </a:lnTo>
                  <a:lnTo>
                    <a:pt x="2" y="12"/>
                  </a:lnTo>
                  <a:lnTo>
                    <a:pt x="2" y="11"/>
                  </a:lnTo>
                  <a:lnTo>
                    <a:pt x="2" y="10"/>
                  </a:lnTo>
                  <a:lnTo>
                    <a:pt x="3" y="9"/>
                  </a:lnTo>
                  <a:lnTo>
                    <a:pt x="3" y="8"/>
                  </a:lnTo>
                  <a:lnTo>
                    <a:pt x="3" y="7"/>
                  </a:lnTo>
                  <a:lnTo>
                    <a:pt x="4" y="7"/>
                  </a:lnTo>
                  <a:lnTo>
                    <a:pt x="4" y="6"/>
                  </a:lnTo>
                  <a:lnTo>
                    <a:pt x="4" y="5"/>
                  </a:lnTo>
                  <a:lnTo>
                    <a:pt x="5" y="5"/>
                  </a:lnTo>
                  <a:lnTo>
                    <a:pt x="5" y="4"/>
                  </a:lnTo>
                  <a:lnTo>
                    <a:pt x="6" y="3"/>
                  </a:lnTo>
                  <a:lnTo>
                    <a:pt x="6" y="2"/>
                  </a:lnTo>
                  <a:lnTo>
                    <a:pt x="7" y="2"/>
                  </a:lnTo>
                  <a:lnTo>
                    <a:pt x="7" y="1"/>
                  </a:lnTo>
                  <a:lnTo>
                    <a:pt x="8" y="1"/>
                  </a:lnTo>
                  <a:lnTo>
                    <a:pt x="8" y="0"/>
                  </a:lnTo>
                  <a:lnTo>
                    <a:pt x="33" y="0"/>
                  </a:lnTo>
                  <a:lnTo>
                    <a:pt x="32" y="0"/>
                  </a:lnTo>
                  <a:lnTo>
                    <a:pt x="31" y="0"/>
                  </a:lnTo>
                  <a:lnTo>
                    <a:pt x="30" y="0"/>
                  </a:lnTo>
                  <a:lnTo>
                    <a:pt x="29" y="0"/>
                  </a:lnTo>
                  <a:lnTo>
                    <a:pt x="23" y="2"/>
                  </a:lnTo>
                  <a:lnTo>
                    <a:pt x="22" y="3"/>
                  </a:lnTo>
                  <a:lnTo>
                    <a:pt x="21" y="3"/>
                  </a:lnTo>
                  <a:lnTo>
                    <a:pt x="21" y="4"/>
                  </a:lnTo>
                  <a:lnTo>
                    <a:pt x="20" y="4"/>
                  </a:lnTo>
                  <a:lnTo>
                    <a:pt x="19" y="5"/>
                  </a:lnTo>
                  <a:lnTo>
                    <a:pt x="18" y="6"/>
                  </a:lnTo>
                  <a:lnTo>
                    <a:pt x="17" y="7"/>
                  </a:lnTo>
                  <a:lnTo>
                    <a:pt x="16" y="8"/>
                  </a:lnTo>
                  <a:lnTo>
                    <a:pt x="16" y="9"/>
                  </a:lnTo>
                  <a:lnTo>
                    <a:pt x="15" y="9"/>
                  </a:lnTo>
                  <a:lnTo>
                    <a:pt x="12" y="21"/>
                  </a:lnTo>
                  <a:lnTo>
                    <a:pt x="12" y="22"/>
                  </a:lnTo>
                  <a:lnTo>
                    <a:pt x="12" y="23"/>
                  </a:lnTo>
                  <a:lnTo>
                    <a:pt x="12" y="24"/>
                  </a:lnTo>
                  <a:lnTo>
                    <a:pt x="23" y="41"/>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 name="未知"/>
            <p:cNvSpPr/>
            <p:nvPr/>
          </p:nvSpPr>
          <p:spPr bwMode="auto">
            <a:xfrm>
              <a:off x="609" y="416"/>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 h="43">
                  <a:moveTo>
                    <a:pt x="0" y="43"/>
                  </a:moveTo>
                  <a:lnTo>
                    <a:pt x="10" y="41"/>
                  </a:lnTo>
                  <a:lnTo>
                    <a:pt x="15" y="38"/>
                  </a:lnTo>
                  <a:lnTo>
                    <a:pt x="16" y="37"/>
                  </a:lnTo>
                  <a:lnTo>
                    <a:pt x="16" y="36"/>
                  </a:lnTo>
                  <a:lnTo>
                    <a:pt x="17" y="35"/>
                  </a:lnTo>
                  <a:lnTo>
                    <a:pt x="19" y="32"/>
                  </a:lnTo>
                  <a:lnTo>
                    <a:pt x="20" y="31"/>
                  </a:lnTo>
                  <a:lnTo>
                    <a:pt x="20" y="30"/>
                  </a:lnTo>
                  <a:lnTo>
                    <a:pt x="21" y="29"/>
                  </a:lnTo>
                  <a:lnTo>
                    <a:pt x="22" y="24"/>
                  </a:lnTo>
                  <a:lnTo>
                    <a:pt x="22" y="23"/>
                  </a:lnTo>
                  <a:lnTo>
                    <a:pt x="22" y="21"/>
                  </a:lnTo>
                  <a:lnTo>
                    <a:pt x="22" y="20"/>
                  </a:lnTo>
                  <a:lnTo>
                    <a:pt x="22" y="19"/>
                  </a:lnTo>
                  <a:lnTo>
                    <a:pt x="22" y="18"/>
                  </a:lnTo>
                  <a:lnTo>
                    <a:pt x="22" y="17"/>
                  </a:lnTo>
                  <a:lnTo>
                    <a:pt x="21" y="16"/>
                  </a:lnTo>
                  <a:lnTo>
                    <a:pt x="19" y="11"/>
                  </a:lnTo>
                  <a:lnTo>
                    <a:pt x="19" y="10"/>
                  </a:lnTo>
                  <a:lnTo>
                    <a:pt x="18" y="9"/>
                  </a:lnTo>
                  <a:lnTo>
                    <a:pt x="17" y="8"/>
                  </a:lnTo>
                  <a:lnTo>
                    <a:pt x="17" y="7"/>
                  </a:lnTo>
                  <a:lnTo>
                    <a:pt x="16" y="6"/>
                  </a:lnTo>
                  <a:lnTo>
                    <a:pt x="14" y="4"/>
                  </a:lnTo>
                  <a:lnTo>
                    <a:pt x="13" y="4"/>
                  </a:lnTo>
                  <a:lnTo>
                    <a:pt x="12" y="3"/>
                  </a:lnTo>
                  <a:lnTo>
                    <a:pt x="11" y="2"/>
                  </a:lnTo>
                  <a:lnTo>
                    <a:pt x="10" y="2"/>
                  </a:lnTo>
                  <a:lnTo>
                    <a:pt x="9" y="2"/>
                  </a:lnTo>
                  <a:lnTo>
                    <a:pt x="0" y="0"/>
                  </a:lnTo>
                  <a:lnTo>
                    <a:pt x="25" y="0"/>
                  </a:lnTo>
                  <a:lnTo>
                    <a:pt x="26" y="0"/>
                  </a:lnTo>
                  <a:lnTo>
                    <a:pt x="26" y="1"/>
                  </a:lnTo>
                  <a:lnTo>
                    <a:pt x="27" y="1"/>
                  </a:lnTo>
                  <a:lnTo>
                    <a:pt x="27" y="2"/>
                  </a:lnTo>
                  <a:lnTo>
                    <a:pt x="28" y="3"/>
                  </a:lnTo>
                  <a:lnTo>
                    <a:pt x="28" y="4"/>
                  </a:lnTo>
                  <a:lnTo>
                    <a:pt x="29" y="4"/>
                  </a:lnTo>
                  <a:lnTo>
                    <a:pt x="29" y="5"/>
                  </a:lnTo>
                  <a:lnTo>
                    <a:pt x="30" y="6"/>
                  </a:lnTo>
                  <a:lnTo>
                    <a:pt x="30" y="7"/>
                  </a:lnTo>
                  <a:lnTo>
                    <a:pt x="33" y="16"/>
                  </a:lnTo>
                  <a:lnTo>
                    <a:pt x="33" y="17"/>
                  </a:lnTo>
                  <a:lnTo>
                    <a:pt x="33" y="21"/>
                  </a:lnTo>
                  <a:lnTo>
                    <a:pt x="33" y="23"/>
                  </a:lnTo>
                  <a:lnTo>
                    <a:pt x="33" y="26"/>
                  </a:lnTo>
                  <a:lnTo>
                    <a:pt x="33" y="27"/>
                  </a:lnTo>
                  <a:lnTo>
                    <a:pt x="33" y="28"/>
                  </a:lnTo>
                  <a:lnTo>
                    <a:pt x="33" y="29"/>
                  </a:lnTo>
                  <a:lnTo>
                    <a:pt x="32" y="30"/>
                  </a:lnTo>
                  <a:lnTo>
                    <a:pt x="32" y="31"/>
                  </a:lnTo>
                  <a:lnTo>
                    <a:pt x="32" y="32"/>
                  </a:lnTo>
                  <a:lnTo>
                    <a:pt x="31" y="33"/>
                  </a:lnTo>
                  <a:lnTo>
                    <a:pt x="31" y="34"/>
                  </a:lnTo>
                  <a:lnTo>
                    <a:pt x="30" y="35"/>
                  </a:lnTo>
                  <a:lnTo>
                    <a:pt x="29" y="38"/>
                  </a:lnTo>
                  <a:lnTo>
                    <a:pt x="28" y="39"/>
                  </a:lnTo>
                  <a:lnTo>
                    <a:pt x="28" y="40"/>
                  </a:lnTo>
                  <a:lnTo>
                    <a:pt x="27" y="40"/>
                  </a:lnTo>
                  <a:lnTo>
                    <a:pt x="27" y="41"/>
                  </a:lnTo>
                  <a:lnTo>
                    <a:pt x="26" y="42"/>
                  </a:lnTo>
                  <a:lnTo>
                    <a:pt x="26" y="43"/>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 name="未知"/>
            <p:cNvSpPr/>
            <p:nvPr/>
          </p:nvSpPr>
          <p:spPr bwMode="auto">
            <a:xfrm>
              <a:off x="599" y="411"/>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0" h="12">
                  <a:moveTo>
                    <a:pt x="0" y="12"/>
                  </a:moveTo>
                  <a:lnTo>
                    <a:pt x="1" y="11"/>
                  </a:lnTo>
                  <a:lnTo>
                    <a:pt x="2" y="10"/>
                  </a:lnTo>
                  <a:lnTo>
                    <a:pt x="3" y="9"/>
                  </a:lnTo>
                  <a:lnTo>
                    <a:pt x="4" y="8"/>
                  </a:lnTo>
                  <a:lnTo>
                    <a:pt x="5" y="7"/>
                  </a:lnTo>
                  <a:lnTo>
                    <a:pt x="6" y="7"/>
                  </a:lnTo>
                  <a:lnTo>
                    <a:pt x="7" y="6"/>
                  </a:lnTo>
                  <a:lnTo>
                    <a:pt x="19" y="1"/>
                  </a:lnTo>
                  <a:lnTo>
                    <a:pt x="20" y="1"/>
                  </a:lnTo>
                  <a:lnTo>
                    <a:pt x="21" y="1"/>
                  </a:lnTo>
                  <a:lnTo>
                    <a:pt x="23" y="0"/>
                  </a:lnTo>
                  <a:lnTo>
                    <a:pt x="24" y="0"/>
                  </a:lnTo>
                  <a:lnTo>
                    <a:pt x="25" y="0"/>
                  </a:lnTo>
                  <a:lnTo>
                    <a:pt x="27" y="0"/>
                  </a:lnTo>
                  <a:lnTo>
                    <a:pt x="28" y="0"/>
                  </a:lnTo>
                  <a:lnTo>
                    <a:pt x="29" y="1"/>
                  </a:lnTo>
                  <a:lnTo>
                    <a:pt x="31" y="1"/>
                  </a:lnTo>
                  <a:lnTo>
                    <a:pt x="33" y="1"/>
                  </a:lnTo>
                  <a:lnTo>
                    <a:pt x="34" y="2"/>
                  </a:lnTo>
                  <a:lnTo>
                    <a:pt x="45" y="7"/>
                  </a:lnTo>
                  <a:lnTo>
                    <a:pt x="46" y="7"/>
                  </a:lnTo>
                  <a:lnTo>
                    <a:pt x="47" y="8"/>
                  </a:lnTo>
                  <a:lnTo>
                    <a:pt x="48" y="9"/>
                  </a:lnTo>
                  <a:lnTo>
                    <a:pt x="49" y="10"/>
                  </a:lnTo>
                  <a:lnTo>
                    <a:pt x="50"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 name="未知"/>
            <p:cNvSpPr/>
            <p:nvPr/>
          </p:nvSpPr>
          <p:spPr bwMode="auto">
            <a:xfrm>
              <a:off x="601" y="416"/>
              <a:ext cx="17" cy="17"/>
            </a:xfrm>
            <a:custGeom>
              <a:avLst/>
              <a:gdLst>
                <a:gd name="T0" fmla="*/ 0 w 43"/>
                <a:gd name="T1" fmla="*/ 0 h 43"/>
                <a:gd name="T2" fmla="*/ 0 w 43"/>
                <a:gd name="T3" fmla="*/ 0 h 43"/>
                <a:gd name="T4" fmla="*/ 0 w 43"/>
                <a:gd name="T5" fmla="*/ 0 h 43"/>
                <a:gd name="T6" fmla="*/ 0 w 43"/>
                <a:gd name="T7" fmla="*/ 0 h 43"/>
                <a:gd name="T8" fmla="*/ 0 w 43"/>
                <a:gd name="T9" fmla="*/ 0 h 43"/>
                <a:gd name="T10" fmla="*/ 0 w 43"/>
                <a:gd name="T11" fmla="*/ 0 h 43"/>
                <a:gd name="T12" fmla="*/ 0 w 43"/>
                <a:gd name="T13" fmla="*/ 0 h 43"/>
                <a:gd name="T14" fmla="*/ 0 w 43"/>
                <a:gd name="T15" fmla="*/ 0 h 43"/>
                <a:gd name="T16" fmla="*/ 0 w 43"/>
                <a:gd name="T17" fmla="*/ 0 h 43"/>
                <a:gd name="T18" fmla="*/ 0 w 43"/>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3">
                  <a:moveTo>
                    <a:pt x="37" y="37"/>
                  </a:moveTo>
                  <a:lnTo>
                    <a:pt x="21" y="43"/>
                  </a:lnTo>
                  <a:lnTo>
                    <a:pt x="20" y="43"/>
                  </a:lnTo>
                  <a:lnTo>
                    <a:pt x="0" y="21"/>
                  </a:lnTo>
                  <a:lnTo>
                    <a:pt x="21" y="0"/>
                  </a:lnTo>
                  <a:lnTo>
                    <a:pt x="22" y="0"/>
                  </a:lnTo>
                  <a:lnTo>
                    <a:pt x="43" y="21"/>
                  </a:lnTo>
                  <a:lnTo>
                    <a:pt x="43" y="23"/>
                  </a:lnTo>
                  <a:lnTo>
                    <a:pt x="37"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3" name="未知"/>
            <p:cNvSpPr/>
            <p:nvPr/>
          </p:nvSpPr>
          <p:spPr bwMode="auto">
            <a:xfrm>
              <a:off x="596" y="411"/>
              <a:ext cx="26"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7" y="10"/>
                  </a:moveTo>
                  <a:lnTo>
                    <a:pt x="33" y="0"/>
                  </a:lnTo>
                  <a:lnTo>
                    <a:pt x="32" y="0"/>
                  </a:lnTo>
                  <a:lnTo>
                    <a:pt x="0" y="33"/>
                  </a:lnTo>
                  <a:lnTo>
                    <a:pt x="0" y="36"/>
                  </a:lnTo>
                  <a:lnTo>
                    <a:pt x="33" y="66"/>
                  </a:lnTo>
                  <a:lnTo>
                    <a:pt x="35" y="66"/>
                  </a:lnTo>
                  <a:lnTo>
                    <a:pt x="66" y="33"/>
                  </a:lnTo>
                  <a:lnTo>
                    <a:pt x="66" y="32"/>
                  </a:lnTo>
                  <a:lnTo>
                    <a:pt x="57" y="1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4" name="未知"/>
            <p:cNvSpPr/>
            <p:nvPr/>
          </p:nvSpPr>
          <p:spPr bwMode="auto">
            <a:xfrm>
              <a:off x="635" y="350"/>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5"/>
                  </a:moveTo>
                  <a:lnTo>
                    <a:pt x="65" y="40"/>
                  </a:lnTo>
                  <a:lnTo>
                    <a:pt x="66" y="36"/>
                  </a:lnTo>
                  <a:lnTo>
                    <a:pt x="108" y="112"/>
                  </a:lnTo>
                  <a:lnTo>
                    <a:pt x="66" y="36"/>
                  </a:lnTo>
                  <a:lnTo>
                    <a:pt x="66" y="35"/>
                  </a:lnTo>
                  <a:lnTo>
                    <a:pt x="65" y="35"/>
                  </a:lnTo>
                  <a:lnTo>
                    <a:pt x="64" y="35"/>
                  </a:lnTo>
                  <a:lnTo>
                    <a:pt x="63" y="35"/>
                  </a:lnTo>
                  <a:lnTo>
                    <a:pt x="18" y="74"/>
                  </a:lnTo>
                  <a:lnTo>
                    <a:pt x="0" y="0"/>
                  </a:lnTo>
                  <a:lnTo>
                    <a:pt x="18" y="74"/>
                  </a:lnTo>
                  <a:lnTo>
                    <a:pt x="23" y="86"/>
                  </a:lnTo>
                  <a:lnTo>
                    <a:pt x="24" y="85"/>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 name="未知"/>
            <p:cNvSpPr/>
            <p:nvPr/>
          </p:nvSpPr>
          <p:spPr bwMode="auto">
            <a:xfrm>
              <a:off x="622" y="363"/>
              <a:ext cx="26"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46" y="58"/>
                  </a:moveTo>
                  <a:lnTo>
                    <a:pt x="55" y="54"/>
                  </a:lnTo>
                  <a:lnTo>
                    <a:pt x="66" y="93"/>
                  </a:lnTo>
                  <a:lnTo>
                    <a:pt x="55" y="54"/>
                  </a:lnTo>
                  <a:lnTo>
                    <a:pt x="50" y="42"/>
                  </a:lnTo>
                  <a:lnTo>
                    <a:pt x="43" y="55"/>
                  </a:lnTo>
                  <a:lnTo>
                    <a:pt x="0" y="0"/>
                  </a:lnTo>
                  <a:lnTo>
                    <a:pt x="43" y="55"/>
                  </a:lnTo>
                  <a:lnTo>
                    <a:pt x="43" y="56"/>
                  </a:lnTo>
                  <a:lnTo>
                    <a:pt x="45" y="58"/>
                  </a:lnTo>
                  <a:lnTo>
                    <a:pt x="46"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 name="未知"/>
            <p:cNvSpPr/>
            <p:nvPr/>
          </p:nvSpPr>
          <p:spPr bwMode="auto">
            <a:xfrm>
              <a:off x="639" y="364"/>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29" y="36"/>
                  </a:moveTo>
                  <a:lnTo>
                    <a:pt x="2" y="55"/>
                  </a:lnTo>
                  <a:lnTo>
                    <a:pt x="1" y="55"/>
                  </a:lnTo>
                  <a:lnTo>
                    <a:pt x="0" y="52"/>
                  </a:lnTo>
                  <a:lnTo>
                    <a:pt x="0" y="51"/>
                  </a:lnTo>
                  <a:lnTo>
                    <a:pt x="40" y="7"/>
                  </a:lnTo>
                  <a:lnTo>
                    <a:pt x="53" y="0"/>
                  </a:lnTo>
                  <a:lnTo>
                    <a:pt x="54" y="0"/>
                  </a:lnTo>
                  <a:lnTo>
                    <a:pt x="55" y="0"/>
                  </a:lnTo>
                  <a:lnTo>
                    <a:pt x="55" y="1"/>
                  </a:lnTo>
                  <a:lnTo>
                    <a:pt x="55" y="2"/>
                  </a:lnTo>
                  <a:lnTo>
                    <a:pt x="29" y="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 name="未知"/>
            <p:cNvSpPr/>
            <p:nvPr/>
          </p:nvSpPr>
          <p:spPr bwMode="auto">
            <a:xfrm>
              <a:off x="609" y="344"/>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3" y="242"/>
                  </a:moveTo>
                  <a:lnTo>
                    <a:pt x="256" y="232"/>
                  </a:lnTo>
                  <a:lnTo>
                    <a:pt x="276" y="276"/>
                  </a:lnTo>
                  <a:lnTo>
                    <a:pt x="256" y="232"/>
                  </a:lnTo>
                  <a:lnTo>
                    <a:pt x="44" y="19"/>
                  </a:lnTo>
                  <a:lnTo>
                    <a:pt x="33" y="34"/>
                  </a:lnTo>
                  <a:lnTo>
                    <a:pt x="0" y="0"/>
                  </a:lnTo>
                  <a:lnTo>
                    <a:pt x="33" y="34"/>
                  </a:lnTo>
                  <a:lnTo>
                    <a:pt x="33" y="36"/>
                  </a:lnTo>
                  <a:lnTo>
                    <a:pt x="222" y="233"/>
                  </a:lnTo>
                  <a:lnTo>
                    <a:pt x="242" y="242"/>
                  </a:lnTo>
                  <a:lnTo>
                    <a:pt x="243"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 name="未知"/>
            <p:cNvSpPr/>
            <p:nvPr/>
          </p:nvSpPr>
          <p:spPr bwMode="auto">
            <a:xfrm>
              <a:off x="619" y="339"/>
              <a:ext cx="105" cy="105"/>
            </a:xfrm>
            <a:custGeom>
              <a:avLst/>
              <a:gdLst>
                <a:gd name="T0" fmla="*/ 0 w 261"/>
                <a:gd name="T1" fmla="*/ 0 h 262"/>
                <a:gd name="T2" fmla="*/ 0 w 261"/>
                <a:gd name="T3" fmla="*/ 0 h 262"/>
                <a:gd name="T4" fmla="*/ 0 w 261"/>
                <a:gd name="T5" fmla="*/ 0 h 262"/>
                <a:gd name="T6" fmla="*/ 0 w 261"/>
                <a:gd name="T7" fmla="*/ 0 h 262"/>
                <a:gd name="T8" fmla="*/ 0 w 261"/>
                <a:gd name="T9" fmla="*/ 0 h 262"/>
                <a:gd name="T10" fmla="*/ 0 w 261"/>
                <a:gd name="T11" fmla="*/ 0 h 262"/>
                <a:gd name="T12" fmla="*/ 0 w 261"/>
                <a:gd name="T13" fmla="*/ 0 h 262"/>
                <a:gd name="T14" fmla="*/ 0 w 261"/>
                <a:gd name="T15" fmla="*/ 0 h 262"/>
                <a:gd name="T16" fmla="*/ 0 w 261"/>
                <a:gd name="T17" fmla="*/ 0 h 262"/>
                <a:gd name="T18" fmla="*/ 0 w 261"/>
                <a:gd name="T19" fmla="*/ 0 h 262"/>
                <a:gd name="T20" fmla="*/ 0 w 261"/>
                <a:gd name="T21" fmla="*/ 0 h 262"/>
                <a:gd name="T22" fmla="*/ 0 w 261"/>
                <a:gd name="T23" fmla="*/ 0 h 262"/>
                <a:gd name="T24" fmla="*/ 0 w 261"/>
                <a:gd name="T25" fmla="*/ 0 h 262"/>
                <a:gd name="T26" fmla="*/ 0 w 261"/>
                <a:gd name="T27" fmla="*/ 0 h 262"/>
                <a:gd name="T28" fmla="*/ 0 w 261"/>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2">
                  <a:moveTo>
                    <a:pt x="232" y="242"/>
                  </a:moveTo>
                  <a:lnTo>
                    <a:pt x="232" y="240"/>
                  </a:lnTo>
                  <a:lnTo>
                    <a:pt x="232" y="238"/>
                  </a:lnTo>
                  <a:lnTo>
                    <a:pt x="261" y="262"/>
                  </a:lnTo>
                  <a:lnTo>
                    <a:pt x="232" y="238"/>
                  </a:lnTo>
                  <a:lnTo>
                    <a:pt x="232" y="237"/>
                  </a:lnTo>
                  <a:lnTo>
                    <a:pt x="43" y="39"/>
                  </a:lnTo>
                  <a:lnTo>
                    <a:pt x="23" y="30"/>
                  </a:lnTo>
                  <a:lnTo>
                    <a:pt x="22" y="30"/>
                  </a:lnTo>
                  <a:lnTo>
                    <a:pt x="20" y="30"/>
                  </a:lnTo>
                  <a:lnTo>
                    <a:pt x="19" y="30"/>
                  </a:lnTo>
                  <a:lnTo>
                    <a:pt x="0" y="0"/>
                  </a:lnTo>
                  <a:lnTo>
                    <a:pt x="19" y="30"/>
                  </a:lnTo>
                  <a:lnTo>
                    <a:pt x="231" y="243"/>
                  </a:lnTo>
                  <a:lnTo>
                    <a:pt x="232" y="242"/>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 name="未知"/>
            <p:cNvSpPr/>
            <p:nvPr/>
          </p:nvSpPr>
          <p:spPr bwMode="auto">
            <a:xfrm>
              <a:off x="622" y="351"/>
              <a:ext cx="90"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220" y="219"/>
                  </a:moveTo>
                  <a:lnTo>
                    <a:pt x="224" y="208"/>
                  </a:lnTo>
                  <a:lnTo>
                    <a:pt x="224" y="207"/>
                  </a:lnTo>
                  <a:lnTo>
                    <a:pt x="35" y="9"/>
                  </a:lnTo>
                  <a:lnTo>
                    <a:pt x="15" y="0"/>
                  </a:lnTo>
                  <a:lnTo>
                    <a:pt x="14" y="0"/>
                  </a:lnTo>
                  <a:lnTo>
                    <a:pt x="0" y="15"/>
                  </a:lnTo>
                  <a:lnTo>
                    <a:pt x="0" y="17"/>
                  </a:lnTo>
                  <a:lnTo>
                    <a:pt x="189" y="214"/>
                  </a:lnTo>
                  <a:lnTo>
                    <a:pt x="209" y="223"/>
                  </a:lnTo>
                  <a:lnTo>
                    <a:pt x="210" y="223"/>
                  </a:lnTo>
                  <a:lnTo>
                    <a:pt x="220"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0" name="未知"/>
            <p:cNvSpPr/>
            <p:nvPr/>
          </p:nvSpPr>
          <p:spPr bwMode="auto">
            <a:xfrm>
              <a:off x="664" y="38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1" name="未知"/>
            <p:cNvSpPr/>
            <p:nvPr/>
          </p:nvSpPr>
          <p:spPr bwMode="auto">
            <a:xfrm>
              <a:off x="663" y="38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2" name="未知"/>
            <p:cNvSpPr/>
            <p:nvPr/>
          </p:nvSpPr>
          <p:spPr bwMode="auto">
            <a:xfrm>
              <a:off x="684" y="403"/>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3" name="未知"/>
            <p:cNvSpPr/>
            <p:nvPr/>
          </p:nvSpPr>
          <p:spPr bwMode="auto">
            <a:xfrm>
              <a:off x="683" y="40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4" name="未知"/>
            <p:cNvSpPr/>
            <p:nvPr/>
          </p:nvSpPr>
          <p:spPr bwMode="auto">
            <a:xfrm>
              <a:off x="694" y="41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5" name="未知"/>
            <p:cNvSpPr/>
            <p:nvPr/>
          </p:nvSpPr>
          <p:spPr bwMode="auto">
            <a:xfrm>
              <a:off x="693" y="413"/>
              <a:ext cx="3" cy="23"/>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6" name="未知"/>
            <p:cNvSpPr/>
            <p:nvPr/>
          </p:nvSpPr>
          <p:spPr bwMode="auto">
            <a:xfrm>
              <a:off x="674" y="393"/>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 name="未知"/>
            <p:cNvSpPr/>
            <p:nvPr/>
          </p:nvSpPr>
          <p:spPr bwMode="auto">
            <a:xfrm>
              <a:off x="673" y="39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 name="未知"/>
            <p:cNvSpPr/>
            <p:nvPr/>
          </p:nvSpPr>
          <p:spPr bwMode="auto">
            <a:xfrm>
              <a:off x="655" y="374"/>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9" name="未知"/>
            <p:cNvSpPr/>
            <p:nvPr/>
          </p:nvSpPr>
          <p:spPr bwMode="auto">
            <a:xfrm>
              <a:off x="654" y="374"/>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 name="未知"/>
            <p:cNvSpPr/>
            <p:nvPr/>
          </p:nvSpPr>
          <p:spPr bwMode="auto">
            <a:xfrm>
              <a:off x="655" y="411"/>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1" y="546"/>
                  </a:moveTo>
                  <a:lnTo>
                    <a:pt x="592" y="511"/>
                  </a:lnTo>
                  <a:lnTo>
                    <a:pt x="594" y="490"/>
                  </a:lnTo>
                  <a:lnTo>
                    <a:pt x="627" y="627"/>
                  </a:lnTo>
                  <a:lnTo>
                    <a:pt x="594" y="490"/>
                  </a:lnTo>
                  <a:lnTo>
                    <a:pt x="594" y="486"/>
                  </a:lnTo>
                  <a:lnTo>
                    <a:pt x="179" y="67"/>
                  </a:lnTo>
                  <a:lnTo>
                    <a:pt x="129" y="32"/>
                  </a:lnTo>
                  <a:lnTo>
                    <a:pt x="127" y="32"/>
                  </a:lnTo>
                  <a:lnTo>
                    <a:pt x="80" y="72"/>
                  </a:lnTo>
                  <a:lnTo>
                    <a:pt x="79" y="82"/>
                  </a:lnTo>
                  <a:lnTo>
                    <a:pt x="0" y="0"/>
                  </a:lnTo>
                  <a:lnTo>
                    <a:pt x="79" y="82"/>
                  </a:lnTo>
                  <a:lnTo>
                    <a:pt x="79" y="85"/>
                  </a:lnTo>
                  <a:lnTo>
                    <a:pt x="499" y="534"/>
                  </a:lnTo>
                  <a:lnTo>
                    <a:pt x="537" y="546"/>
                  </a:lnTo>
                  <a:lnTo>
                    <a:pt x="541"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 name="未知"/>
            <p:cNvSpPr/>
            <p:nvPr/>
          </p:nvSpPr>
          <p:spPr bwMode="auto">
            <a:xfrm>
              <a:off x="700" y="392"/>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8" y="115"/>
                  </a:lnTo>
                  <a:lnTo>
                    <a:pt x="0" y="0"/>
                  </a:lnTo>
                  <a:lnTo>
                    <a:pt x="68" y="115"/>
                  </a:lnTo>
                  <a:lnTo>
                    <a:pt x="481" y="529"/>
                  </a:lnTo>
                  <a:lnTo>
                    <a:pt x="563" y="563"/>
                  </a:lnTo>
                  <a:lnTo>
                    <a:pt x="481" y="529"/>
                  </a:lnTo>
                  <a:lnTo>
                    <a:pt x="481"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 name="未知"/>
            <p:cNvSpPr/>
            <p:nvPr/>
          </p:nvSpPr>
          <p:spPr bwMode="auto">
            <a:xfrm>
              <a:off x="618" y="397"/>
              <a:ext cx="102"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5"/>
                  </a:moveTo>
                  <a:lnTo>
                    <a:pt x="234" y="97"/>
                  </a:lnTo>
                  <a:lnTo>
                    <a:pt x="253" y="253"/>
                  </a:lnTo>
                  <a:lnTo>
                    <a:pt x="234" y="97"/>
                  </a:lnTo>
                  <a:lnTo>
                    <a:pt x="158" y="22"/>
                  </a:lnTo>
                  <a:lnTo>
                    <a:pt x="21" y="152"/>
                  </a:lnTo>
                  <a:lnTo>
                    <a:pt x="0" y="0"/>
                  </a:lnTo>
                  <a:lnTo>
                    <a:pt x="21" y="152"/>
                  </a:lnTo>
                  <a:lnTo>
                    <a:pt x="48" y="171"/>
                  </a:lnTo>
                  <a:lnTo>
                    <a:pt x="144" y="125"/>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 name="未知"/>
            <p:cNvSpPr/>
            <p:nvPr/>
          </p:nvSpPr>
          <p:spPr bwMode="auto">
            <a:xfrm>
              <a:off x="673" y="374"/>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2"/>
                  </a:moveTo>
                  <a:lnTo>
                    <a:pt x="175" y="175"/>
                  </a:lnTo>
                  <a:lnTo>
                    <a:pt x="110" y="142"/>
                  </a:lnTo>
                  <a:lnTo>
                    <a:pt x="48" y="55"/>
                  </a:lnTo>
                  <a:lnTo>
                    <a:pt x="21" y="80"/>
                  </a:lnTo>
                  <a:lnTo>
                    <a:pt x="0" y="0"/>
                  </a:lnTo>
                  <a:lnTo>
                    <a:pt x="21" y="80"/>
                  </a:lnTo>
                  <a:lnTo>
                    <a:pt x="97" y="155"/>
                  </a:lnTo>
                  <a:lnTo>
                    <a:pt x="110"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 name="未知"/>
            <p:cNvSpPr/>
            <p:nvPr/>
          </p:nvSpPr>
          <p:spPr bwMode="auto">
            <a:xfrm>
              <a:off x="627" y="396"/>
              <a:ext cx="90"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2"/>
                  </a:lnTo>
                  <a:lnTo>
                    <a:pt x="170" y="141"/>
                  </a:lnTo>
                  <a:lnTo>
                    <a:pt x="165" y="140"/>
                  </a:lnTo>
                  <a:lnTo>
                    <a:pt x="123" y="128"/>
                  </a:lnTo>
                  <a:lnTo>
                    <a:pt x="27" y="174"/>
                  </a:lnTo>
                  <a:lnTo>
                    <a:pt x="0" y="155"/>
                  </a:lnTo>
                  <a:lnTo>
                    <a:pt x="164" y="0"/>
                  </a:lnTo>
                  <a:lnTo>
                    <a:pt x="226"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5" name="未知"/>
            <p:cNvSpPr/>
            <p:nvPr/>
          </p:nvSpPr>
          <p:spPr bwMode="auto">
            <a:xfrm>
              <a:off x="571" y="400"/>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5" y="16"/>
                  </a:moveTo>
                  <a:lnTo>
                    <a:pt x="15" y="15"/>
                  </a:lnTo>
                  <a:lnTo>
                    <a:pt x="0" y="0"/>
                  </a:lnTo>
                  <a:lnTo>
                    <a:pt x="1" y="2"/>
                  </a:lnTo>
                  <a:lnTo>
                    <a:pt x="14" y="17"/>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 name="未知"/>
            <p:cNvSpPr/>
            <p:nvPr/>
          </p:nvSpPr>
          <p:spPr bwMode="auto">
            <a:xfrm>
              <a:off x="548" y="324"/>
              <a:ext cx="112" cy="112"/>
            </a:xfrm>
            <a:custGeom>
              <a:avLst/>
              <a:gdLst>
                <a:gd name="T0" fmla="*/ 0 w 278"/>
                <a:gd name="T1" fmla="*/ 0 h 279"/>
                <a:gd name="T2" fmla="*/ 0 w 278"/>
                <a:gd name="T3" fmla="*/ 0 h 279"/>
                <a:gd name="T4" fmla="*/ 0 w 278"/>
                <a:gd name="T5" fmla="*/ 0 h 279"/>
                <a:gd name="T6" fmla="*/ 0 w 278"/>
                <a:gd name="T7" fmla="*/ 0 h 279"/>
                <a:gd name="T8" fmla="*/ 0 w 278"/>
                <a:gd name="T9" fmla="*/ 0 h 279"/>
                <a:gd name="T10" fmla="*/ 0 w 278"/>
                <a:gd name="T11" fmla="*/ 0 h 279"/>
                <a:gd name="T12" fmla="*/ 0 w 278"/>
                <a:gd name="T13" fmla="*/ 0 h 279"/>
                <a:gd name="T14" fmla="*/ 0 w 278"/>
                <a:gd name="T15" fmla="*/ 0 h 279"/>
                <a:gd name="T16" fmla="*/ 0 w 278"/>
                <a:gd name="T17" fmla="*/ 0 h 279"/>
                <a:gd name="T18" fmla="*/ 0 w 278"/>
                <a:gd name="T19" fmla="*/ 0 h 279"/>
                <a:gd name="T20" fmla="*/ 0 w 278"/>
                <a:gd name="T21" fmla="*/ 0 h 279"/>
                <a:gd name="T22" fmla="*/ 0 w 278"/>
                <a:gd name="T23" fmla="*/ 0 h 279"/>
                <a:gd name="T24" fmla="*/ 0 w 278"/>
                <a:gd name="T25" fmla="*/ 0 h 279"/>
                <a:gd name="T26" fmla="*/ 0 w 278"/>
                <a:gd name="T27" fmla="*/ 0 h 279"/>
                <a:gd name="T28" fmla="*/ 0 w 278"/>
                <a:gd name="T29" fmla="*/ 0 h 279"/>
                <a:gd name="T30" fmla="*/ 0 w 278"/>
                <a:gd name="T31" fmla="*/ 0 h 279"/>
                <a:gd name="T32" fmla="*/ 0 w 278"/>
                <a:gd name="T33" fmla="*/ 0 h 279"/>
                <a:gd name="T34" fmla="*/ 0 w 278"/>
                <a:gd name="T35" fmla="*/ 0 h 279"/>
                <a:gd name="T36" fmla="*/ 0 w 278"/>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8" h="279">
                  <a:moveTo>
                    <a:pt x="72" y="205"/>
                  </a:moveTo>
                  <a:lnTo>
                    <a:pt x="114" y="159"/>
                  </a:lnTo>
                  <a:lnTo>
                    <a:pt x="164" y="115"/>
                  </a:lnTo>
                  <a:lnTo>
                    <a:pt x="180" y="108"/>
                  </a:lnTo>
                  <a:lnTo>
                    <a:pt x="230" y="157"/>
                  </a:lnTo>
                  <a:lnTo>
                    <a:pt x="260" y="125"/>
                  </a:lnTo>
                  <a:lnTo>
                    <a:pt x="278" y="279"/>
                  </a:lnTo>
                  <a:lnTo>
                    <a:pt x="260" y="125"/>
                  </a:lnTo>
                  <a:lnTo>
                    <a:pt x="164" y="29"/>
                  </a:lnTo>
                  <a:lnTo>
                    <a:pt x="156" y="35"/>
                  </a:lnTo>
                  <a:lnTo>
                    <a:pt x="146" y="43"/>
                  </a:lnTo>
                  <a:lnTo>
                    <a:pt x="102" y="87"/>
                  </a:lnTo>
                  <a:lnTo>
                    <a:pt x="63" y="141"/>
                  </a:lnTo>
                  <a:lnTo>
                    <a:pt x="49" y="176"/>
                  </a:lnTo>
                  <a:lnTo>
                    <a:pt x="0" y="0"/>
                  </a:lnTo>
                  <a:lnTo>
                    <a:pt x="49" y="176"/>
                  </a:lnTo>
                  <a:lnTo>
                    <a:pt x="49" y="177"/>
                  </a:lnTo>
                  <a:lnTo>
                    <a:pt x="71" y="206"/>
                  </a:lnTo>
                  <a:lnTo>
                    <a:pt x="72" y="205"/>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 name="未知"/>
            <p:cNvSpPr/>
            <p:nvPr/>
          </p:nvSpPr>
          <p:spPr bwMode="auto">
            <a:xfrm>
              <a:off x="602" y="301"/>
              <a:ext cx="81"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w 201"/>
                <a:gd name="T23" fmla="*/ 0 h 202"/>
                <a:gd name="T24" fmla="*/ 0 w 201"/>
                <a:gd name="T25" fmla="*/ 0 h 202"/>
                <a:gd name="T26" fmla="*/ 0 w 201"/>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2">
                  <a:moveTo>
                    <a:pt x="147" y="160"/>
                  </a:moveTo>
                  <a:lnTo>
                    <a:pt x="201" y="202"/>
                  </a:lnTo>
                  <a:lnTo>
                    <a:pt x="147" y="160"/>
                  </a:lnTo>
                  <a:lnTo>
                    <a:pt x="122" y="105"/>
                  </a:lnTo>
                  <a:lnTo>
                    <a:pt x="68" y="69"/>
                  </a:lnTo>
                  <a:lnTo>
                    <a:pt x="59" y="71"/>
                  </a:lnTo>
                  <a:lnTo>
                    <a:pt x="49" y="74"/>
                  </a:lnTo>
                  <a:lnTo>
                    <a:pt x="40" y="80"/>
                  </a:lnTo>
                  <a:lnTo>
                    <a:pt x="30" y="86"/>
                  </a:lnTo>
                  <a:lnTo>
                    <a:pt x="29" y="87"/>
                  </a:lnTo>
                  <a:lnTo>
                    <a:pt x="0" y="0"/>
                  </a:lnTo>
                  <a:lnTo>
                    <a:pt x="29" y="87"/>
                  </a:lnTo>
                  <a:lnTo>
                    <a:pt x="125" y="183"/>
                  </a:lnTo>
                  <a:lnTo>
                    <a:pt x="147" y="16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 name="未知"/>
            <p:cNvSpPr/>
            <p:nvPr/>
          </p:nvSpPr>
          <p:spPr bwMode="auto">
            <a:xfrm>
              <a:off x="568" y="328"/>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4"/>
                  </a:lnTo>
                  <a:lnTo>
                    <a:pt x="70" y="58"/>
                  </a:lnTo>
                  <a:lnTo>
                    <a:pt x="116" y="17"/>
                  </a:lnTo>
                  <a:lnTo>
                    <a:pt x="154" y="0"/>
                  </a:lnTo>
                  <a:lnTo>
                    <a:pt x="162" y="0"/>
                  </a:lnTo>
                  <a:lnTo>
                    <a:pt x="213" y="43"/>
                  </a:lnTo>
                  <a:lnTo>
                    <a:pt x="233" y="91"/>
                  </a:lnTo>
                  <a:lnTo>
                    <a:pt x="181" y="146"/>
                  </a:lnTo>
                  <a:lnTo>
                    <a:pt x="131" y="97"/>
                  </a:lnTo>
                  <a:lnTo>
                    <a:pt x="127" y="98"/>
                  </a:lnTo>
                  <a:lnTo>
                    <a:pt x="72" y="141"/>
                  </a:lnTo>
                  <a:lnTo>
                    <a:pt x="30" y="187"/>
                  </a:lnTo>
                  <a:lnTo>
                    <a:pt x="21"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9" name="未知"/>
            <p:cNvSpPr/>
            <p:nvPr/>
          </p:nvSpPr>
          <p:spPr bwMode="auto">
            <a:xfrm>
              <a:off x="661" y="406"/>
              <a:ext cx="69"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74" y="127"/>
                  </a:moveTo>
                  <a:lnTo>
                    <a:pt x="135" y="75"/>
                  </a:lnTo>
                  <a:lnTo>
                    <a:pt x="143" y="57"/>
                  </a:lnTo>
                  <a:lnTo>
                    <a:pt x="174" y="174"/>
                  </a:lnTo>
                  <a:lnTo>
                    <a:pt x="143" y="57"/>
                  </a:lnTo>
                  <a:lnTo>
                    <a:pt x="143" y="55"/>
                  </a:lnTo>
                  <a:lnTo>
                    <a:pt x="117" y="31"/>
                  </a:lnTo>
                  <a:lnTo>
                    <a:pt x="115" y="31"/>
                  </a:lnTo>
                  <a:lnTo>
                    <a:pt x="54" y="83"/>
                  </a:lnTo>
                  <a:lnTo>
                    <a:pt x="46" y="101"/>
                  </a:lnTo>
                  <a:lnTo>
                    <a:pt x="0" y="0"/>
                  </a:lnTo>
                  <a:lnTo>
                    <a:pt x="46" y="101"/>
                  </a:lnTo>
                  <a:lnTo>
                    <a:pt x="46" y="103"/>
                  </a:lnTo>
                  <a:lnTo>
                    <a:pt x="72" y="127"/>
                  </a:lnTo>
                  <a:lnTo>
                    <a:pt x="74" y="127"/>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 name="未知"/>
            <p:cNvSpPr/>
            <p:nvPr/>
          </p:nvSpPr>
          <p:spPr bwMode="auto">
            <a:xfrm>
              <a:off x="858" y="597"/>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35" y="36"/>
                  </a:moveTo>
                  <a:lnTo>
                    <a:pt x="20" y="42"/>
                  </a:lnTo>
                  <a:lnTo>
                    <a:pt x="19" y="42"/>
                  </a:lnTo>
                  <a:lnTo>
                    <a:pt x="0" y="20"/>
                  </a:lnTo>
                  <a:lnTo>
                    <a:pt x="0" y="19"/>
                  </a:lnTo>
                  <a:lnTo>
                    <a:pt x="21" y="0"/>
                  </a:lnTo>
                  <a:lnTo>
                    <a:pt x="23" y="0"/>
                  </a:lnTo>
                  <a:lnTo>
                    <a:pt x="42" y="21"/>
                  </a:lnTo>
                  <a:lnTo>
                    <a:pt x="41"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1" name="未知"/>
            <p:cNvSpPr/>
            <p:nvPr/>
          </p:nvSpPr>
          <p:spPr bwMode="auto">
            <a:xfrm>
              <a:off x="381" y="313"/>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568"/>
                  </a:moveTo>
                  <a:lnTo>
                    <a:pt x="35" y="0"/>
                  </a:lnTo>
                  <a:lnTo>
                    <a:pt x="0" y="0"/>
                  </a:lnTo>
                  <a:lnTo>
                    <a:pt x="0" y="603"/>
                  </a:lnTo>
                  <a:lnTo>
                    <a:pt x="35" y="56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2" name="未知"/>
            <p:cNvSpPr/>
            <p:nvPr/>
          </p:nvSpPr>
          <p:spPr bwMode="auto">
            <a:xfrm>
              <a:off x="395" y="313"/>
              <a:ext cx="16" cy="227"/>
            </a:xfrm>
            <a:custGeom>
              <a:avLst/>
              <a:gdLst>
                <a:gd name="T0" fmla="*/ 0 w 40"/>
                <a:gd name="T1" fmla="*/ 0 h 568"/>
                <a:gd name="T2" fmla="*/ 0 w 40"/>
                <a:gd name="T3" fmla="*/ 0 h 568"/>
                <a:gd name="T4" fmla="*/ 0 w 40"/>
                <a:gd name="T5" fmla="*/ 0 h 568"/>
                <a:gd name="T6" fmla="*/ 0 w 40"/>
                <a:gd name="T7" fmla="*/ 0 h 568"/>
                <a:gd name="T8" fmla="*/ 0 w 40"/>
                <a:gd name="T9" fmla="*/ 0 h 5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68">
                  <a:moveTo>
                    <a:pt x="40" y="528"/>
                  </a:moveTo>
                  <a:lnTo>
                    <a:pt x="40" y="0"/>
                  </a:lnTo>
                  <a:lnTo>
                    <a:pt x="0" y="0"/>
                  </a:lnTo>
                  <a:lnTo>
                    <a:pt x="0" y="568"/>
                  </a:lnTo>
                  <a:lnTo>
                    <a:pt x="40" y="5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3" name="未知"/>
            <p:cNvSpPr/>
            <p:nvPr/>
          </p:nvSpPr>
          <p:spPr bwMode="auto">
            <a:xfrm>
              <a:off x="411" y="313"/>
              <a:ext cx="17" cy="211"/>
            </a:xfrm>
            <a:custGeom>
              <a:avLst/>
              <a:gdLst>
                <a:gd name="T0" fmla="*/ 0 w 41"/>
                <a:gd name="T1" fmla="*/ 0 h 528"/>
                <a:gd name="T2" fmla="*/ 0 w 41"/>
                <a:gd name="T3" fmla="*/ 0 h 528"/>
                <a:gd name="T4" fmla="*/ 0 w 41"/>
                <a:gd name="T5" fmla="*/ 0 h 528"/>
                <a:gd name="T6" fmla="*/ 0 w 41"/>
                <a:gd name="T7" fmla="*/ 0 h 528"/>
                <a:gd name="T8" fmla="*/ 0 w 41"/>
                <a:gd name="T9" fmla="*/ 0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28">
                  <a:moveTo>
                    <a:pt x="41" y="489"/>
                  </a:moveTo>
                  <a:lnTo>
                    <a:pt x="41" y="0"/>
                  </a:lnTo>
                  <a:lnTo>
                    <a:pt x="0" y="0"/>
                  </a:lnTo>
                  <a:lnTo>
                    <a:pt x="0" y="528"/>
                  </a:lnTo>
                  <a:lnTo>
                    <a:pt x="41"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4" name="未知"/>
            <p:cNvSpPr/>
            <p:nvPr/>
          </p:nvSpPr>
          <p:spPr bwMode="auto">
            <a:xfrm>
              <a:off x="433" y="313"/>
              <a:ext cx="0" cy="191"/>
            </a:xfrm>
            <a:custGeom>
              <a:avLst/>
              <a:gdLst>
                <a:gd name="T0" fmla="*/ 0 h 477"/>
                <a:gd name="T1" fmla="*/ 0 h 477"/>
                <a:gd name="T2" fmla="*/ 0 60000 65536"/>
                <a:gd name="T3" fmla="*/ 0 60000 65536"/>
              </a:gdLst>
              <a:ahLst/>
              <a:cxnLst>
                <a:cxn ang="T2">
                  <a:pos x="0" y="T0"/>
                </a:cxn>
                <a:cxn ang="T3">
                  <a:pos x="0" y="T1"/>
                </a:cxn>
              </a:cxnLst>
              <a:rect l="0" t="0" r="r" b="b"/>
              <a:pathLst>
                <a:path h="477">
                  <a:moveTo>
                    <a:pt x="0" y="0"/>
                  </a:moveTo>
                  <a:lnTo>
                    <a:pt x="0" y="477"/>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5" name="未知"/>
            <p:cNvSpPr/>
            <p:nvPr/>
          </p:nvSpPr>
          <p:spPr bwMode="auto">
            <a:xfrm>
              <a:off x="443" y="313"/>
              <a:ext cx="0" cy="180"/>
            </a:xfrm>
            <a:custGeom>
              <a:avLst/>
              <a:gdLst>
                <a:gd name="T0" fmla="*/ 0 h 451"/>
                <a:gd name="T1" fmla="*/ 0 h 451"/>
                <a:gd name="T2" fmla="*/ 0 60000 65536"/>
                <a:gd name="T3" fmla="*/ 0 60000 65536"/>
              </a:gdLst>
              <a:ahLst/>
              <a:cxnLst>
                <a:cxn ang="T2">
                  <a:pos x="0" y="T0"/>
                </a:cxn>
                <a:cxn ang="T3">
                  <a:pos x="0" y="T1"/>
                </a:cxn>
              </a:cxnLst>
              <a:rect l="0" t="0" r="r" b="b"/>
              <a:pathLst>
                <a:path h="451">
                  <a:moveTo>
                    <a:pt x="0" y="0"/>
                  </a:moveTo>
                  <a:lnTo>
                    <a:pt x="0" y="451"/>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6" name="未知"/>
            <p:cNvSpPr/>
            <p:nvPr/>
          </p:nvSpPr>
          <p:spPr bwMode="auto">
            <a:xfrm>
              <a:off x="381" y="313"/>
              <a:ext cx="64" cy="241"/>
            </a:xfrm>
            <a:custGeom>
              <a:avLst/>
              <a:gdLst>
                <a:gd name="T0" fmla="*/ 0 w 160"/>
                <a:gd name="T1" fmla="*/ 0 h 604"/>
                <a:gd name="T2" fmla="*/ 0 w 160"/>
                <a:gd name="T3" fmla="*/ 0 h 604"/>
                <a:gd name="T4" fmla="*/ 0 w 160"/>
                <a:gd name="T5" fmla="*/ 0 h 604"/>
                <a:gd name="T6" fmla="*/ 0 w 160"/>
                <a:gd name="T7" fmla="*/ 0 h 604"/>
                <a:gd name="T8" fmla="*/ 0 w 160"/>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604">
                  <a:moveTo>
                    <a:pt x="160" y="0"/>
                  </a:moveTo>
                  <a:lnTo>
                    <a:pt x="160" y="445"/>
                  </a:lnTo>
                  <a:lnTo>
                    <a:pt x="0" y="604"/>
                  </a:lnTo>
                  <a:lnTo>
                    <a:pt x="0" y="1"/>
                  </a:lnTo>
                  <a:lnTo>
                    <a:pt x="16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7" name="未知"/>
            <p:cNvSpPr/>
            <p:nvPr/>
          </p:nvSpPr>
          <p:spPr bwMode="auto">
            <a:xfrm>
              <a:off x="367" y="296"/>
              <a:ext cx="92" cy="10"/>
            </a:xfrm>
            <a:custGeom>
              <a:avLst/>
              <a:gdLst>
                <a:gd name="T0" fmla="*/ 0 w 230"/>
                <a:gd name="T1" fmla="*/ 0 h 24"/>
                <a:gd name="T2" fmla="*/ 0 w 230"/>
                <a:gd name="T3" fmla="*/ 0 h 24"/>
                <a:gd name="T4" fmla="*/ 0 w 230"/>
                <a:gd name="T5" fmla="*/ 0 h 24"/>
                <a:gd name="T6" fmla="*/ 0 w 230"/>
                <a:gd name="T7" fmla="*/ 0 h 24"/>
                <a:gd name="T8" fmla="*/ 0 w 230"/>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24">
                  <a:moveTo>
                    <a:pt x="230" y="24"/>
                  </a:moveTo>
                  <a:lnTo>
                    <a:pt x="207" y="0"/>
                  </a:lnTo>
                  <a:lnTo>
                    <a:pt x="23" y="0"/>
                  </a:lnTo>
                  <a:lnTo>
                    <a:pt x="0" y="24"/>
                  </a:lnTo>
                  <a:lnTo>
                    <a:pt x="23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8" name="未知"/>
            <p:cNvSpPr/>
            <p:nvPr/>
          </p:nvSpPr>
          <p:spPr bwMode="auto">
            <a:xfrm>
              <a:off x="367" y="306"/>
              <a:ext cx="92" cy="9"/>
            </a:xfrm>
            <a:custGeom>
              <a:avLst/>
              <a:gdLst>
                <a:gd name="T0" fmla="*/ 0 w 230"/>
                <a:gd name="T1" fmla="*/ 0 h 23"/>
                <a:gd name="T2" fmla="*/ 0 w 230"/>
                <a:gd name="T3" fmla="*/ 0 h 23"/>
                <a:gd name="T4" fmla="*/ 0 w 230"/>
                <a:gd name="T5" fmla="*/ 0 h 23"/>
                <a:gd name="T6" fmla="*/ 0 w 230"/>
                <a:gd name="T7" fmla="*/ 0 h 23"/>
                <a:gd name="T8" fmla="*/ 0 w 230"/>
                <a:gd name="T9" fmla="*/ 0 h 23"/>
                <a:gd name="T10" fmla="*/ 0 w 230"/>
                <a:gd name="T11" fmla="*/ 0 h 23"/>
                <a:gd name="T12" fmla="*/ 0 w 230"/>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0" h="23">
                  <a:moveTo>
                    <a:pt x="209" y="23"/>
                  </a:moveTo>
                  <a:lnTo>
                    <a:pt x="230" y="0"/>
                  </a:lnTo>
                  <a:lnTo>
                    <a:pt x="0" y="0"/>
                  </a:lnTo>
                  <a:lnTo>
                    <a:pt x="0" y="2"/>
                  </a:lnTo>
                  <a:lnTo>
                    <a:pt x="23" y="23"/>
                  </a:lnTo>
                  <a:lnTo>
                    <a:pt x="207" y="23"/>
                  </a:lnTo>
                  <a:lnTo>
                    <a:pt x="209"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9" name="未知"/>
            <p:cNvSpPr/>
            <p:nvPr/>
          </p:nvSpPr>
          <p:spPr bwMode="auto">
            <a:xfrm>
              <a:off x="367" y="296"/>
              <a:ext cx="92" cy="19"/>
            </a:xfrm>
            <a:custGeom>
              <a:avLst/>
              <a:gdLst>
                <a:gd name="T0" fmla="*/ 0 w 230"/>
                <a:gd name="T1" fmla="*/ 0 h 47"/>
                <a:gd name="T2" fmla="*/ 0 w 230"/>
                <a:gd name="T3" fmla="*/ 0 h 47"/>
                <a:gd name="T4" fmla="*/ 0 w 230"/>
                <a:gd name="T5" fmla="*/ 0 h 47"/>
                <a:gd name="T6" fmla="*/ 0 w 230"/>
                <a:gd name="T7" fmla="*/ 0 h 47"/>
                <a:gd name="T8" fmla="*/ 0 w 230"/>
                <a:gd name="T9" fmla="*/ 0 h 47"/>
                <a:gd name="T10" fmla="*/ 0 w 230"/>
                <a:gd name="T11" fmla="*/ 0 h 47"/>
                <a:gd name="T12" fmla="*/ 0 w 230"/>
                <a:gd name="T13" fmla="*/ 0 h 47"/>
                <a:gd name="T14" fmla="*/ 0 w 230"/>
                <a:gd name="T15" fmla="*/ 0 h 47"/>
                <a:gd name="T16" fmla="*/ 0 w 230"/>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0" h="47">
                  <a:moveTo>
                    <a:pt x="207" y="47"/>
                  </a:moveTo>
                  <a:lnTo>
                    <a:pt x="230" y="24"/>
                  </a:lnTo>
                  <a:lnTo>
                    <a:pt x="230" y="22"/>
                  </a:lnTo>
                  <a:lnTo>
                    <a:pt x="207" y="0"/>
                  </a:lnTo>
                  <a:lnTo>
                    <a:pt x="23" y="0"/>
                  </a:lnTo>
                  <a:lnTo>
                    <a:pt x="0" y="24"/>
                  </a:lnTo>
                  <a:lnTo>
                    <a:pt x="0" y="26"/>
                  </a:lnTo>
                  <a:lnTo>
                    <a:pt x="23" y="47"/>
                  </a:lnTo>
                  <a:lnTo>
                    <a:pt x="207"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0" name="未知"/>
            <p:cNvSpPr/>
            <p:nvPr/>
          </p:nvSpPr>
          <p:spPr bwMode="auto">
            <a:xfrm>
              <a:off x="356" y="466"/>
              <a:ext cx="109" cy="109"/>
            </a:xfrm>
            <a:custGeom>
              <a:avLst/>
              <a:gdLst>
                <a:gd name="T0" fmla="*/ 0 w 272"/>
                <a:gd name="T1" fmla="*/ 0 h 272"/>
                <a:gd name="T2" fmla="*/ 0 w 272"/>
                <a:gd name="T3" fmla="*/ 0 h 272"/>
                <a:gd name="T4" fmla="*/ 0 w 272"/>
                <a:gd name="T5" fmla="*/ 0 h 272"/>
                <a:gd name="T6" fmla="*/ 0 w 272"/>
                <a:gd name="T7" fmla="*/ 0 h 272"/>
                <a:gd name="T8" fmla="*/ 0 w 272"/>
                <a:gd name="T9" fmla="*/ 0 h 272"/>
                <a:gd name="T10" fmla="*/ 0 w 272"/>
                <a:gd name="T11" fmla="*/ 0 h 272"/>
                <a:gd name="T12" fmla="*/ 0 w 272"/>
                <a:gd name="T13" fmla="*/ 0 h 272"/>
                <a:gd name="T14" fmla="*/ 0 w 272"/>
                <a:gd name="T15" fmla="*/ 0 h 272"/>
                <a:gd name="T16" fmla="*/ 0 w 272"/>
                <a:gd name="T17" fmla="*/ 0 h 272"/>
                <a:gd name="T18" fmla="*/ 0 w 272"/>
                <a:gd name="T19" fmla="*/ 0 h 272"/>
                <a:gd name="T20" fmla="*/ 0 w 272"/>
                <a:gd name="T21" fmla="*/ 0 h 272"/>
                <a:gd name="T22" fmla="*/ 0 w 272"/>
                <a:gd name="T23" fmla="*/ 0 h 272"/>
                <a:gd name="T24" fmla="*/ 0 w 272"/>
                <a:gd name="T25" fmla="*/ 0 h 272"/>
                <a:gd name="T26" fmla="*/ 0 w 272"/>
                <a:gd name="T27" fmla="*/ 0 h 272"/>
                <a:gd name="T28" fmla="*/ 0 w 272"/>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2" h="272">
                  <a:moveTo>
                    <a:pt x="54" y="248"/>
                  </a:moveTo>
                  <a:lnTo>
                    <a:pt x="247" y="59"/>
                  </a:lnTo>
                  <a:lnTo>
                    <a:pt x="248" y="53"/>
                  </a:lnTo>
                  <a:lnTo>
                    <a:pt x="272" y="272"/>
                  </a:lnTo>
                  <a:lnTo>
                    <a:pt x="248" y="53"/>
                  </a:lnTo>
                  <a:lnTo>
                    <a:pt x="248" y="51"/>
                  </a:lnTo>
                  <a:lnTo>
                    <a:pt x="234" y="39"/>
                  </a:lnTo>
                  <a:lnTo>
                    <a:pt x="232" y="39"/>
                  </a:lnTo>
                  <a:lnTo>
                    <a:pt x="50" y="210"/>
                  </a:lnTo>
                  <a:lnTo>
                    <a:pt x="38" y="234"/>
                  </a:lnTo>
                  <a:lnTo>
                    <a:pt x="0" y="0"/>
                  </a:lnTo>
                  <a:lnTo>
                    <a:pt x="38" y="234"/>
                  </a:lnTo>
                  <a:lnTo>
                    <a:pt x="39" y="236"/>
                  </a:lnTo>
                  <a:lnTo>
                    <a:pt x="52" y="248"/>
                  </a:lnTo>
                  <a:lnTo>
                    <a:pt x="54" y="248"/>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1" name="未知"/>
            <p:cNvSpPr/>
            <p:nvPr/>
          </p:nvSpPr>
          <p:spPr bwMode="auto">
            <a:xfrm>
              <a:off x="370" y="480"/>
              <a:ext cx="100"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6" y="212"/>
                  </a:moveTo>
                  <a:lnTo>
                    <a:pt x="203" y="41"/>
                  </a:lnTo>
                  <a:lnTo>
                    <a:pt x="213" y="24"/>
                  </a:lnTo>
                  <a:lnTo>
                    <a:pt x="252" y="252"/>
                  </a:lnTo>
                  <a:lnTo>
                    <a:pt x="213" y="24"/>
                  </a:lnTo>
                  <a:lnTo>
                    <a:pt x="25" y="212"/>
                  </a:lnTo>
                  <a:lnTo>
                    <a:pt x="0" y="0"/>
                  </a:lnTo>
                  <a:lnTo>
                    <a:pt x="25" y="212"/>
                  </a:lnTo>
                  <a:lnTo>
                    <a:pt x="26" y="212"/>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2" name="未知"/>
            <p:cNvSpPr/>
            <p:nvPr/>
          </p:nvSpPr>
          <p:spPr bwMode="auto">
            <a:xfrm>
              <a:off x="371" y="482"/>
              <a:ext cx="84" cy="83"/>
            </a:xfrm>
            <a:custGeom>
              <a:avLst/>
              <a:gdLst>
                <a:gd name="T0" fmla="*/ 0 w 210"/>
                <a:gd name="T1" fmla="*/ 0 h 209"/>
                <a:gd name="T2" fmla="*/ 0 w 210"/>
                <a:gd name="T3" fmla="*/ 0 h 209"/>
                <a:gd name="T4" fmla="*/ 0 w 210"/>
                <a:gd name="T5" fmla="*/ 0 h 209"/>
                <a:gd name="T6" fmla="*/ 0 w 210"/>
                <a:gd name="T7" fmla="*/ 0 h 209"/>
                <a:gd name="T8" fmla="*/ 0 w 210"/>
                <a:gd name="T9" fmla="*/ 0 h 209"/>
                <a:gd name="T10" fmla="*/ 0 w 210"/>
                <a:gd name="T11" fmla="*/ 0 h 209"/>
                <a:gd name="T12" fmla="*/ 0 w 210"/>
                <a:gd name="T13" fmla="*/ 0 h 209"/>
                <a:gd name="T14" fmla="*/ 0 w 210"/>
                <a:gd name="T15" fmla="*/ 0 h 209"/>
                <a:gd name="T16" fmla="*/ 0 w 210"/>
                <a:gd name="T17" fmla="*/ 0 h 209"/>
                <a:gd name="T18" fmla="*/ 0 w 210"/>
                <a:gd name="T19" fmla="*/ 0 h 209"/>
                <a:gd name="T20" fmla="*/ 0 w 210"/>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0" h="209">
                  <a:moveTo>
                    <a:pt x="199" y="37"/>
                  </a:moveTo>
                  <a:lnTo>
                    <a:pt x="210" y="14"/>
                  </a:lnTo>
                  <a:lnTo>
                    <a:pt x="210" y="12"/>
                  </a:lnTo>
                  <a:lnTo>
                    <a:pt x="196" y="0"/>
                  </a:lnTo>
                  <a:lnTo>
                    <a:pt x="194" y="0"/>
                  </a:lnTo>
                  <a:lnTo>
                    <a:pt x="12" y="171"/>
                  </a:lnTo>
                  <a:lnTo>
                    <a:pt x="0" y="195"/>
                  </a:lnTo>
                  <a:lnTo>
                    <a:pt x="1" y="197"/>
                  </a:lnTo>
                  <a:lnTo>
                    <a:pt x="14" y="209"/>
                  </a:lnTo>
                  <a:lnTo>
                    <a:pt x="16" y="209"/>
                  </a:lnTo>
                  <a:lnTo>
                    <a:pt x="199"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3" name="未知"/>
            <p:cNvSpPr/>
            <p:nvPr/>
          </p:nvSpPr>
          <p:spPr bwMode="auto">
            <a:xfrm>
              <a:off x="386" y="452"/>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4" name="未知"/>
            <p:cNvSpPr/>
            <p:nvPr/>
          </p:nvSpPr>
          <p:spPr bwMode="auto">
            <a:xfrm>
              <a:off x="386" y="452"/>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5" name="Rectangle 92"/>
            <p:cNvSpPr>
              <a:spLocks noChangeArrowheads="1"/>
            </p:cNvSpPr>
            <p:nvPr/>
          </p:nvSpPr>
          <p:spPr bwMode="auto">
            <a:xfrm>
              <a:off x="378" y="444"/>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6" name="Rectangle 93"/>
            <p:cNvSpPr/>
            <p:nvPr/>
          </p:nvSpPr>
          <p:spPr bwMode="auto">
            <a:xfrm>
              <a:off x="378" y="444"/>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7" name="未知"/>
            <p:cNvSpPr/>
            <p:nvPr/>
          </p:nvSpPr>
          <p:spPr bwMode="auto">
            <a:xfrm>
              <a:off x="386" y="422"/>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8" name="未知"/>
            <p:cNvSpPr/>
            <p:nvPr/>
          </p:nvSpPr>
          <p:spPr bwMode="auto">
            <a:xfrm>
              <a:off x="386" y="422"/>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8" y="0"/>
                  </a:lnTo>
                  <a:lnTo>
                    <a:pt x="47" y="39"/>
                  </a:lnTo>
                  <a:lnTo>
                    <a:pt x="39"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 name="Rectangle 96"/>
            <p:cNvSpPr>
              <a:spLocks noChangeArrowheads="1"/>
            </p:cNvSpPr>
            <p:nvPr/>
          </p:nvSpPr>
          <p:spPr bwMode="auto">
            <a:xfrm>
              <a:off x="408" y="414"/>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90" name="Rectangle 97"/>
            <p:cNvSpPr/>
            <p:nvPr/>
          </p:nvSpPr>
          <p:spPr bwMode="auto">
            <a:xfrm>
              <a:off x="408" y="414"/>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91" name="Rectangle 98"/>
            <p:cNvSpPr>
              <a:spLocks noChangeArrowheads="1"/>
            </p:cNvSpPr>
            <p:nvPr/>
          </p:nvSpPr>
          <p:spPr bwMode="auto">
            <a:xfrm>
              <a:off x="422" y="444"/>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92" name="Rectangle 99"/>
            <p:cNvSpPr/>
            <p:nvPr/>
          </p:nvSpPr>
          <p:spPr bwMode="auto">
            <a:xfrm>
              <a:off x="422" y="444"/>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93" name="未知"/>
            <p:cNvSpPr/>
            <p:nvPr/>
          </p:nvSpPr>
          <p:spPr bwMode="auto">
            <a:xfrm>
              <a:off x="417" y="452"/>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4" name="未知"/>
            <p:cNvSpPr/>
            <p:nvPr/>
          </p:nvSpPr>
          <p:spPr bwMode="auto">
            <a:xfrm>
              <a:off x="417" y="452"/>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5" name="Rectangle 102"/>
            <p:cNvSpPr>
              <a:spLocks noChangeArrowheads="1"/>
            </p:cNvSpPr>
            <p:nvPr/>
          </p:nvSpPr>
          <p:spPr bwMode="auto">
            <a:xfrm>
              <a:off x="408" y="456"/>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96" name="Rectangle 103"/>
            <p:cNvSpPr/>
            <p:nvPr/>
          </p:nvSpPr>
          <p:spPr bwMode="auto">
            <a:xfrm>
              <a:off x="408" y="456"/>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97" name="未知"/>
            <p:cNvSpPr/>
            <p:nvPr/>
          </p:nvSpPr>
          <p:spPr bwMode="auto">
            <a:xfrm>
              <a:off x="417" y="422"/>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8" name="未知"/>
            <p:cNvSpPr/>
            <p:nvPr/>
          </p:nvSpPr>
          <p:spPr bwMode="auto">
            <a:xfrm>
              <a:off x="417" y="422"/>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0" y="38"/>
                  </a:moveTo>
                  <a:lnTo>
                    <a:pt x="39" y="0"/>
                  </a:lnTo>
                  <a:lnTo>
                    <a:pt x="47" y="8"/>
                  </a:lnTo>
                  <a:lnTo>
                    <a:pt x="8" y="46"/>
                  </a:lnTo>
                  <a:lnTo>
                    <a:pt x="0"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 name="未知"/>
            <p:cNvSpPr/>
            <p:nvPr/>
          </p:nvSpPr>
          <p:spPr bwMode="auto">
            <a:xfrm>
              <a:off x="390" y="475"/>
              <a:ext cx="42"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 h="17">
                  <a:moveTo>
                    <a:pt x="52" y="17"/>
                  </a:moveTo>
                  <a:lnTo>
                    <a:pt x="41" y="16"/>
                  </a:lnTo>
                  <a:lnTo>
                    <a:pt x="38" y="16"/>
                  </a:lnTo>
                  <a:lnTo>
                    <a:pt x="34" y="15"/>
                  </a:lnTo>
                  <a:lnTo>
                    <a:pt x="18" y="10"/>
                  </a:lnTo>
                  <a:lnTo>
                    <a:pt x="15" y="9"/>
                  </a:lnTo>
                  <a:lnTo>
                    <a:pt x="0" y="0"/>
                  </a:lnTo>
                  <a:lnTo>
                    <a:pt x="104" y="0"/>
                  </a:lnTo>
                  <a:lnTo>
                    <a:pt x="92" y="7"/>
                  </a:lnTo>
                  <a:lnTo>
                    <a:pt x="73" y="14"/>
                  </a:lnTo>
                  <a:lnTo>
                    <a:pt x="69" y="15"/>
                  </a:lnTo>
                  <a:lnTo>
                    <a:pt x="66" y="16"/>
                  </a:lnTo>
                  <a:lnTo>
                    <a:pt x="62" y="16"/>
                  </a:lnTo>
                  <a:lnTo>
                    <a:pt x="59" y="16"/>
                  </a:lnTo>
                  <a:lnTo>
                    <a:pt x="55"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0" name="未知"/>
            <p:cNvSpPr/>
            <p:nvPr/>
          </p:nvSpPr>
          <p:spPr bwMode="auto">
            <a:xfrm>
              <a:off x="376" y="418"/>
              <a:ext cx="35" cy="57"/>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 h="144">
                  <a:moveTo>
                    <a:pt x="37" y="144"/>
                  </a:moveTo>
                  <a:lnTo>
                    <a:pt x="36" y="143"/>
                  </a:lnTo>
                  <a:lnTo>
                    <a:pt x="35" y="143"/>
                  </a:lnTo>
                  <a:lnTo>
                    <a:pt x="35" y="142"/>
                  </a:lnTo>
                  <a:lnTo>
                    <a:pt x="34" y="142"/>
                  </a:lnTo>
                  <a:lnTo>
                    <a:pt x="33" y="141"/>
                  </a:lnTo>
                  <a:lnTo>
                    <a:pt x="32" y="140"/>
                  </a:lnTo>
                  <a:lnTo>
                    <a:pt x="31" y="140"/>
                  </a:lnTo>
                  <a:lnTo>
                    <a:pt x="31" y="139"/>
                  </a:lnTo>
                  <a:lnTo>
                    <a:pt x="30" y="138"/>
                  </a:lnTo>
                  <a:lnTo>
                    <a:pt x="29" y="137"/>
                  </a:lnTo>
                  <a:lnTo>
                    <a:pt x="27" y="136"/>
                  </a:lnTo>
                  <a:lnTo>
                    <a:pt x="26" y="135"/>
                  </a:lnTo>
                  <a:lnTo>
                    <a:pt x="25" y="133"/>
                  </a:lnTo>
                  <a:lnTo>
                    <a:pt x="24" y="132"/>
                  </a:lnTo>
                  <a:lnTo>
                    <a:pt x="23" y="132"/>
                  </a:lnTo>
                  <a:lnTo>
                    <a:pt x="22" y="130"/>
                  </a:lnTo>
                  <a:lnTo>
                    <a:pt x="21" y="130"/>
                  </a:lnTo>
                  <a:lnTo>
                    <a:pt x="13" y="118"/>
                  </a:lnTo>
                  <a:lnTo>
                    <a:pt x="6" y="104"/>
                  </a:lnTo>
                  <a:lnTo>
                    <a:pt x="6" y="103"/>
                  </a:lnTo>
                  <a:lnTo>
                    <a:pt x="4" y="100"/>
                  </a:lnTo>
                  <a:lnTo>
                    <a:pt x="4" y="99"/>
                  </a:lnTo>
                  <a:lnTo>
                    <a:pt x="3" y="96"/>
                  </a:lnTo>
                  <a:lnTo>
                    <a:pt x="3" y="94"/>
                  </a:lnTo>
                  <a:lnTo>
                    <a:pt x="3" y="93"/>
                  </a:lnTo>
                  <a:lnTo>
                    <a:pt x="2" y="89"/>
                  </a:lnTo>
                  <a:lnTo>
                    <a:pt x="2" y="88"/>
                  </a:lnTo>
                  <a:lnTo>
                    <a:pt x="1" y="86"/>
                  </a:lnTo>
                  <a:lnTo>
                    <a:pt x="1" y="83"/>
                  </a:lnTo>
                  <a:lnTo>
                    <a:pt x="0" y="79"/>
                  </a:lnTo>
                  <a:lnTo>
                    <a:pt x="0" y="78"/>
                  </a:lnTo>
                  <a:lnTo>
                    <a:pt x="0" y="76"/>
                  </a:lnTo>
                  <a:lnTo>
                    <a:pt x="0" y="72"/>
                  </a:lnTo>
                  <a:lnTo>
                    <a:pt x="0" y="68"/>
                  </a:lnTo>
                  <a:lnTo>
                    <a:pt x="0" y="67"/>
                  </a:lnTo>
                  <a:lnTo>
                    <a:pt x="0" y="65"/>
                  </a:lnTo>
                  <a:lnTo>
                    <a:pt x="1" y="61"/>
                  </a:lnTo>
                  <a:lnTo>
                    <a:pt x="1" y="58"/>
                  </a:lnTo>
                  <a:lnTo>
                    <a:pt x="4" y="45"/>
                  </a:lnTo>
                  <a:lnTo>
                    <a:pt x="6" y="41"/>
                  </a:lnTo>
                  <a:lnTo>
                    <a:pt x="6" y="40"/>
                  </a:lnTo>
                  <a:lnTo>
                    <a:pt x="7" y="38"/>
                  </a:lnTo>
                  <a:lnTo>
                    <a:pt x="8" y="35"/>
                  </a:lnTo>
                  <a:lnTo>
                    <a:pt x="10" y="32"/>
                  </a:lnTo>
                  <a:lnTo>
                    <a:pt x="11" y="30"/>
                  </a:lnTo>
                  <a:lnTo>
                    <a:pt x="11" y="29"/>
                  </a:lnTo>
                  <a:lnTo>
                    <a:pt x="13" y="26"/>
                  </a:lnTo>
                  <a:lnTo>
                    <a:pt x="15" y="23"/>
                  </a:lnTo>
                  <a:lnTo>
                    <a:pt x="16" y="21"/>
                  </a:lnTo>
                  <a:lnTo>
                    <a:pt x="17" y="20"/>
                  </a:lnTo>
                  <a:lnTo>
                    <a:pt x="17" y="19"/>
                  </a:lnTo>
                  <a:lnTo>
                    <a:pt x="19" y="17"/>
                  </a:lnTo>
                  <a:lnTo>
                    <a:pt x="20" y="16"/>
                  </a:lnTo>
                  <a:lnTo>
                    <a:pt x="21" y="14"/>
                  </a:lnTo>
                  <a:lnTo>
                    <a:pt x="22" y="14"/>
                  </a:lnTo>
                  <a:lnTo>
                    <a:pt x="23" y="12"/>
                  </a:lnTo>
                  <a:lnTo>
                    <a:pt x="24" y="12"/>
                  </a:lnTo>
                  <a:lnTo>
                    <a:pt x="25" y="11"/>
                  </a:lnTo>
                  <a:lnTo>
                    <a:pt x="26" y="9"/>
                  </a:lnTo>
                  <a:lnTo>
                    <a:pt x="27" y="8"/>
                  </a:lnTo>
                  <a:lnTo>
                    <a:pt x="29" y="7"/>
                  </a:lnTo>
                  <a:lnTo>
                    <a:pt x="30" y="6"/>
                  </a:lnTo>
                  <a:lnTo>
                    <a:pt x="31" y="5"/>
                  </a:lnTo>
                  <a:lnTo>
                    <a:pt x="32" y="4"/>
                  </a:lnTo>
                  <a:lnTo>
                    <a:pt x="33" y="3"/>
                  </a:lnTo>
                  <a:lnTo>
                    <a:pt x="34" y="2"/>
                  </a:lnTo>
                  <a:lnTo>
                    <a:pt x="35" y="2"/>
                  </a:lnTo>
                  <a:lnTo>
                    <a:pt x="35" y="1"/>
                  </a:lnTo>
                  <a:lnTo>
                    <a:pt x="36" y="1"/>
                  </a:lnTo>
                  <a:lnTo>
                    <a:pt x="36" y="0"/>
                  </a:lnTo>
                  <a:lnTo>
                    <a:pt x="89" y="0"/>
                  </a:lnTo>
                  <a:lnTo>
                    <a:pt x="86" y="0"/>
                  </a:lnTo>
                  <a:lnTo>
                    <a:pt x="83" y="1"/>
                  </a:lnTo>
                  <a:lnTo>
                    <a:pt x="46" y="14"/>
                  </a:lnTo>
                  <a:lnTo>
                    <a:pt x="45" y="16"/>
                  </a:lnTo>
                  <a:lnTo>
                    <a:pt x="43" y="17"/>
                  </a:lnTo>
                  <a:lnTo>
                    <a:pt x="42" y="17"/>
                  </a:lnTo>
                  <a:lnTo>
                    <a:pt x="40" y="19"/>
                  </a:lnTo>
                  <a:lnTo>
                    <a:pt x="32" y="29"/>
                  </a:lnTo>
                  <a:lnTo>
                    <a:pt x="31" y="30"/>
                  </a:lnTo>
                  <a:lnTo>
                    <a:pt x="30" y="32"/>
                  </a:lnTo>
                  <a:lnTo>
                    <a:pt x="27" y="35"/>
                  </a:lnTo>
                  <a:lnTo>
                    <a:pt x="26" y="38"/>
                  </a:lnTo>
                  <a:lnTo>
                    <a:pt x="25" y="40"/>
                  </a:lnTo>
                  <a:lnTo>
                    <a:pt x="24" y="41"/>
                  </a:lnTo>
                  <a:lnTo>
                    <a:pt x="23" y="45"/>
                  </a:lnTo>
                  <a:lnTo>
                    <a:pt x="22" y="45"/>
                  </a:lnTo>
                  <a:lnTo>
                    <a:pt x="21" y="48"/>
                  </a:lnTo>
                  <a:lnTo>
                    <a:pt x="21" y="50"/>
                  </a:lnTo>
                  <a:lnTo>
                    <a:pt x="20" y="51"/>
                  </a:lnTo>
                  <a:lnTo>
                    <a:pt x="19" y="55"/>
                  </a:lnTo>
                  <a:lnTo>
                    <a:pt x="19" y="56"/>
                  </a:lnTo>
                  <a:lnTo>
                    <a:pt x="19" y="58"/>
                  </a:lnTo>
                  <a:lnTo>
                    <a:pt x="18" y="61"/>
                  </a:lnTo>
                  <a:lnTo>
                    <a:pt x="18" y="65"/>
                  </a:lnTo>
                  <a:lnTo>
                    <a:pt x="17" y="67"/>
                  </a:lnTo>
                  <a:lnTo>
                    <a:pt x="17" y="68"/>
                  </a:lnTo>
                  <a:lnTo>
                    <a:pt x="17" y="72"/>
                  </a:lnTo>
                  <a:lnTo>
                    <a:pt x="17" y="76"/>
                  </a:lnTo>
                  <a:lnTo>
                    <a:pt x="17" y="78"/>
                  </a:lnTo>
                  <a:lnTo>
                    <a:pt x="18" y="79"/>
                  </a:lnTo>
                  <a:lnTo>
                    <a:pt x="18" y="83"/>
                  </a:lnTo>
                  <a:lnTo>
                    <a:pt x="19" y="86"/>
                  </a:lnTo>
                  <a:lnTo>
                    <a:pt x="21" y="96"/>
                  </a:lnTo>
                  <a:lnTo>
                    <a:pt x="22" y="99"/>
                  </a:lnTo>
                  <a:lnTo>
                    <a:pt x="23" y="100"/>
                  </a:lnTo>
                  <a:lnTo>
                    <a:pt x="24" y="103"/>
                  </a:lnTo>
                  <a:lnTo>
                    <a:pt x="25" y="104"/>
                  </a:lnTo>
                  <a:lnTo>
                    <a:pt x="26" y="106"/>
                  </a:lnTo>
                  <a:lnTo>
                    <a:pt x="27" y="109"/>
                  </a:lnTo>
                  <a:lnTo>
                    <a:pt x="30" y="112"/>
                  </a:lnTo>
                  <a:lnTo>
                    <a:pt x="31" y="114"/>
                  </a:lnTo>
                  <a:lnTo>
                    <a:pt x="32" y="115"/>
                  </a:lnTo>
                  <a:lnTo>
                    <a:pt x="50" y="132"/>
                  </a:lnTo>
                  <a:lnTo>
                    <a:pt x="51" y="133"/>
                  </a:lnTo>
                  <a:lnTo>
                    <a:pt x="59" y="137"/>
                  </a:lnTo>
                  <a:lnTo>
                    <a:pt x="61" y="138"/>
                  </a:lnTo>
                  <a:lnTo>
                    <a:pt x="64" y="139"/>
                  </a:lnTo>
                  <a:lnTo>
                    <a:pt x="65" y="140"/>
                  </a:lnTo>
                  <a:lnTo>
                    <a:pt x="67" y="140"/>
                  </a:lnTo>
                  <a:lnTo>
                    <a:pt x="86" y="144"/>
                  </a:lnTo>
                  <a:lnTo>
                    <a:pt x="89"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1" name="未知"/>
            <p:cNvSpPr/>
            <p:nvPr/>
          </p:nvSpPr>
          <p:spPr bwMode="auto">
            <a:xfrm>
              <a:off x="411" y="418"/>
              <a:ext cx="35" cy="57"/>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8" h="144">
                  <a:moveTo>
                    <a:pt x="0" y="144"/>
                  </a:moveTo>
                  <a:lnTo>
                    <a:pt x="24" y="140"/>
                  </a:lnTo>
                  <a:lnTo>
                    <a:pt x="25" y="139"/>
                  </a:lnTo>
                  <a:lnTo>
                    <a:pt x="35" y="135"/>
                  </a:lnTo>
                  <a:lnTo>
                    <a:pt x="49" y="124"/>
                  </a:lnTo>
                  <a:lnTo>
                    <a:pt x="50" y="123"/>
                  </a:lnTo>
                  <a:lnTo>
                    <a:pt x="59" y="112"/>
                  </a:lnTo>
                  <a:lnTo>
                    <a:pt x="61" y="109"/>
                  </a:lnTo>
                  <a:lnTo>
                    <a:pt x="62" y="107"/>
                  </a:lnTo>
                  <a:lnTo>
                    <a:pt x="63" y="105"/>
                  </a:lnTo>
                  <a:lnTo>
                    <a:pt x="64" y="105"/>
                  </a:lnTo>
                  <a:lnTo>
                    <a:pt x="65" y="102"/>
                  </a:lnTo>
                  <a:lnTo>
                    <a:pt x="66" y="99"/>
                  </a:lnTo>
                  <a:lnTo>
                    <a:pt x="67" y="97"/>
                  </a:lnTo>
                  <a:lnTo>
                    <a:pt x="68" y="94"/>
                  </a:lnTo>
                  <a:lnTo>
                    <a:pt x="69" y="92"/>
                  </a:lnTo>
                  <a:lnTo>
                    <a:pt x="70" y="89"/>
                  </a:lnTo>
                  <a:lnTo>
                    <a:pt x="70" y="86"/>
                  </a:lnTo>
                  <a:lnTo>
                    <a:pt x="71" y="83"/>
                  </a:lnTo>
                  <a:lnTo>
                    <a:pt x="71" y="81"/>
                  </a:lnTo>
                  <a:lnTo>
                    <a:pt x="71" y="79"/>
                  </a:lnTo>
                  <a:lnTo>
                    <a:pt x="71" y="78"/>
                  </a:lnTo>
                  <a:lnTo>
                    <a:pt x="71" y="75"/>
                  </a:lnTo>
                  <a:lnTo>
                    <a:pt x="71" y="72"/>
                  </a:lnTo>
                  <a:lnTo>
                    <a:pt x="71" y="69"/>
                  </a:lnTo>
                  <a:lnTo>
                    <a:pt x="71" y="66"/>
                  </a:lnTo>
                  <a:lnTo>
                    <a:pt x="71" y="65"/>
                  </a:lnTo>
                  <a:lnTo>
                    <a:pt x="71" y="63"/>
                  </a:lnTo>
                  <a:lnTo>
                    <a:pt x="71" y="61"/>
                  </a:lnTo>
                  <a:lnTo>
                    <a:pt x="70" y="58"/>
                  </a:lnTo>
                  <a:lnTo>
                    <a:pt x="70" y="55"/>
                  </a:lnTo>
                  <a:lnTo>
                    <a:pt x="69" y="52"/>
                  </a:lnTo>
                  <a:lnTo>
                    <a:pt x="68" y="50"/>
                  </a:lnTo>
                  <a:lnTo>
                    <a:pt x="55" y="26"/>
                  </a:lnTo>
                  <a:lnTo>
                    <a:pt x="54" y="26"/>
                  </a:lnTo>
                  <a:lnTo>
                    <a:pt x="52" y="23"/>
                  </a:lnTo>
                  <a:lnTo>
                    <a:pt x="50" y="21"/>
                  </a:lnTo>
                  <a:lnTo>
                    <a:pt x="49" y="20"/>
                  </a:lnTo>
                  <a:lnTo>
                    <a:pt x="48" y="19"/>
                  </a:lnTo>
                  <a:lnTo>
                    <a:pt x="46" y="17"/>
                  </a:lnTo>
                  <a:lnTo>
                    <a:pt x="44" y="16"/>
                  </a:lnTo>
                  <a:lnTo>
                    <a:pt x="43" y="15"/>
                  </a:lnTo>
                  <a:lnTo>
                    <a:pt x="42" y="14"/>
                  </a:lnTo>
                  <a:lnTo>
                    <a:pt x="30" y="7"/>
                  </a:lnTo>
                  <a:lnTo>
                    <a:pt x="27" y="6"/>
                  </a:lnTo>
                  <a:lnTo>
                    <a:pt x="0" y="0"/>
                  </a:lnTo>
                  <a:lnTo>
                    <a:pt x="52" y="0"/>
                  </a:lnTo>
                  <a:lnTo>
                    <a:pt x="52" y="1"/>
                  </a:lnTo>
                  <a:lnTo>
                    <a:pt x="53" y="1"/>
                  </a:lnTo>
                  <a:lnTo>
                    <a:pt x="54" y="2"/>
                  </a:lnTo>
                  <a:lnTo>
                    <a:pt x="55" y="2"/>
                  </a:lnTo>
                  <a:lnTo>
                    <a:pt x="56" y="3"/>
                  </a:lnTo>
                  <a:lnTo>
                    <a:pt x="57" y="4"/>
                  </a:lnTo>
                  <a:lnTo>
                    <a:pt x="57" y="5"/>
                  </a:lnTo>
                  <a:lnTo>
                    <a:pt x="58" y="5"/>
                  </a:lnTo>
                  <a:lnTo>
                    <a:pt x="59" y="6"/>
                  </a:lnTo>
                  <a:lnTo>
                    <a:pt x="60" y="7"/>
                  </a:lnTo>
                  <a:lnTo>
                    <a:pt x="61" y="8"/>
                  </a:lnTo>
                  <a:lnTo>
                    <a:pt x="63" y="9"/>
                  </a:lnTo>
                  <a:lnTo>
                    <a:pt x="64" y="11"/>
                  </a:lnTo>
                  <a:lnTo>
                    <a:pt x="65" y="12"/>
                  </a:lnTo>
                  <a:lnTo>
                    <a:pt x="67" y="14"/>
                  </a:lnTo>
                  <a:lnTo>
                    <a:pt x="67" y="15"/>
                  </a:lnTo>
                  <a:lnTo>
                    <a:pt x="68" y="16"/>
                  </a:lnTo>
                  <a:lnTo>
                    <a:pt x="70" y="17"/>
                  </a:lnTo>
                  <a:lnTo>
                    <a:pt x="71" y="19"/>
                  </a:lnTo>
                  <a:lnTo>
                    <a:pt x="72" y="20"/>
                  </a:lnTo>
                  <a:lnTo>
                    <a:pt x="73" y="21"/>
                  </a:lnTo>
                  <a:lnTo>
                    <a:pt x="74" y="23"/>
                  </a:lnTo>
                  <a:lnTo>
                    <a:pt x="75" y="26"/>
                  </a:lnTo>
                  <a:lnTo>
                    <a:pt x="76" y="26"/>
                  </a:lnTo>
                  <a:lnTo>
                    <a:pt x="77" y="28"/>
                  </a:lnTo>
                  <a:lnTo>
                    <a:pt x="78" y="30"/>
                  </a:lnTo>
                  <a:lnTo>
                    <a:pt x="79" y="32"/>
                  </a:lnTo>
                  <a:lnTo>
                    <a:pt x="80" y="35"/>
                  </a:lnTo>
                  <a:lnTo>
                    <a:pt x="81" y="37"/>
                  </a:lnTo>
                  <a:lnTo>
                    <a:pt x="82" y="39"/>
                  </a:lnTo>
                  <a:lnTo>
                    <a:pt x="82" y="40"/>
                  </a:lnTo>
                  <a:lnTo>
                    <a:pt x="83" y="42"/>
                  </a:lnTo>
                  <a:lnTo>
                    <a:pt x="84" y="45"/>
                  </a:lnTo>
                  <a:lnTo>
                    <a:pt x="85" y="47"/>
                  </a:lnTo>
                  <a:lnTo>
                    <a:pt x="86" y="50"/>
                  </a:lnTo>
                  <a:lnTo>
                    <a:pt x="86" y="52"/>
                  </a:lnTo>
                  <a:lnTo>
                    <a:pt x="87" y="55"/>
                  </a:lnTo>
                  <a:lnTo>
                    <a:pt x="87" y="58"/>
                  </a:lnTo>
                  <a:lnTo>
                    <a:pt x="88" y="61"/>
                  </a:lnTo>
                  <a:lnTo>
                    <a:pt x="88" y="63"/>
                  </a:lnTo>
                  <a:lnTo>
                    <a:pt x="88" y="65"/>
                  </a:lnTo>
                  <a:lnTo>
                    <a:pt x="88" y="66"/>
                  </a:lnTo>
                  <a:lnTo>
                    <a:pt x="88" y="69"/>
                  </a:lnTo>
                  <a:lnTo>
                    <a:pt x="88" y="72"/>
                  </a:lnTo>
                  <a:lnTo>
                    <a:pt x="88" y="75"/>
                  </a:lnTo>
                  <a:lnTo>
                    <a:pt x="88" y="78"/>
                  </a:lnTo>
                  <a:lnTo>
                    <a:pt x="85" y="97"/>
                  </a:lnTo>
                  <a:lnTo>
                    <a:pt x="84" y="99"/>
                  </a:lnTo>
                  <a:lnTo>
                    <a:pt x="83" y="102"/>
                  </a:lnTo>
                  <a:lnTo>
                    <a:pt x="82" y="105"/>
                  </a:lnTo>
                  <a:lnTo>
                    <a:pt x="81" y="107"/>
                  </a:lnTo>
                  <a:lnTo>
                    <a:pt x="80" y="109"/>
                  </a:lnTo>
                  <a:lnTo>
                    <a:pt x="79" y="112"/>
                  </a:lnTo>
                  <a:lnTo>
                    <a:pt x="78" y="114"/>
                  </a:lnTo>
                  <a:lnTo>
                    <a:pt x="77" y="116"/>
                  </a:lnTo>
                  <a:lnTo>
                    <a:pt x="76" y="118"/>
                  </a:lnTo>
                  <a:lnTo>
                    <a:pt x="75" y="119"/>
                  </a:lnTo>
                  <a:lnTo>
                    <a:pt x="74" y="121"/>
                  </a:lnTo>
                  <a:lnTo>
                    <a:pt x="64" y="133"/>
                  </a:lnTo>
                  <a:lnTo>
                    <a:pt x="63" y="135"/>
                  </a:lnTo>
                  <a:lnTo>
                    <a:pt x="59" y="138"/>
                  </a:lnTo>
                  <a:lnTo>
                    <a:pt x="58" y="139"/>
                  </a:lnTo>
                  <a:lnTo>
                    <a:pt x="57" y="140"/>
                  </a:lnTo>
                  <a:lnTo>
                    <a:pt x="56" y="141"/>
                  </a:lnTo>
                  <a:lnTo>
                    <a:pt x="55" y="142"/>
                  </a:lnTo>
                  <a:lnTo>
                    <a:pt x="54" y="142"/>
                  </a:lnTo>
                  <a:lnTo>
                    <a:pt x="53" y="143"/>
                  </a:lnTo>
                  <a:lnTo>
                    <a:pt x="52" y="143"/>
                  </a:lnTo>
                  <a:lnTo>
                    <a:pt x="52"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2" name="未知"/>
            <p:cNvSpPr/>
            <p:nvPr/>
          </p:nvSpPr>
          <p:spPr bwMode="auto">
            <a:xfrm>
              <a:off x="390" y="411"/>
              <a:ext cx="42"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w 104"/>
                <a:gd name="T59" fmla="*/ 0 h 17"/>
                <a:gd name="T60" fmla="*/ 0 w 104"/>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17">
                  <a:moveTo>
                    <a:pt x="0" y="17"/>
                  </a:moveTo>
                  <a:lnTo>
                    <a:pt x="0" y="17"/>
                  </a:lnTo>
                  <a:lnTo>
                    <a:pt x="3" y="15"/>
                  </a:lnTo>
                  <a:lnTo>
                    <a:pt x="6" y="13"/>
                  </a:lnTo>
                  <a:lnTo>
                    <a:pt x="9" y="12"/>
                  </a:lnTo>
                  <a:lnTo>
                    <a:pt x="12" y="10"/>
                  </a:lnTo>
                  <a:lnTo>
                    <a:pt x="15" y="8"/>
                  </a:lnTo>
                  <a:lnTo>
                    <a:pt x="18" y="7"/>
                  </a:lnTo>
                  <a:lnTo>
                    <a:pt x="21" y="6"/>
                  </a:lnTo>
                  <a:lnTo>
                    <a:pt x="24" y="5"/>
                  </a:lnTo>
                  <a:lnTo>
                    <a:pt x="41" y="1"/>
                  </a:lnTo>
                  <a:lnTo>
                    <a:pt x="45" y="1"/>
                  </a:lnTo>
                  <a:lnTo>
                    <a:pt x="48" y="0"/>
                  </a:lnTo>
                  <a:lnTo>
                    <a:pt x="52" y="0"/>
                  </a:lnTo>
                  <a:lnTo>
                    <a:pt x="55" y="0"/>
                  </a:lnTo>
                  <a:lnTo>
                    <a:pt x="59" y="1"/>
                  </a:lnTo>
                  <a:lnTo>
                    <a:pt x="62" y="1"/>
                  </a:lnTo>
                  <a:lnTo>
                    <a:pt x="66" y="1"/>
                  </a:lnTo>
                  <a:lnTo>
                    <a:pt x="69" y="2"/>
                  </a:lnTo>
                  <a:lnTo>
                    <a:pt x="73" y="3"/>
                  </a:lnTo>
                  <a:lnTo>
                    <a:pt x="76" y="4"/>
                  </a:lnTo>
                  <a:lnTo>
                    <a:pt x="79" y="5"/>
                  </a:lnTo>
                  <a:lnTo>
                    <a:pt x="83" y="6"/>
                  </a:lnTo>
                  <a:lnTo>
                    <a:pt x="86" y="7"/>
                  </a:lnTo>
                  <a:lnTo>
                    <a:pt x="89" y="8"/>
                  </a:lnTo>
                  <a:lnTo>
                    <a:pt x="92" y="10"/>
                  </a:lnTo>
                  <a:lnTo>
                    <a:pt x="95" y="12"/>
                  </a:lnTo>
                  <a:lnTo>
                    <a:pt x="98" y="13"/>
                  </a:lnTo>
                  <a:lnTo>
                    <a:pt x="101" y="15"/>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3" name="未知"/>
            <p:cNvSpPr/>
            <p:nvPr/>
          </p:nvSpPr>
          <p:spPr bwMode="auto">
            <a:xfrm>
              <a:off x="382" y="418"/>
              <a:ext cx="58" cy="57"/>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21" y="21"/>
                  </a:moveTo>
                  <a:lnTo>
                    <a:pt x="72" y="0"/>
                  </a:lnTo>
                  <a:lnTo>
                    <a:pt x="75" y="0"/>
                  </a:lnTo>
                  <a:lnTo>
                    <a:pt x="128" y="28"/>
                  </a:lnTo>
                  <a:lnTo>
                    <a:pt x="143" y="72"/>
                  </a:lnTo>
                  <a:lnTo>
                    <a:pt x="143" y="75"/>
                  </a:lnTo>
                  <a:lnTo>
                    <a:pt x="116" y="128"/>
                  </a:lnTo>
                  <a:lnTo>
                    <a:pt x="72" y="144"/>
                  </a:lnTo>
                  <a:lnTo>
                    <a:pt x="69" y="144"/>
                  </a:lnTo>
                  <a:lnTo>
                    <a:pt x="14" y="114"/>
                  </a:lnTo>
                  <a:lnTo>
                    <a:pt x="0" y="72"/>
                  </a:lnTo>
                  <a:lnTo>
                    <a:pt x="0" y="67"/>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4" name="未知"/>
            <p:cNvSpPr/>
            <p:nvPr/>
          </p:nvSpPr>
          <p:spPr bwMode="auto">
            <a:xfrm>
              <a:off x="376" y="411"/>
              <a:ext cx="70"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8">
                  <a:moveTo>
                    <a:pt x="0" y="89"/>
                  </a:moveTo>
                  <a:lnTo>
                    <a:pt x="21" y="147"/>
                  </a:lnTo>
                  <a:lnTo>
                    <a:pt x="75" y="177"/>
                  </a:lnTo>
                  <a:lnTo>
                    <a:pt x="89" y="178"/>
                  </a:lnTo>
                  <a:lnTo>
                    <a:pt x="92" y="178"/>
                  </a:lnTo>
                  <a:lnTo>
                    <a:pt x="149" y="154"/>
                  </a:lnTo>
                  <a:lnTo>
                    <a:pt x="177" y="96"/>
                  </a:lnTo>
                  <a:lnTo>
                    <a:pt x="177" y="89"/>
                  </a:lnTo>
                  <a:lnTo>
                    <a:pt x="177" y="82"/>
                  </a:lnTo>
                  <a:lnTo>
                    <a:pt x="152" y="26"/>
                  </a:lnTo>
                  <a:lnTo>
                    <a:pt x="96" y="1"/>
                  </a:lnTo>
                  <a:lnTo>
                    <a:pt x="89" y="0"/>
                  </a:lnTo>
                  <a:lnTo>
                    <a:pt x="85" y="0"/>
                  </a:lnTo>
                  <a:lnTo>
                    <a:pt x="29" y="24"/>
                  </a:lnTo>
                  <a:lnTo>
                    <a:pt x="1" y="78"/>
                  </a:lnTo>
                  <a:lnTo>
                    <a:pt x="0" y="8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5" name="未知"/>
            <p:cNvSpPr/>
            <p:nvPr/>
          </p:nvSpPr>
          <p:spPr bwMode="auto">
            <a:xfrm>
              <a:off x="401" y="455"/>
              <a:ext cx="20" cy="5"/>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0" h="11">
                  <a:moveTo>
                    <a:pt x="25" y="11"/>
                  </a:moveTo>
                  <a:lnTo>
                    <a:pt x="21" y="11"/>
                  </a:lnTo>
                  <a:lnTo>
                    <a:pt x="12" y="9"/>
                  </a:lnTo>
                  <a:lnTo>
                    <a:pt x="11" y="8"/>
                  </a:lnTo>
                  <a:lnTo>
                    <a:pt x="8" y="6"/>
                  </a:lnTo>
                  <a:lnTo>
                    <a:pt x="6" y="6"/>
                  </a:lnTo>
                  <a:lnTo>
                    <a:pt x="3" y="3"/>
                  </a:lnTo>
                  <a:lnTo>
                    <a:pt x="2" y="2"/>
                  </a:lnTo>
                  <a:lnTo>
                    <a:pt x="1" y="1"/>
                  </a:lnTo>
                  <a:lnTo>
                    <a:pt x="1" y="0"/>
                  </a:lnTo>
                  <a:lnTo>
                    <a:pt x="0" y="0"/>
                  </a:lnTo>
                  <a:lnTo>
                    <a:pt x="50" y="0"/>
                  </a:lnTo>
                  <a:lnTo>
                    <a:pt x="49" y="0"/>
                  </a:lnTo>
                  <a:lnTo>
                    <a:pt x="48" y="1"/>
                  </a:lnTo>
                  <a:lnTo>
                    <a:pt x="47" y="2"/>
                  </a:lnTo>
                  <a:lnTo>
                    <a:pt x="46" y="3"/>
                  </a:lnTo>
                  <a:lnTo>
                    <a:pt x="45" y="4"/>
                  </a:lnTo>
                  <a:lnTo>
                    <a:pt x="44" y="5"/>
                  </a:lnTo>
                  <a:lnTo>
                    <a:pt x="42" y="6"/>
                  </a:lnTo>
                  <a:lnTo>
                    <a:pt x="41" y="7"/>
                  </a:lnTo>
                  <a:lnTo>
                    <a:pt x="40" y="8"/>
                  </a:lnTo>
                  <a:lnTo>
                    <a:pt x="33" y="10"/>
                  </a:lnTo>
                  <a:lnTo>
                    <a:pt x="31" y="10"/>
                  </a:lnTo>
                  <a:lnTo>
                    <a:pt x="30" y="11"/>
                  </a:lnTo>
                  <a:lnTo>
                    <a:pt x="29" y="11"/>
                  </a:lnTo>
                  <a:lnTo>
                    <a:pt x="27"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6" name="未知"/>
            <p:cNvSpPr/>
            <p:nvPr/>
          </p:nvSpPr>
          <p:spPr bwMode="auto">
            <a:xfrm>
              <a:off x="398" y="438"/>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 h="44">
                  <a:moveTo>
                    <a:pt x="8" y="44"/>
                  </a:moveTo>
                  <a:lnTo>
                    <a:pt x="7" y="43"/>
                  </a:lnTo>
                  <a:lnTo>
                    <a:pt x="7" y="42"/>
                  </a:lnTo>
                  <a:lnTo>
                    <a:pt x="6" y="42"/>
                  </a:lnTo>
                  <a:lnTo>
                    <a:pt x="6" y="41"/>
                  </a:lnTo>
                  <a:lnTo>
                    <a:pt x="5" y="41"/>
                  </a:lnTo>
                  <a:lnTo>
                    <a:pt x="5" y="40"/>
                  </a:lnTo>
                  <a:lnTo>
                    <a:pt x="5" y="39"/>
                  </a:lnTo>
                  <a:lnTo>
                    <a:pt x="4" y="39"/>
                  </a:lnTo>
                  <a:lnTo>
                    <a:pt x="4" y="38"/>
                  </a:lnTo>
                  <a:lnTo>
                    <a:pt x="4" y="37"/>
                  </a:lnTo>
                  <a:lnTo>
                    <a:pt x="0" y="29"/>
                  </a:lnTo>
                  <a:lnTo>
                    <a:pt x="0" y="27"/>
                  </a:lnTo>
                  <a:lnTo>
                    <a:pt x="0" y="26"/>
                  </a:lnTo>
                  <a:lnTo>
                    <a:pt x="0" y="25"/>
                  </a:lnTo>
                  <a:lnTo>
                    <a:pt x="0" y="24"/>
                  </a:lnTo>
                  <a:lnTo>
                    <a:pt x="0" y="23"/>
                  </a:lnTo>
                  <a:lnTo>
                    <a:pt x="0" y="22"/>
                  </a:lnTo>
                  <a:lnTo>
                    <a:pt x="0" y="21"/>
                  </a:lnTo>
                  <a:lnTo>
                    <a:pt x="0" y="20"/>
                  </a:lnTo>
                  <a:lnTo>
                    <a:pt x="0" y="19"/>
                  </a:lnTo>
                  <a:lnTo>
                    <a:pt x="0" y="18"/>
                  </a:lnTo>
                  <a:lnTo>
                    <a:pt x="0" y="17"/>
                  </a:lnTo>
                  <a:lnTo>
                    <a:pt x="1" y="12"/>
                  </a:lnTo>
                  <a:lnTo>
                    <a:pt x="4" y="5"/>
                  </a:lnTo>
                  <a:lnTo>
                    <a:pt x="5" y="4"/>
                  </a:lnTo>
                  <a:lnTo>
                    <a:pt x="5" y="3"/>
                  </a:lnTo>
                  <a:lnTo>
                    <a:pt x="6" y="3"/>
                  </a:lnTo>
                  <a:lnTo>
                    <a:pt x="6" y="2"/>
                  </a:lnTo>
                  <a:lnTo>
                    <a:pt x="7" y="2"/>
                  </a:lnTo>
                  <a:lnTo>
                    <a:pt x="7" y="1"/>
                  </a:lnTo>
                  <a:lnTo>
                    <a:pt x="8" y="1"/>
                  </a:lnTo>
                  <a:lnTo>
                    <a:pt x="8" y="0"/>
                  </a:lnTo>
                  <a:lnTo>
                    <a:pt x="33" y="0"/>
                  </a:lnTo>
                  <a:lnTo>
                    <a:pt x="32" y="0"/>
                  </a:lnTo>
                  <a:lnTo>
                    <a:pt x="31" y="0"/>
                  </a:lnTo>
                  <a:lnTo>
                    <a:pt x="30" y="0"/>
                  </a:lnTo>
                  <a:lnTo>
                    <a:pt x="29" y="1"/>
                  </a:lnTo>
                  <a:lnTo>
                    <a:pt x="28" y="1"/>
                  </a:lnTo>
                  <a:lnTo>
                    <a:pt x="27" y="1"/>
                  </a:lnTo>
                  <a:lnTo>
                    <a:pt x="26" y="1"/>
                  </a:lnTo>
                  <a:lnTo>
                    <a:pt x="25" y="2"/>
                  </a:lnTo>
                  <a:lnTo>
                    <a:pt x="20" y="5"/>
                  </a:lnTo>
                  <a:lnTo>
                    <a:pt x="19" y="5"/>
                  </a:lnTo>
                  <a:lnTo>
                    <a:pt x="18" y="6"/>
                  </a:lnTo>
                  <a:lnTo>
                    <a:pt x="15" y="9"/>
                  </a:lnTo>
                  <a:lnTo>
                    <a:pt x="14" y="11"/>
                  </a:lnTo>
                  <a:lnTo>
                    <a:pt x="14" y="12"/>
                  </a:lnTo>
                  <a:lnTo>
                    <a:pt x="13" y="12"/>
                  </a:lnTo>
                  <a:lnTo>
                    <a:pt x="12" y="16"/>
                  </a:lnTo>
                  <a:lnTo>
                    <a:pt x="12" y="17"/>
                  </a:lnTo>
                  <a:lnTo>
                    <a:pt x="11" y="18"/>
                  </a:lnTo>
                  <a:lnTo>
                    <a:pt x="11" y="19"/>
                  </a:lnTo>
                  <a:lnTo>
                    <a:pt x="11" y="20"/>
                  </a:lnTo>
                  <a:lnTo>
                    <a:pt x="11" y="21"/>
                  </a:lnTo>
                  <a:lnTo>
                    <a:pt x="11" y="22"/>
                  </a:lnTo>
                  <a:lnTo>
                    <a:pt x="11" y="23"/>
                  </a:lnTo>
                  <a:lnTo>
                    <a:pt x="11" y="24"/>
                  </a:lnTo>
                  <a:lnTo>
                    <a:pt x="11" y="25"/>
                  </a:lnTo>
                  <a:lnTo>
                    <a:pt x="11" y="26"/>
                  </a:lnTo>
                  <a:lnTo>
                    <a:pt x="12" y="27"/>
                  </a:lnTo>
                  <a:lnTo>
                    <a:pt x="12" y="29"/>
                  </a:lnTo>
                  <a:lnTo>
                    <a:pt x="14" y="32"/>
                  </a:lnTo>
                  <a:lnTo>
                    <a:pt x="14" y="33"/>
                  </a:lnTo>
                  <a:lnTo>
                    <a:pt x="15" y="35"/>
                  </a:lnTo>
                  <a:lnTo>
                    <a:pt x="16" y="36"/>
                  </a:lnTo>
                  <a:lnTo>
                    <a:pt x="17" y="37"/>
                  </a:lnTo>
                  <a:lnTo>
                    <a:pt x="25" y="42"/>
                  </a:lnTo>
                  <a:lnTo>
                    <a:pt x="26" y="43"/>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7" name="未知"/>
            <p:cNvSpPr/>
            <p:nvPr/>
          </p:nvSpPr>
          <p:spPr bwMode="auto">
            <a:xfrm>
              <a:off x="411" y="438"/>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3" h="44">
                  <a:moveTo>
                    <a:pt x="0" y="44"/>
                  </a:moveTo>
                  <a:lnTo>
                    <a:pt x="10" y="41"/>
                  </a:lnTo>
                  <a:lnTo>
                    <a:pt x="11" y="41"/>
                  </a:lnTo>
                  <a:lnTo>
                    <a:pt x="12" y="40"/>
                  </a:lnTo>
                  <a:lnTo>
                    <a:pt x="13" y="40"/>
                  </a:lnTo>
                  <a:lnTo>
                    <a:pt x="13" y="39"/>
                  </a:lnTo>
                  <a:lnTo>
                    <a:pt x="21" y="25"/>
                  </a:lnTo>
                  <a:lnTo>
                    <a:pt x="21" y="24"/>
                  </a:lnTo>
                  <a:lnTo>
                    <a:pt x="22" y="23"/>
                  </a:lnTo>
                  <a:lnTo>
                    <a:pt x="22" y="22"/>
                  </a:lnTo>
                  <a:lnTo>
                    <a:pt x="21" y="17"/>
                  </a:lnTo>
                  <a:lnTo>
                    <a:pt x="19" y="12"/>
                  </a:lnTo>
                  <a:lnTo>
                    <a:pt x="19" y="11"/>
                  </a:lnTo>
                  <a:lnTo>
                    <a:pt x="16" y="7"/>
                  </a:lnTo>
                  <a:lnTo>
                    <a:pt x="15" y="7"/>
                  </a:lnTo>
                  <a:lnTo>
                    <a:pt x="15" y="6"/>
                  </a:lnTo>
                  <a:lnTo>
                    <a:pt x="14" y="5"/>
                  </a:lnTo>
                  <a:lnTo>
                    <a:pt x="13" y="5"/>
                  </a:lnTo>
                  <a:lnTo>
                    <a:pt x="13" y="4"/>
                  </a:lnTo>
                  <a:lnTo>
                    <a:pt x="12" y="4"/>
                  </a:lnTo>
                  <a:lnTo>
                    <a:pt x="11" y="3"/>
                  </a:lnTo>
                  <a:lnTo>
                    <a:pt x="10" y="3"/>
                  </a:lnTo>
                  <a:lnTo>
                    <a:pt x="0" y="0"/>
                  </a:lnTo>
                  <a:lnTo>
                    <a:pt x="25" y="0"/>
                  </a:lnTo>
                  <a:lnTo>
                    <a:pt x="25" y="1"/>
                  </a:lnTo>
                  <a:lnTo>
                    <a:pt x="26" y="1"/>
                  </a:lnTo>
                  <a:lnTo>
                    <a:pt x="26" y="2"/>
                  </a:lnTo>
                  <a:lnTo>
                    <a:pt x="27" y="3"/>
                  </a:lnTo>
                  <a:lnTo>
                    <a:pt x="27" y="4"/>
                  </a:lnTo>
                  <a:lnTo>
                    <a:pt x="28" y="4"/>
                  </a:lnTo>
                  <a:lnTo>
                    <a:pt x="28" y="5"/>
                  </a:lnTo>
                  <a:lnTo>
                    <a:pt x="29" y="6"/>
                  </a:lnTo>
                  <a:lnTo>
                    <a:pt x="29" y="7"/>
                  </a:lnTo>
                  <a:lnTo>
                    <a:pt x="30" y="8"/>
                  </a:lnTo>
                  <a:lnTo>
                    <a:pt x="31" y="11"/>
                  </a:lnTo>
                  <a:lnTo>
                    <a:pt x="31" y="12"/>
                  </a:lnTo>
                  <a:lnTo>
                    <a:pt x="32" y="13"/>
                  </a:lnTo>
                  <a:lnTo>
                    <a:pt x="32" y="14"/>
                  </a:lnTo>
                  <a:lnTo>
                    <a:pt x="32" y="15"/>
                  </a:lnTo>
                  <a:lnTo>
                    <a:pt x="32" y="16"/>
                  </a:lnTo>
                  <a:lnTo>
                    <a:pt x="32" y="17"/>
                  </a:lnTo>
                  <a:lnTo>
                    <a:pt x="33" y="18"/>
                  </a:lnTo>
                  <a:lnTo>
                    <a:pt x="33" y="19"/>
                  </a:lnTo>
                  <a:lnTo>
                    <a:pt x="33" y="20"/>
                  </a:lnTo>
                  <a:lnTo>
                    <a:pt x="33" y="21"/>
                  </a:lnTo>
                  <a:lnTo>
                    <a:pt x="33" y="22"/>
                  </a:lnTo>
                  <a:lnTo>
                    <a:pt x="33" y="23"/>
                  </a:lnTo>
                  <a:lnTo>
                    <a:pt x="33" y="24"/>
                  </a:lnTo>
                  <a:lnTo>
                    <a:pt x="33" y="25"/>
                  </a:lnTo>
                  <a:lnTo>
                    <a:pt x="33" y="26"/>
                  </a:lnTo>
                  <a:lnTo>
                    <a:pt x="32" y="27"/>
                  </a:lnTo>
                  <a:lnTo>
                    <a:pt x="32" y="28"/>
                  </a:lnTo>
                  <a:lnTo>
                    <a:pt x="32" y="29"/>
                  </a:lnTo>
                  <a:lnTo>
                    <a:pt x="32" y="30"/>
                  </a:lnTo>
                  <a:lnTo>
                    <a:pt x="32" y="31"/>
                  </a:lnTo>
                  <a:lnTo>
                    <a:pt x="31" y="32"/>
                  </a:lnTo>
                  <a:lnTo>
                    <a:pt x="31" y="33"/>
                  </a:lnTo>
                  <a:lnTo>
                    <a:pt x="31" y="34"/>
                  </a:lnTo>
                  <a:lnTo>
                    <a:pt x="30" y="34"/>
                  </a:lnTo>
                  <a:lnTo>
                    <a:pt x="30" y="35"/>
                  </a:lnTo>
                  <a:lnTo>
                    <a:pt x="30" y="36"/>
                  </a:lnTo>
                  <a:lnTo>
                    <a:pt x="29" y="37"/>
                  </a:lnTo>
                  <a:lnTo>
                    <a:pt x="29" y="38"/>
                  </a:lnTo>
                  <a:lnTo>
                    <a:pt x="28" y="39"/>
                  </a:lnTo>
                  <a:lnTo>
                    <a:pt x="28" y="40"/>
                  </a:lnTo>
                  <a:lnTo>
                    <a:pt x="27" y="40"/>
                  </a:lnTo>
                  <a:lnTo>
                    <a:pt x="27" y="41"/>
                  </a:lnTo>
                  <a:lnTo>
                    <a:pt x="26" y="42"/>
                  </a:lnTo>
                  <a:lnTo>
                    <a:pt x="26" y="43"/>
                  </a:lnTo>
                  <a:lnTo>
                    <a:pt x="25"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8" name="未知"/>
            <p:cNvSpPr/>
            <p:nvPr/>
          </p:nvSpPr>
          <p:spPr bwMode="auto">
            <a:xfrm>
              <a:off x="401" y="433"/>
              <a:ext cx="20" cy="5"/>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0" h="11">
                  <a:moveTo>
                    <a:pt x="0" y="11"/>
                  </a:moveTo>
                  <a:lnTo>
                    <a:pt x="3" y="8"/>
                  </a:lnTo>
                  <a:lnTo>
                    <a:pt x="4" y="7"/>
                  </a:lnTo>
                  <a:lnTo>
                    <a:pt x="5" y="6"/>
                  </a:lnTo>
                  <a:lnTo>
                    <a:pt x="6" y="5"/>
                  </a:lnTo>
                  <a:lnTo>
                    <a:pt x="8" y="5"/>
                  </a:lnTo>
                  <a:lnTo>
                    <a:pt x="12" y="2"/>
                  </a:lnTo>
                  <a:lnTo>
                    <a:pt x="21" y="0"/>
                  </a:lnTo>
                  <a:lnTo>
                    <a:pt x="22" y="0"/>
                  </a:lnTo>
                  <a:lnTo>
                    <a:pt x="23" y="0"/>
                  </a:lnTo>
                  <a:lnTo>
                    <a:pt x="25" y="0"/>
                  </a:lnTo>
                  <a:lnTo>
                    <a:pt x="26" y="0"/>
                  </a:lnTo>
                  <a:lnTo>
                    <a:pt x="27" y="0"/>
                  </a:lnTo>
                  <a:lnTo>
                    <a:pt x="29" y="0"/>
                  </a:lnTo>
                  <a:lnTo>
                    <a:pt x="30" y="0"/>
                  </a:lnTo>
                  <a:lnTo>
                    <a:pt x="31" y="1"/>
                  </a:lnTo>
                  <a:lnTo>
                    <a:pt x="33" y="1"/>
                  </a:lnTo>
                  <a:lnTo>
                    <a:pt x="34" y="1"/>
                  </a:lnTo>
                  <a:lnTo>
                    <a:pt x="35" y="2"/>
                  </a:lnTo>
                  <a:lnTo>
                    <a:pt x="40" y="4"/>
                  </a:lnTo>
                  <a:lnTo>
                    <a:pt x="41" y="4"/>
                  </a:lnTo>
                  <a:lnTo>
                    <a:pt x="42" y="5"/>
                  </a:lnTo>
                  <a:lnTo>
                    <a:pt x="43" y="5"/>
                  </a:lnTo>
                  <a:lnTo>
                    <a:pt x="46" y="8"/>
                  </a:lnTo>
                  <a:lnTo>
                    <a:pt x="47" y="9"/>
                  </a:lnTo>
                  <a:lnTo>
                    <a:pt x="48" y="10"/>
                  </a:lnTo>
                  <a:lnTo>
                    <a:pt x="49" y="11"/>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9" name="未知"/>
            <p:cNvSpPr/>
            <p:nvPr/>
          </p:nvSpPr>
          <p:spPr bwMode="auto">
            <a:xfrm>
              <a:off x="402" y="438"/>
              <a:ext cx="18" cy="17"/>
            </a:xfrm>
            <a:custGeom>
              <a:avLst/>
              <a:gdLst>
                <a:gd name="T0" fmla="*/ 0 w 44"/>
                <a:gd name="T1" fmla="*/ 0 h 44"/>
                <a:gd name="T2" fmla="*/ 0 w 44"/>
                <a:gd name="T3" fmla="*/ 0 h 44"/>
                <a:gd name="T4" fmla="*/ 0 w 44"/>
                <a:gd name="T5" fmla="*/ 0 h 44"/>
                <a:gd name="T6" fmla="*/ 0 w 44"/>
                <a:gd name="T7" fmla="*/ 0 h 44"/>
                <a:gd name="T8" fmla="*/ 0 w 44"/>
                <a:gd name="T9" fmla="*/ 0 h 44"/>
                <a:gd name="T10" fmla="*/ 0 w 44"/>
                <a:gd name="T11" fmla="*/ 0 h 44"/>
                <a:gd name="T12" fmla="*/ 0 w 44"/>
                <a:gd name="T13" fmla="*/ 0 h 44"/>
                <a:gd name="T14" fmla="*/ 0 w 44"/>
                <a:gd name="T15" fmla="*/ 0 h 44"/>
                <a:gd name="T16" fmla="*/ 0 w 44"/>
                <a:gd name="T17" fmla="*/ 0 h 44"/>
                <a:gd name="T18" fmla="*/ 0 w 44"/>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4">
                  <a:moveTo>
                    <a:pt x="6" y="7"/>
                  </a:moveTo>
                  <a:lnTo>
                    <a:pt x="22" y="0"/>
                  </a:lnTo>
                  <a:lnTo>
                    <a:pt x="23" y="0"/>
                  </a:lnTo>
                  <a:lnTo>
                    <a:pt x="44" y="22"/>
                  </a:lnTo>
                  <a:lnTo>
                    <a:pt x="44" y="23"/>
                  </a:lnTo>
                  <a:lnTo>
                    <a:pt x="22" y="44"/>
                  </a:lnTo>
                  <a:lnTo>
                    <a:pt x="21" y="44"/>
                  </a:lnTo>
                  <a:lnTo>
                    <a:pt x="0" y="22"/>
                  </a:lnTo>
                  <a:lnTo>
                    <a:pt x="0" y="20"/>
                  </a:lnTo>
                  <a:lnTo>
                    <a:pt x="6" y="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 name="未知"/>
            <p:cNvSpPr/>
            <p:nvPr/>
          </p:nvSpPr>
          <p:spPr bwMode="auto">
            <a:xfrm>
              <a:off x="398" y="433"/>
              <a:ext cx="26" cy="27"/>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4" y="66"/>
                  </a:lnTo>
                  <a:lnTo>
                    <a:pt x="66" y="33"/>
                  </a:lnTo>
                  <a:lnTo>
                    <a:pt x="66" y="30"/>
                  </a:lnTo>
                  <a:lnTo>
                    <a:pt x="33" y="0"/>
                  </a:lnTo>
                  <a:lnTo>
                    <a:pt x="31"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1" name="未知"/>
            <p:cNvSpPr/>
            <p:nvPr/>
          </p:nvSpPr>
          <p:spPr bwMode="auto">
            <a:xfrm>
              <a:off x="342" y="372"/>
              <a:ext cx="44"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2">
                  <a:moveTo>
                    <a:pt x="90" y="74"/>
                  </a:moveTo>
                  <a:lnTo>
                    <a:pt x="109" y="112"/>
                  </a:lnTo>
                  <a:lnTo>
                    <a:pt x="90" y="74"/>
                  </a:lnTo>
                  <a:lnTo>
                    <a:pt x="44" y="35"/>
                  </a:lnTo>
                  <a:lnTo>
                    <a:pt x="43" y="35"/>
                  </a:lnTo>
                  <a:lnTo>
                    <a:pt x="42" y="36"/>
                  </a:lnTo>
                  <a:lnTo>
                    <a:pt x="42" y="37"/>
                  </a:lnTo>
                  <a:lnTo>
                    <a:pt x="0" y="0"/>
                  </a:lnTo>
                  <a:lnTo>
                    <a:pt x="42" y="37"/>
                  </a:lnTo>
                  <a:lnTo>
                    <a:pt x="42" y="38"/>
                  </a:lnTo>
                  <a:lnTo>
                    <a:pt x="83" y="85"/>
                  </a:lnTo>
                  <a:lnTo>
                    <a:pt x="85" y="86"/>
                  </a:lnTo>
                  <a:lnTo>
                    <a:pt x="90" y="74"/>
                  </a:lnTo>
                  <a:close/>
                </a:path>
              </a:pathLst>
            </a:custGeom>
            <a:blipFill dpi="0" rotWithShape="0">
              <a:blip r:embed="rId1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2" name="未知"/>
            <p:cNvSpPr/>
            <p:nvPr/>
          </p:nvSpPr>
          <p:spPr bwMode="auto">
            <a:xfrm>
              <a:off x="372" y="385"/>
              <a:ext cx="26"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22" y="59"/>
                  </a:moveTo>
                  <a:lnTo>
                    <a:pt x="24" y="56"/>
                  </a:lnTo>
                  <a:lnTo>
                    <a:pt x="66" y="94"/>
                  </a:lnTo>
                  <a:lnTo>
                    <a:pt x="24" y="56"/>
                  </a:lnTo>
                  <a:lnTo>
                    <a:pt x="23" y="55"/>
                  </a:lnTo>
                  <a:lnTo>
                    <a:pt x="16" y="42"/>
                  </a:lnTo>
                  <a:lnTo>
                    <a:pt x="11" y="54"/>
                  </a:lnTo>
                  <a:lnTo>
                    <a:pt x="0" y="0"/>
                  </a:lnTo>
                  <a:lnTo>
                    <a:pt x="11" y="54"/>
                  </a:lnTo>
                  <a:lnTo>
                    <a:pt x="21" y="59"/>
                  </a:lnTo>
                  <a:lnTo>
                    <a:pt x="22" y="59"/>
                  </a:lnTo>
                  <a:close/>
                </a:path>
              </a:pathLst>
            </a:custGeom>
            <a:blipFill dpi="0" rotWithShape="0">
              <a:blip r:embed="rId1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3" name="未知"/>
            <p:cNvSpPr/>
            <p:nvPr/>
          </p:nvSpPr>
          <p:spPr bwMode="auto">
            <a:xfrm>
              <a:off x="359" y="386"/>
              <a:ext cx="23" cy="23"/>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26" y="37"/>
                  </a:moveTo>
                  <a:lnTo>
                    <a:pt x="53" y="56"/>
                  </a:lnTo>
                  <a:lnTo>
                    <a:pt x="54" y="56"/>
                  </a:lnTo>
                  <a:lnTo>
                    <a:pt x="56" y="53"/>
                  </a:lnTo>
                  <a:lnTo>
                    <a:pt x="55" y="52"/>
                  </a:lnTo>
                  <a:lnTo>
                    <a:pt x="15" y="7"/>
                  </a:lnTo>
                  <a:lnTo>
                    <a:pt x="2" y="0"/>
                  </a:lnTo>
                  <a:lnTo>
                    <a:pt x="1" y="0"/>
                  </a:lnTo>
                  <a:lnTo>
                    <a:pt x="0" y="1"/>
                  </a:lnTo>
                  <a:lnTo>
                    <a:pt x="0" y="2"/>
                  </a:lnTo>
                  <a:lnTo>
                    <a:pt x="0" y="3"/>
                  </a:lnTo>
                  <a:lnTo>
                    <a:pt x="26"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4" name="未知"/>
            <p:cNvSpPr/>
            <p:nvPr/>
          </p:nvSpPr>
          <p:spPr bwMode="auto">
            <a:xfrm>
              <a:off x="301" y="366"/>
              <a:ext cx="110"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3" y="54"/>
                  </a:lnTo>
                  <a:lnTo>
                    <a:pt x="243" y="35"/>
                  </a:lnTo>
                  <a:lnTo>
                    <a:pt x="276" y="276"/>
                  </a:lnTo>
                  <a:lnTo>
                    <a:pt x="243" y="35"/>
                  </a:lnTo>
                  <a:lnTo>
                    <a:pt x="243" y="33"/>
                  </a:lnTo>
                  <a:lnTo>
                    <a:pt x="231" y="20"/>
                  </a:lnTo>
                  <a:lnTo>
                    <a:pt x="20" y="232"/>
                  </a:lnTo>
                  <a:lnTo>
                    <a:pt x="0" y="0"/>
                  </a:lnTo>
                  <a:lnTo>
                    <a:pt x="20" y="232"/>
                  </a:lnTo>
                  <a:lnTo>
                    <a:pt x="34" y="243"/>
                  </a:lnTo>
                  <a:lnTo>
                    <a:pt x="36" y="243"/>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5" name="未知"/>
            <p:cNvSpPr/>
            <p:nvPr/>
          </p:nvSpPr>
          <p:spPr bwMode="auto">
            <a:xfrm>
              <a:off x="296" y="362"/>
              <a:ext cx="105" cy="104"/>
            </a:xfrm>
            <a:custGeom>
              <a:avLst/>
              <a:gdLst>
                <a:gd name="T0" fmla="*/ 0 w 262"/>
                <a:gd name="T1" fmla="*/ 0 h 261"/>
                <a:gd name="T2" fmla="*/ 0 w 262"/>
                <a:gd name="T3" fmla="*/ 0 h 261"/>
                <a:gd name="T4" fmla="*/ 0 w 262"/>
                <a:gd name="T5" fmla="*/ 0 h 261"/>
                <a:gd name="T6" fmla="*/ 0 w 262"/>
                <a:gd name="T7" fmla="*/ 0 h 261"/>
                <a:gd name="T8" fmla="*/ 0 w 262"/>
                <a:gd name="T9" fmla="*/ 0 h 261"/>
                <a:gd name="T10" fmla="*/ 0 w 262"/>
                <a:gd name="T11" fmla="*/ 0 h 261"/>
                <a:gd name="T12" fmla="*/ 0 w 262"/>
                <a:gd name="T13" fmla="*/ 0 h 261"/>
                <a:gd name="T14" fmla="*/ 0 w 262"/>
                <a:gd name="T15" fmla="*/ 0 h 261"/>
                <a:gd name="T16" fmla="*/ 0 w 262"/>
                <a:gd name="T17" fmla="*/ 0 h 261"/>
                <a:gd name="T18" fmla="*/ 0 w 262"/>
                <a:gd name="T19" fmla="*/ 0 h 261"/>
                <a:gd name="T20" fmla="*/ 0 w 262"/>
                <a:gd name="T21" fmla="*/ 0 h 261"/>
                <a:gd name="T22" fmla="*/ 0 w 262"/>
                <a:gd name="T23" fmla="*/ 0 h 261"/>
                <a:gd name="T24" fmla="*/ 0 w 262"/>
                <a:gd name="T25" fmla="*/ 0 h 261"/>
                <a:gd name="T26" fmla="*/ 0 w 262"/>
                <a:gd name="T27" fmla="*/ 0 h 261"/>
                <a:gd name="T28" fmla="*/ 0 w 262"/>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1">
                  <a:moveTo>
                    <a:pt x="242" y="30"/>
                  </a:moveTo>
                  <a:lnTo>
                    <a:pt x="262" y="261"/>
                  </a:lnTo>
                  <a:lnTo>
                    <a:pt x="242" y="30"/>
                  </a:lnTo>
                  <a:lnTo>
                    <a:pt x="240" y="30"/>
                  </a:lnTo>
                  <a:lnTo>
                    <a:pt x="239" y="29"/>
                  </a:lnTo>
                  <a:lnTo>
                    <a:pt x="237" y="30"/>
                  </a:lnTo>
                  <a:lnTo>
                    <a:pt x="40" y="218"/>
                  </a:lnTo>
                  <a:lnTo>
                    <a:pt x="30" y="238"/>
                  </a:lnTo>
                  <a:lnTo>
                    <a:pt x="0" y="0"/>
                  </a:lnTo>
                  <a:lnTo>
                    <a:pt x="30" y="238"/>
                  </a:lnTo>
                  <a:lnTo>
                    <a:pt x="30" y="240"/>
                  </a:lnTo>
                  <a:lnTo>
                    <a:pt x="30" y="241"/>
                  </a:lnTo>
                  <a:lnTo>
                    <a:pt x="31" y="242"/>
                  </a:lnTo>
                  <a:lnTo>
                    <a:pt x="242" y="30"/>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6" name="未知"/>
            <p:cNvSpPr/>
            <p:nvPr/>
          </p:nvSpPr>
          <p:spPr bwMode="auto">
            <a:xfrm>
              <a:off x="308" y="373"/>
              <a:ext cx="90"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4" y="220"/>
                  </a:moveTo>
                  <a:lnTo>
                    <a:pt x="0" y="209"/>
                  </a:lnTo>
                  <a:lnTo>
                    <a:pt x="0" y="207"/>
                  </a:lnTo>
                  <a:lnTo>
                    <a:pt x="189" y="10"/>
                  </a:lnTo>
                  <a:lnTo>
                    <a:pt x="209" y="0"/>
                  </a:lnTo>
                  <a:lnTo>
                    <a:pt x="210" y="1"/>
                  </a:lnTo>
                  <a:lnTo>
                    <a:pt x="224" y="16"/>
                  </a:lnTo>
                  <a:lnTo>
                    <a:pt x="224" y="17"/>
                  </a:lnTo>
                  <a:lnTo>
                    <a:pt x="35" y="215"/>
                  </a:lnTo>
                  <a:lnTo>
                    <a:pt x="15" y="224"/>
                  </a:lnTo>
                  <a:lnTo>
                    <a:pt x="14" y="224"/>
                  </a:lnTo>
                  <a:lnTo>
                    <a:pt x="4"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7" name="未知"/>
            <p:cNvSpPr/>
            <p:nvPr/>
          </p:nvSpPr>
          <p:spPr bwMode="auto">
            <a:xfrm>
              <a:off x="354" y="40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8" name="未知"/>
            <p:cNvSpPr/>
            <p:nvPr/>
          </p:nvSpPr>
          <p:spPr bwMode="auto">
            <a:xfrm>
              <a:off x="356" y="40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 name="未知"/>
            <p:cNvSpPr/>
            <p:nvPr/>
          </p:nvSpPr>
          <p:spPr bwMode="auto">
            <a:xfrm>
              <a:off x="334" y="425"/>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 name="未知"/>
            <p:cNvSpPr/>
            <p:nvPr/>
          </p:nvSpPr>
          <p:spPr bwMode="auto">
            <a:xfrm>
              <a:off x="335" y="425"/>
              <a:ext cx="3" cy="23"/>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1" name="未知"/>
            <p:cNvSpPr/>
            <p:nvPr/>
          </p:nvSpPr>
          <p:spPr bwMode="auto">
            <a:xfrm>
              <a:off x="324" y="436"/>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2" name="未知"/>
            <p:cNvSpPr/>
            <p:nvPr/>
          </p:nvSpPr>
          <p:spPr bwMode="auto">
            <a:xfrm>
              <a:off x="325" y="436"/>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3" name="未知"/>
            <p:cNvSpPr/>
            <p:nvPr/>
          </p:nvSpPr>
          <p:spPr bwMode="auto">
            <a:xfrm>
              <a:off x="344" y="41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4" name="未知"/>
            <p:cNvSpPr/>
            <p:nvPr/>
          </p:nvSpPr>
          <p:spPr bwMode="auto">
            <a:xfrm>
              <a:off x="345" y="415"/>
              <a:ext cx="3" cy="23"/>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5" name="未知"/>
            <p:cNvSpPr/>
            <p:nvPr/>
          </p:nvSpPr>
          <p:spPr bwMode="auto">
            <a:xfrm>
              <a:off x="364" y="396"/>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6" name="未知"/>
            <p:cNvSpPr/>
            <p:nvPr/>
          </p:nvSpPr>
          <p:spPr bwMode="auto">
            <a:xfrm>
              <a:off x="365" y="396"/>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7" name="未知"/>
            <p:cNvSpPr/>
            <p:nvPr/>
          </p:nvSpPr>
          <p:spPr bwMode="auto">
            <a:xfrm>
              <a:off x="115" y="433"/>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3" y="547"/>
                  </a:moveTo>
                  <a:lnTo>
                    <a:pt x="535" y="110"/>
                  </a:lnTo>
                  <a:lnTo>
                    <a:pt x="548" y="83"/>
                  </a:lnTo>
                  <a:lnTo>
                    <a:pt x="627" y="627"/>
                  </a:lnTo>
                  <a:lnTo>
                    <a:pt x="548" y="83"/>
                  </a:lnTo>
                  <a:lnTo>
                    <a:pt x="548" y="80"/>
                  </a:lnTo>
                  <a:lnTo>
                    <a:pt x="508" y="34"/>
                  </a:lnTo>
                  <a:lnTo>
                    <a:pt x="498" y="32"/>
                  </a:lnTo>
                  <a:lnTo>
                    <a:pt x="495" y="32"/>
                  </a:lnTo>
                  <a:lnTo>
                    <a:pt x="426" y="89"/>
                  </a:lnTo>
                  <a:lnTo>
                    <a:pt x="34" y="481"/>
                  </a:lnTo>
                  <a:lnTo>
                    <a:pt x="33" y="490"/>
                  </a:lnTo>
                  <a:lnTo>
                    <a:pt x="0" y="0"/>
                  </a:lnTo>
                  <a:lnTo>
                    <a:pt x="33" y="490"/>
                  </a:lnTo>
                  <a:lnTo>
                    <a:pt x="34" y="494"/>
                  </a:lnTo>
                  <a:lnTo>
                    <a:pt x="68" y="545"/>
                  </a:lnTo>
                  <a:lnTo>
                    <a:pt x="90" y="547"/>
                  </a:lnTo>
                  <a:lnTo>
                    <a:pt x="93" y="547"/>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8" name="未知"/>
            <p:cNvSpPr/>
            <p:nvPr/>
          </p:nvSpPr>
          <p:spPr bwMode="auto">
            <a:xfrm>
              <a:off x="96" y="414"/>
              <a:ext cx="224" cy="225"/>
            </a:xfrm>
            <a:custGeom>
              <a:avLst/>
              <a:gdLst>
                <a:gd name="T0" fmla="*/ 0 w 562"/>
                <a:gd name="T1" fmla="*/ 0 h 563"/>
                <a:gd name="T2" fmla="*/ 0 w 562"/>
                <a:gd name="T3" fmla="*/ 0 h 563"/>
                <a:gd name="T4" fmla="*/ 0 w 562"/>
                <a:gd name="T5" fmla="*/ 0 h 563"/>
                <a:gd name="T6" fmla="*/ 0 w 562"/>
                <a:gd name="T7" fmla="*/ 0 h 563"/>
                <a:gd name="T8" fmla="*/ 0 w 562"/>
                <a:gd name="T9" fmla="*/ 0 h 563"/>
                <a:gd name="T10" fmla="*/ 0 w 562"/>
                <a:gd name="T11" fmla="*/ 0 h 563"/>
                <a:gd name="T12" fmla="*/ 0 w 562"/>
                <a:gd name="T13" fmla="*/ 0 h 563"/>
                <a:gd name="T14" fmla="*/ 0 w 562"/>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2" h="563">
                  <a:moveTo>
                    <a:pt x="473" y="137"/>
                  </a:moveTo>
                  <a:lnTo>
                    <a:pt x="562" y="563"/>
                  </a:lnTo>
                  <a:lnTo>
                    <a:pt x="473" y="137"/>
                  </a:lnTo>
                  <a:lnTo>
                    <a:pt x="94" y="500"/>
                  </a:lnTo>
                  <a:lnTo>
                    <a:pt x="82" y="529"/>
                  </a:lnTo>
                  <a:lnTo>
                    <a:pt x="0" y="0"/>
                  </a:lnTo>
                  <a:lnTo>
                    <a:pt x="82" y="529"/>
                  </a:lnTo>
                  <a:lnTo>
                    <a:pt x="473" y="137"/>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9" name="未知"/>
            <p:cNvSpPr/>
            <p:nvPr/>
          </p:nvSpPr>
          <p:spPr bwMode="auto">
            <a:xfrm>
              <a:off x="300" y="419"/>
              <a:ext cx="102" cy="101"/>
            </a:xfrm>
            <a:custGeom>
              <a:avLst/>
              <a:gdLst>
                <a:gd name="T0" fmla="*/ 0 w 253"/>
                <a:gd name="T1" fmla="*/ 0 h 252"/>
                <a:gd name="T2" fmla="*/ 0 w 253"/>
                <a:gd name="T3" fmla="*/ 0 h 252"/>
                <a:gd name="T4" fmla="*/ 0 w 253"/>
                <a:gd name="T5" fmla="*/ 0 h 252"/>
                <a:gd name="T6" fmla="*/ 0 w 253"/>
                <a:gd name="T7" fmla="*/ 0 h 252"/>
                <a:gd name="T8" fmla="*/ 0 w 253"/>
                <a:gd name="T9" fmla="*/ 0 h 252"/>
                <a:gd name="T10" fmla="*/ 0 w 253"/>
                <a:gd name="T11" fmla="*/ 0 h 252"/>
                <a:gd name="T12" fmla="*/ 0 w 253"/>
                <a:gd name="T13" fmla="*/ 0 h 252"/>
                <a:gd name="T14" fmla="*/ 0 w 253"/>
                <a:gd name="T15" fmla="*/ 0 h 252"/>
                <a:gd name="T16" fmla="*/ 0 w 253"/>
                <a:gd name="T17" fmla="*/ 0 h 252"/>
                <a:gd name="T18" fmla="*/ 0 w 253"/>
                <a:gd name="T19" fmla="*/ 0 h 252"/>
                <a:gd name="T20" fmla="*/ 0 w 253"/>
                <a:gd name="T21" fmla="*/ 0 h 2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2">
                  <a:moveTo>
                    <a:pt x="233" y="152"/>
                  </a:moveTo>
                  <a:lnTo>
                    <a:pt x="253" y="252"/>
                  </a:lnTo>
                  <a:lnTo>
                    <a:pt x="233" y="152"/>
                  </a:lnTo>
                  <a:lnTo>
                    <a:pt x="95" y="21"/>
                  </a:lnTo>
                  <a:lnTo>
                    <a:pt x="19" y="97"/>
                  </a:lnTo>
                  <a:lnTo>
                    <a:pt x="0" y="0"/>
                  </a:lnTo>
                  <a:lnTo>
                    <a:pt x="19" y="97"/>
                  </a:lnTo>
                  <a:lnTo>
                    <a:pt x="58" y="138"/>
                  </a:lnTo>
                  <a:lnTo>
                    <a:pt x="110" y="124"/>
                  </a:lnTo>
                  <a:lnTo>
                    <a:pt x="207" y="170"/>
                  </a:lnTo>
                  <a:lnTo>
                    <a:pt x="233" y="152"/>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0" name="未知"/>
            <p:cNvSpPr/>
            <p:nvPr/>
          </p:nvSpPr>
          <p:spPr bwMode="auto">
            <a:xfrm>
              <a:off x="277" y="396"/>
              <a:ext cx="70" cy="70"/>
            </a:xfrm>
            <a:custGeom>
              <a:avLst/>
              <a:gdLst>
                <a:gd name="T0" fmla="*/ 0 w 174"/>
                <a:gd name="T1" fmla="*/ 0 h 175"/>
                <a:gd name="T2" fmla="*/ 0 w 174"/>
                <a:gd name="T3" fmla="*/ 0 h 175"/>
                <a:gd name="T4" fmla="*/ 0 w 174"/>
                <a:gd name="T5" fmla="*/ 0 h 175"/>
                <a:gd name="T6" fmla="*/ 0 w 174"/>
                <a:gd name="T7" fmla="*/ 0 h 175"/>
                <a:gd name="T8" fmla="*/ 0 w 174"/>
                <a:gd name="T9" fmla="*/ 0 h 175"/>
                <a:gd name="T10" fmla="*/ 0 w 174"/>
                <a:gd name="T11" fmla="*/ 0 h 175"/>
                <a:gd name="T12" fmla="*/ 0 w 174"/>
                <a:gd name="T13" fmla="*/ 0 h 175"/>
                <a:gd name="T14" fmla="*/ 0 w 174"/>
                <a:gd name="T15" fmla="*/ 0 h 175"/>
                <a:gd name="T16" fmla="*/ 0 w 174"/>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53" y="80"/>
                  </a:moveTo>
                  <a:lnTo>
                    <a:pt x="174" y="175"/>
                  </a:lnTo>
                  <a:lnTo>
                    <a:pt x="153" y="80"/>
                  </a:lnTo>
                  <a:lnTo>
                    <a:pt x="128" y="55"/>
                  </a:lnTo>
                  <a:lnTo>
                    <a:pt x="65" y="143"/>
                  </a:lnTo>
                  <a:lnTo>
                    <a:pt x="0" y="0"/>
                  </a:lnTo>
                  <a:lnTo>
                    <a:pt x="65" y="143"/>
                  </a:lnTo>
                  <a:lnTo>
                    <a:pt x="77" y="156"/>
                  </a:lnTo>
                  <a:lnTo>
                    <a:pt x="153" y="80"/>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1" name="未知"/>
            <p:cNvSpPr/>
            <p:nvPr/>
          </p:nvSpPr>
          <p:spPr bwMode="auto">
            <a:xfrm>
              <a:off x="303" y="418"/>
              <a:ext cx="91"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8"/>
                  </a:moveTo>
                  <a:lnTo>
                    <a:pt x="51" y="142"/>
                  </a:lnTo>
                  <a:lnTo>
                    <a:pt x="56" y="141"/>
                  </a:lnTo>
                  <a:lnTo>
                    <a:pt x="61" y="140"/>
                  </a:lnTo>
                  <a:lnTo>
                    <a:pt x="103" y="128"/>
                  </a:lnTo>
                  <a:lnTo>
                    <a:pt x="200" y="174"/>
                  </a:lnTo>
                  <a:lnTo>
                    <a:pt x="226" y="156"/>
                  </a:lnTo>
                  <a:lnTo>
                    <a:pt x="63" y="0"/>
                  </a:lnTo>
                  <a:lnTo>
                    <a:pt x="0" y="8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2" name="未知"/>
            <p:cNvSpPr/>
            <p:nvPr/>
          </p:nvSpPr>
          <p:spPr bwMode="auto">
            <a:xfrm>
              <a:off x="443" y="421"/>
              <a:ext cx="7" cy="9"/>
            </a:xfrm>
            <a:custGeom>
              <a:avLst/>
              <a:gdLst>
                <a:gd name="T0" fmla="*/ 0 w 18"/>
                <a:gd name="T1" fmla="*/ 0 h 21"/>
                <a:gd name="T2" fmla="*/ 0 w 18"/>
                <a:gd name="T3" fmla="*/ 0 h 21"/>
                <a:gd name="T4" fmla="*/ 0 w 18"/>
                <a:gd name="T5" fmla="*/ 0 h 21"/>
                <a:gd name="T6" fmla="*/ 0 w 18"/>
                <a:gd name="T7" fmla="*/ 0 h 21"/>
                <a:gd name="T8" fmla="*/ 0 w 18"/>
                <a:gd name="T9" fmla="*/ 0 h 21"/>
                <a:gd name="T10" fmla="*/ 0 w 18"/>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1">
                  <a:moveTo>
                    <a:pt x="5" y="17"/>
                  </a:moveTo>
                  <a:lnTo>
                    <a:pt x="18" y="0"/>
                  </a:lnTo>
                  <a:lnTo>
                    <a:pt x="0" y="19"/>
                  </a:lnTo>
                  <a:lnTo>
                    <a:pt x="2" y="20"/>
                  </a:lnTo>
                  <a:lnTo>
                    <a:pt x="2" y="21"/>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3" name="未知"/>
            <p:cNvSpPr/>
            <p:nvPr/>
          </p:nvSpPr>
          <p:spPr bwMode="auto">
            <a:xfrm>
              <a:off x="360" y="346"/>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9">
                  <a:moveTo>
                    <a:pt x="225" y="188"/>
                  </a:moveTo>
                  <a:lnTo>
                    <a:pt x="230" y="177"/>
                  </a:lnTo>
                  <a:lnTo>
                    <a:pt x="279" y="279"/>
                  </a:lnTo>
                  <a:lnTo>
                    <a:pt x="230" y="177"/>
                  </a:lnTo>
                  <a:lnTo>
                    <a:pt x="230" y="175"/>
                  </a:lnTo>
                  <a:lnTo>
                    <a:pt x="199" y="116"/>
                  </a:lnTo>
                  <a:lnTo>
                    <a:pt x="160" y="69"/>
                  </a:lnTo>
                  <a:lnTo>
                    <a:pt x="115" y="29"/>
                  </a:lnTo>
                  <a:lnTo>
                    <a:pt x="19" y="125"/>
                  </a:lnTo>
                  <a:lnTo>
                    <a:pt x="0" y="0"/>
                  </a:lnTo>
                  <a:lnTo>
                    <a:pt x="19" y="125"/>
                  </a:lnTo>
                  <a:lnTo>
                    <a:pt x="50" y="157"/>
                  </a:lnTo>
                  <a:lnTo>
                    <a:pt x="99" y="108"/>
                  </a:lnTo>
                  <a:lnTo>
                    <a:pt x="104" y="110"/>
                  </a:lnTo>
                  <a:lnTo>
                    <a:pt x="158" y="153"/>
                  </a:lnTo>
                  <a:lnTo>
                    <a:pt x="201" y="199"/>
                  </a:lnTo>
                  <a:lnTo>
                    <a:pt x="207" y="207"/>
                  </a:lnTo>
                  <a:lnTo>
                    <a:pt x="225" y="188"/>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4" name="未知"/>
            <p:cNvSpPr/>
            <p:nvPr/>
          </p:nvSpPr>
          <p:spPr bwMode="auto">
            <a:xfrm>
              <a:off x="337" y="323"/>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2">
                  <a:moveTo>
                    <a:pt x="173" y="87"/>
                  </a:moveTo>
                  <a:lnTo>
                    <a:pt x="202" y="202"/>
                  </a:lnTo>
                  <a:lnTo>
                    <a:pt x="173" y="87"/>
                  </a:lnTo>
                  <a:lnTo>
                    <a:pt x="135" y="69"/>
                  </a:lnTo>
                  <a:lnTo>
                    <a:pt x="126" y="70"/>
                  </a:lnTo>
                  <a:lnTo>
                    <a:pt x="75" y="113"/>
                  </a:lnTo>
                  <a:lnTo>
                    <a:pt x="55" y="160"/>
                  </a:lnTo>
                  <a:lnTo>
                    <a:pt x="0" y="0"/>
                  </a:lnTo>
                  <a:lnTo>
                    <a:pt x="55" y="160"/>
                  </a:lnTo>
                  <a:lnTo>
                    <a:pt x="77" y="183"/>
                  </a:lnTo>
                  <a:lnTo>
                    <a:pt x="173" y="87"/>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5" name="未知"/>
            <p:cNvSpPr/>
            <p:nvPr/>
          </p:nvSpPr>
          <p:spPr bwMode="auto">
            <a:xfrm>
              <a:off x="359" y="350"/>
              <a:ext cx="93" cy="80"/>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2" y="198"/>
                  </a:moveTo>
                  <a:lnTo>
                    <a:pt x="233" y="166"/>
                  </a:lnTo>
                  <a:lnTo>
                    <a:pt x="233" y="164"/>
                  </a:lnTo>
                  <a:lnTo>
                    <a:pt x="202" y="105"/>
                  </a:lnTo>
                  <a:lnTo>
                    <a:pt x="163" y="58"/>
                  </a:lnTo>
                  <a:lnTo>
                    <a:pt x="117" y="18"/>
                  </a:lnTo>
                  <a:lnTo>
                    <a:pt x="80" y="0"/>
                  </a:lnTo>
                  <a:lnTo>
                    <a:pt x="71" y="1"/>
                  </a:lnTo>
                  <a:lnTo>
                    <a:pt x="20" y="44"/>
                  </a:lnTo>
                  <a:lnTo>
                    <a:pt x="0" y="91"/>
                  </a:lnTo>
                  <a:lnTo>
                    <a:pt x="53" y="146"/>
                  </a:lnTo>
                  <a:lnTo>
                    <a:pt x="102" y="97"/>
                  </a:lnTo>
                  <a:lnTo>
                    <a:pt x="107" y="99"/>
                  </a:lnTo>
                  <a:lnTo>
                    <a:pt x="161" y="142"/>
                  </a:lnTo>
                  <a:lnTo>
                    <a:pt x="204" y="188"/>
                  </a:lnTo>
                  <a:lnTo>
                    <a:pt x="212"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6" name="未知"/>
            <p:cNvSpPr/>
            <p:nvPr/>
          </p:nvSpPr>
          <p:spPr bwMode="auto">
            <a:xfrm>
              <a:off x="290" y="428"/>
              <a:ext cx="70"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104" y="128"/>
                  </a:moveTo>
                  <a:lnTo>
                    <a:pt x="128" y="102"/>
                  </a:lnTo>
                  <a:lnTo>
                    <a:pt x="174" y="174"/>
                  </a:lnTo>
                  <a:lnTo>
                    <a:pt x="128" y="102"/>
                  </a:lnTo>
                  <a:lnTo>
                    <a:pt x="128" y="100"/>
                  </a:lnTo>
                  <a:lnTo>
                    <a:pt x="76" y="39"/>
                  </a:lnTo>
                  <a:lnTo>
                    <a:pt x="57" y="31"/>
                  </a:lnTo>
                  <a:lnTo>
                    <a:pt x="55" y="31"/>
                  </a:lnTo>
                  <a:lnTo>
                    <a:pt x="31" y="57"/>
                  </a:lnTo>
                  <a:lnTo>
                    <a:pt x="0" y="0"/>
                  </a:lnTo>
                  <a:lnTo>
                    <a:pt x="31" y="57"/>
                  </a:lnTo>
                  <a:lnTo>
                    <a:pt x="31" y="59"/>
                  </a:lnTo>
                  <a:lnTo>
                    <a:pt x="83" y="120"/>
                  </a:lnTo>
                  <a:lnTo>
                    <a:pt x="102" y="128"/>
                  </a:lnTo>
                  <a:lnTo>
                    <a:pt x="104" y="128"/>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7" name="未知"/>
            <p:cNvSpPr/>
            <p:nvPr/>
          </p:nvSpPr>
          <p:spPr bwMode="auto">
            <a:xfrm>
              <a:off x="146" y="620"/>
              <a:ext cx="16" cy="16"/>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1">
                  <a:moveTo>
                    <a:pt x="21" y="0"/>
                  </a:moveTo>
                  <a:lnTo>
                    <a:pt x="41" y="20"/>
                  </a:lnTo>
                  <a:lnTo>
                    <a:pt x="41" y="22"/>
                  </a:lnTo>
                  <a:lnTo>
                    <a:pt x="21" y="41"/>
                  </a:lnTo>
                  <a:lnTo>
                    <a:pt x="19" y="41"/>
                  </a:lnTo>
                  <a:lnTo>
                    <a:pt x="0" y="21"/>
                  </a:lnTo>
                  <a:lnTo>
                    <a:pt x="0" y="19"/>
                  </a:lnTo>
                  <a:lnTo>
                    <a:pt x="20" y="0"/>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8" name="未知"/>
            <p:cNvSpPr/>
            <p:nvPr/>
          </p:nvSpPr>
          <p:spPr bwMode="auto">
            <a:xfrm>
              <a:off x="146" y="620"/>
              <a:ext cx="16" cy="16"/>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w 4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1">
                  <a:moveTo>
                    <a:pt x="6" y="36"/>
                  </a:moveTo>
                  <a:lnTo>
                    <a:pt x="21" y="41"/>
                  </a:lnTo>
                  <a:lnTo>
                    <a:pt x="22" y="41"/>
                  </a:lnTo>
                  <a:lnTo>
                    <a:pt x="41" y="20"/>
                  </a:lnTo>
                  <a:lnTo>
                    <a:pt x="41" y="18"/>
                  </a:lnTo>
                  <a:lnTo>
                    <a:pt x="20" y="0"/>
                  </a:lnTo>
                  <a:lnTo>
                    <a:pt x="18" y="0"/>
                  </a:lnTo>
                  <a:lnTo>
                    <a:pt x="0" y="21"/>
                  </a:lnTo>
                  <a:lnTo>
                    <a:pt x="0" y="23"/>
                  </a:lnTo>
                  <a:lnTo>
                    <a:pt x="6"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9" name="未知"/>
            <p:cNvSpPr/>
            <p:nvPr/>
          </p:nvSpPr>
          <p:spPr bwMode="auto">
            <a:xfrm>
              <a:off x="314" y="153"/>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505" y="377"/>
                  </a:moveTo>
                  <a:lnTo>
                    <a:pt x="444" y="408"/>
                  </a:lnTo>
                  <a:lnTo>
                    <a:pt x="368" y="420"/>
                  </a:lnTo>
                  <a:lnTo>
                    <a:pt x="293" y="424"/>
                  </a:lnTo>
                  <a:lnTo>
                    <a:pt x="252" y="425"/>
                  </a:lnTo>
                  <a:lnTo>
                    <a:pt x="231" y="425"/>
                  </a:lnTo>
                  <a:lnTo>
                    <a:pt x="154" y="421"/>
                  </a:lnTo>
                  <a:lnTo>
                    <a:pt x="88" y="413"/>
                  </a:lnTo>
                  <a:lnTo>
                    <a:pt x="28" y="399"/>
                  </a:lnTo>
                  <a:lnTo>
                    <a:pt x="0" y="377"/>
                  </a:lnTo>
                  <a:lnTo>
                    <a:pt x="0" y="0"/>
                  </a:lnTo>
                  <a:lnTo>
                    <a:pt x="505" y="0"/>
                  </a:lnTo>
                  <a:lnTo>
                    <a:pt x="505" y="3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0" name="未知"/>
            <p:cNvSpPr/>
            <p:nvPr/>
          </p:nvSpPr>
          <p:spPr bwMode="auto">
            <a:xfrm>
              <a:off x="314" y="153"/>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0" y="0"/>
                  </a:moveTo>
                  <a:lnTo>
                    <a:pt x="0" y="377"/>
                  </a:lnTo>
                  <a:lnTo>
                    <a:pt x="0" y="381"/>
                  </a:lnTo>
                  <a:lnTo>
                    <a:pt x="60" y="408"/>
                  </a:lnTo>
                  <a:lnTo>
                    <a:pt x="136" y="420"/>
                  </a:lnTo>
                  <a:lnTo>
                    <a:pt x="211" y="424"/>
                  </a:lnTo>
                  <a:lnTo>
                    <a:pt x="252" y="425"/>
                  </a:lnTo>
                  <a:lnTo>
                    <a:pt x="273" y="425"/>
                  </a:lnTo>
                  <a:lnTo>
                    <a:pt x="350" y="421"/>
                  </a:lnTo>
                  <a:lnTo>
                    <a:pt x="416" y="413"/>
                  </a:lnTo>
                  <a:lnTo>
                    <a:pt x="477" y="399"/>
                  </a:lnTo>
                  <a:lnTo>
                    <a:pt x="505" y="377"/>
                  </a:lnTo>
                  <a:lnTo>
                    <a:pt x="50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1" name="未知"/>
            <p:cNvSpPr/>
            <p:nvPr/>
          </p:nvSpPr>
          <p:spPr bwMode="auto">
            <a:xfrm>
              <a:off x="322" y="166"/>
              <a:ext cx="185" cy="144"/>
            </a:xfrm>
            <a:custGeom>
              <a:avLst/>
              <a:gdLst>
                <a:gd name="T0" fmla="*/ 0 w 464"/>
                <a:gd name="T1" fmla="*/ 0 h 361"/>
                <a:gd name="T2" fmla="*/ 0 w 464"/>
                <a:gd name="T3" fmla="*/ 0 h 361"/>
                <a:gd name="T4" fmla="*/ 0 w 464"/>
                <a:gd name="T5" fmla="*/ 0 h 361"/>
                <a:gd name="T6" fmla="*/ 0 w 464"/>
                <a:gd name="T7" fmla="*/ 0 h 361"/>
                <a:gd name="T8" fmla="*/ 0 w 464"/>
                <a:gd name="T9" fmla="*/ 0 h 361"/>
                <a:gd name="T10" fmla="*/ 0 w 464"/>
                <a:gd name="T11" fmla="*/ 0 h 361"/>
                <a:gd name="T12" fmla="*/ 0 w 464"/>
                <a:gd name="T13" fmla="*/ 0 h 361"/>
                <a:gd name="T14" fmla="*/ 0 w 464"/>
                <a:gd name="T15" fmla="*/ 0 h 361"/>
                <a:gd name="T16" fmla="*/ 0 w 464"/>
                <a:gd name="T17" fmla="*/ 0 h 361"/>
                <a:gd name="T18" fmla="*/ 0 w 464"/>
                <a:gd name="T19" fmla="*/ 0 h 361"/>
                <a:gd name="T20" fmla="*/ 0 w 464"/>
                <a:gd name="T21" fmla="*/ 0 h 361"/>
                <a:gd name="T22" fmla="*/ 0 w 464"/>
                <a:gd name="T23" fmla="*/ 0 h 361"/>
                <a:gd name="T24" fmla="*/ 0 w 464"/>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4" h="361">
                  <a:moveTo>
                    <a:pt x="464" y="320"/>
                  </a:moveTo>
                  <a:lnTo>
                    <a:pt x="405" y="347"/>
                  </a:lnTo>
                  <a:lnTo>
                    <a:pt x="335" y="356"/>
                  </a:lnTo>
                  <a:lnTo>
                    <a:pt x="267" y="361"/>
                  </a:lnTo>
                  <a:lnTo>
                    <a:pt x="232" y="361"/>
                  </a:lnTo>
                  <a:lnTo>
                    <a:pt x="214" y="361"/>
                  </a:lnTo>
                  <a:lnTo>
                    <a:pt x="146" y="358"/>
                  </a:lnTo>
                  <a:lnTo>
                    <a:pt x="85" y="351"/>
                  </a:lnTo>
                  <a:lnTo>
                    <a:pt x="19" y="336"/>
                  </a:lnTo>
                  <a:lnTo>
                    <a:pt x="0" y="320"/>
                  </a:lnTo>
                  <a:lnTo>
                    <a:pt x="0" y="0"/>
                  </a:lnTo>
                  <a:lnTo>
                    <a:pt x="464" y="0"/>
                  </a:lnTo>
                  <a:lnTo>
                    <a:pt x="464" y="320"/>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2" name="未知"/>
            <p:cNvSpPr/>
            <p:nvPr/>
          </p:nvSpPr>
          <p:spPr bwMode="auto">
            <a:xfrm>
              <a:off x="322" y="148"/>
              <a:ext cx="185" cy="33"/>
            </a:xfrm>
            <a:custGeom>
              <a:avLst/>
              <a:gdLst>
                <a:gd name="T0" fmla="*/ 0 w 464"/>
                <a:gd name="T1" fmla="*/ 0 h 82"/>
                <a:gd name="T2" fmla="*/ 0 w 464"/>
                <a:gd name="T3" fmla="*/ 0 h 82"/>
                <a:gd name="T4" fmla="*/ 0 w 464"/>
                <a:gd name="T5" fmla="*/ 0 h 82"/>
                <a:gd name="T6" fmla="*/ 0 w 464"/>
                <a:gd name="T7" fmla="*/ 0 h 82"/>
                <a:gd name="T8" fmla="*/ 0 w 464"/>
                <a:gd name="T9" fmla="*/ 0 h 82"/>
                <a:gd name="T10" fmla="*/ 0 w 464"/>
                <a:gd name="T11" fmla="*/ 0 h 82"/>
                <a:gd name="T12" fmla="*/ 0 w 464"/>
                <a:gd name="T13" fmla="*/ 0 h 82"/>
                <a:gd name="T14" fmla="*/ 0 w 464"/>
                <a:gd name="T15" fmla="*/ 0 h 82"/>
                <a:gd name="T16" fmla="*/ 0 w 464"/>
                <a:gd name="T17" fmla="*/ 0 h 82"/>
                <a:gd name="T18" fmla="*/ 0 w 464"/>
                <a:gd name="T19" fmla="*/ 0 h 82"/>
                <a:gd name="T20" fmla="*/ 0 w 464"/>
                <a:gd name="T21" fmla="*/ 0 h 82"/>
                <a:gd name="T22" fmla="*/ 0 w 464"/>
                <a:gd name="T23" fmla="*/ 0 h 82"/>
                <a:gd name="T24" fmla="*/ 0 w 464"/>
                <a:gd name="T25" fmla="*/ 0 h 82"/>
                <a:gd name="T26" fmla="*/ 0 w 464"/>
                <a:gd name="T27" fmla="*/ 0 h 82"/>
                <a:gd name="T28" fmla="*/ 0 w 464"/>
                <a:gd name="T29" fmla="*/ 0 h 82"/>
                <a:gd name="T30" fmla="*/ 0 w 464"/>
                <a:gd name="T31" fmla="*/ 0 h 82"/>
                <a:gd name="T32" fmla="*/ 0 w 464"/>
                <a:gd name="T33" fmla="*/ 0 h 82"/>
                <a:gd name="T34" fmla="*/ 0 w 464"/>
                <a:gd name="T35" fmla="*/ 0 h 82"/>
                <a:gd name="T36" fmla="*/ 0 w 464"/>
                <a:gd name="T37" fmla="*/ 0 h 82"/>
                <a:gd name="T38" fmla="*/ 0 w 464"/>
                <a:gd name="T39" fmla="*/ 0 h 82"/>
                <a:gd name="T40" fmla="*/ 0 w 464"/>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4" h="82">
                  <a:moveTo>
                    <a:pt x="250" y="0"/>
                  </a:moveTo>
                  <a:lnTo>
                    <a:pt x="318" y="3"/>
                  </a:lnTo>
                  <a:lnTo>
                    <a:pt x="379" y="10"/>
                  </a:lnTo>
                  <a:lnTo>
                    <a:pt x="445" y="25"/>
                  </a:lnTo>
                  <a:lnTo>
                    <a:pt x="464" y="41"/>
                  </a:lnTo>
                  <a:lnTo>
                    <a:pt x="464" y="44"/>
                  </a:lnTo>
                  <a:lnTo>
                    <a:pt x="405" y="68"/>
                  </a:lnTo>
                  <a:lnTo>
                    <a:pt x="335" y="77"/>
                  </a:lnTo>
                  <a:lnTo>
                    <a:pt x="267" y="81"/>
                  </a:lnTo>
                  <a:lnTo>
                    <a:pt x="232" y="82"/>
                  </a:lnTo>
                  <a:lnTo>
                    <a:pt x="214" y="82"/>
                  </a:lnTo>
                  <a:lnTo>
                    <a:pt x="146" y="79"/>
                  </a:lnTo>
                  <a:lnTo>
                    <a:pt x="85" y="72"/>
                  </a:lnTo>
                  <a:lnTo>
                    <a:pt x="19" y="57"/>
                  </a:lnTo>
                  <a:lnTo>
                    <a:pt x="0" y="41"/>
                  </a:lnTo>
                  <a:lnTo>
                    <a:pt x="1" y="38"/>
                  </a:lnTo>
                  <a:lnTo>
                    <a:pt x="59" y="15"/>
                  </a:lnTo>
                  <a:lnTo>
                    <a:pt x="130" y="5"/>
                  </a:lnTo>
                  <a:lnTo>
                    <a:pt x="197" y="1"/>
                  </a:lnTo>
                  <a:lnTo>
                    <a:pt x="232"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3" name="未知"/>
            <p:cNvSpPr/>
            <p:nvPr/>
          </p:nvSpPr>
          <p:spPr bwMode="auto">
            <a:xfrm>
              <a:off x="314" y="134"/>
              <a:ext cx="202" cy="38"/>
            </a:xfrm>
            <a:custGeom>
              <a:avLst/>
              <a:gdLst>
                <a:gd name="T0" fmla="*/ 0 w 505"/>
                <a:gd name="T1" fmla="*/ 0 h 96"/>
                <a:gd name="T2" fmla="*/ 0 w 505"/>
                <a:gd name="T3" fmla="*/ 0 h 96"/>
                <a:gd name="T4" fmla="*/ 0 w 505"/>
                <a:gd name="T5" fmla="*/ 0 h 96"/>
                <a:gd name="T6" fmla="*/ 0 w 505"/>
                <a:gd name="T7" fmla="*/ 0 h 96"/>
                <a:gd name="T8" fmla="*/ 0 w 505"/>
                <a:gd name="T9" fmla="*/ 0 h 96"/>
                <a:gd name="T10" fmla="*/ 0 w 505"/>
                <a:gd name="T11" fmla="*/ 0 h 96"/>
                <a:gd name="T12" fmla="*/ 0 w 505"/>
                <a:gd name="T13" fmla="*/ 0 h 96"/>
                <a:gd name="T14" fmla="*/ 0 w 505"/>
                <a:gd name="T15" fmla="*/ 0 h 96"/>
                <a:gd name="T16" fmla="*/ 0 w 505"/>
                <a:gd name="T17" fmla="*/ 0 h 96"/>
                <a:gd name="T18" fmla="*/ 0 w 505"/>
                <a:gd name="T19" fmla="*/ 0 h 96"/>
                <a:gd name="T20" fmla="*/ 0 w 505"/>
                <a:gd name="T21" fmla="*/ 0 h 96"/>
                <a:gd name="T22" fmla="*/ 0 w 505"/>
                <a:gd name="T23" fmla="*/ 0 h 96"/>
                <a:gd name="T24" fmla="*/ 0 w 505"/>
                <a:gd name="T25" fmla="*/ 0 h 96"/>
                <a:gd name="T26" fmla="*/ 0 w 505"/>
                <a:gd name="T27" fmla="*/ 0 h 96"/>
                <a:gd name="T28" fmla="*/ 0 w 505"/>
                <a:gd name="T29" fmla="*/ 0 h 96"/>
                <a:gd name="T30" fmla="*/ 0 w 505"/>
                <a:gd name="T31" fmla="*/ 0 h 96"/>
                <a:gd name="T32" fmla="*/ 0 w 505"/>
                <a:gd name="T33" fmla="*/ 0 h 96"/>
                <a:gd name="T34" fmla="*/ 0 w 505"/>
                <a:gd name="T35" fmla="*/ 0 h 96"/>
                <a:gd name="T36" fmla="*/ 0 w 505"/>
                <a:gd name="T37" fmla="*/ 0 h 96"/>
                <a:gd name="T38" fmla="*/ 0 w 505"/>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6">
                  <a:moveTo>
                    <a:pt x="252" y="96"/>
                  </a:moveTo>
                  <a:lnTo>
                    <a:pt x="191" y="94"/>
                  </a:lnTo>
                  <a:lnTo>
                    <a:pt x="119" y="89"/>
                  </a:lnTo>
                  <a:lnTo>
                    <a:pt x="48" y="76"/>
                  </a:lnTo>
                  <a:lnTo>
                    <a:pt x="0" y="48"/>
                  </a:lnTo>
                  <a:lnTo>
                    <a:pt x="0" y="44"/>
                  </a:lnTo>
                  <a:lnTo>
                    <a:pt x="60" y="16"/>
                  </a:lnTo>
                  <a:lnTo>
                    <a:pt x="136" y="5"/>
                  </a:lnTo>
                  <a:lnTo>
                    <a:pt x="211" y="0"/>
                  </a:lnTo>
                  <a:lnTo>
                    <a:pt x="252" y="0"/>
                  </a:lnTo>
                  <a:lnTo>
                    <a:pt x="273" y="0"/>
                  </a:lnTo>
                  <a:lnTo>
                    <a:pt x="350" y="3"/>
                  </a:lnTo>
                  <a:lnTo>
                    <a:pt x="416" y="11"/>
                  </a:lnTo>
                  <a:lnTo>
                    <a:pt x="477" y="26"/>
                  </a:lnTo>
                  <a:lnTo>
                    <a:pt x="505" y="48"/>
                  </a:lnTo>
                  <a:lnTo>
                    <a:pt x="504" y="52"/>
                  </a:lnTo>
                  <a:lnTo>
                    <a:pt x="444" y="79"/>
                  </a:lnTo>
                  <a:lnTo>
                    <a:pt x="368" y="91"/>
                  </a:lnTo>
                  <a:lnTo>
                    <a:pt x="293" y="95"/>
                  </a:lnTo>
                  <a:lnTo>
                    <a:pt x="252" y="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4" name="未知"/>
            <p:cNvSpPr/>
            <p:nvPr/>
          </p:nvSpPr>
          <p:spPr bwMode="auto">
            <a:xfrm>
              <a:off x="737" y="154"/>
              <a:ext cx="0" cy="70"/>
            </a:xfrm>
            <a:custGeom>
              <a:avLst/>
              <a:gdLst>
                <a:gd name="T0" fmla="*/ 1 w 1"/>
                <a:gd name="T1" fmla="*/ 0 h 176"/>
                <a:gd name="T2" fmla="*/ 0 w 1"/>
                <a:gd name="T3" fmla="*/ 0 h 176"/>
                <a:gd name="T4" fmla="*/ 0 w 1"/>
                <a:gd name="T5" fmla="*/ 0 h 176"/>
                <a:gd name="T6" fmla="*/ 0 w 1"/>
                <a:gd name="T7" fmla="*/ 0 h 176"/>
                <a:gd name="T8" fmla="*/ 0 w 1"/>
                <a:gd name="T9" fmla="*/ 0 h 176"/>
                <a:gd name="T10" fmla="*/ 0 w 1"/>
                <a:gd name="T11" fmla="*/ 0 h 176"/>
                <a:gd name="T12" fmla="*/ 0 w 1"/>
                <a:gd name="T13" fmla="*/ 0 h 176"/>
                <a:gd name="T14" fmla="*/ 0 w 1"/>
                <a:gd name="T15" fmla="*/ 0 h 176"/>
                <a:gd name="T16" fmla="*/ 0 w 1"/>
                <a:gd name="T17" fmla="*/ 0 h 176"/>
                <a:gd name="T18" fmla="*/ 0 w 1"/>
                <a:gd name="T19" fmla="*/ 0 h 176"/>
                <a:gd name="T20" fmla="*/ 0 w 1"/>
                <a:gd name="T21" fmla="*/ 0 h 176"/>
                <a:gd name="T22" fmla="*/ 0 w 1"/>
                <a:gd name="T23" fmla="*/ 0 h 176"/>
                <a:gd name="T24" fmla="*/ 0 w 1"/>
                <a:gd name="T25" fmla="*/ 0 h 176"/>
                <a:gd name="T26" fmla="*/ 0 w 1"/>
                <a:gd name="T27" fmla="*/ 0 h 176"/>
                <a:gd name="T28" fmla="*/ 0 w 1"/>
                <a:gd name="T29" fmla="*/ 0 h 176"/>
                <a:gd name="T30" fmla="*/ 0 w 1"/>
                <a:gd name="T31" fmla="*/ 0 h 176"/>
                <a:gd name="T32" fmla="*/ 0 w 1"/>
                <a:gd name="T33" fmla="*/ 0 h 176"/>
                <a:gd name="T34" fmla="*/ 0 w 1"/>
                <a:gd name="T35" fmla="*/ 0 h 176"/>
                <a:gd name="T36" fmla="*/ 1 w 1"/>
                <a:gd name="T37" fmla="*/ 0 h 176"/>
                <a:gd name="T38" fmla="*/ 1 w 1"/>
                <a:gd name="T39" fmla="*/ 0 h 1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76">
                  <a:moveTo>
                    <a:pt x="1" y="0"/>
                  </a:moveTo>
                  <a:lnTo>
                    <a:pt x="0" y="0"/>
                  </a:lnTo>
                  <a:lnTo>
                    <a:pt x="0" y="1"/>
                  </a:lnTo>
                  <a:lnTo>
                    <a:pt x="0" y="2"/>
                  </a:lnTo>
                  <a:lnTo>
                    <a:pt x="0" y="30"/>
                  </a:lnTo>
                  <a:lnTo>
                    <a:pt x="0" y="38"/>
                  </a:lnTo>
                  <a:lnTo>
                    <a:pt x="0" y="46"/>
                  </a:lnTo>
                  <a:lnTo>
                    <a:pt x="0" y="54"/>
                  </a:lnTo>
                  <a:lnTo>
                    <a:pt x="0" y="64"/>
                  </a:lnTo>
                  <a:lnTo>
                    <a:pt x="0" y="73"/>
                  </a:lnTo>
                  <a:lnTo>
                    <a:pt x="0" y="84"/>
                  </a:lnTo>
                  <a:lnTo>
                    <a:pt x="0" y="95"/>
                  </a:lnTo>
                  <a:lnTo>
                    <a:pt x="0" y="106"/>
                  </a:lnTo>
                  <a:lnTo>
                    <a:pt x="0" y="118"/>
                  </a:lnTo>
                  <a:lnTo>
                    <a:pt x="0" y="130"/>
                  </a:lnTo>
                  <a:lnTo>
                    <a:pt x="0" y="142"/>
                  </a:lnTo>
                  <a:lnTo>
                    <a:pt x="0" y="155"/>
                  </a:lnTo>
                  <a:lnTo>
                    <a:pt x="0" y="167"/>
                  </a:lnTo>
                  <a:lnTo>
                    <a:pt x="1" y="176"/>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5" name="未知"/>
            <p:cNvSpPr/>
            <p:nvPr/>
          </p:nvSpPr>
          <p:spPr bwMode="auto">
            <a:xfrm>
              <a:off x="745" y="154"/>
              <a:ext cx="0" cy="92"/>
            </a:xfrm>
            <a:custGeom>
              <a:avLst/>
              <a:gdLst>
                <a:gd name="T0" fmla="*/ 0 h 230"/>
                <a:gd name="T1" fmla="*/ 0 h 230"/>
                <a:gd name="T2" fmla="*/ 0 60000 65536"/>
                <a:gd name="T3" fmla="*/ 0 60000 65536"/>
              </a:gdLst>
              <a:ahLst/>
              <a:cxnLst>
                <a:cxn ang="T2">
                  <a:pos x="0" y="T0"/>
                </a:cxn>
                <a:cxn ang="T3">
                  <a:pos x="0" y="T1"/>
                </a:cxn>
              </a:cxnLst>
              <a:rect l="0" t="0" r="r" b="b"/>
              <a:pathLst>
                <a:path h="230">
                  <a:moveTo>
                    <a:pt x="0" y="0"/>
                  </a:moveTo>
                  <a:lnTo>
                    <a:pt x="0" y="230"/>
                  </a:lnTo>
                </a:path>
              </a:pathLst>
            </a:custGeom>
            <a:noFill/>
            <a:ln w="25158"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6" name="未知"/>
            <p:cNvSpPr/>
            <p:nvPr/>
          </p:nvSpPr>
          <p:spPr bwMode="auto">
            <a:xfrm>
              <a:off x="761" y="154"/>
              <a:ext cx="0" cy="110"/>
            </a:xfrm>
            <a:custGeom>
              <a:avLst/>
              <a:gdLst>
                <a:gd name="T0" fmla="*/ 0 h 274"/>
                <a:gd name="T1" fmla="*/ 0 h 274"/>
                <a:gd name="T2" fmla="*/ 0 60000 65536"/>
                <a:gd name="T3" fmla="*/ 0 60000 65536"/>
              </a:gdLst>
              <a:ahLst/>
              <a:cxnLst>
                <a:cxn ang="T2">
                  <a:pos x="0" y="T0"/>
                </a:cxn>
                <a:cxn ang="T3">
                  <a:pos x="0" y="T1"/>
                </a:cxn>
              </a:cxnLst>
              <a:rect l="0" t="0" r="r" b="b"/>
              <a:pathLst>
                <a:path h="274">
                  <a:moveTo>
                    <a:pt x="0" y="0"/>
                  </a:moveTo>
                  <a:lnTo>
                    <a:pt x="0" y="274"/>
                  </a:lnTo>
                </a:path>
              </a:pathLst>
            </a:custGeom>
            <a:noFill/>
            <a:ln w="25158" cmpd="sng">
              <a:solidFill>
                <a:srgbClr val="3333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7" name="未知"/>
            <p:cNvSpPr/>
            <p:nvPr/>
          </p:nvSpPr>
          <p:spPr bwMode="auto">
            <a:xfrm>
              <a:off x="777" y="154"/>
              <a:ext cx="0" cy="119"/>
            </a:xfrm>
            <a:custGeom>
              <a:avLst/>
              <a:gdLst>
                <a:gd name="T0" fmla="*/ 0 h 297"/>
                <a:gd name="T1" fmla="*/ 0 h 297"/>
                <a:gd name="T2" fmla="*/ 0 60000 65536"/>
                <a:gd name="T3" fmla="*/ 0 60000 65536"/>
              </a:gdLst>
              <a:ahLst/>
              <a:cxnLst>
                <a:cxn ang="T2">
                  <a:pos x="0" y="T0"/>
                </a:cxn>
                <a:cxn ang="T3">
                  <a:pos x="0" y="T1"/>
                </a:cxn>
              </a:cxnLst>
              <a:rect l="0" t="0" r="r" b="b"/>
              <a:pathLst>
                <a:path h="297">
                  <a:moveTo>
                    <a:pt x="0" y="0"/>
                  </a:moveTo>
                  <a:lnTo>
                    <a:pt x="0" y="297"/>
                  </a:lnTo>
                </a:path>
              </a:pathLst>
            </a:custGeom>
            <a:noFill/>
            <a:ln w="25158"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8" name="未知"/>
            <p:cNvSpPr/>
            <p:nvPr/>
          </p:nvSpPr>
          <p:spPr bwMode="auto">
            <a:xfrm>
              <a:off x="793" y="154"/>
              <a:ext cx="0" cy="123"/>
            </a:xfrm>
            <a:custGeom>
              <a:avLst/>
              <a:gdLst>
                <a:gd name="T0" fmla="*/ 0 h 307"/>
                <a:gd name="T1" fmla="*/ 0 h 307"/>
                <a:gd name="T2" fmla="*/ 0 60000 65536"/>
                <a:gd name="T3" fmla="*/ 0 60000 65536"/>
              </a:gdLst>
              <a:ahLst/>
              <a:cxnLst>
                <a:cxn ang="T2">
                  <a:pos x="0" y="T0"/>
                </a:cxn>
                <a:cxn ang="T3">
                  <a:pos x="0" y="T1"/>
                </a:cxn>
              </a:cxnLst>
              <a:rect l="0" t="0" r="r" b="b"/>
              <a:pathLst>
                <a:path h="307">
                  <a:moveTo>
                    <a:pt x="0" y="0"/>
                  </a:moveTo>
                  <a:lnTo>
                    <a:pt x="0" y="307"/>
                  </a:lnTo>
                </a:path>
              </a:pathLst>
            </a:custGeom>
            <a:noFill/>
            <a:ln w="25158" cmpd="sng">
              <a:solidFill>
                <a:srgbClr val="9999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9" name="未知"/>
            <p:cNvSpPr/>
            <p:nvPr/>
          </p:nvSpPr>
          <p:spPr bwMode="auto">
            <a:xfrm>
              <a:off x="808" y="154"/>
              <a:ext cx="0" cy="124"/>
            </a:xfrm>
            <a:custGeom>
              <a:avLst/>
              <a:gdLst>
                <a:gd name="T0" fmla="*/ 0 h 309"/>
                <a:gd name="T1" fmla="*/ 0 h 309"/>
                <a:gd name="T2" fmla="*/ 0 60000 65536"/>
                <a:gd name="T3" fmla="*/ 0 60000 65536"/>
              </a:gdLst>
              <a:ahLst/>
              <a:cxnLst>
                <a:cxn ang="T2">
                  <a:pos x="0" y="T0"/>
                </a:cxn>
                <a:cxn ang="T3">
                  <a:pos x="0" y="T1"/>
                </a:cxn>
              </a:cxnLst>
              <a:rect l="0" t="0" r="r" b="b"/>
              <a:pathLst>
                <a:path h="309">
                  <a:moveTo>
                    <a:pt x="0" y="0"/>
                  </a:moveTo>
                  <a:lnTo>
                    <a:pt x="0" y="309"/>
                  </a:lnTo>
                </a:path>
              </a:pathLst>
            </a:custGeom>
            <a:noFill/>
            <a:ln w="25158" cmpd="sng">
              <a:solidFill>
                <a:srgbClr val="CCCCCC"/>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0" name="未知"/>
            <p:cNvSpPr/>
            <p:nvPr/>
          </p:nvSpPr>
          <p:spPr bwMode="auto">
            <a:xfrm>
              <a:off x="824" y="154"/>
              <a:ext cx="0" cy="120"/>
            </a:xfrm>
            <a:custGeom>
              <a:avLst/>
              <a:gdLst>
                <a:gd name="T0" fmla="*/ 0 h 301"/>
                <a:gd name="T1" fmla="*/ 0 h 301"/>
                <a:gd name="T2" fmla="*/ 0 60000 65536"/>
                <a:gd name="T3" fmla="*/ 0 60000 65536"/>
              </a:gdLst>
              <a:ahLst/>
              <a:cxnLst>
                <a:cxn ang="T2">
                  <a:pos x="0" y="T0"/>
                </a:cxn>
                <a:cxn ang="T3">
                  <a:pos x="0" y="T1"/>
                </a:cxn>
              </a:cxnLst>
              <a:rect l="0" t="0" r="r" b="b"/>
              <a:pathLst>
                <a:path h="301">
                  <a:moveTo>
                    <a:pt x="0" y="0"/>
                  </a:moveTo>
                  <a:lnTo>
                    <a:pt x="0" y="301"/>
                  </a:lnTo>
                </a:path>
              </a:pathLst>
            </a:custGeom>
            <a:noFill/>
            <a:ln w="25158"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1" name="未知"/>
            <p:cNvSpPr/>
            <p:nvPr/>
          </p:nvSpPr>
          <p:spPr bwMode="auto">
            <a:xfrm>
              <a:off x="839" y="154"/>
              <a:ext cx="0" cy="114"/>
            </a:xfrm>
            <a:custGeom>
              <a:avLst/>
              <a:gdLst>
                <a:gd name="T0" fmla="*/ 0 h 285"/>
                <a:gd name="T1" fmla="*/ 0 h 285"/>
                <a:gd name="T2" fmla="*/ 0 60000 65536"/>
                <a:gd name="T3" fmla="*/ 0 60000 65536"/>
              </a:gdLst>
              <a:ahLst/>
              <a:cxnLst>
                <a:cxn ang="T2">
                  <a:pos x="0" y="T0"/>
                </a:cxn>
                <a:cxn ang="T3">
                  <a:pos x="0" y="T1"/>
                </a:cxn>
              </a:cxnLst>
              <a:rect l="0" t="0" r="r" b="b"/>
              <a:pathLst>
                <a:path h="285">
                  <a:moveTo>
                    <a:pt x="0" y="0"/>
                  </a:moveTo>
                  <a:lnTo>
                    <a:pt x="0" y="285"/>
                  </a:lnTo>
                </a:path>
              </a:pathLst>
            </a:custGeom>
            <a:noFill/>
            <a:ln w="21564"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2" name="未知"/>
            <p:cNvSpPr/>
            <p:nvPr/>
          </p:nvSpPr>
          <p:spPr bwMode="auto">
            <a:xfrm>
              <a:off x="853" y="154"/>
              <a:ext cx="0" cy="103"/>
            </a:xfrm>
            <a:custGeom>
              <a:avLst/>
              <a:gdLst>
                <a:gd name="T0" fmla="*/ 0 h 258"/>
                <a:gd name="T1" fmla="*/ 0 h 258"/>
                <a:gd name="T2" fmla="*/ 0 60000 65536"/>
                <a:gd name="T3" fmla="*/ 0 60000 65536"/>
              </a:gdLst>
              <a:ahLst/>
              <a:cxnLst>
                <a:cxn ang="T2">
                  <a:pos x="0" y="T0"/>
                </a:cxn>
                <a:cxn ang="T3">
                  <a:pos x="0" y="T1"/>
                </a:cxn>
              </a:cxnLst>
              <a:rect l="0" t="0" r="r" b="b"/>
              <a:pathLst>
                <a:path h="258">
                  <a:moveTo>
                    <a:pt x="0" y="0"/>
                  </a:moveTo>
                  <a:lnTo>
                    <a:pt x="0" y="258"/>
                  </a:lnTo>
                </a:path>
              </a:pathLst>
            </a:custGeom>
            <a:noFill/>
            <a:ln w="21564" cmpd="sng">
              <a:solidFill>
                <a:srgbClr val="7E7E7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3" name="未知"/>
            <p:cNvSpPr/>
            <p:nvPr/>
          </p:nvSpPr>
          <p:spPr bwMode="auto">
            <a:xfrm>
              <a:off x="866" y="154"/>
              <a:ext cx="0" cy="82"/>
            </a:xfrm>
            <a:custGeom>
              <a:avLst/>
              <a:gdLst>
                <a:gd name="T0" fmla="*/ 0 h 205"/>
                <a:gd name="T1" fmla="*/ 0 h 205"/>
                <a:gd name="T2" fmla="*/ 0 60000 65536"/>
                <a:gd name="T3" fmla="*/ 0 60000 65536"/>
              </a:gdLst>
              <a:ahLst/>
              <a:cxnLst>
                <a:cxn ang="T2">
                  <a:pos x="0" y="T0"/>
                </a:cxn>
                <a:cxn ang="T3">
                  <a:pos x="0" y="T1"/>
                </a:cxn>
              </a:cxnLst>
              <a:rect l="0" t="0" r="r" b="b"/>
              <a:pathLst>
                <a:path h="205">
                  <a:moveTo>
                    <a:pt x="0" y="0"/>
                  </a:moveTo>
                  <a:lnTo>
                    <a:pt x="0" y="205"/>
                  </a:lnTo>
                </a:path>
              </a:pathLst>
            </a:custGeom>
            <a:noFill/>
            <a:ln w="21564"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4" name="未知"/>
            <p:cNvSpPr/>
            <p:nvPr/>
          </p:nvSpPr>
          <p:spPr bwMode="auto">
            <a:xfrm>
              <a:off x="737" y="154"/>
              <a:ext cx="133" cy="124"/>
            </a:xfrm>
            <a:custGeom>
              <a:avLst/>
              <a:gdLst>
                <a:gd name="T0" fmla="*/ 0 w 333"/>
                <a:gd name="T1" fmla="*/ 0 h 309"/>
                <a:gd name="T2" fmla="*/ 0 w 333"/>
                <a:gd name="T3" fmla="*/ 0 h 309"/>
                <a:gd name="T4" fmla="*/ 0 w 333"/>
                <a:gd name="T5" fmla="*/ 0 h 309"/>
                <a:gd name="T6" fmla="*/ 0 w 333"/>
                <a:gd name="T7" fmla="*/ 0 h 309"/>
                <a:gd name="T8" fmla="*/ 0 w 333"/>
                <a:gd name="T9" fmla="*/ 0 h 309"/>
                <a:gd name="T10" fmla="*/ 0 w 333"/>
                <a:gd name="T11" fmla="*/ 0 h 309"/>
                <a:gd name="T12" fmla="*/ 0 w 333"/>
                <a:gd name="T13" fmla="*/ 0 h 309"/>
                <a:gd name="T14" fmla="*/ 0 w 333"/>
                <a:gd name="T15" fmla="*/ 0 h 309"/>
                <a:gd name="T16" fmla="*/ 0 w 333"/>
                <a:gd name="T17" fmla="*/ 0 h 309"/>
                <a:gd name="T18" fmla="*/ 0 w 333"/>
                <a:gd name="T19" fmla="*/ 0 h 309"/>
                <a:gd name="T20" fmla="*/ 0 w 333"/>
                <a:gd name="T21" fmla="*/ 0 h 309"/>
                <a:gd name="T22" fmla="*/ 0 w 333"/>
                <a:gd name="T23" fmla="*/ 0 h 309"/>
                <a:gd name="T24" fmla="*/ 0 w 333"/>
                <a:gd name="T25" fmla="*/ 0 h 309"/>
                <a:gd name="T26" fmla="*/ 0 w 333"/>
                <a:gd name="T27" fmla="*/ 0 h 309"/>
                <a:gd name="T28" fmla="*/ 0 w 333"/>
                <a:gd name="T29" fmla="*/ 0 h 309"/>
                <a:gd name="T30" fmla="*/ 0 w 333"/>
                <a:gd name="T31" fmla="*/ 0 h 309"/>
                <a:gd name="T32" fmla="*/ 0 w 333"/>
                <a:gd name="T33" fmla="*/ 0 h 309"/>
                <a:gd name="T34" fmla="*/ 0 w 333"/>
                <a:gd name="T35" fmla="*/ 0 h 309"/>
                <a:gd name="T36" fmla="*/ 0 w 333"/>
                <a:gd name="T37" fmla="*/ 0 h 309"/>
                <a:gd name="T38" fmla="*/ 0 w 333"/>
                <a:gd name="T39" fmla="*/ 0 h 309"/>
                <a:gd name="T40" fmla="*/ 0 w 333"/>
                <a:gd name="T41" fmla="*/ 0 h 309"/>
                <a:gd name="T42" fmla="*/ 0 w 333"/>
                <a:gd name="T43" fmla="*/ 0 h 309"/>
                <a:gd name="T44" fmla="*/ 0 w 333"/>
                <a:gd name="T45" fmla="*/ 0 h 309"/>
                <a:gd name="T46" fmla="*/ 0 w 333"/>
                <a:gd name="T47" fmla="*/ 0 h 309"/>
                <a:gd name="T48" fmla="*/ 0 w 333"/>
                <a:gd name="T49" fmla="*/ 0 h 309"/>
                <a:gd name="T50" fmla="*/ 0 w 333"/>
                <a:gd name="T51" fmla="*/ 0 h 309"/>
                <a:gd name="T52" fmla="*/ 0 w 333"/>
                <a:gd name="T53" fmla="*/ 0 h 309"/>
                <a:gd name="T54" fmla="*/ 0 w 333"/>
                <a:gd name="T55" fmla="*/ 0 h 309"/>
                <a:gd name="T56" fmla="*/ 0 w 333"/>
                <a:gd name="T57" fmla="*/ 0 h 309"/>
                <a:gd name="T58" fmla="*/ 0 w 333"/>
                <a:gd name="T59" fmla="*/ 0 h 309"/>
                <a:gd name="T60" fmla="*/ 0 w 333"/>
                <a:gd name="T61" fmla="*/ 0 h 309"/>
                <a:gd name="T62" fmla="*/ 0 w 333"/>
                <a:gd name="T63" fmla="*/ 0 h 3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33" h="309">
                  <a:moveTo>
                    <a:pt x="166" y="309"/>
                  </a:moveTo>
                  <a:lnTo>
                    <a:pt x="101" y="297"/>
                  </a:lnTo>
                  <a:lnTo>
                    <a:pt x="48" y="264"/>
                  </a:lnTo>
                  <a:lnTo>
                    <a:pt x="13" y="215"/>
                  </a:lnTo>
                  <a:lnTo>
                    <a:pt x="0" y="155"/>
                  </a:lnTo>
                  <a:lnTo>
                    <a:pt x="0" y="142"/>
                  </a:lnTo>
                  <a:lnTo>
                    <a:pt x="0" y="130"/>
                  </a:lnTo>
                  <a:lnTo>
                    <a:pt x="0" y="118"/>
                  </a:lnTo>
                  <a:lnTo>
                    <a:pt x="0" y="106"/>
                  </a:lnTo>
                  <a:lnTo>
                    <a:pt x="0" y="95"/>
                  </a:lnTo>
                  <a:lnTo>
                    <a:pt x="0" y="84"/>
                  </a:lnTo>
                  <a:lnTo>
                    <a:pt x="0" y="73"/>
                  </a:lnTo>
                  <a:lnTo>
                    <a:pt x="0" y="64"/>
                  </a:lnTo>
                  <a:lnTo>
                    <a:pt x="0" y="54"/>
                  </a:lnTo>
                  <a:lnTo>
                    <a:pt x="0" y="46"/>
                  </a:lnTo>
                  <a:lnTo>
                    <a:pt x="0" y="38"/>
                  </a:lnTo>
                  <a:lnTo>
                    <a:pt x="0" y="30"/>
                  </a:lnTo>
                  <a:lnTo>
                    <a:pt x="0" y="24"/>
                  </a:lnTo>
                  <a:lnTo>
                    <a:pt x="0" y="0"/>
                  </a:lnTo>
                  <a:lnTo>
                    <a:pt x="34" y="0"/>
                  </a:lnTo>
                  <a:lnTo>
                    <a:pt x="65" y="0"/>
                  </a:lnTo>
                  <a:lnTo>
                    <a:pt x="93" y="0"/>
                  </a:lnTo>
                  <a:lnTo>
                    <a:pt x="118" y="0"/>
                  </a:lnTo>
                  <a:lnTo>
                    <a:pt x="140" y="0"/>
                  </a:lnTo>
                  <a:lnTo>
                    <a:pt x="161" y="0"/>
                  </a:lnTo>
                  <a:lnTo>
                    <a:pt x="179" y="0"/>
                  </a:lnTo>
                  <a:lnTo>
                    <a:pt x="195" y="0"/>
                  </a:lnTo>
                  <a:lnTo>
                    <a:pt x="209" y="0"/>
                  </a:lnTo>
                  <a:lnTo>
                    <a:pt x="222" y="0"/>
                  </a:lnTo>
                  <a:lnTo>
                    <a:pt x="234" y="0"/>
                  </a:lnTo>
                  <a:lnTo>
                    <a:pt x="245" y="0"/>
                  </a:lnTo>
                  <a:lnTo>
                    <a:pt x="256" y="0"/>
                  </a:lnTo>
                  <a:lnTo>
                    <a:pt x="266" y="0"/>
                  </a:lnTo>
                  <a:lnTo>
                    <a:pt x="276" y="0"/>
                  </a:lnTo>
                  <a:lnTo>
                    <a:pt x="286" y="0"/>
                  </a:lnTo>
                  <a:lnTo>
                    <a:pt x="297" y="0"/>
                  </a:lnTo>
                  <a:lnTo>
                    <a:pt x="308" y="0"/>
                  </a:lnTo>
                  <a:lnTo>
                    <a:pt x="320" y="0"/>
                  </a:lnTo>
                  <a:lnTo>
                    <a:pt x="333" y="0"/>
                  </a:lnTo>
                  <a:lnTo>
                    <a:pt x="333" y="10"/>
                  </a:lnTo>
                  <a:lnTo>
                    <a:pt x="333" y="19"/>
                  </a:lnTo>
                  <a:lnTo>
                    <a:pt x="333" y="27"/>
                  </a:lnTo>
                  <a:lnTo>
                    <a:pt x="333" y="35"/>
                  </a:lnTo>
                  <a:lnTo>
                    <a:pt x="333" y="42"/>
                  </a:lnTo>
                  <a:lnTo>
                    <a:pt x="333" y="48"/>
                  </a:lnTo>
                  <a:lnTo>
                    <a:pt x="333" y="54"/>
                  </a:lnTo>
                  <a:lnTo>
                    <a:pt x="333" y="60"/>
                  </a:lnTo>
                  <a:lnTo>
                    <a:pt x="333" y="66"/>
                  </a:lnTo>
                  <a:lnTo>
                    <a:pt x="333" y="72"/>
                  </a:lnTo>
                  <a:lnTo>
                    <a:pt x="333" y="77"/>
                  </a:lnTo>
                  <a:lnTo>
                    <a:pt x="333" y="84"/>
                  </a:lnTo>
                  <a:lnTo>
                    <a:pt x="333" y="90"/>
                  </a:lnTo>
                  <a:lnTo>
                    <a:pt x="333" y="97"/>
                  </a:lnTo>
                  <a:lnTo>
                    <a:pt x="333" y="104"/>
                  </a:lnTo>
                  <a:lnTo>
                    <a:pt x="333" y="113"/>
                  </a:lnTo>
                  <a:lnTo>
                    <a:pt x="333" y="122"/>
                  </a:lnTo>
                  <a:lnTo>
                    <a:pt x="333" y="132"/>
                  </a:lnTo>
                  <a:lnTo>
                    <a:pt x="333" y="143"/>
                  </a:lnTo>
                  <a:lnTo>
                    <a:pt x="333" y="155"/>
                  </a:lnTo>
                  <a:lnTo>
                    <a:pt x="332" y="167"/>
                  </a:lnTo>
                  <a:lnTo>
                    <a:pt x="314" y="226"/>
                  </a:lnTo>
                  <a:lnTo>
                    <a:pt x="275" y="272"/>
                  </a:lnTo>
                  <a:lnTo>
                    <a:pt x="219" y="301"/>
                  </a:lnTo>
                  <a:lnTo>
                    <a:pt x="166" y="30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5" name="未知"/>
            <p:cNvSpPr/>
            <p:nvPr/>
          </p:nvSpPr>
          <p:spPr bwMode="auto">
            <a:xfrm>
              <a:off x="701" y="52"/>
              <a:ext cx="173" cy="173"/>
            </a:xfrm>
            <a:custGeom>
              <a:avLst/>
              <a:gdLst>
                <a:gd name="T0" fmla="*/ 0 w 433"/>
                <a:gd name="T1" fmla="*/ 0 h 433"/>
                <a:gd name="T2" fmla="*/ 0 w 433"/>
                <a:gd name="T3" fmla="*/ 0 h 433"/>
                <a:gd name="T4" fmla="*/ 0 w 433"/>
                <a:gd name="T5" fmla="*/ 0 h 433"/>
                <a:gd name="T6" fmla="*/ 0 w 433"/>
                <a:gd name="T7" fmla="*/ 0 h 433"/>
                <a:gd name="T8" fmla="*/ 0 w 433"/>
                <a:gd name="T9" fmla="*/ 0 h 433"/>
                <a:gd name="T10" fmla="*/ 0 w 433"/>
                <a:gd name="T11" fmla="*/ 0 h 433"/>
                <a:gd name="T12" fmla="*/ 0 w 433"/>
                <a:gd name="T13" fmla="*/ 0 h 433"/>
                <a:gd name="T14" fmla="*/ 0 w 433"/>
                <a:gd name="T15" fmla="*/ 0 h 433"/>
                <a:gd name="T16" fmla="*/ 0 w 433"/>
                <a:gd name="T17" fmla="*/ 0 h 433"/>
                <a:gd name="T18" fmla="*/ 0 w 433"/>
                <a:gd name="T19" fmla="*/ 0 h 433"/>
                <a:gd name="T20" fmla="*/ 0 w 433"/>
                <a:gd name="T21" fmla="*/ 0 h 433"/>
                <a:gd name="T22" fmla="*/ 0 w 433"/>
                <a:gd name="T23" fmla="*/ 0 h 4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3" h="433">
                  <a:moveTo>
                    <a:pt x="392" y="219"/>
                  </a:moveTo>
                  <a:lnTo>
                    <a:pt x="433" y="433"/>
                  </a:lnTo>
                  <a:lnTo>
                    <a:pt x="392" y="219"/>
                  </a:lnTo>
                  <a:lnTo>
                    <a:pt x="93" y="219"/>
                  </a:lnTo>
                  <a:lnTo>
                    <a:pt x="91" y="219"/>
                  </a:lnTo>
                  <a:lnTo>
                    <a:pt x="58" y="254"/>
                  </a:lnTo>
                  <a:lnTo>
                    <a:pt x="0" y="0"/>
                  </a:lnTo>
                  <a:lnTo>
                    <a:pt x="58" y="254"/>
                  </a:lnTo>
                  <a:lnTo>
                    <a:pt x="59" y="257"/>
                  </a:lnTo>
                  <a:lnTo>
                    <a:pt x="93" y="289"/>
                  </a:lnTo>
                  <a:lnTo>
                    <a:pt x="322" y="289"/>
                  </a:lnTo>
                  <a:lnTo>
                    <a:pt x="392" y="219"/>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6" name="未知"/>
            <p:cNvSpPr/>
            <p:nvPr/>
          </p:nvSpPr>
          <p:spPr bwMode="auto">
            <a:xfrm>
              <a:off x="772" y="123"/>
              <a:ext cx="133" cy="133"/>
            </a:xfrm>
            <a:custGeom>
              <a:avLst/>
              <a:gdLst>
                <a:gd name="T0" fmla="*/ 0 w 332"/>
                <a:gd name="T1" fmla="*/ 0 h 331"/>
                <a:gd name="T2" fmla="*/ 0 w 332"/>
                <a:gd name="T3" fmla="*/ 0 h 331"/>
                <a:gd name="T4" fmla="*/ 0 w 332"/>
                <a:gd name="T5" fmla="*/ 0 h 331"/>
                <a:gd name="T6" fmla="*/ 0 w 332"/>
                <a:gd name="T7" fmla="*/ 0 h 331"/>
                <a:gd name="T8" fmla="*/ 0 w 332"/>
                <a:gd name="T9" fmla="*/ 0 h 331"/>
                <a:gd name="T10" fmla="*/ 0 w 332"/>
                <a:gd name="T11" fmla="*/ 0 h 331"/>
                <a:gd name="T12" fmla="*/ 0 w 332"/>
                <a:gd name="T13" fmla="*/ 0 h 331"/>
                <a:gd name="T14" fmla="*/ 0 w 332"/>
                <a:gd name="T15" fmla="*/ 0 h 331"/>
                <a:gd name="T16" fmla="*/ 0 w 332"/>
                <a:gd name="T17" fmla="*/ 0 h 331"/>
                <a:gd name="T18" fmla="*/ 0 w 332"/>
                <a:gd name="T19" fmla="*/ 0 h 331"/>
                <a:gd name="T20" fmla="*/ 0 w 332"/>
                <a:gd name="T21" fmla="*/ 0 h 331"/>
                <a:gd name="T22" fmla="*/ 0 w 332"/>
                <a:gd name="T23" fmla="*/ 0 h 3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2" h="331">
                  <a:moveTo>
                    <a:pt x="240" y="111"/>
                  </a:moveTo>
                  <a:lnTo>
                    <a:pt x="272" y="76"/>
                  </a:lnTo>
                  <a:lnTo>
                    <a:pt x="332" y="331"/>
                  </a:lnTo>
                  <a:lnTo>
                    <a:pt x="272" y="76"/>
                  </a:lnTo>
                  <a:lnTo>
                    <a:pt x="272" y="74"/>
                  </a:lnTo>
                  <a:lnTo>
                    <a:pt x="237" y="41"/>
                  </a:lnTo>
                  <a:lnTo>
                    <a:pt x="214" y="41"/>
                  </a:lnTo>
                  <a:lnTo>
                    <a:pt x="144" y="111"/>
                  </a:lnTo>
                  <a:lnTo>
                    <a:pt x="0" y="0"/>
                  </a:lnTo>
                  <a:lnTo>
                    <a:pt x="144" y="111"/>
                  </a:lnTo>
                  <a:lnTo>
                    <a:pt x="237" y="111"/>
                  </a:lnTo>
                  <a:lnTo>
                    <a:pt x="240" y="111"/>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7" name="未知"/>
            <p:cNvSpPr/>
            <p:nvPr/>
          </p:nvSpPr>
          <p:spPr bwMode="auto">
            <a:xfrm>
              <a:off x="724" y="140"/>
              <a:ext cx="157" cy="28"/>
            </a:xfrm>
            <a:custGeom>
              <a:avLst/>
              <a:gdLst>
                <a:gd name="T0" fmla="*/ 0 w 392"/>
                <a:gd name="T1" fmla="*/ 0 h 70"/>
                <a:gd name="T2" fmla="*/ 0 w 392"/>
                <a:gd name="T3" fmla="*/ 0 h 70"/>
                <a:gd name="T4" fmla="*/ 0 w 392"/>
                <a:gd name="T5" fmla="*/ 0 h 70"/>
                <a:gd name="T6" fmla="*/ 0 w 392"/>
                <a:gd name="T7" fmla="*/ 0 h 70"/>
                <a:gd name="T8" fmla="*/ 0 w 392"/>
                <a:gd name="T9" fmla="*/ 0 h 70"/>
                <a:gd name="T10" fmla="*/ 0 w 392"/>
                <a:gd name="T11" fmla="*/ 0 h 70"/>
                <a:gd name="T12" fmla="*/ 0 w 392"/>
                <a:gd name="T13" fmla="*/ 0 h 70"/>
                <a:gd name="T14" fmla="*/ 0 w 392"/>
                <a:gd name="T15" fmla="*/ 0 h 70"/>
                <a:gd name="T16" fmla="*/ 0 w 392"/>
                <a:gd name="T17" fmla="*/ 0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2" h="70">
                  <a:moveTo>
                    <a:pt x="35" y="70"/>
                  </a:moveTo>
                  <a:lnTo>
                    <a:pt x="0" y="35"/>
                  </a:lnTo>
                  <a:lnTo>
                    <a:pt x="1" y="33"/>
                  </a:lnTo>
                  <a:lnTo>
                    <a:pt x="35" y="0"/>
                  </a:lnTo>
                  <a:lnTo>
                    <a:pt x="357" y="0"/>
                  </a:lnTo>
                  <a:lnTo>
                    <a:pt x="392" y="35"/>
                  </a:lnTo>
                  <a:lnTo>
                    <a:pt x="392" y="38"/>
                  </a:lnTo>
                  <a:lnTo>
                    <a:pt x="357" y="70"/>
                  </a:lnTo>
                  <a:lnTo>
                    <a:pt x="35" y="7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8" name="未知"/>
            <p:cNvSpPr/>
            <p:nvPr/>
          </p:nvSpPr>
          <p:spPr bwMode="auto">
            <a:xfrm>
              <a:off x="852" y="80"/>
              <a:ext cx="194" cy="29"/>
            </a:xfrm>
            <a:custGeom>
              <a:avLst/>
              <a:gdLst>
                <a:gd name="T0" fmla="*/ 0 w 485"/>
                <a:gd name="T1" fmla="*/ 0 h 73"/>
                <a:gd name="T2" fmla="*/ 0 w 485"/>
                <a:gd name="T3" fmla="*/ 0 h 73"/>
                <a:gd name="T4" fmla="*/ 0 w 485"/>
                <a:gd name="T5" fmla="*/ 0 h 73"/>
                <a:gd name="T6" fmla="*/ 0 w 485"/>
                <a:gd name="T7" fmla="*/ 0 h 73"/>
                <a:gd name="T8" fmla="*/ 0 w 485"/>
                <a:gd name="T9" fmla="*/ 0 h 73"/>
                <a:gd name="T10" fmla="*/ 0 w 485"/>
                <a:gd name="T11" fmla="*/ 0 h 73"/>
                <a:gd name="T12" fmla="*/ 0 w 485"/>
                <a:gd name="T13" fmla="*/ 0 h 73"/>
                <a:gd name="T14" fmla="*/ 0 w 485"/>
                <a:gd name="T15" fmla="*/ 0 h 73"/>
                <a:gd name="T16" fmla="*/ 0 w 485"/>
                <a:gd name="T17" fmla="*/ 0 h 73"/>
                <a:gd name="T18" fmla="*/ 0 w 485"/>
                <a:gd name="T19" fmla="*/ 0 h 73"/>
                <a:gd name="T20" fmla="*/ 0 w 485"/>
                <a:gd name="T21" fmla="*/ 0 h 73"/>
                <a:gd name="T22" fmla="*/ 0 w 485"/>
                <a:gd name="T23" fmla="*/ 0 h 73"/>
                <a:gd name="T24" fmla="*/ 0 w 485"/>
                <a:gd name="T25" fmla="*/ 0 h 73"/>
                <a:gd name="T26" fmla="*/ 0 w 485"/>
                <a:gd name="T27" fmla="*/ 0 h 73"/>
                <a:gd name="T28" fmla="*/ 0 w 485"/>
                <a:gd name="T29" fmla="*/ 0 h 73"/>
                <a:gd name="T30" fmla="*/ 0 w 485"/>
                <a:gd name="T31" fmla="*/ 0 h 73"/>
                <a:gd name="T32" fmla="*/ 0 w 485"/>
                <a:gd name="T33" fmla="*/ 0 h 73"/>
                <a:gd name="T34" fmla="*/ 0 w 485"/>
                <a:gd name="T35" fmla="*/ 0 h 73"/>
                <a:gd name="T36" fmla="*/ 0 w 485"/>
                <a:gd name="T37" fmla="*/ 0 h 73"/>
                <a:gd name="T38" fmla="*/ 0 w 485"/>
                <a:gd name="T39" fmla="*/ 0 h 73"/>
                <a:gd name="T40" fmla="*/ 0 w 485"/>
                <a:gd name="T41" fmla="*/ 0 h 73"/>
                <a:gd name="T42" fmla="*/ 0 w 485"/>
                <a:gd name="T43" fmla="*/ 0 h 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85" h="73">
                  <a:moveTo>
                    <a:pt x="425" y="0"/>
                  </a:moveTo>
                  <a:lnTo>
                    <a:pt x="484" y="10"/>
                  </a:lnTo>
                  <a:lnTo>
                    <a:pt x="485" y="12"/>
                  </a:lnTo>
                  <a:lnTo>
                    <a:pt x="484" y="14"/>
                  </a:lnTo>
                  <a:lnTo>
                    <a:pt x="429" y="38"/>
                  </a:lnTo>
                  <a:lnTo>
                    <a:pt x="362" y="51"/>
                  </a:lnTo>
                  <a:lnTo>
                    <a:pt x="291" y="60"/>
                  </a:lnTo>
                  <a:lnTo>
                    <a:pt x="212" y="66"/>
                  </a:lnTo>
                  <a:lnTo>
                    <a:pt x="148" y="70"/>
                  </a:lnTo>
                  <a:lnTo>
                    <a:pt x="88" y="73"/>
                  </a:lnTo>
                  <a:lnTo>
                    <a:pt x="53" y="73"/>
                  </a:lnTo>
                  <a:lnTo>
                    <a:pt x="38" y="73"/>
                  </a:lnTo>
                  <a:lnTo>
                    <a:pt x="0" y="68"/>
                  </a:lnTo>
                  <a:lnTo>
                    <a:pt x="1" y="65"/>
                  </a:lnTo>
                  <a:lnTo>
                    <a:pt x="66" y="47"/>
                  </a:lnTo>
                  <a:lnTo>
                    <a:pt x="144" y="32"/>
                  </a:lnTo>
                  <a:lnTo>
                    <a:pt x="207" y="21"/>
                  </a:lnTo>
                  <a:lnTo>
                    <a:pt x="267" y="12"/>
                  </a:lnTo>
                  <a:lnTo>
                    <a:pt x="330" y="4"/>
                  </a:lnTo>
                  <a:lnTo>
                    <a:pt x="393" y="0"/>
                  </a:lnTo>
                  <a:lnTo>
                    <a:pt x="415" y="0"/>
                  </a:lnTo>
                  <a:lnTo>
                    <a:pt x="425"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859" name="Group 166"/>
          <p:cNvGrpSpPr/>
          <p:nvPr/>
        </p:nvGrpSpPr>
        <p:grpSpPr bwMode="auto">
          <a:xfrm>
            <a:off x="2017901" y="1831385"/>
            <a:ext cx="4060825" cy="3716338"/>
            <a:chOff x="0" y="0"/>
            <a:chExt cx="2558" cy="2341"/>
          </a:xfrm>
        </p:grpSpPr>
        <p:sp>
          <p:nvSpPr>
            <p:cNvPr id="860" name="Text Box 167"/>
            <p:cNvSpPr txBox="1">
              <a:spLocks noChangeArrowheads="1"/>
            </p:cNvSpPr>
            <p:nvPr/>
          </p:nvSpPr>
          <p:spPr bwMode="auto">
            <a:xfrm>
              <a:off x="199" y="2141"/>
              <a:ext cx="30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2000" b="0" u="none">
                  <a:solidFill>
                    <a:srgbClr val="008000"/>
                  </a:solidFill>
                  <a:latin typeface="Verdana" panose="020B0604030504040204" pitchFamily="34" charset="0"/>
                  <a:ea typeface="宋体" panose="02010600030101010101" pitchFamily="2" charset="-122"/>
                  <a:cs typeface="Times New Roman" panose="02020603050405020304" pitchFamily="18" charset="0"/>
                </a:rPr>
                <a:t>C</a:t>
              </a:r>
              <a:r>
                <a:rPr lang="zh-CN" altLang="zh-CN" sz="20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rPr>
                <a:t>4</a:t>
              </a:r>
              <a:endParaRPr lang="zh-CN" altLang="zh-CN" sz="20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endParaRPr>
            </a:p>
          </p:txBody>
        </p:sp>
        <p:grpSp>
          <p:nvGrpSpPr>
            <p:cNvPr id="861" name="Group 168"/>
            <p:cNvGrpSpPr/>
            <p:nvPr/>
          </p:nvGrpSpPr>
          <p:grpSpPr bwMode="auto">
            <a:xfrm>
              <a:off x="0" y="0"/>
              <a:ext cx="2558" cy="2092"/>
              <a:chOff x="0" y="0"/>
              <a:chExt cx="2558" cy="2092"/>
            </a:xfrm>
          </p:grpSpPr>
          <p:sp>
            <p:nvSpPr>
              <p:cNvPr id="862" name="Text Box 169"/>
              <p:cNvSpPr txBox="1">
                <a:spLocks noChangeArrowheads="1"/>
              </p:cNvSpPr>
              <p:nvPr/>
            </p:nvSpPr>
            <p:spPr bwMode="auto">
              <a:xfrm>
                <a:off x="2383" y="211"/>
                <a:ext cx="17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rgbClr val="008000"/>
                    </a:solidFill>
                    <a:latin typeface="Verdana" panose="020B0604030504040204" pitchFamily="34" charset="0"/>
                    <a:ea typeface="宋体" panose="02010600030101010101" pitchFamily="2" charset="-122"/>
                    <a:cs typeface="Times New Roman" panose="02020603050405020304" pitchFamily="18" charset="0"/>
                  </a:rPr>
                  <a:t>C</a:t>
                </a:r>
                <a:r>
                  <a:rPr lang="zh-CN" altLang="zh-CN" sz="18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rPr>
                  <a:t>0</a:t>
                </a:r>
                <a:endParaRPr lang="zh-CN" altLang="zh-CN" sz="18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863" name="Text Box 170"/>
              <p:cNvSpPr txBox="1">
                <a:spLocks noChangeArrowheads="1"/>
              </p:cNvSpPr>
              <p:nvPr/>
            </p:nvSpPr>
            <p:spPr bwMode="auto">
              <a:xfrm>
                <a:off x="1364" y="412"/>
                <a:ext cx="19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rgbClr val="0000FF"/>
                    </a:solidFill>
                    <a:latin typeface="Verdana" panose="020B0604030504040204" pitchFamily="34" charset="0"/>
                    <a:ea typeface="宋体" panose="02010600030101010101" pitchFamily="2" charset="-122"/>
                    <a:cs typeface="Times New Roman" panose="02020603050405020304" pitchFamily="18" charset="0"/>
                  </a:rPr>
                  <a:t>G</a:t>
                </a:r>
                <a:r>
                  <a:rPr lang="en-US"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rPr>
                  <a:t>0</a:t>
                </a:r>
                <a:endParaRPr lang="zh-CN"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864" name="Text Box 171"/>
              <p:cNvSpPr txBox="1">
                <a:spLocks noChangeArrowheads="1"/>
              </p:cNvSpPr>
              <p:nvPr/>
            </p:nvSpPr>
            <p:spPr bwMode="auto">
              <a:xfrm>
                <a:off x="2064" y="661"/>
                <a:ext cx="18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chemeClr val="accent2"/>
                    </a:solidFill>
                    <a:latin typeface="Verdana" panose="020B0604030504040204" pitchFamily="34" charset="0"/>
                    <a:ea typeface="宋体" panose="02010600030101010101" pitchFamily="2" charset="-122"/>
                    <a:cs typeface="Times New Roman" panose="02020603050405020304" pitchFamily="18" charset="0"/>
                  </a:rPr>
                  <a:t>P</a:t>
                </a:r>
                <a:r>
                  <a:rPr lang="en-US"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rPr>
                  <a:t>0</a:t>
                </a:r>
                <a:endParaRPr lang="zh-CN"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865" name="Text Box 172"/>
              <p:cNvSpPr txBox="1">
                <a:spLocks noChangeArrowheads="1"/>
              </p:cNvSpPr>
              <p:nvPr/>
            </p:nvSpPr>
            <p:spPr bwMode="auto">
              <a:xfrm>
                <a:off x="933" y="832"/>
                <a:ext cx="201"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rgbClr val="0000FF"/>
                    </a:solidFill>
                    <a:latin typeface="Verdana" panose="020B0604030504040204" pitchFamily="34" charset="0"/>
                    <a:ea typeface="宋体" panose="02010600030101010101" pitchFamily="2" charset="-122"/>
                    <a:cs typeface="Times New Roman" panose="02020603050405020304" pitchFamily="18" charset="0"/>
                  </a:rPr>
                  <a:t>G</a:t>
                </a:r>
                <a:r>
                  <a:rPr lang="en-US"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rPr>
                  <a:t>1</a:t>
                </a:r>
                <a:endParaRPr lang="zh-CN"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866" name="Text Box 173"/>
              <p:cNvSpPr txBox="1">
                <a:spLocks noChangeArrowheads="1"/>
              </p:cNvSpPr>
              <p:nvPr/>
            </p:nvSpPr>
            <p:spPr bwMode="auto">
              <a:xfrm>
                <a:off x="1678" y="1070"/>
                <a:ext cx="18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chemeClr val="accent2"/>
                    </a:solidFill>
                    <a:latin typeface="Verdana" panose="020B0604030504040204" pitchFamily="34" charset="0"/>
                    <a:ea typeface="宋体" panose="02010600030101010101" pitchFamily="2" charset="-122"/>
                    <a:cs typeface="Times New Roman" panose="02020603050405020304" pitchFamily="18" charset="0"/>
                  </a:rPr>
                  <a:t>P</a:t>
                </a:r>
                <a:r>
                  <a:rPr lang="en-US"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rPr>
                  <a:t>1</a:t>
                </a:r>
                <a:endParaRPr lang="zh-CN"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867" name="Text Box 174"/>
              <p:cNvSpPr txBox="1">
                <a:spLocks noChangeArrowheads="1"/>
              </p:cNvSpPr>
              <p:nvPr/>
            </p:nvSpPr>
            <p:spPr bwMode="auto">
              <a:xfrm>
                <a:off x="496" y="1263"/>
                <a:ext cx="19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rgbClr val="0000FF"/>
                    </a:solidFill>
                    <a:latin typeface="Verdana" panose="020B0604030504040204" pitchFamily="34" charset="0"/>
                    <a:ea typeface="宋体" panose="02010600030101010101" pitchFamily="2" charset="-122"/>
                    <a:cs typeface="Times New Roman" panose="02020603050405020304" pitchFamily="18" charset="0"/>
                  </a:rPr>
                  <a:t>G</a:t>
                </a:r>
                <a:r>
                  <a:rPr lang="en-US"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rPr>
                  <a:t>2</a:t>
                </a:r>
                <a:endParaRPr lang="zh-CN"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868" name="Text Box 175"/>
              <p:cNvSpPr txBox="1">
                <a:spLocks noChangeArrowheads="1"/>
              </p:cNvSpPr>
              <p:nvPr/>
            </p:nvSpPr>
            <p:spPr bwMode="auto">
              <a:xfrm>
                <a:off x="1252" y="1468"/>
                <a:ext cx="18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chemeClr val="accent2"/>
                    </a:solidFill>
                    <a:latin typeface="Verdana" panose="020B0604030504040204" pitchFamily="34" charset="0"/>
                    <a:ea typeface="宋体" panose="02010600030101010101" pitchFamily="2" charset="-122"/>
                    <a:cs typeface="Times New Roman" panose="02020603050405020304" pitchFamily="18" charset="0"/>
                  </a:rPr>
                  <a:t>P</a:t>
                </a:r>
                <a:r>
                  <a:rPr lang="en-US"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rPr>
                  <a:t>2</a:t>
                </a:r>
                <a:endParaRPr lang="zh-CN"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869" name="Text Box 176"/>
              <p:cNvSpPr txBox="1">
                <a:spLocks noChangeArrowheads="1"/>
              </p:cNvSpPr>
              <p:nvPr/>
            </p:nvSpPr>
            <p:spPr bwMode="auto">
              <a:xfrm>
                <a:off x="0" y="1734"/>
                <a:ext cx="19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rgbClr val="0000FF"/>
                    </a:solidFill>
                    <a:latin typeface="Verdana" panose="020B0604030504040204" pitchFamily="34" charset="0"/>
                    <a:ea typeface="宋体" panose="02010600030101010101" pitchFamily="2" charset="-122"/>
                    <a:cs typeface="Times New Roman" panose="02020603050405020304" pitchFamily="18" charset="0"/>
                  </a:rPr>
                  <a:t>G</a:t>
                </a:r>
                <a:r>
                  <a:rPr lang="en-US"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rPr>
                  <a:t>3</a:t>
                </a:r>
                <a:endParaRPr lang="zh-CN" altLang="zh-CN" sz="1800" b="0" u="none" baseline="-25000">
                  <a:solidFill>
                    <a:srgbClr val="0000FF"/>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870" name="Text Box 177"/>
              <p:cNvSpPr txBox="1">
                <a:spLocks noChangeArrowheads="1"/>
              </p:cNvSpPr>
              <p:nvPr/>
            </p:nvSpPr>
            <p:spPr bwMode="auto">
              <a:xfrm>
                <a:off x="816" y="1848"/>
                <a:ext cx="18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chemeClr val="accent2"/>
                    </a:solidFill>
                    <a:latin typeface="Verdana" panose="020B0604030504040204" pitchFamily="34" charset="0"/>
                    <a:ea typeface="宋体" panose="02010600030101010101" pitchFamily="2" charset="-122"/>
                    <a:cs typeface="Times New Roman" panose="02020603050405020304" pitchFamily="18" charset="0"/>
                  </a:rPr>
                  <a:t>P</a:t>
                </a:r>
                <a:r>
                  <a:rPr lang="en-US"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rPr>
                  <a:t>3</a:t>
                </a:r>
                <a:endParaRPr lang="zh-CN" altLang="zh-CN" sz="1800" b="0" u="none" baseline="-25000">
                  <a:solidFill>
                    <a:schemeClr val="accent2"/>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871" name="未知"/>
              <p:cNvSpPr/>
              <p:nvPr/>
            </p:nvSpPr>
            <p:spPr bwMode="auto">
              <a:xfrm>
                <a:off x="2240" y="0"/>
                <a:ext cx="92" cy="71"/>
              </a:xfrm>
              <a:custGeom>
                <a:avLst/>
                <a:gdLst>
                  <a:gd name="T0" fmla="*/ 0 w 230"/>
                  <a:gd name="T1" fmla="*/ 0 h 179"/>
                  <a:gd name="T2" fmla="*/ 0 w 230"/>
                  <a:gd name="T3" fmla="*/ 0 h 179"/>
                  <a:gd name="T4" fmla="*/ 0 w 230"/>
                  <a:gd name="T5" fmla="*/ 0 h 179"/>
                  <a:gd name="T6" fmla="*/ 0 w 230"/>
                  <a:gd name="T7" fmla="*/ 0 h 179"/>
                  <a:gd name="T8" fmla="*/ 0 w 230"/>
                  <a:gd name="T9" fmla="*/ 0 h 179"/>
                  <a:gd name="T10" fmla="*/ 0 w 230"/>
                  <a:gd name="T11" fmla="*/ 0 h 179"/>
                  <a:gd name="T12" fmla="*/ 0 w 230"/>
                  <a:gd name="T13" fmla="*/ 0 h 179"/>
                  <a:gd name="T14" fmla="*/ 0 w 230"/>
                  <a:gd name="T15" fmla="*/ 0 h 179"/>
                  <a:gd name="T16" fmla="*/ 0 w 230"/>
                  <a:gd name="T17" fmla="*/ 0 h 179"/>
                  <a:gd name="T18" fmla="*/ 0 w 230"/>
                  <a:gd name="T19" fmla="*/ 0 h 179"/>
                  <a:gd name="T20" fmla="*/ 0 w 230"/>
                  <a:gd name="T21" fmla="*/ 0 h 179"/>
                  <a:gd name="T22" fmla="*/ 0 w 230"/>
                  <a:gd name="T23" fmla="*/ 0 h 179"/>
                  <a:gd name="T24" fmla="*/ 0 w 230"/>
                  <a:gd name="T25" fmla="*/ 0 h 1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0" h="179">
                    <a:moveTo>
                      <a:pt x="0" y="73"/>
                    </a:moveTo>
                    <a:lnTo>
                      <a:pt x="27" y="52"/>
                    </a:lnTo>
                    <a:lnTo>
                      <a:pt x="34" y="46"/>
                    </a:lnTo>
                    <a:lnTo>
                      <a:pt x="88" y="9"/>
                    </a:lnTo>
                    <a:lnTo>
                      <a:pt x="120" y="0"/>
                    </a:lnTo>
                    <a:lnTo>
                      <a:pt x="128" y="1"/>
                    </a:lnTo>
                    <a:lnTo>
                      <a:pt x="183" y="46"/>
                    </a:lnTo>
                    <a:lnTo>
                      <a:pt x="213" y="103"/>
                    </a:lnTo>
                    <a:lnTo>
                      <a:pt x="230" y="162"/>
                    </a:lnTo>
                    <a:lnTo>
                      <a:pt x="230" y="168"/>
                    </a:lnTo>
                    <a:lnTo>
                      <a:pt x="230" y="173"/>
                    </a:lnTo>
                    <a:lnTo>
                      <a:pt x="229" y="177"/>
                    </a:lnTo>
                    <a:lnTo>
                      <a:pt x="227" y="179"/>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2" name="未知"/>
              <p:cNvSpPr/>
              <p:nvPr/>
            </p:nvSpPr>
            <p:spPr bwMode="auto">
              <a:xfrm>
                <a:off x="2254" y="14"/>
                <a:ext cx="63" cy="54"/>
              </a:xfrm>
              <a:custGeom>
                <a:avLst/>
                <a:gdLst>
                  <a:gd name="T0" fmla="*/ 0 w 158"/>
                  <a:gd name="T1" fmla="*/ 0 h 136"/>
                  <a:gd name="T2" fmla="*/ 0 w 158"/>
                  <a:gd name="T3" fmla="*/ 0 h 136"/>
                  <a:gd name="T4" fmla="*/ 0 w 158"/>
                  <a:gd name="T5" fmla="*/ 0 h 136"/>
                  <a:gd name="T6" fmla="*/ 0 w 158"/>
                  <a:gd name="T7" fmla="*/ 0 h 136"/>
                  <a:gd name="T8" fmla="*/ 0 w 158"/>
                  <a:gd name="T9" fmla="*/ 0 h 136"/>
                  <a:gd name="T10" fmla="*/ 0 w 158"/>
                  <a:gd name="T11" fmla="*/ 0 h 136"/>
                  <a:gd name="T12" fmla="*/ 0 w 158"/>
                  <a:gd name="T13" fmla="*/ 0 h 136"/>
                  <a:gd name="T14" fmla="*/ 0 w 158"/>
                  <a:gd name="T15" fmla="*/ 0 h 136"/>
                  <a:gd name="T16" fmla="*/ 0 w 158"/>
                  <a:gd name="T17" fmla="*/ 0 h 136"/>
                  <a:gd name="T18" fmla="*/ 0 w 158"/>
                  <a:gd name="T19" fmla="*/ 0 h 136"/>
                  <a:gd name="T20" fmla="*/ 0 w 158"/>
                  <a:gd name="T21" fmla="*/ 0 h 136"/>
                  <a:gd name="T22" fmla="*/ 0 w 158"/>
                  <a:gd name="T23" fmla="*/ 0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 h="136">
                    <a:moveTo>
                      <a:pt x="0" y="57"/>
                    </a:moveTo>
                    <a:lnTo>
                      <a:pt x="17" y="42"/>
                    </a:lnTo>
                    <a:lnTo>
                      <a:pt x="22" y="37"/>
                    </a:lnTo>
                    <a:lnTo>
                      <a:pt x="72" y="2"/>
                    </a:lnTo>
                    <a:lnTo>
                      <a:pt x="84" y="0"/>
                    </a:lnTo>
                    <a:lnTo>
                      <a:pt x="90" y="0"/>
                    </a:lnTo>
                    <a:lnTo>
                      <a:pt x="134" y="49"/>
                    </a:lnTo>
                    <a:lnTo>
                      <a:pt x="155" y="109"/>
                    </a:lnTo>
                    <a:lnTo>
                      <a:pt x="158" y="127"/>
                    </a:lnTo>
                    <a:lnTo>
                      <a:pt x="157" y="131"/>
                    </a:lnTo>
                    <a:lnTo>
                      <a:pt x="157" y="134"/>
                    </a:lnTo>
                    <a:lnTo>
                      <a:pt x="156" y="136"/>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3" name="未知"/>
              <p:cNvSpPr/>
              <p:nvPr/>
            </p:nvSpPr>
            <p:spPr bwMode="auto">
              <a:xfrm>
                <a:off x="2146" y="11"/>
                <a:ext cx="258" cy="218"/>
              </a:xfrm>
              <a:custGeom>
                <a:avLst/>
                <a:gdLst>
                  <a:gd name="T0" fmla="*/ 0 w 644"/>
                  <a:gd name="T1" fmla="*/ 0 h 546"/>
                  <a:gd name="T2" fmla="*/ 0 w 644"/>
                  <a:gd name="T3" fmla="*/ 0 h 546"/>
                  <a:gd name="T4" fmla="*/ 0 w 644"/>
                  <a:gd name="T5" fmla="*/ 0 h 546"/>
                  <a:gd name="T6" fmla="*/ 0 w 644"/>
                  <a:gd name="T7" fmla="*/ 0 h 546"/>
                  <a:gd name="T8" fmla="*/ 0 w 644"/>
                  <a:gd name="T9" fmla="*/ 0 h 546"/>
                  <a:gd name="T10" fmla="*/ 0 w 644"/>
                  <a:gd name="T11" fmla="*/ 0 h 546"/>
                  <a:gd name="T12" fmla="*/ 0 w 644"/>
                  <a:gd name="T13" fmla="*/ 0 h 546"/>
                  <a:gd name="T14" fmla="*/ 0 w 644"/>
                  <a:gd name="T15" fmla="*/ 0 h 546"/>
                  <a:gd name="T16" fmla="*/ 0 w 644"/>
                  <a:gd name="T17" fmla="*/ 0 h 546"/>
                  <a:gd name="T18" fmla="*/ 0 w 644"/>
                  <a:gd name="T19" fmla="*/ 0 h 546"/>
                  <a:gd name="T20" fmla="*/ 0 w 644"/>
                  <a:gd name="T21" fmla="*/ 0 h 546"/>
                  <a:gd name="T22" fmla="*/ 0 w 644"/>
                  <a:gd name="T23" fmla="*/ 0 h 546"/>
                  <a:gd name="T24" fmla="*/ 0 w 644"/>
                  <a:gd name="T25" fmla="*/ 0 h 546"/>
                  <a:gd name="T26" fmla="*/ 0 w 644"/>
                  <a:gd name="T27" fmla="*/ 0 h 546"/>
                  <a:gd name="T28" fmla="*/ 0 w 644"/>
                  <a:gd name="T29" fmla="*/ 0 h 546"/>
                  <a:gd name="T30" fmla="*/ 0 w 644"/>
                  <a:gd name="T31" fmla="*/ 0 h 546"/>
                  <a:gd name="T32" fmla="*/ 0 w 644"/>
                  <a:gd name="T33" fmla="*/ 0 h 546"/>
                  <a:gd name="T34" fmla="*/ 0 w 644"/>
                  <a:gd name="T35" fmla="*/ 0 h 546"/>
                  <a:gd name="T36" fmla="*/ 0 w 644"/>
                  <a:gd name="T37" fmla="*/ 0 h 546"/>
                  <a:gd name="T38" fmla="*/ 0 w 644"/>
                  <a:gd name="T39" fmla="*/ 0 h 546"/>
                  <a:gd name="T40" fmla="*/ 0 w 644"/>
                  <a:gd name="T41" fmla="*/ 0 h 546"/>
                  <a:gd name="T42" fmla="*/ 0 w 644"/>
                  <a:gd name="T43" fmla="*/ 0 h 546"/>
                  <a:gd name="T44" fmla="*/ 0 w 644"/>
                  <a:gd name="T45" fmla="*/ 0 h 546"/>
                  <a:gd name="T46" fmla="*/ 0 w 644"/>
                  <a:gd name="T47" fmla="*/ 0 h 546"/>
                  <a:gd name="T48" fmla="*/ 0 w 644"/>
                  <a:gd name="T49" fmla="*/ 0 h 546"/>
                  <a:gd name="T50" fmla="*/ 0 w 644"/>
                  <a:gd name="T51" fmla="*/ 0 h 546"/>
                  <a:gd name="T52" fmla="*/ 0 w 644"/>
                  <a:gd name="T53" fmla="*/ 0 h 546"/>
                  <a:gd name="T54" fmla="*/ 0 w 644"/>
                  <a:gd name="T55" fmla="*/ 0 h 546"/>
                  <a:gd name="T56" fmla="*/ 0 w 644"/>
                  <a:gd name="T57" fmla="*/ 0 h 546"/>
                  <a:gd name="T58" fmla="*/ 0 w 644"/>
                  <a:gd name="T59" fmla="*/ 0 h 546"/>
                  <a:gd name="T60" fmla="*/ 0 w 644"/>
                  <a:gd name="T61" fmla="*/ 0 h 546"/>
                  <a:gd name="T62" fmla="*/ 0 w 644"/>
                  <a:gd name="T63" fmla="*/ 0 h 546"/>
                  <a:gd name="T64" fmla="*/ 0 w 644"/>
                  <a:gd name="T65" fmla="*/ 0 h 546"/>
                  <a:gd name="T66" fmla="*/ 0 w 644"/>
                  <a:gd name="T67" fmla="*/ 0 h 546"/>
                  <a:gd name="T68" fmla="*/ 0 w 644"/>
                  <a:gd name="T69" fmla="*/ 0 h 546"/>
                  <a:gd name="T70" fmla="*/ 0 w 644"/>
                  <a:gd name="T71" fmla="*/ 0 h 546"/>
                  <a:gd name="T72" fmla="*/ 0 w 644"/>
                  <a:gd name="T73" fmla="*/ 0 h 5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44" h="546">
                    <a:moveTo>
                      <a:pt x="169" y="3"/>
                    </a:moveTo>
                    <a:lnTo>
                      <a:pt x="220" y="42"/>
                    </a:lnTo>
                    <a:lnTo>
                      <a:pt x="274" y="74"/>
                    </a:lnTo>
                    <a:lnTo>
                      <a:pt x="282" y="79"/>
                    </a:lnTo>
                    <a:lnTo>
                      <a:pt x="290" y="83"/>
                    </a:lnTo>
                    <a:lnTo>
                      <a:pt x="296" y="87"/>
                    </a:lnTo>
                    <a:lnTo>
                      <a:pt x="302" y="91"/>
                    </a:lnTo>
                    <a:lnTo>
                      <a:pt x="307" y="94"/>
                    </a:lnTo>
                    <a:lnTo>
                      <a:pt x="311" y="96"/>
                    </a:lnTo>
                    <a:lnTo>
                      <a:pt x="315" y="99"/>
                    </a:lnTo>
                    <a:lnTo>
                      <a:pt x="383" y="124"/>
                    </a:lnTo>
                    <a:lnTo>
                      <a:pt x="463" y="147"/>
                    </a:lnTo>
                    <a:lnTo>
                      <a:pt x="523" y="164"/>
                    </a:lnTo>
                    <a:lnTo>
                      <a:pt x="597" y="184"/>
                    </a:lnTo>
                    <a:lnTo>
                      <a:pt x="641" y="197"/>
                    </a:lnTo>
                    <a:lnTo>
                      <a:pt x="644" y="214"/>
                    </a:lnTo>
                    <a:lnTo>
                      <a:pt x="640" y="275"/>
                    </a:lnTo>
                    <a:lnTo>
                      <a:pt x="616" y="345"/>
                    </a:lnTo>
                    <a:lnTo>
                      <a:pt x="577" y="416"/>
                    </a:lnTo>
                    <a:lnTo>
                      <a:pt x="528" y="478"/>
                    </a:lnTo>
                    <a:lnTo>
                      <a:pt x="474" y="525"/>
                    </a:lnTo>
                    <a:lnTo>
                      <a:pt x="400" y="546"/>
                    </a:lnTo>
                    <a:lnTo>
                      <a:pt x="399" y="544"/>
                    </a:lnTo>
                    <a:lnTo>
                      <a:pt x="344" y="487"/>
                    </a:lnTo>
                    <a:lnTo>
                      <a:pt x="299" y="440"/>
                    </a:lnTo>
                    <a:lnTo>
                      <a:pt x="252" y="389"/>
                    </a:lnTo>
                    <a:lnTo>
                      <a:pt x="211" y="343"/>
                    </a:lnTo>
                    <a:lnTo>
                      <a:pt x="175" y="300"/>
                    </a:lnTo>
                    <a:lnTo>
                      <a:pt x="170" y="294"/>
                    </a:lnTo>
                    <a:lnTo>
                      <a:pt x="105" y="270"/>
                    </a:lnTo>
                    <a:lnTo>
                      <a:pt x="41" y="261"/>
                    </a:lnTo>
                    <a:lnTo>
                      <a:pt x="30" y="260"/>
                    </a:lnTo>
                    <a:lnTo>
                      <a:pt x="0" y="251"/>
                    </a:lnTo>
                    <a:lnTo>
                      <a:pt x="0" y="249"/>
                    </a:lnTo>
                    <a:lnTo>
                      <a:pt x="4" y="246"/>
                    </a:lnTo>
                    <a:lnTo>
                      <a:pt x="167" y="0"/>
                    </a:lnTo>
                    <a:lnTo>
                      <a:pt x="16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4" name="未知"/>
              <p:cNvSpPr/>
              <p:nvPr/>
            </p:nvSpPr>
            <p:spPr bwMode="auto">
              <a:xfrm>
                <a:off x="2146" y="11"/>
                <a:ext cx="258" cy="218"/>
              </a:xfrm>
              <a:custGeom>
                <a:avLst/>
                <a:gdLst>
                  <a:gd name="T0" fmla="*/ 0 w 645"/>
                  <a:gd name="T1" fmla="*/ 0 h 546"/>
                  <a:gd name="T2" fmla="*/ 0 w 645"/>
                  <a:gd name="T3" fmla="*/ 0 h 546"/>
                  <a:gd name="T4" fmla="*/ 0 w 645"/>
                  <a:gd name="T5" fmla="*/ 0 h 546"/>
                  <a:gd name="T6" fmla="*/ 0 w 645"/>
                  <a:gd name="T7" fmla="*/ 0 h 546"/>
                  <a:gd name="T8" fmla="*/ 0 w 645"/>
                  <a:gd name="T9" fmla="*/ 0 h 546"/>
                  <a:gd name="T10" fmla="*/ 0 w 645"/>
                  <a:gd name="T11" fmla="*/ 0 h 546"/>
                  <a:gd name="T12" fmla="*/ 0 w 645"/>
                  <a:gd name="T13" fmla="*/ 0 h 546"/>
                  <a:gd name="T14" fmla="*/ 0 w 645"/>
                  <a:gd name="T15" fmla="*/ 0 h 546"/>
                  <a:gd name="T16" fmla="*/ 0 w 645"/>
                  <a:gd name="T17" fmla="*/ 0 h 546"/>
                  <a:gd name="T18" fmla="*/ 0 w 645"/>
                  <a:gd name="T19" fmla="*/ 0 h 546"/>
                  <a:gd name="T20" fmla="*/ 0 w 645"/>
                  <a:gd name="T21" fmla="*/ 0 h 546"/>
                  <a:gd name="T22" fmla="*/ 0 w 645"/>
                  <a:gd name="T23" fmla="*/ 0 h 546"/>
                  <a:gd name="T24" fmla="*/ 0 w 645"/>
                  <a:gd name="T25" fmla="*/ 0 h 546"/>
                  <a:gd name="T26" fmla="*/ 0 w 645"/>
                  <a:gd name="T27" fmla="*/ 0 h 546"/>
                  <a:gd name="T28" fmla="*/ 0 w 645"/>
                  <a:gd name="T29" fmla="*/ 0 h 546"/>
                  <a:gd name="T30" fmla="*/ 0 w 645"/>
                  <a:gd name="T31" fmla="*/ 0 h 546"/>
                  <a:gd name="T32" fmla="*/ 0 w 645"/>
                  <a:gd name="T33" fmla="*/ 0 h 546"/>
                  <a:gd name="T34" fmla="*/ 0 w 645"/>
                  <a:gd name="T35" fmla="*/ 0 h 546"/>
                  <a:gd name="T36" fmla="*/ 0 w 645"/>
                  <a:gd name="T37" fmla="*/ 0 h 546"/>
                  <a:gd name="T38" fmla="*/ 0 w 645"/>
                  <a:gd name="T39" fmla="*/ 0 h 546"/>
                  <a:gd name="T40" fmla="*/ 0 w 645"/>
                  <a:gd name="T41" fmla="*/ 0 h 546"/>
                  <a:gd name="T42" fmla="*/ 0 w 645"/>
                  <a:gd name="T43" fmla="*/ 0 h 546"/>
                  <a:gd name="T44" fmla="*/ 0 w 645"/>
                  <a:gd name="T45" fmla="*/ 0 h 546"/>
                  <a:gd name="T46" fmla="*/ 0 w 645"/>
                  <a:gd name="T47" fmla="*/ 0 h 546"/>
                  <a:gd name="T48" fmla="*/ 0 w 645"/>
                  <a:gd name="T49" fmla="*/ 0 h 546"/>
                  <a:gd name="T50" fmla="*/ 0 w 645"/>
                  <a:gd name="T51" fmla="*/ 0 h 546"/>
                  <a:gd name="T52" fmla="*/ 0 w 645"/>
                  <a:gd name="T53" fmla="*/ 0 h 546"/>
                  <a:gd name="T54" fmla="*/ 0 w 645"/>
                  <a:gd name="T55" fmla="*/ 0 h 546"/>
                  <a:gd name="T56" fmla="*/ 0 w 645"/>
                  <a:gd name="T57" fmla="*/ 0 h 546"/>
                  <a:gd name="T58" fmla="*/ 0 w 645"/>
                  <a:gd name="T59" fmla="*/ 0 h 546"/>
                  <a:gd name="T60" fmla="*/ 0 w 645"/>
                  <a:gd name="T61" fmla="*/ 0 h 546"/>
                  <a:gd name="T62" fmla="*/ 0 w 645"/>
                  <a:gd name="T63" fmla="*/ 0 h 546"/>
                  <a:gd name="T64" fmla="*/ 0 w 645"/>
                  <a:gd name="T65" fmla="*/ 0 h 546"/>
                  <a:gd name="T66" fmla="*/ 0 w 645"/>
                  <a:gd name="T67" fmla="*/ 0 h 546"/>
                  <a:gd name="T68" fmla="*/ 0 w 645"/>
                  <a:gd name="T69" fmla="*/ 0 h 546"/>
                  <a:gd name="T70" fmla="*/ 0 w 645"/>
                  <a:gd name="T71" fmla="*/ 0 h 546"/>
                  <a:gd name="T72" fmla="*/ 0 w 645"/>
                  <a:gd name="T73" fmla="*/ 0 h 546"/>
                  <a:gd name="T74" fmla="*/ 0 w 645"/>
                  <a:gd name="T75" fmla="*/ 0 h 5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5" h="546">
                    <a:moveTo>
                      <a:pt x="4" y="246"/>
                    </a:moveTo>
                    <a:lnTo>
                      <a:pt x="0" y="249"/>
                    </a:lnTo>
                    <a:lnTo>
                      <a:pt x="0" y="251"/>
                    </a:lnTo>
                    <a:lnTo>
                      <a:pt x="2" y="253"/>
                    </a:lnTo>
                    <a:lnTo>
                      <a:pt x="53" y="263"/>
                    </a:lnTo>
                    <a:lnTo>
                      <a:pt x="66" y="264"/>
                    </a:lnTo>
                    <a:lnTo>
                      <a:pt x="131" y="276"/>
                    </a:lnTo>
                    <a:lnTo>
                      <a:pt x="181" y="308"/>
                    </a:lnTo>
                    <a:lnTo>
                      <a:pt x="189" y="318"/>
                    </a:lnTo>
                    <a:lnTo>
                      <a:pt x="237" y="373"/>
                    </a:lnTo>
                    <a:lnTo>
                      <a:pt x="283" y="423"/>
                    </a:lnTo>
                    <a:lnTo>
                      <a:pt x="330" y="472"/>
                    </a:lnTo>
                    <a:lnTo>
                      <a:pt x="380" y="525"/>
                    </a:lnTo>
                    <a:lnTo>
                      <a:pt x="400" y="546"/>
                    </a:lnTo>
                    <a:lnTo>
                      <a:pt x="418" y="546"/>
                    </a:lnTo>
                    <a:lnTo>
                      <a:pt x="492" y="512"/>
                    </a:lnTo>
                    <a:lnTo>
                      <a:pt x="546" y="459"/>
                    </a:lnTo>
                    <a:lnTo>
                      <a:pt x="592" y="393"/>
                    </a:lnTo>
                    <a:lnTo>
                      <a:pt x="626" y="321"/>
                    </a:lnTo>
                    <a:lnTo>
                      <a:pt x="644" y="253"/>
                    </a:lnTo>
                    <a:lnTo>
                      <a:pt x="645" y="233"/>
                    </a:lnTo>
                    <a:lnTo>
                      <a:pt x="644" y="214"/>
                    </a:lnTo>
                    <a:lnTo>
                      <a:pt x="641" y="197"/>
                    </a:lnTo>
                    <a:lnTo>
                      <a:pt x="597" y="184"/>
                    </a:lnTo>
                    <a:lnTo>
                      <a:pt x="558" y="173"/>
                    </a:lnTo>
                    <a:lnTo>
                      <a:pt x="491" y="155"/>
                    </a:lnTo>
                    <a:lnTo>
                      <a:pt x="418" y="134"/>
                    </a:lnTo>
                    <a:lnTo>
                      <a:pt x="358" y="116"/>
                    </a:lnTo>
                    <a:lnTo>
                      <a:pt x="307" y="94"/>
                    </a:lnTo>
                    <a:lnTo>
                      <a:pt x="302" y="91"/>
                    </a:lnTo>
                    <a:lnTo>
                      <a:pt x="296" y="87"/>
                    </a:lnTo>
                    <a:lnTo>
                      <a:pt x="290" y="83"/>
                    </a:lnTo>
                    <a:lnTo>
                      <a:pt x="282" y="79"/>
                    </a:lnTo>
                    <a:lnTo>
                      <a:pt x="274" y="74"/>
                    </a:lnTo>
                    <a:lnTo>
                      <a:pt x="266" y="69"/>
                    </a:lnTo>
                    <a:lnTo>
                      <a:pt x="212" y="36"/>
                    </a:lnTo>
                    <a:lnTo>
                      <a:pt x="169" y="3"/>
                    </a:lnTo>
                    <a:lnTo>
                      <a:pt x="167"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5" name="未知"/>
              <p:cNvSpPr/>
              <p:nvPr/>
            </p:nvSpPr>
            <p:spPr bwMode="auto">
              <a:xfrm>
                <a:off x="2144" y="10"/>
                <a:ext cx="70" cy="102"/>
              </a:xfrm>
              <a:custGeom>
                <a:avLst/>
                <a:gdLst>
                  <a:gd name="T0" fmla="*/ 0 w 174"/>
                  <a:gd name="T1" fmla="*/ 0 h 253"/>
                  <a:gd name="T2" fmla="*/ 0 w 174"/>
                  <a:gd name="T3" fmla="*/ 0 h 253"/>
                  <a:gd name="T4" fmla="*/ 0 w 174"/>
                  <a:gd name="T5" fmla="*/ 0 h 253"/>
                  <a:gd name="T6" fmla="*/ 0 w 174"/>
                  <a:gd name="T7" fmla="*/ 0 h 253"/>
                  <a:gd name="T8" fmla="*/ 0 w 174"/>
                  <a:gd name="T9" fmla="*/ 0 h 253"/>
                  <a:gd name="T10" fmla="*/ 0 w 174"/>
                  <a:gd name="T11" fmla="*/ 0 h 253"/>
                  <a:gd name="T12" fmla="*/ 0 w 174"/>
                  <a:gd name="T13" fmla="*/ 0 h 253"/>
                  <a:gd name="T14" fmla="*/ 0 w 174"/>
                  <a:gd name="T15" fmla="*/ 0 h 253"/>
                  <a:gd name="T16" fmla="*/ 0 w 174"/>
                  <a:gd name="T17" fmla="*/ 0 h 253"/>
                  <a:gd name="T18" fmla="*/ 0 w 174"/>
                  <a:gd name="T19" fmla="*/ 0 h 253"/>
                  <a:gd name="T20" fmla="*/ 0 w 174"/>
                  <a:gd name="T21" fmla="*/ 0 h 253"/>
                  <a:gd name="T22" fmla="*/ 0 w 174"/>
                  <a:gd name="T23" fmla="*/ 0 h 253"/>
                  <a:gd name="T24" fmla="*/ 0 w 174"/>
                  <a:gd name="T25" fmla="*/ 0 h 253"/>
                  <a:gd name="T26" fmla="*/ 0 w 174"/>
                  <a:gd name="T27" fmla="*/ 0 h 253"/>
                  <a:gd name="T28" fmla="*/ 0 w 174"/>
                  <a:gd name="T29" fmla="*/ 0 h 253"/>
                  <a:gd name="T30" fmla="*/ 0 w 174"/>
                  <a:gd name="T31" fmla="*/ 0 h 253"/>
                  <a:gd name="T32" fmla="*/ 0 w 174"/>
                  <a:gd name="T33" fmla="*/ 0 h 253"/>
                  <a:gd name="T34" fmla="*/ 0 w 174"/>
                  <a:gd name="T35" fmla="*/ 0 h 253"/>
                  <a:gd name="T36" fmla="*/ 0 w 174"/>
                  <a:gd name="T37" fmla="*/ 0 h 253"/>
                  <a:gd name="T38" fmla="*/ 0 w 174"/>
                  <a:gd name="T39" fmla="*/ 0 h 253"/>
                  <a:gd name="T40" fmla="*/ 0 w 174"/>
                  <a:gd name="T41" fmla="*/ 0 h 253"/>
                  <a:gd name="T42" fmla="*/ 0 w 174"/>
                  <a:gd name="T43" fmla="*/ 0 h 2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 h="253">
                    <a:moveTo>
                      <a:pt x="105" y="139"/>
                    </a:moveTo>
                    <a:lnTo>
                      <a:pt x="64" y="195"/>
                    </a:lnTo>
                    <a:lnTo>
                      <a:pt x="19" y="244"/>
                    </a:lnTo>
                    <a:lnTo>
                      <a:pt x="4" y="253"/>
                    </a:lnTo>
                    <a:lnTo>
                      <a:pt x="2" y="253"/>
                    </a:lnTo>
                    <a:lnTo>
                      <a:pt x="1" y="251"/>
                    </a:lnTo>
                    <a:lnTo>
                      <a:pt x="0" y="249"/>
                    </a:lnTo>
                    <a:lnTo>
                      <a:pt x="0" y="246"/>
                    </a:lnTo>
                    <a:lnTo>
                      <a:pt x="1" y="242"/>
                    </a:lnTo>
                    <a:lnTo>
                      <a:pt x="27" y="183"/>
                    </a:lnTo>
                    <a:lnTo>
                      <a:pt x="62" y="125"/>
                    </a:lnTo>
                    <a:lnTo>
                      <a:pt x="97" y="75"/>
                    </a:lnTo>
                    <a:lnTo>
                      <a:pt x="140" y="23"/>
                    </a:lnTo>
                    <a:lnTo>
                      <a:pt x="170" y="0"/>
                    </a:lnTo>
                    <a:lnTo>
                      <a:pt x="172" y="1"/>
                    </a:lnTo>
                    <a:lnTo>
                      <a:pt x="173" y="2"/>
                    </a:lnTo>
                    <a:lnTo>
                      <a:pt x="174" y="4"/>
                    </a:lnTo>
                    <a:lnTo>
                      <a:pt x="174" y="7"/>
                    </a:lnTo>
                    <a:lnTo>
                      <a:pt x="173" y="11"/>
                    </a:lnTo>
                    <a:lnTo>
                      <a:pt x="147" y="71"/>
                    </a:lnTo>
                    <a:lnTo>
                      <a:pt x="112" y="128"/>
                    </a:lnTo>
                    <a:lnTo>
                      <a:pt x="105" y="139"/>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6" name="未知"/>
              <p:cNvSpPr/>
              <p:nvPr/>
            </p:nvSpPr>
            <p:spPr bwMode="auto">
              <a:xfrm>
                <a:off x="2162" y="79"/>
                <a:ext cx="235" cy="142"/>
              </a:xfrm>
              <a:custGeom>
                <a:avLst/>
                <a:gdLst>
                  <a:gd name="T0" fmla="*/ 0 w 587"/>
                  <a:gd name="T1" fmla="*/ 0 h 355"/>
                  <a:gd name="T2" fmla="*/ 0 w 587"/>
                  <a:gd name="T3" fmla="*/ 0 h 355"/>
                  <a:gd name="T4" fmla="*/ 0 w 587"/>
                  <a:gd name="T5" fmla="*/ 0 h 355"/>
                  <a:gd name="T6" fmla="*/ 0 w 587"/>
                  <a:gd name="T7" fmla="*/ 0 h 355"/>
                  <a:gd name="T8" fmla="*/ 0 w 587"/>
                  <a:gd name="T9" fmla="*/ 0 h 355"/>
                  <a:gd name="T10" fmla="*/ 0 w 587"/>
                  <a:gd name="T11" fmla="*/ 0 h 355"/>
                  <a:gd name="T12" fmla="*/ 0 w 587"/>
                  <a:gd name="T13" fmla="*/ 0 h 355"/>
                  <a:gd name="T14" fmla="*/ 0 w 587"/>
                  <a:gd name="T15" fmla="*/ 0 h 355"/>
                  <a:gd name="T16" fmla="*/ 0 w 587"/>
                  <a:gd name="T17" fmla="*/ 0 h 355"/>
                  <a:gd name="T18" fmla="*/ 0 w 587"/>
                  <a:gd name="T19" fmla="*/ 0 h 355"/>
                  <a:gd name="T20" fmla="*/ 0 w 587"/>
                  <a:gd name="T21" fmla="*/ 0 h 355"/>
                  <a:gd name="T22" fmla="*/ 0 w 587"/>
                  <a:gd name="T23" fmla="*/ 0 h 355"/>
                  <a:gd name="T24" fmla="*/ 0 w 587"/>
                  <a:gd name="T25" fmla="*/ 0 h 355"/>
                  <a:gd name="T26" fmla="*/ 0 w 587"/>
                  <a:gd name="T27" fmla="*/ 0 h 355"/>
                  <a:gd name="T28" fmla="*/ 0 w 587"/>
                  <a:gd name="T29" fmla="*/ 0 h 355"/>
                  <a:gd name="T30" fmla="*/ 0 w 587"/>
                  <a:gd name="T31" fmla="*/ 0 h 355"/>
                  <a:gd name="T32" fmla="*/ 0 w 587"/>
                  <a:gd name="T33" fmla="*/ 0 h 355"/>
                  <a:gd name="T34" fmla="*/ 0 w 587"/>
                  <a:gd name="T35" fmla="*/ 0 h 355"/>
                  <a:gd name="T36" fmla="*/ 0 w 587"/>
                  <a:gd name="T37" fmla="*/ 0 h 355"/>
                  <a:gd name="T38" fmla="*/ 0 w 587"/>
                  <a:gd name="T39" fmla="*/ 0 h 355"/>
                  <a:gd name="T40" fmla="*/ 0 w 587"/>
                  <a:gd name="T41" fmla="*/ 0 h 355"/>
                  <a:gd name="T42" fmla="*/ 0 w 587"/>
                  <a:gd name="T43" fmla="*/ 0 h 355"/>
                  <a:gd name="T44" fmla="*/ 0 w 587"/>
                  <a:gd name="T45" fmla="*/ 0 h 355"/>
                  <a:gd name="T46" fmla="*/ 0 w 587"/>
                  <a:gd name="T47" fmla="*/ 0 h 355"/>
                  <a:gd name="T48" fmla="*/ 0 w 587"/>
                  <a:gd name="T49" fmla="*/ 0 h 355"/>
                  <a:gd name="T50" fmla="*/ 0 w 587"/>
                  <a:gd name="T51" fmla="*/ 0 h 355"/>
                  <a:gd name="T52" fmla="*/ 0 w 587"/>
                  <a:gd name="T53" fmla="*/ 0 h 355"/>
                  <a:gd name="T54" fmla="*/ 0 w 587"/>
                  <a:gd name="T55" fmla="*/ 0 h 355"/>
                  <a:gd name="T56" fmla="*/ 0 w 587"/>
                  <a:gd name="T57" fmla="*/ 0 h 3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87" h="355">
                    <a:moveTo>
                      <a:pt x="443" y="0"/>
                    </a:moveTo>
                    <a:lnTo>
                      <a:pt x="505" y="15"/>
                    </a:lnTo>
                    <a:lnTo>
                      <a:pt x="562" y="34"/>
                    </a:lnTo>
                    <a:lnTo>
                      <a:pt x="587" y="64"/>
                    </a:lnTo>
                    <a:lnTo>
                      <a:pt x="586" y="77"/>
                    </a:lnTo>
                    <a:lnTo>
                      <a:pt x="567" y="145"/>
                    </a:lnTo>
                    <a:lnTo>
                      <a:pt x="539" y="205"/>
                    </a:lnTo>
                    <a:lnTo>
                      <a:pt x="502" y="263"/>
                    </a:lnTo>
                    <a:lnTo>
                      <a:pt x="459" y="312"/>
                    </a:lnTo>
                    <a:lnTo>
                      <a:pt x="399" y="352"/>
                    </a:lnTo>
                    <a:lnTo>
                      <a:pt x="384" y="355"/>
                    </a:lnTo>
                    <a:lnTo>
                      <a:pt x="380" y="354"/>
                    </a:lnTo>
                    <a:lnTo>
                      <a:pt x="326" y="302"/>
                    </a:lnTo>
                    <a:lnTo>
                      <a:pt x="275" y="243"/>
                    </a:lnTo>
                    <a:lnTo>
                      <a:pt x="262" y="227"/>
                    </a:lnTo>
                    <a:lnTo>
                      <a:pt x="212" y="169"/>
                    </a:lnTo>
                    <a:lnTo>
                      <a:pt x="164" y="124"/>
                    </a:lnTo>
                    <a:lnTo>
                      <a:pt x="109" y="89"/>
                    </a:lnTo>
                    <a:lnTo>
                      <a:pt x="50" y="74"/>
                    </a:lnTo>
                    <a:lnTo>
                      <a:pt x="0" y="69"/>
                    </a:lnTo>
                    <a:lnTo>
                      <a:pt x="2" y="69"/>
                    </a:lnTo>
                    <a:lnTo>
                      <a:pt x="63" y="58"/>
                    </a:lnTo>
                    <a:lnTo>
                      <a:pt x="147" y="44"/>
                    </a:lnTo>
                    <a:lnTo>
                      <a:pt x="212" y="34"/>
                    </a:lnTo>
                    <a:lnTo>
                      <a:pt x="278" y="24"/>
                    </a:lnTo>
                    <a:lnTo>
                      <a:pt x="339" y="14"/>
                    </a:lnTo>
                    <a:lnTo>
                      <a:pt x="410" y="4"/>
                    </a:lnTo>
                    <a:lnTo>
                      <a:pt x="441" y="0"/>
                    </a:lnTo>
                    <a:lnTo>
                      <a:pt x="443" y="0"/>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7" name="未知"/>
              <p:cNvSpPr/>
              <p:nvPr/>
            </p:nvSpPr>
            <p:spPr bwMode="auto">
              <a:xfrm>
                <a:off x="260" y="182"/>
                <a:ext cx="1868" cy="1868"/>
              </a:xfrm>
              <a:custGeom>
                <a:avLst/>
                <a:gdLst>
                  <a:gd name="T0" fmla="*/ 0 w 4670"/>
                  <a:gd name="T1" fmla="*/ 0 h 4671"/>
                  <a:gd name="T2" fmla="*/ 0 w 4670"/>
                  <a:gd name="T3" fmla="*/ 0 h 4671"/>
                  <a:gd name="T4" fmla="*/ 0 w 4670"/>
                  <a:gd name="T5" fmla="*/ 0 h 4671"/>
                  <a:gd name="T6" fmla="*/ 0 w 4670"/>
                  <a:gd name="T7" fmla="*/ 0 h 4671"/>
                  <a:gd name="T8" fmla="*/ 0 w 4670"/>
                  <a:gd name="T9" fmla="*/ 0 h 4671"/>
                  <a:gd name="T10" fmla="*/ 0 w 4670"/>
                  <a:gd name="T11" fmla="*/ 0 h 4671"/>
                  <a:gd name="T12" fmla="*/ 0 w 4670"/>
                  <a:gd name="T13" fmla="*/ 0 h 4671"/>
                  <a:gd name="T14" fmla="*/ 0 w 4670"/>
                  <a:gd name="T15" fmla="*/ 0 h 4671"/>
                  <a:gd name="T16" fmla="*/ 0 w 4670"/>
                  <a:gd name="T17" fmla="*/ 0 h 46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70" h="4671">
                    <a:moveTo>
                      <a:pt x="4653" y="173"/>
                    </a:moveTo>
                    <a:lnTo>
                      <a:pt x="4670" y="4671"/>
                    </a:lnTo>
                    <a:lnTo>
                      <a:pt x="4653" y="173"/>
                    </a:lnTo>
                    <a:lnTo>
                      <a:pt x="4513" y="34"/>
                    </a:lnTo>
                    <a:lnTo>
                      <a:pt x="34" y="4513"/>
                    </a:lnTo>
                    <a:lnTo>
                      <a:pt x="0" y="0"/>
                    </a:lnTo>
                    <a:lnTo>
                      <a:pt x="34" y="4513"/>
                    </a:lnTo>
                    <a:lnTo>
                      <a:pt x="173" y="4653"/>
                    </a:lnTo>
                    <a:lnTo>
                      <a:pt x="4653" y="173"/>
                    </a:lnTo>
                    <a:close/>
                  </a:path>
                </a:pathLst>
              </a:custGeom>
              <a:blipFill dpi="0" rotWithShape="0">
                <a:blip r:embed="rId3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8" name="未知"/>
              <p:cNvSpPr/>
              <p:nvPr/>
            </p:nvSpPr>
            <p:spPr bwMode="auto">
              <a:xfrm>
                <a:off x="322" y="244"/>
                <a:ext cx="1833" cy="1833"/>
              </a:xfrm>
              <a:custGeom>
                <a:avLst/>
                <a:gdLst>
                  <a:gd name="T0" fmla="*/ 0 w 4581"/>
                  <a:gd name="T1" fmla="*/ 0 h 4581"/>
                  <a:gd name="T2" fmla="*/ 0 w 4581"/>
                  <a:gd name="T3" fmla="*/ 0 h 4581"/>
                  <a:gd name="T4" fmla="*/ 0 w 4581"/>
                  <a:gd name="T5" fmla="*/ 0 h 4581"/>
                  <a:gd name="T6" fmla="*/ 0 w 4581"/>
                  <a:gd name="T7" fmla="*/ 0 h 4581"/>
                  <a:gd name="T8" fmla="*/ 0 w 4581"/>
                  <a:gd name="T9" fmla="*/ 0 h 4581"/>
                  <a:gd name="T10" fmla="*/ 0 w 4581"/>
                  <a:gd name="T11" fmla="*/ 0 h 4581"/>
                  <a:gd name="T12" fmla="*/ 0 w 4581"/>
                  <a:gd name="T13" fmla="*/ 0 h 4581"/>
                  <a:gd name="T14" fmla="*/ 0 w 4581"/>
                  <a:gd name="T15" fmla="*/ 0 h 4581"/>
                  <a:gd name="T16" fmla="*/ 0 w 4581"/>
                  <a:gd name="T17" fmla="*/ 0 h 45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1" h="4581">
                    <a:moveTo>
                      <a:pt x="4544" y="65"/>
                    </a:moveTo>
                    <a:lnTo>
                      <a:pt x="4581" y="4581"/>
                    </a:lnTo>
                    <a:lnTo>
                      <a:pt x="4544" y="65"/>
                    </a:lnTo>
                    <a:lnTo>
                      <a:pt x="4497" y="17"/>
                    </a:lnTo>
                    <a:lnTo>
                      <a:pt x="17" y="4497"/>
                    </a:lnTo>
                    <a:lnTo>
                      <a:pt x="0" y="0"/>
                    </a:lnTo>
                    <a:lnTo>
                      <a:pt x="17" y="4497"/>
                    </a:lnTo>
                    <a:lnTo>
                      <a:pt x="65" y="4545"/>
                    </a:lnTo>
                    <a:lnTo>
                      <a:pt x="4544" y="65"/>
                    </a:lnTo>
                    <a:close/>
                  </a:path>
                </a:pathLst>
              </a:custGeom>
              <a:blipFill dpi="0" rotWithShape="0">
                <a:blip r:embed="rId3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9" name="未知"/>
              <p:cNvSpPr/>
              <p:nvPr/>
            </p:nvSpPr>
            <p:spPr bwMode="auto">
              <a:xfrm>
                <a:off x="274" y="196"/>
                <a:ext cx="1866" cy="1866"/>
              </a:xfrm>
              <a:custGeom>
                <a:avLst/>
                <a:gdLst>
                  <a:gd name="T0" fmla="*/ 0 w 4666"/>
                  <a:gd name="T1" fmla="*/ 0 h 4667"/>
                  <a:gd name="T2" fmla="*/ 0 w 4666"/>
                  <a:gd name="T3" fmla="*/ 0 h 4667"/>
                  <a:gd name="T4" fmla="*/ 0 w 4666"/>
                  <a:gd name="T5" fmla="*/ 0 h 4667"/>
                  <a:gd name="T6" fmla="*/ 0 w 4666"/>
                  <a:gd name="T7" fmla="*/ 0 h 4667"/>
                  <a:gd name="T8" fmla="*/ 0 w 4666"/>
                  <a:gd name="T9" fmla="*/ 0 h 46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66" h="4667">
                    <a:moveTo>
                      <a:pt x="187" y="4667"/>
                    </a:moveTo>
                    <a:lnTo>
                      <a:pt x="0" y="4479"/>
                    </a:lnTo>
                    <a:lnTo>
                      <a:pt x="4479" y="0"/>
                    </a:lnTo>
                    <a:lnTo>
                      <a:pt x="4666" y="187"/>
                    </a:lnTo>
                    <a:lnTo>
                      <a:pt x="187" y="466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 name="未知"/>
              <p:cNvSpPr/>
              <p:nvPr/>
            </p:nvSpPr>
            <p:spPr bwMode="auto">
              <a:xfrm>
                <a:off x="388" y="1622"/>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569"/>
                    </a:moveTo>
                    <a:lnTo>
                      <a:pt x="35" y="0"/>
                    </a:lnTo>
                    <a:lnTo>
                      <a:pt x="0" y="0"/>
                    </a:lnTo>
                    <a:lnTo>
                      <a:pt x="0" y="603"/>
                    </a:lnTo>
                    <a:lnTo>
                      <a:pt x="35" y="5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1" name="未知"/>
              <p:cNvSpPr/>
              <p:nvPr/>
            </p:nvSpPr>
            <p:spPr bwMode="auto">
              <a:xfrm>
                <a:off x="402" y="1622"/>
                <a:ext cx="16" cy="227"/>
              </a:xfrm>
              <a:custGeom>
                <a:avLst/>
                <a:gdLst>
                  <a:gd name="T0" fmla="*/ 0 w 40"/>
                  <a:gd name="T1" fmla="*/ 0 h 569"/>
                  <a:gd name="T2" fmla="*/ 0 w 40"/>
                  <a:gd name="T3" fmla="*/ 0 h 569"/>
                  <a:gd name="T4" fmla="*/ 0 w 40"/>
                  <a:gd name="T5" fmla="*/ 0 h 569"/>
                  <a:gd name="T6" fmla="*/ 0 w 40"/>
                  <a:gd name="T7" fmla="*/ 0 h 569"/>
                  <a:gd name="T8" fmla="*/ 0 w 40"/>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69">
                    <a:moveTo>
                      <a:pt x="40" y="529"/>
                    </a:moveTo>
                    <a:lnTo>
                      <a:pt x="40" y="0"/>
                    </a:lnTo>
                    <a:lnTo>
                      <a:pt x="0" y="0"/>
                    </a:lnTo>
                    <a:lnTo>
                      <a:pt x="0" y="569"/>
                    </a:lnTo>
                    <a:lnTo>
                      <a:pt x="40" y="5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2" name="未知"/>
              <p:cNvSpPr/>
              <p:nvPr/>
            </p:nvSpPr>
            <p:spPr bwMode="auto">
              <a:xfrm>
                <a:off x="418" y="1622"/>
                <a:ext cx="16" cy="211"/>
              </a:xfrm>
              <a:custGeom>
                <a:avLst/>
                <a:gdLst>
                  <a:gd name="T0" fmla="*/ 0 w 41"/>
                  <a:gd name="T1" fmla="*/ 0 h 529"/>
                  <a:gd name="T2" fmla="*/ 0 w 41"/>
                  <a:gd name="T3" fmla="*/ 0 h 529"/>
                  <a:gd name="T4" fmla="*/ 0 w 41"/>
                  <a:gd name="T5" fmla="*/ 0 h 529"/>
                  <a:gd name="T6" fmla="*/ 0 w 41"/>
                  <a:gd name="T7" fmla="*/ 0 h 529"/>
                  <a:gd name="T8" fmla="*/ 0 w 41"/>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29">
                    <a:moveTo>
                      <a:pt x="41" y="489"/>
                    </a:moveTo>
                    <a:lnTo>
                      <a:pt x="41" y="0"/>
                    </a:lnTo>
                    <a:lnTo>
                      <a:pt x="0" y="0"/>
                    </a:lnTo>
                    <a:lnTo>
                      <a:pt x="0" y="529"/>
                    </a:lnTo>
                    <a:lnTo>
                      <a:pt x="41"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3" name="未知"/>
              <p:cNvSpPr/>
              <p:nvPr/>
            </p:nvSpPr>
            <p:spPr bwMode="auto">
              <a:xfrm>
                <a:off x="439" y="1622"/>
                <a:ext cx="0" cy="190"/>
              </a:xfrm>
              <a:custGeom>
                <a:avLst/>
                <a:gdLst>
                  <a:gd name="T0" fmla="*/ 0 h 476"/>
                  <a:gd name="T1" fmla="*/ 0 h 476"/>
                  <a:gd name="T2" fmla="*/ 0 60000 65536"/>
                  <a:gd name="T3" fmla="*/ 0 60000 65536"/>
                </a:gdLst>
                <a:ahLst/>
                <a:cxnLst>
                  <a:cxn ang="T2">
                    <a:pos x="0" y="T0"/>
                  </a:cxn>
                  <a:cxn ang="T3">
                    <a:pos x="0" y="T1"/>
                  </a:cxn>
                </a:cxnLst>
                <a:rect l="0" t="0" r="r" b="b"/>
                <a:pathLst>
                  <a:path h="476">
                    <a:moveTo>
                      <a:pt x="0" y="0"/>
                    </a:moveTo>
                    <a:lnTo>
                      <a:pt x="0" y="476"/>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4" name="未知"/>
              <p:cNvSpPr/>
              <p:nvPr/>
            </p:nvSpPr>
            <p:spPr bwMode="auto">
              <a:xfrm>
                <a:off x="450" y="1622"/>
                <a:ext cx="0" cy="180"/>
              </a:xfrm>
              <a:custGeom>
                <a:avLst/>
                <a:gdLst>
                  <a:gd name="T0" fmla="*/ 0 h 450"/>
                  <a:gd name="T1" fmla="*/ 0 h 450"/>
                  <a:gd name="T2" fmla="*/ 0 60000 65536"/>
                  <a:gd name="T3" fmla="*/ 0 60000 65536"/>
                </a:gdLst>
                <a:ahLst/>
                <a:cxnLst>
                  <a:cxn ang="T2">
                    <a:pos x="0" y="T0"/>
                  </a:cxn>
                  <a:cxn ang="T3">
                    <a:pos x="0" y="T1"/>
                  </a:cxn>
                </a:cxnLst>
                <a:rect l="0" t="0" r="r" b="b"/>
                <a:pathLst>
                  <a:path h="450">
                    <a:moveTo>
                      <a:pt x="0" y="0"/>
                    </a:moveTo>
                    <a:lnTo>
                      <a:pt x="0" y="450"/>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5" name="未知"/>
              <p:cNvSpPr/>
              <p:nvPr/>
            </p:nvSpPr>
            <p:spPr bwMode="auto">
              <a:xfrm>
                <a:off x="388" y="1622"/>
                <a:ext cx="64" cy="241"/>
              </a:xfrm>
              <a:custGeom>
                <a:avLst/>
                <a:gdLst>
                  <a:gd name="T0" fmla="*/ 0 w 160"/>
                  <a:gd name="T1" fmla="*/ 0 h 603"/>
                  <a:gd name="T2" fmla="*/ 0 w 160"/>
                  <a:gd name="T3" fmla="*/ 0 h 603"/>
                  <a:gd name="T4" fmla="*/ 0 w 160"/>
                  <a:gd name="T5" fmla="*/ 0 h 603"/>
                  <a:gd name="T6" fmla="*/ 0 w 160"/>
                  <a:gd name="T7" fmla="*/ 0 h 603"/>
                  <a:gd name="T8" fmla="*/ 0 w 160"/>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603">
                    <a:moveTo>
                      <a:pt x="160" y="0"/>
                    </a:moveTo>
                    <a:lnTo>
                      <a:pt x="160" y="445"/>
                    </a:lnTo>
                    <a:lnTo>
                      <a:pt x="0" y="603"/>
                    </a:lnTo>
                    <a:lnTo>
                      <a:pt x="0" y="0"/>
                    </a:lnTo>
                    <a:lnTo>
                      <a:pt x="16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6" name="未知"/>
              <p:cNvSpPr/>
              <p:nvPr/>
            </p:nvSpPr>
            <p:spPr bwMode="auto">
              <a:xfrm>
                <a:off x="362" y="1776"/>
                <a:ext cx="109" cy="109"/>
              </a:xfrm>
              <a:custGeom>
                <a:avLst/>
                <a:gdLst>
                  <a:gd name="T0" fmla="*/ 0 w 272"/>
                  <a:gd name="T1" fmla="*/ 0 h 272"/>
                  <a:gd name="T2" fmla="*/ 0 w 272"/>
                  <a:gd name="T3" fmla="*/ 0 h 272"/>
                  <a:gd name="T4" fmla="*/ 0 w 272"/>
                  <a:gd name="T5" fmla="*/ 0 h 272"/>
                  <a:gd name="T6" fmla="*/ 0 w 272"/>
                  <a:gd name="T7" fmla="*/ 0 h 272"/>
                  <a:gd name="T8" fmla="*/ 0 w 272"/>
                  <a:gd name="T9" fmla="*/ 0 h 272"/>
                  <a:gd name="T10" fmla="*/ 0 w 272"/>
                  <a:gd name="T11" fmla="*/ 0 h 272"/>
                  <a:gd name="T12" fmla="*/ 0 w 272"/>
                  <a:gd name="T13" fmla="*/ 0 h 272"/>
                  <a:gd name="T14" fmla="*/ 0 w 272"/>
                  <a:gd name="T15" fmla="*/ 0 h 272"/>
                  <a:gd name="T16" fmla="*/ 0 w 272"/>
                  <a:gd name="T17" fmla="*/ 0 h 272"/>
                  <a:gd name="T18" fmla="*/ 0 w 272"/>
                  <a:gd name="T19" fmla="*/ 0 h 272"/>
                  <a:gd name="T20" fmla="*/ 0 w 272"/>
                  <a:gd name="T21" fmla="*/ 0 h 272"/>
                  <a:gd name="T22" fmla="*/ 0 w 272"/>
                  <a:gd name="T23" fmla="*/ 0 h 272"/>
                  <a:gd name="T24" fmla="*/ 0 w 272"/>
                  <a:gd name="T25" fmla="*/ 0 h 272"/>
                  <a:gd name="T26" fmla="*/ 0 w 272"/>
                  <a:gd name="T27" fmla="*/ 0 h 272"/>
                  <a:gd name="T28" fmla="*/ 0 w 272"/>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2" h="272">
                    <a:moveTo>
                      <a:pt x="54" y="248"/>
                    </a:moveTo>
                    <a:lnTo>
                      <a:pt x="247" y="59"/>
                    </a:lnTo>
                    <a:lnTo>
                      <a:pt x="248" y="53"/>
                    </a:lnTo>
                    <a:lnTo>
                      <a:pt x="272" y="272"/>
                    </a:lnTo>
                    <a:lnTo>
                      <a:pt x="248" y="53"/>
                    </a:lnTo>
                    <a:lnTo>
                      <a:pt x="248" y="51"/>
                    </a:lnTo>
                    <a:lnTo>
                      <a:pt x="234" y="39"/>
                    </a:lnTo>
                    <a:lnTo>
                      <a:pt x="232" y="39"/>
                    </a:lnTo>
                    <a:lnTo>
                      <a:pt x="50" y="211"/>
                    </a:lnTo>
                    <a:lnTo>
                      <a:pt x="39" y="234"/>
                    </a:lnTo>
                    <a:lnTo>
                      <a:pt x="0" y="0"/>
                    </a:lnTo>
                    <a:lnTo>
                      <a:pt x="39" y="234"/>
                    </a:lnTo>
                    <a:lnTo>
                      <a:pt x="39" y="236"/>
                    </a:lnTo>
                    <a:lnTo>
                      <a:pt x="52" y="248"/>
                    </a:lnTo>
                    <a:lnTo>
                      <a:pt x="54" y="248"/>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7" name="未知"/>
              <p:cNvSpPr/>
              <p:nvPr/>
            </p:nvSpPr>
            <p:spPr bwMode="auto">
              <a:xfrm>
                <a:off x="376" y="1790"/>
                <a:ext cx="101"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6" y="212"/>
                    </a:moveTo>
                    <a:lnTo>
                      <a:pt x="203" y="42"/>
                    </a:lnTo>
                    <a:lnTo>
                      <a:pt x="213" y="24"/>
                    </a:lnTo>
                    <a:lnTo>
                      <a:pt x="252" y="252"/>
                    </a:lnTo>
                    <a:lnTo>
                      <a:pt x="213" y="24"/>
                    </a:lnTo>
                    <a:lnTo>
                      <a:pt x="25" y="212"/>
                    </a:lnTo>
                    <a:lnTo>
                      <a:pt x="0" y="0"/>
                    </a:lnTo>
                    <a:lnTo>
                      <a:pt x="25" y="212"/>
                    </a:lnTo>
                    <a:lnTo>
                      <a:pt x="26" y="212"/>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8" name="未知"/>
              <p:cNvSpPr/>
              <p:nvPr/>
            </p:nvSpPr>
            <p:spPr bwMode="auto">
              <a:xfrm>
                <a:off x="378" y="1792"/>
                <a:ext cx="84" cy="84"/>
              </a:xfrm>
              <a:custGeom>
                <a:avLst/>
                <a:gdLst>
                  <a:gd name="T0" fmla="*/ 0 w 209"/>
                  <a:gd name="T1" fmla="*/ 0 h 209"/>
                  <a:gd name="T2" fmla="*/ 0 w 209"/>
                  <a:gd name="T3" fmla="*/ 0 h 209"/>
                  <a:gd name="T4" fmla="*/ 0 w 209"/>
                  <a:gd name="T5" fmla="*/ 0 h 209"/>
                  <a:gd name="T6" fmla="*/ 0 w 209"/>
                  <a:gd name="T7" fmla="*/ 0 h 209"/>
                  <a:gd name="T8" fmla="*/ 0 w 209"/>
                  <a:gd name="T9" fmla="*/ 0 h 209"/>
                  <a:gd name="T10" fmla="*/ 0 w 209"/>
                  <a:gd name="T11" fmla="*/ 0 h 209"/>
                  <a:gd name="T12" fmla="*/ 0 w 209"/>
                  <a:gd name="T13" fmla="*/ 0 h 209"/>
                  <a:gd name="T14" fmla="*/ 0 w 209"/>
                  <a:gd name="T15" fmla="*/ 0 h 209"/>
                  <a:gd name="T16" fmla="*/ 0 w 209"/>
                  <a:gd name="T17" fmla="*/ 0 h 209"/>
                  <a:gd name="T18" fmla="*/ 0 w 209"/>
                  <a:gd name="T19" fmla="*/ 0 h 209"/>
                  <a:gd name="T20" fmla="*/ 0 w 209"/>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 h="209">
                    <a:moveTo>
                      <a:pt x="198" y="38"/>
                    </a:moveTo>
                    <a:lnTo>
                      <a:pt x="209" y="14"/>
                    </a:lnTo>
                    <a:lnTo>
                      <a:pt x="209" y="12"/>
                    </a:lnTo>
                    <a:lnTo>
                      <a:pt x="195" y="0"/>
                    </a:lnTo>
                    <a:lnTo>
                      <a:pt x="193" y="0"/>
                    </a:lnTo>
                    <a:lnTo>
                      <a:pt x="11" y="172"/>
                    </a:lnTo>
                    <a:lnTo>
                      <a:pt x="0" y="195"/>
                    </a:lnTo>
                    <a:lnTo>
                      <a:pt x="0" y="197"/>
                    </a:lnTo>
                    <a:lnTo>
                      <a:pt x="13" y="209"/>
                    </a:lnTo>
                    <a:lnTo>
                      <a:pt x="15" y="209"/>
                    </a:lnTo>
                    <a:lnTo>
                      <a:pt x="198"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9" name="未知"/>
              <p:cNvSpPr/>
              <p:nvPr/>
            </p:nvSpPr>
            <p:spPr bwMode="auto">
              <a:xfrm>
                <a:off x="1512" y="848"/>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90" name="未知"/>
              <p:cNvSpPr/>
              <p:nvPr/>
            </p:nvSpPr>
            <p:spPr bwMode="auto">
              <a:xfrm>
                <a:off x="1512" y="848"/>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 name="Rectangle 198"/>
              <p:cNvSpPr>
                <a:spLocks noChangeArrowheads="1"/>
              </p:cNvSpPr>
              <p:nvPr/>
            </p:nvSpPr>
            <p:spPr bwMode="auto">
              <a:xfrm>
                <a:off x="1517" y="839"/>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2" name="Rectangle 199"/>
              <p:cNvSpPr/>
              <p:nvPr/>
            </p:nvSpPr>
            <p:spPr bwMode="auto">
              <a:xfrm>
                <a:off x="1517" y="839"/>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3" name="未知"/>
              <p:cNvSpPr/>
              <p:nvPr/>
            </p:nvSpPr>
            <p:spPr bwMode="auto">
              <a:xfrm>
                <a:off x="1512" y="817"/>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94" name="未知"/>
              <p:cNvSpPr/>
              <p:nvPr/>
            </p:nvSpPr>
            <p:spPr bwMode="auto">
              <a:xfrm>
                <a:off x="1512" y="817"/>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47"/>
                    </a:moveTo>
                    <a:lnTo>
                      <a:pt x="47" y="8"/>
                    </a:lnTo>
                    <a:lnTo>
                      <a:pt x="39" y="0"/>
                    </a:lnTo>
                    <a:lnTo>
                      <a:pt x="0" y="39"/>
                    </a:lnTo>
                    <a:lnTo>
                      <a:pt x="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5" name="Rectangle 202"/>
              <p:cNvSpPr>
                <a:spLocks noChangeArrowheads="1"/>
              </p:cNvSpPr>
              <p:nvPr/>
            </p:nvSpPr>
            <p:spPr bwMode="auto">
              <a:xfrm>
                <a:off x="1504" y="809"/>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6" name="Rectangle 203"/>
              <p:cNvSpPr/>
              <p:nvPr/>
            </p:nvSpPr>
            <p:spPr bwMode="auto">
              <a:xfrm>
                <a:off x="1504" y="809"/>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7" name="Rectangle 204"/>
              <p:cNvSpPr>
                <a:spLocks noChangeArrowheads="1"/>
              </p:cNvSpPr>
              <p:nvPr/>
            </p:nvSpPr>
            <p:spPr bwMode="auto">
              <a:xfrm>
                <a:off x="1474" y="839"/>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8" name="Rectangle 205"/>
              <p:cNvSpPr/>
              <p:nvPr/>
            </p:nvSpPr>
            <p:spPr bwMode="auto">
              <a:xfrm>
                <a:off x="1474" y="839"/>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9" name="未知"/>
              <p:cNvSpPr/>
              <p:nvPr/>
            </p:nvSpPr>
            <p:spPr bwMode="auto">
              <a:xfrm>
                <a:off x="1482" y="848"/>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0" name="未知"/>
              <p:cNvSpPr/>
              <p:nvPr/>
            </p:nvSpPr>
            <p:spPr bwMode="auto">
              <a:xfrm>
                <a:off x="1482" y="848"/>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0"/>
                    </a:moveTo>
                    <a:lnTo>
                      <a:pt x="0" y="39"/>
                    </a:lnTo>
                    <a:lnTo>
                      <a:pt x="8" y="47"/>
                    </a:lnTo>
                    <a:lnTo>
                      <a:pt x="47" y="8"/>
                    </a:lnTo>
                    <a:lnTo>
                      <a:pt x="39"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 name="未知"/>
              <p:cNvSpPr/>
              <p:nvPr/>
            </p:nvSpPr>
            <p:spPr bwMode="auto">
              <a:xfrm>
                <a:off x="1504" y="852"/>
                <a:ext cx="5" cy="23"/>
              </a:xfrm>
              <a:custGeom>
                <a:avLst/>
                <a:gdLst>
                  <a:gd name="T0" fmla="*/ 0 w 12"/>
                  <a:gd name="T1" fmla="*/ 0 h 57"/>
                  <a:gd name="T2" fmla="*/ 0 w 12"/>
                  <a:gd name="T3" fmla="*/ 0 h 57"/>
                  <a:gd name="T4" fmla="*/ 0 w 12"/>
                  <a:gd name="T5" fmla="*/ 0 h 57"/>
                  <a:gd name="T6" fmla="*/ 0 w 12"/>
                  <a:gd name="T7" fmla="*/ 0 h 57"/>
                  <a:gd name="T8" fmla="*/ 0 w 12"/>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57">
                    <a:moveTo>
                      <a:pt x="12" y="57"/>
                    </a:moveTo>
                    <a:lnTo>
                      <a:pt x="0" y="57"/>
                    </a:lnTo>
                    <a:lnTo>
                      <a:pt x="0" y="0"/>
                    </a:lnTo>
                    <a:lnTo>
                      <a:pt x="12" y="0"/>
                    </a:lnTo>
                    <a:lnTo>
                      <a:pt x="12" y="5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2" name="未知"/>
              <p:cNvSpPr/>
              <p:nvPr/>
            </p:nvSpPr>
            <p:spPr bwMode="auto">
              <a:xfrm>
                <a:off x="1504" y="852"/>
                <a:ext cx="5" cy="23"/>
              </a:xfrm>
              <a:custGeom>
                <a:avLst/>
                <a:gdLst>
                  <a:gd name="T0" fmla="*/ 0 w 12"/>
                  <a:gd name="T1" fmla="*/ 0 h 57"/>
                  <a:gd name="T2" fmla="*/ 0 w 12"/>
                  <a:gd name="T3" fmla="*/ 0 h 57"/>
                  <a:gd name="T4" fmla="*/ 0 w 12"/>
                  <a:gd name="T5" fmla="*/ 0 h 57"/>
                  <a:gd name="T6" fmla="*/ 0 w 12"/>
                  <a:gd name="T7" fmla="*/ 0 h 57"/>
                  <a:gd name="T8" fmla="*/ 0 w 12"/>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57">
                    <a:moveTo>
                      <a:pt x="0" y="0"/>
                    </a:moveTo>
                    <a:lnTo>
                      <a:pt x="0" y="57"/>
                    </a:lnTo>
                    <a:lnTo>
                      <a:pt x="12" y="57"/>
                    </a:lnTo>
                    <a:lnTo>
                      <a:pt x="12" y="0"/>
                    </a:lnTo>
                    <a:lnTo>
                      <a:pt x="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3" name="未知"/>
              <p:cNvSpPr/>
              <p:nvPr/>
            </p:nvSpPr>
            <p:spPr bwMode="auto">
              <a:xfrm>
                <a:off x="1482" y="817"/>
                <a:ext cx="18"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39" y="46"/>
                    </a:lnTo>
                    <a:lnTo>
                      <a:pt x="0" y="8"/>
                    </a:lnTo>
                    <a:lnTo>
                      <a:pt x="8" y="0"/>
                    </a:lnTo>
                    <a:lnTo>
                      <a:pt x="47"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4" name="未知"/>
              <p:cNvSpPr/>
              <p:nvPr/>
            </p:nvSpPr>
            <p:spPr bwMode="auto">
              <a:xfrm>
                <a:off x="1482" y="817"/>
                <a:ext cx="18"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8" y="0"/>
                    </a:lnTo>
                    <a:lnTo>
                      <a:pt x="0" y="8"/>
                    </a:lnTo>
                    <a:lnTo>
                      <a:pt x="39" y="46"/>
                    </a:lnTo>
                    <a:lnTo>
                      <a:pt x="47"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5" name="未知"/>
              <p:cNvSpPr/>
              <p:nvPr/>
            </p:nvSpPr>
            <p:spPr bwMode="auto">
              <a:xfrm>
                <a:off x="1486" y="871"/>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4" h="17">
                    <a:moveTo>
                      <a:pt x="52" y="17"/>
                    </a:moveTo>
                    <a:lnTo>
                      <a:pt x="35" y="15"/>
                    </a:lnTo>
                    <a:lnTo>
                      <a:pt x="31" y="14"/>
                    </a:lnTo>
                    <a:lnTo>
                      <a:pt x="3" y="2"/>
                    </a:lnTo>
                    <a:lnTo>
                      <a:pt x="0" y="0"/>
                    </a:lnTo>
                    <a:lnTo>
                      <a:pt x="104" y="0"/>
                    </a:lnTo>
                    <a:lnTo>
                      <a:pt x="101" y="2"/>
                    </a:lnTo>
                    <a:lnTo>
                      <a:pt x="98" y="4"/>
                    </a:lnTo>
                    <a:lnTo>
                      <a:pt x="95" y="5"/>
                    </a:lnTo>
                    <a:lnTo>
                      <a:pt x="92" y="7"/>
                    </a:lnTo>
                    <a:lnTo>
                      <a:pt x="89" y="9"/>
                    </a:lnTo>
                    <a:lnTo>
                      <a:pt x="86" y="10"/>
                    </a:lnTo>
                    <a:lnTo>
                      <a:pt x="83" y="11"/>
                    </a:lnTo>
                    <a:lnTo>
                      <a:pt x="80" y="12"/>
                    </a:lnTo>
                    <a:lnTo>
                      <a:pt x="76" y="13"/>
                    </a:lnTo>
                    <a:lnTo>
                      <a:pt x="73" y="14"/>
                    </a:lnTo>
                    <a:lnTo>
                      <a:pt x="70" y="15"/>
                    </a:lnTo>
                    <a:lnTo>
                      <a:pt x="66" y="16"/>
                    </a:lnTo>
                    <a:lnTo>
                      <a:pt x="63" y="16"/>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6" name="未知"/>
              <p:cNvSpPr/>
              <p:nvPr/>
            </p:nvSpPr>
            <p:spPr bwMode="auto">
              <a:xfrm>
                <a:off x="1471" y="813"/>
                <a:ext cx="35"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w 89"/>
                  <a:gd name="T97" fmla="*/ 0 h 144"/>
                  <a:gd name="T98" fmla="*/ 0 w 89"/>
                  <a:gd name="T99" fmla="*/ 0 h 144"/>
                  <a:gd name="T100" fmla="*/ 0 w 89"/>
                  <a:gd name="T101" fmla="*/ 0 h 144"/>
                  <a:gd name="T102" fmla="*/ 0 w 89"/>
                  <a:gd name="T103" fmla="*/ 0 h 144"/>
                  <a:gd name="T104" fmla="*/ 0 w 89"/>
                  <a:gd name="T105" fmla="*/ 0 h 144"/>
                  <a:gd name="T106" fmla="*/ 0 w 89"/>
                  <a:gd name="T107" fmla="*/ 0 h 144"/>
                  <a:gd name="T108" fmla="*/ 0 w 89"/>
                  <a:gd name="T109" fmla="*/ 0 h 144"/>
                  <a:gd name="T110" fmla="*/ 0 w 89"/>
                  <a:gd name="T111" fmla="*/ 0 h 144"/>
                  <a:gd name="T112" fmla="*/ 0 w 89"/>
                  <a:gd name="T113" fmla="*/ 0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9" h="144">
                    <a:moveTo>
                      <a:pt x="37" y="144"/>
                    </a:moveTo>
                    <a:lnTo>
                      <a:pt x="37" y="143"/>
                    </a:lnTo>
                    <a:lnTo>
                      <a:pt x="36" y="143"/>
                    </a:lnTo>
                    <a:lnTo>
                      <a:pt x="35" y="142"/>
                    </a:lnTo>
                    <a:lnTo>
                      <a:pt x="34" y="142"/>
                    </a:lnTo>
                    <a:lnTo>
                      <a:pt x="33" y="141"/>
                    </a:lnTo>
                    <a:lnTo>
                      <a:pt x="32" y="140"/>
                    </a:lnTo>
                    <a:lnTo>
                      <a:pt x="31" y="139"/>
                    </a:lnTo>
                    <a:lnTo>
                      <a:pt x="30" y="138"/>
                    </a:lnTo>
                    <a:lnTo>
                      <a:pt x="29" y="137"/>
                    </a:lnTo>
                    <a:lnTo>
                      <a:pt x="28" y="136"/>
                    </a:lnTo>
                    <a:lnTo>
                      <a:pt x="26" y="135"/>
                    </a:lnTo>
                    <a:lnTo>
                      <a:pt x="25" y="133"/>
                    </a:lnTo>
                    <a:lnTo>
                      <a:pt x="24" y="132"/>
                    </a:lnTo>
                    <a:lnTo>
                      <a:pt x="22" y="130"/>
                    </a:lnTo>
                    <a:lnTo>
                      <a:pt x="21" y="129"/>
                    </a:lnTo>
                    <a:lnTo>
                      <a:pt x="21" y="128"/>
                    </a:lnTo>
                    <a:lnTo>
                      <a:pt x="19" y="127"/>
                    </a:lnTo>
                    <a:lnTo>
                      <a:pt x="18" y="125"/>
                    </a:lnTo>
                    <a:lnTo>
                      <a:pt x="17" y="124"/>
                    </a:lnTo>
                    <a:lnTo>
                      <a:pt x="16" y="123"/>
                    </a:lnTo>
                    <a:lnTo>
                      <a:pt x="15" y="121"/>
                    </a:lnTo>
                    <a:lnTo>
                      <a:pt x="14" y="119"/>
                    </a:lnTo>
                    <a:lnTo>
                      <a:pt x="13" y="118"/>
                    </a:lnTo>
                    <a:lnTo>
                      <a:pt x="12" y="116"/>
                    </a:lnTo>
                    <a:lnTo>
                      <a:pt x="11" y="114"/>
                    </a:lnTo>
                    <a:lnTo>
                      <a:pt x="10" y="112"/>
                    </a:lnTo>
                    <a:lnTo>
                      <a:pt x="9" y="109"/>
                    </a:lnTo>
                    <a:lnTo>
                      <a:pt x="8" y="107"/>
                    </a:lnTo>
                    <a:lnTo>
                      <a:pt x="7" y="105"/>
                    </a:lnTo>
                    <a:lnTo>
                      <a:pt x="6" y="102"/>
                    </a:lnTo>
                    <a:lnTo>
                      <a:pt x="5" y="99"/>
                    </a:lnTo>
                    <a:lnTo>
                      <a:pt x="4" y="97"/>
                    </a:lnTo>
                    <a:lnTo>
                      <a:pt x="3" y="94"/>
                    </a:lnTo>
                    <a:lnTo>
                      <a:pt x="3" y="92"/>
                    </a:lnTo>
                    <a:lnTo>
                      <a:pt x="2" y="89"/>
                    </a:lnTo>
                    <a:lnTo>
                      <a:pt x="0" y="72"/>
                    </a:lnTo>
                    <a:lnTo>
                      <a:pt x="1" y="69"/>
                    </a:lnTo>
                    <a:lnTo>
                      <a:pt x="1" y="66"/>
                    </a:lnTo>
                    <a:lnTo>
                      <a:pt x="1" y="65"/>
                    </a:lnTo>
                    <a:lnTo>
                      <a:pt x="1" y="63"/>
                    </a:lnTo>
                    <a:lnTo>
                      <a:pt x="1" y="61"/>
                    </a:lnTo>
                    <a:lnTo>
                      <a:pt x="3" y="50"/>
                    </a:lnTo>
                    <a:lnTo>
                      <a:pt x="4" y="47"/>
                    </a:lnTo>
                    <a:lnTo>
                      <a:pt x="5" y="45"/>
                    </a:lnTo>
                    <a:lnTo>
                      <a:pt x="6" y="42"/>
                    </a:lnTo>
                    <a:lnTo>
                      <a:pt x="7" y="39"/>
                    </a:lnTo>
                    <a:lnTo>
                      <a:pt x="8" y="37"/>
                    </a:lnTo>
                    <a:lnTo>
                      <a:pt x="9" y="35"/>
                    </a:lnTo>
                    <a:lnTo>
                      <a:pt x="10" y="32"/>
                    </a:lnTo>
                    <a:lnTo>
                      <a:pt x="11" y="30"/>
                    </a:lnTo>
                    <a:lnTo>
                      <a:pt x="12" y="28"/>
                    </a:lnTo>
                    <a:lnTo>
                      <a:pt x="13" y="26"/>
                    </a:lnTo>
                    <a:lnTo>
                      <a:pt x="14" y="26"/>
                    </a:lnTo>
                    <a:lnTo>
                      <a:pt x="15" y="23"/>
                    </a:lnTo>
                    <a:lnTo>
                      <a:pt x="16" y="21"/>
                    </a:lnTo>
                    <a:lnTo>
                      <a:pt x="17" y="20"/>
                    </a:lnTo>
                    <a:lnTo>
                      <a:pt x="18" y="19"/>
                    </a:lnTo>
                    <a:lnTo>
                      <a:pt x="19" y="17"/>
                    </a:lnTo>
                    <a:lnTo>
                      <a:pt x="21" y="16"/>
                    </a:lnTo>
                    <a:lnTo>
                      <a:pt x="21" y="15"/>
                    </a:lnTo>
                    <a:lnTo>
                      <a:pt x="22" y="14"/>
                    </a:lnTo>
                    <a:lnTo>
                      <a:pt x="24" y="12"/>
                    </a:lnTo>
                    <a:lnTo>
                      <a:pt x="25" y="11"/>
                    </a:lnTo>
                    <a:lnTo>
                      <a:pt x="26" y="9"/>
                    </a:lnTo>
                    <a:lnTo>
                      <a:pt x="28" y="8"/>
                    </a:lnTo>
                    <a:lnTo>
                      <a:pt x="29" y="7"/>
                    </a:lnTo>
                    <a:lnTo>
                      <a:pt x="30" y="6"/>
                    </a:lnTo>
                    <a:lnTo>
                      <a:pt x="31" y="5"/>
                    </a:lnTo>
                    <a:lnTo>
                      <a:pt x="32" y="4"/>
                    </a:lnTo>
                    <a:lnTo>
                      <a:pt x="33" y="3"/>
                    </a:lnTo>
                    <a:lnTo>
                      <a:pt x="34" y="2"/>
                    </a:lnTo>
                    <a:lnTo>
                      <a:pt x="35" y="2"/>
                    </a:lnTo>
                    <a:lnTo>
                      <a:pt x="36" y="1"/>
                    </a:lnTo>
                    <a:lnTo>
                      <a:pt x="37" y="1"/>
                    </a:lnTo>
                    <a:lnTo>
                      <a:pt x="37" y="0"/>
                    </a:lnTo>
                    <a:lnTo>
                      <a:pt x="89" y="0"/>
                    </a:lnTo>
                    <a:lnTo>
                      <a:pt x="86" y="0"/>
                    </a:lnTo>
                    <a:lnTo>
                      <a:pt x="83" y="1"/>
                    </a:lnTo>
                    <a:lnTo>
                      <a:pt x="54" y="9"/>
                    </a:lnTo>
                    <a:lnTo>
                      <a:pt x="34" y="26"/>
                    </a:lnTo>
                    <a:lnTo>
                      <a:pt x="33" y="28"/>
                    </a:lnTo>
                    <a:lnTo>
                      <a:pt x="26" y="39"/>
                    </a:lnTo>
                    <a:lnTo>
                      <a:pt x="25" y="39"/>
                    </a:lnTo>
                    <a:lnTo>
                      <a:pt x="20" y="52"/>
                    </a:lnTo>
                    <a:lnTo>
                      <a:pt x="17" y="72"/>
                    </a:lnTo>
                    <a:lnTo>
                      <a:pt x="18" y="75"/>
                    </a:lnTo>
                    <a:lnTo>
                      <a:pt x="18" y="78"/>
                    </a:lnTo>
                    <a:lnTo>
                      <a:pt x="18" y="79"/>
                    </a:lnTo>
                    <a:lnTo>
                      <a:pt x="18" y="81"/>
                    </a:lnTo>
                    <a:lnTo>
                      <a:pt x="34" y="118"/>
                    </a:lnTo>
                    <a:lnTo>
                      <a:pt x="35" y="119"/>
                    </a:lnTo>
                    <a:lnTo>
                      <a:pt x="46" y="129"/>
                    </a:lnTo>
                    <a:lnTo>
                      <a:pt x="47" y="130"/>
                    </a:lnTo>
                    <a:lnTo>
                      <a:pt x="49" y="132"/>
                    </a:lnTo>
                    <a:lnTo>
                      <a:pt x="52" y="133"/>
                    </a:lnTo>
                    <a:lnTo>
                      <a:pt x="54" y="135"/>
                    </a:lnTo>
                    <a:lnTo>
                      <a:pt x="57" y="136"/>
                    </a:lnTo>
                    <a:lnTo>
                      <a:pt x="72" y="142"/>
                    </a:lnTo>
                    <a:lnTo>
                      <a:pt x="75" y="142"/>
                    </a:lnTo>
                    <a:lnTo>
                      <a:pt x="78" y="143"/>
                    </a:lnTo>
                    <a:lnTo>
                      <a:pt x="81" y="143"/>
                    </a:lnTo>
                    <a:lnTo>
                      <a:pt x="83" y="143"/>
                    </a:lnTo>
                    <a:lnTo>
                      <a:pt x="86" y="144"/>
                    </a:lnTo>
                    <a:lnTo>
                      <a:pt x="89"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7" name="未知"/>
              <p:cNvSpPr/>
              <p:nvPr/>
            </p:nvSpPr>
            <p:spPr bwMode="auto">
              <a:xfrm>
                <a:off x="1506" y="813"/>
                <a:ext cx="36"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w 89"/>
                  <a:gd name="T97" fmla="*/ 0 h 144"/>
                  <a:gd name="T98" fmla="*/ 0 w 89"/>
                  <a:gd name="T99" fmla="*/ 0 h 144"/>
                  <a:gd name="T100" fmla="*/ 0 w 89"/>
                  <a:gd name="T101" fmla="*/ 0 h 144"/>
                  <a:gd name="T102" fmla="*/ 0 w 89"/>
                  <a:gd name="T103" fmla="*/ 0 h 144"/>
                  <a:gd name="T104" fmla="*/ 0 w 89"/>
                  <a:gd name="T105" fmla="*/ 0 h 144"/>
                  <a:gd name="T106" fmla="*/ 0 w 89"/>
                  <a:gd name="T107" fmla="*/ 0 h 144"/>
                  <a:gd name="T108" fmla="*/ 0 w 89"/>
                  <a:gd name="T109" fmla="*/ 0 h 144"/>
                  <a:gd name="T110" fmla="*/ 0 w 89"/>
                  <a:gd name="T111" fmla="*/ 0 h 144"/>
                  <a:gd name="T112" fmla="*/ 0 w 89"/>
                  <a:gd name="T113" fmla="*/ 0 h 144"/>
                  <a:gd name="T114" fmla="*/ 0 w 89"/>
                  <a:gd name="T115" fmla="*/ 0 h 144"/>
                  <a:gd name="T116" fmla="*/ 0 w 89"/>
                  <a:gd name="T117" fmla="*/ 0 h 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9" h="144">
                    <a:moveTo>
                      <a:pt x="0" y="144"/>
                    </a:moveTo>
                    <a:lnTo>
                      <a:pt x="17" y="142"/>
                    </a:lnTo>
                    <a:lnTo>
                      <a:pt x="30" y="137"/>
                    </a:lnTo>
                    <a:lnTo>
                      <a:pt x="39" y="132"/>
                    </a:lnTo>
                    <a:lnTo>
                      <a:pt x="40" y="132"/>
                    </a:lnTo>
                    <a:lnTo>
                      <a:pt x="42" y="130"/>
                    </a:lnTo>
                    <a:lnTo>
                      <a:pt x="43" y="130"/>
                    </a:lnTo>
                    <a:lnTo>
                      <a:pt x="44" y="128"/>
                    </a:lnTo>
                    <a:lnTo>
                      <a:pt x="46" y="127"/>
                    </a:lnTo>
                    <a:lnTo>
                      <a:pt x="47" y="127"/>
                    </a:lnTo>
                    <a:lnTo>
                      <a:pt x="49" y="125"/>
                    </a:lnTo>
                    <a:lnTo>
                      <a:pt x="49" y="124"/>
                    </a:lnTo>
                    <a:lnTo>
                      <a:pt x="51" y="123"/>
                    </a:lnTo>
                    <a:lnTo>
                      <a:pt x="52" y="121"/>
                    </a:lnTo>
                    <a:lnTo>
                      <a:pt x="55" y="118"/>
                    </a:lnTo>
                    <a:lnTo>
                      <a:pt x="57" y="115"/>
                    </a:lnTo>
                    <a:lnTo>
                      <a:pt x="58" y="114"/>
                    </a:lnTo>
                    <a:lnTo>
                      <a:pt x="59" y="112"/>
                    </a:lnTo>
                    <a:lnTo>
                      <a:pt x="61" y="109"/>
                    </a:lnTo>
                    <a:lnTo>
                      <a:pt x="63" y="106"/>
                    </a:lnTo>
                    <a:lnTo>
                      <a:pt x="64" y="104"/>
                    </a:lnTo>
                    <a:lnTo>
                      <a:pt x="65" y="103"/>
                    </a:lnTo>
                    <a:lnTo>
                      <a:pt x="66" y="99"/>
                    </a:lnTo>
                    <a:lnTo>
                      <a:pt x="67" y="99"/>
                    </a:lnTo>
                    <a:lnTo>
                      <a:pt x="68" y="96"/>
                    </a:lnTo>
                    <a:lnTo>
                      <a:pt x="68" y="94"/>
                    </a:lnTo>
                    <a:lnTo>
                      <a:pt x="69" y="93"/>
                    </a:lnTo>
                    <a:lnTo>
                      <a:pt x="70" y="89"/>
                    </a:lnTo>
                    <a:lnTo>
                      <a:pt x="70" y="88"/>
                    </a:lnTo>
                    <a:lnTo>
                      <a:pt x="70" y="86"/>
                    </a:lnTo>
                    <a:lnTo>
                      <a:pt x="72" y="72"/>
                    </a:lnTo>
                    <a:lnTo>
                      <a:pt x="72" y="68"/>
                    </a:lnTo>
                    <a:lnTo>
                      <a:pt x="72" y="66"/>
                    </a:lnTo>
                    <a:lnTo>
                      <a:pt x="71" y="65"/>
                    </a:lnTo>
                    <a:lnTo>
                      <a:pt x="71" y="61"/>
                    </a:lnTo>
                    <a:lnTo>
                      <a:pt x="70" y="58"/>
                    </a:lnTo>
                    <a:lnTo>
                      <a:pt x="70" y="56"/>
                    </a:lnTo>
                    <a:lnTo>
                      <a:pt x="70" y="55"/>
                    </a:lnTo>
                    <a:lnTo>
                      <a:pt x="57" y="29"/>
                    </a:lnTo>
                    <a:lnTo>
                      <a:pt x="55" y="26"/>
                    </a:lnTo>
                    <a:lnTo>
                      <a:pt x="52" y="23"/>
                    </a:lnTo>
                    <a:lnTo>
                      <a:pt x="51" y="21"/>
                    </a:lnTo>
                    <a:lnTo>
                      <a:pt x="49" y="20"/>
                    </a:lnTo>
                    <a:lnTo>
                      <a:pt x="49" y="19"/>
                    </a:lnTo>
                    <a:lnTo>
                      <a:pt x="35" y="9"/>
                    </a:lnTo>
                    <a:lnTo>
                      <a:pt x="33" y="8"/>
                    </a:lnTo>
                    <a:lnTo>
                      <a:pt x="24" y="4"/>
                    </a:lnTo>
                    <a:lnTo>
                      <a:pt x="22" y="4"/>
                    </a:lnTo>
                    <a:lnTo>
                      <a:pt x="0" y="0"/>
                    </a:lnTo>
                    <a:lnTo>
                      <a:pt x="52" y="0"/>
                    </a:lnTo>
                    <a:lnTo>
                      <a:pt x="53" y="1"/>
                    </a:lnTo>
                    <a:lnTo>
                      <a:pt x="54" y="1"/>
                    </a:lnTo>
                    <a:lnTo>
                      <a:pt x="54" y="2"/>
                    </a:lnTo>
                    <a:lnTo>
                      <a:pt x="55" y="2"/>
                    </a:lnTo>
                    <a:lnTo>
                      <a:pt x="56" y="3"/>
                    </a:lnTo>
                    <a:lnTo>
                      <a:pt x="57" y="4"/>
                    </a:lnTo>
                    <a:lnTo>
                      <a:pt x="58" y="4"/>
                    </a:lnTo>
                    <a:lnTo>
                      <a:pt x="58" y="5"/>
                    </a:lnTo>
                    <a:lnTo>
                      <a:pt x="59" y="6"/>
                    </a:lnTo>
                    <a:lnTo>
                      <a:pt x="60" y="7"/>
                    </a:lnTo>
                    <a:lnTo>
                      <a:pt x="62" y="8"/>
                    </a:lnTo>
                    <a:lnTo>
                      <a:pt x="63" y="9"/>
                    </a:lnTo>
                    <a:lnTo>
                      <a:pt x="64" y="11"/>
                    </a:lnTo>
                    <a:lnTo>
                      <a:pt x="65" y="12"/>
                    </a:lnTo>
                    <a:lnTo>
                      <a:pt x="66" y="12"/>
                    </a:lnTo>
                    <a:lnTo>
                      <a:pt x="67" y="14"/>
                    </a:lnTo>
                    <a:lnTo>
                      <a:pt x="68" y="14"/>
                    </a:lnTo>
                    <a:lnTo>
                      <a:pt x="69" y="16"/>
                    </a:lnTo>
                    <a:lnTo>
                      <a:pt x="70" y="17"/>
                    </a:lnTo>
                    <a:lnTo>
                      <a:pt x="71" y="19"/>
                    </a:lnTo>
                    <a:lnTo>
                      <a:pt x="72" y="20"/>
                    </a:lnTo>
                    <a:lnTo>
                      <a:pt x="73" y="21"/>
                    </a:lnTo>
                    <a:lnTo>
                      <a:pt x="74" y="23"/>
                    </a:lnTo>
                    <a:lnTo>
                      <a:pt x="76" y="26"/>
                    </a:lnTo>
                    <a:lnTo>
                      <a:pt x="78" y="29"/>
                    </a:lnTo>
                    <a:lnTo>
                      <a:pt x="78" y="30"/>
                    </a:lnTo>
                    <a:lnTo>
                      <a:pt x="79" y="32"/>
                    </a:lnTo>
                    <a:lnTo>
                      <a:pt x="89" y="72"/>
                    </a:lnTo>
                    <a:lnTo>
                      <a:pt x="89" y="76"/>
                    </a:lnTo>
                    <a:lnTo>
                      <a:pt x="89" y="78"/>
                    </a:lnTo>
                    <a:lnTo>
                      <a:pt x="89" y="79"/>
                    </a:lnTo>
                    <a:lnTo>
                      <a:pt x="88" y="83"/>
                    </a:lnTo>
                    <a:lnTo>
                      <a:pt x="88" y="86"/>
                    </a:lnTo>
                    <a:lnTo>
                      <a:pt x="85" y="99"/>
                    </a:lnTo>
                    <a:lnTo>
                      <a:pt x="83" y="103"/>
                    </a:lnTo>
                    <a:lnTo>
                      <a:pt x="83" y="104"/>
                    </a:lnTo>
                    <a:lnTo>
                      <a:pt x="82" y="106"/>
                    </a:lnTo>
                    <a:lnTo>
                      <a:pt x="81" y="109"/>
                    </a:lnTo>
                    <a:lnTo>
                      <a:pt x="79" y="112"/>
                    </a:lnTo>
                    <a:lnTo>
                      <a:pt x="78" y="114"/>
                    </a:lnTo>
                    <a:lnTo>
                      <a:pt x="78" y="115"/>
                    </a:lnTo>
                    <a:lnTo>
                      <a:pt x="76" y="118"/>
                    </a:lnTo>
                    <a:lnTo>
                      <a:pt x="74" y="121"/>
                    </a:lnTo>
                    <a:lnTo>
                      <a:pt x="73" y="123"/>
                    </a:lnTo>
                    <a:lnTo>
                      <a:pt x="72" y="124"/>
                    </a:lnTo>
                    <a:lnTo>
                      <a:pt x="72" y="125"/>
                    </a:lnTo>
                    <a:lnTo>
                      <a:pt x="70" y="127"/>
                    </a:lnTo>
                    <a:lnTo>
                      <a:pt x="69" y="128"/>
                    </a:lnTo>
                    <a:lnTo>
                      <a:pt x="68" y="130"/>
                    </a:lnTo>
                    <a:lnTo>
                      <a:pt x="62" y="136"/>
                    </a:lnTo>
                    <a:lnTo>
                      <a:pt x="60" y="137"/>
                    </a:lnTo>
                    <a:lnTo>
                      <a:pt x="59" y="138"/>
                    </a:lnTo>
                    <a:lnTo>
                      <a:pt x="58" y="139"/>
                    </a:lnTo>
                    <a:lnTo>
                      <a:pt x="58" y="140"/>
                    </a:lnTo>
                    <a:lnTo>
                      <a:pt x="57" y="140"/>
                    </a:lnTo>
                    <a:lnTo>
                      <a:pt x="56" y="141"/>
                    </a:lnTo>
                    <a:lnTo>
                      <a:pt x="55" y="142"/>
                    </a:lnTo>
                    <a:lnTo>
                      <a:pt x="54" y="142"/>
                    </a:lnTo>
                    <a:lnTo>
                      <a:pt x="54" y="143"/>
                    </a:lnTo>
                    <a:lnTo>
                      <a:pt x="53" y="143"/>
                    </a:lnTo>
                    <a:lnTo>
                      <a:pt x="52"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8" name="未知"/>
              <p:cNvSpPr/>
              <p:nvPr/>
            </p:nvSpPr>
            <p:spPr bwMode="auto">
              <a:xfrm>
                <a:off x="1486" y="806"/>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w 104"/>
                  <a:gd name="T59" fmla="*/ 0 h 17"/>
                  <a:gd name="T60" fmla="*/ 0 w 104"/>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17">
                    <a:moveTo>
                      <a:pt x="0" y="17"/>
                    </a:moveTo>
                    <a:lnTo>
                      <a:pt x="0" y="17"/>
                    </a:lnTo>
                    <a:lnTo>
                      <a:pt x="3" y="15"/>
                    </a:lnTo>
                    <a:lnTo>
                      <a:pt x="6" y="13"/>
                    </a:lnTo>
                    <a:lnTo>
                      <a:pt x="9" y="12"/>
                    </a:lnTo>
                    <a:lnTo>
                      <a:pt x="12" y="10"/>
                    </a:lnTo>
                    <a:lnTo>
                      <a:pt x="15" y="8"/>
                    </a:lnTo>
                    <a:lnTo>
                      <a:pt x="18" y="7"/>
                    </a:lnTo>
                    <a:lnTo>
                      <a:pt x="21" y="6"/>
                    </a:lnTo>
                    <a:lnTo>
                      <a:pt x="25" y="5"/>
                    </a:lnTo>
                    <a:lnTo>
                      <a:pt x="28" y="4"/>
                    </a:lnTo>
                    <a:lnTo>
                      <a:pt x="31" y="3"/>
                    </a:lnTo>
                    <a:lnTo>
                      <a:pt x="35" y="2"/>
                    </a:lnTo>
                    <a:lnTo>
                      <a:pt x="38" y="1"/>
                    </a:lnTo>
                    <a:lnTo>
                      <a:pt x="42" y="1"/>
                    </a:lnTo>
                    <a:lnTo>
                      <a:pt x="45" y="1"/>
                    </a:lnTo>
                    <a:lnTo>
                      <a:pt x="49" y="0"/>
                    </a:lnTo>
                    <a:lnTo>
                      <a:pt x="52" y="0"/>
                    </a:lnTo>
                    <a:lnTo>
                      <a:pt x="56" y="0"/>
                    </a:lnTo>
                    <a:lnTo>
                      <a:pt x="59" y="1"/>
                    </a:lnTo>
                    <a:lnTo>
                      <a:pt x="76" y="4"/>
                    </a:lnTo>
                    <a:lnTo>
                      <a:pt x="80" y="5"/>
                    </a:lnTo>
                    <a:lnTo>
                      <a:pt x="83" y="6"/>
                    </a:lnTo>
                    <a:lnTo>
                      <a:pt x="86" y="7"/>
                    </a:lnTo>
                    <a:lnTo>
                      <a:pt x="89" y="8"/>
                    </a:lnTo>
                    <a:lnTo>
                      <a:pt x="92" y="10"/>
                    </a:lnTo>
                    <a:lnTo>
                      <a:pt x="95" y="12"/>
                    </a:lnTo>
                    <a:lnTo>
                      <a:pt x="98" y="13"/>
                    </a:lnTo>
                    <a:lnTo>
                      <a:pt x="101" y="15"/>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9" name="未知"/>
              <p:cNvSpPr/>
              <p:nvPr/>
            </p:nvSpPr>
            <p:spPr bwMode="auto">
              <a:xfrm>
                <a:off x="1478" y="813"/>
                <a:ext cx="57" cy="58"/>
              </a:xfrm>
              <a:custGeom>
                <a:avLst/>
                <a:gdLst>
                  <a:gd name="T0" fmla="*/ 0 w 144"/>
                  <a:gd name="T1" fmla="*/ 0 h 144"/>
                  <a:gd name="T2" fmla="*/ 0 w 144"/>
                  <a:gd name="T3" fmla="*/ 0 h 144"/>
                  <a:gd name="T4" fmla="*/ 0 w 144"/>
                  <a:gd name="T5" fmla="*/ 0 h 144"/>
                  <a:gd name="T6" fmla="*/ 0 w 144"/>
                  <a:gd name="T7" fmla="*/ 0 h 144"/>
                  <a:gd name="T8" fmla="*/ 0 w 144"/>
                  <a:gd name="T9" fmla="*/ 0 h 144"/>
                  <a:gd name="T10" fmla="*/ 0 w 144"/>
                  <a:gd name="T11" fmla="*/ 0 h 144"/>
                  <a:gd name="T12" fmla="*/ 0 w 144"/>
                  <a:gd name="T13" fmla="*/ 0 h 144"/>
                  <a:gd name="T14" fmla="*/ 0 w 144"/>
                  <a:gd name="T15" fmla="*/ 0 h 144"/>
                  <a:gd name="T16" fmla="*/ 0 w 144"/>
                  <a:gd name="T17" fmla="*/ 0 h 144"/>
                  <a:gd name="T18" fmla="*/ 0 w 144"/>
                  <a:gd name="T19" fmla="*/ 0 h 144"/>
                  <a:gd name="T20" fmla="*/ 0 w 144"/>
                  <a:gd name="T21" fmla="*/ 0 h 144"/>
                  <a:gd name="T22" fmla="*/ 0 w 144"/>
                  <a:gd name="T23" fmla="*/ 0 h 144"/>
                  <a:gd name="T24" fmla="*/ 0 w 144"/>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4">
                    <a:moveTo>
                      <a:pt x="123" y="123"/>
                    </a:moveTo>
                    <a:lnTo>
                      <a:pt x="72" y="144"/>
                    </a:lnTo>
                    <a:lnTo>
                      <a:pt x="69" y="144"/>
                    </a:lnTo>
                    <a:lnTo>
                      <a:pt x="16" y="116"/>
                    </a:lnTo>
                    <a:lnTo>
                      <a:pt x="0" y="72"/>
                    </a:lnTo>
                    <a:lnTo>
                      <a:pt x="1" y="69"/>
                    </a:lnTo>
                    <a:lnTo>
                      <a:pt x="28" y="16"/>
                    </a:lnTo>
                    <a:lnTo>
                      <a:pt x="72" y="0"/>
                    </a:lnTo>
                    <a:lnTo>
                      <a:pt x="75" y="0"/>
                    </a:lnTo>
                    <a:lnTo>
                      <a:pt x="130" y="30"/>
                    </a:lnTo>
                    <a:lnTo>
                      <a:pt x="144" y="72"/>
                    </a:lnTo>
                    <a:lnTo>
                      <a:pt x="144" y="78"/>
                    </a:lnTo>
                    <a:lnTo>
                      <a:pt x="123" y="12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0" name="未知"/>
              <p:cNvSpPr/>
              <p:nvPr/>
            </p:nvSpPr>
            <p:spPr bwMode="auto">
              <a:xfrm>
                <a:off x="1471" y="806"/>
                <a:ext cx="71" cy="72"/>
              </a:xfrm>
              <a:custGeom>
                <a:avLst/>
                <a:gdLst>
                  <a:gd name="T0" fmla="*/ 0 w 178"/>
                  <a:gd name="T1" fmla="*/ 0 h 178"/>
                  <a:gd name="T2" fmla="*/ 0 w 178"/>
                  <a:gd name="T3" fmla="*/ 0 h 178"/>
                  <a:gd name="T4" fmla="*/ 0 w 178"/>
                  <a:gd name="T5" fmla="*/ 0 h 178"/>
                  <a:gd name="T6" fmla="*/ 0 w 178"/>
                  <a:gd name="T7" fmla="*/ 0 h 178"/>
                  <a:gd name="T8" fmla="*/ 0 w 178"/>
                  <a:gd name="T9" fmla="*/ 0 h 178"/>
                  <a:gd name="T10" fmla="*/ 0 w 178"/>
                  <a:gd name="T11" fmla="*/ 0 h 178"/>
                  <a:gd name="T12" fmla="*/ 0 w 178"/>
                  <a:gd name="T13" fmla="*/ 0 h 178"/>
                  <a:gd name="T14" fmla="*/ 0 w 178"/>
                  <a:gd name="T15" fmla="*/ 0 h 178"/>
                  <a:gd name="T16" fmla="*/ 0 w 178"/>
                  <a:gd name="T17" fmla="*/ 0 h 178"/>
                  <a:gd name="T18" fmla="*/ 0 w 178"/>
                  <a:gd name="T19" fmla="*/ 0 h 178"/>
                  <a:gd name="T20" fmla="*/ 0 w 178"/>
                  <a:gd name="T21" fmla="*/ 0 h 178"/>
                  <a:gd name="T22" fmla="*/ 0 w 178"/>
                  <a:gd name="T23" fmla="*/ 0 h 178"/>
                  <a:gd name="T24" fmla="*/ 0 w 178"/>
                  <a:gd name="T25" fmla="*/ 0 h 178"/>
                  <a:gd name="T26" fmla="*/ 0 w 178"/>
                  <a:gd name="T27" fmla="*/ 0 h 178"/>
                  <a:gd name="T28" fmla="*/ 0 w 178"/>
                  <a:gd name="T29" fmla="*/ 0 h 178"/>
                  <a:gd name="T30" fmla="*/ 0 w 178"/>
                  <a:gd name="T31" fmla="*/ 0 h 178"/>
                  <a:gd name="T32" fmla="*/ 0 w 178"/>
                  <a:gd name="T33" fmla="*/ 0 h 178"/>
                  <a:gd name="T34" fmla="*/ 0 w 178"/>
                  <a:gd name="T35" fmla="*/ 0 h 1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178">
                    <a:moveTo>
                      <a:pt x="152" y="26"/>
                    </a:moveTo>
                    <a:lnTo>
                      <a:pt x="96" y="1"/>
                    </a:lnTo>
                    <a:lnTo>
                      <a:pt x="89" y="0"/>
                    </a:lnTo>
                    <a:lnTo>
                      <a:pt x="86" y="0"/>
                    </a:lnTo>
                    <a:lnTo>
                      <a:pt x="29" y="24"/>
                    </a:lnTo>
                    <a:lnTo>
                      <a:pt x="1" y="82"/>
                    </a:lnTo>
                    <a:lnTo>
                      <a:pt x="0" y="89"/>
                    </a:lnTo>
                    <a:lnTo>
                      <a:pt x="1" y="96"/>
                    </a:lnTo>
                    <a:lnTo>
                      <a:pt x="26" y="152"/>
                    </a:lnTo>
                    <a:lnTo>
                      <a:pt x="82" y="177"/>
                    </a:lnTo>
                    <a:lnTo>
                      <a:pt x="89" y="178"/>
                    </a:lnTo>
                    <a:lnTo>
                      <a:pt x="93" y="178"/>
                    </a:lnTo>
                    <a:lnTo>
                      <a:pt x="149" y="154"/>
                    </a:lnTo>
                    <a:lnTo>
                      <a:pt x="177" y="100"/>
                    </a:lnTo>
                    <a:lnTo>
                      <a:pt x="178" y="89"/>
                    </a:lnTo>
                    <a:lnTo>
                      <a:pt x="178" y="85"/>
                    </a:lnTo>
                    <a:lnTo>
                      <a:pt x="154" y="29"/>
                    </a:lnTo>
                    <a:lnTo>
                      <a:pt x="152" y="2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1" name="未知"/>
              <p:cNvSpPr/>
              <p:nvPr/>
            </p:nvSpPr>
            <p:spPr bwMode="auto">
              <a:xfrm>
                <a:off x="1496" y="851"/>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w 50"/>
                  <a:gd name="T79" fmla="*/ 0 h 1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0" h="11">
                    <a:moveTo>
                      <a:pt x="25" y="11"/>
                    </a:moveTo>
                    <a:lnTo>
                      <a:pt x="24" y="11"/>
                    </a:lnTo>
                    <a:lnTo>
                      <a:pt x="23" y="11"/>
                    </a:lnTo>
                    <a:lnTo>
                      <a:pt x="21" y="11"/>
                    </a:lnTo>
                    <a:lnTo>
                      <a:pt x="20" y="11"/>
                    </a:lnTo>
                    <a:lnTo>
                      <a:pt x="19" y="10"/>
                    </a:lnTo>
                    <a:lnTo>
                      <a:pt x="17" y="10"/>
                    </a:lnTo>
                    <a:lnTo>
                      <a:pt x="16" y="10"/>
                    </a:lnTo>
                    <a:lnTo>
                      <a:pt x="15" y="9"/>
                    </a:lnTo>
                    <a:lnTo>
                      <a:pt x="14" y="9"/>
                    </a:lnTo>
                    <a:lnTo>
                      <a:pt x="12" y="9"/>
                    </a:lnTo>
                    <a:lnTo>
                      <a:pt x="11" y="8"/>
                    </a:lnTo>
                    <a:lnTo>
                      <a:pt x="10" y="7"/>
                    </a:lnTo>
                    <a:lnTo>
                      <a:pt x="9" y="7"/>
                    </a:lnTo>
                    <a:lnTo>
                      <a:pt x="8" y="6"/>
                    </a:lnTo>
                    <a:lnTo>
                      <a:pt x="5" y="4"/>
                    </a:lnTo>
                    <a:lnTo>
                      <a:pt x="4" y="3"/>
                    </a:lnTo>
                    <a:lnTo>
                      <a:pt x="3" y="2"/>
                    </a:lnTo>
                    <a:lnTo>
                      <a:pt x="2" y="1"/>
                    </a:lnTo>
                    <a:lnTo>
                      <a:pt x="1" y="0"/>
                    </a:lnTo>
                    <a:lnTo>
                      <a:pt x="0" y="0"/>
                    </a:lnTo>
                    <a:lnTo>
                      <a:pt x="50" y="0"/>
                    </a:lnTo>
                    <a:lnTo>
                      <a:pt x="49" y="0"/>
                    </a:lnTo>
                    <a:lnTo>
                      <a:pt x="49" y="1"/>
                    </a:lnTo>
                    <a:lnTo>
                      <a:pt x="48" y="2"/>
                    </a:lnTo>
                    <a:lnTo>
                      <a:pt x="47" y="3"/>
                    </a:lnTo>
                    <a:lnTo>
                      <a:pt x="46" y="4"/>
                    </a:lnTo>
                    <a:lnTo>
                      <a:pt x="45" y="5"/>
                    </a:lnTo>
                    <a:lnTo>
                      <a:pt x="43" y="6"/>
                    </a:lnTo>
                    <a:lnTo>
                      <a:pt x="42" y="6"/>
                    </a:lnTo>
                    <a:lnTo>
                      <a:pt x="41" y="7"/>
                    </a:lnTo>
                    <a:lnTo>
                      <a:pt x="40" y="7"/>
                    </a:lnTo>
                    <a:lnTo>
                      <a:pt x="39" y="8"/>
                    </a:lnTo>
                    <a:lnTo>
                      <a:pt x="38" y="9"/>
                    </a:lnTo>
                    <a:lnTo>
                      <a:pt x="37" y="9"/>
                    </a:lnTo>
                    <a:lnTo>
                      <a:pt x="30" y="11"/>
                    </a:lnTo>
                    <a:lnTo>
                      <a:pt x="29" y="11"/>
                    </a:lnTo>
                    <a:lnTo>
                      <a:pt x="28"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2" name="未知"/>
              <p:cNvSpPr/>
              <p:nvPr/>
            </p:nvSpPr>
            <p:spPr bwMode="auto">
              <a:xfrm>
                <a:off x="1493" y="833"/>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 h="44">
                    <a:moveTo>
                      <a:pt x="8" y="44"/>
                    </a:moveTo>
                    <a:lnTo>
                      <a:pt x="8" y="43"/>
                    </a:lnTo>
                    <a:lnTo>
                      <a:pt x="7" y="43"/>
                    </a:lnTo>
                    <a:lnTo>
                      <a:pt x="7" y="42"/>
                    </a:lnTo>
                    <a:lnTo>
                      <a:pt x="6" y="41"/>
                    </a:lnTo>
                    <a:lnTo>
                      <a:pt x="5" y="40"/>
                    </a:lnTo>
                    <a:lnTo>
                      <a:pt x="5" y="39"/>
                    </a:lnTo>
                    <a:lnTo>
                      <a:pt x="4" y="38"/>
                    </a:lnTo>
                    <a:lnTo>
                      <a:pt x="4" y="37"/>
                    </a:lnTo>
                    <a:lnTo>
                      <a:pt x="3" y="36"/>
                    </a:lnTo>
                    <a:lnTo>
                      <a:pt x="3" y="35"/>
                    </a:lnTo>
                    <a:lnTo>
                      <a:pt x="3" y="34"/>
                    </a:lnTo>
                    <a:lnTo>
                      <a:pt x="2" y="34"/>
                    </a:lnTo>
                    <a:lnTo>
                      <a:pt x="2" y="33"/>
                    </a:lnTo>
                    <a:lnTo>
                      <a:pt x="2" y="32"/>
                    </a:lnTo>
                    <a:lnTo>
                      <a:pt x="1" y="31"/>
                    </a:lnTo>
                    <a:lnTo>
                      <a:pt x="1" y="30"/>
                    </a:lnTo>
                    <a:lnTo>
                      <a:pt x="1" y="29"/>
                    </a:lnTo>
                    <a:lnTo>
                      <a:pt x="1" y="28"/>
                    </a:lnTo>
                    <a:lnTo>
                      <a:pt x="0" y="27"/>
                    </a:lnTo>
                    <a:lnTo>
                      <a:pt x="0" y="26"/>
                    </a:lnTo>
                    <a:lnTo>
                      <a:pt x="0" y="25"/>
                    </a:lnTo>
                    <a:lnTo>
                      <a:pt x="0" y="24"/>
                    </a:lnTo>
                    <a:lnTo>
                      <a:pt x="0" y="23"/>
                    </a:lnTo>
                    <a:lnTo>
                      <a:pt x="0" y="22"/>
                    </a:lnTo>
                    <a:lnTo>
                      <a:pt x="0" y="21"/>
                    </a:lnTo>
                    <a:lnTo>
                      <a:pt x="0" y="20"/>
                    </a:lnTo>
                    <a:lnTo>
                      <a:pt x="0" y="19"/>
                    </a:lnTo>
                    <a:lnTo>
                      <a:pt x="0" y="18"/>
                    </a:lnTo>
                    <a:lnTo>
                      <a:pt x="0" y="17"/>
                    </a:lnTo>
                    <a:lnTo>
                      <a:pt x="1" y="16"/>
                    </a:lnTo>
                    <a:lnTo>
                      <a:pt x="1" y="15"/>
                    </a:lnTo>
                    <a:lnTo>
                      <a:pt x="1" y="14"/>
                    </a:lnTo>
                    <a:lnTo>
                      <a:pt x="1" y="13"/>
                    </a:lnTo>
                    <a:lnTo>
                      <a:pt x="2" y="12"/>
                    </a:lnTo>
                    <a:lnTo>
                      <a:pt x="2" y="11"/>
                    </a:lnTo>
                    <a:lnTo>
                      <a:pt x="2" y="10"/>
                    </a:lnTo>
                    <a:lnTo>
                      <a:pt x="3" y="10"/>
                    </a:lnTo>
                    <a:lnTo>
                      <a:pt x="3" y="9"/>
                    </a:lnTo>
                    <a:lnTo>
                      <a:pt x="3" y="8"/>
                    </a:lnTo>
                    <a:lnTo>
                      <a:pt x="4" y="7"/>
                    </a:lnTo>
                    <a:lnTo>
                      <a:pt x="4" y="6"/>
                    </a:lnTo>
                    <a:lnTo>
                      <a:pt x="5" y="5"/>
                    </a:lnTo>
                    <a:lnTo>
                      <a:pt x="5" y="4"/>
                    </a:lnTo>
                    <a:lnTo>
                      <a:pt x="6" y="3"/>
                    </a:lnTo>
                    <a:lnTo>
                      <a:pt x="7" y="2"/>
                    </a:lnTo>
                    <a:lnTo>
                      <a:pt x="7" y="1"/>
                    </a:lnTo>
                    <a:lnTo>
                      <a:pt x="8" y="1"/>
                    </a:lnTo>
                    <a:lnTo>
                      <a:pt x="8" y="0"/>
                    </a:lnTo>
                    <a:lnTo>
                      <a:pt x="33" y="0"/>
                    </a:lnTo>
                    <a:lnTo>
                      <a:pt x="32" y="0"/>
                    </a:lnTo>
                    <a:lnTo>
                      <a:pt x="31" y="0"/>
                    </a:lnTo>
                    <a:lnTo>
                      <a:pt x="30" y="1"/>
                    </a:lnTo>
                    <a:lnTo>
                      <a:pt x="29" y="1"/>
                    </a:lnTo>
                    <a:lnTo>
                      <a:pt x="20" y="5"/>
                    </a:lnTo>
                    <a:lnTo>
                      <a:pt x="12" y="17"/>
                    </a:lnTo>
                    <a:lnTo>
                      <a:pt x="12" y="18"/>
                    </a:lnTo>
                    <a:lnTo>
                      <a:pt x="12" y="19"/>
                    </a:lnTo>
                    <a:lnTo>
                      <a:pt x="11" y="20"/>
                    </a:lnTo>
                    <a:lnTo>
                      <a:pt x="11" y="21"/>
                    </a:lnTo>
                    <a:lnTo>
                      <a:pt x="11" y="22"/>
                    </a:lnTo>
                    <a:lnTo>
                      <a:pt x="14" y="32"/>
                    </a:lnTo>
                    <a:lnTo>
                      <a:pt x="14" y="33"/>
                    </a:lnTo>
                    <a:lnTo>
                      <a:pt x="23" y="41"/>
                    </a:lnTo>
                    <a:lnTo>
                      <a:pt x="29" y="43"/>
                    </a:lnTo>
                    <a:lnTo>
                      <a:pt x="30" y="43"/>
                    </a:lnTo>
                    <a:lnTo>
                      <a:pt x="31" y="44"/>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3" name="未知"/>
              <p:cNvSpPr/>
              <p:nvPr/>
            </p:nvSpPr>
            <p:spPr bwMode="auto">
              <a:xfrm>
                <a:off x="1506" y="833"/>
                <a:ext cx="14"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3" h="44">
                    <a:moveTo>
                      <a:pt x="0" y="44"/>
                    </a:moveTo>
                    <a:lnTo>
                      <a:pt x="4" y="43"/>
                    </a:lnTo>
                    <a:lnTo>
                      <a:pt x="5" y="43"/>
                    </a:lnTo>
                    <a:lnTo>
                      <a:pt x="6" y="43"/>
                    </a:lnTo>
                    <a:lnTo>
                      <a:pt x="7" y="43"/>
                    </a:lnTo>
                    <a:lnTo>
                      <a:pt x="8" y="42"/>
                    </a:lnTo>
                    <a:lnTo>
                      <a:pt x="17" y="36"/>
                    </a:lnTo>
                    <a:lnTo>
                      <a:pt x="18" y="35"/>
                    </a:lnTo>
                    <a:lnTo>
                      <a:pt x="19" y="33"/>
                    </a:lnTo>
                    <a:lnTo>
                      <a:pt x="19" y="32"/>
                    </a:lnTo>
                    <a:lnTo>
                      <a:pt x="20" y="32"/>
                    </a:lnTo>
                    <a:lnTo>
                      <a:pt x="20" y="31"/>
                    </a:lnTo>
                    <a:lnTo>
                      <a:pt x="20" y="30"/>
                    </a:lnTo>
                    <a:lnTo>
                      <a:pt x="21" y="29"/>
                    </a:lnTo>
                    <a:lnTo>
                      <a:pt x="21" y="27"/>
                    </a:lnTo>
                    <a:lnTo>
                      <a:pt x="21" y="26"/>
                    </a:lnTo>
                    <a:lnTo>
                      <a:pt x="22" y="25"/>
                    </a:lnTo>
                    <a:lnTo>
                      <a:pt x="22" y="24"/>
                    </a:lnTo>
                    <a:lnTo>
                      <a:pt x="22" y="23"/>
                    </a:lnTo>
                    <a:lnTo>
                      <a:pt x="22" y="22"/>
                    </a:lnTo>
                    <a:lnTo>
                      <a:pt x="21" y="18"/>
                    </a:lnTo>
                    <a:lnTo>
                      <a:pt x="21" y="17"/>
                    </a:lnTo>
                    <a:lnTo>
                      <a:pt x="20" y="13"/>
                    </a:lnTo>
                    <a:lnTo>
                      <a:pt x="20" y="12"/>
                    </a:lnTo>
                    <a:lnTo>
                      <a:pt x="12" y="4"/>
                    </a:lnTo>
                    <a:lnTo>
                      <a:pt x="11" y="3"/>
                    </a:lnTo>
                    <a:lnTo>
                      <a:pt x="10" y="3"/>
                    </a:lnTo>
                    <a:lnTo>
                      <a:pt x="9" y="2"/>
                    </a:lnTo>
                    <a:lnTo>
                      <a:pt x="8" y="2"/>
                    </a:lnTo>
                    <a:lnTo>
                      <a:pt x="7" y="1"/>
                    </a:lnTo>
                    <a:lnTo>
                      <a:pt x="0" y="0"/>
                    </a:lnTo>
                    <a:lnTo>
                      <a:pt x="25" y="0"/>
                    </a:lnTo>
                    <a:lnTo>
                      <a:pt x="25" y="1"/>
                    </a:lnTo>
                    <a:lnTo>
                      <a:pt x="26" y="1"/>
                    </a:lnTo>
                    <a:lnTo>
                      <a:pt x="26" y="2"/>
                    </a:lnTo>
                    <a:lnTo>
                      <a:pt x="27" y="2"/>
                    </a:lnTo>
                    <a:lnTo>
                      <a:pt x="27" y="3"/>
                    </a:lnTo>
                    <a:lnTo>
                      <a:pt x="28" y="3"/>
                    </a:lnTo>
                    <a:lnTo>
                      <a:pt x="28" y="4"/>
                    </a:lnTo>
                    <a:lnTo>
                      <a:pt x="28" y="5"/>
                    </a:lnTo>
                    <a:lnTo>
                      <a:pt x="29" y="5"/>
                    </a:lnTo>
                    <a:lnTo>
                      <a:pt x="32" y="12"/>
                    </a:lnTo>
                    <a:lnTo>
                      <a:pt x="32" y="13"/>
                    </a:lnTo>
                    <a:lnTo>
                      <a:pt x="33" y="17"/>
                    </a:lnTo>
                    <a:lnTo>
                      <a:pt x="33" y="18"/>
                    </a:lnTo>
                    <a:lnTo>
                      <a:pt x="33" y="19"/>
                    </a:lnTo>
                    <a:lnTo>
                      <a:pt x="33" y="20"/>
                    </a:lnTo>
                    <a:lnTo>
                      <a:pt x="33" y="21"/>
                    </a:lnTo>
                    <a:lnTo>
                      <a:pt x="33" y="22"/>
                    </a:lnTo>
                    <a:lnTo>
                      <a:pt x="33" y="23"/>
                    </a:lnTo>
                    <a:lnTo>
                      <a:pt x="33" y="24"/>
                    </a:lnTo>
                    <a:lnTo>
                      <a:pt x="33" y="25"/>
                    </a:lnTo>
                    <a:lnTo>
                      <a:pt x="33" y="29"/>
                    </a:lnTo>
                    <a:lnTo>
                      <a:pt x="32" y="30"/>
                    </a:lnTo>
                    <a:lnTo>
                      <a:pt x="32" y="31"/>
                    </a:lnTo>
                    <a:lnTo>
                      <a:pt x="32" y="32"/>
                    </a:lnTo>
                    <a:lnTo>
                      <a:pt x="30" y="36"/>
                    </a:lnTo>
                    <a:lnTo>
                      <a:pt x="30" y="37"/>
                    </a:lnTo>
                    <a:lnTo>
                      <a:pt x="29" y="37"/>
                    </a:lnTo>
                    <a:lnTo>
                      <a:pt x="29" y="38"/>
                    </a:lnTo>
                    <a:lnTo>
                      <a:pt x="29" y="39"/>
                    </a:lnTo>
                    <a:lnTo>
                      <a:pt x="28" y="39"/>
                    </a:lnTo>
                    <a:lnTo>
                      <a:pt x="28" y="40"/>
                    </a:lnTo>
                    <a:lnTo>
                      <a:pt x="28" y="41"/>
                    </a:lnTo>
                    <a:lnTo>
                      <a:pt x="27" y="41"/>
                    </a:lnTo>
                    <a:lnTo>
                      <a:pt x="27" y="42"/>
                    </a:lnTo>
                    <a:lnTo>
                      <a:pt x="26" y="42"/>
                    </a:lnTo>
                    <a:lnTo>
                      <a:pt x="26" y="43"/>
                    </a:lnTo>
                    <a:lnTo>
                      <a:pt x="25"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4" name="未知"/>
              <p:cNvSpPr/>
              <p:nvPr/>
            </p:nvSpPr>
            <p:spPr bwMode="auto">
              <a:xfrm>
                <a:off x="1496" y="829"/>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 h="11">
                    <a:moveTo>
                      <a:pt x="0" y="11"/>
                    </a:moveTo>
                    <a:lnTo>
                      <a:pt x="1" y="11"/>
                    </a:lnTo>
                    <a:lnTo>
                      <a:pt x="2" y="10"/>
                    </a:lnTo>
                    <a:lnTo>
                      <a:pt x="3" y="9"/>
                    </a:lnTo>
                    <a:lnTo>
                      <a:pt x="4" y="8"/>
                    </a:lnTo>
                    <a:lnTo>
                      <a:pt x="5" y="7"/>
                    </a:lnTo>
                    <a:lnTo>
                      <a:pt x="6" y="6"/>
                    </a:lnTo>
                    <a:lnTo>
                      <a:pt x="7" y="5"/>
                    </a:lnTo>
                    <a:lnTo>
                      <a:pt x="11" y="3"/>
                    </a:lnTo>
                    <a:lnTo>
                      <a:pt x="12" y="2"/>
                    </a:lnTo>
                    <a:lnTo>
                      <a:pt x="14" y="2"/>
                    </a:lnTo>
                    <a:lnTo>
                      <a:pt x="15" y="2"/>
                    </a:lnTo>
                    <a:lnTo>
                      <a:pt x="16" y="1"/>
                    </a:lnTo>
                    <a:lnTo>
                      <a:pt x="17" y="1"/>
                    </a:lnTo>
                    <a:lnTo>
                      <a:pt x="19" y="1"/>
                    </a:lnTo>
                    <a:lnTo>
                      <a:pt x="20" y="0"/>
                    </a:lnTo>
                    <a:lnTo>
                      <a:pt x="21" y="0"/>
                    </a:lnTo>
                    <a:lnTo>
                      <a:pt x="23" y="0"/>
                    </a:lnTo>
                    <a:lnTo>
                      <a:pt x="24" y="0"/>
                    </a:lnTo>
                    <a:lnTo>
                      <a:pt x="25" y="0"/>
                    </a:lnTo>
                    <a:lnTo>
                      <a:pt x="26" y="0"/>
                    </a:lnTo>
                    <a:lnTo>
                      <a:pt x="28" y="0"/>
                    </a:lnTo>
                    <a:lnTo>
                      <a:pt x="29" y="0"/>
                    </a:lnTo>
                    <a:lnTo>
                      <a:pt x="30" y="0"/>
                    </a:lnTo>
                    <a:lnTo>
                      <a:pt x="34" y="1"/>
                    </a:lnTo>
                    <a:lnTo>
                      <a:pt x="35" y="2"/>
                    </a:lnTo>
                    <a:lnTo>
                      <a:pt x="37" y="2"/>
                    </a:lnTo>
                    <a:lnTo>
                      <a:pt x="38" y="2"/>
                    </a:lnTo>
                    <a:lnTo>
                      <a:pt x="39" y="3"/>
                    </a:lnTo>
                    <a:lnTo>
                      <a:pt x="43" y="5"/>
                    </a:lnTo>
                    <a:lnTo>
                      <a:pt x="45" y="6"/>
                    </a:lnTo>
                    <a:lnTo>
                      <a:pt x="46" y="7"/>
                    </a:lnTo>
                    <a:lnTo>
                      <a:pt x="47" y="8"/>
                    </a:lnTo>
                    <a:lnTo>
                      <a:pt x="48" y="9"/>
                    </a:lnTo>
                    <a:lnTo>
                      <a:pt x="49" y="10"/>
                    </a:lnTo>
                    <a:lnTo>
                      <a:pt x="49" y="11"/>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5" name="未知"/>
              <p:cNvSpPr/>
              <p:nvPr/>
            </p:nvSpPr>
            <p:spPr bwMode="auto">
              <a:xfrm>
                <a:off x="1498" y="833"/>
                <a:ext cx="17" cy="18"/>
              </a:xfrm>
              <a:custGeom>
                <a:avLst/>
                <a:gdLst>
                  <a:gd name="T0" fmla="*/ 0 w 44"/>
                  <a:gd name="T1" fmla="*/ 0 h 44"/>
                  <a:gd name="T2" fmla="*/ 0 w 44"/>
                  <a:gd name="T3" fmla="*/ 0 h 44"/>
                  <a:gd name="T4" fmla="*/ 0 w 44"/>
                  <a:gd name="T5" fmla="*/ 0 h 44"/>
                  <a:gd name="T6" fmla="*/ 0 w 44"/>
                  <a:gd name="T7" fmla="*/ 0 h 44"/>
                  <a:gd name="T8" fmla="*/ 0 w 44"/>
                  <a:gd name="T9" fmla="*/ 0 h 44"/>
                  <a:gd name="T10" fmla="*/ 0 w 44"/>
                  <a:gd name="T11" fmla="*/ 0 h 44"/>
                  <a:gd name="T12" fmla="*/ 0 w 44"/>
                  <a:gd name="T13" fmla="*/ 0 h 44"/>
                  <a:gd name="T14" fmla="*/ 0 w 44"/>
                  <a:gd name="T15" fmla="*/ 0 h 44"/>
                  <a:gd name="T16" fmla="*/ 0 w 44"/>
                  <a:gd name="T17" fmla="*/ 0 h 44"/>
                  <a:gd name="T18" fmla="*/ 0 w 44"/>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4">
                    <a:moveTo>
                      <a:pt x="38" y="37"/>
                    </a:moveTo>
                    <a:lnTo>
                      <a:pt x="22" y="44"/>
                    </a:lnTo>
                    <a:lnTo>
                      <a:pt x="21" y="44"/>
                    </a:lnTo>
                    <a:lnTo>
                      <a:pt x="0" y="22"/>
                    </a:lnTo>
                    <a:lnTo>
                      <a:pt x="0" y="21"/>
                    </a:lnTo>
                    <a:lnTo>
                      <a:pt x="22" y="0"/>
                    </a:lnTo>
                    <a:lnTo>
                      <a:pt x="23" y="0"/>
                    </a:lnTo>
                    <a:lnTo>
                      <a:pt x="44" y="22"/>
                    </a:lnTo>
                    <a:lnTo>
                      <a:pt x="44" y="24"/>
                    </a:lnTo>
                    <a:lnTo>
                      <a:pt x="38"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6" name="未知"/>
              <p:cNvSpPr/>
              <p:nvPr/>
            </p:nvSpPr>
            <p:spPr bwMode="auto">
              <a:xfrm>
                <a:off x="1493" y="829"/>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7" y="10"/>
                    </a:moveTo>
                    <a:lnTo>
                      <a:pt x="33" y="0"/>
                    </a:lnTo>
                    <a:lnTo>
                      <a:pt x="32" y="0"/>
                    </a:lnTo>
                    <a:lnTo>
                      <a:pt x="0" y="33"/>
                    </a:lnTo>
                    <a:lnTo>
                      <a:pt x="0" y="36"/>
                    </a:lnTo>
                    <a:lnTo>
                      <a:pt x="33" y="66"/>
                    </a:lnTo>
                    <a:lnTo>
                      <a:pt x="34" y="66"/>
                    </a:lnTo>
                    <a:lnTo>
                      <a:pt x="66" y="33"/>
                    </a:lnTo>
                    <a:lnTo>
                      <a:pt x="66" y="32"/>
                    </a:lnTo>
                    <a:lnTo>
                      <a:pt x="57" y="1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7" name="未知"/>
              <p:cNvSpPr/>
              <p:nvPr/>
            </p:nvSpPr>
            <p:spPr bwMode="auto">
              <a:xfrm>
                <a:off x="1532" y="768"/>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w 109"/>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2">
                    <a:moveTo>
                      <a:pt x="25" y="86"/>
                    </a:moveTo>
                    <a:lnTo>
                      <a:pt x="66" y="41"/>
                    </a:lnTo>
                    <a:lnTo>
                      <a:pt x="67" y="37"/>
                    </a:lnTo>
                    <a:lnTo>
                      <a:pt x="109" y="112"/>
                    </a:lnTo>
                    <a:lnTo>
                      <a:pt x="67" y="37"/>
                    </a:lnTo>
                    <a:lnTo>
                      <a:pt x="67" y="36"/>
                    </a:lnTo>
                    <a:lnTo>
                      <a:pt x="66" y="35"/>
                    </a:lnTo>
                    <a:lnTo>
                      <a:pt x="65" y="35"/>
                    </a:lnTo>
                    <a:lnTo>
                      <a:pt x="64" y="35"/>
                    </a:lnTo>
                    <a:lnTo>
                      <a:pt x="18" y="74"/>
                    </a:lnTo>
                    <a:lnTo>
                      <a:pt x="0" y="0"/>
                    </a:lnTo>
                    <a:lnTo>
                      <a:pt x="18" y="74"/>
                    </a:lnTo>
                    <a:lnTo>
                      <a:pt x="24" y="87"/>
                    </a:lnTo>
                    <a:lnTo>
                      <a:pt x="25" y="86"/>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8" name="未知"/>
              <p:cNvSpPr/>
              <p:nvPr/>
            </p:nvSpPr>
            <p:spPr bwMode="auto">
              <a:xfrm>
                <a:off x="1519" y="781"/>
                <a:ext cx="27" cy="37"/>
              </a:xfrm>
              <a:custGeom>
                <a:avLst/>
                <a:gdLst>
                  <a:gd name="T0" fmla="*/ 0 w 67"/>
                  <a:gd name="T1" fmla="*/ 0 h 94"/>
                  <a:gd name="T2" fmla="*/ 0 w 67"/>
                  <a:gd name="T3" fmla="*/ 0 h 94"/>
                  <a:gd name="T4" fmla="*/ 0 w 67"/>
                  <a:gd name="T5" fmla="*/ 0 h 94"/>
                  <a:gd name="T6" fmla="*/ 0 w 67"/>
                  <a:gd name="T7" fmla="*/ 0 h 94"/>
                  <a:gd name="T8" fmla="*/ 0 w 67"/>
                  <a:gd name="T9" fmla="*/ 0 h 94"/>
                  <a:gd name="T10" fmla="*/ 0 w 67"/>
                  <a:gd name="T11" fmla="*/ 0 h 94"/>
                  <a:gd name="T12" fmla="*/ 0 w 67"/>
                  <a:gd name="T13" fmla="*/ 0 h 94"/>
                  <a:gd name="T14" fmla="*/ 0 w 67"/>
                  <a:gd name="T15" fmla="*/ 0 h 94"/>
                  <a:gd name="T16" fmla="*/ 0 w 67"/>
                  <a:gd name="T17" fmla="*/ 0 h 94"/>
                  <a:gd name="T18" fmla="*/ 0 w 67"/>
                  <a:gd name="T19" fmla="*/ 0 h 94"/>
                  <a:gd name="T20" fmla="*/ 0 w 67"/>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94">
                    <a:moveTo>
                      <a:pt x="47" y="59"/>
                    </a:moveTo>
                    <a:lnTo>
                      <a:pt x="56" y="55"/>
                    </a:lnTo>
                    <a:lnTo>
                      <a:pt x="67" y="94"/>
                    </a:lnTo>
                    <a:lnTo>
                      <a:pt x="56" y="55"/>
                    </a:lnTo>
                    <a:lnTo>
                      <a:pt x="50" y="42"/>
                    </a:lnTo>
                    <a:lnTo>
                      <a:pt x="43" y="56"/>
                    </a:lnTo>
                    <a:lnTo>
                      <a:pt x="0" y="0"/>
                    </a:lnTo>
                    <a:lnTo>
                      <a:pt x="43" y="56"/>
                    </a:lnTo>
                    <a:lnTo>
                      <a:pt x="43" y="57"/>
                    </a:lnTo>
                    <a:lnTo>
                      <a:pt x="46" y="59"/>
                    </a:lnTo>
                    <a:lnTo>
                      <a:pt x="47" y="59"/>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9" name="未知"/>
              <p:cNvSpPr/>
              <p:nvPr/>
            </p:nvSpPr>
            <p:spPr bwMode="auto">
              <a:xfrm>
                <a:off x="1536" y="782"/>
                <a:ext cx="22" cy="22"/>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30" y="37"/>
                    </a:moveTo>
                    <a:lnTo>
                      <a:pt x="3" y="56"/>
                    </a:lnTo>
                    <a:lnTo>
                      <a:pt x="2" y="56"/>
                    </a:lnTo>
                    <a:lnTo>
                      <a:pt x="0" y="53"/>
                    </a:lnTo>
                    <a:lnTo>
                      <a:pt x="1" y="52"/>
                    </a:lnTo>
                    <a:lnTo>
                      <a:pt x="41" y="7"/>
                    </a:lnTo>
                    <a:lnTo>
                      <a:pt x="54" y="0"/>
                    </a:lnTo>
                    <a:lnTo>
                      <a:pt x="55" y="0"/>
                    </a:lnTo>
                    <a:lnTo>
                      <a:pt x="56" y="1"/>
                    </a:lnTo>
                    <a:lnTo>
                      <a:pt x="56" y="2"/>
                    </a:lnTo>
                    <a:lnTo>
                      <a:pt x="56" y="3"/>
                    </a:lnTo>
                    <a:lnTo>
                      <a:pt x="30"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0" name="未知"/>
              <p:cNvSpPr/>
              <p:nvPr/>
            </p:nvSpPr>
            <p:spPr bwMode="auto">
              <a:xfrm>
                <a:off x="1506" y="762"/>
                <a:ext cx="111" cy="110"/>
              </a:xfrm>
              <a:custGeom>
                <a:avLst/>
                <a:gdLst>
                  <a:gd name="T0" fmla="*/ 0 w 276"/>
                  <a:gd name="T1" fmla="*/ 0 h 275"/>
                  <a:gd name="T2" fmla="*/ 0 w 276"/>
                  <a:gd name="T3" fmla="*/ 0 h 275"/>
                  <a:gd name="T4" fmla="*/ 0 w 276"/>
                  <a:gd name="T5" fmla="*/ 0 h 275"/>
                  <a:gd name="T6" fmla="*/ 0 w 276"/>
                  <a:gd name="T7" fmla="*/ 0 h 275"/>
                  <a:gd name="T8" fmla="*/ 0 w 276"/>
                  <a:gd name="T9" fmla="*/ 0 h 275"/>
                  <a:gd name="T10" fmla="*/ 0 w 276"/>
                  <a:gd name="T11" fmla="*/ 0 h 275"/>
                  <a:gd name="T12" fmla="*/ 0 w 276"/>
                  <a:gd name="T13" fmla="*/ 0 h 275"/>
                  <a:gd name="T14" fmla="*/ 0 w 276"/>
                  <a:gd name="T15" fmla="*/ 0 h 275"/>
                  <a:gd name="T16" fmla="*/ 0 w 276"/>
                  <a:gd name="T17" fmla="*/ 0 h 275"/>
                  <a:gd name="T18" fmla="*/ 0 w 276"/>
                  <a:gd name="T19" fmla="*/ 0 h 275"/>
                  <a:gd name="T20" fmla="*/ 0 w 276"/>
                  <a:gd name="T21" fmla="*/ 0 h 275"/>
                  <a:gd name="T22" fmla="*/ 0 w 276"/>
                  <a:gd name="T23" fmla="*/ 0 h 2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5">
                    <a:moveTo>
                      <a:pt x="243" y="242"/>
                    </a:moveTo>
                    <a:lnTo>
                      <a:pt x="256" y="231"/>
                    </a:lnTo>
                    <a:lnTo>
                      <a:pt x="276" y="275"/>
                    </a:lnTo>
                    <a:lnTo>
                      <a:pt x="256" y="231"/>
                    </a:lnTo>
                    <a:lnTo>
                      <a:pt x="44" y="19"/>
                    </a:lnTo>
                    <a:lnTo>
                      <a:pt x="33" y="34"/>
                    </a:lnTo>
                    <a:lnTo>
                      <a:pt x="0" y="0"/>
                    </a:lnTo>
                    <a:lnTo>
                      <a:pt x="33" y="34"/>
                    </a:lnTo>
                    <a:lnTo>
                      <a:pt x="33" y="35"/>
                    </a:lnTo>
                    <a:lnTo>
                      <a:pt x="222" y="233"/>
                    </a:lnTo>
                    <a:lnTo>
                      <a:pt x="242" y="242"/>
                    </a:lnTo>
                    <a:lnTo>
                      <a:pt x="243"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1" name="未知"/>
              <p:cNvSpPr/>
              <p:nvPr/>
            </p:nvSpPr>
            <p:spPr bwMode="auto">
              <a:xfrm>
                <a:off x="1516" y="757"/>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3" y="241"/>
                    </a:moveTo>
                    <a:lnTo>
                      <a:pt x="233" y="240"/>
                    </a:lnTo>
                    <a:lnTo>
                      <a:pt x="233" y="238"/>
                    </a:lnTo>
                    <a:lnTo>
                      <a:pt x="262" y="262"/>
                    </a:lnTo>
                    <a:lnTo>
                      <a:pt x="233" y="238"/>
                    </a:lnTo>
                    <a:lnTo>
                      <a:pt x="233" y="236"/>
                    </a:lnTo>
                    <a:lnTo>
                      <a:pt x="44" y="39"/>
                    </a:lnTo>
                    <a:lnTo>
                      <a:pt x="24" y="29"/>
                    </a:lnTo>
                    <a:lnTo>
                      <a:pt x="23" y="29"/>
                    </a:lnTo>
                    <a:lnTo>
                      <a:pt x="21" y="30"/>
                    </a:lnTo>
                    <a:lnTo>
                      <a:pt x="20" y="30"/>
                    </a:lnTo>
                    <a:lnTo>
                      <a:pt x="0" y="0"/>
                    </a:lnTo>
                    <a:lnTo>
                      <a:pt x="20" y="30"/>
                    </a:lnTo>
                    <a:lnTo>
                      <a:pt x="232" y="242"/>
                    </a:lnTo>
                    <a:lnTo>
                      <a:pt x="233"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2" name="未知"/>
              <p:cNvSpPr/>
              <p:nvPr/>
            </p:nvSpPr>
            <p:spPr bwMode="auto">
              <a:xfrm>
                <a:off x="1520" y="769"/>
                <a:ext cx="89" cy="89"/>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220" y="220"/>
                    </a:moveTo>
                    <a:lnTo>
                      <a:pt x="224" y="209"/>
                    </a:lnTo>
                    <a:lnTo>
                      <a:pt x="224" y="207"/>
                    </a:lnTo>
                    <a:lnTo>
                      <a:pt x="35" y="10"/>
                    </a:lnTo>
                    <a:lnTo>
                      <a:pt x="15" y="0"/>
                    </a:lnTo>
                    <a:lnTo>
                      <a:pt x="14" y="0"/>
                    </a:lnTo>
                    <a:lnTo>
                      <a:pt x="0" y="16"/>
                    </a:lnTo>
                    <a:lnTo>
                      <a:pt x="0" y="17"/>
                    </a:lnTo>
                    <a:lnTo>
                      <a:pt x="189" y="215"/>
                    </a:lnTo>
                    <a:lnTo>
                      <a:pt x="209" y="224"/>
                    </a:lnTo>
                    <a:lnTo>
                      <a:pt x="210" y="224"/>
                    </a:lnTo>
                    <a:lnTo>
                      <a:pt x="220"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 name="未知"/>
              <p:cNvSpPr/>
              <p:nvPr/>
            </p:nvSpPr>
            <p:spPr bwMode="auto">
              <a:xfrm>
                <a:off x="1561" y="800"/>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4" name="未知"/>
              <p:cNvSpPr/>
              <p:nvPr/>
            </p:nvSpPr>
            <p:spPr bwMode="auto">
              <a:xfrm>
                <a:off x="1560" y="800"/>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5" name="未知"/>
              <p:cNvSpPr/>
              <p:nvPr/>
            </p:nvSpPr>
            <p:spPr bwMode="auto">
              <a:xfrm>
                <a:off x="1581" y="82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 name="未知"/>
              <p:cNvSpPr/>
              <p:nvPr/>
            </p:nvSpPr>
            <p:spPr bwMode="auto">
              <a:xfrm>
                <a:off x="1580" y="821"/>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7" name="未知"/>
              <p:cNvSpPr/>
              <p:nvPr/>
            </p:nvSpPr>
            <p:spPr bwMode="auto">
              <a:xfrm>
                <a:off x="1592" y="831"/>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8" name="未知"/>
              <p:cNvSpPr/>
              <p:nvPr/>
            </p:nvSpPr>
            <p:spPr bwMode="auto">
              <a:xfrm>
                <a:off x="1590" y="831"/>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9" name="未知"/>
              <p:cNvSpPr/>
              <p:nvPr/>
            </p:nvSpPr>
            <p:spPr bwMode="auto">
              <a:xfrm>
                <a:off x="1571" y="81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0" name="未知"/>
              <p:cNvSpPr/>
              <p:nvPr/>
            </p:nvSpPr>
            <p:spPr bwMode="auto">
              <a:xfrm>
                <a:off x="1570" y="811"/>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1" name="未知"/>
              <p:cNvSpPr/>
              <p:nvPr/>
            </p:nvSpPr>
            <p:spPr bwMode="auto">
              <a:xfrm>
                <a:off x="1552" y="792"/>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 name="未知"/>
              <p:cNvSpPr/>
              <p:nvPr/>
            </p:nvSpPr>
            <p:spPr bwMode="auto">
              <a:xfrm>
                <a:off x="1551" y="792"/>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3" name="未知"/>
              <p:cNvSpPr/>
              <p:nvPr/>
            </p:nvSpPr>
            <p:spPr bwMode="auto">
              <a:xfrm>
                <a:off x="1552" y="829"/>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0" y="546"/>
                    </a:moveTo>
                    <a:lnTo>
                      <a:pt x="591" y="511"/>
                    </a:lnTo>
                    <a:lnTo>
                      <a:pt x="594" y="489"/>
                    </a:lnTo>
                    <a:lnTo>
                      <a:pt x="627" y="627"/>
                    </a:lnTo>
                    <a:lnTo>
                      <a:pt x="594" y="489"/>
                    </a:lnTo>
                    <a:lnTo>
                      <a:pt x="593" y="486"/>
                    </a:lnTo>
                    <a:lnTo>
                      <a:pt x="180" y="67"/>
                    </a:lnTo>
                    <a:lnTo>
                      <a:pt x="129" y="31"/>
                    </a:lnTo>
                    <a:lnTo>
                      <a:pt x="127" y="31"/>
                    </a:lnTo>
                    <a:lnTo>
                      <a:pt x="80" y="72"/>
                    </a:lnTo>
                    <a:lnTo>
                      <a:pt x="79" y="82"/>
                    </a:lnTo>
                    <a:lnTo>
                      <a:pt x="0" y="0"/>
                    </a:lnTo>
                    <a:lnTo>
                      <a:pt x="79" y="82"/>
                    </a:lnTo>
                    <a:lnTo>
                      <a:pt x="79" y="84"/>
                    </a:lnTo>
                    <a:lnTo>
                      <a:pt x="499" y="533"/>
                    </a:lnTo>
                    <a:lnTo>
                      <a:pt x="537" y="546"/>
                    </a:lnTo>
                    <a:lnTo>
                      <a:pt x="540"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4" name="未知"/>
              <p:cNvSpPr/>
              <p:nvPr/>
            </p:nvSpPr>
            <p:spPr bwMode="auto">
              <a:xfrm>
                <a:off x="1597" y="809"/>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8" y="116"/>
                    </a:lnTo>
                    <a:lnTo>
                      <a:pt x="0" y="0"/>
                    </a:lnTo>
                    <a:lnTo>
                      <a:pt x="68" y="116"/>
                    </a:lnTo>
                    <a:lnTo>
                      <a:pt x="481" y="530"/>
                    </a:lnTo>
                    <a:lnTo>
                      <a:pt x="563" y="563"/>
                    </a:lnTo>
                    <a:lnTo>
                      <a:pt x="481" y="530"/>
                    </a:lnTo>
                    <a:lnTo>
                      <a:pt x="481"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5" name="未知"/>
              <p:cNvSpPr/>
              <p:nvPr/>
            </p:nvSpPr>
            <p:spPr bwMode="auto">
              <a:xfrm>
                <a:off x="1516" y="815"/>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4"/>
                    </a:moveTo>
                    <a:lnTo>
                      <a:pt x="234" y="97"/>
                    </a:lnTo>
                    <a:lnTo>
                      <a:pt x="253" y="253"/>
                    </a:lnTo>
                    <a:lnTo>
                      <a:pt x="234" y="97"/>
                    </a:lnTo>
                    <a:lnTo>
                      <a:pt x="158" y="21"/>
                    </a:lnTo>
                    <a:lnTo>
                      <a:pt x="21" y="152"/>
                    </a:lnTo>
                    <a:lnTo>
                      <a:pt x="0" y="0"/>
                    </a:lnTo>
                    <a:lnTo>
                      <a:pt x="21" y="152"/>
                    </a:lnTo>
                    <a:lnTo>
                      <a:pt x="47" y="170"/>
                    </a:lnTo>
                    <a:lnTo>
                      <a:pt x="144"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6" name="未知"/>
              <p:cNvSpPr/>
              <p:nvPr/>
            </p:nvSpPr>
            <p:spPr bwMode="auto">
              <a:xfrm>
                <a:off x="1570" y="791"/>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3"/>
                    </a:moveTo>
                    <a:lnTo>
                      <a:pt x="175" y="175"/>
                    </a:lnTo>
                    <a:lnTo>
                      <a:pt x="110" y="143"/>
                    </a:lnTo>
                    <a:lnTo>
                      <a:pt x="47" y="55"/>
                    </a:lnTo>
                    <a:lnTo>
                      <a:pt x="21" y="80"/>
                    </a:lnTo>
                    <a:lnTo>
                      <a:pt x="0" y="0"/>
                    </a:lnTo>
                    <a:lnTo>
                      <a:pt x="21" y="80"/>
                    </a:lnTo>
                    <a:lnTo>
                      <a:pt x="97" y="156"/>
                    </a:lnTo>
                    <a:lnTo>
                      <a:pt x="110" y="143"/>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7" name="未知"/>
              <p:cNvSpPr/>
              <p:nvPr/>
            </p:nvSpPr>
            <p:spPr bwMode="auto">
              <a:xfrm>
                <a:off x="1524" y="813"/>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8"/>
                    </a:moveTo>
                    <a:lnTo>
                      <a:pt x="174" y="142"/>
                    </a:lnTo>
                    <a:lnTo>
                      <a:pt x="170" y="141"/>
                    </a:lnTo>
                    <a:lnTo>
                      <a:pt x="165" y="140"/>
                    </a:lnTo>
                    <a:lnTo>
                      <a:pt x="123" y="128"/>
                    </a:lnTo>
                    <a:lnTo>
                      <a:pt x="26" y="174"/>
                    </a:lnTo>
                    <a:lnTo>
                      <a:pt x="0" y="156"/>
                    </a:lnTo>
                    <a:lnTo>
                      <a:pt x="163" y="0"/>
                    </a:lnTo>
                    <a:lnTo>
                      <a:pt x="226" y="8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8" name="未知"/>
              <p:cNvSpPr/>
              <p:nvPr/>
            </p:nvSpPr>
            <p:spPr bwMode="auto">
              <a:xfrm>
                <a:off x="1468" y="818"/>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6"/>
                    </a:moveTo>
                    <a:lnTo>
                      <a:pt x="15" y="15"/>
                    </a:lnTo>
                    <a:lnTo>
                      <a:pt x="0" y="0"/>
                    </a:lnTo>
                    <a:lnTo>
                      <a:pt x="1" y="1"/>
                    </a:lnTo>
                    <a:lnTo>
                      <a:pt x="14" y="17"/>
                    </a:lnTo>
                    <a:lnTo>
                      <a:pt x="14"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9" name="未知"/>
              <p:cNvSpPr/>
              <p:nvPr/>
            </p:nvSpPr>
            <p:spPr bwMode="auto">
              <a:xfrm>
                <a:off x="1445" y="742"/>
                <a:ext cx="112"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3" y="206"/>
                    </a:moveTo>
                    <a:lnTo>
                      <a:pt x="115" y="160"/>
                    </a:lnTo>
                    <a:lnTo>
                      <a:pt x="165" y="116"/>
                    </a:lnTo>
                    <a:lnTo>
                      <a:pt x="181" y="108"/>
                    </a:lnTo>
                    <a:lnTo>
                      <a:pt x="230" y="157"/>
                    </a:lnTo>
                    <a:lnTo>
                      <a:pt x="261" y="126"/>
                    </a:lnTo>
                    <a:lnTo>
                      <a:pt x="279" y="279"/>
                    </a:lnTo>
                    <a:lnTo>
                      <a:pt x="261" y="126"/>
                    </a:lnTo>
                    <a:lnTo>
                      <a:pt x="165" y="30"/>
                    </a:lnTo>
                    <a:lnTo>
                      <a:pt x="157" y="36"/>
                    </a:lnTo>
                    <a:lnTo>
                      <a:pt x="147" y="43"/>
                    </a:lnTo>
                    <a:lnTo>
                      <a:pt x="103" y="88"/>
                    </a:lnTo>
                    <a:lnTo>
                      <a:pt x="64" y="142"/>
                    </a:lnTo>
                    <a:lnTo>
                      <a:pt x="50" y="177"/>
                    </a:lnTo>
                    <a:lnTo>
                      <a:pt x="0" y="0"/>
                    </a:lnTo>
                    <a:lnTo>
                      <a:pt x="50" y="177"/>
                    </a:lnTo>
                    <a:lnTo>
                      <a:pt x="50" y="178"/>
                    </a:lnTo>
                    <a:lnTo>
                      <a:pt x="72" y="207"/>
                    </a:lnTo>
                    <a:lnTo>
                      <a:pt x="73" y="206"/>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0" name="未知"/>
              <p:cNvSpPr/>
              <p:nvPr/>
            </p:nvSpPr>
            <p:spPr bwMode="auto">
              <a:xfrm>
                <a:off x="1499" y="719"/>
                <a:ext cx="81" cy="80"/>
              </a:xfrm>
              <a:custGeom>
                <a:avLst/>
                <a:gdLst>
                  <a:gd name="T0" fmla="*/ 0 w 202"/>
                  <a:gd name="T1" fmla="*/ 0 h 201"/>
                  <a:gd name="T2" fmla="*/ 0 w 202"/>
                  <a:gd name="T3" fmla="*/ 0 h 201"/>
                  <a:gd name="T4" fmla="*/ 0 w 202"/>
                  <a:gd name="T5" fmla="*/ 0 h 201"/>
                  <a:gd name="T6" fmla="*/ 0 w 202"/>
                  <a:gd name="T7" fmla="*/ 0 h 201"/>
                  <a:gd name="T8" fmla="*/ 0 w 202"/>
                  <a:gd name="T9" fmla="*/ 0 h 201"/>
                  <a:gd name="T10" fmla="*/ 0 w 202"/>
                  <a:gd name="T11" fmla="*/ 0 h 201"/>
                  <a:gd name="T12" fmla="*/ 0 w 202"/>
                  <a:gd name="T13" fmla="*/ 0 h 201"/>
                  <a:gd name="T14" fmla="*/ 0 w 202"/>
                  <a:gd name="T15" fmla="*/ 0 h 201"/>
                  <a:gd name="T16" fmla="*/ 0 w 202"/>
                  <a:gd name="T17" fmla="*/ 0 h 201"/>
                  <a:gd name="T18" fmla="*/ 0 w 202"/>
                  <a:gd name="T19" fmla="*/ 0 h 201"/>
                  <a:gd name="T20" fmla="*/ 0 w 202"/>
                  <a:gd name="T21" fmla="*/ 0 h 201"/>
                  <a:gd name="T22" fmla="*/ 0 w 202"/>
                  <a:gd name="T23" fmla="*/ 0 h 201"/>
                  <a:gd name="T24" fmla="*/ 0 w 202"/>
                  <a:gd name="T25" fmla="*/ 0 h 201"/>
                  <a:gd name="T26" fmla="*/ 0 w 202"/>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1">
                    <a:moveTo>
                      <a:pt x="148" y="159"/>
                    </a:moveTo>
                    <a:lnTo>
                      <a:pt x="202" y="201"/>
                    </a:lnTo>
                    <a:lnTo>
                      <a:pt x="148" y="159"/>
                    </a:lnTo>
                    <a:lnTo>
                      <a:pt x="123" y="104"/>
                    </a:lnTo>
                    <a:lnTo>
                      <a:pt x="68" y="68"/>
                    </a:lnTo>
                    <a:lnTo>
                      <a:pt x="60" y="70"/>
                    </a:lnTo>
                    <a:lnTo>
                      <a:pt x="50" y="74"/>
                    </a:lnTo>
                    <a:lnTo>
                      <a:pt x="41" y="79"/>
                    </a:lnTo>
                    <a:lnTo>
                      <a:pt x="31" y="86"/>
                    </a:lnTo>
                    <a:lnTo>
                      <a:pt x="30" y="87"/>
                    </a:lnTo>
                    <a:lnTo>
                      <a:pt x="0" y="0"/>
                    </a:lnTo>
                    <a:lnTo>
                      <a:pt x="30" y="87"/>
                    </a:lnTo>
                    <a:lnTo>
                      <a:pt x="126" y="183"/>
                    </a:lnTo>
                    <a:lnTo>
                      <a:pt x="148" y="159"/>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1" name="未知"/>
              <p:cNvSpPr/>
              <p:nvPr/>
            </p:nvSpPr>
            <p:spPr bwMode="auto">
              <a:xfrm>
                <a:off x="1465" y="746"/>
                <a:ext cx="93" cy="79"/>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 y="198"/>
                    </a:moveTo>
                    <a:lnTo>
                      <a:pt x="0" y="166"/>
                    </a:lnTo>
                    <a:lnTo>
                      <a:pt x="0" y="164"/>
                    </a:lnTo>
                    <a:lnTo>
                      <a:pt x="31" y="105"/>
                    </a:lnTo>
                    <a:lnTo>
                      <a:pt x="70" y="58"/>
                    </a:lnTo>
                    <a:lnTo>
                      <a:pt x="116" y="18"/>
                    </a:lnTo>
                    <a:lnTo>
                      <a:pt x="153" y="0"/>
                    </a:lnTo>
                    <a:lnTo>
                      <a:pt x="162" y="1"/>
                    </a:lnTo>
                    <a:lnTo>
                      <a:pt x="213" y="44"/>
                    </a:lnTo>
                    <a:lnTo>
                      <a:pt x="233" y="91"/>
                    </a:lnTo>
                    <a:lnTo>
                      <a:pt x="180" y="146"/>
                    </a:lnTo>
                    <a:lnTo>
                      <a:pt x="131" y="97"/>
                    </a:lnTo>
                    <a:lnTo>
                      <a:pt x="126" y="99"/>
                    </a:lnTo>
                    <a:lnTo>
                      <a:pt x="72" y="142"/>
                    </a:lnTo>
                    <a:lnTo>
                      <a:pt x="29" y="188"/>
                    </a:lnTo>
                    <a:lnTo>
                      <a:pt x="21"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2" name="未知"/>
              <p:cNvSpPr/>
              <p:nvPr/>
            </p:nvSpPr>
            <p:spPr bwMode="auto">
              <a:xfrm>
                <a:off x="1558" y="824"/>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w 175"/>
                  <a:gd name="T19" fmla="*/ 0 h 175"/>
                  <a:gd name="T20" fmla="*/ 0 w 175"/>
                  <a:gd name="T21" fmla="*/ 0 h 175"/>
                  <a:gd name="T22" fmla="*/ 0 w 175"/>
                  <a:gd name="T23" fmla="*/ 0 h 175"/>
                  <a:gd name="T24" fmla="*/ 0 w 175"/>
                  <a:gd name="T25" fmla="*/ 0 h 175"/>
                  <a:gd name="T26" fmla="*/ 0 w 175"/>
                  <a:gd name="T27" fmla="*/ 0 h 175"/>
                  <a:gd name="T28" fmla="*/ 0 w 175"/>
                  <a:gd name="T29" fmla="*/ 0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5">
                    <a:moveTo>
                      <a:pt x="75" y="128"/>
                    </a:moveTo>
                    <a:lnTo>
                      <a:pt x="136" y="76"/>
                    </a:lnTo>
                    <a:lnTo>
                      <a:pt x="144" y="57"/>
                    </a:lnTo>
                    <a:lnTo>
                      <a:pt x="175" y="175"/>
                    </a:lnTo>
                    <a:lnTo>
                      <a:pt x="144" y="57"/>
                    </a:lnTo>
                    <a:lnTo>
                      <a:pt x="144" y="55"/>
                    </a:lnTo>
                    <a:lnTo>
                      <a:pt x="118" y="31"/>
                    </a:lnTo>
                    <a:lnTo>
                      <a:pt x="116" y="31"/>
                    </a:lnTo>
                    <a:lnTo>
                      <a:pt x="55" y="83"/>
                    </a:lnTo>
                    <a:lnTo>
                      <a:pt x="47" y="102"/>
                    </a:lnTo>
                    <a:lnTo>
                      <a:pt x="0" y="0"/>
                    </a:lnTo>
                    <a:lnTo>
                      <a:pt x="47" y="102"/>
                    </a:lnTo>
                    <a:lnTo>
                      <a:pt x="47" y="104"/>
                    </a:lnTo>
                    <a:lnTo>
                      <a:pt x="73" y="128"/>
                    </a:lnTo>
                    <a:lnTo>
                      <a:pt x="75" y="128"/>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3" name="未知"/>
              <p:cNvSpPr/>
              <p:nvPr/>
            </p:nvSpPr>
            <p:spPr bwMode="auto">
              <a:xfrm>
                <a:off x="1755" y="1015"/>
                <a:ext cx="17" cy="17"/>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1">
                    <a:moveTo>
                      <a:pt x="23" y="0"/>
                    </a:moveTo>
                    <a:lnTo>
                      <a:pt x="41" y="21"/>
                    </a:lnTo>
                    <a:lnTo>
                      <a:pt x="41" y="23"/>
                    </a:lnTo>
                    <a:lnTo>
                      <a:pt x="20" y="41"/>
                    </a:lnTo>
                    <a:lnTo>
                      <a:pt x="18" y="41"/>
                    </a:lnTo>
                    <a:lnTo>
                      <a:pt x="0" y="20"/>
                    </a:lnTo>
                    <a:lnTo>
                      <a:pt x="0" y="18"/>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4" name="未知"/>
              <p:cNvSpPr/>
              <p:nvPr/>
            </p:nvSpPr>
            <p:spPr bwMode="auto">
              <a:xfrm>
                <a:off x="1755" y="1015"/>
                <a:ext cx="17" cy="17"/>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w 4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1">
                    <a:moveTo>
                      <a:pt x="35" y="36"/>
                    </a:moveTo>
                    <a:lnTo>
                      <a:pt x="20" y="41"/>
                    </a:lnTo>
                    <a:lnTo>
                      <a:pt x="18" y="41"/>
                    </a:lnTo>
                    <a:lnTo>
                      <a:pt x="0" y="20"/>
                    </a:lnTo>
                    <a:lnTo>
                      <a:pt x="0" y="18"/>
                    </a:lnTo>
                    <a:lnTo>
                      <a:pt x="21" y="0"/>
                    </a:lnTo>
                    <a:lnTo>
                      <a:pt x="23" y="0"/>
                    </a:lnTo>
                    <a:lnTo>
                      <a:pt x="41" y="21"/>
                    </a:lnTo>
                    <a:lnTo>
                      <a:pt x="41"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5" name="未知"/>
              <p:cNvSpPr/>
              <p:nvPr/>
            </p:nvSpPr>
            <p:spPr bwMode="auto">
              <a:xfrm>
                <a:off x="1088" y="1261"/>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43"/>
                    </a:moveTo>
                    <a:lnTo>
                      <a:pt x="43" y="52"/>
                    </a:lnTo>
                    <a:lnTo>
                      <a:pt x="0" y="9"/>
                    </a:lnTo>
                    <a:lnTo>
                      <a:pt x="8" y="0"/>
                    </a:lnTo>
                    <a:lnTo>
                      <a:pt x="52" y="4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6" name="未知"/>
              <p:cNvSpPr/>
              <p:nvPr/>
            </p:nvSpPr>
            <p:spPr bwMode="auto">
              <a:xfrm>
                <a:off x="1088" y="1261"/>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0" y="9"/>
                    </a:moveTo>
                    <a:lnTo>
                      <a:pt x="43" y="52"/>
                    </a:lnTo>
                    <a:lnTo>
                      <a:pt x="52" y="43"/>
                    </a:lnTo>
                    <a:lnTo>
                      <a:pt x="8" y="0"/>
                    </a:lnTo>
                    <a:lnTo>
                      <a:pt x="0" y="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7" name="Rectangle 254"/>
              <p:cNvSpPr>
                <a:spLocks noChangeArrowheads="1"/>
              </p:cNvSpPr>
              <p:nvPr/>
            </p:nvSpPr>
            <p:spPr bwMode="auto">
              <a:xfrm>
                <a:off x="1094" y="1251"/>
                <a:ext cx="24"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48" name="Rectangle 255"/>
              <p:cNvSpPr/>
              <p:nvPr/>
            </p:nvSpPr>
            <p:spPr bwMode="auto">
              <a:xfrm>
                <a:off x="1094" y="1251"/>
                <a:ext cx="24"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49" name="未知"/>
              <p:cNvSpPr/>
              <p:nvPr/>
            </p:nvSpPr>
            <p:spPr bwMode="auto">
              <a:xfrm>
                <a:off x="1088" y="1226"/>
                <a:ext cx="21" cy="21"/>
              </a:xfrm>
              <a:custGeom>
                <a:avLst/>
                <a:gdLst>
                  <a:gd name="T0" fmla="*/ 0 w 51"/>
                  <a:gd name="T1" fmla="*/ 0 h 52"/>
                  <a:gd name="T2" fmla="*/ 0 w 51"/>
                  <a:gd name="T3" fmla="*/ 0 h 52"/>
                  <a:gd name="T4" fmla="*/ 0 w 51"/>
                  <a:gd name="T5" fmla="*/ 0 h 52"/>
                  <a:gd name="T6" fmla="*/ 0 w 51"/>
                  <a:gd name="T7" fmla="*/ 0 h 52"/>
                  <a:gd name="T8" fmla="*/ 0 w 51"/>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2">
                    <a:moveTo>
                      <a:pt x="51" y="9"/>
                    </a:moveTo>
                    <a:lnTo>
                      <a:pt x="8" y="52"/>
                    </a:lnTo>
                    <a:lnTo>
                      <a:pt x="0" y="43"/>
                    </a:lnTo>
                    <a:lnTo>
                      <a:pt x="43" y="0"/>
                    </a:lnTo>
                    <a:lnTo>
                      <a:pt x="51" y="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0" name="未知"/>
              <p:cNvSpPr/>
              <p:nvPr/>
            </p:nvSpPr>
            <p:spPr bwMode="auto">
              <a:xfrm>
                <a:off x="1088" y="1226"/>
                <a:ext cx="21" cy="21"/>
              </a:xfrm>
              <a:custGeom>
                <a:avLst/>
                <a:gdLst>
                  <a:gd name="T0" fmla="*/ 0 w 51"/>
                  <a:gd name="T1" fmla="*/ 0 h 52"/>
                  <a:gd name="T2" fmla="*/ 0 w 51"/>
                  <a:gd name="T3" fmla="*/ 0 h 52"/>
                  <a:gd name="T4" fmla="*/ 0 w 51"/>
                  <a:gd name="T5" fmla="*/ 0 h 52"/>
                  <a:gd name="T6" fmla="*/ 0 w 51"/>
                  <a:gd name="T7" fmla="*/ 0 h 52"/>
                  <a:gd name="T8" fmla="*/ 0 w 51"/>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2">
                    <a:moveTo>
                      <a:pt x="8" y="52"/>
                    </a:moveTo>
                    <a:lnTo>
                      <a:pt x="51" y="9"/>
                    </a:lnTo>
                    <a:lnTo>
                      <a:pt x="43" y="0"/>
                    </a:lnTo>
                    <a:lnTo>
                      <a:pt x="0" y="43"/>
                    </a:lnTo>
                    <a:lnTo>
                      <a:pt x="8" y="5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1" name="Rectangle 258"/>
              <p:cNvSpPr>
                <a:spLocks noChangeArrowheads="1"/>
              </p:cNvSpPr>
              <p:nvPr/>
            </p:nvSpPr>
            <p:spPr bwMode="auto">
              <a:xfrm>
                <a:off x="1079" y="1218"/>
                <a:ext cx="6" cy="24"/>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2" name="Rectangle 259"/>
              <p:cNvSpPr/>
              <p:nvPr/>
            </p:nvSpPr>
            <p:spPr bwMode="auto">
              <a:xfrm>
                <a:off x="1079" y="1218"/>
                <a:ext cx="6" cy="24"/>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3" name="Rectangle 260"/>
              <p:cNvSpPr>
                <a:spLocks noChangeArrowheads="1"/>
              </p:cNvSpPr>
              <p:nvPr/>
            </p:nvSpPr>
            <p:spPr bwMode="auto">
              <a:xfrm>
                <a:off x="1045" y="1251"/>
                <a:ext cx="25"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4" name="Rectangle 261"/>
              <p:cNvSpPr/>
              <p:nvPr/>
            </p:nvSpPr>
            <p:spPr bwMode="auto">
              <a:xfrm>
                <a:off x="1045" y="1251"/>
                <a:ext cx="25"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5" name="未知"/>
              <p:cNvSpPr/>
              <p:nvPr/>
            </p:nvSpPr>
            <p:spPr bwMode="auto">
              <a:xfrm>
                <a:off x="1054" y="1261"/>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6" name="未知"/>
              <p:cNvSpPr/>
              <p:nvPr/>
            </p:nvSpPr>
            <p:spPr bwMode="auto">
              <a:xfrm>
                <a:off x="1054" y="1261"/>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43" y="0"/>
                    </a:moveTo>
                    <a:lnTo>
                      <a:pt x="0" y="43"/>
                    </a:lnTo>
                    <a:lnTo>
                      <a:pt x="9" y="52"/>
                    </a:lnTo>
                    <a:lnTo>
                      <a:pt x="52" y="9"/>
                    </a:lnTo>
                    <a:lnTo>
                      <a:pt x="43"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7" name="Rectangle 264"/>
              <p:cNvSpPr>
                <a:spLocks noChangeArrowheads="1"/>
              </p:cNvSpPr>
              <p:nvPr/>
            </p:nvSpPr>
            <p:spPr bwMode="auto">
              <a:xfrm>
                <a:off x="1079" y="1265"/>
                <a:ext cx="6" cy="25"/>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8" name="Rectangle 265"/>
              <p:cNvSpPr/>
              <p:nvPr/>
            </p:nvSpPr>
            <p:spPr bwMode="auto">
              <a:xfrm>
                <a:off x="1079" y="1265"/>
                <a:ext cx="6" cy="25"/>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9" name="未知"/>
              <p:cNvSpPr/>
              <p:nvPr/>
            </p:nvSpPr>
            <p:spPr bwMode="auto">
              <a:xfrm>
                <a:off x="1054" y="1226"/>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43"/>
                    </a:moveTo>
                    <a:lnTo>
                      <a:pt x="43" y="52"/>
                    </a:lnTo>
                    <a:lnTo>
                      <a:pt x="0" y="9"/>
                    </a:lnTo>
                    <a:lnTo>
                      <a:pt x="9" y="0"/>
                    </a:lnTo>
                    <a:lnTo>
                      <a:pt x="52" y="4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0" name="未知"/>
              <p:cNvSpPr/>
              <p:nvPr/>
            </p:nvSpPr>
            <p:spPr bwMode="auto">
              <a:xfrm>
                <a:off x="1054" y="1226"/>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43"/>
                    </a:moveTo>
                    <a:lnTo>
                      <a:pt x="9" y="0"/>
                    </a:lnTo>
                    <a:lnTo>
                      <a:pt x="0" y="9"/>
                    </a:lnTo>
                    <a:lnTo>
                      <a:pt x="43" y="52"/>
                    </a:lnTo>
                    <a:lnTo>
                      <a:pt x="52" y="4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1" name="未知"/>
              <p:cNvSpPr/>
              <p:nvPr/>
            </p:nvSpPr>
            <p:spPr bwMode="auto">
              <a:xfrm>
                <a:off x="1058" y="1286"/>
                <a:ext cx="47" cy="7"/>
              </a:xfrm>
              <a:custGeom>
                <a:avLst/>
                <a:gdLst>
                  <a:gd name="T0" fmla="*/ 0 w 116"/>
                  <a:gd name="T1" fmla="*/ 0 h 18"/>
                  <a:gd name="T2" fmla="*/ 0 w 116"/>
                  <a:gd name="T3" fmla="*/ 0 h 18"/>
                  <a:gd name="T4" fmla="*/ 0 w 116"/>
                  <a:gd name="T5" fmla="*/ 0 h 18"/>
                  <a:gd name="T6" fmla="*/ 0 w 116"/>
                  <a:gd name="T7" fmla="*/ 0 h 18"/>
                  <a:gd name="T8" fmla="*/ 0 w 116"/>
                  <a:gd name="T9" fmla="*/ 0 h 18"/>
                  <a:gd name="T10" fmla="*/ 0 w 116"/>
                  <a:gd name="T11" fmla="*/ 0 h 18"/>
                  <a:gd name="T12" fmla="*/ 0 w 116"/>
                  <a:gd name="T13" fmla="*/ 0 h 18"/>
                  <a:gd name="T14" fmla="*/ 0 w 116"/>
                  <a:gd name="T15" fmla="*/ 0 h 18"/>
                  <a:gd name="T16" fmla="*/ 0 w 116"/>
                  <a:gd name="T17" fmla="*/ 0 h 18"/>
                  <a:gd name="T18" fmla="*/ 0 w 116"/>
                  <a:gd name="T19" fmla="*/ 0 h 18"/>
                  <a:gd name="T20" fmla="*/ 0 w 116"/>
                  <a:gd name="T21" fmla="*/ 0 h 18"/>
                  <a:gd name="T22" fmla="*/ 0 w 116"/>
                  <a:gd name="T23" fmla="*/ 0 h 18"/>
                  <a:gd name="T24" fmla="*/ 0 w 116"/>
                  <a:gd name="T25" fmla="*/ 0 h 18"/>
                  <a:gd name="T26" fmla="*/ 0 w 116"/>
                  <a:gd name="T27" fmla="*/ 0 h 18"/>
                  <a:gd name="T28" fmla="*/ 0 w 116"/>
                  <a:gd name="T29" fmla="*/ 0 h 18"/>
                  <a:gd name="T30" fmla="*/ 0 w 116"/>
                  <a:gd name="T31" fmla="*/ 0 h 18"/>
                  <a:gd name="T32" fmla="*/ 0 w 116"/>
                  <a:gd name="T33" fmla="*/ 0 h 18"/>
                  <a:gd name="T34" fmla="*/ 0 w 116"/>
                  <a:gd name="T35" fmla="*/ 0 h 18"/>
                  <a:gd name="T36" fmla="*/ 0 w 116"/>
                  <a:gd name="T37" fmla="*/ 0 h 18"/>
                  <a:gd name="T38" fmla="*/ 0 w 116"/>
                  <a:gd name="T39" fmla="*/ 0 h 18"/>
                  <a:gd name="T40" fmla="*/ 0 w 116"/>
                  <a:gd name="T41" fmla="*/ 0 h 18"/>
                  <a:gd name="T42" fmla="*/ 0 w 116"/>
                  <a:gd name="T43" fmla="*/ 0 h 18"/>
                  <a:gd name="T44" fmla="*/ 0 w 116"/>
                  <a:gd name="T45" fmla="*/ 0 h 18"/>
                  <a:gd name="T46" fmla="*/ 0 w 116"/>
                  <a:gd name="T47" fmla="*/ 0 h 18"/>
                  <a:gd name="T48" fmla="*/ 0 w 116"/>
                  <a:gd name="T49" fmla="*/ 0 h 18"/>
                  <a:gd name="T50" fmla="*/ 0 w 116"/>
                  <a:gd name="T51" fmla="*/ 0 h 18"/>
                  <a:gd name="T52" fmla="*/ 0 w 116"/>
                  <a:gd name="T53" fmla="*/ 0 h 18"/>
                  <a:gd name="T54" fmla="*/ 0 w 116"/>
                  <a:gd name="T55" fmla="*/ 0 h 18"/>
                  <a:gd name="T56" fmla="*/ 0 w 116"/>
                  <a:gd name="T57" fmla="*/ 0 h 18"/>
                  <a:gd name="T58" fmla="*/ 0 w 116"/>
                  <a:gd name="T59" fmla="*/ 0 h 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6" h="18">
                    <a:moveTo>
                      <a:pt x="58" y="18"/>
                    </a:moveTo>
                    <a:lnTo>
                      <a:pt x="38" y="17"/>
                    </a:lnTo>
                    <a:lnTo>
                      <a:pt x="35" y="16"/>
                    </a:lnTo>
                    <a:lnTo>
                      <a:pt x="31" y="15"/>
                    </a:lnTo>
                    <a:lnTo>
                      <a:pt x="27" y="14"/>
                    </a:lnTo>
                    <a:lnTo>
                      <a:pt x="24" y="12"/>
                    </a:lnTo>
                    <a:lnTo>
                      <a:pt x="20" y="11"/>
                    </a:lnTo>
                    <a:lnTo>
                      <a:pt x="17" y="9"/>
                    </a:lnTo>
                    <a:lnTo>
                      <a:pt x="13" y="8"/>
                    </a:lnTo>
                    <a:lnTo>
                      <a:pt x="10" y="6"/>
                    </a:lnTo>
                    <a:lnTo>
                      <a:pt x="6" y="4"/>
                    </a:lnTo>
                    <a:lnTo>
                      <a:pt x="3" y="2"/>
                    </a:lnTo>
                    <a:lnTo>
                      <a:pt x="0" y="0"/>
                    </a:lnTo>
                    <a:lnTo>
                      <a:pt x="116" y="0"/>
                    </a:lnTo>
                    <a:lnTo>
                      <a:pt x="109" y="4"/>
                    </a:lnTo>
                    <a:lnTo>
                      <a:pt x="106" y="6"/>
                    </a:lnTo>
                    <a:lnTo>
                      <a:pt x="103" y="8"/>
                    </a:lnTo>
                    <a:lnTo>
                      <a:pt x="99" y="9"/>
                    </a:lnTo>
                    <a:lnTo>
                      <a:pt x="96" y="11"/>
                    </a:lnTo>
                    <a:lnTo>
                      <a:pt x="92" y="12"/>
                    </a:lnTo>
                    <a:lnTo>
                      <a:pt x="88" y="14"/>
                    </a:lnTo>
                    <a:lnTo>
                      <a:pt x="85" y="15"/>
                    </a:lnTo>
                    <a:lnTo>
                      <a:pt x="81" y="16"/>
                    </a:lnTo>
                    <a:lnTo>
                      <a:pt x="77" y="17"/>
                    </a:lnTo>
                    <a:lnTo>
                      <a:pt x="73" y="17"/>
                    </a:lnTo>
                    <a:lnTo>
                      <a:pt x="70" y="18"/>
                    </a:lnTo>
                    <a:lnTo>
                      <a:pt x="66" y="18"/>
                    </a:lnTo>
                    <a:lnTo>
                      <a:pt x="62" y="18"/>
                    </a:lnTo>
                    <a:lnTo>
                      <a:pt x="58" y="1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2" name="未知"/>
              <p:cNvSpPr/>
              <p:nvPr/>
            </p:nvSpPr>
            <p:spPr bwMode="auto">
              <a:xfrm>
                <a:off x="1042" y="1222"/>
                <a:ext cx="40" cy="64"/>
              </a:xfrm>
              <a:custGeom>
                <a:avLst/>
                <a:gdLst>
                  <a:gd name="T0" fmla="*/ 0 w 99"/>
                  <a:gd name="T1" fmla="*/ 0 h 160"/>
                  <a:gd name="T2" fmla="*/ 0 w 99"/>
                  <a:gd name="T3" fmla="*/ 0 h 160"/>
                  <a:gd name="T4" fmla="*/ 0 w 99"/>
                  <a:gd name="T5" fmla="*/ 0 h 160"/>
                  <a:gd name="T6" fmla="*/ 0 w 99"/>
                  <a:gd name="T7" fmla="*/ 0 h 160"/>
                  <a:gd name="T8" fmla="*/ 0 w 99"/>
                  <a:gd name="T9" fmla="*/ 0 h 160"/>
                  <a:gd name="T10" fmla="*/ 0 w 99"/>
                  <a:gd name="T11" fmla="*/ 0 h 160"/>
                  <a:gd name="T12" fmla="*/ 0 w 99"/>
                  <a:gd name="T13" fmla="*/ 0 h 160"/>
                  <a:gd name="T14" fmla="*/ 0 w 99"/>
                  <a:gd name="T15" fmla="*/ 0 h 160"/>
                  <a:gd name="T16" fmla="*/ 0 w 99"/>
                  <a:gd name="T17" fmla="*/ 0 h 160"/>
                  <a:gd name="T18" fmla="*/ 0 w 99"/>
                  <a:gd name="T19" fmla="*/ 0 h 160"/>
                  <a:gd name="T20" fmla="*/ 0 w 99"/>
                  <a:gd name="T21" fmla="*/ 0 h 160"/>
                  <a:gd name="T22" fmla="*/ 0 w 99"/>
                  <a:gd name="T23" fmla="*/ 0 h 160"/>
                  <a:gd name="T24" fmla="*/ 0 w 99"/>
                  <a:gd name="T25" fmla="*/ 0 h 160"/>
                  <a:gd name="T26" fmla="*/ 0 w 99"/>
                  <a:gd name="T27" fmla="*/ 0 h 160"/>
                  <a:gd name="T28" fmla="*/ 0 w 99"/>
                  <a:gd name="T29" fmla="*/ 0 h 160"/>
                  <a:gd name="T30" fmla="*/ 0 w 99"/>
                  <a:gd name="T31" fmla="*/ 0 h 160"/>
                  <a:gd name="T32" fmla="*/ 0 w 99"/>
                  <a:gd name="T33" fmla="*/ 0 h 160"/>
                  <a:gd name="T34" fmla="*/ 0 w 99"/>
                  <a:gd name="T35" fmla="*/ 0 h 160"/>
                  <a:gd name="T36" fmla="*/ 0 w 99"/>
                  <a:gd name="T37" fmla="*/ 0 h 160"/>
                  <a:gd name="T38" fmla="*/ 0 w 99"/>
                  <a:gd name="T39" fmla="*/ 0 h 160"/>
                  <a:gd name="T40" fmla="*/ 0 w 99"/>
                  <a:gd name="T41" fmla="*/ 0 h 160"/>
                  <a:gd name="T42" fmla="*/ 0 w 99"/>
                  <a:gd name="T43" fmla="*/ 0 h 160"/>
                  <a:gd name="T44" fmla="*/ 0 w 99"/>
                  <a:gd name="T45" fmla="*/ 0 h 160"/>
                  <a:gd name="T46" fmla="*/ 0 w 99"/>
                  <a:gd name="T47" fmla="*/ 0 h 160"/>
                  <a:gd name="T48" fmla="*/ 0 w 99"/>
                  <a:gd name="T49" fmla="*/ 0 h 160"/>
                  <a:gd name="T50" fmla="*/ 0 w 99"/>
                  <a:gd name="T51" fmla="*/ 0 h 160"/>
                  <a:gd name="T52" fmla="*/ 0 w 99"/>
                  <a:gd name="T53" fmla="*/ 0 h 160"/>
                  <a:gd name="T54" fmla="*/ 0 w 99"/>
                  <a:gd name="T55" fmla="*/ 0 h 160"/>
                  <a:gd name="T56" fmla="*/ 0 w 99"/>
                  <a:gd name="T57" fmla="*/ 0 h 160"/>
                  <a:gd name="T58" fmla="*/ 0 w 99"/>
                  <a:gd name="T59" fmla="*/ 0 h 160"/>
                  <a:gd name="T60" fmla="*/ 0 w 99"/>
                  <a:gd name="T61" fmla="*/ 0 h 160"/>
                  <a:gd name="T62" fmla="*/ 0 w 99"/>
                  <a:gd name="T63" fmla="*/ 0 h 160"/>
                  <a:gd name="T64" fmla="*/ 0 w 99"/>
                  <a:gd name="T65" fmla="*/ 0 h 160"/>
                  <a:gd name="T66" fmla="*/ 0 w 99"/>
                  <a:gd name="T67" fmla="*/ 0 h 160"/>
                  <a:gd name="T68" fmla="*/ 0 w 99"/>
                  <a:gd name="T69" fmla="*/ 0 h 160"/>
                  <a:gd name="T70" fmla="*/ 0 w 99"/>
                  <a:gd name="T71" fmla="*/ 0 h 160"/>
                  <a:gd name="T72" fmla="*/ 0 w 99"/>
                  <a:gd name="T73" fmla="*/ 0 h 160"/>
                  <a:gd name="T74" fmla="*/ 0 w 99"/>
                  <a:gd name="T75" fmla="*/ 0 h 160"/>
                  <a:gd name="T76" fmla="*/ 0 w 99"/>
                  <a:gd name="T77" fmla="*/ 0 h 160"/>
                  <a:gd name="T78" fmla="*/ 0 w 99"/>
                  <a:gd name="T79" fmla="*/ 0 h 160"/>
                  <a:gd name="T80" fmla="*/ 0 w 99"/>
                  <a:gd name="T81" fmla="*/ 0 h 160"/>
                  <a:gd name="T82" fmla="*/ 0 w 99"/>
                  <a:gd name="T83" fmla="*/ 0 h 160"/>
                  <a:gd name="T84" fmla="*/ 0 w 99"/>
                  <a:gd name="T85" fmla="*/ 0 h 1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160">
                    <a:moveTo>
                      <a:pt x="41" y="160"/>
                    </a:moveTo>
                    <a:lnTo>
                      <a:pt x="40" y="159"/>
                    </a:lnTo>
                    <a:lnTo>
                      <a:pt x="39" y="159"/>
                    </a:lnTo>
                    <a:lnTo>
                      <a:pt x="39" y="158"/>
                    </a:lnTo>
                    <a:lnTo>
                      <a:pt x="38" y="157"/>
                    </a:lnTo>
                    <a:lnTo>
                      <a:pt x="37" y="157"/>
                    </a:lnTo>
                    <a:lnTo>
                      <a:pt x="36" y="156"/>
                    </a:lnTo>
                    <a:lnTo>
                      <a:pt x="35" y="155"/>
                    </a:lnTo>
                    <a:lnTo>
                      <a:pt x="33" y="154"/>
                    </a:lnTo>
                    <a:lnTo>
                      <a:pt x="32" y="152"/>
                    </a:lnTo>
                    <a:lnTo>
                      <a:pt x="31" y="151"/>
                    </a:lnTo>
                    <a:lnTo>
                      <a:pt x="29" y="150"/>
                    </a:lnTo>
                    <a:lnTo>
                      <a:pt x="28" y="148"/>
                    </a:lnTo>
                    <a:lnTo>
                      <a:pt x="26" y="146"/>
                    </a:lnTo>
                    <a:lnTo>
                      <a:pt x="24" y="144"/>
                    </a:lnTo>
                    <a:lnTo>
                      <a:pt x="23" y="143"/>
                    </a:lnTo>
                    <a:lnTo>
                      <a:pt x="21" y="141"/>
                    </a:lnTo>
                    <a:lnTo>
                      <a:pt x="20" y="138"/>
                    </a:lnTo>
                    <a:lnTo>
                      <a:pt x="19" y="137"/>
                    </a:lnTo>
                    <a:lnTo>
                      <a:pt x="18" y="136"/>
                    </a:lnTo>
                    <a:lnTo>
                      <a:pt x="16" y="134"/>
                    </a:lnTo>
                    <a:lnTo>
                      <a:pt x="15" y="132"/>
                    </a:lnTo>
                    <a:lnTo>
                      <a:pt x="14" y="131"/>
                    </a:lnTo>
                    <a:lnTo>
                      <a:pt x="13" y="129"/>
                    </a:lnTo>
                    <a:lnTo>
                      <a:pt x="12" y="127"/>
                    </a:lnTo>
                    <a:lnTo>
                      <a:pt x="11" y="124"/>
                    </a:lnTo>
                    <a:lnTo>
                      <a:pt x="10" y="121"/>
                    </a:lnTo>
                    <a:lnTo>
                      <a:pt x="8" y="119"/>
                    </a:lnTo>
                    <a:lnTo>
                      <a:pt x="8" y="117"/>
                    </a:lnTo>
                    <a:lnTo>
                      <a:pt x="7" y="116"/>
                    </a:lnTo>
                    <a:lnTo>
                      <a:pt x="6" y="113"/>
                    </a:lnTo>
                    <a:lnTo>
                      <a:pt x="5" y="110"/>
                    </a:lnTo>
                    <a:lnTo>
                      <a:pt x="4" y="108"/>
                    </a:lnTo>
                    <a:lnTo>
                      <a:pt x="3" y="105"/>
                    </a:lnTo>
                    <a:lnTo>
                      <a:pt x="3" y="102"/>
                    </a:lnTo>
                    <a:lnTo>
                      <a:pt x="2" y="99"/>
                    </a:lnTo>
                    <a:lnTo>
                      <a:pt x="2" y="96"/>
                    </a:lnTo>
                    <a:lnTo>
                      <a:pt x="1" y="95"/>
                    </a:lnTo>
                    <a:lnTo>
                      <a:pt x="1" y="93"/>
                    </a:lnTo>
                    <a:lnTo>
                      <a:pt x="1" y="89"/>
                    </a:lnTo>
                    <a:lnTo>
                      <a:pt x="1" y="87"/>
                    </a:lnTo>
                    <a:lnTo>
                      <a:pt x="1" y="86"/>
                    </a:lnTo>
                    <a:lnTo>
                      <a:pt x="0" y="83"/>
                    </a:lnTo>
                    <a:lnTo>
                      <a:pt x="0" y="80"/>
                    </a:lnTo>
                    <a:lnTo>
                      <a:pt x="0" y="77"/>
                    </a:lnTo>
                    <a:lnTo>
                      <a:pt x="1" y="74"/>
                    </a:lnTo>
                    <a:lnTo>
                      <a:pt x="1" y="72"/>
                    </a:lnTo>
                    <a:lnTo>
                      <a:pt x="1" y="70"/>
                    </a:lnTo>
                    <a:lnTo>
                      <a:pt x="1" y="67"/>
                    </a:lnTo>
                    <a:lnTo>
                      <a:pt x="1" y="65"/>
                    </a:lnTo>
                    <a:lnTo>
                      <a:pt x="2" y="64"/>
                    </a:lnTo>
                    <a:lnTo>
                      <a:pt x="2" y="61"/>
                    </a:lnTo>
                    <a:lnTo>
                      <a:pt x="3" y="58"/>
                    </a:lnTo>
                    <a:lnTo>
                      <a:pt x="3" y="57"/>
                    </a:lnTo>
                    <a:lnTo>
                      <a:pt x="3" y="55"/>
                    </a:lnTo>
                    <a:lnTo>
                      <a:pt x="4" y="52"/>
                    </a:lnTo>
                    <a:lnTo>
                      <a:pt x="5" y="50"/>
                    </a:lnTo>
                    <a:lnTo>
                      <a:pt x="5" y="49"/>
                    </a:lnTo>
                    <a:lnTo>
                      <a:pt x="6" y="47"/>
                    </a:lnTo>
                    <a:lnTo>
                      <a:pt x="7" y="44"/>
                    </a:lnTo>
                    <a:lnTo>
                      <a:pt x="8" y="43"/>
                    </a:lnTo>
                    <a:lnTo>
                      <a:pt x="8" y="41"/>
                    </a:lnTo>
                    <a:lnTo>
                      <a:pt x="10" y="38"/>
                    </a:lnTo>
                    <a:lnTo>
                      <a:pt x="11" y="36"/>
                    </a:lnTo>
                    <a:lnTo>
                      <a:pt x="12" y="33"/>
                    </a:lnTo>
                    <a:lnTo>
                      <a:pt x="13" y="31"/>
                    </a:lnTo>
                    <a:lnTo>
                      <a:pt x="14" y="29"/>
                    </a:lnTo>
                    <a:lnTo>
                      <a:pt x="15" y="28"/>
                    </a:lnTo>
                    <a:lnTo>
                      <a:pt x="16" y="26"/>
                    </a:lnTo>
                    <a:lnTo>
                      <a:pt x="18" y="24"/>
                    </a:lnTo>
                    <a:lnTo>
                      <a:pt x="19" y="22"/>
                    </a:lnTo>
                    <a:lnTo>
                      <a:pt x="20" y="21"/>
                    </a:lnTo>
                    <a:lnTo>
                      <a:pt x="21" y="19"/>
                    </a:lnTo>
                    <a:lnTo>
                      <a:pt x="23" y="17"/>
                    </a:lnTo>
                    <a:lnTo>
                      <a:pt x="24" y="16"/>
                    </a:lnTo>
                    <a:lnTo>
                      <a:pt x="24" y="15"/>
                    </a:lnTo>
                    <a:lnTo>
                      <a:pt x="26" y="14"/>
                    </a:lnTo>
                    <a:lnTo>
                      <a:pt x="28" y="12"/>
                    </a:lnTo>
                    <a:lnTo>
                      <a:pt x="29" y="10"/>
                    </a:lnTo>
                    <a:lnTo>
                      <a:pt x="31" y="9"/>
                    </a:lnTo>
                    <a:lnTo>
                      <a:pt x="36" y="4"/>
                    </a:lnTo>
                    <a:lnTo>
                      <a:pt x="37" y="3"/>
                    </a:lnTo>
                    <a:lnTo>
                      <a:pt x="38" y="2"/>
                    </a:lnTo>
                    <a:lnTo>
                      <a:pt x="39" y="2"/>
                    </a:lnTo>
                    <a:lnTo>
                      <a:pt x="39" y="1"/>
                    </a:lnTo>
                    <a:lnTo>
                      <a:pt x="40" y="1"/>
                    </a:lnTo>
                    <a:lnTo>
                      <a:pt x="41" y="0"/>
                    </a:lnTo>
                    <a:lnTo>
                      <a:pt x="99" y="0"/>
                    </a:lnTo>
                    <a:lnTo>
                      <a:pt x="96" y="0"/>
                    </a:lnTo>
                    <a:lnTo>
                      <a:pt x="92" y="1"/>
                    </a:lnTo>
                    <a:lnTo>
                      <a:pt x="72" y="5"/>
                    </a:lnTo>
                    <a:lnTo>
                      <a:pt x="71" y="5"/>
                    </a:lnTo>
                    <a:lnTo>
                      <a:pt x="60" y="10"/>
                    </a:lnTo>
                    <a:lnTo>
                      <a:pt x="57" y="12"/>
                    </a:lnTo>
                    <a:lnTo>
                      <a:pt x="55" y="14"/>
                    </a:lnTo>
                    <a:lnTo>
                      <a:pt x="52" y="15"/>
                    </a:lnTo>
                    <a:lnTo>
                      <a:pt x="51" y="16"/>
                    </a:lnTo>
                    <a:lnTo>
                      <a:pt x="50" y="17"/>
                    </a:lnTo>
                    <a:lnTo>
                      <a:pt x="47" y="19"/>
                    </a:lnTo>
                    <a:lnTo>
                      <a:pt x="45" y="21"/>
                    </a:lnTo>
                    <a:lnTo>
                      <a:pt x="44" y="22"/>
                    </a:lnTo>
                    <a:lnTo>
                      <a:pt x="43" y="24"/>
                    </a:lnTo>
                    <a:lnTo>
                      <a:pt x="25" y="50"/>
                    </a:lnTo>
                    <a:lnTo>
                      <a:pt x="24" y="52"/>
                    </a:lnTo>
                    <a:lnTo>
                      <a:pt x="20" y="72"/>
                    </a:lnTo>
                    <a:lnTo>
                      <a:pt x="19" y="74"/>
                    </a:lnTo>
                    <a:lnTo>
                      <a:pt x="19" y="77"/>
                    </a:lnTo>
                    <a:lnTo>
                      <a:pt x="19" y="80"/>
                    </a:lnTo>
                    <a:lnTo>
                      <a:pt x="19" y="83"/>
                    </a:lnTo>
                    <a:lnTo>
                      <a:pt x="19" y="86"/>
                    </a:lnTo>
                    <a:lnTo>
                      <a:pt x="20" y="87"/>
                    </a:lnTo>
                    <a:lnTo>
                      <a:pt x="20" y="89"/>
                    </a:lnTo>
                    <a:lnTo>
                      <a:pt x="38" y="131"/>
                    </a:lnTo>
                    <a:lnTo>
                      <a:pt x="38" y="132"/>
                    </a:lnTo>
                    <a:lnTo>
                      <a:pt x="40" y="134"/>
                    </a:lnTo>
                    <a:lnTo>
                      <a:pt x="43" y="136"/>
                    </a:lnTo>
                    <a:lnTo>
                      <a:pt x="44" y="137"/>
                    </a:lnTo>
                    <a:lnTo>
                      <a:pt x="45" y="138"/>
                    </a:lnTo>
                    <a:lnTo>
                      <a:pt x="72" y="155"/>
                    </a:lnTo>
                    <a:lnTo>
                      <a:pt x="74" y="156"/>
                    </a:lnTo>
                    <a:lnTo>
                      <a:pt x="96" y="160"/>
                    </a:lnTo>
                    <a:lnTo>
                      <a:pt x="99" y="160"/>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3" name="未知"/>
              <p:cNvSpPr/>
              <p:nvPr/>
            </p:nvSpPr>
            <p:spPr bwMode="auto">
              <a:xfrm>
                <a:off x="1082" y="1222"/>
                <a:ext cx="39" cy="64"/>
              </a:xfrm>
              <a:custGeom>
                <a:avLst/>
                <a:gdLst>
                  <a:gd name="T0" fmla="*/ 0 w 98"/>
                  <a:gd name="T1" fmla="*/ 0 h 160"/>
                  <a:gd name="T2" fmla="*/ 0 w 98"/>
                  <a:gd name="T3" fmla="*/ 0 h 160"/>
                  <a:gd name="T4" fmla="*/ 0 w 98"/>
                  <a:gd name="T5" fmla="*/ 0 h 160"/>
                  <a:gd name="T6" fmla="*/ 0 w 98"/>
                  <a:gd name="T7" fmla="*/ 0 h 160"/>
                  <a:gd name="T8" fmla="*/ 0 w 98"/>
                  <a:gd name="T9" fmla="*/ 0 h 160"/>
                  <a:gd name="T10" fmla="*/ 0 w 98"/>
                  <a:gd name="T11" fmla="*/ 0 h 160"/>
                  <a:gd name="T12" fmla="*/ 0 w 98"/>
                  <a:gd name="T13" fmla="*/ 0 h 160"/>
                  <a:gd name="T14" fmla="*/ 0 w 98"/>
                  <a:gd name="T15" fmla="*/ 0 h 160"/>
                  <a:gd name="T16" fmla="*/ 0 w 98"/>
                  <a:gd name="T17" fmla="*/ 0 h 160"/>
                  <a:gd name="T18" fmla="*/ 0 w 98"/>
                  <a:gd name="T19" fmla="*/ 0 h 160"/>
                  <a:gd name="T20" fmla="*/ 0 w 98"/>
                  <a:gd name="T21" fmla="*/ 0 h 160"/>
                  <a:gd name="T22" fmla="*/ 0 w 98"/>
                  <a:gd name="T23" fmla="*/ 0 h 160"/>
                  <a:gd name="T24" fmla="*/ 0 w 98"/>
                  <a:gd name="T25" fmla="*/ 0 h 160"/>
                  <a:gd name="T26" fmla="*/ 0 w 98"/>
                  <a:gd name="T27" fmla="*/ 0 h 160"/>
                  <a:gd name="T28" fmla="*/ 0 w 98"/>
                  <a:gd name="T29" fmla="*/ 0 h 160"/>
                  <a:gd name="T30" fmla="*/ 0 w 98"/>
                  <a:gd name="T31" fmla="*/ 0 h 160"/>
                  <a:gd name="T32" fmla="*/ 0 w 98"/>
                  <a:gd name="T33" fmla="*/ 0 h 160"/>
                  <a:gd name="T34" fmla="*/ 0 w 98"/>
                  <a:gd name="T35" fmla="*/ 0 h 160"/>
                  <a:gd name="T36" fmla="*/ 0 w 98"/>
                  <a:gd name="T37" fmla="*/ 0 h 160"/>
                  <a:gd name="T38" fmla="*/ 0 w 98"/>
                  <a:gd name="T39" fmla="*/ 0 h 160"/>
                  <a:gd name="T40" fmla="*/ 0 w 98"/>
                  <a:gd name="T41" fmla="*/ 0 h 160"/>
                  <a:gd name="T42" fmla="*/ 0 w 98"/>
                  <a:gd name="T43" fmla="*/ 0 h 160"/>
                  <a:gd name="T44" fmla="*/ 0 w 98"/>
                  <a:gd name="T45" fmla="*/ 0 h 160"/>
                  <a:gd name="T46" fmla="*/ 0 w 98"/>
                  <a:gd name="T47" fmla="*/ 0 h 160"/>
                  <a:gd name="T48" fmla="*/ 0 w 98"/>
                  <a:gd name="T49" fmla="*/ 0 h 160"/>
                  <a:gd name="T50" fmla="*/ 0 w 98"/>
                  <a:gd name="T51" fmla="*/ 0 h 160"/>
                  <a:gd name="T52" fmla="*/ 0 w 98"/>
                  <a:gd name="T53" fmla="*/ 0 h 160"/>
                  <a:gd name="T54" fmla="*/ 0 w 98"/>
                  <a:gd name="T55" fmla="*/ 0 h 160"/>
                  <a:gd name="T56" fmla="*/ 0 w 98"/>
                  <a:gd name="T57" fmla="*/ 0 h 160"/>
                  <a:gd name="T58" fmla="*/ 0 w 98"/>
                  <a:gd name="T59" fmla="*/ 0 h 160"/>
                  <a:gd name="T60" fmla="*/ 0 w 98"/>
                  <a:gd name="T61" fmla="*/ 0 h 160"/>
                  <a:gd name="T62" fmla="*/ 0 w 98"/>
                  <a:gd name="T63" fmla="*/ 0 h 160"/>
                  <a:gd name="T64" fmla="*/ 0 w 98"/>
                  <a:gd name="T65" fmla="*/ 0 h 160"/>
                  <a:gd name="T66" fmla="*/ 0 w 98"/>
                  <a:gd name="T67" fmla="*/ 0 h 160"/>
                  <a:gd name="T68" fmla="*/ 0 w 98"/>
                  <a:gd name="T69" fmla="*/ 0 h 160"/>
                  <a:gd name="T70" fmla="*/ 0 w 98"/>
                  <a:gd name="T71" fmla="*/ 0 h 160"/>
                  <a:gd name="T72" fmla="*/ 0 w 98"/>
                  <a:gd name="T73" fmla="*/ 0 h 160"/>
                  <a:gd name="T74" fmla="*/ 0 w 98"/>
                  <a:gd name="T75" fmla="*/ 0 h 160"/>
                  <a:gd name="T76" fmla="*/ 0 w 98"/>
                  <a:gd name="T77" fmla="*/ 0 h 160"/>
                  <a:gd name="T78" fmla="*/ 0 w 98"/>
                  <a:gd name="T79" fmla="*/ 0 h 160"/>
                  <a:gd name="T80" fmla="*/ 0 w 98"/>
                  <a:gd name="T81" fmla="*/ 0 h 160"/>
                  <a:gd name="T82" fmla="*/ 0 w 98"/>
                  <a:gd name="T83" fmla="*/ 0 h 160"/>
                  <a:gd name="T84" fmla="*/ 0 w 98"/>
                  <a:gd name="T85" fmla="*/ 0 h 1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8" h="160">
                    <a:moveTo>
                      <a:pt x="0" y="160"/>
                    </a:moveTo>
                    <a:lnTo>
                      <a:pt x="27" y="155"/>
                    </a:lnTo>
                    <a:lnTo>
                      <a:pt x="30" y="154"/>
                    </a:lnTo>
                    <a:lnTo>
                      <a:pt x="33" y="152"/>
                    </a:lnTo>
                    <a:lnTo>
                      <a:pt x="47" y="144"/>
                    </a:lnTo>
                    <a:lnTo>
                      <a:pt x="49" y="143"/>
                    </a:lnTo>
                    <a:lnTo>
                      <a:pt x="61" y="131"/>
                    </a:lnTo>
                    <a:lnTo>
                      <a:pt x="63" y="128"/>
                    </a:lnTo>
                    <a:lnTo>
                      <a:pt x="70" y="118"/>
                    </a:lnTo>
                    <a:lnTo>
                      <a:pt x="71" y="116"/>
                    </a:lnTo>
                    <a:lnTo>
                      <a:pt x="72" y="114"/>
                    </a:lnTo>
                    <a:lnTo>
                      <a:pt x="73" y="110"/>
                    </a:lnTo>
                    <a:lnTo>
                      <a:pt x="74" y="110"/>
                    </a:lnTo>
                    <a:lnTo>
                      <a:pt x="75" y="107"/>
                    </a:lnTo>
                    <a:lnTo>
                      <a:pt x="76" y="104"/>
                    </a:lnTo>
                    <a:lnTo>
                      <a:pt x="76" y="103"/>
                    </a:lnTo>
                    <a:lnTo>
                      <a:pt x="77" y="99"/>
                    </a:lnTo>
                    <a:lnTo>
                      <a:pt x="77" y="98"/>
                    </a:lnTo>
                    <a:lnTo>
                      <a:pt x="78" y="95"/>
                    </a:lnTo>
                    <a:lnTo>
                      <a:pt x="78" y="92"/>
                    </a:lnTo>
                    <a:lnTo>
                      <a:pt x="79" y="92"/>
                    </a:lnTo>
                    <a:lnTo>
                      <a:pt x="79" y="88"/>
                    </a:lnTo>
                    <a:lnTo>
                      <a:pt x="79" y="86"/>
                    </a:lnTo>
                    <a:lnTo>
                      <a:pt x="79" y="84"/>
                    </a:lnTo>
                    <a:lnTo>
                      <a:pt x="79" y="80"/>
                    </a:lnTo>
                    <a:lnTo>
                      <a:pt x="79" y="76"/>
                    </a:lnTo>
                    <a:lnTo>
                      <a:pt x="79" y="74"/>
                    </a:lnTo>
                    <a:lnTo>
                      <a:pt x="79" y="72"/>
                    </a:lnTo>
                    <a:lnTo>
                      <a:pt x="79" y="68"/>
                    </a:lnTo>
                    <a:lnTo>
                      <a:pt x="78" y="68"/>
                    </a:lnTo>
                    <a:lnTo>
                      <a:pt x="78" y="64"/>
                    </a:lnTo>
                    <a:lnTo>
                      <a:pt x="77" y="62"/>
                    </a:lnTo>
                    <a:lnTo>
                      <a:pt x="77" y="61"/>
                    </a:lnTo>
                    <a:lnTo>
                      <a:pt x="76" y="57"/>
                    </a:lnTo>
                    <a:lnTo>
                      <a:pt x="76" y="56"/>
                    </a:lnTo>
                    <a:lnTo>
                      <a:pt x="75" y="53"/>
                    </a:lnTo>
                    <a:lnTo>
                      <a:pt x="74" y="50"/>
                    </a:lnTo>
                    <a:lnTo>
                      <a:pt x="73" y="49"/>
                    </a:lnTo>
                    <a:lnTo>
                      <a:pt x="72" y="46"/>
                    </a:lnTo>
                    <a:lnTo>
                      <a:pt x="71" y="44"/>
                    </a:lnTo>
                    <a:lnTo>
                      <a:pt x="70" y="42"/>
                    </a:lnTo>
                    <a:lnTo>
                      <a:pt x="68" y="39"/>
                    </a:lnTo>
                    <a:lnTo>
                      <a:pt x="66" y="35"/>
                    </a:lnTo>
                    <a:lnTo>
                      <a:pt x="65" y="33"/>
                    </a:lnTo>
                    <a:lnTo>
                      <a:pt x="63" y="32"/>
                    </a:lnTo>
                    <a:lnTo>
                      <a:pt x="61" y="29"/>
                    </a:lnTo>
                    <a:lnTo>
                      <a:pt x="51" y="19"/>
                    </a:lnTo>
                    <a:lnTo>
                      <a:pt x="49" y="17"/>
                    </a:lnTo>
                    <a:lnTo>
                      <a:pt x="47" y="16"/>
                    </a:lnTo>
                    <a:lnTo>
                      <a:pt x="47" y="15"/>
                    </a:lnTo>
                    <a:lnTo>
                      <a:pt x="44" y="14"/>
                    </a:lnTo>
                    <a:lnTo>
                      <a:pt x="43" y="13"/>
                    </a:lnTo>
                    <a:lnTo>
                      <a:pt x="41" y="12"/>
                    </a:lnTo>
                    <a:lnTo>
                      <a:pt x="39" y="10"/>
                    </a:lnTo>
                    <a:lnTo>
                      <a:pt x="27" y="5"/>
                    </a:lnTo>
                    <a:lnTo>
                      <a:pt x="24" y="4"/>
                    </a:lnTo>
                    <a:lnTo>
                      <a:pt x="0" y="0"/>
                    </a:lnTo>
                    <a:lnTo>
                      <a:pt x="58" y="0"/>
                    </a:lnTo>
                    <a:lnTo>
                      <a:pt x="58" y="1"/>
                    </a:lnTo>
                    <a:lnTo>
                      <a:pt x="59" y="1"/>
                    </a:lnTo>
                    <a:lnTo>
                      <a:pt x="60" y="2"/>
                    </a:lnTo>
                    <a:lnTo>
                      <a:pt x="61" y="2"/>
                    </a:lnTo>
                    <a:lnTo>
                      <a:pt x="62" y="3"/>
                    </a:lnTo>
                    <a:lnTo>
                      <a:pt x="63" y="4"/>
                    </a:lnTo>
                    <a:lnTo>
                      <a:pt x="64" y="5"/>
                    </a:lnTo>
                    <a:lnTo>
                      <a:pt x="65" y="6"/>
                    </a:lnTo>
                    <a:lnTo>
                      <a:pt x="67" y="8"/>
                    </a:lnTo>
                    <a:lnTo>
                      <a:pt x="68" y="9"/>
                    </a:lnTo>
                    <a:lnTo>
                      <a:pt x="70" y="10"/>
                    </a:lnTo>
                    <a:lnTo>
                      <a:pt x="71" y="12"/>
                    </a:lnTo>
                    <a:lnTo>
                      <a:pt x="72" y="13"/>
                    </a:lnTo>
                    <a:lnTo>
                      <a:pt x="73" y="14"/>
                    </a:lnTo>
                    <a:lnTo>
                      <a:pt x="74" y="15"/>
                    </a:lnTo>
                    <a:lnTo>
                      <a:pt x="75" y="16"/>
                    </a:lnTo>
                    <a:lnTo>
                      <a:pt x="81" y="24"/>
                    </a:lnTo>
                    <a:lnTo>
                      <a:pt x="82" y="25"/>
                    </a:lnTo>
                    <a:lnTo>
                      <a:pt x="89" y="39"/>
                    </a:lnTo>
                    <a:lnTo>
                      <a:pt x="91" y="42"/>
                    </a:lnTo>
                    <a:lnTo>
                      <a:pt x="92" y="44"/>
                    </a:lnTo>
                    <a:lnTo>
                      <a:pt x="92" y="46"/>
                    </a:lnTo>
                    <a:lnTo>
                      <a:pt x="94" y="49"/>
                    </a:lnTo>
                    <a:lnTo>
                      <a:pt x="94" y="50"/>
                    </a:lnTo>
                    <a:lnTo>
                      <a:pt x="95" y="53"/>
                    </a:lnTo>
                    <a:lnTo>
                      <a:pt x="95" y="56"/>
                    </a:lnTo>
                    <a:lnTo>
                      <a:pt x="96" y="57"/>
                    </a:lnTo>
                    <a:lnTo>
                      <a:pt x="96" y="61"/>
                    </a:lnTo>
                    <a:lnTo>
                      <a:pt x="97" y="62"/>
                    </a:lnTo>
                    <a:lnTo>
                      <a:pt x="97" y="64"/>
                    </a:lnTo>
                    <a:lnTo>
                      <a:pt x="98" y="68"/>
                    </a:lnTo>
                    <a:lnTo>
                      <a:pt x="98" y="72"/>
                    </a:lnTo>
                    <a:lnTo>
                      <a:pt x="98" y="74"/>
                    </a:lnTo>
                    <a:lnTo>
                      <a:pt x="98" y="76"/>
                    </a:lnTo>
                    <a:lnTo>
                      <a:pt x="98" y="80"/>
                    </a:lnTo>
                    <a:lnTo>
                      <a:pt x="98" y="84"/>
                    </a:lnTo>
                    <a:lnTo>
                      <a:pt x="98" y="86"/>
                    </a:lnTo>
                    <a:lnTo>
                      <a:pt x="98" y="88"/>
                    </a:lnTo>
                    <a:lnTo>
                      <a:pt x="98" y="92"/>
                    </a:lnTo>
                    <a:lnTo>
                      <a:pt x="97" y="95"/>
                    </a:lnTo>
                    <a:lnTo>
                      <a:pt x="89" y="121"/>
                    </a:lnTo>
                    <a:lnTo>
                      <a:pt x="84" y="131"/>
                    </a:lnTo>
                    <a:lnTo>
                      <a:pt x="82" y="135"/>
                    </a:lnTo>
                    <a:lnTo>
                      <a:pt x="81" y="136"/>
                    </a:lnTo>
                    <a:lnTo>
                      <a:pt x="80" y="138"/>
                    </a:lnTo>
                    <a:lnTo>
                      <a:pt x="79" y="138"/>
                    </a:lnTo>
                    <a:lnTo>
                      <a:pt x="78" y="141"/>
                    </a:lnTo>
                    <a:lnTo>
                      <a:pt x="77" y="141"/>
                    </a:lnTo>
                    <a:lnTo>
                      <a:pt x="76" y="143"/>
                    </a:lnTo>
                    <a:lnTo>
                      <a:pt x="75" y="144"/>
                    </a:lnTo>
                    <a:lnTo>
                      <a:pt x="74" y="144"/>
                    </a:lnTo>
                    <a:lnTo>
                      <a:pt x="73" y="146"/>
                    </a:lnTo>
                    <a:lnTo>
                      <a:pt x="72" y="147"/>
                    </a:lnTo>
                    <a:lnTo>
                      <a:pt x="71" y="148"/>
                    </a:lnTo>
                    <a:lnTo>
                      <a:pt x="70" y="149"/>
                    </a:lnTo>
                    <a:lnTo>
                      <a:pt x="68" y="151"/>
                    </a:lnTo>
                    <a:lnTo>
                      <a:pt x="67" y="152"/>
                    </a:lnTo>
                    <a:lnTo>
                      <a:pt x="65" y="154"/>
                    </a:lnTo>
                    <a:lnTo>
                      <a:pt x="64" y="155"/>
                    </a:lnTo>
                    <a:lnTo>
                      <a:pt x="63" y="156"/>
                    </a:lnTo>
                    <a:lnTo>
                      <a:pt x="62" y="157"/>
                    </a:lnTo>
                    <a:lnTo>
                      <a:pt x="61" y="157"/>
                    </a:lnTo>
                    <a:lnTo>
                      <a:pt x="60" y="158"/>
                    </a:lnTo>
                    <a:lnTo>
                      <a:pt x="59" y="159"/>
                    </a:lnTo>
                    <a:lnTo>
                      <a:pt x="58" y="159"/>
                    </a:lnTo>
                    <a:lnTo>
                      <a:pt x="58" y="160"/>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4" name="未知"/>
              <p:cNvSpPr/>
              <p:nvPr/>
            </p:nvSpPr>
            <p:spPr bwMode="auto">
              <a:xfrm>
                <a:off x="1058" y="1214"/>
                <a:ext cx="47" cy="8"/>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w 116"/>
                  <a:gd name="T45" fmla="*/ 0 h 19"/>
                  <a:gd name="T46" fmla="*/ 0 w 116"/>
                  <a:gd name="T47" fmla="*/ 0 h 19"/>
                  <a:gd name="T48" fmla="*/ 0 w 116"/>
                  <a:gd name="T49" fmla="*/ 0 h 19"/>
                  <a:gd name="T50" fmla="*/ 0 w 116"/>
                  <a:gd name="T51" fmla="*/ 0 h 19"/>
                  <a:gd name="T52" fmla="*/ 0 w 116"/>
                  <a:gd name="T53" fmla="*/ 0 h 19"/>
                  <a:gd name="T54" fmla="*/ 0 w 116"/>
                  <a:gd name="T55" fmla="*/ 0 h 19"/>
                  <a:gd name="T56" fmla="*/ 0 w 116"/>
                  <a:gd name="T57" fmla="*/ 0 h 19"/>
                  <a:gd name="T58" fmla="*/ 0 w 116"/>
                  <a:gd name="T59" fmla="*/ 0 h 19"/>
                  <a:gd name="T60" fmla="*/ 0 w 116"/>
                  <a:gd name="T61" fmla="*/ 0 h 1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6" h="19">
                    <a:moveTo>
                      <a:pt x="0" y="19"/>
                    </a:moveTo>
                    <a:lnTo>
                      <a:pt x="0" y="19"/>
                    </a:lnTo>
                    <a:lnTo>
                      <a:pt x="3" y="17"/>
                    </a:lnTo>
                    <a:lnTo>
                      <a:pt x="6" y="15"/>
                    </a:lnTo>
                    <a:lnTo>
                      <a:pt x="10" y="13"/>
                    </a:lnTo>
                    <a:lnTo>
                      <a:pt x="13" y="11"/>
                    </a:lnTo>
                    <a:lnTo>
                      <a:pt x="17" y="9"/>
                    </a:lnTo>
                    <a:lnTo>
                      <a:pt x="20" y="8"/>
                    </a:lnTo>
                    <a:lnTo>
                      <a:pt x="24" y="6"/>
                    </a:lnTo>
                    <a:lnTo>
                      <a:pt x="27" y="5"/>
                    </a:lnTo>
                    <a:lnTo>
                      <a:pt x="31" y="4"/>
                    </a:lnTo>
                    <a:lnTo>
                      <a:pt x="35" y="3"/>
                    </a:lnTo>
                    <a:lnTo>
                      <a:pt x="38" y="2"/>
                    </a:lnTo>
                    <a:lnTo>
                      <a:pt x="42" y="2"/>
                    </a:lnTo>
                    <a:lnTo>
                      <a:pt x="46" y="1"/>
                    </a:lnTo>
                    <a:lnTo>
                      <a:pt x="50" y="1"/>
                    </a:lnTo>
                    <a:lnTo>
                      <a:pt x="54" y="0"/>
                    </a:lnTo>
                    <a:lnTo>
                      <a:pt x="58" y="0"/>
                    </a:lnTo>
                    <a:lnTo>
                      <a:pt x="62" y="0"/>
                    </a:lnTo>
                    <a:lnTo>
                      <a:pt x="66" y="1"/>
                    </a:lnTo>
                    <a:lnTo>
                      <a:pt x="70" y="1"/>
                    </a:lnTo>
                    <a:lnTo>
                      <a:pt x="73" y="2"/>
                    </a:lnTo>
                    <a:lnTo>
                      <a:pt x="92" y="6"/>
                    </a:lnTo>
                    <a:lnTo>
                      <a:pt x="96" y="8"/>
                    </a:lnTo>
                    <a:lnTo>
                      <a:pt x="99" y="9"/>
                    </a:lnTo>
                    <a:lnTo>
                      <a:pt x="103" y="11"/>
                    </a:lnTo>
                    <a:lnTo>
                      <a:pt x="106" y="13"/>
                    </a:lnTo>
                    <a:lnTo>
                      <a:pt x="109" y="15"/>
                    </a:lnTo>
                    <a:lnTo>
                      <a:pt x="112" y="17"/>
                    </a:lnTo>
                    <a:lnTo>
                      <a:pt x="116" y="1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5" name="未知"/>
              <p:cNvSpPr/>
              <p:nvPr/>
            </p:nvSpPr>
            <p:spPr bwMode="auto">
              <a:xfrm>
                <a:off x="1050" y="1222"/>
                <a:ext cx="63" cy="64"/>
              </a:xfrm>
              <a:custGeom>
                <a:avLst/>
                <a:gdLst>
                  <a:gd name="T0" fmla="*/ 0 w 159"/>
                  <a:gd name="T1" fmla="*/ 0 h 160"/>
                  <a:gd name="T2" fmla="*/ 0 w 159"/>
                  <a:gd name="T3" fmla="*/ 0 h 160"/>
                  <a:gd name="T4" fmla="*/ 0 w 159"/>
                  <a:gd name="T5" fmla="*/ 0 h 160"/>
                  <a:gd name="T6" fmla="*/ 0 w 159"/>
                  <a:gd name="T7" fmla="*/ 0 h 160"/>
                  <a:gd name="T8" fmla="*/ 0 w 159"/>
                  <a:gd name="T9" fmla="*/ 0 h 160"/>
                  <a:gd name="T10" fmla="*/ 0 w 159"/>
                  <a:gd name="T11" fmla="*/ 0 h 160"/>
                  <a:gd name="T12" fmla="*/ 0 w 159"/>
                  <a:gd name="T13" fmla="*/ 0 h 160"/>
                  <a:gd name="T14" fmla="*/ 0 w 159"/>
                  <a:gd name="T15" fmla="*/ 0 h 160"/>
                  <a:gd name="T16" fmla="*/ 0 w 159"/>
                  <a:gd name="T17" fmla="*/ 0 h 160"/>
                  <a:gd name="T18" fmla="*/ 0 w 159"/>
                  <a:gd name="T19" fmla="*/ 0 h 160"/>
                  <a:gd name="T20" fmla="*/ 0 w 159"/>
                  <a:gd name="T21" fmla="*/ 0 h 160"/>
                  <a:gd name="T22" fmla="*/ 0 w 159"/>
                  <a:gd name="T23" fmla="*/ 0 h 160"/>
                  <a:gd name="T24" fmla="*/ 0 w 159"/>
                  <a:gd name="T25" fmla="*/ 0 h 1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160">
                    <a:moveTo>
                      <a:pt x="136" y="136"/>
                    </a:moveTo>
                    <a:lnTo>
                      <a:pt x="80" y="160"/>
                    </a:lnTo>
                    <a:lnTo>
                      <a:pt x="77" y="160"/>
                    </a:lnTo>
                    <a:lnTo>
                      <a:pt x="21" y="134"/>
                    </a:lnTo>
                    <a:lnTo>
                      <a:pt x="0" y="80"/>
                    </a:lnTo>
                    <a:lnTo>
                      <a:pt x="0" y="77"/>
                    </a:lnTo>
                    <a:lnTo>
                      <a:pt x="26" y="21"/>
                    </a:lnTo>
                    <a:lnTo>
                      <a:pt x="80" y="0"/>
                    </a:lnTo>
                    <a:lnTo>
                      <a:pt x="83" y="0"/>
                    </a:lnTo>
                    <a:lnTo>
                      <a:pt x="141" y="28"/>
                    </a:lnTo>
                    <a:lnTo>
                      <a:pt x="159" y="80"/>
                    </a:lnTo>
                    <a:lnTo>
                      <a:pt x="159" y="86"/>
                    </a:lnTo>
                    <a:lnTo>
                      <a:pt x="136" y="1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6" name="未知"/>
              <p:cNvSpPr/>
              <p:nvPr/>
            </p:nvSpPr>
            <p:spPr bwMode="auto">
              <a:xfrm>
                <a:off x="1042" y="1214"/>
                <a:ext cx="79" cy="79"/>
              </a:xfrm>
              <a:custGeom>
                <a:avLst/>
                <a:gdLst>
                  <a:gd name="T0" fmla="*/ 0 w 197"/>
                  <a:gd name="T1" fmla="*/ 0 h 197"/>
                  <a:gd name="T2" fmla="*/ 0 w 197"/>
                  <a:gd name="T3" fmla="*/ 0 h 197"/>
                  <a:gd name="T4" fmla="*/ 0 w 197"/>
                  <a:gd name="T5" fmla="*/ 0 h 197"/>
                  <a:gd name="T6" fmla="*/ 0 w 197"/>
                  <a:gd name="T7" fmla="*/ 0 h 197"/>
                  <a:gd name="T8" fmla="*/ 0 w 197"/>
                  <a:gd name="T9" fmla="*/ 0 h 197"/>
                  <a:gd name="T10" fmla="*/ 0 w 197"/>
                  <a:gd name="T11" fmla="*/ 0 h 197"/>
                  <a:gd name="T12" fmla="*/ 0 w 197"/>
                  <a:gd name="T13" fmla="*/ 0 h 197"/>
                  <a:gd name="T14" fmla="*/ 0 w 197"/>
                  <a:gd name="T15" fmla="*/ 0 h 197"/>
                  <a:gd name="T16" fmla="*/ 0 w 197"/>
                  <a:gd name="T17" fmla="*/ 0 h 197"/>
                  <a:gd name="T18" fmla="*/ 0 w 197"/>
                  <a:gd name="T19" fmla="*/ 0 h 197"/>
                  <a:gd name="T20" fmla="*/ 0 w 197"/>
                  <a:gd name="T21" fmla="*/ 0 h 197"/>
                  <a:gd name="T22" fmla="*/ 0 w 197"/>
                  <a:gd name="T23" fmla="*/ 0 h 197"/>
                  <a:gd name="T24" fmla="*/ 0 w 197"/>
                  <a:gd name="T25" fmla="*/ 0 h 197"/>
                  <a:gd name="T26" fmla="*/ 0 w 197"/>
                  <a:gd name="T27" fmla="*/ 0 h 197"/>
                  <a:gd name="T28" fmla="*/ 0 w 197"/>
                  <a:gd name="T29" fmla="*/ 0 h 197"/>
                  <a:gd name="T30" fmla="*/ 0 w 197"/>
                  <a:gd name="T31" fmla="*/ 0 h 197"/>
                  <a:gd name="T32" fmla="*/ 0 w 197"/>
                  <a:gd name="T33" fmla="*/ 0 h 197"/>
                  <a:gd name="T34" fmla="*/ 0 w 197"/>
                  <a:gd name="T35" fmla="*/ 0 h 1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7" h="197">
                    <a:moveTo>
                      <a:pt x="169" y="29"/>
                    </a:moveTo>
                    <a:lnTo>
                      <a:pt x="114" y="2"/>
                    </a:lnTo>
                    <a:lnTo>
                      <a:pt x="99" y="0"/>
                    </a:lnTo>
                    <a:lnTo>
                      <a:pt x="95" y="0"/>
                    </a:lnTo>
                    <a:lnTo>
                      <a:pt x="38" y="21"/>
                    </a:lnTo>
                    <a:lnTo>
                      <a:pt x="3" y="76"/>
                    </a:lnTo>
                    <a:lnTo>
                      <a:pt x="0" y="99"/>
                    </a:lnTo>
                    <a:lnTo>
                      <a:pt x="1" y="106"/>
                    </a:lnTo>
                    <a:lnTo>
                      <a:pt x="24" y="163"/>
                    </a:lnTo>
                    <a:lnTo>
                      <a:pt x="76" y="195"/>
                    </a:lnTo>
                    <a:lnTo>
                      <a:pt x="99" y="197"/>
                    </a:lnTo>
                    <a:lnTo>
                      <a:pt x="103" y="197"/>
                    </a:lnTo>
                    <a:lnTo>
                      <a:pt x="160" y="176"/>
                    </a:lnTo>
                    <a:lnTo>
                      <a:pt x="194" y="126"/>
                    </a:lnTo>
                    <a:lnTo>
                      <a:pt x="197" y="99"/>
                    </a:lnTo>
                    <a:lnTo>
                      <a:pt x="197" y="95"/>
                    </a:lnTo>
                    <a:lnTo>
                      <a:pt x="176" y="38"/>
                    </a:lnTo>
                    <a:lnTo>
                      <a:pt x="169" y="2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7" name="未知"/>
              <p:cNvSpPr/>
              <p:nvPr/>
            </p:nvSpPr>
            <p:spPr bwMode="auto">
              <a:xfrm>
                <a:off x="1070" y="1264"/>
                <a:ext cx="23" cy="5"/>
              </a:xfrm>
              <a:custGeom>
                <a:avLst/>
                <a:gdLst>
                  <a:gd name="T0" fmla="*/ 0 w 56"/>
                  <a:gd name="T1" fmla="*/ 0 h 13"/>
                  <a:gd name="T2" fmla="*/ 0 w 56"/>
                  <a:gd name="T3" fmla="*/ 0 h 13"/>
                  <a:gd name="T4" fmla="*/ 0 w 56"/>
                  <a:gd name="T5" fmla="*/ 0 h 13"/>
                  <a:gd name="T6" fmla="*/ 0 w 56"/>
                  <a:gd name="T7" fmla="*/ 0 h 13"/>
                  <a:gd name="T8" fmla="*/ 0 w 56"/>
                  <a:gd name="T9" fmla="*/ 0 h 13"/>
                  <a:gd name="T10" fmla="*/ 0 w 56"/>
                  <a:gd name="T11" fmla="*/ 0 h 13"/>
                  <a:gd name="T12" fmla="*/ 0 w 56"/>
                  <a:gd name="T13" fmla="*/ 0 h 13"/>
                  <a:gd name="T14" fmla="*/ 0 w 56"/>
                  <a:gd name="T15" fmla="*/ 0 h 13"/>
                  <a:gd name="T16" fmla="*/ 0 w 56"/>
                  <a:gd name="T17" fmla="*/ 0 h 13"/>
                  <a:gd name="T18" fmla="*/ 0 w 56"/>
                  <a:gd name="T19" fmla="*/ 0 h 13"/>
                  <a:gd name="T20" fmla="*/ 0 w 56"/>
                  <a:gd name="T21" fmla="*/ 0 h 13"/>
                  <a:gd name="T22" fmla="*/ 0 w 56"/>
                  <a:gd name="T23" fmla="*/ 0 h 13"/>
                  <a:gd name="T24" fmla="*/ 0 w 56"/>
                  <a:gd name="T25" fmla="*/ 0 h 13"/>
                  <a:gd name="T26" fmla="*/ 0 w 56"/>
                  <a:gd name="T27" fmla="*/ 0 h 13"/>
                  <a:gd name="T28" fmla="*/ 0 w 56"/>
                  <a:gd name="T29" fmla="*/ 0 h 13"/>
                  <a:gd name="T30" fmla="*/ 0 w 56"/>
                  <a:gd name="T31" fmla="*/ 0 h 13"/>
                  <a:gd name="T32" fmla="*/ 0 w 56"/>
                  <a:gd name="T33" fmla="*/ 0 h 13"/>
                  <a:gd name="T34" fmla="*/ 0 w 56"/>
                  <a:gd name="T35" fmla="*/ 0 h 13"/>
                  <a:gd name="T36" fmla="*/ 0 w 56"/>
                  <a:gd name="T37" fmla="*/ 0 h 13"/>
                  <a:gd name="T38" fmla="*/ 0 w 56"/>
                  <a:gd name="T39" fmla="*/ 0 h 13"/>
                  <a:gd name="T40" fmla="*/ 0 w 56"/>
                  <a:gd name="T41" fmla="*/ 0 h 13"/>
                  <a:gd name="T42" fmla="*/ 0 w 56"/>
                  <a:gd name="T43" fmla="*/ 0 h 13"/>
                  <a:gd name="T44" fmla="*/ 0 w 56"/>
                  <a:gd name="T45" fmla="*/ 0 h 13"/>
                  <a:gd name="T46" fmla="*/ 0 w 56"/>
                  <a:gd name="T47" fmla="*/ 0 h 13"/>
                  <a:gd name="T48" fmla="*/ 0 w 56"/>
                  <a:gd name="T49" fmla="*/ 0 h 13"/>
                  <a:gd name="T50" fmla="*/ 0 w 56"/>
                  <a:gd name="T51" fmla="*/ 0 h 13"/>
                  <a:gd name="T52" fmla="*/ 0 w 56"/>
                  <a:gd name="T53" fmla="*/ 0 h 13"/>
                  <a:gd name="T54" fmla="*/ 0 w 56"/>
                  <a:gd name="T55" fmla="*/ 0 h 13"/>
                  <a:gd name="T56" fmla="*/ 0 w 56"/>
                  <a:gd name="T57" fmla="*/ 0 h 13"/>
                  <a:gd name="T58" fmla="*/ 0 w 56"/>
                  <a:gd name="T59" fmla="*/ 0 h 13"/>
                  <a:gd name="T60" fmla="*/ 0 w 56"/>
                  <a:gd name="T61" fmla="*/ 0 h 13"/>
                  <a:gd name="T62" fmla="*/ 0 w 56"/>
                  <a:gd name="T63" fmla="*/ 0 h 13"/>
                  <a:gd name="T64" fmla="*/ 0 w 56"/>
                  <a:gd name="T65" fmla="*/ 0 h 13"/>
                  <a:gd name="T66" fmla="*/ 0 w 56"/>
                  <a:gd name="T67" fmla="*/ 0 h 13"/>
                  <a:gd name="T68" fmla="*/ 0 w 56"/>
                  <a:gd name="T69" fmla="*/ 0 h 13"/>
                  <a:gd name="T70" fmla="*/ 0 w 56"/>
                  <a:gd name="T71" fmla="*/ 0 h 13"/>
                  <a:gd name="T72" fmla="*/ 0 w 56"/>
                  <a:gd name="T73" fmla="*/ 0 h 13"/>
                  <a:gd name="T74" fmla="*/ 0 w 56"/>
                  <a:gd name="T75" fmla="*/ 0 h 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 h="13">
                    <a:moveTo>
                      <a:pt x="28" y="13"/>
                    </a:moveTo>
                    <a:lnTo>
                      <a:pt x="26" y="13"/>
                    </a:lnTo>
                    <a:lnTo>
                      <a:pt x="25" y="13"/>
                    </a:lnTo>
                    <a:lnTo>
                      <a:pt x="23" y="12"/>
                    </a:lnTo>
                    <a:lnTo>
                      <a:pt x="22" y="12"/>
                    </a:lnTo>
                    <a:lnTo>
                      <a:pt x="21" y="12"/>
                    </a:lnTo>
                    <a:lnTo>
                      <a:pt x="19" y="12"/>
                    </a:lnTo>
                    <a:lnTo>
                      <a:pt x="18" y="11"/>
                    </a:lnTo>
                    <a:lnTo>
                      <a:pt x="16" y="11"/>
                    </a:lnTo>
                    <a:lnTo>
                      <a:pt x="15" y="10"/>
                    </a:lnTo>
                    <a:lnTo>
                      <a:pt x="14" y="10"/>
                    </a:lnTo>
                    <a:lnTo>
                      <a:pt x="12" y="9"/>
                    </a:lnTo>
                    <a:lnTo>
                      <a:pt x="11" y="9"/>
                    </a:lnTo>
                    <a:lnTo>
                      <a:pt x="10" y="8"/>
                    </a:lnTo>
                    <a:lnTo>
                      <a:pt x="9" y="7"/>
                    </a:lnTo>
                    <a:lnTo>
                      <a:pt x="4" y="4"/>
                    </a:lnTo>
                    <a:lnTo>
                      <a:pt x="3" y="3"/>
                    </a:lnTo>
                    <a:lnTo>
                      <a:pt x="2" y="2"/>
                    </a:lnTo>
                    <a:lnTo>
                      <a:pt x="1" y="1"/>
                    </a:lnTo>
                    <a:lnTo>
                      <a:pt x="0" y="0"/>
                    </a:lnTo>
                    <a:lnTo>
                      <a:pt x="56" y="0"/>
                    </a:lnTo>
                    <a:lnTo>
                      <a:pt x="55" y="1"/>
                    </a:lnTo>
                    <a:lnTo>
                      <a:pt x="54" y="2"/>
                    </a:lnTo>
                    <a:lnTo>
                      <a:pt x="53" y="3"/>
                    </a:lnTo>
                    <a:lnTo>
                      <a:pt x="52" y="4"/>
                    </a:lnTo>
                    <a:lnTo>
                      <a:pt x="51" y="5"/>
                    </a:lnTo>
                    <a:lnTo>
                      <a:pt x="47" y="7"/>
                    </a:lnTo>
                    <a:lnTo>
                      <a:pt x="46" y="8"/>
                    </a:lnTo>
                    <a:lnTo>
                      <a:pt x="44" y="9"/>
                    </a:lnTo>
                    <a:lnTo>
                      <a:pt x="43" y="9"/>
                    </a:lnTo>
                    <a:lnTo>
                      <a:pt x="42" y="10"/>
                    </a:lnTo>
                    <a:lnTo>
                      <a:pt x="41" y="10"/>
                    </a:lnTo>
                    <a:lnTo>
                      <a:pt x="39" y="11"/>
                    </a:lnTo>
                    <a:lnTo>
                      <a:pt x="34" y="12"/>
                    </a:lnTo>
                    <a:lnTo>
                      <a:pt x="32" y="12"/>
                    </a:lnTo>
                    <a:lnTo>
                      <a:pt x="31" y="13"/>
                    </a:lnTo>
                    <a:lnTo>
                      <a:pt x="29" y="13"/>
                    </a:lnTo>
                    <a:lnTo>
                      <a:pt x="28" y="1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8" name="未知"/>
              <p:cNvSpPr/>
              <p:nvPr/>
            </p:nvSpPr>
            <p:spPr bwMode="auto">
              <a:xfrm>
                <a:off x="1067" y="1244"/>
                <a:ext cx="15" cy="20"/>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w 37"/>
                  <a:gd name="T81" fmla="*/ 0 h 48"/>
                  <a:gd name="T82" fmla="*/ 0 w 37"/>
                  <a:gd name="T83" fmla="*/ 0 h 48"/>
                  <a:gd name="T84" fmla="*/ 0 w 37"/>
                  <a:gd name="T85" fmla="*/ 0 h 48"/>
                  <a:gd name="T86" fmla="*/ 0 w 37"/>
                  <a:gd name="T87" fmla="*/ 0 h 48"/>
                  <a:gd name="T88" fmla="*/ 0 w 37"/>
                  <a:gd name="T89" fmla="*/ 0 h 48"/>
                  <a:gd name="T90" fmla="*/ 0 w 37"/>
                  <a:gd name="T91" fmla="*/ 0 h 48"/>
                  <a:gd name="T92" fmla="*/ 0 w 37"/>
                  <a:gd name="T93" fmla="*/ 0 h 48"/>
                  <a:gd name="T94" fmla="*/ 0 w 37"/>
                  <a:gd name="T95" fmla="*/ 0 h 48"/>
                  <a:gd name="T96" fmla="*/ 0 w 37"/>
                  <a:gd name="T97" fmla="*/ 0 h 48"/>
                  <a:gd name="T98" fmla="*/ 0 w 37"/>
                  <a:gd name="T99" fmla="*/ 0 h 48"/>
                  <a:gd name="T100" fmla="*/ 0 w 37"/>
                  <a:gd name="T101" fmla="*/ 0 h 48"/>
                  <a:gd name="T102" fmla="*/ 0 w 37"/>
                  <a:gd name="T103" fmla="*/ 0 h 48"/>
                  <a:gd name="T104" fmla="*/ 0 w 37"/>
                  <a:gd name="T105" fmla="*/ 0 h 48"/>
                  <a:gd name="T106" fmla="*/ 0 w 37"/>
                  <a:gd name="T107" fmla="*/ 0 h 48"/>
                  <a:gd name="T108" fmla="*/ 0 w 37"/>
                  <a:gd name="T109" fmla="*/ 0 h 48"/>
                  <a:gd name="T110" fmla="*/ 0 w 37"/>
                  <a:gd name="T111" fmla="*/ 0 h 48"/>
                  <a:gd name="T112" fmla="*/ 0 w 37"/>
                  <a:gd name="T113" fmla="*/ 0 h 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 h="48">
                    <a:moveTo>
                      <a:pt x="9" y="48"/>
                    </a:moveTo>
                    <a:lnTo>
                      <a:pt x="9" y="48"/>
                    </a:lnTo>
                    <a:lnTo>
                      <a:pt x="9" y="47"/>
                    </a:lnTo>
                    <a:lnTo>
                      <a:pt x="8" y="47"/>
                    </a:lnTo>
                    <a:lnTo>
                      <a:pt x="8" y="46"/>
                    </a:lnTo>
                    <a:lnTo>
                      <a:pt x="7" y="46"/>
                    </a:lnTo>
                    <a:lnTo>
                      <a:pt x="7" y="45"/>
                    </a:lnTo>
                    <a:lnTo>
                      <a:pt x="6" y="45"/>
                    </a:lnTo>
                    <a:lnTo>
                      <a:pt x="6" y="44"/>
                    </a:lnTo>
                    <a:lnTo>
                      <a:pt x="6" y="43"/>
                    </a:lnTo>
                    <a:lnTo>
                      <a:pt x="5" y="43"/>
                    </a:lnTo>
                    <a:lnTo>
                      <a:pt x="5" y="42"/>
                    </a:lnTo>
                    <a:lnTo>
                      <a:pt x="4" y="41"/>
                    </a:lnTo>
                    <a:lnTo>
                      <a:pt x="4" y="40"/>
                    </a:lnTo>
                    <a:lnTo>
                      <a:pt x="3" y="39"/>
                    </a:lnTo>
                    <a:lnTo>
                      <a:pt x="3" y="38"/>
                    </a:lnTo>
                    <a:lnTo>
                      <a:pt x="3" y="37"/>
                    </a:lnTo>
                    <a:lnTo>
                      <a:pt x="2" y="37"/>
                    </a:lnTo>
                    <a:lnTo>
                      <a:pt x="2" y="36"/>
                    </a:lnTo>
                    <a:lnTo>
                      <a:pt x="2" y="35"/>
                    </a:lnTo>
                    <a:lnTo>
                      <a:pt x="2" y="34"/>
                    </a:lnTo>
                    <a:lnTo>
                      <a:pt x="1" y="33"/>
                    </a:lnTo>
                    <a:lnTo>
                      <a:pt x="1" y="32"/>
                    </a:lnTo>
                    <a:lnTo>
                      <a:pt x="1" y="31"/>
                    </a:lnTo>
                    <a:lnTo>
                      <a:pt x="1" y="30"/>
                    </a:lnTo>
                    <a:lnTo>
                      <a:pt x="0" y="29"/>
                    </a:lnTo>
                    <a:lnTo>
                      <a:pt x="0" y="28"/>
                    </a:lnTo>
                    <a:lnTo>
                      <a:pt x="0" y="27"/>
                    </a:lnTo>
                    <a:lnTo>
                      <a:pt x="0" y="26"/>
                    </a:lnTo>
                    <a:lnTo>
                      <a:pt x="0" y="25"/>
                    </a:lnTo>
                    <a:lnTo>
                      <a:pt x="0" y="24"/>
                    </a:lnTo>
                    <a:lnTo>
                      <a:pt x="0" y="23"/>
                    </a:lnTo>
                    <a:lnTo>
                      <a:pt x="0" y="22"/>
                    </a:lnTo>
                    <a:lnTo>
                      <a:pt x="0" y="21"/>
                    </a:lnTo>
                    <a:lnTo>
                      <a:pt x="0" y="20"/>
                    </a:lnTo>
                    <a:lnTo>
                      <a:pt x="0" y="19"/>
                    </a:lnTo>
                    <a:lnTo>
                      <a:pt x="1" y="18"/>
                    </a:lnTo>
                    <a:lnTo>
                      <a:pt x="1" y="17"/>
                    </a:lnTo>
                    <a:lnTo>
                      <a:pt x="1" y="16"/>
                    </a:lnTo>
                    <a:lnTo>
                      <a:pt x="1" y="15"/>
                    </a:lnTo>
                    <a:lnTo>
                      <a:pt x="2" y="14"/>
                    </a:lnTo>
                    <a:lnTo>
                      <a:pt x="2" y="13"/>
                    </a:lnTo>
                    <a:lnTo>
                      <a:pt x="2" y="12"/>
                    </a:lnTo>
                    <a:lnTo>
                      <a:pt x="2" y="11"/>
                    </a:lnTo>
                    <a:lnTo>
                      <a:pt x="3" y="11"/>
                    </a:lnTo>
                    <a:lnTo>
                      <a:pt x="3" y="10"/>
                    </a:lnTo>
                    <a:lnTo>
                      <a:pt x="3" y="9"/>
                    </a:lnTo>
                    <a:lnTo>
                      <a:pt x="4" y="8"/>
                    </a:lnTo>
                    <a:lnTo>
                      <a:pt x="4" y="7"/>
                    </a:lnTo>
                    <a:lnTo>
                      <a:pt x="5" y="6"/>
                    </a:lnTo>
                    <a:lnTo>
                      <a:pt x="6" y="4"/>
                    </a:lnTo>
                    <a:lnTo>
                      <a:pt x="6" y="3"/>
                    </a:lnTo>
                    <a:lnTo>
                      <a:pt x="7" y="3"/>
                    </a:lnTo>
                    <a:lnTo>
                      <a:pt x="7" y="2"/>
                    </a:lnTo>
                    <a:lnTo>
                      <a:pt x="8" y="2"/>
                    </a:lnTo>
                    <a:lnTo>
                      <a:pt x="8" y="1"/>
                    </a:lnTo>
                    <a:lnTo>
                      <a:pt x="9" y="0"/>
                    </a:lnTo>
                    <a:lnTo>
                      <a:pt x="37" y="0"/>
                    </a:lnTo>
                    <a:lnTo>
                      <a:pt x="36" y="0"/>
                    </a:lnTo>
                    <a:lnTo>
                      <a:pt x="35" y="0"/>
                    </a:lnTo>
                    <a:lnTo>
                      <a:pt x="22" y="5"/>
                    </a:lnTo>
                    <a:lnTo>
                      <a:pt x="21" y="6"/>
                    </a:lnTo>
                    <a:lnTo>
                      <a:pt x="20" y="6"/>
                    </a:lnTo>
                    <a:lnTo>
                      <a:pt x="20" y="7"/>
                    </a:lnTo>
                    <a:lnTo>
                      <a:pt x="19" y="7"/>
                    </a:lnTo>
                    <a:lnTo>
                      <a:pt x="18" y="8"/>
                    </a:lnTo>
                    <a:lnTo>
                      <a:pt x="18" y="9"/>
                    </a:lnTo>
                    <a:lnTo>
                      <a:pt x="17" y="10"/>
                    </a:lnTo>
                    <a:lnTo>
                      <a:pt x="17" y="11"/>
                    </a:lnTo>
                    <a:lnTo>
                      <a:pt x="14" y="16"/>
                    </a:lnTo>
                    <a:lnTo>
                      <a:pt x="14" y="17"/>
                    </a:lnTo>
                    <a:lnTo>
                      <a:pt x="13" y="18"/>
                    </a:lnTo>
                    <a:lnTo>
                      <a:pt x="13" y="19"/>
                    </a:lnTo>
                    <a:lnTo>
                      <a:pt x="13" y="20"/>
                    </a:lnTo>
                    <a:lnTo>
                      <a:pt x="13" y="21"/>
                    </a:lnTo>
                    <a:lnTo>
                      <a:pt x="13" y="22"/>
                    </a:lnTo>
                    <a:lnTo>
                      <a:pt x="13" y="23"/>
                    </a:lnTo>
                    <a:lnTo>
                      <a:pt x="13" y="24"/>
                    </a:lnTo>
                    <a:lnTo>
                      <a:pt x="13" y="25"/>
                    </a:lnTo>
                    <a:lnTo>
                      <a:pt x="13" y="26"/>
                    </a:lnTo>
                    <a:lnTo>
                      <a:pt x="13" y="27"/>
                    </a:lnTo>
                    <a:lnTo>
                      <a:pt x="15" y="35"/>
                    </a:lnTo>
                    <a:lnTo>
                      <a:pt x="16" y="36"/>
                    </a:lnTo>
                    <a:lnTo>
                      <a:pt x="16" y="37"/>
                    </a:lnTo>
                    <a:lnTo>
                      <a:pt x="17" y="37"/>
                    </a:lnTo>
                    <a:lnTo>
                      <a:pt x="17" y="38"/>
                    </a:lnTo>
                    <a:lnTo>
                      <a:pt x="18" y="39"/>
                    </a:lnTo>
                    <a:lnTo>
                      <a:pt x="18" y="40"/>
                    </a:lnTo>
                    <a:lnTo>
                      <a:pt x="19" y="40"/>
                    </a:lnTo>
                    <a:lnTo>
                      <a:pt x="20" y="41"/>
                    </a:lnTo>
                    <a:lnTo>
                      <a:pt x="26" y="45"/>
                    </a:lnTo>
                    <a:lnTo>
                      <a:pt x="33" y="48"/>
                    </a:lnTo>
                    <a:lnTo>
                      <a:pt x="34" y="48"/>
                    </a:lnTo>
                    <a:lnTo>
                      <a:pt x="35" y="48"/>
                    </a:lnTo>
                    <a:lnTo>
                      <a:pt x="36" y="48"/>
                    </a:lnTo>
                    <a:lnTo>
                      <a:pt x="37" y="4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9" name="未知"/>
              <p:cNvSpPr/>
              <p:nvPr/>
            </p:nvSpPr>
            <p:spPr bwMode="auto">
              <a:xfrm>
                <a:off x="1082" y="1244"/>
                <a:ext cx="14" cy="20"/>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w 37"/>
                  <a:gd name="T81" fmla="*/ 0 h 48"/>
                  <a:gd name="T82" fmla="*/ 0 w 37"/>
                  <a:gd name="T83" fmla="*/ 0 h 48"/>
                  <a:gd name="T84" fmla="*/ 0 w 37"/>
                  <a:gd name="T85" fmla="*/ 0 h 48"/>
                  <a:gd name="T86" fmla="*/ 0 w 37"/>
                  <a:gd name="T87" fmla="*/ 0 h 48"/>
                  <a:gd name="T88" fmla="*/ 0 w 37"/>
                  <a:gd name="T89" fmla="*/ 0 h 48"/>
                  <a:gd name="T90" fmla="*/ 0 w 37"/>
                  <a:gd name="T91" fmla="*/ 0 h 48"/>
                  <a:gd name="T92" fmla="*/ 0 w 37"/>
                  <a:gd name="T93" fmla="*/ 0 h 48"/>
                  <a:gd name="T94" fmla="*/ 0 w 37"/>
                  <a:gd name="T95" fmla="*/ 0 h 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 h="48">
                    <a:moveTo>
                      <a:pt x="0" y="48"/>
                    </a:moveTo>
                    <a:lnTo>
                      <a:pt x="4" y="48"/>
                    </a:lnTo>
                    <a:lnTo>
                      <a:pt x="5" y="48"/>
                    </a:lnTo>
                    <a:lnTo>
                      <a:pt x="5" y="47"/>
                    </a:lnTo>
                    <a:lnTo>
                      <a:pt x="6" y="47"/>
                    </a:lnTo>
                    <a:lnTo>
                      <a:pt x="7" y="47"/>
                    </a:lnTo>
                    <a:lnTo>
                      <a:pt x="8" y="47"/>
                    </a:lnTo>
                    <a:lnTo>
                      <a:pt x="15" y="43"/>
                    </a:lnTo>
                    <a:lnTo>
                      <a:pt x="19" y="38"/>
                    </a:lnTo>
                    <a:lnTo>
                      <a:pt x="20" y="37"/>
                    </a:lnTo>
                    <a:lnTo>
                      <a:pt x="20" y="36"/>
                    </a:lnTo>
                    <a:lnTo>
                      <a:pt x="21" y="35"/>
                    </a:lnTo>
                    <a:lnTo>
                      <a:pt x="22" y="34"/>
                    </a:lnTo>
                    <a:lnTo>
                      <a:pt x="22" y="33"/>
                    </a:lnTo>
                    <a:lnTo>
                      <a:pt x="24" y="28"/>
                    </a:lnTo>
                    <a:lnTo>
                      <a:pt x="24" y="27"/>
                    </a:lnTo>
                    <a:lnTo>
                      <a:pt x="24" y="26"/>
                    </a:lnTo>
                    <a:lnTo>
                      <a:pt x="24" y="25"/>
                    </a:lnTo>
                    <a:lnTo>
                      <a:pt x="24" y="24"/>
                    </a:lnTo>
                    <a:lnTo>
                      <a:pt x="24" y="22"/>
                    </a:lnTo>
                    <a:lnTo>
                      <a:pt x="23" y="18"/>
                    </a:lnTo>
                    <a:lnTo>
                      <a:pt x="23" y="17"/>
                    </a:lnTo>
                    <a:lnTo>
                      <a:pt x="22" y="15"/>
                    </a:lnTo>
                    <a:lnTo>
                      <a:pt x="22" y="14"/>
                    </a:lnTo>
                    <a:lnTo>
                      <a:pt x="21" y="13"/>
                    </a:lnTo>
                    <a:lnTo>
                      <a:pt x="17" y="7"/>
                    </a:lnTo>
                    <a:lnTo>
                      <a:pt x="16" y="6"/>
                    </a:lnTo>
                    <a:lnTo>
                      <a:pt x="15" y="6"/>
                    </a:lnTo>
                    <a:lnTo>
                      <a:pt x="13" y="4"/>
                    </a:lnTo>
                    <a:lnTo>
                      <a:pt x="12" y="3"/>
                    </a:lnTo>
                    <a:lnTo>
                      <a:pt x="0" y="0"/>
                    </a:lnTo>
                    <a:lnTo>
                      <a:pt x="28" y="0"/>
                    </a:lnTo>
                    <a:lnTo>
                      <a:pt x="28" y="1"/>
                    </a:lnTo>
                    <a:lnTo>
                      <a:pt x="29" y="1"/>
                    </a:lnTo>
                    <a:lnTo>
                      <a:pt x="29" y="2"/>
                    </a:lnTo>
                    <a:lnTo>
                      <a:pt x="30" y="2"/>
                    </a:lnTo>
                    <a:lnTo>
                      <a:pt x="30" y="3"/>
                    </a:lnTo>
                    <a:lnTo>
                      <a:pt x="31" y="5"/>
                    </a:lnTo>
                    <a:lnTo>
                      <a:pt x="32" y="6"/>
                    </a:lnTo>
                    <a:lnTo>
                      <a:pt x="32" y="7"/>
                    </a:lnTo>
                    <a:lnTo>
                      <a:pt x="33" y="7"/>
                    </a:lnTo>
                    <a:lnTo>
                      <a:pt x="33" y="8"/>
                    </a:lnTo>
                    <a:lnTo>
                      <a:pt x="33" y="9"/>
                    </a:lnTo>
                    <a:lnTo>
                      <a:pt x="34" y="10"/>
                    </a:lnTo>
                    <a:lnTo>
                      <a:pt x="35" y="15"/>
                    </a:lnTo>
                    <a:lnTo>
                      <a:pt x="36" y="15"/>
                    </a:lnTo>
                    <a:lnTo>
                      <a:pt x="36" y="20"/>
                    </a:lnTo>
                    <a:lnTo>
                      <a:pt x="36" y="21"/>
                    </a:lnTo>
                    <a:lnTo>
                      <a:pt x="37" y="22"/>
                    </a:lnTo>
                    <a:lnTo>
                      <a:pt x="37" y="24"/>
                    </a:lnTo>
                    <a:lnTo>
                      <a:pt x="37" y="25"/>
                    </a:lnTo>
                    <a:lnTo>
                      <a:pt x="37" y="26"/>
                    </a:lnTo>
                    <a:lnTo>
                      <a:pt x="36" y="27"/>
                    </a:lnTo>
                    <a:lnTo>
                      <a:pt x="36" y="28"/>
                    </a:lnTo>
                    <a:lnTo>
                      <a:pt x="36" y="29"/>
                    </a:lnTo>
                    <a:lnTo>
                      <a:pt x="36" y="30"/>
                    </a:lnTo>
                    <a:lnTo>
                      <a:pt x="36" y="31"/>
                    </a:lnTo>
                    <a:lnTo>
                      <a:pt x="36" y="33"/>
                    </a:lnTo>
                    <a:lnTo>
                      <a:pt x="35" y="33"/>
                    </a:lnTo>
                    <a:lnTo>
                      <a:pt x="35" y="34"/>
                    </a:lnTo>
                    <a:lnTo>
                      <a:pt x="34" y="38"/>
                    </a:lnTo>
                    <a:lnTo>
                      <a:pt x="33" y="39"/>
                    </a:lnTo>
                    <a:lnTo>
                      <a:pt x="33" y="40"/>
                    </a:lnTo>
                    <a:lnTo>
                      <a:pt x="33" y="41"/>
                    </a:lnTo>
                    <a:lnTo>
                      <a:pt x="32" y="41"/>
                    </a:lnTo>
                    <a:lnTo>
                      <a:pt x="32" y="42"/>
                    </a:lnTo>
                    <a:lnTo>
                      <a:pt x="31" y="43"/>
                    </a:lnTo>
                    <a:lnTo>
                      <a:pt x="31" y="44"/>
                    </a:lnTo>
                    <a:lnTo>
                      <a:pt x="30" y="44"/>
                    </a:lnTo>
                    <a:lnTo>
                      <a:pt x="30" y="45"/>
                    </a:lnTo>
                    <a:lnTo>
                      <a:pt x="29" y="46"/>
                    </a:lnTo>
                    <a:lnTo>
                      <a:pt x="29" y="47"/>
                    </a:lnTo>
                    <a:lnTo>
                      <a:pt x="28" y="47"/>
                    </a:lnTo>
                    <a:lnTo>
                      <a:pt x="28" y="4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0" name="未知"/>
              <p:cNvSpPr/>
              <p:nvPr/>
            </p:nvSpPr>
            <p:spPr bwMode="auto">
              <a:xfrm>
                <a:off x="1070" y="1239"/>
                <a:ext cx="23" cy="5"/>
              </a:xfrm>
              <a:custGeom>
                <a:avLst/>
                <a:gdLst>
                  <a:gd name="T0" fmla="*/ 0 w 56"/>
                  <a:gd name="T1" fmla="*/ 0 h 13"/>
                  <a:gd name="T2" fmla="*/ 0 w 56"/>
                  <a:gd name="T3" fmla="*/ 0 h 13"/>
                  <a:gd name="T4" fmla="*/ 0 w 56"/>
                  <a:gd name="T5" fmla="*/ 0 h 13"/>
                  <a:gd name="T6" fmla="*/ 0 w 56"/>
                  <a:gd name="T7" fmla="*/ 0 h 13"/>
                  <a:gd name="T8" fmla="*/ 0 w 56"/>
                  <a:gd name="T9" fmla="*/ 0 h 13"/>
                  <a:gd name="T10" fmla="*/ 0 w 56"/>
                  <a:gd name="T11" fmla="*/ 0 h 13"/>
                  <a:gd name="T12" fmla="*/ 0 w 56"/>
                  <a:gd name="T13" fmla="*/ 0 h 13"/>
                  <a:gd name="T14" fmla="*/ 0 w 56"/>
                  <a:gd name="T15" fmla="*/ 0 h 13"/>
                  <a:gd name="T16" fmla="*/ 0 w 56"/>
                  <a:gd name="T17" fmla="*/ 0 h 13"/>
                  <a:gd name="T18" fmla="*/ 0 w 56"/>
                  <a:gd name="T19" fmla="*/ 0 h 13"/>
                  <a:gd name="T20" fmla="*/ 0 w 56"/>
                  <a:gd name="T21" fmla="*/ 0 h 13"/>
                  <a:gd name="T22" fmla="*/ 0 w 56"/>
                  <a:gd name="T23" fmla="*/ 0 h 13"/>
                  <a:gd name="T24" fmla="*/ 0 w 56"/>
                  <a:gd name="T25" fmla="*/ 0 h 13"/>
                  <a:gd name="T26" fmla="*/ 0 w 56"/>
                  <a:gd name="T27" fmla="*/ 0 h 13"/>
                  <a:gd name="T28" fmla="*/ 0 w 56"/>
                  <a:gd name="T29" fmla="*/ 0 h 13"/>
                  <a:gd name="T30" fmla="*/ 0 w 56"/>
                  <a:gd name="T31" fmla="*/ 0 h 13"/>
                  <a:gd name="T32" fmla="*/ 0 w 56"/>
                  <a:gd name="T33" fmla="*/ 0 h 13"/>
                  <a:gd name="T34" fmla="*/ 0 w 56"/>
                  <a:gd name="T35" fmla="*/ 0 h 13"/>
                  <a:gd name="T36" fmla="*/ 0 w 56"/>
                  <a:gd name="T37" fmla="*/ 0 h 13"/>
                  <a:gd name="T38" fmla="*/ 0 w 56"/>
                  <a:gd name="T39" fmla="*/ 0 h 13"/>
                  <a:gd name="T40" fmla="*/ 0 w 56"/>
                  <a:gd name="T41" fmla="*/ 0 h 13"/>
                  <a:gd name="T42" fmla="*/ 0 w 56"/>
                  <a:gd name="T43" fmla="*/ 0 h 13"/>
                  <a:gd name="T44" fmla="*/ 0 w 56"/>
                  <a:gd name="T45" fmla="*/ 0 h 13"/>
                  <a:gd name="T46" fmla="*/ 0 w 56"/>
                  <a:gd name="T47" fmla="*/ 0 h 13"/>
                  <a:gd name="T48" fmla="*/ 0 w 56"/>
                  <a:gd name="T49" fmla="*/ 0 h 13"/>
                  <a:gd name="T50" fmla="*/ 0 w 56"/>
                  <a:gd name="T51" fmla="*/ 0 h 13"/>
                  <a:gd name="T52" fmla="*/ 0 w 56"/>
                  <a:gd name="T53" fmla="*/ 0 h 13"/>
                  <a:gd name="T54" fmla="*/ 0 w 56"/>
                  <a:gd name="T55" fmla="*/ 0 h 13"/>
                  <a:gd name="T56" fmla="*/ 0 w 56"/>
                  <a:gd name="T57" fmla="*/ 0 h 13"/>
                  <a:gd name="T58" fmla="*/ 0 w 56"/>
                  <a:gd name="T59" fmla="*/ 0 h 13"/>
                  <a:gd name="T60" fmla="*/ 0 w 56"/>
                  <a:gd name="T61" fmla="*/ 0 h 13"/>
                  <a:gd name="T62" fmla="*/ 0 w 56"/>
                  <a:gd name="T63" fmla="*/ 0 h 13"/>
                  <a:gd name="T64" fmla="*/ 0 w 56"/>
                  <a:gd name="T65" fmla="*/ 0 h 13"/>
                  <a:gd name="T66" fmla="*/ 0 w 56"/>
                  <a:gd name="T67" fmla="*/ 0 h 13"/>
                  <a:gd name="T68" fmla="*/ 0 w 56"/>
                  <a:gd name="T69" fmla="*/ 0 h 13"/>
                  <a:gd name="T70" fmla="*/ 0 w 56"/>
                  <a:gd name="T71" fmla="*/ 0 h 13"/>
                  <a:gd name="T72" fmla="*/ 0 w 56"/>
                  <a:gd name="T73" fmla="*/ 0 h 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6" h="13">
                    <a:moveTo>
                      <a:pt x="0" y="13"/>
                    </a:moveTo>
                    <a:lnTo>
                      <a:pt x="1" y="12"/>
                    </a:lnTo>
                    <a:lnTo>
                      <a:pt x="2" y="11"/>
                    </a:lnTo>
                    <a:lnTo>
                      <a:pt x="5" y="8"/>
                    </a:lnTo>
                    <a:lnTo>
                      <a:pt x="6" y="7"/>
                    </a:lnTo>
                    <a:lnTo>
                      <a:pt x="7" y="6"/>
                    </a:lnTo>
                    <a:lnTo>
                      <a:pt x="9" y="6"/>
                    </a:lnTo>
                    <a:lnTo>
                      <a:pt x="10" y="5"/>
                    </a:lnTo>
                    <a:lnTo>
                      <a:pt x="12" y="4"/>
                    </a:lnTo>
                    <a:lnTo>
                      <a:pt x="14" y="3"/>
                    </a:lnTo>
                    <a:lnTo>
                      <a:pt x="15" y="2"/>
                    </a:lnTo>
                    <a:lnTo>
                      <a:pt x="16" y="2"/>
                    </a:lnTo>
                    <a:lnTo>
                      <a:pt x="19" y="1"/>
                    </a:lnTo>
                    <a:lnTo>
                      <a:pt x="21" y="1"/>
                    </a:lnTo>
                    <a:lnTo>
                      <a:pt x="22" y="1"/>
                    </a:lnTo>
                    <a:lnTo>
                      <a:pt x="26" y="0"/>
                    </a:lnTo>
                    <a:lnTo>
                      <a:pt x="28" y="0"/>
                    </a:lnTo>
                    <a:lnTo>
                      <a:pt x="29" y="0"/>
                    </a:lnTo>
                    <a:lnTo>
                      <a:pt x="31" y="0"/>
                    </a:lnTo>
                    <a:lnTo>
                      <a:pt x="32" y="0"/>
                    </a:lnTo>
                    <a:lnTo>
                      <a:pt x="34" y="1"/>
                    </a:lnTo>
                    <a:lnTo>
                      <a:pt x="35" y="1"/>
                    </a:lnTo>
                    <a:lnTo>
                      <a:pt x="36" y="1"/>
                    </a:lnTo>
                    <a:lnTo>
                      <a:pt x="38" y="2"/>
                    </a:lnTo>
                    <a:lnTo>
                      <a:pt x="42" y="3"/>
                    </a:lnTo>
                    <a:lnTo>
                      <a:pt x="43" y="4"/>
                    </a:lnTo>
                    <a:lnTo>
                      <a:pt x="44" y="4"/>
                    </a:lnTo>
                    <a:lnTo>
                      <a:pt x="46" y="5"/>
                    </a:lnTo>
                    <a:lnTo>
                      <a:pt x="47" y="6"/>
                    </a:lnTo>
                    <a:lnTo>
                      <a:pt x="48" y="6"/>
                    </a:lnTo>
                    <a:lnTo>
                      <a:pt x="49" y="7"/>
                    </a:lnTo>
                    <a:lnTo>
                      <a:pt x="51" y="8"/>
                    </a:lnTo>
                    <a:lnTo>
                      <a:pt x="52" y="9"/>
                    </a:lnTo>
                    <a:lnTo>
                      <a:pt x="53" y="10"/>
                    </a:lnTo>
                    <a:lnTo>
                      <a:pt x="54" y="11"/>
                    </a:lnTo>
                    <a:lnTo>
                      <a:pt x="55" y="12"/>
                    </a:lnTo>
                    <a:lnTo>
                      <a:pt x="56" y="1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1" name="未知"/>
              <p:cNvSpPr/>
              <p:nvPr/>
            </p:nvSpPr>
            <p:spPr bwMode="auto">
              <a:xfrm>
                <a:off x="1072" y="1244"/>
                <a:ext cx="19" cy="20"/>
              </a:xfrm>
              <a:custGeom>
                <a:avLst/>
                <a:gdLst>
                  <a:gd name="T0" fmla="*/ 0 w 48"/>
                  <a:gd name="T1" fmla="*/ 0 h 48"/>
                  <a:gd name="T2" fmla="*/ 0 w 48"/>
                  <a:gd name="T3" fmla="*/ 0 h 48"/>
                  <a:gd name="T4" fmla="*/ 0 w 48"/>
                  <a:gd name="T5" fmla="*/ 0 h 48"/>
                  <a:gd name="T6" fmla="*/ 0 w 48"/>
                  <a:gd name="T7" fmla="*/ 0 h 48"/>
                  <a:gd name="T8" fmla="*/ 0 w 48"/>
                  <a:gd name="T9" fmla="*/ 0 h 48"/>
                  <a:gd name="T10" fmla="*/ 0 w 48"/>
                  <a:gd name="T11" fmla="*/ 0 h 48"/>
                  <a:gd name="T12" fmla="*/ 0 w 48"/>
                  <a:gd name="T13" fmla="*/ 0 h 48"/>
                  <a:gd name="T14" fmla="*/ 0 w 48"/>
                  <a:gd name="T15" fmla="*/ 0 h 48"/>
                  <a:gd name="T16" fmla="*/ 0 w 48"/>
                  <a:gd name="T17" fmla="*/ 0 h 48"/>
                  <a:gd name="T18" fmla="*/ 0 w 4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8">
                    <a:moveTo>
                      <a:pt x="41" y="41"/>
                    </a:moveTo>
                    <a:lnTo>
                      <a:pt x="24" y="48"/>
                    </a:lnTo>
                    <a:lnTo>
                      <a:pt x="23" y="48"/>
                    </a:lnTo>
                    <a:lnTo>
                      <a:pt x="0" y="24"/>
                    </a:lnTo>
                    <a:lnTo>
                      <a:pt x="0" y="23"/>
                    </a:lnTo>
                    <a:lnTo>
                      <a:pt x="24" y="0"/>
                    </a:lnTo>
                    <a:lnTo>
                      <a:pt x="25" y="0"/>
                    </a:lnTo>
                    <a:lnTo>
                      <a:pt x="48" y="24"/>
                    </a:lnTo>
                    <a:lnTo>
                      <a:pt x="48" y="26"/>
                    </a:lnTo>
                    <a:lnTo>
                      <a:pt x="41" y="4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2" name="未知"/>
              <p:cNvSpPr/>
              <p:nvPr/>
            </p:nvSpPr>
            <p:spPr bwMode="auto">
              <a:xfrm>
                <a:off x="1067" y="1239"/>
                <a:ext cx="29" cy="30"/>
              </a:xfrm>
              <a:custGeom>
                <a:avLst/>
                <a:gdLst>
                  <a:gd name="T0" fmla="*/ 0 w 74"/>
                  <a:gd name="T1" fmla="*/ 0 h 74"/>
                  <a:gd name="T2" fmla="*/ 0 w 74"/>
                  <a:gd name="T3" fmla="*/ 0 h 74"/>
                  <a:gd name="T4" fmla="*/ 0 w 74"/>
                  <a:gd name="T5" fmla="*/ 0 h 74"/>
                  <a:gd name="T6" fmla="*/ 0 w 74"/>
                  <a:gd name="T7" fmla="*/ 0 h 74"/>
                  <a:gd name="T8" fmla="*/ 0 w 74"/>
                  <a:gd name="T9" fmla="*/ 0 h 74"/>
                  <a:gd name="T10" fmla="*/ 0 w 74"/>
                  <a:gd name="T11" fmla="*/ 0 h 74"/>
                  <a:gd name="T12" fmla="*/ 0 w 74"/>
                  <a:gd name="T13" fmla="*/ 0 h 74"/>
                  <a:gd name="T14" fmla="*/ 0 w 74"/>
                  <a:gd name="T15" fmla="*/ 0 h 74"/>
                  <a:gd name="T16" fmla="*/ 0 w 74"/>
                  <a:gd name="T17" fmla="*/ 0 h 74"/>
                  <a:gd name="T18" fmla="*/ 0 w 74"/>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74">
                    <a:moveTo>
                      <a:pt x="63" y="11"/>
                    </a:moveTo>
                    <a:lnTo>
                      <a:pt x="37" y="0"/>
                    </a:lnTo>
                    <a:lnTo>
                      <a:pt x="35" y="0"/>
                    </a:lnTo>
                    <a:lnTo>
                      <a:pt x="0" y="37"/>
                    </a:lnTo>
                    <a:lnTo>
                      <a:pt x="0" y="40"/>
                    </a:lnTo>
                    <a:lnTo>
                      <a:pt x="37" y="74"/>
                    </a:lnTo>
                    <a:lnTo>
                      <a:pt x="38" y="74"/>
                    </a:lnTo>
                    <a:lnTo>
                      <a:pt x="74" y="37"/>
                    </a:lnTo>
                    <a:lnTo>
                      <a:pt x="74" y="35"/>
                    </a:lnTo>
                    <a:lnTo>
                      <a:pt x="63" y="1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 name="未知"/>
              <p:cNvSpPr/>
              <p:nvPr/>
            </p:nvSpPr>
            <p:spPr bwMode="auto">
              <a:xfrm>
                <a:off x="1126" y="1162"/>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w 109"/>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2">
                    <a:moveTo>
                      <a:pt x="25" y="86"/>
                    </a:moveTo>
                    <a:lnTo>
                      <a:pt x="66" y="40"/>
                    </a:lnTo>
                    <a:lnTo>
                      <a:pt x="67" y="37"/>
                    </a:lnTo>
                    <a:lnTo>
                      <a:pt x="109" y="112"/>
                    </a:lnTo>
                    <a:lnTo>
                      <a:pt x="67" y="37"/>
                    </a:lnTo>
                    <a:lnTo>
                      <a:pt x="67" y="36"/>
                    </a:lnTo>
                    <a:lnTo>
                      <a:pt x="67" y="35"/>
                    </a:lnTo>
                    <a:lnTo>
                      <a:pt x="66" y="35"/>
                    </a:lnTo>
                    <a:lnTo>
                      <a:pt x="65" y="35"/>
                    </a:lnTo>
                    <a:lnTo>
                      <a:pt x="64" y="35"/>
                    </a:lnTo>
                    <a:lnTo>
                      <a:pt x="18" y="74"/>
                    </a:lnTo>
                    <a:lnTo>
                      <a:pt x="0" y="0"/>
                    </a:lnTo>
                    <a:lnTo>
                      <a:pt x="18" y="74"/>
                    </a:lnTo>
                    <a:lnTo>
                      <a:pt x="24" y="86"/>
                    </a:lnTo>
                    <a:lnTo>
                      <a:pt x="25" y="86"/>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4" name="未知"/>
              <p:cNvSpPr/>
              <p:nvPr/>
            </p:nvSpPr>
            <p:spPr bwMode="auto">
              <a:xfrm>
                <a:off x="1113" y="1175"/>
                <a:ext cx="27"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46" y="58"/>
                    </a:moveTo>
                    <a:lnTo>
                      <a:pt x="55" y="54"/>
                    </a:lnTo>
                    <a:lnTo>
                      <a:pt x="66" y="93"/>
                    </a:lnTo>
                    <a:lnTo>
                      <a:pt x="55" y="54"/>
                    </a:lnTo>
                    <a:lnTo>
                      <a:pt x="49" y="42"/>
                    </a:lnTo>
                    <a:lnTo>
                      <a:pt x="42" y="56"/>
                    </a:lnTo>
                    <a:lnTo>
                      <a:pt x="0" y="0"/>
                    </a:lnTo>
                    <a:lnTo>
                      <a:pt x="42" y="56"/>
                    </a:lnTo>
                    <a:lnTo>
                      <a:pt x="43" y="56"/>
                    </a:lnTo>
                    <a:lnTo>
                      <a:pt x="45" y="58"/>
                    </a:lnTo>
                    <a:lnTo>
                      <a:pt x="46"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5" name="未知"/>
              <p:cNvSpPr/>
              <p:nvPr/>
            </p:nvSpPr>
            <p:spPr bwMode="auto">
              <a:xfrm>
                <a:off x="1130" y="1176"/>
                <a:ext cx="22" cy="22"/>
              </a:xfrm>
              <a:custGeom>
                <a:avLst/>
                <a:gdLst>
                  <a:gd name="T0" fmla="*/ 0 w 56"/>
                  <a:gd name="T1" fmla="*/ 0 h 55"/>
                  <a:gd name="T2" fmla="*/ 0 w 56"/>
                  <a:gd name="T3" fmla="*/ 0 h 55"/>
                  <a:gd name="T4" fmla="*/ 0 w 56"/>
                  <a:gd name="T5" fmla="*/ 0 h 55"/>
                  <a:gd name="T6" fmla="*/ 0 w 56"/>
                  <a:gd name="T7" fmla="*/ 0 h 55"/>
                  <a:gd name="T8" fmla="*/ 0 w 56"/>
                  <a:gd name="T9" fmla="*/ 0 h 55"/>
                  <a:gd name="T10" fmla="*/ 0 w 56"/>
                  <a:gd name="T11" fmla="*/ 0 h 55"/>
                  <a:gd name="T12" fmla="*/ 0 w 56"/>
                  <a:gd name="T13" fmla="*/ 0 h 55"/>
                  <a:gd name="T14" fmla="*/ 0 w 56"/>
                  <a:gd name="T15" fmla="*/ 0 h 55"/>
                  <a:gd name="T16" fmla="*/ 0 w 56"/>
                  <a:gd name="T17" fmla="*/ 0 h 55"/>
                  <a:gd name="T18" fmla="*/ 0 w 56"/>
                  <a:gd name="T19" fmla="*/ 0 h 55"/>
                  <a:gd name="T20" fmla="*/ 0 w 56"/>
                  <a:gd name="T21" fmla="*/ 0 h 55"/>
                  <a:gd name="T22" fmla="*/ 0 w 56"/>
                  <a:gd name="T23" fmla="*/ 0 h 55"/>
                  <a:gd name="T24" fmla="*/ 0 w 56"/>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5">
                    <a:moveTo>
                      <a:pt x="30" y="37"/>
                    </a:moveTo>
                    <a:lnTo>
                      <a:pt x="3" y="55"/>
                    </a:lnTo>
                    <a:lnTo>
                      <a:pt x="2" y="55"/>
                    </a:lnTo>
                    <a:lnTo>
                      <a:pt x="0" y="53"/>
                    </a:lnTo>
                    <a:lnTo>
                      <a:pt x="1" y="52"/>
                    </a:lnTo>
                    <a:lnTo>
                      <a:pt x="41" y="7"/>
                    </a:lnTo>
                    <a:lnTo>
                      <a:pt x="54" y="0"/>
                    </a:lnTo>
                    <a:lnTo>
                      <a:pt x="55" y="0"/>
                    </a:lnTo>
                    <a:lnTo>
                      <a:pt x="56" y="0"/>
                    </a:lnTo>
                    <a:lnTo>
                      <a:pt x="56" y="1"/>
                    </a:lnTo>
                    <a:lnTo>
                      <a:pt x="56" y="2"/>
                    </a:lnTo>
                    <a:lnTo>
                      <a:pt x="56" y="3"/>
                    </a:lnTo>
                    <a:lnTo>
                      <a:pt x="30"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6" name="未知"/>
              <p:cNvSpPr/>
              <p:nvPr/>
            </p:nvSpPr>
            <p:spPr bwMode="auto">
              <a:xfrm>
                <a:off x="1100" y="1156"/>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3" y="243"/>
                    </a:moveTo>
                    <a:lnTo>
                      <a:pt x="256" y="232"/>
                    </a:lnTo>
                    <a:lnTo>
                      <a:pt x="276" y="276"/>
                    </a:lnTo>
                    <a:lnTo>
                      <a:pt x="256" y="232"/>
                    </a:lnTo>
                    <a:lnTo>
                      <a:pt x="44" y="20"/>
                    </a:lnTo>
                    <a:lnTo>
                      <a:pt x="33" y="34"/>
                    </a:lnTo>
                    <a:lnTo>
                      <a:pt x="0" y="0"/>
                    </a:lnTo>
                    <a:lnTo>
                      <a:pt x="33" y="34"/>
                    </a:lnTo>
                    <a:lnTo>
                      <a:pt x="33" y="36"/>
                    </a:lnTo>
                    <a:lnTo>
                      <a:pt x="222" y="233"/>
                    </a:lnTo>
                    <a:lnTo>
                      <a:pt x="242" y="243"/>
                    </a:lnTo>
                    <a:lnTo>
                      <a:pt x="243" y="243"/>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7" name="未知"/>
              <p:cNvSpPr/>
              <p:nvPr/>
            </p:nvSpPr>
            <p:spPr bwMode="auto">
              <a:xfrm>
                <a:off x="1110" y="1152"/>
                <a:ext cx="105" cy="104"/>
              </a:xfrm>
              <a:custGeom>
                <a:avLst/>
                <a:gdLst>
                  <a:gd name="T0" fmla="*/ 0 w 262"/>
                  <a:gd name="T1" fmla="*/ 0 h 261"/>
                  <a:gd name="T2" fmla="*/ 0 w 262"/>
                  <a:gd name="T3" fmla="*/ 0 h 261"/>
                  <a:gd name="T4" fmla="*/ 0 w 262"/>
                  <a:gd name="T5" fmla="*/ 0 h 261"/>
                  <a:gd name="T6" fmla="*/ 0 w 262"/>
                  <a:gd name="T7" fmla="*/ 0 h 261"/>
                  <a:gd name="T8" fmla="*/ 0 w 262"/>
                  <a:gd name="T9" fmla="*/ 0 h 261"/>
                  <a:gd name="T10" fmla="*/ 0 w 262"/>
                  <a:gd name="T11" fmla="*/ 0 h 261"/>
                  <a:gd name="T12" fmla="*/ 0 w 262"/>
                  <a:gd name="T13" fmla="*/ 0 h 261"/>
                  <a:gd name="T14" fmla="*/ 0 w 262"/>
                  <a:gd name="T15" fmla="*/ 0 h 261"/>
                  <a:gd name="T16" fmla="*/ 0 w 262"/>
                  <a:gd name="T17" fmla="*/ 0 h 261"/>
                  <a:gd name="T18" fmla="*/ 0 w 262"/>
                  <a:gd name="T19" fmla="*/ 0 h 261"/>
                  <a:gd name="T20" fmla="*/ 0 w 262"/>
                  <a:gd name="T21" fmla="*/ 0 h 261"/>
                  <a:gd name="T22" fmla="*/ 0 w 262"/>
                  <a:gd name="T23" fmla="*/ 0 h 261"/>
                  <a:gd name="T24" fmla="*/ 0 w 262"/>
                  <a:gd name="T25" fmla="*/ 0 h 261"/>
                  <a:gd name="T26" fmla="*/ 0 w 262"/>
                  <a:gd name="T27" fmla="*/ 0 h 261"/>
                  <a:gd name="T28" fmla="*/ 0 w 262"/>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1">
                    <a:moveTo>
                      <a:pt x="233" y="241"/>
                    </a:moveTo>
                    <a:lnTo>
                      <a:pt x="233" y="239"/>
                    </a:lnTo>
                    <a:lnTo>
                      <a:pt x="233" y="238"/>
                    </a:lnTo>
                    <a:lnTo>
                      <a:pt x="262" y="261"/>
                    </a:lnTo>
                    <a:lnTo>
                      <a:pt x="233" y="238"/>
                    </a:lnTo>
                    <a:lnTo>
                      <a:pt x="233" y="236"/>
                    </a:lnTo>
                    <a:lnTo>
                      <a:pt x="44" y="38"/>
                    </a:lnTo>
                    <a:lnTo>
                      <a:pt x="24" y="29"/>
                    </a:lnTo>
                    <a:lnTo>
                      <a:pt x="23" y="29"/>
                    </a:lnTo>
                    <a:lnTo>
                      <a:pt x="21" y="29"/>
                    </a:lnTo>
                    <a:lnTo>
                      <a:pt x="20" y="30"/>
                    </a:lnTo>
                    <a:lnTo>
                      <a:pt x="0" y="0"/>
                    </a:lnTo>
                    <a:lnTo>
                      <a:pt x="20" y="30"/>
                    </a:lnTo>
                    <a:lnTo>
                      <a:pt x="232" y="242"/>
                    </a:lnTo>
                    <a:lnTo>
                      <a:pt x="233"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8" name="未知"/>
              <p:cNvSpPr/>
              <p:nvPr/>
            </p:nvSpPr>
            <p:spPr bwMode="auto">
              <a:xfrm>
                <a:off x="1114" y="1163"/>
                <a:ext cx="89"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220" y="220"/>
                    </a:moveTo>
                    <a:lnTo>
                      <a:pt x="224" y="209"/>
                    </a:lnTo>
                    <a:lnTo>
                      <a:pt x="224" y="207"/>
                    </a:lnTo>
                    <a:lnTo>
                      <a:pt x="35" y="9"/>
                    </a:lnTo>
                    <a:lnTo>
                      <a:pt x="15" y="0"/>
                    </a:lnTo>
                    <a:lnTo>
                      <a:pt x="14" y="0"/>
                    </a:lnTo>
                    <a:lnTo>
                      <a:pt x="0" y="15"/>
                    </a:lnTo>
                    <a:lnTo>
                      <a:pt x="0" y="17"/>
                    </a:lnTo>
                    <a:lnTo>
                      <a:pt x="189" y="214"/>
                    </a:lnTo>
                    <a:lnTo>
                      <a:pt x="209" y="224"/>
                    </a:lnTo>
                    <a:lnTo>
                      <a:pt x="210" y="224"/>
                    </a:lnTo>
                    <a:lnTo>
                      <a:pt x="220"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9" name="未知"/>
              <p:cNvSpPr/>
              <p:nvPr/>
            </p:nvSpPr>
            <p:spPr bwMode="auto">
              <a:xfrm>
                <a:off x="1155" y="119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0" name="未知"/>
              <p:cNvSpPr/>
              <p:nvPr/>
            </p:nvSpPr>
            <p:spPr bwMode="auto">
              <a:xfrm>
                <a:off x="1154" y="119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1" name="未知"/>
              <p:cNvSpPr/>
              <p:nvPr/>
            </p:nvSpPr>
            <p:spPr bwMode="auto">
              <a:xfrm>
                <a:off x="1175" y="1215"/>
                <a:ext cx="3" cy="23"/>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2" name="未知"/>
              <p:cNvSpPr/>
              <p:nvPr/>
            </p:nvSpPr>
            <p:spPr bwMode="auto">
              <a:xfrm>
                <a:off x="1174" y="1215"/>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 name="未知"/>
              <p:cNvSpPr/>
              <p:nvPr/>
            </p:nvSpPr>
            <p:spPr bwMode="auto">
              <a:xfrm>
                <a:off x="1186" y="122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 name="未知"/>
              <p:cNvSpPr/>
              <p:nvPr/>
            </p:nvSpPr>
            <p:spPr bwMode="auto">
              <a:xfrm>
                <a:off x="1184" y="122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 name="未知"/>
              <p:cNvSpPr/>
              <p:nvPr/>
            </p:nvSpPr>
            <p:spPr bwMode="auto">
              <a:xfrm>
                <a:off x="1165" y="1205"/>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6" name="未知"/>
              <p:cNvSpPr/>
              <p:nvPr/>
            </p:nvSpPr>
            <p:spPr bwMode="auto">
              <a:xfrm>
                <a:off x="1164" y="1205"/>
                <a:ext cx="2" cy="23"/>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7" name="未知"/>
              <p:cNvSpPr/>
              <p:nvPr/>
            </p:nvSpPr>
            <p:spPr bwMode="auto">
              <a:xfrm>
                <a:off x="1146" y="1186"/>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8" name="未知"/>
              <p:cNvSpPr/>
              <p:nvPr/>
            </p:nvSpPr>
            <p:spPr bwMode="auto">
              <a:xfrm>
                <a:off x="1145" y="1186"/>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9" name="未知"/>
              <p:cNvSpPr/>
              <p:nvPr/>
            </p:nvSpPr>
            <p:spPr bwMode="auto">
              <a:xfrm>
                <a:off x="1146" y="1223"/>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0" y="547"/>
                    </a:moveTo>
                    <a:lnTo>
                      <a:pt x="591" y="512"/>
                    </a:lnTo>
                    <a:lnTo>
                      <a:pt x="594" y="490"/>
                    </a:lnTo>
                    <a:lnTo>
                      <a:pt x="627" y="627"/>
                    </a:lnTo>
                    <a:lnTo>
                      <a:pt x="594" y="490"/>
                    </a:lnTo>
                    <a:lnTo>
                      <a:pt x="594" y="487"/>
                    </a:lnTo>
                    <a:lnTo>
                      <a:pt x="180" y="68"/>
                    </a:lnTo>
                    <a:lnTo>
                      <a:pt x="129" y="32"/>
                    </a:lnTo>
                    <a:lnTo>
                      <a:pt x="127" y="32"/>
                    </a:lnTo>
                    <a:lnTo>
                      <a:pt x="80" y="72"/>
                    </a:lnTo>
                    <a:lnTo>
                      <a:pt x="79" y="82"/>
                    </a:lnTo>
                    <a:lnTo>
                      <a:pt x="0" y="0"/>
                    </a:lnTo>
                    <a:lnTo>
                      <a:pt x="79" y="82"/>
                    </a:lnTo>
                    <a:lnTo>
                      <a:pt x="79" y="85"/>
                    </a:lnTo>
                    <a:lnTo>
                      <a:pt x="499" y="534"/>
                    </a:lnTo>
                    <a:lnTo>
                      <a:pt x="537" y="547"/>
                    </a:lnTo>
                    <a:lnTo>
                      <a:pt x="540" y="547"/>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0" name="未知"/>
              <p:cNvSpPr/>
              <p:nvPr/>
            </p:nvSpPr>
            <p:spPr bwMode="auto">
              <a:xfrm>
                <a:off x="1191" y="1204"/>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8" y="116"/>
                    </a:lnTo>
                    <a:lnTo>
                      <a:pt x="0" y="0"/>
                    </a:lnTo>
                    <a:lnTo>
                      <a:pt x="68" y="116"/>
                    </a:lnTo>
                    <a:lnTo>
                      <a:pt x="481" y="529"/>
                    </a:lnTo>
                    <a:lnTo>
                      <a:pt x="563" y="563"/>
                    </a:lnTo>
                    <a:lnTo>
                      <a:pt x="481" y="529"/>
                    </a:lnTo>
                    <a:lnTo>
                      <a:pt x="481"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1" name="未知"/>
              <p:cNvSpPr/>
              <p:nvPr/>
            </p:nvSpPr>
            <p:spPr bwMode="auto">
              <a:xfrm>
                <a:off x="1110" y="1209"/>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4"/>
                    </a:moveTo>
                    <a:lnTo>
                      <a:pt x="234" y="97"/>
                    </a:lnTo>
                    <a:lnTo>
                      <a:pt x="253" y="253"/>
                    </a:lnTo>
                    <a:lnTo>
                      <a:pt x="234" y="97"/>
                    </a:lnTo>
                    <a:lnTo>
                      <a:pt x="158" y="21"/>
                    </a:lnTo>
                    <a:lnTo>
                      <a:pt x="21" y="152"/>
                    </a:lnTo>
                    <a:lnTo>
                      <a:pt x="0" y="0"/>
                    </a:lnTo>
                    <a:lnTo>
                      <a:pt x="21" y="152"/>
                    </a:lnTo>
                    <a:lnTo>
                      <a:pt x="47" y="170"/>
                    </a:lnTo>
                    <a:lnTo>
                      <a:pt x="144"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2" name="未知"/>
              <p:cNvSpPr/>
              <p:nvPr/>
            </p:nvSpPr>
            <p:spPr bwMode="auto">
              <a:xfrm>
                <a:off x="1164" y="1186"/>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2"/>
                    </a:moveTo>
                    <a:lnTo>
                      <a:pt x="175" y="175"/>
                    </a:lnTo>
                    <a:lnTo>
                      <a:pt x="110" y="142"/>
                    </a:lnTo>
                    <a:lnTo>
                      <a:pt x="47" y="55"/>
                    </a:lnTo>
                    <a:lnTo>
                      <a:pt x="21" y="80"/>
                    </a:lnTo>
                    <a:lnTo>
                      <a:pt x="0" y="0"/>
                    </a:lnTo>
                    <a:lnTo>
                      <a:pt x="21" y="80"/>
                    </a:lnTo>
                    <a:lnTo>
                      <a:pt x="97" y="156"/>
                    </a:lnTo>
                    <a:lnTo>
                      <a:pt x="110"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3" name="未知"/>
              <p:cNvSpPr/>
              <p:nvPr/>
            </p:nvSpPr>
            <p:spPr bwMode="auto">
              <a:xfrm>
                <a:off x="1118" y="1208"/>
                <a:ext cx="90"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2"/>
                    </a:lnTo>
                    <a:lnTo>
                      <a:pt x="170" y="141"/>
                    </a:lnTo>
                    <a:lnTo>
                      <a:pt x="165" y="140"/>
                    </a:lnTo>
                    <a:lnTo>
                      <a:pt x="123" y="128"/>
                    </a:lnTo>
                    <a:lnTo>
                      <a:pt x="26" y="174"/>
                    </a:lnTo>
                    <a:lnTo>
                      <a:pt x="0" y="156"/>
                    </a:lnTo>
                    <a:lnTo>
                      <a:pt x="163" y="0"/>
                    </a:lnTo>
                    <a:lnTo>
                      <a:pt x="226"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 name="未知"/>
              <p:cNvSpPr/>
              <p:nvPr/>
            </p:nvSpPr>
            <p:spPr bwMode="auto">
              <a:xfrm>
                <a:off x="1062" y="1212"/>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7"/>
                    </a:moveTo>
                    <a:lnTo>
                      <a:pt x="15" y="16"/>
                    </a:lnTo>
                    <a:lnTo>
                      <a:pt x="0" y="0"/>
                    </a:lnTo>
                    <a:lnTo>
                      <a:pt x="1" y="2"/>
                    </a:lnTo>
                    <a:lnTo>
                      <a:pt x="14"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5" name="未知"/>
              <p:cNvSpPr/>
              <p:nvPr/>
            </p:nvSpPr>
            <p:spPr bwMode="auto">
              <a:xfrm>
                <a:off x="1039" y="1136"/>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3" y="206"/>
                    </a:moveTo>
                    <a:lnTo>
                      <a:pt x="115" y="160"/>
                    </a:lnTo>
                    <a:lnTo>
                      <a:pt x="165" y="115"/>
                    </a:lnTo>
                    <a:lnTo>
                      <a:pt x="181" y="108"/>
                    </a:lnTo>
                    <a:lnTo>
                      <a:pt x="230" y="157"/>
                    </a:lnTo>
                    <a:lnTo>
                      <a:pt x="261" y="125"/>
                    </a:lnTo>
                    <a:lnTo>
                      <a:pt x="279" y="279"/>
                    </a:lnTo>
                    <a:lnTo>
                      <a:pt x="261" y="125"/>
                    </a:lnTo>
                    <a:lnTo>
                      <a:pt x="165" y="29"/>
                    </a:lnTo>
                    <a:lnTo>
                      <a:pt x="157" y="35"/>
                    </a:lnTo>
                    <a:lnTo>
                      <a:pt x="147" y="43"/>
                    </a:lnTo>
                    <a:lnTo>
                      <a:pt x="103" y="88"/>
                    </a:lnTo>
                    <a:lnTo>
                      <a:pt x="64" y="141"/>
                    </a:lnTo>
                    <a:lnTo>
                      <a:pt x="50" y="176"/>
                    </a:lnTo>
                    <a:lnTo>
                      <a:pt x="0" y="0"/>
                    </a:lnTo>
                    <a:lnTo>
                      <a:pt x="50" y="176"/>
                    </a:lnTo>
                    <a:lnTo>
                      <a:pt x="50" y="178"/>
                    </a:lnTo>
                    <a:lnTo>
                      <a:pt x="72" y="207"/>
                    </a:lnTo>
                    <a:lnTo>
                      <a:pt x="73" y="206"/>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6" name="未知"/>
              <p:cNvSpPr/>
              <p:nvPr/>
            </p:nvSpPr>
            <p:spPr bwMode="auto">
              <a:xfrm>
                <a:off x="1093" y="1113"/>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w 202"/>
                  <a:gd name="T23" fmla="*/ 0 h 202"/>
                  <a:gd name="T24" fmla="*/ 0 w 202"/>
                  <a:gd name="T25" fmla="*/ 0 h 202"/>
                  <a:gd name="T26" fmla="*/ 0 w 202"/>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2">
                    <a:moveTo>
                      <a:pt x="148" y="160"/>
                    </a:moveTo>
                    <a:lnTo>
                      <a:pt x="202" y="202"/>
                    </a:lnTo>
                    <a:lnTo>
                      <a:pt x="148" y="160"/>
                    </a:lnTo>
                    <a:lnTo>
                      <a:pt x="123" y="105"/>
                    </a:lnTo>
                    <a:lnTo>
                      <a:pt x="68" y="69"/>
                    </a:lnTo>
                    <a:lnTo>
                      <a:pt x="60" y="71"/>
                    </a:lnTo>
                    <a:lnTo>
                      <a:pt x="50" y="75"/>
                    </a:lnTo>
                    <a:lnTo>
                      <a:pt x="41" y="80"/>
                    </a:lnTo>
                    <a:lnTo>
                      <a:pt x="31" y="86"/>
                    </a:lnTo>
                    <a:lnTo>
                      <a:pt x="30" y="87"/>
                    </a:lnTo>
                    <a:lnTo>
                      <a:pt x="0" y="0"/>
                    </a:lnTo>
                    <a:lnTo>
                      <a:pt x="30" y="87"/>
                    </a:lnTo>
                    <a:lnTo>
                      <a:pt x="126" y="183"/>
                    </a:lnTo>
                    <a:lnTo>
                      <a:pt x="148" y="16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7" name="未知"/>
              <p:cNvSpPr/>
              <p:nvPr/>
            </p:nvSpPr>
            <p:spPr bwMode="auto">
              <a:xfrm>
                <a:off x="1059" y="1140"/>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5"/>
                    </a:lnTo>
                    <a:lnTo>
                      <a:pt x="70" y="58"/>
                    </a:lnTo>
                    <a:lnTo>
                      <a:pt x="116" y="17"/>
                    </a:lnTo>
                    <a:lnTo>
                      <a:pt x="153" y="0"/>
                    </a:lnTo>
                    <a:lnTo>
                      <a:pt x="162" y="0"/>
                    </a:lnTo>
                    <a:lnTo>
                      <a:pt x="213" y="44"/>
                    </a:lnTo>
                    <a:lnTo>
                      <a:pt x="233" y="91"/>
                    </a:lnTo>
                    <a:lnTo>
                      <a:pt x="180" y="146"/>
                    </a:lnTo>
                    <a:lnTo>
                      <a:pt x="131" y="97"/>
                    </a:lnTo>
                    <a:lnTo>
                      <a:pt x="126" y="98"/>
                    </a:lnTo>
                    <a:lnTo>
                      <a:pt x="72" y="141"/>
                    </a:lnTo>
                    <a:lnTo>
                      <a:pt x="29" y="187"/>
                    </a:lnTo>
                    <a:lnTo>
                      <a:pt x="21"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8" name="未知"/>
              <p:cNvSpPr/>
              <p:nvPr/>
            </p:nvSpPr>
            <p:spPr bwMode="auto">
              <a:xfrm>
                <a:off x="1152" y="1218"/>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75" y="127"/>
                    </a:moveTo>
                    <a:lnTo>
                      <a:pt x="136" y="75"/>
                    </a:lnTo>
                    <a:lnTo>
                      <a:pt x="144" y="57"/>
                    </a:lnTo>
                    <a:lnTo>
                      <a:pt x="175" y="174"/>
                    </a:lnTo>
                    <a:lnTo>
                      <a:pt x="144" y="57"/>
                    </a:lnTo>
                    <a:lnTo>
                      <a:pt x="144" y="55"/>
                    </a:lnTo>
                    <a:lnTo>
                      <a:pt x="118" y="31"/>
                    </a:lnTo>
                    <a:lnTo>
                      <a:pt x="116" y="31"/>
                    </a:lnTo>
                    <a:lnTo>
                      <a:pt x="55" y="83"/>
                    </a:lnTo>
                    <a:lnTo>
                      <a:pt x="47" y="101"/>
                    </a:lnTo>
                    <a:lnTo>
                      <a:pt x="0" y="0"/>
                    </a:lnTo>
                    <a:lnTo>
                      <a:pt x="47" y="101"/>
                    </a:lnTo>
                    <a:lnTo>
                      <a:pt x="47" y="103"/>
                    </a:lnTo>
                    <a:lnTo>
                      <a:pt x="73" y="127"/>
                    </a:lnTo>
                    <a:lnTo>
                      <a:pt x="75" y="127"/>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9" name="未知"/>
              <p:cNvSpPr/>
              <p:nvPr/>
            </p:nvSpPr>
            <p:spPr bwMode="auto">
              <a:xfrm>
                <a:off x="1349" y="1409"/>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2">
                    <a:moveTo>
                      <a:pt x="23" y="0"/>
                    </a:moveTo>
                    <a:lnTo>
                      <a:pt x="41" y="22"/>
                    </a:lnTo>
                    <a:lnTo>
                      <a:pt x="41" y="23"/>
                    </a:lnTo>
                    <a:lnTo>
                      <a:pt x="20" y="42"/>
                    </a:lnTo>
                    <a:lnTo>
                      <a:pt x="18" y="42"/>
                    </a:lnTo>
                    <a:lnTo>
                      <a:pt x="0" y="21"/>
                    </a:lnTo>
                    <a:lnTo>
                      <a:pt x="0" y="19"/>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0" name="未知"/>
              <p:cNvSpPr/>
              <p:nvPr/>
            </p:nvSpPr>
            <p:spPr bwMode="auto">
              <a:xfrm>
                <a:off x="1349" y="1409"/>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w 41"/>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35" y="36"/>
                    </a:moveTo>
                    <a:lnTo>
                      <a:pt x="20" y="42"/>
                    </a:lnTo>
                    <a:lnTo>
                      <a:pt x="18" y="42"/>
                    </a:lnTo>
                    <a:lnTo>
                      <a:pt x="0" y="21"/>
                    </a:lnTo>
                    <a:lnTo>
                      <a:pt x="0" y="19"/>
                    </a:lnTo>
                    <a:lnTo>
                      <a:pt x="21" y="0"/>
                    </a:lnTo>
                    <a:lnTo>
                      <a:pt x="23" y="0"/>
                    </a:lnTo>
                    <a:lnTo>
                      <a:pt x="41" y="22"/>
                    </a:lnTo>
                    <a:lnTo>
                      <a:pt x="41"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1" name="未知"/>
              <p:cNvSpPr/>
              <p:nvPr/>
            </p:nvSpPr>
            <p:spPr bwMode="auto">
              <a:xfrm>
                <a:off x="679" y="1670"/>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43"/>
                    </a:moveTo>
                    <a:lnTo>
                      <a:pt x="43" y="52"/>
                    </a:lnTo>
                    <a:lnTo>
                      <a:pt x="0" y="9"/>
                    </a:lnTo>
                    <a:lnTo>
                      <a:pt x="9" y="0"/>
                    </a:lnTo>
                    <a:lnTo>
                      <a:pt x="52" y="4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2" name="未知"/>
              <p:cNvSpPr/>
              <p:nvPr/>
            </p:nvSpPr>
            <p:spPr bwMode="auto">
              <a:xfrm>
                <a:off x="679" y="1670"/>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0" y="9"/>
                    </a:moveTo>
                    <a:lnTo>
                      <a:pt x="43" y="52"/>
                    </a:lnTo>
                    <a:lnTo>
                      <a:pt x="52" y="43"/>
                    </a:lnTo>
                    <a:lnTo>
                      <a:pt x="9" y="0"/>
                    </a:lnTo>
                    <a:lnTo>
                      <a:pt x="0" y="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3" name="Rectangle 310"/>
              <p:cNvSpPr>
                <a:spLocks noChangeArrowheads="1"/>
              </p:cNvSpPr>
              <p:nvPr/>
            </p:nvSpPr>
            <p:spPr bwMode="auto">
              <a:xfrm>
                <a:off x="684" y="1660"/>
                <a:ext cx="24"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04" name="Rectangle 311"/>
              <p:cNvSpPr/>
              <p:nvPr/>
            </p:nvSpPr>
            <p:spPr bwMode="auto">
              <a:xfrm>
                <a:off x="684" y="1660"/>
                <a:ext cx="24"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05" name="未知"/>
              <p:cNvSpPr/>
              <p:nvPr/>
            </p:nvSpPr>
            <p:spPr bwMode="auto">
              <a:xfrm>
                <a:off x="679" y="1636"/>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6" name="未知"/>
              <p:cNvSpPr/>
              <p:nvPr/>
            </p:nvSpPr>
            <p:spPr bwMode="auto">
              <a:xfrm>
                <a:off x="679" y="1636"/>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9" y="52"/>
                    </a:moveTo>
                    <a:lnTo>
                      <a:pt x="52" y="9"/>
                    </a:lnTo>
                    <a:lnTo>
                      <a:pt x="43" y="0"/>
                    </a:lnTo>
                    <a:lnTo>
                      <a:pt x="0" y="43"/>
                    </a:lnTo>
                    <a:lnTo>
                      <a:pt x="9" y="5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7" name="Rectangle 314"/>
              <p:cNvSpPr>
                <a:spLocks noChangeArrowheads="1"/>
              </p:cNvSpPr>
              <p:nvPr/>
            </p:nvSpPr>
            <p:spPr bwMode="auto">
              <a:xfrm>
                <a:off x="669" y="1627"/>
                <a:ext cx="6" cy="25"/>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08" name="Rectangle 315"/>
              <p:cNvSpPr/>
              <p:nvPr/>
            </p:nvSpPr>
            <p:spPr bwMode="auto">
              <a:xfrm>
                <a:off x="669" y="1627"/>
                <a:ext cx="6" cy="25"/>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09" name="Rectangle 316"/>
              <p:cNvSpPr>
                <a:spLocks noChangeArrowheads="1"/>
              </p:cNvSpPr>
              <p:nvPr/>
            </p:nvSpPr>
            <p:spPr bwMode="auto">
              <a:xfrm>
                <a:off x="636" y="1660"/>
                <a:ext cx="24"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0" name="Rectangle 317"/>
              <p:cNvSpPr/>
              <p:nvPr/>
            </p:nvSpPr>
            <p:spPr bwMode="auto">
              <a:xfrm>
                <a:off x="636" y="1660"/>
                <a:ext cx="24"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1" name="未知"/>
              <p:cNvSpPr/>
              <p:nvPr/>
            </p:nvSpPr>
            <p:spPr bwMode="auto">
              <a:xfrm>
                <a:off x="644" y="1670"/>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2" name="未知"/>
              <p:cNvSpPr/>
              <p:nvPr/>
            </p:nvSpPr>
            <p:spPr bwMode="auto">
              <a:xfrm>
                <a:off x="644" y="1670"/>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43" y="0"/>
                    </a:moveTo>
                    <a:lnTo>
                      <a:pt x="0" y="43"/>
                    </a:lnTo>
                    <a:lnTo>
                      <a:pt x="9" y="52"/>
                    </a:lnTo>
                    <a:lnTo>
                      <a:pt x="52" y="9"/>
                    </a:lnTo>
                    <a:lnTo>
                      <a:pt x="43"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3" name="Rectangle 320"/>
              <p:cNvSpPr>
                <a:spLocks noChangeArrowheads="1"/>
              </p:cNvSpPr>
              <p:nvPr/>
            </p:nvSpPr>
            <p:spPr bwMode="auto">
              <a:xfrm>
                <a:off x="669" y="1675"/>
                <a:ext cx="6" cy="25"/>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4" name="Rectangle 321"/>
              <p:cNvSpPr/>
              <p:nvPr/>
            </p:nvSpPr>
            <p:spPr bwMode="auto">
              <a:xfrm>
                <a:off x="669" y="1675"/>
                <a:ext cx="6" cy="25"/>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5" name="未知"/>
              <p:cNvSpPr/>
              <p:nvPr/>
            </p:nvSpPr>
            <p:spPr bwMode="auto">
              <a:xfrm>
                <a:off x="644" y="1636"/>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2" y="43"/>
                    </a:moveTo>
                    <a:lnTo>
                      <a:pt x="43" y="51"/>
                    </a:lnTo>
                    <a:lnTo>
                      <a:pt x="0" y="9"/>
                    </a:lnTo>
                    <a:lnTo>
                      <a:pt x="9" y="0"/>
                    </a:lnTo>
                    <a:lnTo>
                      <a:pt x="52" y="4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6" name="未知"/>
              <p:cNvSpPr/>
              <p:nvPr/>
            </p:nvSpPr>
            <p:spPr bwMode="auto">
              <a:xfrm>
                <a:off x="644" y="1636"/>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2" y="43"/>
                    </a:moveTo>
                    <a:lnTo>
                      <a:pt x="9" y="0"/>
                    </a:lnTo>
                    <a:lnTo>
                      <a:pt x="0" y="9"/>
                    </a:lnTo>
                    <a:lnTo>
                      <a:pt x="43" y="51"/>
                    </a:lnTo>
                    <a:lnTo>
                      <a:pt x="52" y="4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7" name="未知"/>
              <p:cNvSpPr/>
              <p:nvPr/>
            </p:nvSpPr>
            <p:spPr bwMode="auto">
              <a:xfrm>
                <a:off x="649" y="1695"/>
                <a:ext cx="46" cy="8"/>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w 116"/>
                  <a:gd name="T45" fmla="*/ 0 h 19"/>
                  <a:gd name="T46" fmla="*/ 0 w 116"/>
                  <a:gd name="T47" fmla="*/ 0 h 19"/>
                  <a:gd name="T48" fmla="*/ 0 w 116"/>
                  <a:gd name="T49" fmla="*/ 0 h 19"/>
                  <a:gd name="T50" fmla="*/ 0 w 116"/>
                  <a:gd name="T51" fmla="*/ 0 h 19"/>
                  <a:gd name="T52" fmla="*/ 0 w 116"/>
                  <a:gd name="T53" fmla="*/ 0 h 19"/>
                  <a:gd name="T54" fmla="*/ 0 w 116"/>
                  <a:gd name="T55" fmla="*/ 0 h 19"/>
                  <a:gd name="T56" fmla="*/ 0 w 116"/>
                  <a:gd name="T57" fmla="*/ 0 h 19"/>
                  <a:gd name="T58" fmla="*/ 0 w 116"/>
                  <a:gd name="T59" fmla="*/ 0 h 19"/>
                  <a:gd name="T60" fmla="*/ 0 w 116"/>
                  <a:gd name="T61" fmla="*/ 0 h 19"/>
                  <a:gd name="T62" fmla="*/ 0 w 116"/>
                  <a:gd name="T63" fmla="*/ 0 h 19"/>
                  <a:gd name="T64" fmla="*/ 0 w 116"/>
                  <a:gd name="T65" fmla="*/ 0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6" h="19">
                    <a:moveTo>
                      <a:pt x="58" y="19"/>
                    </a:moveTo>
                    <a:lnTo>
                      <a:pt x="54" y="19"/>
                    </a:lnTo>
                    <a:lnTo>
                      <a:pt x="50" y="19"/>
                    </a:lnTo>
                    <a:lnTo>
                      <a:pt x="46" y="19"/>
                    </a:lnTo>
                    <a:lnTo>
                      <a:pt x="42" y="18"/>
                    </a:lnTo>
                    <a:lnTo>
                      <a:pt x="39" y="17"/>
                    </a:lnTo>
                    <a:lnTo>
                      <a:pt x="35" y="17"/>
                    </a:lnTo>
                    <a:lnTo>
                      <a:pt x="31" y="16"/>
                    </a:lnTo>
                    <a:lnTo>
                      <a:pt x="28" y="14"/>
                    </a:lnTo>
                    <a:lnTo>
                      <a:pt x="24" y="13"/>
                    </a:lnTo>
                    <a:lnTo>
                      <a:pt x="20" y="12"/>
                    </a:lnTo>
                    <a:lnTo>
                      <a:pt x="17" y="10"/>
                    </a:lnTo>
                    <a:lnTo>
                      <a:pt x="13" y="9"/>
                    </a:lnTo>
                    <a:lnTo>
                      <a:pt x="10" y="7"/>
                    </a:lnTo>
                    <a:lnTo>
                      <a:pt x="7" y="5"/>
                    </a:lnTo>
                    <a:lnTo>
                      <a:pt x="3" y="3"/>
                    </a:lnTo>
                    <a:lnTo>
                      <a:pt x="0" y="1"/>
                    </a:lnTo>
                    <a:lnTo>
                      <a:pt x="0" y="0"/>
                    </a:lnTo>
                    <a:lnTo>
                      <a:pt x="116" y="0"/>
                    </a:lnTo>
                    <a:lnTo>
                      <a:pt x="116" y="1"/>
                    </a:lnTo>
                    <a:lnTo>
                      <a:pt x="113" y="3"/>
                    </a:lnTo>
                    <a:lnTo>
                      <a:pt x="99" y="10"/>
                    </a:lnTo>
                    <a:lnTo>
                      <a:pt x="96" y="12"/>
                    </a:lnTo>
                    <a:lnTo>
                      <a:pt x="92" y="13"/>
                    </a:lnTo>
                    <a:lnTo>
                      <a:pt x="89" y="14"/>
                    </a:lnTo>
                    <a:lnTo>
                      <a:pt x="85" y="16"/>
                    </a:lnTo>
                    <a:lnTo>
                      <a:pt x="81" y="17"/>
                    </a:lnTo>
                    <a:lnTo>
                      <a:pt x="77" y="17"/>
                    </a:lnTo>
                    <a:lnTo>
                      <a:pt x="74" y="18"/>
                    </a:lnTo>
                    <a:lnTo>
                      <a:pt x="70" y="19"/>
                    </a:lnTo>
                    <a:lnTo>
                      <a:pt x="66" y="19"/>
                    </a:lnTo>
                    <a:lnTo>
                      <a:pt x="62" y="19"/>
                    </a:lnTo>
                    <a:lnTo>
                      <a:pt x="58" y="1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8" name="未知"/>
              <p:cNvSpPr/>
              <p:nvPr/>
            </p:nvSpPr>
            <p:spPr bwMode="auto">
              <a:xfrm>
                <a:off x="633" y="1632"/>
                <a:ext cx="39" cy="63"/>
              </a:xfrm>
              <a:custGeom>
                <a:avLst/>
                <a:gdLst>
                  <a:gd name="T0" fmla="*/ 0 w 98"/>
                  <a:gd name="T1" fmla="*/ 0 h 159"/>
                  <a:gd name="T2" fmla="*/ 0 w 98"/>
                  <a:gd name="T3" fmla="*/ 0 h 159"/>
                  <a:gd name="T4" fmla="*/ 0 w 98"/>
                  <a:gd name="T5" fmla="*/ 0 h 159"/>
                  <a:gd name="T6" fmla="*/ 0 w 98"/>
                  <a:gd name="T7" fmla="*/ 0 h 159"/>
                  <a:gd name="T8" fmla="*/ 0 w 98"/>
                  <a:gd name="T9" fmla="*/ 0 h 159"/>
                  <a:gd name="T10" fmla="*/ 0 w 98"/>
                  <a:gd name="T11" fmla="*/ 0 h 159"/>
                  <a:gd name="T12" fmla="*/ 0 w 98"/>
                  <a:gd name="T13" fmla="*/ 0 h 159"/>
                  <a:gd name="T14" fmla="*/ 0 w 98"/>
                  <a:gd name="T15" fmla="*/ 0 h 159"/>
                  <a:gd name="T16" fmla="*/ 0 w 98"/>
                  <a:gd name="T17" fmla="*/ 0 h 159"/>
                  <a:gd name="T18" fmla="*/ 0 w 98"/>
                  <a:gd name="T19" fmla="*/ 0 h 159"/>
                  <a:gd name="T20" fmla="*/ 0 w 98"/>
                  <a:gd name="T21" fmla="*/ 0 h 159"/>
                  <a:gd name="T22" fmla="*/ 0 w 98"/>
                  <a:gd name="T23" fmla="*/ 0 h 159"/>
                  <a:gd name="T24" fmla="*/ 0 w 98"/>
                  <a:gd name="T25" fmla="*/ 0 h 159"/>
                  <a:gd name="T26" fmla="*/ 0 w 98"/>
                  <a:gd name="T27" fmla="*/ 0 h 159"/>
                  <a:gd name="T28" fmla="*/ 0 w 98"/>
                  <a:gd name="T29" fmla="*/ 0 h 159"/>
                  <a:gd name="T30" fmla="*/ 0 w 98"/>
                  <a:gd name="T31" fmla="*/ 0 h 159"/>
                  <a:gd name="T32" fmla="*/ 0 w 98"/>
                  <a:gd name="T33" fmla="*/ 0 h 159"/>
                  <a:gd name="T34" fmla="*/ 0 w 98"/>
                  <a:gd name="T35" fmla="*/ 0 h 159"/>
                  <a:gd name="T36" fmla="*/ 0 w 98"/>
                  <a:gd name="T37" fmla="*/ 0 h 159"/>
                  <a:gd name="T38" fmla="*/ 0 w 98"/>
                  <a:gd name="T39" fmla="*/ 0 h 159"/>
                  <a:gd name="T40" fmla="*/ 0 w 98"/>
                  <a:gd name="T41" fmla="*/ 0 h 159"/>
                  <a:gd name="T42" fmla="*/ 0 w 98"/>
                  <a:gd name="T43" fmla="*/ 0 h 159"/>
                  <a:gd name="T44" fmla="*/ 0 w 98"/>
                  <a:gd name="T45" fmla="*/ 0 h 159"/>
                  <a:gd name="T46" fmla="*/ 0 w 98"/>
                  <a:gd name="T47" fmla="*/ 0 h 159"/>
                  <a:gd name="T48" fmla="*/ 0 w 98"/>
                  <a:gd name="T49" fmla="*/ 0 h 159"/>
                  <a:gd name="T50" fmla="*/ 0 w 98"/>
                  <a:gd name="T51" fmla="*/ 0 h 159"/>
                  <a:gd name="T52" fmla="*/ 0 w 98"/>
                  <a:gd name="T53" fmla="*/ 0 h 159"/>
                  <a:gd name="T54" fmla="*/ 0 w 98"/>
                  <a:gd name="T55" fmla="*/ 0 h 159"/>
                  <a:gd name="T56" fmla="*/ 0 w 98"/>
                  <a:gd name="T57" fmla="*/ 0 h 159"/>
                  <a:gd name="T58" fmla="*/ 0 w 98"/>
                  <a:gd name="T59" fmla="*/ 0 h 159"/>
                  <a:gd name="T60" fmla="*/ 0 w 98"/>
                  <a:gd name="T61" fmla="*/ 0 h 159"/>
                  <a:gd name="T62" fmla="*/ 0 w 98"/>
                  <a:gd name="T63" fmla="*/ 0 h 159"/>
                  <a:gd name="T64" fmla="*/ 0 w 98"/>
                  <a:gd name="T65" fmla="*/ 0 h 159"/>
                  <a:gd name="T66" fmla="*/ 0 w 98"/>
                  <a:gd name="T67" fmla="*/ 0 h 159"/>
                  <a:gd name="T68" fmla="*/ 0 w 98"/>
                  <a:gd name="T69" fmla="*/ 0 h 159"/>
                  <a:gd name="T70" fmla="*/ 0 w 98"/>
                  <a:gd name="T71" fmla="*/ 0 h 159"/>
                  <a:gd name="T72" fmla="*/ 0 w 98"/>
                  <a:gd name="T73" fmla="*/ 0 h 159"/>
                  <a:gd name="T74" fmla="*/ 0 w 98"/>
                  <a:gd name="T75" fmla="*/ 0 h 159"/>
                  <a:gd name="T76" fmla="*/ 0 w 98"/>
                  <a:gd name="T77" fmla="*/ 0 h 159"/>
                  <a:gd name="T78" fmla="*/ 0 w 98"/>
                  <a:gd name="T79" fmla="*/ 0 h 159"/>
                  <a:gd name="T80" fmla="*/ 0 w 98"/>
                  <a:gd name="T81" fmla="*/ 0 h 159"/>
                  <a:gd name="T82" fmla="*/ 0 w 98"/>
                  <a:gd name="T83" fmla="*/ 0 h 159"/>
                  <a:gd name="T84" fmla="*/ 0 w 98"/>
                  <a:gd name="T85" fmla="*/ 0 h 159"/>
                  <a:gd name="T86" fmla="*/ 0 w 98"/>
                  <a:gd name="T87" fmla="*/ 0 h 1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8" h="159">
                    <a:moveTo>
                      <a:pt x="40" y="159"/>
                    </a:moveTo>
                    <a:lnTo>
                      <a:pt x="40" y="159"/>
                    </a:lnTo>
                    <a:lnTo>
                      <a:pt x="39" y="159"/>
                    </a:lnTo>
                    <a:lnTo>
                      <a:pt x="39" y="158"/>
                    </a:lnTo>
                    <a:lnTo>
                      <a:pt x="38" y="158"/>
                    </a:lnTo>
                    <a:lnTo>
                      <a:pt x="37" y="157"/>
                    </a:lnTo>
                    <a:lnTo>
                      <a:pt x="36" y="156"/>
                    </a:lnTo>
                    <a:lnTo>
                      <a:pt x="35" y="155"/>
                    </a:lnTo>
                    <a:lnTo>
                      <a:pt x="34" y="155"/>
                    </a:lnTo>
                    <a:lnTo>
                      <a:pt x="34" y="154"/>
                    </a:lnTo>
                    <a:lnTo>
                      <a:pt x="33" y="153"/>
                    </a:lnTo>
                    <a:lnTo>
                      <a:pt x="31" y="152"/>
                    </a:lnTo>
                    <a:lnTo>
                      <a:pt x="30" y="151"/>
                    </a:lnTo>
                    <a:lnTo>
                      <a:pt x="28" y="149"/>
                    </a:lnTo>
                    <a:lnTo>
                      <a:pt x="27" y="148"/>
                    </a:lnTo>
                    <a:lnTo>
                      <a:pt x="25" y="146"/>
                    </a:lnTo>
                    <a:lnTo>
                      <a:pt x="24" y="144"/>
                    </a:lnTo>
                    <a:lnTo>
                      <a:pt x="23" y="143"/>
                    </a:lnTo>
                    <a:lnTo>
                      <a:pt x="22" y="142"/>
                    </a:lnTo>
                    <a:lnTo>
                      <a:pt x="20" y="140"/>
                    </a:lnTo>
                    <a:lnTo>
                      <a:pt x="19" y="138"/>
                    </a:lnTo>
                    <a:lnTo>
                      <a:pt x="18" y="137"/>
                    </a:lnTo>
                    <a:lnTo>
                      <a:pt x="17" y="136"/>
                    </a:lnTo>
                    <a:lnTo>
                      <a:pt x="11" y="126"/>
                    </a:lnTo>
                    <a:lnTo>
                      <a:pt x="10" y="124"/>
                    </a:lnTo>
                    <a:lnTo>
                      <a:pt x="9" y="121"/>
                    </a:lnTo>
                    <a:lnTo>
                      <a:pt x="8" y="119"/>
                    </a:lnTo>
                    <a:lnTo>
                      <a:pt x="7" y="117"/>
                    </a:lnTo>
                    <a:lnTo>
                      <a:pt x="6" y="116"/>
                    </a:lnTo>
                    <a:lnTo>
                      <a:pt x="5" y="113"/>
                    </a:lnTo>
                    <a:lnTo>
                      <a:pt x="4" y="110"/>
                    </a:lnTo>
                    <a:lnTo>
                      <a:pt x="4" y="107"/>
                    </a:lnTo>
                    <a:lnTo>
                      <a:pt x="3" y="104"/>
                    </a:lnTo>
                    <a:lnTo>
                      <a:pt x="2" y="102"/>
                    </a:lnTo>
                    <a:lnTo>
                      <a:pt x="2" y="101"/>
                    </a:lnTo>
                    <a:lnTo>
                      <a:pt x="1" y="98"/>
                    </a:lnTo>
                    <a:lnTo>
                      <a:pt x="0" y="86"/>
                    </a:lnTo>
                    <a:lnTo>
                      <a:pt x="0" y="83"/>
                    </a:lnTo>
                    <a:lnTo>
                      <a:pt x="0" y="80"/>
                    </a:lnTo>
                    <a:lnTo>
                      <a:pt x="0" y="77"/>
                    </a:lnTo>
                    <a:lnTo>
                      <a:pt x="0" y="73"/>
                    </a:lnTo>
                    <a:lnTo>
                      <a:pt x="0" y="72"/>
                    </a:lnTo>
                    <a:lnTo>
                      <a:pt x="0" y="70"/>
                    </a:lnTo>
                    <a:lnTo>
                      <a:pt x="0" y="67"/>
                    </a:lnTo>
                    <a:lnTo>
                      <a:pt x="1" y="65"/>
                    </a:lnTo>
                    <a:lnTo>
                      <a:pt x="1" y="64"/>
                    </a:lnTo>
                    <a:lnTo>
                      <a:pt x="1" y="61"/>
                    </a:lnTo>
                    <a:lnTo>
                      <a:pt x="2" y="58"/>
                    </a:lnTo>
                    <a:lnTo>
                      <a:pt x="2" y="57"/>
                    </a:lnTo>
                    <a:lnTo>
                      <a:pt x="3" y="55"/>
                    </a:lnTo>
                    <a:lnTo>
                      <a:pt x="4" y="52"/>
                    </a:lnTo>
                    <a:lnTo>
                      <a:pt x="4" y="50"/>
                    </a:lnTo>
                    <a:lnTo>
                      <a:pt x="4" y="49"/>
                    </a:lnTo>
                    <a:lnTo>
                      <a:pt x="5" y="46"/>
                    </a:lnTo>
                    <a:lnTo>
                      <a:pt x="6" y="44"/>
                    </a:lnTo>
                    <a:lnTo>
                      <a:pt x="7" y="43"/>
                    </a:lnTo>
                    <a:lnTo>
                      <a:pt x="8" y="41"/>
                    </a:lnTo>
                    <a:lnTo>
                      <a:pt x="9" y="38"/>
                    </a:lnTo>
                    <a:lnTo>
                      <a:pt x="10" y="36"/>
                    </a:lnTo>
                    <a:lnTo>
                      <a:pt x="11" y="33"/>
                    </a:lnTo>
                    <a:lnTo>
                      <a:pt x="13" y="30"/>
                    </a:lnTo>
                    <a:lnTo>
                      <a:pt x="14" y="29"/>
                    </a:lnTo>
                    <a:lnTo>
                      <a:pt x="14" y="28"/>
                    </a:lnTo>
                    <a:lnTo>
                      <a:pt x="16" y="26"/>
                    </a:lnTo>
                    <a:lnTo>
                      <a:pt x="17" y="23"/>
                    </a:lnTo>
                    <a:lnTo>
                      <a:pt x="18" y="22"/>
                    </a:lnTo>
                    <a:lnTo>
                      <a:pt x="19" y="21"/>
                    </a:lnTo>
                    <a:lnTo>
                      <a:pt x="20" y="19"/>
                    </a:lnTo>
                    <a:lnTo>
                      <a:pt x="22" y="17"/>
                    </a:lnTo>
                    <a:lnTo>
                      <a:pt x="23" y="16"/>
                    </a:lnTo>
                    <a:lnTo>
                      <a:pt x="24" y="15"/>
                    </a:lnTo>
                    <a:lnTo>
                      <a:pt x="25" y="13"/>
                    </a:lnTo>
                    <a:lnTo>
                      <a:pt x="27" y="12"/>
                    </a:lnTo>
                    <a:lnTo>
                      <a:pt x="28" y="10"/>
                    </a:lnTo>
                    <a:lnTo>
                      <a:pt x="30" y="9"/>
                    </a:lnTo>
                    <a:lnTo>
                      <a:pt x="31" y="7"/>
                    </a:lnTo>
                    <a:lnTo>
                      <a:pt x="33" y="6"/>
                    </a:lnTo>
                    <a:lnTo>
                      <a:pt x="34" y="5"/>
                    </a:lnTo>
                    <a:lnTo>
                      <a:pt x="35" y="4"/>
                    </a:lnTo>
                    <a:lnTo>
                      <a:pt x="36" y="3"/>
                    </a:lnTo>
                    <a:lnTo>
                      <a:pt x="37" y="2"/>
                    </a:lnTo>
                    <a:lnTo>
                      <a:pt x="40" y="0"/>
                    </a:lnTo>
                    <a:lnTo>
                      <a:pt x="98" y="0"/>
                    </a:lnTo>
                    <a:lnTo>
                      <a:pt x="95" y="0"/>
                    </a:lnTo>
                    <a:lnTo>
                      <a:pt x="92" y="0"/>
                    </a:lnTo>
                    <a:lnTo>
                      <a:pt x="89" y="1"/>
                    </a:lnTo>
                    <a:lnTo>
                      <a:pt x="85" y="1"/>
                    </a:lnTo>
                    <a:lnTo>
                      <a:pt x="82" y="2"/>
                    </a:lnTo>
                    <a:lnTo>
                      <a:pt x="80" y="2"/>
                    </a:lnTo>
                    <a:lnTo>
                      <a:pt x="76" y="3"/>
                    </a:lnTo>
                    <a:lnTo>
                      <a:pt x="73" y="4"/>
                    </a:lnTo>
                    <a:lnTo>
                      <a:pt x="71" y="5"/>
                    </a:lnTo>
                    <a:lnTo>
                      <a:pt x="70" y="5"/>
                    </a:lnTo>
                    <a:lnTo>
                      <a:pt x="68" y="6"/>
                    </a:lnTo>
                    <a:lnTo>
                      <a:pt x="65" y="7"/>
                    </a:lnTo>
                    <a:lnTo>
                      <a:pt x="62" y="9"/>
                    </a:lnTo>
                    <a:lnTo>
                      <a:pt x="59" y="10"/>
                    </a:lnTo>
                    <a:lnTo>
                      <a:pt x="37" y="29"/>
                    </a:lnTo>
                    <a:lnTo>
                      <a:pt x="35" y="30"/>
                    </a:lnTo>
                    <a:lnTo>
                      <a:pt x="34" y="33"/>
                    </a:lnTo>
                    <a:lnTo>
                      <a:pt x="32" y="36"/>
                    </a:lnTo>
                    <a:lnTo>
                      <a:pt x="30" y="38"/>
                    </a:lnTo>
                    <a:lnTo>
                      <a:pt x="28" y="41"/>
                    </a:lnTo>
                    <a:lnTo>
                      <a:pt x="28" y="43"/>
                    </a:lnTo>
                    <a:lnTo>
                      <a:pt x="27" y="44"/>
                    </a:lnTo>
                    <a:lnTo>
                      <a:pt x="26" y="46"/>
                    </a:lnTo>
                    <a:lnTo>
                      <a:pt x="24" y="49"/>
                    </a:lnTo>
                    <a:lnTo>
                      <a:pt x="24" y="50"/>
                    </a:lnTo>
                    <a:lnTo>
                      <a:pt x="23" y="52"/>
                    </a:lnTo>
                    <a:lnTo>
                      <a:pt x="22" y="55"/>
                    </a:lnTo>
                    <a:lnTo>
                      <a:pt x="22" y="57"/>
                    </a:lnTo>
                    <a:lnTo>
                      <a:pt x="21" y="58"/>
                    </a:lnTo>
                    <a:lnTo>
                      <a:pt x="18" y="80"/>
                    </a:lnTo>
                    <a:lnTo>
                      <a:pt x="22" y="102"/>
                    </a:lnTo>
                    <a:lnTo>
                      <a:pt x="22" y="104"/>
                    </a:lnTo>
                    <a:lnTo>
                      <a:pt x="23" y="107"/>
                    </a:lnTo>
                    <a:lnTo>
                      <a:pt x="24" y="110"/>
                    </a:lnTo>
                    <a:lnTo>
                      <a:pt x="43" y="137"/>
                    </a:lnTo>
                    <a:lnTo>
                      <a:pt x="44" y="138"/>
                    </a:lnTo>
                    <a:lnTo>
                      <a:pt x="59" y="149"/>
                    </a:lnTo>
                    <a:lnTo>
                      <a:pt x="62" y="151"/>
                    </a:lnTo>
                    <a:lnTo>
                      <a:pt x="80" y="157"/>
                    </a:lnTo>
                    <a:lnTo>
                      <a:pt x="82" y="158"/>
                    </a:lnTo>
                    <a:lnTo>
                      <a:pt x="85" y="158"/>
                    </a:lnTo>
                    <a:lnTo>
                      <a:pt x="89" y="159"/>
                    </a:lnTo>
                    <a:lnTo>
                      <a:pt x="92" y="159"/>
                    </a:lnTo>
                    <a:lnTo>
                      <a:pt x="95" y="159"/>
                    </a:lnTo>
                    <a:lnTo>
                      <a:pt x="98" y="15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9" name="未知"/>
              <p:cNvSpPr/>
              <p:nvPr/>
            </p:nvSpPr>
            <p:spPr bwMode="auto">
              <a:xfrm>
                <a:off x="672" y="1632"/>
                <a:ext cx="40" cy="63"/>
              </a:xfrm>
              <a:custGeom>
                <a:avLst/>
                <a:gdLst>
                  <a:gd name="T0" fmla="*/ 0 w 99"/>
                  <a:gd name="T1" fmla="*/ 0 h 159"/>
                  <a:gd name="T2" fmla="*/ 0 w 99"/>
                  <a:gd name="T3" fmla="*/ 0 h 159"/>
                  <a:gd name="T4" fmla="*/ 0 w 99"/>
                  <a:gd name="T5" fmla="*/ 0 h 159"/>
                  <a:gd name="T6" fmla="*/ 0 w 99"/>
                  <a:gd name="T7" fmla="*/ 0 h 159"/>
                  <a:gd name="T8" fmla="*/ 0 w 99"/>
                  <a:gd name="T9" fmla="*/ 0 h 159"/>
                  <a:gd name="T10" fmla="*/ 0 w 99"/>
                  <a:gd name="T11" fmla="*/ 0 h 159"/>
                  <a:gd name="T12" fmla="*/ 0 w 99"/>
                  <a:gd name="T13" fmla="*/ 0 h 159"/>
                  <a:gd name="T14" fmla="*/ 0 w 99"/>
                  <a:gd name="T15" fmla="*/ 0 h 159"/>
                  <a:gd name="T16" fmla="*/ 0 w 99"/>
                  <a:gd name="T17" fmla="*/ 0 h 159"/>
                  <a:gd name="T18" fmla="*/ 0 w 99"/>
                  <a:gd name="T19" fmla="*/ 0 h 159"/>
                  <a:gd name="T20" fmla="*/ 0 w 99"/>
                  <a:gd name="T21" fmla="*/ 0 h 159"/>
                  <a:gd name="T22" fmla="*/ 0 w 99"/>
                  <a:gd name="T23" fmla="*/ 0 h 159"/>
                  <a:gd name="T24" fmla="*/ 0 w 99"/>
                  <a:gd name="T25" fmla="*/ 0 h 159"/>
                  <a:gd name="T26" fmla="*/ 0 w 99"/>
                  <a:gd name="T27" fmla="*/ 0 h 159"/>
                  <a:gd name="T28" fmla="*/ 0 w 99"/>
                  <a:gd name="T29" fmla="*/ 0 h 159"/>
                  <a:gd name="T30" fmla="*/ 0 w 99"/>
                  <a:gd name="T31" fmla="*/ 0 h 159"/>
                  <a:gd name="T32" fmla="*/ 0 w 99"/>
                  <a:gd name="T33" fmla="*/ 0 h 159"/>
                  <a:gd name="T34" fmla="*/ 0 w 99"/>
                  <a:gd name="T35" fmla="*/ 0 h 159"/>
                  <a:gd name="T36" fmla="*/ 0 w 99"/>
                  <a:gd name="T37" fmla="*/ 0 h 159"/>
                  <a:gd name="T38" fmla="*/ 0 w 99"/>
                  <a:gd name="T39" fmla="*/ 0 h 159"/>
                  <a:gd name="T40" fmla="*/ 0 w 99"/>
                  <a:gd name="T41" fmla="*/ 0 h 159"/>
                  <a:gd name="T42" fmla="*/ 0 w 99"/>
                  <a:gd name="T43" fmla="*/ 0 h 159"/>
                  <a:gd name="T44" fmla="*/ 0 w 99"/>
                  <a:gd name="T45" fmla="*/ 0 h 159"/>
                  <a:gd name="T46" fmla="*/ 0 w 99"/>
                  <a:gd name="T47" fmla="*/ 0 h 159"/>
                  <a:gd name="T48" fmla="*/ 0 w 99"/>
                  <a:gd name="T49" fmla="*/ 0 h 159"/>
                  <a:gd name="T50" fmla="*/ 0 w 99"/>
                  <a:gd name="T51" fmla="*/ 0 h 159"/>
                  <a:gd name="T52" fmla="*/ 0 w 99"/>
                  <a:gd name="T53" fmla="*/ 0 h 159"/>
                  <a:gd name="T54" fmla="*/ 0 w 99"/>
                  <a:gd name="T55" fmla="*/ 0 h 159"/>
                  <a:gd name="T56" fmla="*/ 0 w 99"/>
                  <a:gd name="T57" fmla="*/ 0 h 159"/>
                  <a:gd name="T58" fmla="*/ 0 w 99"/>
                  <a:gd name="T59" fmla="*/ 0 h 159"/>
                  <a:gd name="T60" fmla="*/ 0 w 99"/>
                  <a:gd name="T61" fmla="*/ 0 h 159"/>
                  <a:gd name="T62" fmla="*/ 0 w 99"/>
                  <a:gd name="T63" fmla="*/ 0 h 159"/>
                  <a:gd name="T64" fmla="*/ 0 w 99"/>
                  <a:gd name="T65" fmla="*/ 0 h 159"/>
                  <a:gd name="T66" fmla="*/ 0 w 99"/>
                  <a:gd name="T67" fmla="*/ 0 h 159"/>
                  <a:gd name="T68" fmla="*/ 0 w 99"/>
                  <a:gd name="T69" fmla="*/ 0 h 159"/>
                  <a:gd name="T70" fmla="*/ 0 w 99"/>
                  <a:gd name="T71" fmla="*/ 0 h 159"/>
                  <a:gd name="T72" fmla="*/ 0 w 99"/>
                  <a:gd name="T73" fmla="*/ 0 h 159"/>
                  <a:gd name="T74" fmla="*/ 0 w 99"/>
                  <a:gd name="T75" fmla="*/ 0 h 159"/>
                  <a:gd name="T76" fmla="*/ 0 w 99"/>
                  <a:gd name="T77" fmla="*/ 0 h 159"/>
                  <a:gd name="T78" fmla="*/ 0 w 99"/>
                  <a:gd name="T79" fmla="*/ 0 h 159"/>
                  <a:gd name="T80" fmla="*/ 0 w 99"/>
                  <a:gd name="T81" fmla="*/ 0 h 159"/>
                  <a:gd name="T82" fmla="*/ 0 w 99"/>
                  <a:gd name="T83" fmla="*/ 0 h 159"/>
                  <a:gd name="T84" fmla="*/ 0 w 99"/>
                  <a:gd name="T85" fmla="*/ 0 h 1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159">
                    <a:moveTo>
                      <a:pt x="0" y="159"/>
                    </a:moveTo>
                    <a:lnTo>
                      <a:pt x="55" y="137"/>
                    </a:lnTo>
                    <a:lnTo>
                      <a:pt x="56" y="136"/>
                    </a:lnTo>
                    <a:lnTo>
                      <a:pt x="58" y="134"/>
                    </a:lnTo>
                    <a:lnTo>
                      <a:pt x="61" y="131"/>
                    </a:lnTo>
                    <a:lnTo>
                      <a:pt x="63" y="128"/>
                    </a:lnTo>
                    <a:lnTo>
                      <a:pt x="65" y="126"/>
                    </a:lnTo>
                    <a:lnTo>
                      <a:pt x="66" y="124"/>
                    </a:lnTo>
                    <a:lnTo>
                      <a:pt x="68" y="121"/>
                    </a:lnTo>
                    <a:lnTo>
                      <a:pt x="70" y="117"/>
                    </a:lnTo>
                    <a:lnTo>
                      <a:pt x="71" y="115"/>
                    </a:lnTo>
                    <a:lnTo>
                      <a:pt x="72" y="114"/>
                    </a:lnTo>
                    <a:lnTo>
                      <a:pt x="74" y="110"/>
                    </a:lnTo>
                    <a:lnTo>
                      <a:pt x="75" y="107"/>
                    </a:lnTo>
                    <a:lnTo>
                      <a:pt x="76" y="104"/>
                    </a:lnTo>
                    <a:lnTo>
                      <a:pt x="76" y="103"/>
                    </a:lnTo>
                    <a:lnTo>
                      <a:pt x="77" y="99"/>
                    </a:lnTo>
                    <a:lnTo>
                      <a:pt x="78" y="98"/>
                    </a:lnTo>
                    <a:lnTo>
                      <a:pt x="78" y="95"/>
                    </a:lnTo>
                    <a:lnTo>
                      <a:pt x="79" y="92"/>
                    </a:lnTo>
                    <a:lnTo>
                      <a:pt x="79" y="91"/>
                    </a:lnTo>
                    <a:lnTo>
                      <a:pt x="79" y="88"/>
                    </a:lnTo>
                    <a:lnTo>
                      <a:pt x="79" y="86"/>
                    </a:lnTo>
                    <a:lnTo>
                      <a:pt x="80" y="84"/>
                    </a:lnTo>
                    <a:lnTo>
                      <a:pt x="80" y="80"/>
                    </a:lnTo>
                    <a:lnTo>
                      <a:pt x="74" y="49"/>
                    </a:lnTo>
                    <a:lnTo>
                      <a:pt x="72" y="46"/>
                    </a:lnTo>
                    <a:lnTo>
                      <a:pt x="71" y="44"/>
                    </a:lnTo>
                    <a:lnTo>
                      <a:pt x="70" y="42"/>
                    </a:lnTo>
                    <a:lnTo>
                      <a:pt x="68" y="39"/>
                    </a:lnTo>
                    <a:lnTo>
                      <a:pt x="66" y="35"/>
                    </a:lnTo>
                    <a:lnTo>
                      <a:pt x="65" y="33"/>
                    </a:lnTo>
                    <a:lnTo>
                      <a:pt x="63" y="32"/>
                    </a:lnTo>
                    <a:lnTo>
                      <a:pt x="61" y="28"/>
                    </a:lnTo>
                    <a:lnTo>
                      <a:pt x="58" y="25"/>
                    </a:lnTo>
                    <a:lnTo>
                      <a:pt x="56" y="23"/>
                    </a:lnTo>
                    <a:lnTo>
                      <a:pt x="55" y="22"/>
                    </a:lnTo>
                    <a:lnTo>
                      <a:pt x="54" y="21"/>
                    </a:lnTo>
                    <a:lnTo>
                      <a:pt x="52" y="19"/>
                    </a:lnTo>
                    <a:lnTo>
                      <a:pt x="51" y="19"/>
                    </a:lnTo>
                    <a:lnTo>
                      <a:pt x="49" y="17"/>
                    </a:lnTo>
                    <a:lnTo>
                      <a:pt x="48" y="16"/>
                    </a:lnTo>
                    <a:lnTo>
                      <a:pt x="47" y="15"/>
                    </a:lnTo>
                    <a:lnTo>
                      <a:pt x="44" y="13"/>
                    </a:lnTo>
                    <a:lnTo>
                      <a:pt x="43" y="13"/>
                    </a:lnTo>
                    <a:lnTo>
                      <a:pt x="42" y="12"/>
                    </a:lnTo>
                    <a:lnTo>
                      <a:pt x="39" y="10"/>
                    </a:lnTo>
                    <a:lnTo>
                      <a:pt x="36" y="9"/>
                    </a:lnTo>
                    <a:lnTo>
                      <a:pt x="33" y="7"/>
                    </a:lnTo>
                    <a:lnTo>
                      <a:pt x="0" y="0"/>
                    </a:lnTo>
                    <a:lnTo>
                      <a:pt x="58" y="0"/>
                    </a:lnTo>
                    <a:lnTo>
                      <a:pt x="59" y="1"/>
                    </a:lnTo>
                    <a:lnTo>
                      <a:pt x="60" y="2"/>
                    </a:lnTo>
                    <a:lnTo>
                      <a:pt x="61" y="2"/>
                    </a:lnTo>
                    <a:lnTo>
                      <a:pt x="62" y="3"/>
                    </a:lnTo>
                    <a:lnTo>
                      <a:pt x="63" y="4"/>
                    </a:lnTo>
                    <a:lnTo>
                      <a:pt x="64" y="5"/>
                    </a:lnTo>
                    <a:lnTo>
                      <a:pt x="66" y="6"/>
                    </a:lnTo>
                    <a:lnTo>
                      <a:pt x="67" y="7"/>
                    </a:lnTo>
                    <a:lnTo>
                      <a:pt x="68" y="9"/>
                    </a:lnTo>
                    <a:lnTo>
                      <a:pt x="70" y="10"/>
                    </a:lnTo>
                    <a:lnTo>
                      <a:pt x="71" y="12"/>
                    </a:lnTo>
                    <a:lnTo>
                      <a:pt x="72" y="13"/>
                    </a:lnTo>
                    <a:lnTo>
                      <a:pt x="73" y="13"/>
                    </a:lnTo>
                    <a:lnTo>
                      <a:pt x="75" y="15"/>
                    </a:lnTo>
                    <a:lnTo>
                      <a:pt x="75" y="16"/>
                    </a:lnTo>
                    <a:lnTo>
                      <a:pt x="76" y="17"/>
                    </a:lnTo>
                    <a:lnTo>
                      <a:pt x="78" y="19"/>
                    </a:lnTo>
                    <a:lnTo>
                      <a:pt x="79" y="21"/>
                    </a:lnTo>
                    <a:lnTo>
                      <a:pt x="80" y="22"/>
                    </a:lnTo>
                    <a:lnTo>
                      <a:pt x="81" y="23"/>
                    </a:lnTo>
                    <a:lnTo>
                      <a:pt x="82" y="25"/>
                    </a:lnTo>
                    <a:lnTo>
                      <a:pt x="84" y="28"/>
                    </a:lnTo>
                    <a:lnTo>
                      <a:pt x="86" y="32"/>
                    </a:lnTo>
                    <a:lnTo>
                      <a:pt x="87" y="33"/>
                    </a:lnTo>
                    <a:lnTo>
                      <a:pt x="88" y="35"/>
                    </a:lnTo>
                    <a:lnTo>
                      <a:pt x="94" y="50"/>
                    </a:lnTo>
                    <a:lnTo>
                      <a:pt x="95" y="53"/>
                    </a:lnTo>
                    <a:lnTo>
                      <a:pt x="96" y="56"/>
                    </a:lnTo>
                    <a:lnTo>
                      <a:pt x="96" y="57"/>
                    </a:lnTo>
                    <a:lnTo>
                      <a:pt x="97" y="60"/>
                    </a:lnTo>
                    <a:lnTo>
                      <a:pt x="97" y="61"/>
                    </a:lnTo>
                    <a:lnTo>
                      <a:pt x="97" y="64"/>
                    </a:lnTo>
                    <a:lnTo>
                      <a:pt x="98" y="67"/>
                    </a:lnTo>
                    <a:lnTo>
                      <a:pt x="98" y="68"/>
                    </a:lnTo>
                    <a:lnTo>
                      <a:pt x="98" y="72"/>
                    </a:lnTo>
                    <a:lnTo>
                      <a:pt x="98" y="74"/>
                    </a:lnTo>
                    <a:lnTo>
                      <a:pt x="99" y="76"/>
                    </a:lnTo>
                    <a:lnTo>
                      <a:pt x="99" y="80"/>
                    </a:lnTo>
                    <a:lnTo>
                      <a:pt x="96" y="104"/>
                    </a:lnTo>
                    <a:lnTo>
                      <a:pt x="95" y="107"/>
                    </a:lnTo>
                    <a:lnTo>
                      <a:pt x="94" y="110"/>
                    </a:lnTo>
                    <a:lnTo>
                      <a:pt x="93" y="114"/>
                    </a:lnTo>
                    <a:lnTo>
                      <a:pt x="92" y="115"/>
                    </a:lnTo>
                    <a:lnTo>
                      <a:pt x="91" y="117"/>
                    </a:lnTo>
                    <a:lnTo>
                      <a:pt x="90" y="121"/>
                    </a:lnTo>
                    <a:lnTo>
                      <a:pt x="88" y="124"/>
                    </a:lnTo>
                    <a:lnTo>
                      <a:pt x="87" y="126"/>
                    </a:lnTo>
                    <a:lnTo>
                      <a:pt x="86" y="128"/>
                    </a:lnTo>
                    <a:lnTo>
                      <a:pt x="84" y="131"/>
                    </a:lnTo>
                    <a:lnTo>
                      <a:pt x="82" y="134"/>
                    </a:lnTo>
                    <a:lnTo>
                      <a:pt x="81" y="136"/>
                    </a:lnTo>
                    <a:lnTo>
                      <a:pt x="80" y="137"/>
                    </a:lnTo>
                    <a:lnTo>
                      <a:pt x="79" y="138"/>
                    </a:lnTo>
                    <a:lnTo>
                      <a:pt x="78" y="140"/>
                    </a:lnTo>
                    <a:lnTo>
                      <a:pt x="78" y="141"/>
                    </a:lnTo>
                    <a:lnTo>
                      <a:pt x="76" y="142"/>
                    </a:lnTo>
                    <a:lnTo>
                      <a:pt x="75" y="144"/>
                    </a:lnTo>
                    <a:lnTo>
                      <a:pt x="68" y="151"/>
                    </a:lnTo>
                    <a:lnTo>
                      <a:pt x="67" y="152"/>
                    </a:lnTo>
                    <a:lnTo>
                      <a:pt x="66" y="153"/>
                    </a:lnTo>
                    <a:lnTo>
                      <a:pt x="64" y="154"/>
                    </a:lnTo>
                    <a:lnTo>
                      <a:pt x="64" y="155"/>
                    </a:lnTo>
                    <a:lnTo>
                      <a:pt x="63" y="155"/>
                    </a:lnTo>
                    <a:lnTo>
                      <a:pt x="62" y="156"/>
                    </a:lnTo>
                    <a:lnTo>
                      <a:pt x="61" y="157"/>
                    </a:lnTo>
                    <a:lnTo>
                      <a:pt x="60" y="158"/>
                    </a:lnTo>
                    <a:lnTo>
                      <a:pt x="59" y="158"/>
                    </a:lnTo>
                    <a:lnTo>
                      <a:pt x="59" y="159"/>
                    </a:lnTo>
                    <a:lnTo>
                      <a:pt x="58" y="15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0" name="未知"/>
              <p:cNvSpPr/>
              <p:nvPr/>
            </p:nvSpPr>
            <p:spPr bwMode="auto">
              <a:xfrm>
                <a:off x="649" y="1624"/>
                <a:ext cx="46" cy="8"/>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w 116"/>
                  <a:gd name="T45" fmla="*/ 0 h 19"/>
                  <a:gd name="T46" fmla="*/ 0 w 116"/>
                  <a:gd name="T47" fmla="*/ 0 h 19"/>
                  <a:gd name="T48" fmla="*/ 0 w 116"/>
                  <a:gd name="T49" fmla="*/ 0 h 19"/>
                  <a:gd name="T50" fmla="*/ 0 w 116"/>
                  <a:gd name="T51" fmla="*/ 0 h 19"/>
                  <a:gd name="T52" fmla="*/ 0 w 116"/>
                  <a:gd name="T53" fmla="*/ 0 h 19"/>
                  <a:gd name="T54" fmla="*/ 0 w 116"/>
                  <a:gd name="T55" fmla="*/ 0 h 19"/>
                  <a:gd name="T56" fmla="*/ 0 w 116"/>
                  <a:gd name="T57" fmla="*/ 0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9">
                    <a:moveTo>
                      <a:pt x="0" y="19"/>
                    </a:moveTo>
                    <a:lnTo>
                      <a:pt x="0" y="19"/>
                    </a:lnTo>
                    <a:lnTo>
                      <a:pt x="3" y="17"/>
                    </a:lnTo>
                    <a:lnTo>
                      <a:pt x="7" y="15"/>
                    </a:lnTo>
                    <a:lnTo>
                      <a:pt x="10" y="13"/>
                    </a:lnTo>
                    <a:lnTo>
                      <a:pt x="13" y="11"/>
                    </a:lnTo>
                    <a:lnTo>
                      <a:pt x="17" y="9"/>
                    </a:lnTo>
                    <a:lnTo>
                      <a:pt x="20" y="8"/>
                    </a:lnTo>
                    <a:lnTo>
                      <a:pt x="24" y="6"/>
                    </a:lnTo>
                    <a:lnTo>
                      <a:pt x="28" y="5"/>
                    </a:lnTo>
                    <a:lnTo>
                      <a:pt x="31" y="4"/>
                    </a:lnTo>
                    <a:lnTo>
                      <a:pt x="43" y="1"/>
                    </a:lnTo>
                    <a:lnTo>
                      <a:pt x="46" y="1"/>
                    </a:lnTo>
                    <a:lnTo>
                      <a:pt x="50" y="0"/>
                    </a:lnTo>
                    <a:lnTo>
                      <a:pt x="54" y="0"/>
                    </a:lnTo>
                    <a:lnTo>
                      <a:pt x="58" y="0"/>
                    </a:lnTo>
                    <a:lnTo>
                      <a:pt x="62" y="0"/>
                    </a:lnTo>
                    <a:lnTo>
                      <a:pt x="66" y="0"/>
                    </a:lnTo>
                    <a:lnTo>
                      <a:pt x="70" y="1"/>
                    </a:lnTo>
                    <a:lnTo>
                      <a:pt x="74" y="1"/>
                    </a:lnTo>
                    <a:lnTo>
                      <a:pt x="77" y="2"/>
                    </a:lnTo>
                    <a:lnTo>
                      <a:pt x="81" y="3"/>
                    </a:lnTo>
                    <a:lnTo>
                      <a:pt x="85" y="4"/>
                    </a:lnTo>
                    <a:lnTo>
                      <a:pt x="96" y="8"/>
                    </a:lnTo>
                    <a:lnTo>
                      <a:pt x="99" y="9"/>
                    </a:lnTo>
                    <a:lnTo>
                      <a:pt x="109" y="15"/>
                    </a:lnTo>
                    <a:lnTo>
                      <a:pt x="113" y="17"/>
                    </a:lnTo>
                    <a:lnTo>
                      <a:pt x="116" y="1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1" name="未知"/>
              <p:cNvSpPr/>
              <p:nvPr/>
            </p:nvSpPr>
            <p:spPr bwMode="auto">
              <a:xfrm>
                <a:off x="640" y="1632"/>
                <a:ext cx="64" cy="63"/>
              </a:xfrm>
              <a:custGeom>
                <a:avLst/>
                <a:gdLst>
                  <a:gd name="T0" fmla="*/ 0 w 160"/>
                  <a:gd name="T1" fmla="*/ 0 h 159"/>
                  <a:gd name="T2" fmla="*/ 0 w 160"/>
                  <a:gd name="T3" fmla="*/ 0 h 159"/>
                  <a:gd name="T4" fmla="*/ 0 w 160"/>
                  <a:gd name="T5" fmla="*/ 0 h 159"/>
                  <a:gd name="T6" fmla="*/ 0 w 160"/>
                  <a:gd name="T7" fmla="*/ 0 h 159"/>
                  <a:gd name="T8" fmla="*/ 0 w 160"/>
                  <a:gd name="T9" fmla="*/ 0 h 159"/>
                  <a:gd name="T10" fmla="*/ 0 w 160"/>
                  <a:gd name="T11" fmla="*/ 0 h 159"/>
                  <a:gd name="T12" fmla="*/ 0 w 160"/>
                  <a:gd name="T13" fmla="*/ 0 h 159"/>
                  <a:gd name="T14" fmla="*/ 0 w 160"/>
                  <a:gd name="T15" fmla="*/ 0 h 159"/>
                  <a:gd name="T16" fmla="*/ 0 w 160"/>
                  <a:gd name="T17" fmla="*/ 0 h 159"/>
                  <a:gd name="T18" fmla="*/ 0 w 160"/>
                  <a:gd name="T19" fmla="*/ 0 h 159"/>
                  <a:gd name="T20" fmla="*/ 0 w 160"/>
                  <a:gd name="T21" fmla="*/ 0 h 159"/>
                  <a:gd name="T22" fmla="*/ 0 w 160"/>
                  <a:gd name="T23" fmla="*/ 0 h 159"/>
                  <a:gd name="T24" fmla="*/ 0 w 160"/>
                  <a:gd name="T25" fmla="*/ 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0" h="159">
                    <a:moveTo>
                      <a:pt x="136" y="136"/>
                    </a:moveTo>
                    <a:lnTo>
                      <a:pt x="80" y="159"/>
                    </a:lnTo>
                    <a:lnTo>
                      <a:pt x="77" y="159"/>
                    </a:lnTo>
                    <a:lnTo>
                      <a:pt x="22" y="134"/>
                    </a:lnTo>
                    <a:lnTo>
                      <a:pt x="0" y="80"/>
                    </a:lnTo>
                    <a:lnTo>
                      <a:pt x="0" y="77"/>
                    </a:lnTo>
                    <a:lnTo>
                      <a:pt x="26" y="21"/>
                    </a:lnTo>
                    <a:lnTo>
                      <a:pt x="80" y="0"/>
                    </a:lnTo>
                    <a:lnTo>
                      <a:pt x="83" y="0"/>
                    </a:lnTo>
                    <a:lnTo>
                      <a:pt x="141" y="28"/>
                    </a:lnTo>
                    <a:lnTo>
                      <a:pt x="160" y="80"/>
                    </a:lnTo>
                    <a:lnTo>
                      <a:pt x="159" y="86"/>
                    </a:lnTo>
                    <a:lnTo>
                      <a:pt x="136" y="1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2" name="未知"/>
              <p:cNvSpPr/>
              <p:nvPr/>
            </p:nvSpPr>
            <p:spPr bwMode="auto">
              <a:xfrm>
                <a:off x="633" y="1624"/>
                <a:ext cx="79" cy="79"/>
              </a:xfrm>
              <a:custGeom>
                <a:avLst/>
                <a:gdLst>
                  <a:gd name="T0" fmla="*/ 0 w 197"/>
                  <a:gd name="T1" fmla="*/ 0 h 197"/>
                  <a:gd name="T2" fmla="*/ 0 w 197"/>
                  <a:gd name="T3" fmla="*/ 0 h 197"/>
                  <a:gd name="T4" fmla="*/ 0 w 197"/>
                  <a:gd name="T5" fmla="*/ 0 h 197"/>
                  <a:gd name="T6" fmla="*/ 0 w 197"/>
                  <a:gd name="T7" fmla="*/ 0 h 197"/>
                  <a:gd name="T8" fmla="*/ 0 w 197"/>
                  <a:gd name="T9" fmla="*/ 0 h 197"/>
                  <a:gd name="T10" fmla="*/ 0 w 197"/>
                  <a:gd name="T11" fmla="*/ 0 h 197"/>
                  <a:gd name="T12" fmla="*/ 0 w 197"/>
                  <a:gd name="T13" fmla="*/ 0 h 197"/>
                  <a:gd name="T14" fmla="*/ 0 w 197"/>
                  <a:gd name="T15" fmla="*/ 0 h 197"/>
                  <a:gd name="T16" fmla="*/ 0 w 197"/>
                  <a:gd name="T17" fmla="*/ 0 h 197"/>
                  <a:gd name="T18" fmla="*/ 0 w 197"/>
                  <a:gd name="T19" fmla="*/ 0 h 197"/>
                  <a:gd name="T20" fmla="*/ 0 w 197"/>
                  <a:gd name="T21" fmla="*/ 0 h 197"/>
                  <a:gd name="T22" fmla="*/ 0 w 197"/>
                  <a:gd name="T23" fmla="*/ 0 h 197"/>
                  <a:gd name="T24" fmla="*/ 0 w 197"/>
                  <a:gd name="T25" fmla="*/ 0 h 197"/>
                  <a:gd name="T26" fmla="*/ 0 w 197"/>
                  <a:gd name="T27" fmla="*/ 0 h 197"/>
                  <a:gd name="T28" fmla="*/ 0 w 197"/>
                  <a:gd name="T29" fmla="*/ 0 h 197"/>
                  <a:gd name="T30" fmla="*/ 0 w 197"/>
                  <a:gd name="T31" fmla="*/ 0 h 197"/>
                  <a:gd name="T32" fmla="*/ 0 w 197"/>
                  <a:gd name="T33" fmla="*/ 0 h 197"/>
                  <a:gd name="T34" fmla="*/ 0 w 197"/>
                  <a:gd name="T35" fmla="*/ 0 h 1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7" h="197">
                    <a:moveTo>
                      <a:pt x="168" y="29"/>
                    </a:moveTo>
                    <a:lnTo>
                      <a:pt x="114" y="1"/>
                    </a:lnTo>
                    <a:lnTo>
                      <a:pt x="98" y="0"/>
                    </a:lnTo>
                    <a:lnTo>
                      <a:pt x="94" y="0"/>
                    </a:lnTo>
                    <a:lnTo>
                      <a:pt x="37" y="21"/>
                    </a:lnTo>
                    <a:lnTo>
                      <a:pt x="2" y="76"/>
                    </a:lnTo>
                    <a:lnTo>
                      <a:pt x="0" y="99"/>
                    </a:lnTo>
                    <a:lnTo>
                      <a:pt x="0" y="106"/>
                    </a:lnTo>
                    <a:lnTo>
                      <a:pt x="23" y="162"/>
                    </a:lnTo>
                    <a:lnTo>
                      <a:pt x="75" y="195"/>
                    </a:lnTo>
                    <a:lnTo>
                      <a:pt x="98" y="197"/>
                    </a:lnTo>
                    <a:lnTo>
                      <a:pt x="102" y="197"/>
                    </a:lnTo>
                    <a:lnTo>
                      <a:pt x="159" y="176"/>
                    </a:lnTo>
                    <a:lnTo>
                      <a:pt x="193" y="126"/>
                    </a:lnTo>
                    <a:lnTo>
                      <a:pt x="197" y="99"/>
                    </a:lnTo>
                    <a:lnTo>
                      <a:pt x="197" y="95"/>
                    </a:lnTo>
                    <a:lnTo>
                      <a:pt x="176" y="38"/>
                    </a:lnTo>
                    <a:lnTo>
                      <a:pt x="168" y="2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3" name="未知"/>
              <p:cNvSpPr/>
              <p:nvPr/>
            </p:nvSpPr>
            <p:spPr bwMode="auto">
              <a:xfrm>
                <a:off x="661" y="1673"/>
                <a:ext cx="22" cy="5"/>
              </a:xfrm>
              <a:custGeom>
                <a:avLst/>
                <a:gdLst>
                  <a:gd name="T0" fmla="*/ 0 w 56"/>
                  <a:gd name="T1" fmla="*/ 0 h 12"/>
                  <a:gd name="T2" fmla="*/ 0 w 56"/>
                  <a:gd name="T3" fmla="*/ 0 h 12"/>
                  <a:gd name="T4" fmla="*/ 0 w 56"/>
                  <a:gd name="T5" fmla="*/ 0 h 12"/>
                  <a:gd name="T6" fmla="*/ 0 w 56"/>
                  <a:gd name="T7" fmla="*/ 0 h 12"/>
                  <a:gd name="T8" fmla="*/ 0 w 56"/>
                  <a:gd name="T9" fmla="*/ 0 h 12"/>
                  <a:gd name="T10" fmla="*/ 0 w 56"/>
                  <a:gd name="T11" fmla="*/ 0 h 12"/>
                  <a:gd name="T12" fmla="*/ 0 w 56"/>
                  <a:gd name="T13" fmla="*/ 0 h 12"/>
                  <a:gd name="T14" fmla="*/ 0 w 56"/>
                  <a:gd name="T15" fmla="*/ 0 h 12"/>
                  <a:gd name="T16" fmla="*/ 0 w 56"/>
                  <a:gd name="T17" fmla="*/ 0 h 12"/>
                  <a:gd name="T18" fmla="*/ 0 w 56"/>
                  <a:gd name="T19" fmla="*/ 0 h 12"/>
                  <a:gd name="T20" fmla="*/ 0 w 56"/>
                  <a:gd name="T21" fmla="*/ 0 h 12"/>
                  <a:gd name="T22" fmla="*/ 0 w 56"/>
                  <a:gd name="T23" fmla="*/ 0 h 12"/>
                  <a:gd name="T24" fmla="*/ 0 w 56"/>
                  <a:gd name="T25" fmla="*/ 0 h 12"/>
                  <a:gd name="T26" fmla="*/ 0 w 56"/>
                  <a:gd name="T27" fmla="*/ 0 h 12"/>
                  <a:gd name="T28" fmla="*/ 0 w 56"/>
                  <a:gd name="T29" fmla="*/ 0 h 12"/>
                  <a:gd name="T30" fmla="*/ 0 w 56"/>
                  <a:gd name="T31" fmla="*/ 0 h 12"/>
                  <a:gd name="T32" fmla="*/ 0 w 56"/>
                  <a:gd name="T33" fmla="*/ 0 h 12"/>
                  <a:gd name="T34" fmla="*/ 0 w 56"/>
                  <a:gd name="T35" fmla="*/ 0 h 12"/>
                  <a:gd name="T36" fmla="*/ 0 w 56"/>
                  <a:gd name="T37" fmla="*/ 0 h 12"/>
                  <a:gd name="T38" fmla="*/ 0 w 56"/>
                  <a:gd name="T39" fmla="*/ 0 h 12"/>
                  <a:gd name="T40" fmla="*/ 0 w 56"/>
                  <a:gd name="T41" fmla="*/ 0 h 12"/>
                  <a:gd name="T42" fmla="*/ 0 w 56"/>
                  <a:gd name="T43" fmla="*/ 0 h 12"/>
                  <a:gd name="T44" fmla="*/ 0 w 56"/>
                  <a:gd name="T45" fmla="*/ 0 h 12"/>
                  <a:gd name="T46" fmla="*/ 0 w 56"/>
                  <a:gd name="T47" fmla="*/ 0 h 12"/>
                  <a:gd name="T48" fmla="*/ 0 w 56"/>
                  <a:gd name="T49" fmla="*/ 0 h 12"/>
                  <a:gd name="T50" fmla="*/ 0 w 56"/>
                  <a:gd name="T51" fmla="*/ 0 h 12"/>
                  <a:gd name="T52" fmla="*/ 0 w 56"/>
                  <a:gd name="T53" fmla="*/ 0 h 12"/>
                  <a:gd name="T54" fmla="*/ 0 w 56"/>
                  <a:gd name="T55" fmla="*/ 0 h 12"/>
                  <a:gd name="T56" fmla="*/ 0 w 56"/>
                  <a:gd name="T57" fmla="*/ 0 h 12"/>
                  <a:gd name="T58" fmla="*/ 0 w 56"/>
                  <a:gd name="T59" fmla="*/ 0 h 12"/>
                  <a:gd name="T60" fmla="*/ 0 w 56"/>
                  <a:gd name="T61" fmla="*/ 0 h 12"/>
                  <a:gd name="T62" fmla="*/ 0 w 56"/>
                  <a:gd name="T63" fmla="*/ 0 h 12"/>
                  <a:gd name="T64" fmla="*/ 0 w 56"/>
                  <a:gd name="T65" fmla="*/ 0 h 12"/>
                  <a:gd name="T66" fmla="*/ 0 w 56"/>
                  <a:gd name="T67" fmla="*/ 0 h 12"/>
                  <a:gd name="T68" fmla="*/ 0 w 56"/>
                  <a:gd name="T69" fmla="*/ 0 h 12"/>
                  <a:gd name="T70" fmla="*/ 0 w 56"/>
                  <a:gd name="T71" fmla="*/ 0 h 12"/>
                  <a:gd name="T72" fmla="*/ 0 w 56"/>
                  <a:gd name="T73" fmla="*/ 0 h 12"/>
                  <a:gd name="T74" fmla="*/ 0 w 56"/>
                  <a:gd name="T75" fmla="*/ 0 h 12"/>
                  <a:gd name="T76" fmla="*/ 0 w 56"/>
                  <a:gd name="T77" fmla="*/ 0 h 12"/>
                  <a:gd name="T78" fmla="*/ 0 w 56"/>
                  <a:gd name="T79" fmla="*/ 0 h 12"/>
                  <a:gd name="T80" fmla="*/ 0 w 56"/>
                  <a:gd name="T81" fmla="*/ 0 h 12"/>
                  <a:gd name="T82" fmla="*/ 0 w 56"/>
                  <a:gd name="T83" fmla="*/ 0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6" h="12">
                    <a:moveTo>
                      <a:pt x="28" y="12"/>
                    </a:moveTo>
                    <a:lnTo>
                      <a:pt x="27" y="12"/>
                    </a:lnTo>
                    <a:lnTo>
                      <a:pt x="25" y="12"/>
                    </a:lnTo>
                    <a:lnTo>
                      <a:pt x="24" y="12"/>
                    </a:lnTo>
                    <a:lnTo>
                      <a:pt x="22" y="12"/>
                    </a:lnTo>
                    <a:lnTo>
                      <a:pt x="21" y="12"/>
                    </a:lnTo>
                    <a:lnTo>
                      <a:pt x="15" y="10"/>
                    </a:lnTo>
                    <a:lnTo>
                      <a:pt x="14" y="10"/>
                    </a:lnTo>
                    <a:lnTo>
                      <a:pt x="13" y="9"/>
                    </a:lnTo>
                    <a:lnTo>
                      <a:pt x="11" y="8"/>
                    </a:lnTo>
                    <a:lnTo>
                      <a:pt x="10" y="8"/>
                    </a:lnTo>
                    <a:lnTo>
                      <a:pt x="9" y="7"/>
                    </a:lnTo>
                    <a:lnTo>
                      <a:pt x="8" y="6"/>
                    </a:lnTo>
                    <a:lnTo>
                      <a:pt x="7" y="5"/>
                    </a:lnTo>
                    <a:lnTo>
                      <a:pt x="5" y="5"/>
                    </a:lnTo>
                    <a:lnTo>
                      <a:pt x="4" y="4"/>
                    </a:lnTo>
                    <a:lnTo>
                      <a:pt x="3" y="3"/>
                    </a:lnTo>
                    <a:lnTo>
                      <a:pt x="2" y="2"/>
                    </a:lnTo>
                    <a:lnTo>
                      <a:pt x="1" y="1"/>
                    </a:lnTo>
                    <a:lnTo>
                      <a:pt x="0" y="0"/>
                    </a:lnTo>
                    <a:lnTo>
                      <a:pt x="56" y="0"/>
                    </a:lnTo>
                    <a:lnTo>
                      <a:pt x="55" y="1"/>
                    </a:lnTo>
                    <a:lnTo>
                      <a:pt x="54" y="2"/>
                    </a:lnTo>
                    <a:lnTo>
                      <a:pt x="53" y="3"/>
                    </a:lnTo>
                    <a:lnTo>
                      <a:pt x="52" y="4"/>
                    </a:lnTo>
                    <a:lnTo>
                      <a:pt x="51" y="5"/>
                    </a:lnTo>
                    <a:lnTo>
                      <a:pt x="50" y="5"/>
                    </a:lnTo>
                    <a:lnTo>
                      <a:pt x="48" y="6"/>
                    </a:lnTo>
                    <a:lnTo>
                      <a:pt x="47" y="7"/>
                    </a:lnTo>
                    <a:lnTo>
                      <a:pt x="46" y="8"/>
                    </a:lnTo>
                    <a:lnTo>
                      <a:pt x="45" y="8"/>
                    </a:lnTo>
                    <a:lnTo>
                      <a:pt x="43" y="9"/>
                    </a:lnTo>
                    <a:lnTo>
                      <a:pt x="42" y="10"/>
                    </a:lnTo>
                    <a:lnTo>
                      <a:pt x="41" y="10"/>
                    </a:lnTo>
                    <a:lnTo>
                      <a:pt x="39" y="11"/>
                    </a:lnTo>
                    <a:lnTo>
                      <a:pt x="38" y="11"/>
                    </a:lnTo>
                    <a:lnTo>
                      <a:pt x="37" y="11"/>
                    </a:lnTo>
                    <a:lnTo>
                      <a:pt x="34" y="12"/>
                    </a:lnTo>
                    <a:lnTo>
                      <a:pt x="32" y="12"/>
                    </a:lnTo>
                    <a:lnTo>
                      <a:pt x="31" y="12"/>
                    </a:lnTo>
                    <a:lnTo>
                      <a:pt x="30" y="12"/>
                    </a:lnTo>
                    <a:lnTo>
                      <a:pt x="28" y="12"/>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 name="未知"/>
              <p:cNvSpPr/>
              <p:nvPr/>
            </p:nvSpPr>
            <p:spPr bwMode="auto">
              <a:xfrm>
                <a:off x="657" y="1654"/>
                <a:ext cx="15" cy="19"/>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w 37"/>
                  <a:gd name="T81" fmla="*/ 0 h 48"/>
                  <a:gd name="T82" fmla="*/ 0 w 37"/>
                  <a:gd name="T83" fmla="*/ 0 h 48"/>
                  <a:gd name="T84" fmla="*/ 0 w 37"/>
                  <a:gd name="T85" fmla="*/ 0 h 48"/>
                  <a:gd name="T86" fmla="*/ 0 w 37"/>
                  <a:gd name="T87" fmla="*/ 0 h 48"/>
                  <a:gd name="T88" fmla="*/ 0 w 37"/>
                  <a:gd name="T89" fmla="*/ 0 h 48"/>
                  <a:gd name="T90" fmla="*/ 0 w 37"/>
                  <a:gd name="T91" fmla="*/ 0 h 48"/>
                  <a:gd name="T92" fmla="*/ 0 w 37"/>
                  <a:gd name="T93" fmla="*/ 0 h 48"/>
                  <a:gd name="T94" fmla="*/ 0 w 37"/>
                  <a:gd name="T95" fmla="*/ 0 h 48"/>
                  <a:gd name="T96" fmla="*/ 0 w 37"/>
                  <a:gd name="T97" fmla="*/ 0 h 48"/>
                  <a:gd name="T98" fmla="*/ 0 w 37"/>
                  <a:gd name="T99" fmla="*/ 0 h 48"/>
                  <a:gd name="T100" fmla="*/ 0 w 37"/>
                  <a:gd name="T101" fmla="*/ 0 h 48"/>
                  <a:gd name="T102" fmla="*/ 0 w 37"/>
                  <a:gd name="T103" fmla="*/ 0 h 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7" h="48">
                    <a:moveTo>
                      <a:pt x="9" y="48"/>
                    </a:moveTo>
                    <a:lnTo>
                      <a:pt x="9" y="48"/>
                    </a:lnTo>
                    <a:lnTo>
                      <a:pt x="9" y="47"/>
                    </a:lnTo>
                    <a:lnTo>
                      <a:pt x="8" y="47"/>
                    </a:lnTo>
                    <a:lnTo>
                      <a:pt x="8" y="46"/>
                    </a:lnTo>
                    <a:lnTo>
                      <a:pt x="7" y="45"/>
                    </a:lnTo>
                    <a:lnTo>
                      <a:pt x="7" y="44"/>
                    </a:lnTo>
                    <a:lnTo>
                      <a:pt x="6" y="44"/>
                    </a:lnTo>
                    <a:lnTo>
                      <a:pt x="6" y="43"/>
                    </a:lnTo>
                    <a:lnTo>
                      <a:pt x="5" y="42"/>
                    </a:lnTo>
                    <a:lnTo>
                      <a:pt x="5" y="41"/>
                    </a:lnTo>
                    <a:lnTo>
                      <a:pt x="4" y="40"/>
                    </a:lnTo>
                    <a:lnTo>
                      <a:pt x="4" y="39"/>
                    </a:lnTo>
                    <a:lnTo>
                      <a:pt x="3" y="38"/>
                    </a:lnTo>
                    <a:lnTo>
                      <a:pt x="3" y="37"/>
                    </a:lnTo>
                    <a:lnTo>
                      <a:pt x="3" y="36"/>
                    </a:lnTo>
                    <a:lnTo>
                      <a:pt x="2" y="35"/>
                    </a:lnTo>
                    <a:lnTo>
                      <a:pt x="2" y="34"/>
                    </a:lnTo>
                    <a:lnTo>
                      <a:pt x="2" y="33"/>
                    </a:lnTo>
                    <a:lnTo>
                      <a:pt x="1" y="32"/>
                    </a:lnTo>
                    <a:lnTo>
                      <a:pt x="1" y="28"/>
                    </a:lnTo>
                    <a:lnTo>
                      <a:pt x="1" y="27"/>
                    </a:lnTo>
                    <a:lnTo>
                      <a:pt x="0" y="27"/>
                    </a:lnTo>
                    <a:lnTo>
                      <a:pt x="0" y="26"/>
                    </a:lnTo>
                    <a:lnTo>
                      <a:pt x="0" y="25"/>
                    </a:lnTo>
                    <a:lnTo>
                      <a:pt x="0" y="24"/>
                    </a:lnTo>
                    <a:lnTo>
                      <a:pt x="0" y="23"/>
                    </a:lnTo>
                    <a:lnTo>
                      <a:pt x="0" y="22"/>
                    </a:lnTo>
                    <a:lnTo>
                      <a:pt x="0" y="21"/>
                    </a:lnTo>
                    <a:lnTo>
                      <a:pt x="1" y="20"/>
                    </a:lnTo>
                    <a:lnTo>
                      <a:pt x="1" y="19"/>
                    </a:lnTo>
                    <a:lnTo>
                      <a:pt x="1" y="15"/>
                    </a:lnTo>
                    <a:lnTo>
                      <a:pt x="2" y="14"/>
                    </a:lnTo>
                    <a:lnTo>
                      <a:pt x="2" y="13"/>
                    </a:lnTo>
                    <a:lnTo>
                      <a:pt x="2" y="12"/>
                    </a:lnTo>
                    <a:lnTo>
                      <a:pt x="3" y="11"/>
                    </a:lnTo>
                    <a:lnTo>
                      <a:pt x="3" y="10"/>
                    </a:lnTo>
                    <a:lnTo>
                      <a:pt x="4" y="9"/>
                    </a:lnTo>
                    <a:lnTo>
                      <a:pt x="4" y="8"/>
                    </a:lnTo>
                    <a:lnTo>
                      <a:pt x="4" y="7"/>
                    </a:lnTo>
                    <a:lnTo>
                      <a:pt x="5" y="7"/>
                    </a:lnTo>
                    <a:lnTo>
                      <a:pt x="5" y="6"/>
                    </a:lnTo>
                    <a:lnTo>
                      <a:pt x="5" y="5"/>
                    </a:lnTo>
                    <a:lnTo>
                      <a:pt x="6" y="5"/>
                    </a:lnTo>
                    <a:lnTo>
                      <a:pt x="6" y="4"/>
                    </a:lnTo>
                    <a:lnTo>
                      <a:pt x="7" y="3"/>
                    </a:lnTo>
                    <a:lnTo>
                      <a:pt x="7" y="2"/>
                    </a:lnTo>
                    <a:lnTo>
                      <a:pt x="8" y="2"/>
                    </a:lnTo>
                    <a:lnTo>
                      <a:pt x="8" y="1"/>
                    </a:lnTo>
                    <a:lnTo>
                      <a:pt x="9" y="0"/>
                    </a:lnTo>
                    <a:lnTo>
                      <a:pt x="37" y="0"/>
                    </a:lnTo>
                    <a:lnTo>
                      <a:pt x="36" y="0"/>
                    </a:lnTo>
                    <a:lnTo>
                      <a:pt x="35" y="0"/>
                    </a:lnTo>
                    <a:lnTo>
                      <a:pt x="34" y="0"/>
                    </a:lnTo>
                    <a:lnTo>
                      <a:pt x="33" y="0"/>
                    </a:lnTo>
                    <a:lnTo>
                      <a:pt x="32" y="0"/>
                    </a:lnTo>
                    <a:lnTo>
                      <a:pt x="26" y="2"/>
                    </a:lnTo>
                    <a:lnTo>
                      <a:pt x="25" y="3"/>
                    </a:lnTo>
                    <a:lnTo>
                      <a:pt x="19" y="7"/>
                    </a:lnTo>
                    <a:lnTo>
                      <a:pt x="14" y="15"/>
                    </a:lnTo>
                    <a:lnTo>
                      <a:pt x="13" y="21"/>
                    </a:lnTo>
                    <a:lnTo>
                      <a:pt x="13" y="22"/>
                    </a:lnTo>
                    <a:lnTo>
                      <a:pt x="13" y="23"/>
                    </a:lnTo>
                    <a:lnTo>
                      <a:pt x="13" y="24"/>
                    </a:lnTo>
                    <a:lnTo>
                      <a:pt x="13" y="25"/>
                    </a:lnTo>
                    <a:lnTo>
                      <a:pt x="13" y="26"/>
                    </a:lnTo>
                    <a:lnTo>
                      <a:pt x="13" y="27"/>
                    </a:lnTo>
                    <a:lnTo>
                      <a:pt x="17" y="38"/>
                    </a:lnTo>
                    <a:lnTo>
                      <a:pt x="18" y="38"/>
                    </a:lnTo>
                    <a:lnTo>
                      <a:pt x="18" y="39"/>
                    </a:lnTo>
                    <a:lnTo>
                      <a:pt x="19" y="39"/>
                    </a:lnTo>
                    <a:lnTo>
                      <a:pt x="19" y="40"/>
                    </a:lnTo>
                    <a:lnTo>
                      <a:pt x="20" y="41"/>
                    </a:lnTo>
                    <a:lnTo>
                      <a:pt x="21" y="41"/>
                    </a:lnTo>
                    <a:lnTo>
                      <a:pt x="21" y="42"/>
                    </a:lnTo>
                    <a:lnTo>
                      <a:pt x="22" y="43"/>
                    </a:lnTo>
                    <a:lnTo>
                      <a:pt x="26" y="45"/>
                    </a:lnTo>
                    <a:lnTo>
                      <a:pt x="33" y="47"/>
                    </a:lnTo>
                    <a:lnTo>
                      <a:pt x="33" y="48"/>
                    </a:lnTo>
                    <a:lnTo>
                      <a:pt x="34" y="48"/>
                    </a:lnTo>
                    <a:lnTo>
                      <a:pt x="35" y="48"/>
                    </a:lnTo>
                    <a:lnTo>
                      <a:pt x="36" y="48"/>
                    </a:lnTo>
                    <a:lnTo>
                      <a:pt x="37" y="4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 name="未知"/>
              <p:cNvSpPr/>
              <p:nvPr/>
            </p:nvSpPr>
            <p:spPr bwMode="auto">
              <a:xfrm>
                <a:off x="672" y="1654"/>
                <a:ext cx="15" cy="19"/>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7" h="48">
                    <a:moveTo>
                      <a:pt x="0" y="48"/>
                    </a:moveTo>
                    <a:lnTo>
                      <a:pt x="8" y="46"/>
                    </a:lnTo>
                    <a:lnTo>
                      <a:pt x="18" y="40"/>
                    </a:lnTo>
                    <a:lnTo>
                      <a:pt x="18" y="39"/>
                    </a:lnTo>
                    <a:lnTo>
                      <a:pt x="19" y="39"/>
                    </a:lnTo>
                    <a:lnTo>
                      <a:pt x="20" y="38"/>
                    </a:lnTo>
                    <a:lnTo>
                      <a:pt x="21" y="36"/>
                    </a:lnTo>
                    <a:lnTo>
                      <a:pt x="21" y="35"/>
                    </a:lnTo>
                    <a:lnTo>
                      <a:pt x="22" y="34"/>
                    </a:lnTo>
                    <a:lnTo>
                      <a:pt x="22" y="33"/>
                    </a:lnTo>
                    <a:lnTo>
                      <a:pt x="23" y="32"/>
                    </a:lnTo>
                    <a:lnTo>
                      <a:pt x="23" y="31"/>
                    </a:lnTo>
                    <a:lnTo>
                      <a:pt x="23" y="29"/>
                    </a:lnTo>
                    <a:lnTo>
                      <a:pt x="24" y="24"/>
                    </a:lnTo>
                    <a:lnTo>
                      <a:pt x="24" y="22"/>
                    </a:lnTo>
                    <a:lnTo>
                      <a:pt x="24" y="21"/>
                    </a:lnTo>
                    <a:lnTo>
                      <a:pt x="24" y="20"/>
                    </a:lnTo>
                    <a:lnTo>
                      <a:pt x="24" y="19"/>
                    </a:lnTo>
                    <a:lnTo>
                      <a:pt x="24" y="18"/>
                    </a:lnTo>
                    <a:lnTo>
                      <a:pt x="23" y="18"/>
                    </a:lnTo>
                    <a:lnTo>
                      <a:pt x="23" y="16"/>
                    </a:lnTo>
                    <a:lnTo>
                      <a:pt x="23" y="15"/>
                    </a:lnTo>
                    <a:lnTo>
                      <a:pt x="22" y="15"/>
                    </a:lnTo>
                    <a:lnTo>
                      <a:pt x="22" y="14"/>
                    </a:lnTo>
                    <a:lnTo>
                      <a:pt x="22" y="13"/>
                    </a:lnTo>
                    <a:lnTo>
                      <a:pt x="21" y="12"/>
                    </a:lnTo>
                    <a:lnTo>
                      <a:pt x="21" y="11"/>
                    </a:lnTo>
                    <a:lnTo>
                      <a:pt x="16" y="6"/>
                    </a:lnTo>
                    <a:lnTo>
                      <a:pt x="16" y="5"/>
                    </a:lnTo>
                    <a:lnTo>
                      <a:pt x="15" y="5"/>
                    </a:lnTo>
                    <a:lnTo>
                      <a:pt x="14" y="4"/>
                    </a:lnTo>
                    <a:lnTo>
                      <a:pt x="0" y="0"/>
                    </a:lnTo>
                    <a:lnTo>
                      <a:pt x="28" y="0"/>
                    </a:lnTo>
                    <a:lnTo>
                      <a:pt x="29" y="0"/>
                    </a:lnTo>
                    <a:lnTo>
                      <a:pt x="29" y="1"/>
                    </a:lnTo>
                    <a:lnTo>
                      <a:pt x="30" y="2"/>
                    </a:lnTo>
                    <a:lnTo>
                      <a:pt x="32" y="5"/>
                    </a:lnTo>
                    <a:lnTo>
                      <a:pt x="32" y="6"/>
                    </a:lnTo>
                    <a:lnTo>
                      <a:pt x="33" y="7"/>
                    </a:lnTo>
                    <a:lnTo>
                      <a:pt x="36" y="15"/>
                    </a:lnTo>
                    <a:lnTo>
                      <a:pt x="37" y="24"/>
                    </a:lnTo>
                    <a:lnTo>
                      <a:pt x="37" y="25"/>
                    </a:lnTo>
                    <a:lnTo>
                      <a:pt x="37" y="26"/>
                    </a:lnTo>
                    <a:lnTo>
                      <a:pt x="37" y="27"/>
                    </a:lnTo>
                    <a:lnTo>
                      <a:pt x="35" y="36"/>
                    </a:lnTo>
                    <a:lnTo>
                      <a:pt x="34" y="38"/>
                    </a:lnTo>
                    <a:lnTo>
                      <a:pt x="33" y="39"/>
                    </a:lnTo>
                    <a:lnTo>
                      <a:pt x="33" y="40"/>
                    </a:lnTo>
                    <a:lnTo>
                      <a:pt x="33" y="41"/>
                    </a:lnTo>
                    <a:lnTo>
                      <a:pt x="32" y="41"/>
                    </a:lnTo>
                    <a:lnTo>
                      <a:pt x="32" y="42"/>
                    </a:lnTo>
                    <a:lnTo>
                      <a:pt x="32" y="43"/>
                    </a:lnTo>
                    <a:lnTo>
                      <a:pt x="31" y="43"/>
                    </a:lnTo>
                    <a:lnTo>
                      <a:pt x="31" y="44"/>
                    </a:lnTo>
                    <a:lnTo>
                      <a:pt x="30" y="44"/>
                    </a:lnTo>
                    <a:lnTo>
                      <a:pt x="30" y="45"/>
                    </a:lnTo>
                    <a:lnTo>
                      <a:pt x="30" y="46"/>
                    </a:lnTo>
                    <a:lnTo>
                      <a:pt x="29" y="46"/>
                    </a:lnTo>
                    <a:lnTo>
                      <a:pt x="29" y="47"/>
                    </a:lnTo>
                    <a:lnTo>
                      <a:pt x="28" y="47"/>
                    </a:lnTo>
                    <a:lnTo>
                      <a:pt x="28" y="4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6" name="未知"/>
              <p:cNvSpPr/>
              <p:nvPr/>
            </p:nvSpPr>
            <p:spPr bwMode="auto">
              <a:xfrm>
                <a:off x="661" y="1649"/>
                <a:ext cx="22" cy="5"/>
              </a:xfrm>
              <a:custGeom>
                <a:avLst/>
                <a:gdLst>
                  <a:gd name="T0" fmla="*/ 0 w 56"/>
                  <a:gd name="T1" fmla="*/ 0 h 13"/>
                  <a:gd name="T2" fmla="*/ 0 w 56"/>
                  <a:gd name="T3" fmla="*/ 0 h 13"/>
                  <a:gd name="T4" fmla="*/ 0 w 56"/>
                  <a:gd name="T5" fmla="*/ 0 h 13"/>
                  <a:gd name="T6" fmla="*/ 0 w 56"/>
                  <a:gd name="T7" fmla="*/ 0 h 13"/>
                  <a:gd name="T8" fmla="*/ 0 w 56"/>
                  <a:gd name="T9" fmla="*/ 0 h 13"/>
                  <a:gd name="T10" fmla="*/ 0 w 56"/>
                  <a:gd name="T11" fmla="*/ 0 h 13"/>
                  <a:gd name="T12" fmla="*/ 0 w 56"/>
                  <a:gd name="T13" fmla="*/ 0 h 13"/>
                  <a:gd name="T14" fmla="*/ 0 w 56"/>
                  <a:gd name="T15" fmla="*/ 0 h 13"/>
                  <a:gd name="T16" fmla="*/ 0 w 56"/>
                  <a:gd name="T17" fmla="*/ 0 h 13"/>
                  <a:gd name="T18" fmla="*/ 0 w 56"/>
                  <a:gd name="T19" fmla="*/ 0 h 13"/>
                  <a:gd name="T20" fmla="*/ 0 w 56"/>
                  <a:gd name="T21" fmla="*/ 0 h 13"/>
                  <a:gd name="T22" fmla="*/ 0 w 56"/>
                  <a:gd name="T23" fmla="*/ 0 h 13"/>
                  <a:gd name="T24" fmla="*/ 0 w 56"/>
                  <a:gd name="T25" fmla="*/ 0 h 13"/>
                  <a:gd name="T26" fmla="*/ 0 w 56"/>
                  <a:gd name="T27" fmla="*/ 0 h 13"/>
                  <a:gd name="T28" fmla="*/ 0 w 56"/>
                  <a:gd name="T29" fmla="*/ 0 h 13"/>
                  <a:gd name="T30" fmla="*/ 0 w 56"/>
                  <a:gd name="T31" fmla="*/ 0 h 13"/>
                  <a:gd name="T32" fmla="*/ 0 w 56"/>
                  <a:gd name="T33" fmla="*/ 0 h 13"/>
                  <a:gd name="T34" fmla="*/ 0 w 56"/>
                  <a:gd name="T35" fmla="*/ 0 h 13"/>
                  <a:gd name="T36" fmla="*/ 0 w 56"/>
                  <a:gd name="T37" fmla="*/ 0 h 13"/>
                  <a:gd name="T38" fmla="*/ 0 w 56"/>
                  <a:gd name="T39" fmla="*/ 0 h 13"/>
                  <a:gd name="T40" fmla="*/ 0 w 56"/>
                  <a:gd name="T41" fmla="*/ 0 h 13"/>
                  <a:gd name="T42" fmla="*/ 0 w 56"/>
                  <a:gd name="T43" fmla="*/ 0 h 13"/>
                  <a:gd name="T44" fmla="*/ 0 w 56"/>
                  <a:gd name="T45" fmla="*/ 0 h 13"/>
                  <a:gd name="T46" fmla="*/ 0 w 56"/>
                  <a:gd name="T47" fmla="*/ 0 h 13"/>
                  <a:gd name="T48" fmla="*/ 0 w 56"/>
                  <a:gd name="T49" fmla="*/ 0 h 13"/>
                  <a:gd name="T50" fmla="*/ 0 w 56"/>
                  <a:gd name="T51" fmla="*/ 0 h 13"/>
                  <a:gd name="T52" fmla="*/ 0 w 56"/>
                  <a:gd name="T53" fmla="*/ 0 h 13"/>
                  <a:gd name="T54" fmla="*/ 0 w 56"/>
                  <a:gd name="T55" fmla="*/ 0 h 13"/>
                  <a:gd name="T56" fmla="*/ 0 w 56"/>
                  <a:gd name="T57" fmla="*/ 0 h 13"/>
                  <a:gd name="T58" fmla="*/ 0 w 56"/>
                  <a:gd name="T59" fmla="*/ 0 h 13"/>
                  <a:gd name="T60" fmla="*/ 0 w 56"/>
                  <a:gd name="T61" fmla="*/ 0 h 13"/>
                  <a:gd name="T62" fmla="*/ 0 w 56"/>
                  <a:gd name="T63" fmla="*/ 0 h 13"/>
                  <a:gd name="T64" fmla="*/ 0 w 56"/>
                  <a:gd name="T65" fmla="*/ 0 h 13"/>
                  <a:gd name="T66" fmla="*/ 0 w 56"/>
                  <a:gd name="T67" fmla="*/ 0 h 13"/>
                  <a:gd name="T68" fmla="*/ 0 w 56"/>
                  <a:gd name="T69" fmla="*/ 0 h 13"/>
                  <a:gd name="T70" fmla="*/ 0 w 56"/>
                  <a:gd name="T71" fmla="*/ 0 h 13"/>
                  <a:gd name="T72" fmla="*/ 0 w 56"/>
                  <a:gd name="T73" fmla="*/ 0 h 13"/>
                  <a:gd name="T74" fmla="*/ 0 w 56"/>
                  <a:gd name="T75" fmla="*/ 0 h 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 h="13">
                    <a:moveTo>
                      <a:pt x="0" y="13"/>
                    </a:moveTo>
                    <a:lnTo>
                      <a:pt x="1" y="12"/>
                    </a:lnTo>
                    <a:lnTo>
                      <a:pt x="2" y="11"/>
                    </a:lnTo>
                    <a:lnTo>
                      <a:pt x="3" y="10"/>
                    </a:lnTo>
                    <a:lnTo>
                      <a:pt x="4" y="9"/>
                    </a:lnTo>
                    <a:lnTo>
                      <a:pt x="5" y="8"/>
                    </a:lnTo>
                    <a:lnTo>
                      <a:pt x="7" y="7"/>
                    </a:lnTo>
                    <a:lnTo>
                      <a:pt x="8" y="6"/>
                    </a:lnTo>
                    <a:lnTo>
                      <a:pt x="9" y="5"/>
                    </a:lnTo>
                    <a:lnTo>
                      <a:pt x="10" y="5"/>
                    </a:lnTo>
                    <a:lnTo>
                      <a:pt x="11" y="4"/>
                    </a:lnTo>
                    <a:lnTo>
                      <a:pt x="13" y="3"/>
                    </a:lnTo>
                    <a:lnTo>
                      <a:pt x="19" y="1"/>
                    </a:lnTo>
                    <a:lnTo>
                      <a:pt x="21" y="1"/>
                    </a:lnTo>
                    <a:lnTo>
                      <a:pt x="22" y="0"/>
                    </a:lnTo>
                    <a:lnTo>
                      <a:pt x="24" y="0"/>
                    </a:lnTo>
                    <a:lnTo>
                      <a:pt x="25" y="0"/>
                    </a:lnTo>
                    <a:lnTo>
                      <a:pt x="27" y="0"/>
                    </a:lnTo>
                    <a:lnTo>
                      <a:pt x="28" y="0"/>
                    </a:lnTo>
                    <a:lnTo>
                      <a:pt x="30" y="0"/>
                    </a:lnTo>
                    <a:lnTo>
                      <a:pt x="31" y="0"/>
                    </a:lnTo>
                    <a:lnTo>
                      <a:pt x="32" y="0"/>
                    </a:lnTo>
                    <a:lnTo>
                      <a:pt x="34" y="0"/>
                    </a:lnTo>
                    <a:lnTo>
                      <a:pt x="39" y="2"/>
                    </a:lnTo>
                    <a:lnTo>
                      <a:pt x="41" y="2"/>
                    </a:lnTo>
                    <a:lnTo>
                      <a:pt x="42" y="3"/>
                    </a:lnTo>
                    <a:lnTo>
                      <a:pt x="43" y="3"/>
                    </a:lnTo>
                    <a:lnTo>
                      <a:pt x="45" y="4"/>
                    </a:lnTo>
                    <a:lnTo>
                      <a:pt x="46" y="5"/>
                    </a:lnTo>
                    <a:lnTo>
                      <a:pt x="47" y="5"/>
                    </a:lnTo>
                    <a:lnTo>
                      <a:pt x="48" y="6"/>
                    </a:lnTo>
                    <a:lnTo>
                      <a:pt x="50" y="7"/>
                    </a:lnTo>
                    <a:lnTo>
                      <a:pt x="51" y="8"/>
                    </a:lnTo>
                    <a:lnTo>
                      <a:pt x="52" y="9"/>
                    </a:lnTo>
                    <a:lnTo>
                      <a:pt x="53" y="10"/>
                    </a:lnTo>
                    <a:lnTo>
                      <a:pt x="54" y="11"/>
                    </a:lnTo>
                    <a:lnTo>
                      <a:pt x="55" y="12"/>
                    </a:lnTo>
                    <a:lnTo>
                      <a:pt x="56" y="1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7" name="未知"/>
              <p:cNvSpPr/>
              <p:nvPr/>
            </p:nvSpPr>
            <p:spPr bwMode="auto">
              <a:xfrm>
                <a:off x="662" y="1654"/>
                <a:ext cx="20" cy="19"/>
              </a:xfrm>
              <a:custGeom>
                <a:avLst/>
                <a:gdLst>
                  <a:gd name="T0" fmla="*/ 0 w 48"/>
                  <a:gd name="T1" fmla="*/ 0 h 48"/>
                  <a:gd name="T2" fmla="*/ 0 w 48"/>
                  <a:gd name="T3" fmla="*/ 0 h 48"/>
                  <a:gd name="T4" fmla="*/ 0 w 48"/>
                  <a:gd name="T5" fmla="*/ 0 h 48"/>
                  <a:gd name="T6" fmla="*/ 0 w 48"/>
                  <a:gd name="T7" fmla="*/ 0 h 48"/>
                  <a:gd name="T8" fmla="*/ 0 w 48"/>
                  <a:gd name="T9" fmla="*/ 0 h 48"/>
                  <a:gd name="T10" fmla="*/ 0 w 48"/>
                  <a:gd name="T11" fmla="*/ 0 h 48"/>
                  <a:gd name="T12" fmla="*/ 0 w 48"/>
                  <a:gd name="T13" fmla="*/ 0 h 48"/>
                  <a:gd name="T14" fmla="*/ 0 w 48"/>
                  <a:gd name="T15" fmla="*/ 0 h 48"/>
                  <a:gd name="T16" fmla="*/ 0 w 48"/>
                  <a:gd name="T17" fmla="*/ 0 h 48"/>
                  <a:gd name="T18" fmla="*/ 0 w 4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8">
                    <a:moveTo>
                      <a:pt x="41" y="41"/>
                    </a:moveTo>
                    <a:lnTo>
                      <a:pt x="24" y="48"/>
                    </a:lnTo>
                    <a:lnTo>
                      <a:pt x="23" y="48"/>
                    </a:lnTo>
                    <a:lnTo>
                      <a:pt x="0" y="24"/>
                    </a:lnTo>
                    <a:lnTo>
                      <a:pt x="0" y="23"/>
                    </a:lnTo>
                    <a:lnTo>
                      <a:pt x="24" y="0"/>
                    </a:lnTo>
                    <a:lnTo>
                      <a:pt x="25" y="0"/>
                    </a:lnTo>
                    <a:lnTo>
                      <a:pt x="48" y="24"/>
                    </a:lnTo>
                    <a:lnTo>
                      <a:pt x="48" y="26"/>
                    </a:lnTo>
                    <a:lnTo>
                      <a:pt x="41" y="4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8" name="未知"/>
              <p:cNvSpPr/>
              <p:nvPr/>
            </p:nvSpPr>
            <p:spPr bwMode="auto">
              <a:xfrm>
                <a:off x="657" y="1649"/>
                <a:ext cx="30" cy="29"/>
              </a:xfrm>
              <a:custGeom>
                <a:avLst/>
                <a:gdLst>
                  <a:gd name="T0" fmla="*/ 0 w 74"/>
                  <a:gd name="T1" fmla="*/ 0 h 73"/>
                  <a:gd name="T2" fmla="*/ 0 w 74"/>
                  <a:gd name="T3" fmla="*/ 0 h 73"/>
                  <a:gd name="T4" fmla="*/ 0 w 74"/>
                  <a:gd name="T5" fmla="*/ 0 h 73"/>
                  <a:gd name="T6" fmla="*/ 0 w 74"/>
                  <a:gd name="T7" fmla="*/ 0 h 73"/>
                  <a:gd name="T8" fmla="*/ 0 w 74"/>
                  <a:gd name="T9" fmla="*/ 0 h 73"/>
                  <a:gd name="T10" fmla="*/ 0 w 74"/>
                  <a:gd name="T11" fmla="*/ 0 h 73"/>
                  <a:gd name="T12" fmla="*/ 0 w 74"/>
                  <a:gd name="T13" fmla="*/ 0 h 73"/>
                  <a:gd name="T14" fmla="*/ 0 w 74"/>
                  <a:gd name="T15" fmla="*/ 0 h 73"/>
                  <a:gd name="T16" fmla="*/ 0 w 74"/>
                  <a:gd name="T17" fmla="*/ 0 h 73"/>
                  <a:gd name="T18" fmla="*/ 0 w 74"/>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73">
                    <a:moveTo>
                      <a:pt x="63" y="11"/>
                    </a:moveTo>
                    <a:lnTo>
                      <a:pt x="37" y="0"/>
                    </a:lnTo>
                    <a:lnTo>
                      <a:pt x="36" y="0"/>
                    </a:lnTo>
                    <a:lnTo>
                      <a:pt x="0" y="37"/>
                    </a:lnTo>
                    <a:lnTo>
                      <a:pt x="0" y="40"/>
                    </a:lnTo>
                    <a:lnTo>
                      <a:pt x="37" y="73"/>
                    </a:lnTo>
                    <a:lnTo>
                      <a:pt x="39" y="73"/>
                    </a:lnTo>
                    <a:lnTo>
                      <a:pt x="74" y="37"/>
                    </a:lnTo>
                    <a:lnTo>
                      <a:pt x="74" y="35"/>
                    </a:lnTo>
                    <a:lnTo>
                      <a:pt x="63" y="1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9" name="未知"/>
              <p:cNvSpPr/>
              <p:nvPr/>
            </p:nvSpPr>
            <p:spPr bwMode="auto">
              <a:xfrm>
                <a:off x="716" y="1572"/>
                <a:ext cx="44"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5"/>
                    </a:moveTo>
                    <a:lnTo>
                      <a:pt x="65" y="40"/>
                    </a:lnTo>
                    <a:lnTo>
                      <a:pt x="66" y="36"/>
                    </a:lnTo>
                    <a:lnTo>
                      <a:pt x="108" y="112"/>
                    </a:lnTo>
                    <a:lnTo>
                      <a:pt x="66" y="36"/>
                    </a:lnTo>
                    <a:lnTo>
                      <a:pt x="66" y="35"/>
                    </a:lnTo>
                    <a:lnTo>
                      <a:pt x="65" y="35"/>
                    </a:lnTo>
                    <a:lnTo>
                      <a:pt x="64" y="35"/>
                    </a:lnTo>
                    <a:lnTo>
                      <a:pt x="63" y="35"/>
                    </a:lnTo>
                    <a:lnTo>
                      <a:pt x="18" y="74"/>
                    </a:lnTo>
                    <a:lnTo>
                      <a:pt x="0" y="0"/>
                    </a:lnTo>
                    <a:lnTo>
                      <a:pt x="18" y="74"/>
                    </a:lnTo>
                    <a:lnTo>
                      <a:pt x="23" y="86"/>
                    </a:lnTo>
                    <a:lnTo>
                      <a:pt x="24" y="85"/>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0" name="未知"/>
              <p:cNvSpPr/>
              <p:nvPr/>
            </p:nvSpPr>
            <p:spPr bwMode="auto">
              <a:xfrm>
                <a:off x="704" y="1585"/>
                <a:ext cx="26"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46" y="58"/>
                    </a:moveTo>
                    <a:lnTo>
                      <a:pt x="55" y="54"/>
                    </a:lnTo>
                    <a:lnTo>
                      <a:pt x="66" y="93"/>
                    </a:lnTo>
                    <a:lnTo>
                      <a:pt x="55" y="54"/>
                    </a:lnTo>
                    <a:lnTo>
                      <a:pt x="50" y="42"/>
                    </a:lnTo>
                    <a:lnTo>
                      <a:pt x="43" y="55"/>
                    </a:lnTo>
                    <a:lnTo>
                      <a:pt x="0" y="0"/>
                    </a:lnTo>
                    <a:lnTo>
                      <a:pt x="43" y="55"/>
                    </a:lnTo>
                    <a:lnTo>
                      <a:pt x="43" y="56"/>
                    </a:lnTo>
                    <a:lnTo>
                      <a:pt x="45" y="58"/>
                    </a:lnTo>
                    <a:lnTo>
                      <a:pt x="46"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1" name="未知"/>
              <p:cNvSpPr/>
              <p:nvPr/>
            </p:nvSpPr>
            <p:spPr bwMode="auto">
              <a:xfrm>
                <a:off x="721" y="1586"/>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30" y="36"/>
                    </a:moveTo>
                    <a:lnTo>
                      <a:pt x="2" y="55"/>
                    </a:lnTo>
                    <a:lnTo>
                      <a:pt x="0" y="52"/>
                    </a:lnTo>
                    <a:lnTo>
                      <a:pt x="0" y="51"/>
                    </a:lnTo>
                    <a:lnTo>
                      <a:pt x="40" y="7"/>
                    </a:lnTo>
                    <a:lnTo>
                      <a:pt x="53" y="0"/>
                    </a:lnTo>
                    <a:lnTo>
                      <a:pt x="54" y="0"/>
                    </a:lnTo>
                    <a:lnTo>
                      <a:pt x="55" y="0"/>
                    </a:lnTo>
                    <a:lnTo>
                      <a:pt x="55" y="1"/>
                    </a:lnTo>
                    <a:lnTo>
                      <a:pt x="55" y="2"/>
                    </a:lnTo>
                    <a:lnTo>
                      <a:pt x="30" y="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未知"/>
              <p:cNvSpPr/>
              <p:nvPr/>
            </p:nvSpPr>
            <p:spPr bwMode="auto">
              <a:xfrm>
                <a:off x="691" y="1565"/>
                <a:ext cx="110"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4" y="242"/>
                    </a:moveTo>
                    <a:lnTo>
                      <a:pt x="257" y="232"/>
                    </a:lnTo>
                    <a:lnTo>
                      <a:pt x="276" y="276"/>
                    </a:lnTo>
                    <a:lnTo>
                      <a:pt x="257" y="232"/>
                    </a:lnTo>
                    <a:lnTo>
                      <a:pt x="44" y="19"/>
                    </a:lnTo>
                    <a:lnTo>
                      <a:pt x="33" y="34"/>
                    </a:lnTo>
                    <a:lnTo>
                      <a:pt x="0" y="0"/>
                    </a:lnTo>
                    <a:lnTo>
                      <a:pt x="33" y="34"/>
                    </a:lnTo>
                    <a:lnTo>
                      <a:pt x="34" y="36"/>
                    </a:lnTo>
                    <a:lnTo>
                      <a:pt x="222" y="233"/>
                    </a:lnTo>
                    <a:lnTo>
                      <a:pt x="242" y="242"/>
                    </a:lnTo>
                    <a:lnTo>
                      <a:pt x="244"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3" name="未知"/>
              <p:cNvSpPr/>
              <p:nvPr/>
            </p:nvSpPr>
            <p:spPr bwMode="auto">
              <a:xfrm>
                <a:off x="701" y="1561"/>
                <a:ext cx="104" cy="105"/>
              </a:xfrm>
              <a:custGeom>
                <a:avLst/>
                <a:gdLst>
                  <a:gd name="T0" fmla="*/ 0 w 261"/>
                  <a:gd name="T1" fmla="*/ 0 h 262"/>
                  <a:gd name="T2" fmla="*/ 0 w 261"/>
                  <a:gd name="T3" fmla="*/ 0 h 262"/>
                  <a:gd name="T4" fmla="*/ 0 w 261"/>
                  <a:gd name="T5" fmla="*/ 0 h 262"/>
                  <a:gd name="T6" fmla="*/ 0 w 261"/>
                  <a:gd name="T7" fmla="*/ 0 h 262"/>
                  <a:gd name="T8" fmla="*/ 0 w 261"/>
                  <a:gd name="T9" fmla="*/ 0 h 262"/>
                  <a:gd name="T10" fmla="*/ 0 w 261"/>
                  <a:gd name="T11" fmla="*/ 0 h 262"/>
                  <a:gd name="T12" fmla="*/ 0 w 261"/>
                  <a:gd name="T13" fmla="*/ 0 h 262"/>
                  <a:gd name="T14" fmla="*/ 0 w 261"/>
                  <a:gd name="T15" fmla="*/ 0 h 262"/>
                  <a:gd name="T16" fmla="*/ 0 w 261"/>
                  <a:gd name="T17" fmla="*/ 0 h 262"/>
                  <a:gd name="T18" fmla="*/ 0 w 261"/>
                  <a:gd name="T19" fmla="*/ 0 h 262"/>
                  <a:gd name="T20" fmla="*/ 0 w 261"/>
                  <a:gd name="T21" fmla="*/ 0 h 262"/>
                  <a:gd name="T22" fmla="*/ 0 w 261"/>
                  <a:gd name="T23" fmla="*/ 0 h 262"/>
                  <a:gd name="T24" fmla="*/ 0 w 261"/>
                  <a:gd name="T25" fmla="*/ 0 h 262"/>
                  <a:gd name="T26" fmla="*/ 0 w 261"/>
                  <a:gd name="T27" fmla="*/ 0 h 262"/>
                  <a:gd name="T28" fmla="*/ 0 w 261"/>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2">
                    <a:moveTo>
                      <a:pt x="232" y="242"/>
                    </a:moveTo>
                    <a:lnTo>
                      <a:pt x="232" y="240"/>
                    </a:lnTo>
                    <a:lnTo>
                      <a:pt x="232" y="238"/>
                    </a:lnTo>
                    <a:lnTo>
                      <a:pt x="261" y="262"/>
                    </a:lnTo>
                    <a:lnTo>
                      <a:pt x="232" y="238"/>
                    </a:lnTo>
                    <a:lnTo>
                      <a:pt x="232" y="237"/>
                    </a:lnTo>
                    <a:lnTo>
                      <a:pt x="43" y="39"/>
                    </a:lnTo>
                    <a:lnTo>
                      <a:pt x="23" y="30"/>
                    </a:lnTo>
                    <a:lnTo>
                      <a:pt x="22" y="30"/>
                    </a:lnTo>
                    <a:lnTo>
                      <a:pt x="20" y="30"/>
                    </a:lnTo>
                    <a:lnTo>
                      <a:pt x="19" y="30"/>
                    </a:lnTo>
                    <a:lnTo>
                      <a:pt x="0" y="0"/>
                    </a:lnTo>
                    <a:lnTo>
                      <a:pt x="19" y="30"/>
                    </a:lnTo>
                    <a:lnTo>
                      <a:pt x="232" y="243"/>
                    </a:lnTo>
                    <a:lnTo>
                      <a:pt x="232" y="242"/>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4" name="未知"/>
              <p:cNvSpPr/>
              <p:nvPr/>
            </p:nvSpPr>
            <p:spPr bwMode="auto">
              <a:xfrm>
                <a:off x="704" y="1573"/>
                <a:ext cx="90"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220" y="219"/>
                    </a:moveTo>
                    <a:lnTo>
                      <a:pt x="224" y="208"/>
                    </a:lnTo>
                    <a:lnTo>
                      <a:pt x="224" y="207"/>
                    </a:lnTo>
                    <a:lnTo>
                      <a:pt x="35" y="9"/>
                    </a:lnTo>
                    <a:lnTo>
                      <a:pt x="15" y="0"/>
                    </a:lnTo>
                    <a:lnTo>
                      <a:pt x="14" y="0"/>
                    </a:lnTo>
                    <a:lnTo>
                      <a:pt x="0" y="15"/>
                    </a:lnTo>
                    <a:lnTo>
                      <a:pt x="1" y="17"/>
                    </a:lnTo>
                    <a:lnTo>
                      <a:pt x="189" y="214"/>
                    </a:lnTo>
                    <a:lnTo>
                      <a:pt x="209" y="223"/>
                    </a:lnTo>
                    <a:lnTo>
                      <a:pt x="211" y="223"/>
                    </a:lnTo>
                    <a:lnTo>
                      <a:pt x="220"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5" name="未知"/>
              <p:cNvSpPr/>
              <p:nvPr/>
            </p:nvSpPr>
            <p:spPr bwMode="auto">
              <a:xfrm>
                <a:off x="746" y="160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6" name="未知"/>
              <p:cNvSpPr/>
              <p:nvPr/>
            </p:nvSpPr>
            <p:spPr bwMode="auto">
              <a:xfrm>
                <a:off x="744" y="160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7" name="未知"/>
              <p:cNvSpPr/>
              <p:nvPr/>
            </p:nvSpPr>
            <p:spPr bwMode="auto">
              <a:xfrm>
                <a:off x="766" y="162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8" name="未知"/>
              <p:cNvSpPr/>
              <p:nvPr/>
            </p:nvSpPr>
            <p:spPr bwMode="auto">
              <a:xfrm>
                <a:off x="765" y="162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9" name="未知"/>
              <p:cNvSpPr/>
              <p:nvPr/>
            </p:nvSpPr>
            <p:spPr bwMode="auto">
              <a:xfrm>
                <a:off x="776" y="163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0" name="未知"/>
              <p:cNvSpPr/>
              <p:nvPr/>
            </p:nvSpPr>
            <p:spPr bwMode="auto">
              <a:xfrm>
                <a:off x="775" y="1635"/>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1" name="未知"/>
              <p:cNvSpPr/>
              <p:nvPr/>
            </p:nvSpPr>
            <p:spPr bwMode="auto">
              <a:xfrm>
                <a:off x="756" y="1614"/>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2" name="未知"/>
              <p:cNvSpPr/>
              <p:nvPr/>
            </p:nvSpPr>
            <p:spPr bwMode="auto">
              <a:xfrm>
                <a:off x="755" y="161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3" name="未知"/>
              <p:cNvSpPr/>
              <p:nvPr/>
            </p:nvSpPr>
            <p:spPr bwMode="auto">
              <a:xfrm>
                <a:off x="736" y="159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 name="未知"/>
              <p:cNvSpPr/>
              <p:nvPr/>
            </p:nvSpPr>
            <p:spPr bwMode="auto">
              <a:xfrm>
                <a:off x="735" y="159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 name="未知"/>
              <p:cNvSpPr/>
              <p:nvPr/>
            </p:nvSpPr>
            <p:spPr bwMode="auto">
              <a:xfrm>
                <a:off x="736" y="1632"/>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541" y="546"/>
                    </a:moveTo>
                    <a:lnTo>
                      <a:pt x="592" y="511"/>
                    </a:lnTo>
                    <a:lnTo>
                      <a:pt x="594" y="490"/>
                    </a:lnTo>
                    <a:lnTo>
                      <a:pt x="627" y="627"/>
                    </a:lnTo>
                    <a:lnTo>
                      <a:pt x="594" y="490"/>
                    </a:lnTo>
                    <a:lnTo>
                      <a:pt x="594" y="486"/>
                    </a:lnTo>
                    <a:lnTo>
                      <a:pt x="180" y="68"/>
                    </a:lnTo>
                    <a:lnTo>
                      <a:pt x="132" y="32"/>
                    </a:lnTo>
                    <a:lnTo>
                      <a:pt x="129" y="32"/>
                    </a:lnTo>
                    <a:lnTo>
                      <a:pt x="127" y="32"/>
                    </a:lnTo>
                    <a:lnTo>
                      <a:pt x="80" y="72"/>
                    </a:lnTo>
                    <a:lnTo>
                      <a:pt x="79" y="82"/>
                    </a:lnTo>
                    <a:lnTo>
                      <a:pt x="0" y="0"/>
                    </a:lnTo>
                    <a:lnTo>
                      <a:pt x="79" y="82"/>
                    </a:lnTo>
                    <a:lnTo>
                      <a:pt x="79" y="85"/>
                    </a:lnTo>
                    <a:lnTo>
                      <a:pt x="499" y="534"/>
                    </a:lnTo>
                    <a:lnTo>
                      <a:pt x="537" y="546"/>
                    </a:lnTo>
                    <a:lnTo>
                      <a:pt x="541"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6" name="未知"/>
              <p:cNvSpPr/>
              <p:nvPr/>
            </p:nvSpPr>
            <p:spPr bwMode="auto">
              <a:xfrm>
                <a:off x="781" y="1613"/>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8" y="116"/>
                    </a:lnTo>
                    <a:lnTo>
                      <a:pt x="0" y="0"/>
                    </a:lnTo>
                    <a:lnTo>
                      <a:pt x="68" y="116"/>
                    </a:lnTo>
                    <a:lnTo>
                      <a:pt x="481" y="529"/>
                    </a:lnTo>
                    <a:lnTo>
                      <a:pt x="563" y="563"/>
                    </a:lnTo>
                    <a:lnTo>
                      <a:pt x="481" y="529"/>
                    </a:lnTo>
                    <a:lnTo>
                      <a:pt x="481"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7" name="未知"/>
              <p:cNvSpPr/>
              <p:nvPr/>
            </p:nvSpPr>
            <p:spPr bwMode="auto">
              <a:xfrm>
                <a:off x="700" y="1618"/>
                <a:ext cx="101" cy="102"/>
              </a:xfrm>
              <a:custGeom>
                <a:avLst/>
                <a:gdLst>
                  <a:gd name="T0" fmla="*/ 0 w 252"/>
                  <a:gd name="T1" fmla="*/ 0 h 253"/>
                  <a:gd name="T2" fmla="*/ 0 w 252"/>
                  <a:gd name="T3" fmla="*/ 0 h 253"/>
                  <a:gd name="T4" fmla="*/ 0 w 252"/>
                  <a:gd name="T5" fmla="*/ 0 h 253"/>
                  <a:gd name="T6" fmla="*/ 0 w 252"/>
                  <a:gd name="T7" fmla="*/ 0 h 253"/>
                  <a:gd name="T8" fmla="*/ 0 w 252"/>
                  <a:gd name="T9" fmla="*/ 0 h 253"/>
                  <a:gd name="T10" fmla="*/ 0 w 252"/>
                  <a:gd name="T11" fmla="*/ 0 h 253"/>
                  <a:gd name="T12" fmla="*/ 0 w 252"/>
                  <a:gd name="T13" fmla="*/ 0 h 253"/>
                  <a:gd name="T14" fmla="*/ 0 w 252"/>
                  <a:gd name="T15" fmla="*/ 0 h 253"/>
                  <a:gd name="T16" fmla="*/ 0 w 252"/>
                  <a:gd name="T17" fmla="*/ 0 h 253"/>
                  <a:gd name="T18" fmla="*/ 0 w 252"/>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253">
                    <a:moveTo>
                      <a:pt x="143" y="125"/>
                    </a:moveTo>
                    <a:lnTo>
                      <a:pt x="233" y="97"/>
                    </a:lnTo>
                    <a:lnTo>
                      <a:pt x="252" y="253"/>
                    </a:lnTo>
                    <a:lnTo>
                      <a:pt x="233" y="97"/>
                    </a:lnTo>
                    <a:lnTo>
                      <a:pt x="157" y="22"/>
                    </a:lnTo>
                    <a:lnTo>
                      <a:pt x="20" y="152"/>
                    </a:lnTo>
                    <a:lnTo>
                      <a:pt x="0" y="0"/>
                    </a:lnTo>
                    <a:lnTo>
                      <a:pt x="20" y="152"/>
                    </a:lnTo>
                    <a:lnTo>
                      <a:pt x="47" y="171"/>
                    </a:lnTo>
                    <a:lnTo>
                      <a:pt x="143" y="125"/>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8" name="未知"/>
              <p:cNvSpPr/>
              <p:nvPr/>
            </p:nvSpPr>
            <p:spPr bwMode="auto">
              <a:xfrm>
                <a:off x="755" y="1595"/>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2"/>
                    </a:moveTo>
                    <a:lnTo>
                      <a:pt x="175" y="175"/>
                    </a:lnTo>
                    <a:lnTo>
                      <a:pt x="110" y="142"/>
                    </a:lnTo>
                    <a:lnTo>
                      <a:pt x="48" y="55"/>
                    </a:lnTo>
                    <a:lnTo>
                      <a:pt x="21" y="80"/>
                    </a:lnTo>
                    <a:lnTo>
                      <a:pt x="0" y="0"/>
                    </a:lnTo>
                    <a:lnTo>
                      <a:pt x="21" y="80"/>
                    </a:lnTo>
                    <a:lnTo>
                      <a:pt x="97" y="155"/>
                    </a:lnTo>
                    <a:lnTo>
                      <a:pt x="110"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9" name="未知"/>
              <p:cNvSpPr/>
              <p:nvPr/>
            </p:nvSpPr>
            <p:spPr bwMode="auto">
              <a:xfrm>
                <a:off x="708" y="1617"/>
                <a:ext cx="91"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2"/>
                    </a:lnTo>
                    <a:lnTo>
                      <a:pt x="170" y="141"/>
                    </a:lnTo>
                    <a:lnTo>
                      <a:pt x="165" y="140"/>
                    </a:lnTo>
                    <a:lnTo>
                      <a:pt x="123" y="128"/>
                    </a:lnTo>
                    <a:lnTo>
                      <a:pt x="27" y="174"/>
                    </a:lnTo>
                    <a:lnTo>
                      <a:pt x="0" y="155"/>
                    </a:lnTo>
                    <a:lnTo>
                      <a:pt x="164" y="0"/>
                    </a:lnTo>
                    <a:lnTo>
                      <a:pt x="226"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0" name="未知"/>
              <p:cNvSpPr/>
              <p:nvPr/>
            </p:nvSpPr>
            <p:spPr bwMode="auto">
              <a:xfrm>
                <a:off x="652" y="1622"/>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5" y="16"/>
                    </a:moveTo>
                    <a:lnTo>
                      <a:pt x="15" y="15"/>
                    </a:lnTo>
                    <a:lnTo>
                      <a:pt x="0" y="0"/>
                    </a:lnTo>
                    <a:lnTo>
                      <a:pt x="1" y="2"/>
                    </a:lnTo>
                    <a:lnTo>
                      <a:pt x="14" y="17"/>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1" name="未知"/>
              <p:cNvSpPr/>
              <p:nvPr/>
            </p:nvSpPr>
            <p:spPr bwMode="auto">
              <a:xfrm>
                <a:off x="630" y="1546"/>
                <a:ext cx="111" cy="111"/>
              </a:xfrm>
              <a:custGeom>
                <a:avLst/>
                <a:gdLst>
                  <a:gd name="T0" fmla="*/ 0 w 278"/>
                  <a:gd name="T1" fmla="*/ 0 h 279"/>
                  <a:gd name="T2" fmla="*/ 0 w 278"/>
                  <a:gd name="T3" fmla="*/ 0 h 279"/>
                  <a:gd name="T4" fmla="*/ 0 w 278"/>
                  <a:gd name="T5" fmla="*/ 0 h 279"/>
                  <a:gd name="T6" fmla="*/ 0 w 278"/>
                  <a:gd name="T7" fmla="*/ 0 h 279"/>
                  <a:gd name="T8" fmla="*/ 0 w 278"/>
                  <a:gd name="T9" fmla="*/ 0 h 279"/>
                  <a:gd name="T10" fmla="*/ 0 w 278"/>
                  <a:gd name="T11" fmla="*/ 0 h 279"/>
                  <a:gd name="T12" fmla="*/ 0 w 278"/>
                  <a:gd name="T13" fmla="*/ 0 h 279"/>
                  <a:gd name="T14" fmla="*/ 0 w 278"/>
                  <a:gd name="T15" fmla="*/ 0 h 279"/>
                  <a:gd name="T16" fmla="*/ 0 w 278"/>
                  <a:gd name="T17" fmla="*/ 0 h 279"/>
                  <a:gd name="T18" fmla="*/ 0 w 278"/>
                  <a:gd name="T19" fmla="*/ 0 h 279"/>
                  <a:gd name="T20" fmla="*/ 0 w 278"/>
                  <a:gd name="T21" fmla="*/ 0 h 279"/>
                  <a:gd name="T22" fmla="*/ 0 w 278"/>
                  <a:gd name="T23" fmla="*/ 0 h 279"/>
                  <a:gd name="T24" fmla="*/ 0 w 278"/>
                  <a:gd name="T25" fmla="*/ 0 h 279"/>
                  <a:gd name="T26" fmla="*/ 0 w 278"/>
                  <a:gd name="T27" fmla="*/ 0 h 279"/>
                  <a:gd name="T28" fmla="*/ 0 w 278"/>
                  <a:gd name="T29" fmla="*/ 0 h 279"/>
                  <a:gd name="T30" fmla="*/ 0 w 278"/>
                  <a:gd name="T31" fmla="*/ 0 h 279"/>
                  <a:gd name="T32" fmla="*/ 0 w 278"/>
                  <a:gd name="T33" fmla="*/ 0 h 279"/>
                  <a:gd name="T34" fmla="*/ 0 w 278"/>
                  <a:gd name="T35" fmla="*/ 0 h 279"/>
                  <a:gd name="T36" fmla="*/ 0 w 278"/>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8" h="279">
                    <a:moveTo>
                      <a:pt x="72" y="205"/>
                    </a:moveTo>
                    <a:lnTo>
                      <a:pt x="114" y="159"/>
                    </a:lnTo>
                    <a:lnTo>
                      <a:pt x="164" y="115"/>
                    </a:lnTo>
                    <a:lnTo>
                      <a:pt x="181" y="108"/>
                    </a:lnTo>
                    <a:lnTo>
                      <a:pt x="230" y="157"/>
                    </a:lnTo>
                    <a:lnTo>
                      <a:pt x="260" y="125"/>
                    </a:lnTo>
                    <a:lnTo>
                      <a:pt x="278" y="279"/>
                    </a:lnTo>
                    <a:lnTo>
                      <a:pt x="260" y="125"/>
                    </a:lnTo>
                    <a:lnTo>
                      <a:pt x="164" y="29"/>
                    </a:lnTo>
                    <a:lnTo>
                      <a:pt x="156" y="35"/>
                    </a:lnTo>
                    <a:lnTo>
                      <a:pt x="146" y="43"/>
                    </a:lnTo>
                    <a:lnTo>
                      <a:pt x="102" y="87"/>
                    </a:lnTo>
                    <a:lnTo>
                      <a:pt x="63" y="141"/>
                    </a:lnTo>
                    <a:lnTo>
                      <a:pt x="49" y="176"/>
                    </a:lnTo>
                    <a:lnTo>
                      <a:pt x="0" y="0"/>
                    </a:lnTo>
                    <a:lnTo>
                      <a:pt x="49" y="176"/>
                    </a:lnTo>
                    <a:lnTo>
                      <a:pt x="49" y="177"/>
                    </a:lnTo>
                    <a:lnTo>
                      <a:pt x="71" y="206"/>
                    </a:lnTo>
                    <a:lnTo>
                      <a:pt x="72" y="205"/>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2" name="未知"/>
              <p:cNvSpPr/>
              <p:nvPr/>
            </p:nvSpPr>
            <p:spPr bwMode="auto">
              <a:xfrm>
                <a:off x="684" y="1522"/>
                <a:ext cx="80"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w 201"/>
                  <a:gd name="T23" fmla="*/ 0 h 202"/>
                  <a:gd name="T24" fmla="*/ 0 w 201"/>
                  <a:gd name="T25" fmla="*/ 0 h 202"/>
                  <a:gd name="T26" fmla="*/ 0 w 201"/>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2">
                    <a:moveTo>
                      <a:pt x="147" y="160"/>
                    </a:moveTo>
                    <a:lnTo>
                      <a:pt x="201" y="202"/>
                    </a:lnTo>
                    <a:lnTo>
                      <a:pt x="147" y="160"/>
                    </a:lnTo>
                    <a:lnTo>
                      <a:pt x="122" y="105"/>
                    </a:lnTo>
                    <a:lnTo>
                      <a:pt x="68" y="69"/>
                    </a:lnTo>
                    <a:lnTo>
                      <a:pt x="59" y="71"/>
                    </a:lnTo>
                    <a:lnTo>
                      <a:pt x="50" y="74"/>
                    </a:lnTo>
                    <a:lnTo>
                      <a:pt x="40" y="80"/>
                    </a:lnTo>
                    <a:lnTo>
                      <a:pt x="30" y="86"/>
                    </a:lnTo>
                    <a:lnTo>
                      <a:pt x="29" y="87"/>
                    </a:lnTo>
                    <a:lnTo>
                      <a:pt x="0" y="0"/>
                    </a:lnTo>
                    <a:lnTo>
                      <a:pt x="29" y="87"/>
                    </a:lnTo>
                    <a:lnTo>
                      <a:pt x="125" y="183"/>
                    </a:lnTo>
                    <a:lnTo>
                      <a:pt x="147" y="16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3" name="未知"/>
              <p:cNvSpPr/>
              <p:nvPr/>
            </p:nvSpPr>
            <p:spPr bwMode="auto">
              <a:xfrm>
                <a:off x="650" y="1550"/>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4"/>
                    </a:lnTo>
                    <a:lnTo>
                      <a:pt x="70" y="58"/>
                    </a:lnTo>
                    <a:lnTo>
                      <a:pt x="116" y="17"/>
                    </a:lnTo>
                    <a:lnTo>
                      <a:pt x="154" y="0"/>
                    </a:lnTo>
                    <a:lnTo>
                      <a:pt x="162" y="0"/>
                    </a:lnTo>
                    <a:lnTo>
                      <a:pt x="213" y="43"/>
                    </a:lnTo>
                    <a:lnTo>
                      <a:pt x="233" y="91"/>
                    </a:lnTo>
                    <a:lnTo>
                      <a:pt x="181" y="146"/>
                    </a:lnTo>
                    <a:lnTo>
                      <a:pt x="132" y="97"/>
                    </a:lnTo>
                    <a:lnTo>
                      <a:pt x="127" y="98"/>
                    </a:lnTo>
                    <a:lnTo>
                      <a:pt x="72" y="141"/>
                    </a:lnTo>
                    <a:lnTo>
                      <a:pt x="30" y="187"/>
                    </a:lnTo>
                    <a:lnTo>
                      <a:pt x="21"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4" name="未知"/>
              <p:cNvSpPr/>
              <p:nvPr/>
            </p:nvSpPr>
            <p:spPr bwMode="auto">
              <a:xfrm>
                <a:off x="742" y="1628"/>
                <a:ext cx="70"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74" y="127"/>
                    </a:moveTo>
                    <a:lnTo>
                      <a:pt x="135" y="75"/>
                    </a:lnTo>
                    <a:lnTo>
                      <a:pt x="143" y="57"/>
                    </a:lnTo>
                    <a:lnTo>
                      <a:pt x="174" y="174"/>
                    </a:lnTo>
                    <a:lnTo>
                      <a:pt x="143" y="57"/>
                    </a:lnTo>
                    <a:lnTo>
                      <a:pt x="143" y="55"/>
                    </a:lnTo>
                    <a:lnTo>
                      <a:pt x="117" y="31"/>
                    </a:lnTo>
                    <a:lnTo>
                      <a:pt x="115" y="31"/>
                    </a:lnTo>
                    <a:lnTo>
                      <a:pt x="54" y="83"/>
                    </a:lnTo>
                    <a:lnTo>
                      <a:pt x="46" y="101"/>
                    </a:lnTo>
                    <a:lnTo>
                      <a:pt x="0" y="0"/>
                    </a:lnTo>
                    <a:lnTo>
                      <a:pt x="46" y="101"/>
                    </a:lnTo>
                    <a:lnTo>
                      <a:pt x="47" y="103"/>
                    </a:lnTo>
                    <a:lnTo>
                      <a:pt x="72" y="127"/>
                    </a:lnTo>
                    <a:lnTo>
                      <a:pt x="74" y="127"/>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5" name="未知"/>
              <p:cNvSpPr/>
              <p:nvPr/>
            </p:nvSpPr>
            <p:spPr bwMode="auto">
              <a:xfrm>
                <a:off x="940" y="1819"/>
                <a:ext cx="16"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2">
                    <a:moveTo>
                      <a:pt x="23" y="0"/>
                    </a:moveTo>
                    <a:lnTo>
                      <a:pt x="42" y="21"/>
                    </a:lnTo>
                    <a:lnTo>
                      <a:pt x="42" y="23"/>
                    </a:lnTo>
                    <a:lnTo>
                      <a:pt x="20" y="42"/>
                    </a:lnTo>
                    <a:lnTo>
                      <a:pt x="19" y="42"/>
                    </a:lnTo>
                    <a:lnTo>
                      <a:pt x="0" y="20"/>
                    </a:lnTo>
                    <a:lnTo>
                      <a:pt x="0" y="19"/>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6" name="未知"/>
              <p:cNvSpPr/>
              <p:nvPr/>
            </p:nvSpPr>
            <p:spPr bwMode="auto">
              <a:xfrm>
                <a:off x="940" y="1819"/>
                <a:ext cx="16"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35" y="36"/>
                    </a:moveTo>
                    <a:lnTo>
                      <a:pt x="20" y="42"/>
                    </a:lnTo>
                    <a:lnTo>
                      <a:pt x="19" y="42"/>
                    </a:lnTo>
                    <a:lnTo>
                      <a:pt x="0" y="20"/>
                    </a:lnTo>
                    <a:lnTo>
                      <a:pt x="0" y="19"/>
                    </a:lnTo>
                    <a:lnTo>
                      <a:pt x="21" y="0"/>
                    </a:lnTo>
                    <a:lnTo>
                      <a:pt x="23" y="0"/>
                    </a:lnTo>
                    <a:lnTo>
                      <a:pt x="42" y="21"/>
                    </a:lnTo>
                    <a:lnTo>
                      <a:pt x="42"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7" name="未知"/>
              <p:cNvSpPr/>
              <p:nvPr/>
            </p:nvSpPr>
            <p:spPr bwMode="auto">
              <a:xfrm>
                <a:off x="1892" y="434"/>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8" name="未知"/>
              <p:cNvSpPr/>
              <p:nvPr/>
            </p:nvSpPr>
            <p:spPr bwMode="auto">
              <a:xfrm>
                <a:off x="1892" y="434"/>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9" name="Rectangle 366"/>
              <p:cNvSpPr>
                <a:spLocks noChangeArrowheads="1"/>
              </p:cNvSpPr>
              <p:nvPr/>
            </p:nvSpPr>
            <p:spPr bwMode="auto">
              <a:xfrm>
                <a:off x="1896" y="42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60" name="Rectangle 367"/>
              <p:cNvSpPr/>
              <p:nvPr/>
            </p:nvSpPr>
            <p:spPr bwMode="auto">
              <a:xfrm>
                <a:off x="1896" y="425"/>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61" name="未知"/>
              <p:cNvSpPr/>
              <p:nvPr/>
            </p:nvSpPr>
            <p:spPr bwMode="auto">
              <a:xfrm>
                <a:off x="1892" y="403"/>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2" name="未知"/>
              <p:cNvSpPr/>
              <p:nvPr/>
            </p:nvSpPr>
            <p:spPr bwMode="auto">
              <a:xfrm>
                <a:off x="1892" y="403"/>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47"/>
                    </a:moveTo>
                    <a:lnTo>
                      <a:pt x="47" y="8"/>
                    </a:lnTo>
                    <a:lnTo>
                      <a:pt x="39" y="0"/>
                    </a:lnTo>
                    <a:lnTo>
                      <a:pt x="0" y="39"/>
                    </a:lnTo>
                    <a:lnTo>
                      <a:pt x="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3" name="Rectangle 370"/>
              <p:cNvSpPr>
                <a:spLocks noChangeArrowheads="1"/>
              </p:cNvSpPr>
              <p:nvPr/>
            </p:nvSpPr>
            <p:spPr bwMode="auto">
              <a:xfrm>
                <a:off x="1883" y="395"/>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64" name="Rectangle 371"/>
              <p:cNvSpPr/>
              <p:nvPr/>
            </p:nvSpPr>
            <p:spPr bwMode="auto">
              <a:xfrm>
                <a:off x="1883" y="395"/>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65" name="Rectangle 372"/>
              <p:cNvSpPr>
                <a:spLocks noChangeArrowheads="1"/>
              </p:cNvSpPr>
              <p:nvPr/>
            </p:nvSpPr>
            <p:spPr bwMode="auto">
              <a:xfrm>
                <a:off x="1853" y="42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66" name="Rectangle 373"/>
              <p:cNvSpPr/>
              <p:nvPr/>
            </p:nvSpPr>
            <p:spPr bwMode="auto">
              <a:xfrm>
                <a:off x="1853" y="425"/>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67" name="未知"/>
              <p:cNvSpPr/>
              <p:nvPr/>
            </p:nvSpPr>
            <p:spPr bwMode="auto">
              <a:xfrm>
                <a:off x="1861" y="43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8" name="未知"/>
              <p:cNvSpPr/>
              <p:nvPr/>
            </p:nvSpPr>
            <p:spPr bwMode="auto">
              <a:xfrm>
                <a:off x="1861" y="43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0"/>
                    </a:moveTo>
                    <a:lnTo>
                      <a:pt x="0" y="39"/>
                    </a:lnTo>
                    <a:lnTo>
                      <a:pt x="8" y="47"/>
                    </a:lnTo>
                    <a:lnTo>
                      <a:pt x="47" y="8"/>
                    </a:lnTo>
                    <a:lnTo>
                      <a:pt x="39"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9" name="Rectangle 376"/>
              <p:cNvSpPr>
                <a:spLocks noChangeArrowheads="1"/>
              </p:cNvSpPr>
              <p:nvPr/>
            </p:nvSpPr>
            <p:spPr bwMode="auto">
              <a:xfrm>
                <a:off x="1883" y="438"/>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70" name="Rectangle 377"/>
              <p:cNvSpPr/>
              <p:nvPr/>
            </p:nvSpPr>
            <p:spPr bwMode="auto">
              <a:xfrm>
                <a:off x="1883" y="438"/>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71" name="未知"/>
              <p:cNvSpPr/>
              <p:nvPr/>
            </p:nvSpPr>
            <p:spPr bwMode="auto">
              <a:xfrm>
                <a:off x="1861" y="403"/>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8"/>
                    </a:moveTo>
                    <a:lnTo>
                      <a:pt x="38" y="47"/>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2" name="未知"/>
              <p:cNvSpPr/>
              <p:nvPr/>
            </p:nvSpPr>
            <p:spPr bwMode="auto">
              <a:xfrm>
                <a:off x="1861" y="403"/>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8"/>
                    </a:moveTo>
                    <a:lnTo>
                      <a:pt x="8" y="0"/>
                    </a:lnTo>
                    <a:lnTo>
                      <a:pt x="0" y="8"/>
                    </a:lnTo>
                    <a:lnTo>
                      <a:pt x="38" y="47"/>
                    </a:lnTo>
                    <a:lnTo>
                      <a:pt x="46"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3" name="未知"/>
              <p:cNvSpPr/>
              <p:nvPr/>
            </p:nvSpPr>
            <p:spPr bwMode="auto">
              <a:xfrm>
                <a:off x="1865" y="457"/>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w 104"/>
                  <a:gd name="T59" fmla="*/ 0 h 17"/>
                  <a:gd name="T60" fmla="*/ 0 w 104"/>
                  <a:gd name="T61" fmla="*/ 0 h 17"/>
                  <a:gd name="T62" fmla="*/ 0 w 104"/>
                  <a:gd name="T63" fmla="*/ 0 h 17"/>
                  <a:gd name="T64" fmla="*/ 0 w 104"/>
                  <a:gd name="T65" fmla="*/ 0 h 17"/>
                  <a:gd name="T66" fmla="*/ 0 w 104"/>
                  <a:gd name="T67" fmla="*/ 0 h 17"/>
                  <a:gd name="T68" fmla="*/ 0 w 104"/>
                  <a:gd name="T69" fmla="*/ 0 h 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4" h="17">
                    <a:moveTo>
                      <a:pt x="52" y="17"/>
                    </a:moveTo>
                    <a:lnTo>
                      <a:pt x="48" y="17"/>
                    </a:lnTo>
                    <a:lnTo>
                      <a:pt x="45" y="16"/>
                    </a:lnTo>
                    <a:lnTo>
                      <a:pt x="41" y="16"/>
                    </a:lnTo>
                    <a:lnTo>
                      <a:pt x="38" y="16"/>
                    </a:lnTo>
                    <a:lnTo>
                      <a:pt x="34" y="15"/>
                    </a:lnTo>
                    <a:lnTo>
                      <a:pt x="31" y="14"/>
                    </a:lnTo>
                    <a:lnTo>
                      <a:pt x="28" y="13"/>
                    </a:lnTo>
                    <a:lnTo>
                      <a:pt x="24" y="12"/>
                    </a:lnTo>
                    <a:lnTo>
                      <a:pt x="21" y="11"/>
                    </a:lnTo>
                    <a:lnTo>
                      <a:pt x="18" y="10"/>
                    </a:lnTo>
                    <a:lnTo>
                      <a:pt x="15" y="9"/>
                    </a:lnTo>
                    <a:lnTo>
                      <a:pt x="12" y="7"/>
                    </a:lnTo>
                    <a:lnTo>
                      <a:pt x="9" y="5"/>
                    </a:lnTo>
                    <a:lnTo>
                      <a:pt x="6" y="4"/>
                    </a:lnTo>
                    <a:lnTo>
                      <a:pt x="3" y="2"/>
                    </a:lnTo>
                    <a:lnTo>
                      <a:pt x="0" y="0"/>
                    </a:lnTo>
                    <a:lnTo>
                      <a:pt x="104" y="0"/>
                    </a:lnTo>
                    <a:lnTo>
                      <a:pt x="101" y="2"/>
                    </a:lnTo>
                    <a:lnTo>
                      <a:pt x="98" y="4"/>
                    </a:lnTo>
                    <a:lnTo>
                      <a:pt x="95" y="5"/>
                    </a:lnTo>
                    <a:lnTo>
                      <a:pt x="92" y="7"/>
                    </a:lnTo>
                    <a:lnTo>
                      <a:pt x="89" y="9"/>
                    </a:lnTo>
                    <a:lnTo>
                      <a:pt x="86" y="10"/>
                    </a:lnTo>
                    <a:lnTo>
                      <a:pt x="83" y="11"/>
                    </a:lnTo>
                    <a:lnTo>
                      <a:pt x="79" y="12"/>
                    </a:lnTo>
                    <a:lnTo>
                      <a:pt x="76" y="13"/>
                    </a:lnTo>
                    <a:lnTo>
                      <a:pt x="73" y="14"/>
                    </a:lnTo>
                    <a:lnTo>
                      <a:pt x="66" y="16"/>
                    </a:lnTo>
                    <a:lnTo>
                      <a:pt x="62" y="16"/>
                    </a:lnTo>
                    <a:lnTo>
                      <a:pt x="59" y="16"/>
                    </a:lnTo>
                    <a:lnTo>
                      <a:pt x="55"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4" name="未知"/>
              <p:cNvSpPr/>
              <p:nvPr/>
            </p:nvSpPr>
            <p:spPr bwMode="auto">
              <a:xfrm>
                <a:off x="1850" y="399"/>
                <a:ext cx="36"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w 89"/>
                  <a:gd name="T97" fmla="*/ 0 h 144"/>
                  <a:gd name="T98" fmla="*/ 0 w 89"/>
                  <a:gd name="T99" fmla="*/ 0 h 144"/>
                  <a:gd name="T100" fmla="*/ 0 w 89"/>
                  <a:gd name="T101" fmla="*/ 0 h 144"/>
                  <a:gd name="T102" fmla="*/ 0 w 89"/>
                  <a:gd name="T103" fmla="*/ 0 h 1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9" h="144">
                    <a:moveTo>
                      <a:pt x="37" y="144"/>
                    </a:moveTo>
                    <a:lnTo>
                      <a:pt x="36" y="143"/>
                    </a:lnTo>
                    <a:lnTo>
                      <a:pt x="35" y="143"/>
                    </a:lnTo>
                    <a:lnTo>
                      <a:pt x="35" y="142"/>
                    </a:lnTo>
                    <a:lnTo>
                      <a:pt x="34" y="142"/>
                    </a:lnTo>
                    <a:lnTo>
                      <a:pt x="33" y="141"/>
                    </a:lnTo>
                    <a:lnTo>
                      <a:pt x="32" y="140"/>
                    </a:lnTo>
                    <a:lnTo>
                      <a:pt x="31" y="140"/>
                    </a:lnTo>
                    <a:lnTo>
                      <a:pt x="31" y="139"/>
                    </a:lnTo>
                    <a:lnTo>
                      <a:pt x="30" y="138"/>
                    </a:lnTo>
                    <a:lnTo>
                      <a:pt x="29" y="137"/>
                    </a:lnTo>
                    <a:lnTo>
                      <a:pt x="27" y="136"/>
                    </a:lnTo>
                    <a:lnTo>
                      <a:pt x="26" y="135"/>
                    </a:lnTo>
                    <a:lnTo>
                      <a:pt x="25" y="133"/>
                    </a:lnTo>
                    <a:lnTo>
                      <a:pt x="23" y="132"/>
                    </a:lnTo>
                    <a:lnTo>
                      <a:pt x="22" y="130"/>
                    </a:lnTo>
                    <a:lnTo>
                      <a:pt x="16" y="123"/>
                    </a:lnTo>
                    <a:lnTo>
                      <a:pt x="15" y="121"/>
                    </a:lnTo>
                    <a:lnTo>
                      <a:pt x="13" y="119"/>
                    </a:lnTo>
                    <a:lnTo>
                      <a:pt x="13" y="118"/>
                    </a:lnTo>
                    <a:lnTo>
                      <a:pt x="12" y="116"/>
                    </a:lnTo>
                    <a:lnTo>
                      <a:pt x="11" y="114"/>
                    </a:lnTo>
                    <a:lnTo>
                      <a:pt x="10" y="112"/>
                    </a:lnTo>
                    <a:lnTo>
                      <a:pt x="8" y="109"/>
                    </a:lnTo>
                    <a:lnTo>
                      <a:pt x="7" y="107"/>
                    </a:lnTo>
                    <a:lnTo>
                      <a:pt x="7" y="105"/>
                    </a:lnTo>
                    <a:lnTo>
                      <a:pt x="6" y="105"/>
                    </a:lnTo>
                    <a:lnTo>
                      <a:pt x="5" y="102"/>
                    </a:lnTo>
                    <a:lnTo>
                      <a:pt x="5" y="99"/>
                    </a:lnTo>
                    <a:lnTo>
                      <a:pt x="4" y="99"/>
                    </a:lnTo>
                    <a:lnTo>
                      <a:pt x="4" y="97"/>
                    </a:lnTo>
                    <a:lnTo>
                      <a:pt x="3" y="94"/>
                    </a:lnTo>
                    <a:lnTo>
                      <a:pt x="3" y="92"/>
                    </a:lnTo>
                    <a:lnTo>
                      <a:pt x="2" y="92"/>
                    </a:lnTo>
                    <a:lnTo>
                      <a:pt x="2" y="89"/>
                    </a:lnTo>
                    <a:lnTo>
                      <a:pt x="1" y="86"/>
                    </a:lnTo>
                    <a:lnTo>
                      <a:pt x="1" y="83"/>
                    </a:lnTo>
                    <a:lnTo>
                      <a:pt x="1" y="81"/>
                    </a:lnTo>
                    <a:lnTo>
                      <a:pt x="0" y="79"/>
                    </a:lnTo>
                    <a:lnTo>
                      <a:pt x="0" y="78"/>
                    </a:lnTo>
                    <a:lnTo>
                      <a:pt x="0" y="75"/>
                    </a:lnTo>
                    <a:lnTo>
                      <a:pt x="0" y="72"/>
                    </a:lnTo>
                    <a:lnTo>
                      <a:pt x="1" y="64"/>
                    </a:lnTo>
                    <a:lnTo>
                      <a:pt x="1" y="61"/>
                    </a:lnTo>
                    <a:lnTo>
                      <a:pt x="1" y="58"/>
                    </a:lnTo>
                    <a:lnTo>
                      <a:pt x="2" y="55"/>
                    </a:lnTo>
                    <a:lnTo>
                      <a:pt x="2" y="52"/>
                    </a:lnTo>
                    <a:lnTo>
                      <a:pt x="3" y="52"/>
                    </a:lnTo>
                    <a:lnTo>
                      <a:pt x="3" y="50"/>
                    </a:lnTo>
                    <a:lnTo>
                      <a:pt x="4" y="47"/>
                    </a:lnTo>
                    <a:lnTo>
                      <a:pt x="4" y="45"/>
                    </a:lnTo>
                    <a:lnTo>
                      <a:pt x="5" y="45"/>
                    </a:lnTo>
                    <a:lnTo>
                      <a:pt x="5" y="42"/>
                    </a:lnTo>
                    <a:lnTo>
                      <a:pt x="6" y="40"/>
                    </a:lnTo>
                    <a:lnTo>
                      <a:pt x="7" y="39"/>
                    </a:lnTo>
                    <a:lnTo>
                      <a:pt x="7" y="37"/>
                    </a:lnTo>
                    <a:lnTo>
                      <a:pt x="8" y="35"/>
                    </a:lnTo>
                    <a:lnTo>
                      <a:pt x="10" y="32"/>
                    </a:lnTo>
                    <a:lnTo>
                      <a:pt x="11" y="30"/>
                    </a:lnTo>
                    <a:lnTo>
                      <a:pt x="12" y="28"/>
                    </a:lnTo>
                    <a:lnTo>
                      <a:pt x="13" y="26"/>
                    </a:lnTo>
                    <a:lnTo>
                      <a:pt x="15" y="23"/>
                    </a:lnTo>
                    <a:lnTo>
                      <a:pt x="16" y="21"/>
                    </a:lnTo>
                    <a:lnTo>
                      <a:pt x="17" y="20"/>
                    </a:lnTo>
                    <a:lnTo>
                      <a:pt x="18" y="19"/>
                    </a:lnTo>
                    <a:lnTo>
                      <a:pt x="19" y="17"/>
                    </a:lnTo>
                    <a:lnTo>
                      <a:pt x="20" y="16"/>
                    </a:lnTo>
                    <a:lnTo>
                      <a:pt x="21" y="15"/>
                    </a:lnTo>
                    <a:lnTo>
                      <a:pt x="22" y="14"/>
                    </a:lnTo>
                    <a:lnTo>
                      <a:pt x="23" y="12"/>
                    </a:lnTo>
                    <a:lnTo>
                      <a:pt x="25" y="11"/>
                    </a:lnTo>
                    <a:lnTo>
                      <a:pt x="26" y="9"/>
                    </a:lnTo>
                    <a:lnTo>
                      <a:pt x="27" y="8"/>
                    </a:lnTo>
                    <a:lnTo>
                      <a:pt x="29" y="7"/>
                    </a:lnTo>
                    <a:lnTo>
                      <a:pt x="30" y="6"/>
                    </a:lnTo>
                    <a:lnTo>
                      <a:pt x="31" y="5"/>
                    </a:lnTo>
                    <a:lnTo>
                      <a:pt x="32" y="4"/>
                    </a:lnTo>
                    <a:lnTo>
                      <a:pt x="33" y="3"/>
                    </a:lnTo>
                    <a:lnTo>
                      <a:pt x="34" y="2"/>
                    </a:lnTo>
                    <a:lnTo>
                      <a:pt x="35" y="2"/>
                    </a:lnTo>
                    <a:lnTo>
                      <a:pt x="35" y="1"/>
                    </a:lnTo>
                    <a:lnTo>
                      <a:pt x="36" y="1"/>
                    </a:lnTo>
                    <a:lnTo>
                      <a:pt x="36" y="0"/>
                    </a:lnTo>
                    <a:lnTo>
                      <a:pt x="89" y="0"/>
                    </a:lnTo>
                    <a:lnTo>
                      <a:pt x="86" y="0"/>
                    </a:lnTo>
                    <a:lnTo>
                      <a:pt x="83" y="1"/>
                    </a:lnTo>
                    <a:lnTo>
                      <a:pt x="80" y="1"/>
                    </a:lnTo>
                    <a:lnTo>
                      <a:pt x="77" y="1"/>
                    </a:lnTo>
                    <a:lnTo>
                      <a:pt x="75" y="2"/>
                    </a:lnTo>
                    <a:lnTo>
                      <a:pt x="72" y="2"/>
                    </a:lnTo>
                    <a:lnTo>
                      <a:pt x="69" y="3"/>
                    </a:lnTo>
                    <a:lnTo>
                      <a:pt x="67" y="4"/>
                    </a:lnTo>
                    <a:lnTo>
                      <a:pt x="65" y="5"/>
                    </a:lnTo>
                    <a:lnTo>
                      <a:pt x="64" y="5"/>
                    </a:lnTo>
                    <a:lnTo>
                      <a:pt x="61" y="6"/>
                    </a:lnTo>
                    <a:lnTo>
                      <a:pt x="59" y="7"/>
                    </a:lnTo>
                    <a:lnTo>
                      <a:pt x="29" y="32"/>
                    </a:lnTo>
                    <a:lnTo>
                      <a:pt x="28" y="35"/>
                    </a:lnTo>
                    <a:lnTo>
                      <a:pt x="26" y="37"/>
                    </a:lnTo>
                    <a:lnTo>
                      <a:pt x="25" y="39"/>
                    </a:lnTo>
                    <a:lnTo>
                      <a:pt x="25" y="40"/>
                    </a:lnTo>
                    <a:lnTo>
                      <a:pt x="24" y="42"/>
                    </a:lnTo>
                    <a:lnTo>
                      <a:pt x="23" y="45"/>
                    </a:lnTo>
                    <a:lnTo>
                      <a:pt x="22" y="45"/>
                    </a:lnTo>
                    <a:lnTo>
                      <a:pt x="22" y="47"/>
                    </a:lnTo>
                    <a:lnTo>
                      <a:pt x="21" y="50"/>
                    </a:lnTo>
                    <a:lnTo>
                      <a:pt x="20" y="52"/>
                    </a:lnTo>
                    <a:lnTo>
                      <a:pt x="19" y="55"/>
                    </a:lnTo>
                    <a:lnTo>
                      <a:pt x="19" y="58"/>
                    </a:lnTo>
                    <a:lnTo>
                      <a:pt x="18" y="58"/>
                    </a:lnTo>
                    <a:lnTo>
                      <a:pt x="18" y="61"/>
                    </a:lnTo>
                    <a:lnTo>
                      <a:pt x="18" y="64"/>
                    </a:lnTo>
                    <a:lnTo>
                      <a:pt x="17" y="65"/>
                    </a:lnTo>
                    <a:lnTo>
                      <a:pt x="17" y="66"/>
                    </a:lnTo>
                    <a:lnTo>
                      <a:pt x="17" y="69"/>
                    </a:lnTo>
                    <a:lnTo>
                      <a:pt x="17" y="72"/>
                    </a:lnTo>
                    <a:lnTo>
                      <a:pt x="17" y="75"/>
                    </a:lnTo>
                    <a:lnTo>
                      <a:pt x="18" y="86"/>
                    </a:lnTo>
                    <a:lnTo>
                      <a:pt x="19" y="86"/>
                    </a:lnTo>
                    <a:lnTo>
                      <a:pt x="19" y="89"/>
                    </a:lnTo>
                    <a:lnTo>
                      <a:pt x="20" y="92"/>
                    </a:lnTo>
                    <a:lnTo>
                      <a:pt x="21" y="94"/>
                    </a:lnTo>
                    <a:lnTo>
                      <a:pt x="22" y="97"/>
                    </a:lnTo>
                    <a:lnTo>
                      <a:pt x="22" y="99"/>
                    </a:lnTo>
                    <a:lnTo>
                      <a:pt x="23" y="99"/>
                    </a:lnTo>
                    <a:lnTo>
                      <a:pt x="24" y="102"/>
                    </a:lnTo>
                    <a:lnTo>
                      <a:pt x="25" y="105"/>
                    </a:lnTo>
                    <a:lnTo>
                      <a:pt x="26" y="107"/>
                    </a:lnTo>
                    <a:lnTo>
                      <a:pt x="28" y="109"/>
                    </a:lnTo>
                    <a:lnTo>
                      <a:pt x="29" y="112"/>
                    </a:lnTo>
                    <a:lnTo>
                      <a:pt x="31" y="114"/>
                    </a:lnTo>
                    <a:lnTo>
                      <a:pt x="32" y="116"/>
                    </a:lnTo>
                    <a:lnTo>
                      <a:pt x="34" y="118"/>
                    </a:lnTo>
                    <a:lnTo>
                      <a:pt x="34" y="119"/>
                    </a:lnTo>
                    <a:lnTo>
                      <a:pt x="46" y="129"/>
                    </a:lnTo>
                    <a:lnTo>
                      <a:pt x="47" y="130"/>
                    </a:lnTo>
                    <a:lnTo>
                      <a:pt x="59" y="137"/>
                    </a:lnTo>
                    <a:lnTo>
                      <a:pt x="61" y="138"/>
                    </a:lnTo>
                    <a:lnTo>
                      <a:pt x="64" y="139"/>
                    </a:lnTo>
                    <a:lnTo>
                      <a:pt x="65" y="140"/>
                    </a:lnTo>
                    <a:lnTo>
                      <a:pt x="67" y="140"/>
                    </a:lnTo>
                    <a:lnTo>
                      <a:pt x="69" y="141"/>
                    </a:lnTo>
                    <a:lnTo>
                      <a:pt x="72" y="142"/>
                    </a:lnTo>
                    <a:lnTo>
                      <a:pt x="75" y="142"/>
                    </a:lnTo>
                    <a:lnTo>
                      <a:pt x="77" y="143"/>
                    </a:lnTo>
                    <a:lnTo>
                      <a:pt x="80" y="143"/>
                    </a:lnTo>
                    <a:lnTo>
                      <a:pt x="83" y="143"/>
                    </a:lnTo>
                    <a:lnTo>
                      <a:pt x="86" y="144"/>
                    </a:lnTo>
                    <a:lnTo>
                      <a:pt x="89"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5" name="未知"/>
              <p:cNvSpPr/>
              <p:nvPr/>
            </p:nvSpPr>
            <p:spPr bwMode="auto">
              <a:xfrm>
                <a:off x="1886" y="399"/>
                <a:ext cx="35"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w 89"/>
                  <a:gd name="T97" fmla="*/ 0 h 144"/>
                  <a:gd name="T98" fmla="*/ 0 w 89"/>
                  <a:gd name="T99" fmla="*/ 0 h 144"/>
                  <a:gd name="T100" fmla="*/ 0 w 89"/>
                  <a:gd name="T101" fmla="*/ 0 h 144"/>
                  <a:gd name="T102" fmla="*/ 0 w 89"/>
                  <a:gd name="T103" fmla="*/ 0 h 144"/>
                  <a:gd name="T104" fmla="*/ 0 w 89"/>
                  <a:gd name="T105" fmla="*/ 0 h 144"/>
                  <a:gd name="T106" fmla="*/ 0 w 89"/>
                  <a:gd name="T107" fmla="*/ 0 h 144"/>
                  <a:gd name="T108" fmla="*/ 0 w 89"/>
                  <a:gd name="T109" fmla="*/ 0 h 144"/>
                  <a:gd name="T110" fmla="*/ 0 w 89"/>
                  <a:gd name="T111" fmla="*/ 0 h 144"/>
                  <a:gd name="T112" fmla="*/ 0 w 89"/>
                  <a:gd name="T113" fmla="*/ 0 h 144"/>
                  <a:gd name="T114" fmla="*/ 0 w 89"/>
                  <a:gd name="T115" fmla="*/ 0 h 144"/>
                  <a:gd name="T116" fmla="*/ 0 w 89"/>
                  <a:gd name="T117" fmla="*/ 0 h 144"/>
                  <a:gd name="T118" fmla="*/ 0 w 89"/>
                  <a:gd name="T119" fmla="*/ 0 h 144"/>
                  <a:gd name="T120" fmla="*/ 0 w 89"/>
                  <a:gd name="T121" fmla="*/ 0 h 144"/>
                  <a:gd name="T122" fmla="*/ 0 w 89"/>
                  <a:gd name="T123" fmla="*/ 0 h 144"/>
                  <a:gd name="T124" fmla="*/ 0 w 89"/>
                  <a:gd name="T125" fmla="*/ 0 h 1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9" h="144">
                    <a:moveTo>
                      <a:pt x="0" y="144"/>
                    </a:moveTo>
                    <a:lnTo>
                      <a:pt x="17" y="142"/>
                    </a:lnTo>
                    <a:lnTo>
                      <a:pt x="19" y="141"/>
                    </a:lnTo>
                    <a:lnTo>
                      <a:pt x="22" y="140"/>
                    </a:lnTo>
                    <a:lnTo>
                      <a:pt x="24" y="140"/>
                    </a:lnTo>
                    <a:lnTo>
                      <a:pt x="25" y="139"/>
                    </a:lnTo>
                    <a:lnTo>
                      <a:pt x="27" y="138"/>
                    </a:lnTo>
                    <a:lnTo>
                      <a:pt x="30" y="137"/>
                    </a:lnTo>
                    <a:lnTo>
                      <a:pt x="43" y="130"/>
                    </a:lnTo>
                    <a:lnTo>
                      <a:pt x="44" y="128"/>
                    </a:lnTo>
                    <a:lnTo>
                      <a:pt x="52" y="121"/>
                    </a:lnTo>
                    <a:lnTo>
                      <a:pt x="55" y="118"/>
                    </a:lnTo>
                    <a:lnTo>
                      <a:pt x="57" y="115"/>
                    </a:lnTo>
                    <a:lnTo>
                      <a:pt x="58" y="114"/>
                    </a:lnTo>
                    <a:lnTo>
                      <a:pt x="59" y="112"/>
                    </a:lnTo>
                    <a:lnTo>
                      <a:pt x="61" y="109"/>
                    </a:lnTo>
                    <a:lnTo>
                      <a:pt x="63" y="106"/>
                    </a:lnTo>
                    <a:lnTo>
                      <a:pt x="64" y="104"/>
                    </a:lnTo>
                    <a:lnTo>
                      <a:pt x="65" y="103"/>
                    </a:lnTo>
                    <a:lnTo>
                      <a:pt x="66" y="100"/>
                    </a:lnTo>
                    <a:lnTo>
                      <a:pt x="66" y="99"/>
                    </a:lnTo>
                    <a:lnTo>
                      <a:pt x="67" y="96"/>
                    </a:lnTo>
                    <a:lnTo>
                      <a:pt x="68" y="94"/>
                    </a:lnTo>
                    <a:lnTo>
                      <a:pt x="68" y="93"/>
                    </a:lnTo>
                    <a:lnTo>
                      <a:pt x="69" y="89"/>
                    </a:lnTo>
                    <a:lnTo>
                      <a:pt x="70" y="88"/>
                    </a:lnTo>
                    <a:lnTo>
                      <a:pt x="70" y="86"/>
                    </a:lnTo>
                    <a:lnTo>
                      <a:pt x="71" y="83"/>
                    </a:lnTo>
                    <a:lnTo>
                      <a:pt x="71" y="79"/>
                    </a:lnTo>
                    <a:lnTo>
                      <a:pt x="71" y="78"/>
                    </a:lnTo>
                    <a:lnTo>
                      <a:pt x="71" y="76"/>
                    </a:lnTo>
                    <a:lnTo>
                      <a:pt x="71" y="72"/>
                    </a:lnTo>
                    <a:lnTo>
                      <a:pt x="71" y="68"/>
                    </a:lnTo>
                    <a:lnTo>
                      <a:pt x="71" y="67"/>
                    </a:lnTo>
                    <a:lnTo>
                      <a:pt x="71" y="65"/>
                    </a:lnTo>
                    <a:lnTo>
                      <a:pt x="71" y="61"/>
                    </a:lnTo>
                    <a:lnTo>
                      <a:pt x="70" y="58"/>
                    </a:lnTo>
                    <a:lnTo>
                      <a:pt x="70" y="56"/>
                    </a:lnTo>
                    <a:lnTo>
                      <a:pt x="65" y="41"/>
                    </a:lnTo>
                    <a:lnTo>
                      <a:pt x="64" y="40"/>
                    </a:lnTo>
                    <a:lnTo>
                      <a:pt x="63" y="38"/>
                    </a:lnTo>
                    <a:lnTo>
                      <a:pt x="61" y="35"/>
                    </a:lnTo>
                    <a:lnTo>
                      <a:pt x="59" y="32"/>
                    </a:lnTo>
                    <a:lnTo>
                      <a:pt x="58" y="30"/>
                    </a:lnTo>
                    <a:lnTo>
                      <a:pt x="57" y="29"/>
                    </a:lnTo>
                    <a:lnTo>
                      <a:pt x="55" y="26"/>
                    </a:lnTo>
                    <a:lnTo>
                      <a:pt x="52" y="23"/>
                    </a:lnTo>
                    <a:lnTo>
                      <a:pt x="51" y="21"/>
                    </a:lnTo>
                    <a:lnTo>
                      <a:pt x="49" y="20"/>
                    </a:lnTo>
                    <a:lnTo>
                      <a:pt x="48" y="19"/>
                    </a:lnTo>
                    <a:lnTo>
                      <a:pt x="39" y="12"/>
                    </a:lnTo>
                    <a:lnTo>
                      <a:pt x="37" y="11"/>
                    </a:lnTo>
                    <a:lnTo>
                      <a:pt x="35" y="9"/>
                    </a:lnTo>
                    <a:lnTo>
                      <a:pt x="32" y="8"/>
                    </a:lnTo>
                    <a:lnTo>
                      <a:pt x="16" y="2"/>
                    </a:lnTo>
                    <a:lnTo>
                      <a:pt x="14" y="2"/>
                    </a:lnTo>
                    <a:lnTo>
                      <a:pt x="0" y="0"/>
                    </a:lnTo>
                    <a:lnTo>
                      <a:pt x="52" y="0"/>
                    </a:lnTo>
                    <a:lnTo>
                      <a:pt x="52" y="1"/>
                    </a:lnTo>
                    <a:lnTo>
                      <a:pt x="53" y="1"/>
                    </a:lnTo>
                    <a:lnTo>
                      <a:pt x="54" y="2"/>
                    </a:lnTo>
                    <a:lnTo>
                      <a:pt x="55" y="2"/>
                    </a:lnTo>
                    <a:lnTo>
                      <a:pt x="56" y="3"/>
                    </a:lnTo>
                    <a:lnTo>
                      <a:pt x="57" y="4"/>
                    </a:lnTo>
                    <a:lnTo>
                      <a:pt x="57" y="5"/>
                    </a:lnTo>
                    <a:lnTo>
                      <a:pt x="58" y="5"/>
                    </a:lnTo>
                    <a:lnTo>
                      <a:pt x="59" y="6"/>
                    </a:lnTo>
                    <a:lnTo>
                      <a:pt x="60" y="7"/>
                    </a:lnTo>
                    <a:lnTo>
                      <a:pt x="61" y="8"/>
                    </a:lnTo>
                    <a:lnTo>
                      <a:pt x="63" y="9"/>
                    </a:lnTo>
                    <a:lnTo>
                      <a:pt x="64" y="11"/>
                    </a:lnTo>
                    <a:lnTo>
                      <a:pt x="65" y="12"/>
                    </a:lnTo>
                    <a:lnTo>
                      <a:pt x="67" y="14"/>
                    </a:lnTo>
                    <a:lnTo>
                      <a:pt x="67" y="15"/>
                    </a:lnTo>
                    <a:lnTo>
                      <a:pt x="68" y="16"/>
                    </a:lnTo>
                    <a:lnTo>
                      <a:pt x="70" y="17"/>
                    </a:lnTo>
                    <a:lnTo>
                      <a:pt x="83" y="40"/>
                    </a:lnTo>
                    <a:lnTo>
                      <a:pt x="83" y="41"/>
                    </a:lnTo>
                    <a:lnTo>
                      <a:pt x="84" y="45"/>
                    </a:lnTo>
                    <a:lnTo>
                      <a:pt x="85" y="48"/>
                    </a:lnTo>
                    <a:lnTo>
                      <a:pt x="88" y="61"/>
                    </a:lnTo>
                    <a:lnTo>
                      <a:pt x="88" y="65"/>
                    </a:lnTo>
                    <a:lnTo>
                      <a:pt x="88" y="67"/>
                    </a:lnTo>
                    <a:lnTo>
                      <a:pt x="88" y="68"/>
                    </a:lnTo>
                    <a:lnTo>
                      <a:pt x="89" y="72"/>
                    </a:lnTo>
                    <a:lnTo>
                      <a:pt x="88" y="76"/>
                    </a:lnTo>
                    <a:lnTo>
                      <a:pt x="83" y="104"/>
                    </a:lnTo>
                    <a:lnTo>
                      <a:pt x="82" y="106"/>
                    </a:lnTo>
                    <a:lnTo>
                      <a:pt x="80" y="109"/>
                    </a:lnTo>
                    <a:lnTo>
                      <a:pt x="79" y="112"/>
                    </a:lnTo>
                    <a:lnTo>
                      <a:pt x="78" y="114"/>
                    </a:lnTo>
                    <a:lnTo>
                      <a:pt x="77" y="115"/>
                    </a:lnTo>
                    <a:lnTo>
                      <a:pt x="76" y="118"/>
                    </a:lnTo>
                    <a:lnTo>
                      <a:pt x="74" y="121"/>
                    </a:lnTo>
                    <a:lnTo>
                      <a:pt x="73" y="123"/>
                    </a:lnTo>
                    <a:lnTo>
                      <a:pt x="72" y="124"/>
                    </a:lnTo>
                    <a:lnTo>
                      <a:pt x="71" y="125"/>
                    </a:lnTo>
                    <a:lnTo>
                      <a:pt x="70" y="127"/>
                    </a:lnTo>
                    <a:lnTo>
                      <a:pt x="68" y="128"/>
                    </a:lnTo>
                    <a:lnTo>
                      <a:pt x="67" y="130"/>
                    </a:lnTo>
                    <a:lnTo>
                      <a:pt x="65" y="132"/>
                    </a:lnTo>
                    <a:lnTo>
                      <a:pt x="64" y="133"/>
                    </a:lnTo>
                    <a:lnTo>
                      <a:pt x="63" y="135"/>
                    </a:lnTo>
                    <a:lnTo>
                      <a:pt x="61" y="136"/>
                    </a:lnTo>
                    <a:lnTo>
                      <a:pt x="60" y="137"/>
                    </a:lnTo>
                    <a:lnTo>
                      <a:pt x="59" y="138"/>
                    </a:lnTo>
                    <a:lnTo>
                      <a:pt x="58" y="139"/>
                    </a:lnTo>
                    <a:lnTo>
                      <a:pt x="57" y="140"/>
                    </a:lnTo>
                    <a:lnTo>
                      <a:pt x="56" y="141"/>
                    </a:lnTo>
                    <a:lnTo>
                      <a:pt x="55" y="142"/>
                    </a:lnTo>
                    <a:lnTo>
                      <a:pt x="54" y="142"/>
                    </a:lnTo>
                    <a:lnTo>
                      <a:pt x="53" y="143"/>
                    </a:lnTo>
                    <a:lnTo>
                      <a:pt x="52" y="143"/>
                    </a:lnTo>
                    <a:lnTo>
                      <a:pt x="52"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6" name="未知"/>
              <p:cNvSpPr/>
              <p:nvPr/>
            </p:nvSpPr>
            <p:spPr bwMode="auto">
              <a:xfrm>
                <a:off x="1865" y="392"/>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4" h="17">
                    <a:moveTo>
                      <a:pt x="0" y="17"/>
                    </a:moveTo>
                    <a:lnTo>
                      <a:pt x="0" y="17"/>
                    </a:lnTo>
                    <a:lnTo>
                      <a:pt x="3" y="15"/>
                    </a:lnTo>
                    <a:lnTo>
                      <a:pt x="15" y="8"/>
                    </a:lnTo>
                    <a:lnTo>
                      <a:pt x="18" y="7"/>
                    </a:lnTo>
                    <a:lnTo>
                      <a:pt x="21" y="6"/>
                    </a:lnTo>
                    <a:lnTo>
                      <a:pt x="24" y="5"/>
                    </a:lnTo>
                    <a:lnTo>
                      <a:pt x="41" y="1"/>
                    </a:lnTo>
                    <a:lnTo>
                      <a:pt x="45" y="1"/>
                    </a:lnTo>
                    <a:lnTo>
                      <a:pt x="48" y="0"/>
                    </a:lnTo>
                    <a:lnTo>
                      <a:pt x="52" y="0"/>
                    </a:lnTo>
                    <a:lnTo>
                      <a:pt x="55" y="0"/>
                    </a:lnTo>
                    <a:lnTo>
                      <a:pt x="59" y="1"/>
                    </a:lnTo>
                    <a:lnTo>
                      <a:pt x="62" y="1"/>
                    </a:lnTo>
                    <a:lnTo>
                      <a:pt x="66" y="1"/>
                    </a:lnTo>
                    <a:lnTo>
                      <a:pt x="69" y="2"/>
                    </a:lnTo>
                    <a:lnTo>
                      <a:pt x="73" y="3"/>
                    </a:lnTo>
                    <a:lnTo>
                      <a:pt x="76" y="4"/>
                    </a:lnTo>
                    <a:lnTo>
                      <a:pt x="79" y="5"/>
                    </a:lnTo>
                    <a:lnTo>
                      <a:pt x="83" y="6"/>
                    </a:lnTo>
                    <a:lnTo>
                      <a:pt x="86" y="7"/>
                    </a:lnTo>
                    <a:lnTo>
                      <a:pt x="89" y="8"/>
                    </a:lnTo>
                    <a:lnTo>
                      <a:pt x="92" y="10"/>
                    </a:lnTo>
                    <a:lnTo>
                      <a:pt x="95" y="12"/>
                    </a:lnTo>
                    <a:lnTo>
                      <a:pt x="98" y="13"/>
                    </a:lnTo>
                    <a:lnTo>
                      <a:pt x="101" y="15"/>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7" name="未知"/>
              <p:cNvSpPr/>
              <p:nvPr/>
            </p:nvSpPr>
            <p:spPr bwMode="auto">
              <a:xfrm>
                <a:off x="1857" y="399"/>
                <a:ext cx="57" cy="58"/>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123" y="123"/>
                    </a:moveTo>
                    <a:lnTo>
                      <a:pt x="72" y="144"/>
                    </a:lnTo>
                    <a:lnTo>
                      <a:pt x="69" y="144"/>
                    </a:lnTo>
                    <a:lnTo>
                      <a:pt x="15" y="116"/>
                    </a:lnTo>
                    <a:lnTo>
                      <a:pt x="0" y="72"/>
                    </a:lnTo>
                    <a:lnTo>
                      <a:pt x="0" y="69"/>
                    </a:lnTo>
                    <a:lnTo>
                      <a:pt x="28" y="16"/>
                    </a:lnTo>
                    <a:lnTo>
                      <a:pt x="72" y="0"/>
                    </a:lnTo>
                    <a:lnTo>
                      <a:pt x="75" y="0"/>
                    </a:lnTo>
                    <a:lnTo>
                      <a:pt x="130" y="30"/>
                    </a:lnTo>
                    <a:lnTo>
                      <a:pt x="143" y="72"/>
                    </a:lnTo>
                    <a:lnTo>
                      <a:pt x="143" y="78"/>
                    </a:lnTo>
                    <a:lnTo>
                      <a:pt x="123" y="12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8" name="未知"/>
              <p:cNvSpPr/>
              <p:nvPr/>
            </p:nvSpPr>
            <p:spPr bwMode="auto">
              <a:xfrm>
                <a:off x="1850" y="392"/>
                <a:ext cx="71" cy="72"/>
              </a:xfrm>
              <a:custGeom>
                <a:avLst/>
                <a:gdLst>
                  <a:gd name="T0" fmla="*/ 0 w 178"/>
                  <a:gd name="T1" fmla="*/ 0 h 178"/>
                  <a:gd name="T2" fmla="*/ 0 w 178"/>
                  <a:gd name="T3" fmla="*/ 0 h 178"/>
                  <a:gd name="T4" fmla="*/ 0 w 178"/>
                  <a:gd name="T5" fmla="*/ 0 h 178"/>
                  <a:gd name="T6" fmla="*/ 0 w 178"/>
                  <a:gd name="T7" fmla="*/ 0 h 178"/>
                  <a:gd name="T8" fmla="*/ 0 w 178"/>
                  <a:gd name="T9" fmla="*/ 0 h 178"/>
                  <a:gd name="T10" fmla="*/ 0 w 178"/>
                  <a:gd name="T11" fmla="*/ 0 h 178"/>
                  <a:gd name="T12" fmla="*/ 0 w 178"/>
                  <a:gd name="T13" fmla="*/ 0 h 178"/>
                  <a:gd name="T14" fmla="*/ 0 w 178"/>
                  <a:gd name="T15" fmla="*/ 0 h 178"/>
                  <a:gd name="T16" fmla="*/ 0 w 178"/>
                  <a:gd name="T17" fmla="*/ 0 h 178"/>
                  <a:gd name="T18" fmla="*/ 0 w 178"/>
                  <a:gd name="T19" fmla="*/ 0 h 178"/>
                  <a:gd name="T20" fmla="*/ 0 w 178"/>
                  <a:gd name="T21" fmla="*/ 0 h 178"/>
                  <a:gd name="T22" fmla="*/ 0 w 178"/>
                  <a:gd name="T23" fmla="*/ 0 h 178"/>
                  <a:gd name="T24" fmla="*/ 0 w 178"/>
                  <a:gd name="T25" fmla="*/ 0 h 178"/>
                  <a:gd name="T26" fmla="*/ 0 w 178"/>
                  <a:gd name="T27" fmla="*/ 0 h 178"/>
                  <a:gd name="T28" fmla="*/ 0 w 178"/>
                  <a:gd name="T29" fmla="*/ 0 h 178"/>
                  <a:gd name="T30" fmla="*/ 0 w 178"/>
                  <a:gd name="T31" fmla="*/ 0 h 178"/>
                  <a:gd name="T32" fmla="*/ 0 w 178"/>
                  <a:gd name="T33" fmla="*/ 0 h 178"/>
                  <a:gd name="T34" fmla="*/ 0 w 178"/>
                  <a:gd name="T35" fmla="*/ 0 h 1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178">
                    <a:moveTo>
                      <a:pt x="152" y="26"/>
                    </a:moveTo>
                    <a:lnTo>
                      <a:pt x="96" y="1"/>
                    </a:lnTo>
                    <a:lnTo>
                      <a:pt x="89" y="0"/>
                    </a:lnTo>
                    <a:lnTo>
                      <a:pt x="85" y="0"/>
                    </a:lnTo>
                    <a:lnTo>
                      <a:pt x="29" y="24"/>
                    </a:lnTo>
                    <a:lnTo>
                      <a:pt x="0" y="82"/>
                    </a:lnTo>
                    <a:lnTo>
                      <a:pt x="0" y="89"/>
                    </a:lnTo>
                    <a:lnTo>
                      <a:pt x="0" y="96"/>
                    </a:lnTo>
                    <a:lnTo>
                      <a:pt x="26" y="152"/>
                    </a:lnTo>
                    <a:lnTo>
                      <a:pt x="82" y="177"/>
                    </a:lnTo>
                    <a:lnTo>
                      <a:pt x="89" y="178"/>
                    </a:lnTo>
                    <a:lnTo>
                      <a:pt x="92" y="178"/>
                    </a:lnTo>
                    <a:lnTo>
                      <a:pt x="149" y="154"/>
                    </a:lnTo>
                    <a:lnTo>
                      <a:pt x="177" y="100"/>
                    </a:lnTo>
                    <a:lnTo>
                      <a:pt x="178" y="89"/>
                    </a:lnTo>
                    <a:lnTo>
                      <a:pt x="177" y="85"/>
                    </a:lnTo>
                    <a:lnTo>
                      <a:pt x="154" y="29"/>
                    </a:lnTo>
                    <a:lnTo>
                      <a:pt x="152" y="2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9" name="未知"/>
              <p:cNvSpPr/>
              <p:nvPr/>
            </p:nvSpPr>
            <p:spPr bwMode="auto">
              <a:xfrm>
                <a:off x="1876" y="437"/>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 h="11">
                    <a:moveTo>
                      <a:pt x="25" y="11"/>
                    </a:moveTo>
                    <a:lnTo>
                      <a:pt x="24" y="11"/>
                    </a:lnTo>
                    <a:lnTo>
                      <a:pt x="22" y="11"/>
                    </a:lnTo>
                    <a:lnTo>
                      <a:pt x="21" y="11"/>
                    </a:lnTo>
                    <a:lnTo>
                      <a:pt x="20" y="11"/>
                    </a:lnTo>
                    <a:lnTo>
                      <a:pt x="18" y="10"/>
                    </a:lnTo>
                    <a:lnTo>
                      <a:pt x="17" y="10"/>
                    </a:lnTo>
                    <a:lnTo>
                      <a:pt x="16" y="10"/>
                    </a:lnTo>
                    <a:lnTo>
                      <a:pt x="15" y="9"/>
                    </a:lnTo>
                    <a:lnTo>
                      <a:pt x="13" y="9"/>
                    </a:lnTo>
                    <a:lnTo>
                      <a:pt x="8" y="6"/>
                    </a:lnTo>
                    <a:lnTo>
                      <a:pt x="6" y="6"/>
                    </a:lnTo>
                    <a:lnTo>
                      <a:pt x="5" y="5"/>
                    </a:lnTo>
                    <a:lnTo>
                      <a:pt x="4" y="4"/>
                    </a:lnTo>
                    <a:lnTo>
                      <a:pt x="3" y="3"/>
                    </a:lnTo>
                    <a:lnTo>
                      <a:pt x="2" y="2"/>
                    </a:lnTo>
                    <a:lnTo>
                      <a:pt x="1" y="1"/>
                    </a:lnTo>
                    <a:lnTo>
                      <a:pt x="1" y="0"/>
                    </a:lnTo>
                    <a:lnTo>
                      <a:pt x="0" y="0"/>
                    </a:lnTo>
                    <a:lnTo>
                      <a:pt x="50" y="0"/>
                    </a:lnTo>
                    <a:lnTo>
                      <a:pt x="49" y="0"/>
                    </a:lnTo>
                    <a:lnTo>
                      <a:pt x="48" y="1"/>
                    </a:lnTo>
                    <a:lnTo>
                      <a:pt x="47" y="2"/>
                    </a:lnTo>
                    <a:lnTo>
                      <a:pt x="46" y="3"/>
                    </a:lnTo>
                    <a:lnTo>
                      <a:pt x="45" y="4"/>
                    </a:lnTo>
                    <a:lnTo>
                      <a:pt x="44" y="5"/>
                    </a:lnTo>
                    <a:lnTo>
                      <a:pt x="43" y="6"/>
                    </a:lnTo>
                    <a:lnTo>
                      <a:pt x="42" y="6"/>
                    </a:lnTo>
                    <a:lnTo>
                      <a:pt x="34" y="10"/>
                    </a:lnTo>
                    <a:lnTo>
                      <a:pt x="30" y="11"/>
                    </a:lnTo>
                    <a:lnTo>
                      <a:pt x="29" y="11"/>
                    </a:lnTo>
                    <a:lnTo>
                      <a:pt x="27"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0" name="未知"/>
              <p:cNvSpPr/>
              <p:nvPr/>
            </p:nvSpPr>
            <p:spPr bwMode="auto">
              <a:xfrm>
                <a:off x="1872" y="419"/>
                <a:ext cx="14"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3" h="44">
                    <a:moveTo>
                      <a:pt x="8" y="44"/>
                    </a:moveTo>
                    <a:lnTo>
                      <a:pt x="8" y="43"/>
                    </a:lnTo>
                    <a:lnTo>
                      <a:pt x="7" y="43"/>
                    </a:lnTo>
                    <a:lnTo>
                      <a:pt x="7" y="42"/>
                    </a:lnTo>
                    <a:lnTo>
                      <a:pt x="6" y="42"/>
                    </a:lnTo>
                    <a:lnTo>
                      <a:pt x="6" y="41"/>
                    </a:lnTo>
                    <a:lnTo>
                      <a:pt x="5" y="41"/>
                    </a:lnTo>
                    <a:lnTo>
                      <a:pt x="5" y="40"/>
                    </a:lnTo>
                    <a:lnTo>
                      <a:pt x="5" y="39"/>
                    </a:lnTo>
                    <a:lnTo>
                      <a:pt x="4" y="39"/>
                    </a:lnTo>
                    <a:lnTo>
                      <a:pt x="4" y="38"/>
                    </a:lnTo>
                    <a:lnTo>
                      <a:pt x="4" y="37"/>
                    </a:lnTo>
                    <a:lnTo>
                      <a:pt x="3" y="37"/>
                    </a:lnTo>
                    <a:lnTo>
                      <a:pt x="3" y="36"/>
                    </a:lnTo>
                    <a:lnTo>
                      <a:pt x="3" y="35"/>
                    </a:lnTo>
                    <a:lnTo>
                      <a:pt x="2" y="35"/>
                    </a:lnTo>
                    <a:lnTo>
                      <a:pt x="2" y="34"/>
                    </a:lnTo>
                    <a:lnTo>
                      <a:pt x="2" y="33"/>
                    </a:lnTo>
                    <a:lnTo>
                      <a:pt x="1" y="30"/>
                    </a:lnTo>
                    <a:lnTo>
                      <a:pt x="0" y="29"/>
                    </a:lnTo>
                    <a:lnTo>
                      <a:pt x="0" y="28"/>
                    </a:lnTo>
                    <a:lnTo>
                      <a:pt x="0" y="27"/>
                    </a:lnTo>
                    <a:lnTo>
                      <a:pt x="0" y="26"/>
                    </a:lnTo>
                    <a:lnTo>
                      <a:pt x="0" y="25"/>
                    </a:lnTo>
                    <a:lnTo>
                      <a:pt x="0" y="24"/>
                    </a:lnTo>
                    <a:lnTo>
                      <a:pt x="0" y="23"/>
                    </a:lnTo>
                    <a:lnTo>
                      <a:pt x="0" y="22"/>
                    </a:lnTo>
                    <a:lnTo>
                      <a:pt x="0" y="21"/>
                    </a:lnTo>
                    <a:lnTo>
                      <a:pt x="0" y="20"/>
                    </a:lnTo>
                    <a:lnTo>
                      <a:pt x="0" y="19"/>
                    </a:lnTo>
                    <a:lnTo>
                      <a:pt x="0" y="18"/>
                    </a:lnTo>
                    <a:lnTo>
                      <a:pt x="0" y="17"/>
                    </a:lnTo>
                    <a:lnTo>
                      <a:pt x="0" y="16"/>
                    </a:lnTo>
                    <a:lnTo>
                      <a:pt x="0" y="15"/>
                    </a:lnTo>
                    <a:lnTo>
                      <a:pt x="1" y="15"/>
                    </a:lnTo>
                    <a:lnTo>
                      <a:pt x="1" y="14"/>
                    </a:lnTo>
                    <a:lnTo>
                      <a:pt x="1" y="13"/>
                    </a:lnTo>
                    <a:lnTo>
                      <a:pt x="1" y="12"/>
                    </a:lnTo>
                    <a:lnTo>
                      <a:pt x="2" y="11"/>
                    </a:lnTo>
                    <a:lnTo>
                      <a:pt x="2" y="10"/>
                    </a:lnTo>
                    <a:lnTo>
                      <a:pt x="2" y="9"/>
                    </a:lnTo>
                    <a:lnTo>
                      <a:pt x="3" y="9"/>
                    </a:lnTo>
                    <a:lnTo>
                      <a:pt x="3" y="8"/>
                    </a:lnTo>
                    <a:lnTo>
                      <a:pt x="3" y="7"/>
                    </a:lnTo>
                    <a:lnTo>
                      <a:pt x="4" y="7"/>
                    </a:lnTo>
                    <a:lnTo>
                      <a:pt x="4" y="6"/>
                    </a:lnTo>
                    <a:lnTo>
                      <a:pt x="5" y="5"/>
                    </a:lnTo>
                    <a:lnTo>
                      <a:pt x="5" y="4"/>
                    </a:lnTo>
                    <a:lnTo>
                      <a:pt x="5" y="3"/>
                    </a:lnTo>
                    <a:lnTo>
                      <a:pt x="6" y="3"/>
                    </a:lnTo>
                    <a:lnTo>
                      <a:pt x="6" y="2"/>
                    </a:lnTo>
                    <a:lnTo>
                      <a:pt x="7" y="2"/>
                    </a:lnTo>
                    <a:lnTo>
                      <a:pt x="7" y="1"/>
                    </a:lnTo>
                    <a:lnTo>
                      <a:pt x="8" y="1"/>
                    </a:lnTo>
                    <a:lnTo>
                      <a:pt x="8" y="0"/>
                    </a:lnTo>
                    <a:lnTo>
                      <a:pt x="33" y="0"/>
                    </a:lnTo>
                    <a:lnTo>
                      <a:pt x="32" y="0"/>
                    </a:lnTo>
                    <a:lnTo>
                      <a:pt x="31" y="0"/>
                    </a:lnTo>
                    <a:lnTo>
                      <a:pt x="30" y="0"/>
                    </a:lnTo>
                    <a:lnTo>
                      <a:pt x="29" y="1"/>
                    </a:lnTo>
                    <a:lnTo>
                      <a:pt x="23" y="3"/>
                    </a:lnTo>
                    <a:lnTo>
                      <a:pt x="22" y="3"/>
                    </a:lnTo>
                    <a:lnTo>
                      <a:pt x="17" y="7"/>
                    </a:lnTo>
                    <a:lnTo>
                      <a:pt x="14" y="12"/>
                    </a:lnTo>
                    <a:lnTo>
                      <a:pt x="13" y="13"/>
                    </a:lnTo>
                    <a:lnTo>
                      <a:pt x="13" y="14"/>
                    </a:lnTo>
                    <a:lnTo>
                      <a:pt x="12" y="14"/>
                    </a:lnTo>
                    <a:lnTo>
                      <a:pt x="12" y="15"/>
                    </a:lnTo>
                    <a:lnTo>
                      <a:pt x="12" y="16"/>
                    </a:lnTo>
                    <a:lnTo>
                      <a:pt x="12" y="17"/>
                    </a:lnTo>
                    <a:lnTo>
                      <a:pt x="12" y="18"/>
                    </a:lnTo>
                    <a:lnTo>
                      <a:pt x="11" y="19"/>
                    </a:lnTo>
                    <a:lnTo>
                      <a:pt x="11" y="20"/>
                    </a:lnTo>
                    <a:lnTo>
                      <a:pt x="11" y="21"/>
                    </a:lnTo>
                    <a:lnTo>
                      <a:pt x="11" y="22"/>
                    </a:lnTo>
                    <a:lnTo>
                      <a:pt x="11" y="23"/>
                    </a:lnTo>
                    <a:lnTo>
                      <a:pt x="11" y="24"/>
                    </a:lnTo>
                    <a:lnTo>
                      <a:pt x="11" y="25"/>
                    </a:lnTo>
                    <a:lnTo>
                      <a:pt x="12" y="26"/>
                    </a:lnTo>
                    <a:lnTo>
                      <a:pt x="12" y="27"/>
                    </a:lnTo>
                    <a:lnTo>
                      <a:pt x="12" y="28"/>
                    </a:lnTo>
                    <a:lnTo>
                      <a:pt x="12" y="29"/>
                    </a:lnTo>
                    <a:lnTo>
                      <a:pt x="12" y="30"/>
                    </a:lnTo>
                    <a:lnTo>
                      <a:pt x="13" y="30"/>
                    </a:lnTo>
                    <a:lnTo>
                      <a:pt x="15" y="34"/>
                    </a:lnTo>
                    <a:lnTo>
                      <a:pt x="15" y="35"/>
                    </a:lnTo>
                    <a:lnTo>
                      <a:pt x="29" y="43"/>
                    </a:lnTo>
                    <a:lnTo>
                      <a:pt x="30" y="44"/>
                    </a:lnTo>
                    <a:lnTo>
                      <a:pt x="31" y="44"/>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1" name="未知"/>
              <p:cNvSpPr/>
              <p:nvPr/>
            </p:nvSpPr>
            <p:spPr bwMode="auto">
              <a:xfrm>
                <a:off x="1886" y="419"/>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3" h="44">
                    <a:moveTo>
                      <a:pt x="0" y="44"/>
                    </a:moveTo>
                    <a:lnTo>
                      <a:pt x="3" y="43"/>
                    </a:lnTo>
                    <a:lnTo>
                      <a:pt x="4" y="43"/>
                    </a:lnTo>
                    <a:lnTo>
                      <a:pt x="16" y="37"/>
                    </a:lnTo>
                    <a:lnTo>
                      <a:pt x="16" y="36"/>
                    </a:lnTo>
                    <a:lnTo>
                      <a:pt x="20" y="31"/>
                    </a:lnTo>
                    <a:lnTo>
                      <a:pt x="20" y="30"/>
                    </a:lnTo>
                    <a:lnTo>
                      <a:pt x="21" y="29"/>
                    </a:lnTo>
                    <a:lnTo>
                      <a:pt x="21" y="25"/>
                    </a:lnTo>
                    <a:lnTo>
                      <a:pt x="21" y="24"/>
                    </a:lnTo>
                    <a:lnTo>
                      <a:pt x="21" y="23"/>
                    </a:lnTo>
                    <a:lnTo>
                      <a:pt x="22" y="22"/>
                    </a:lnTo>
                    <a:lnTo>
                      <a:pt x="21" y="21"/>
                    </a:lnTo>
                    <a:lnTo>
                      <a:pt x="21" y="20"/>
                    </a:lnTo>
                    <a:lnTo>
                      <a:pt x="21" y="19"/>
                    </a:lnTo>
                    <a:lnTo>
                      <a:pt x="21" y="18"/>
                    </a:lnTo>
                    <a:lnTo>
                      <a:pt x="21" y="17"/>
                    </a:lnTo>
                    <a:lnTo>
                      <a:pt x="21" y="16"/>
                    </a:lnTo>
                    <a:lnTo>
                      <a:pt x="20" y="14"/>
                    </a:lnTo>
                    <a:lnTo>
                      <a:pt x="20" y="13"/>
                    </a:lnTo>
                    <a:lnTo>
                      <a:pt x="19" y="12"/>
                    </a:lnTo>
                    <a:lnTo>
                      <a:pt x="18" y="11"/>
                    </a:lnTo>
                    <a:lnTo>
                      <a:pt x="17" y="9"/>
                    </a:lnTo>
                    <a:lnTo>
                      <a:pt x="17" y="8"/>
                    </a:lnTo>
                    <a:lnTo>
                      <a:pt x="16" y="8"/>
                    </a:lnTo>
                    <a:lnTo>
                      <a:pt x="16" y="7"/>
                    </a:lnTo>
                    <a:lnTo>
                      <a:pt x="13" y="5"/>
                    </a:lnTo>
                    <a:lnTo>
                      <a:pt x="13" y="4"/>
                    </a:lnTo>
                    <a:lnTo>
                      <a:pt x="7" y="2"/>
                    </a:lnTo>
                    <a:lnTo>
                      <a:pt x="7" y="1"/>
                    </a:lnTo>
                    <a:lnTo>
                      <a:pt x="6" y="1"/>
                    </a:lnTo>
                    <a:lnTo>
                      <a:pt x="5" y="1"/>
                    </a:lnTo>
                    <a:lnTo>
                      <a:pt x="4" y="1"/>
                    </a:lnTo>
                    <a:lnTo>
                      <a:pt x="3" y="1"/>
                    </a:lnTo>
                    <a:lnTo>
                      <a:pt x="2" y="0"/>
                    </a:lnTo>
                    <a:lnTo>
                      <a:pt x="1" y="0"/>
                    </a:lnTo>
                    <a:lnTo>
                      <a:pt x="0" y="0"/>
                    </a:lnTo>
                    <a:lnTo>
                      <a:pt x="25" y="0"/>
                    </a:lnTo>
                    <a:lnTo>
                      <a:pt x="25" y="1"/>
                    </a:lnTo>
                    <a:lnTo>
                      <a:pt x="26" y="1"/>
                    </a:lnTo>
                    <a:lnTo>
                      <a:pt x="26" y="2"/>
                    </a:lnTo>
                    <a:lnTo>
                      <a:pt x="27" y="3"/>
                    </a:lnTo>
                    <a:lnTo>
                      <a:pt x="27" y="4"/>
                    </a:lnTo>
                    <a:lnTo>
                      <a:pt x="28" y="4"/>
                    </a:lnTo>
                    <a:lnTo>
                      <a:pt x="28" y="5"/>
                    </a:lnTo>
                    <a:lnTo>
                      <a:pt x="28" y="6"/>
                    </a:lnTo>
                    <a:lnTo>
                      <a:pt x="29" y="6"/>
                    </a:lnTo>
                    <a:lnTo>
                      <a:pt x="29" y="7"/>
                    </a:lnTo>
                    <a:lnTo>
                      <a:pt x="31" y="12"/>
                    </a:lnTo>
                    <a:lnTo>
                      <a:pt x="32" y="13"/>
                    </a:lnTo>
                    <a:lnTo>
                      <a:pt x="32" y="14"/>
                    </a:lnTo>
                    <a:lnTo>
                      <a:pt x="32" y="15"/>
                    </a:lnTo>
                    <a:lnTo>
                      <a:pt x="32" y="17"/>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2" y="27"/>
                    </a:lnTo>
                    <a:lnTo>
                      <a:pt x="32" y="29"/>
                    </a:lnTo>
                    <a:lnTo>
                      <a:pt x="32" y="30"/>
                    </a:lnTo>
                    <a:lnTo>
                      <a:pt x="32" y="31"/>
                    </a:lnTo>
                    <a:lnTo>
                      <a:pt x="31" y="32"/>
                    </a:lnTo>
                    <a:lnTo>
                      <a:pt x="30" y="35"/>
                    </a:lnTo>
                    <a:lnTo>
                      <a:pt x="30" y="36"/>
                    </a:lnTo>
                    <a:lnTo>
                      <a:pt x="29" y="37"/>
                    </a:lnTo>
                    <a:lnTo>
                      <a:pt x="29" y="38"/>
                    </a:lnTo>
                    <a:lnTo>
                      <a:pt x="28" y="39"/>
                    </a:lnTo>
                    <a:lnTo>
                      <a:pt x="28" y="40"/>
                    </a:lnTo>
                    <a:lnTo>
                      <a:pt x="27" y="40"/>
                    </a:lnTo>
                    <a:lnTo>
                      <a:pt x="27" y="41"/>
                    </a:lnTo>
                    <a:lnTo>
                      <a:pt x="26" y="42"/>
                    </a:lnTo>
                    <a:lnTo>
                      <a:pt x="26" y="43"/>
                    </a:lnTo>
                    <a:lnTo>
                      <a:pt x="25"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2" name="未知"/>
              <p:cNvSpPr/>
              <p:nvPr/>
            </p:nvSpPr>
            <p:spPr bwMode="auto">
              <a:xfrm>
                <a:off x="1876" y="415"/>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0" h="11">
                    <a:moveTo>
                      <a:pt x="0" y="11"/>
                    </a:moveTo>
                    <a:lnTo>
                      <a:pt x="1" y="11"/>
                    </a:lnTo>
                    <a:lnTo>
                      <a:pt x="1" y="10"/>
                    </a:lnTo>
                    <a:lnTo>
                      <a:pt x="2" y="9"/>
                    </a:lnTo>
                    <a:lnTo>
                      <a:pt x="3" y="8"/>
                    </a:lnTo>
                    <a:lnTo>
                      <a:pt x="4" y="7"/>
                    </a:lnTo>
                    <a:lnTo>
                      <a:pt x="5" y="6"/>
                    </a:lnTo>
                    <a:lnTo>
                      <a:pt x="6" y="6"/>
                    </a:lnTo>
                    <a:lnTo>
                      <a:pt x="11" y="3"/>
                    </a:lnTo>
                    <a:lnTo>
                      <a:pt x="12" y="2"/>
                    </a:lnTo>
                    <a:lnTo>
                      <a:pt x="13" y="2"/>
                    </a:lnTo>
                    <a:lnTo>
                      <a:pt x="15" y="2"/>
                    </a:lnTo>
                    <a:lnTo>
                      <a:pt x="16" y="1"/>
                    </a:lnTo>
                    <a:lnTo>
                      <a:pt x="17" y="1"/>
                    </a:lnTo>
                    <a:lnTo>
                      <a:pt x="18" y="1"/>
                    </a:lnTo>
                    <a:lnTo>
                      <a:pt x="20" y="0"/>
                    </a:lnTo>
                    <a:lnTo>
                      <a:pt x="21" y="0"/>
                    </a:lnTo>
                    <a:lnTo>
                      <a:pt x="22" y="0"/>
                    </a:lnTo>
                    <a:lnTo>
                      <a:pt x="24" y="0"/>
                    </a:lnTo>
                    <a:lnTo>
                      <a:pt x="25" y="0"/>
                    </a:lnTo>
                    <a:lnTo>
                      <a:pt x="26" y="0"/>
                    </a:lnTo>
                    <a:lnTo>
                      <a:pt x="27" y="0"/>
                    </a:lnTo>
                    <a:lnTo>
                      <a:pt x="29" y="0"/>
                    </a:lnTo>
                    <a:lnTo>
                      <a:pt x="30" y="0"/>
                    </a:lnTo>
                    <a:lnTo>
                      <a:pt x="35" y="2"/>
                    </a:lnTo>
                    <a:lnTo>
                      <a:pt x="36" y="2"/>
                    </a:lnTo>
                    <a:lnTo>
                      <a:pt x="37" y="2"/>
                    </a:lnTo>
                    <a:lnTo>
                      <a:pt x="39" y="3"/>
                    </a:lnTo>
                    <a:lnTo>
                      <a:pt x="40" y="4"/>
                    </a:lnTo>
                    <a:lnTo>
                      <a:pt x="41" y="4"/>
                    </a:lnTo>
                    <a:lnTo>
                      <a:pt x="42" y="5"/>
                    </a:lnTo>
                    <a:lnTo>
                      <a:pt x="43" y="6"/>
                    </a:lnTo>
                    <a:lnTo>
                      <a:pt x="44" y="6"/>
                    </a:lnTo>
                    <a:lnTo>
                      <a:pt x="45" y="7"/>
                    </a:lnTo>
                    <a:lnTo>
                      <a:pt x="46" y="8"/>
                    </a:lnTo>
                    <a:lnTo>
                      <a:pt x="47" y="9"/>
                    </a:lnTo>
                    <a:lnTo>
                      <a:pt x="48" y="10"/>
                    </a:lnTo>
                    <a:lnTo>
                      <a:pt x="49" y="11"/>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3" name="未知"/>
              <p:cNvSpPr/>
              <p:nvPr/>
            </p:nvSpPr>
            <p:spPr bwMode="auto">
              <a:xfrm>
                <a:off x="1877" y="419"/>
                <a:ext cx="17" cy="18"/>
              </a:xfrm>
              <a:custGeom>
                <a:avLst/>
                <a:gdLst>
                  <a:gd name="T0" fmla="*/ 0 w 44"/>
                  <a:gd name="T1" fmla="*/ 0 h 44"/>
                  <a:gd name="T2" fmla="*/ 0 w 44"/>
                  <a:gd name="T3" fmla="*/ 0 h 44"/>
                  <a:gd name="T4" fmla="*/ 0 w 44"/>
                  <a:gd name="T5" fmla="*/ 0 h 44"/>
                  <a:gd name="T6" fmla="*/ 0 w 44"/>
                  <a:gd name="T7" fmla="*/ 0 h 44"/>
                  <a:gd name="T8" fmla="*/ 0 w 44"/>
                  <a:gd name="T9" fmla="*/ 0 h 44"/>
                  <a:gd name="T10" fmla="*/ 0 w 44"/>
                  <a:gd name="T11" fmla="*/ 0 h 44"/>
                  <a:gd name="T12" fmla="*/ 0 w 44"/>
                  <a:gd name="T13" fmla="*/ 0 h 44"/>
                  <a:gd name="T14" fmla="*/ 0 w 44"/>
                  <a:gd name="T15" fmla="*/ 0 h 44"/>
                  <a:gd name="T16" fmla="*/ 0 w 44"/>
                  <a:gd name="T17" fmla="*/ 0 h 44"/>
                  <a:gd name="T18" fmla="*/ 0 w 44"/>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4">
                    <a:moveTo>
                      <a:pt x="37" y="37"/>
                    </a:moveTo>
                    <a:lnTo>
                      <a:pt x="22" y="44"/>
                    </a:lnTo>
                    <a:lnTo>
                      <a:pt x="21" y="44"/>
                    </a:lnTo>
                    <a:lnTo>
                      <a:pt x="0" y="22"/>
                    </a:lnTo>
                    <a:lnTo>
                      <a:pt x="0" y="21"/>
                    </a:lnTo>
                    <a:lnTo>
                      <a:pt x="22" y="0"/>
                    </a:lnTo>
                    <a:lnTo>
                      <a:pt x="23" y="0"/>
                    </a:lnTo>
                    <a:lnTo>
                      <a:pt x="44" y="22"/>
                    </a:lnTo>
                    <a:lnTo>
                      <a:pt x="43" y="24"/>
                    </a:lnTo>
                    <a:lnTo>
                      <a:pt x="37"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4" name="未知"/>
              <p:cNvSpPr/>
              <p:nvPr/>
            </p:nvSpPr>
            <p:spPr bwMode="auto">
              <a:xfrm>
                <a:off x="1872" y="415"/>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6" y="10"/>
                    </a:moveTo>
                    <a:lnTo>
                      <a:pt x="33" y="0"/>
                    </a:lnTo>
                    <a:lnTo>
                      <a:pt x="32" y="0"/>
                    </a:lnTo>
                    <a:lnTo>
                      <a:pt x="0" y="33"/>
                    </a:lnTo>
                    <a:lnTo>
                      <a:pt x="0" y="36"/>
                    </a:lnTo>
                    <a:lnTo>
                      <a:pt x="33" y="66"/>
                    </a:lnTo>
                    <a:lnTo>
                      <a:pt x="34" y="66"/>
                    </a:lnTo>
                    <a:lnTo>
                      <a:pt x="66" y="33"/>
                    </a:lnTo>
                    <a:lnTo>
                      <a:pt x="66" y="32"/>
                    </a:lnTo>
                    <a:lnTo>
                      <a:pt x="56" y="1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5" name="未知"/>
              <p:cNvSpPr/>
              <p:nvPr/>
            </p:nvSpPr>
            <p:spPr bwMode="auto">
              <a:xfrm>
                <a:off x="1911" y="354"/>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w 109"/>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2">
                    <a:moveTo>
                      <a:pt x="24" y="86"/>
                    </a:moveTo>
                    <a:lnTo>
                      <a:pt x="65" y="41"/>
                    </a:lnTo>
                    <a:lnTo>
                      <a:pt x="67" y="37"/>
                    </a:lnTo>
                    <a:lnTo>
                      <a:pt x="109" y="112"/>
                    </a:lnTo>
                    <a:lnTo>
                      <a:pt x="67" y="37"/>
                    </a:lnTo>
                    <a:lnTo>
                      <a:pt x="67" y="36"/>
                    </a:lnTo>
                    <a:lnTo>
                      <a:pt x="66" y="36"/>
                    </a:lnTo>
                    <a:lnTo>
                      <a:pt x="66" y="35"/>
                    </a:lnTo>
                    <a:lnTo>
                      <a:pt x="65" y="35"/>
                    </a:lnTo>
                    <a:lnTo>
                      <a:pt x="64" y="35"/>
                    </a:lnTo>
                    <a:lnTo>
                      <a:pt x="18" y="74"/>
                    </a:lnTo>
                    <a:lnTo>
                      <a:pt x="0" y="0"/>
                    </a:lnTo>
                    <a:lnTo>
                      <a:pt x="18" y="74"/>
                    </a:lnTo>
                    <a:lnTo>
                      <a:pt x="23" y="87"/>
                    </a:lnTo>
                    <a:lnTo>
                      <a:pt x="24" y="86"/>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6" name="未知"/>
              <p:cNvSpPr/>
              <p:nvPr/>
            </p:nvSpPr>
            <p:spPr bwMode="auto">
              <a:xfrm>
                <a:off x="1898" y="367"/>
                <a:ext cx="26" cy="37"/>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47" y="59"/>
                    </a:moveTo>
                    <a:lnTo>
                      <a:pt x="55" y="55"/>
                    </a:lnTo>
                    <a:lnTo>
                      <a:pt x="66" y="94"/>
                    </a:lnTo>
                    <a:lnTo>
                      <a:pt x="55" y="55"/>
                    </a:lnTo>
                    <a:lnTo>
                      <a:pt x="50" y="42"/>
                    </a:lnTo>
                    <a:lnTo>
                      <a:pt x="43" y="56"/>
                    </a:lnTo>
                    <a:lnTo>
                      <a:pt x="0" y="0"/>
                    </a:lnTo>
                    <a:lnTo>
                      <a:pt x="43" y="56"/>
                    </a:lnTo>
                    <a:lnTo>
                      <a:pt x="43" y="57"/>
                    </a:lnTo>
                    <a:lnTo>
                      <a:pt x="46" y="59"/>
                    </a:lnTo>
                    <a:lnTo>
                      <a:pt x="47" y="59"/>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7" name="未知"/>
              <p:cNvSpPr/>
              <p:nvPr/>
            </p:nvSpPr>
            <p:spPr bwMode="auto">
              <a:xfrm>
                <a:off x="1915" y="368"/>
                <a:ext cx="23" cy="22"/>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30" y="37"/>
                    </a:moveTo>
                    <a:lnTo>
                      <a:pt x="3" y="56"/>
                    </a:lnTo>
                    <a:lnTo>
                      <a:pt x="2" y="56"/>
                    </a:lnTo>
                    <a:lnTo>
                      <a:pt x="0" y="53"/>
                    </a:lnTo>
                    <a:lnTo>
                      <a:pt x="0" y="52"/>
                    </a:lnTo>
                    <a:lnTo>
                      <a:pt x="41" y="7"/>
                    </a:lnTo>
                    <a:lnTo>
                      <a:pt x="54" y="0"/>
                    </a:lnTo>
                    <a:lnTo>
                      <a:pt x="55" y="0"/>
                    </a:lnTo>
                    <a:lnTo>
                      <a:pt x="55" y="1"/>
                    </a:lnTo>
                    <a:lnTo>
                      <a:pt x="56" y="1"/>
                    </a:lnTo>
                    <a:lnTo>
                      <a:pt x="56" y="2"/>
                    </a:lnTo>
                    <a:lnTo>
                      <a:pt x="55" y="3"/>
                    </a:lnTo>
                    <a:lnTo>
                      <a:pt x="30"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8" name="未知"/>
              <p:cNvSpPr/>
              <p:nvPr/>
            </p:nvSpPr>
            <p:spPr bwMode="auto">
              <a:xfrm>
                <a:off x="1885" y="348"/>
                <a:ext cx="111" cy="110"/>
              </a:xfrm>
              <a:custGeom>
                <a:avLst/>
                <a:gdLst>
                  <a:gd name="T0" fmla="*/ 0 w 276"/>
                  <a:gd name="T1" fmla="*/ 0 h 275"/>
                  <a:gd name="T2" fmla="*/ 0 w 276"/>
                  <a:gd name="T3" fmla="*/ 0 h 275"/>
                  <a:gd name="T4" fmla="*/ 0 w 276"/>
                  <a:gd name="T5" fmla="*/ 0 h 275"/>
                  <a:gd name="T6" fmla="*/ 0 w 276"/>
                  <a:gd name="T7" fmla="*/ 0 h 275"/>
                  <a:gd name="T8" fmla="*/ 0 w 276"/>
                  <a:gd name="T9" fmla="*/ 0 h 275"/>
                  <a:gd name="T10" fmla="*/ 0 w 276"/>
                  <a:gd name="T11" fmla="*/ 0 h 275"/>
                  <a:gd name="T12" fmla="*/ 0 w 276"/>
                  <a:gd name="T13" fmla="*/ 0 h 275"/>
                  <a:gd name="T14" fmla="*/ 0 w 276"/>
                  <a:gd name="T15" fmla="*/ 0 h 275"/>
                  <a:gd name="T16" fmla="*/ 0 w 276"/>
                  <a:gd name="T17" fmla="*/ 0 h 275"/>
                  <a:gd name="T18" fmla="*/ 0 w 276"/>
                  <a:gd name="T19" fmla="*/ 0 h 275"/>
                  <a:gd name="T20" fmla="*/ 0 w 276"/>
                  <a:gd name="T21" fmla="*/ 0 h 275"/>
                  <a:gd name="T22" fmla="*/ 0 w 276"/>
                  <a:gd name="T23" fmla="*/ 0 h 2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5">
                    <a:moveTo>
                      <a:pt x="244" y="242"/>
                    </a:moveTo>
                    <a:lnTo>
                      <a:pt x="257" y="231"/>
                    </a:lnTo>
                    <a:lnTo>
                      <a:pt x="276" y="275"/>
                    </a:lnTo>
                    <a:lnTo>
                      <a:pt x="257" y="231"/>
                    </a:lnTo>
                    <a:lnTo>
                      <a:pt x="44" y="19"/>
                    </a:lnTo>
                    <a:lnTo>
                      <a:pt x="34" y="34"/>
                    </a:lnTo>
                    <a:lnTo>
                      <a:pt x="0" y="0"/>
                    </a:lnTo>
                    <a:lnTo>
                      <a:pt x="34" y="34"/>
                    </a:lnTo>
                    <a:lnTo>
                      <a:pt x="34" y="35"/>
                    </a:lnTo>
                    <a:lnTo>
                      <a:pt x="223" y="233"/>
                    </a:lnTo>
                    <a:lnTo>
                      <a:pt x="242" y="242"/>
                    </a:lnTo>
                    <a:lnTo>
                      <a:pt x="244"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9" name="未知"/>
              <p:cNvSpPr/>
              <p:nvPr/>
            </p:nvSpPr>
            <p:spPr bwMode="auto">
              <a:xfrm>
                <a:off x="1895" y="343"/>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2" y="241"/>
                    </a:moveTo>
                    <a:lnTo>
                      <a:pt x="232" y="240"/>
                    </a:lnTo>
                    <a:lnTo>
                      <a:pt x="232" y="238"/>
                    </a:lnTo>
                    <a:lnTo>
                      <a:pt x="262" y="262"/>
                    </a:lnTo>
                    <a:lnTo>
                      <a:pt x="232" y="238"/>
                    </a:lnTo>
                    <a:lnTo>
                      <a:pt x="232" y="236"/>
                    </a:lnTo>
                    <a:lnTo>
                      <a:pt x="44" y="39"/>
                    </a:lnTo>
                    <a:lnTo>
                      <a:pt x="24" y="29"/>
                    </a:lnTo>
                    <a:lnTo>
                      <a:pt x="22" y="30"/>
                    </a:lnTo>
                    <a:lnTo>
                      <a:pt x="21" y="30"/>
                    </a:lnTo>
                    <a:lnTo>
                      <a:pt x="19" y="30"/>
                    </a:lnTo>
                    <a:lnTo>
                      <a:pt x="0" y="0"/>
                    </a:lnTo>
                    <a:lnTo>
                      <a:pt x="19" y="30"/>
                    </a:lnTo>
                    <a:lnTo>
                      <a:pt x="232" y="242"/>
                    </a:lnTo>
                    <a:lnTo>
                      <a:pt x="232"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0" name="未知"/>
              <p:cNvSpPr/>
              <p:nvPr/>
            </p:nvSpPr>
            <p:spPr bwMode="auto">
              <a:xfrm>
                <a:off x="1899" y="355"/>
                <a:ext cx="89" cy="89"/>
              </a:xfrm>
              <a:custGeom>
                <a:avLst/>
                <a:gdLst>
                  <a:gd name="T0" fmla="*/ 0 w 223"/>
                  <a:gd name="T1" fmla="*/ 0 h 224"/>
                  <a:gd name="T2" fmla="*/ 0 w 223"/>
                  <a:gd name="T3" fmla="*/ 0 h 224"/>
                  <a:gd name="T4" fmla="*/ 0 w 223"/>
                  <a:gd name="T5" fmla="*/ 0 h 224"/>
                  <a:gd name="T6" fmla="*/ 0 w 223"/>
                  <a:gd name="T7" fmla="*/ 0 h 224"/>
                  <a:gd name="T8" fmla="*/ 0 w 223"/>
                  <a:gd name="T9" fmla="*/ 0 h 224"/>
                  <a:gd name="T10" fmla="*/ 0 w 223"/>
                  <a:gd name="T11" fmla="*/ 0 h 224"/>
                  <a:gd name="T12" fmla="*/ 0 w 223"/>
                  <a:gd name="T13" fmla="*/ 0 h 224"/>
                  <a:gd name="T14" fmla="*/ 0 w 223"/>
                  <a:gd name="T15" fmla="*/ 0 h 224"/>
                  <a:gd name="T16" fmla="*/ 0 w 223"/>
                  <a:gd name="T17" fmla="*/ 0 h 224"/>
                  <a:gd name="T18" fmla="*/ 0 w 223"/>
                  <a:gd name="T19" fmla="*/ 0 h 224"/>
                  <a:gd name="T20" fmla="*/ 0 w 223"/>
                  <a:gd name="T21" fmla="*/ 0 h 224"/>
                  <a:gd name="T22" fmla="*/ 0 w 223"/>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4">
                    <a:moveTo>
                      <a:pt x="219" y="220"/>
                    </a:moveTo>
                    <a:lnTo>
                      <a:pt x="223" y="209"/>
                    </a:lnTo>
                    <a:lnTo>
                      <a:pt x="223" y="207"/>
                    </a:lnTo>
                    <a:lnTo>
                      <a:pt x="35" y="10"/>
                    </a:lnTo>
                    <a:lnTo>
                      <a:pt x="15" y="0"/>
                    </a:lnTo>
                    <a:lnTo>
                      <a:pt x="13" y="1"/>
                    </a:lnTo>
                    <a:lnTo>
                      <a:pt x="0" y="16"/>
                    </a:lnTo>
                    <a:lnTo>
                      <a:pt x="0" y="17"/>
                    </a:lnTo>
                    <a:lnTo>
                      <a:pt x="189" y="215"/>
                    </a:lnTo>
                    <a:lnTo>
                      <a:pt x="208" y="224"/>
                    </a:lnTo>
                    <a:lnTo>
                      <a:pt x="210" y="224"/>
                    </a:lnTo>
                    <a:lnTo>
                      <a:pt x="219"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1" name="未知"/>
              <p:cNvSpPr/>
              <p:nvPr/>
            </p:nvSpPr>
            <p:spPr bwMode="auto">
              <a:xfrm>
                <a:off x="1940" y="386"/>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2" name="未知"/>
              <p:cNvSpPr/>
              <p:nvPr/>
            </p:nvSpPr>
            <p:spPr bwMode="auto">
              <a:xfrm>
                <a:off x="1939" y="386"/>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3" name="未知"/>
              <p:cNvSpPr/>
              <p:nvPr/>
            </p:nvSpPr>
            <p:spPr bwMode="auto">
              <a:xfrm>
                <a:off x="1960" y="40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4" name="未知"/>
              <p:cNvSpPr/>
              <p:nvPr/>
            </p:nvSpPr>
            <p:spPr bwMode="auto">
              <a:xfrm>
                <a:off x="1959" y="40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5" name="未知"/>
              <p:cNvSpPr/>
              <p:nvPr/>
            </p:nvSpPr>
            <p:spPr bwMode="auto">
              <a:xfrm>
                <a:off x="1971" y="41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 name="未知"/>
              <p:cNvSpPr/>
              <p:nvPr/>
            </p:nvSpPr>
            <p:spPr bwMode="auto">
              <a:xfrm>
                <a:off x="1970" y="41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7" name="未知"/>
              <p:cNvSpPr/>
              <p:nvPr/>
            </p:nvSpPr>
            <p:spPr bwMode="auto">
              <a:xfrm>
                <a:off x="1950" y="3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8" name="未知"/>
              <p:cNvSpPr/>
              <p:nvPr/>
            </p:nvSpPr>
            <p:spPr bwMode="auto">
              <a:xfrm>
                <a:off x="1949" y="3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9" name="未知"/>
              <p:cNvSpPr/>
              <p:nvPr/>
            </p:nvSpPr>
            <p:spPr bwMode="auto">
              <a:xfrm>
                <a:off x="1931" y="378"/>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0" name="未知"/>
              <p:cNvSpPr/>
              <p:nvPr/>
            </p:nvSpPr>
            <p:spPr bwMode="auto">
              <a:xfrm>
                <a:off x="1930" y="378"/>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1" name="未知"/>
              <p:cNvSpPr/>
              <p:nvPr/>
            </p:nvSpPr>
            <p:spPr bwMode="auto">
              <a:xfrm>
                <a:off x="1931" y="415"/>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0" y="546"/>
                    </a:moveTo>
                    <a:lnTo>
                      <a:pt x="591" y="511"/>
                    </a:lnTo>
                    <a:lnTo>
                      <a:pt x="593" y="489"/>
                    </a:lnTo>
                    <a:lnTo>
                      <a:pt x="627" y="627"/>
                    </a:lnTo>
                    <a:lnTo>
                      <a:pt x="593" y="489"/>
                    </a:lnTo>
                    <a:lnTo>
                      <a:pt x="593" y="486"/>
                    </a:lnTo>
                    <a:lnTo>
                      <a:pt x="179" y="67"/>
                    </a:lnTo>
                    <a:lnTo>
                      <a:pt x="129" y="31"/>
                    </a:lnTo>
                    <a:lnTo>
                      <a:pt x="126" y="31"/>
                    </a:lnTo>
                    <a:lnTo>
                      <a:pt x="80" y="72"/>
                    </a:lnTo>
                    <a:lnTo>
                      <a:pt x="78" y="82"/>
                    </a:lnTo>
                    <a:lnTo>
                      <a:pt x="0" y="0"/>
                    </a:lnTo>
                    <a:lnTo>
                      <a:pt x="78" y="82"/>
                    </a:lnTo>
                    <a:lnTo>
                      <a:pt x="79" y="84"/>
                    </a:lnTo>
                    <a:lnTo>
                      <a:pt x="498" y="533"/>
                    </a:lnTo>
                    <a:lnTo>
                      <a:pt x="537" y="546"/>
                    </a:lnTo>
                    <a:lnTo>
                      <a:pt x="540"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2" name="未知"/>
              <p:cNvSpPr/>
              <p:nvPr/>
            </p:nvSpPr>
            <p:spPr bwMode="auto">
              <a:xfrm>
                <a:off x="1976" y="396"/>
                <a:ext cx="225" cy="224"/>
              </a:xfrm>
              <a:custGeom>
                <a:avLst/>
                <a:gdLst>
                  <a:gd name="T0" fmla="*/ 0 w 563"/>
                  <a:gd name="T1" fmla="*/ 0 h 562"/>
                  <a:gd name="T2" fmla="*/ 0 w 563"/>
                  <a:gd name="T3" fmla="*/ 0 h 562"/>
                  <a:gd name="T4" fmla="*/ 0 w 563"/>
                  <a:gd name="T5" fmla="*/ 0 h 562"/>
                  <a:gd name="T6" fmla="*/ 0 w 563"/>
                  <a:gd name="T7" fmla="*/ 0 h 562"/>
                  <a:gd name="T8" fmla="*/ 0 w 563"/>
                  <a:gd name="T9" fmla="*/ 0 h 562"/>
                  <a:gd name="T10" fmla="*/ 0 w 563"/>
                  <a:gd name="T11" fmla="*/ 0 h 562"/>
                  <a:gd name="T12" fmla="*/ 0 w 563"/>
                  <a:gd name="T13" fmla="*/ 0 h 562"/>
                  <a:gd name="T14" fmla="*/ 0 w 563"/>
                  <a:gd name="T15" fmla="*/ 0 h 5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2">
                    <a:moveTo>
                      <a:pt x="481" y="527"/>
                    </a:moveTo>
                    <a:lnTo>
                      <a:pt x="67" y="115"/>
                    </a:lnTo>
                    <a:lnTo>
                      <a:pt x="0" y="0"/>
                    </a:lnTo>
                    <a:lnTo>
                      <a:pt x="67" y="115"/>
                    </a:lnTo>
                    <a:lnTo>
                      <a:pt x="481" y="529"/>
                    </a:lnTo>
                    <a:lnTo>
                      <a:pt x="563" y="562"/>
                    </a:lnTo>
                    <a:lnTo>
                      <a:pt x="481" y="529"/>
                    </a:lnTo>
                    <a:lnTo>
                      <a:pt x="481" y="527"/>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3" name="未知"/>
              <p:cNvSpPr/>
              <p:nvPr/>
            </p:nvSpPr>
            <p:spPr bwMode="auto">
              <a:xfrm>
                <a:off x="1895" y="401"/>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3" y="124"/>
                    </a:moveTo>
                    <a:lnTo>
                      <a:pt x="234" y="97"/>
                    </a:lnTo>
                    <a:lnTo>
                      <a:pt x="253" y="253"/>
                    </a:lnTo>
                    <a:lnTo>
                      <a:pt x="234" y="97"/>
                    </a:lnTo>
                    <a:lnTo>
                      <a:pt x="158" y="21"/>
                    </a:lnTo>
                    <a:lnTo>
                      <a:pt x="21" y="152"/>
                    </a:lnTo>
                    <a:lnTo>
                      <a:pt x="0" y="0"/>
                    </a:lnTo>
                    <a:lnTo>
                      <a:pt x="21" y="152"/>
                    </a:lnTo>
                    <a:lnTo>
                      <a:pt x="47" y="170"/>
                    </a:lnTo>
                    <a:lnTo>
                      <a:pt x="143"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4" name="未知"/>
              <p:cNvSpPr/>
              <p:nvPr/>
            </p:nvSpPr>
            <p:spPr bwMode="auto">
              <a:xfrm>
                <a:off x="1950" y="377"/>
                <a:ext cx="69" cy="70"/>
              </a:xfrm>
              <a:custGeom>
                <a:avLst/>
                <a:gdLst>
                  <a:gd name="T0" fmla="*/ 0 w 174"/>
                  <a:gd name="T1" fmla="*/ 0 h 175"/>
                  <a:gd name="T2" fmla="*/ 0 w 174"/>
                  <a:gd name="T3" fmla="*/ 0 h 175"/>
                  <a:gd name="T4" fmla="*/ 0 w 174"/>
                  <a:gd name="T5" fmla="*/ 0 h 175"/>
                  <a:gd name="T6" fmla="*/ 0 w 174"/>
                  <a:gd name="T7" fmla="*/ 0 h 175"/>
                  <a:gd name="T8" fmla="*/ 0 w 174"/>
                  <a:gd name="T9" fmla="*/ 0 h 175"/>
                  <a:gd name="T10" fmla="*/ 0 w 174"/>
                  <a:gd name="T11" fmla="*/ 0 h 175"/>
                  <a:gd name="T12" fmla="*/ 0 w 174"/>
                  <a:gd name="T13" fmla="*/ 0 h 175"/>
                  <a:gd name="T14" fmla="*/ 0 w 174"/>
                  <a:gd name="T15" fmla="*/ 0 h 175"/>
                  <a:gd name="T16" fmla="*/ 0 w 174"/>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09" y="143"/>
                    </a:moveTo>
                    <a:lnTo>
                      <a:pt x="174" y="175"/>
                    </a:lnTo>
                    <a:lnTo>
                      <a:pt x="109" y="143"/>
                    </a:lnTo>
                    <a:lnTo>
                      <a:pt x="47" y="55"/>
                    </a:lnTo>
                    <a:lnTo>
                      <a:pt x="21" y="80"/>
                    </a:lnTo>
                    <a:lnTo>
                      <a:pt x="0" y="0"/>
                    </a:lnTo>
                    <a:lnTo>
                      <a:pt x="21" y="80"/>
                    </a:lnTo>
                    <a:lnTo>
                      <a:pt x="97" y="156"/>
                    </a:lnTo>
                    <a:lnTo>
                      <a:pt x="109" y="143"/>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5" name="未知"/>
              <p:cNvSpPr/>
              <p:nvPr/>
            </p:nvSpPr>
            <p:spPr bwMode="auto">
              <a:xfrm>
                <a:off x="1903" y="399"/>
                <a:ext cx="90" cy="70"/>
              </a:xfrm>
              <a:custGeom>
                <a:avLst/>
                <a:gdLst>
                  <a:gd name="T0" fmla="*/ 0 w 225"/>
                  <a:gd name="T1" fmla="*/ 0 h 174"/>
                  <a:gd name="T2" fmla="*/ 0 w 225"/>
                  <a:gd name="T3" fmla="*/ 0 h 174"/>
                  <a:gd name="T4" fmla="*/ 0 w 225"/>
                  <a:gd name="T5" fmla="*/ 0 h 174"/>
                  <a:gd name="T6" fmla="*/ 0 w 225"/>
                  <a:gd name="T7" fmla="*/ 0 h 174"/>
                  <a:gd name="T8" fmla="*/ 0 w 225"/>
                  <a:gd name="T9" fmla="*/ 0 h 174"/>
                  <a:gd name="T10" fmla="*/ 0 w 225"/>
                  <a:gd name="T11" fmla="*/ 0 h 174"/>
                  <a:gd name="T12" fmla="*/ 0 w 225"/>
                  <a:gd name="T13" fmla="*/ 0 h 174"/>
                  <a:gd name="T14" fmla="*/ 0 w 225"/>
                  <a:gd name="T15" fmla="*/ 0 h 174"/>
                  <a:gd name="T16" fmla="*/ 0 w 225"/>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5" h="174">
                    <a:moveTo>
                      <a:pt x="225" y="88"/>
                    </a:moveTo>
                    <a:lnTo>
                      <a:pt x="174" y="142"/>
                    </a:lnTo>
                    <a:lnTo>
                      <a:pt x="169" y="141"/>
                    </a:lnTo>
                    <a:lnTo>
                      <a:pt x="165" y="140"/>
                    </a:lnTo>
                    <a:lnTo>
                      <a:pt x="122" y="128"/>
                    </a:lnTo>
                    <a:lnTo>
                      <a:pt x="26" y="174"/>
                    </a:lnTo>
                    <a:lnTo>
                      <a:pt x="0" y="156"/>
                    </a:lnTo>
                    <a:lnTo>
                      <a:pt x="163" y="0"/>
                    </a:lnTo>
                    <a:lnTo>
                      <a:pt x="225" y="8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6" name="未知"/>
              <p:cNvSpPr/>
              <p:nvPr/>
            </p:nvSpPr>
            <p:spPr bwMode="auto">
              <a:xfrm>
                <a:off x="1847" y="404"/>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6"/>
                    </a:moveTo>
                    <a:lnTo>
                      <a:pt x="15" y="15"/>
                    </a:lnTo>
                    <a:lnTo>
                      <a:pt x="0" y="0"/>
                    </a:lnTo>
                    <a:lnTo>
                      <a:pt x="1" y="1"/>
                    </a:lnTo>
                    <a:lnTo>
                      <a:pt x="13" y="17"/>
                    </a:lnTo>
                    <a:lnTo>
                      <a:pt x="14"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7" name="未知"/>
              <p:cNvSpPr/>
              <p:nvPr/>
            </p:nvSpPr>
            <p:spPr bwMode="auto">
              <a:xfrm>
                <a:off x="1824" y="328"/>
                <a:ext cx="112"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3" y="206"/>
                    </a:moveTo>
                    <a:lnTo>
                      <a:pt x="114" y="160"/>
                    </a:lnTo>
                    <a:lnTo>
                      <a:pt x="165" y="116"/>
                    </a:lnTo>
                    <a:lnTo>
                      <a:pt x="181" y="108"/>
                    </a:lnTo>
                    <a:lnTo>
                      <a:pt x="230" y="157"/>
                    </a:lnTo>
                    <a:lnTo>
                      <a:pt x="260" y="126"/>
                    </a:lnTo>
                    <a:lnTo>
                      <a:pt x="279" y="279"/>
                    </a:lnTo>
                    <a:lnTo>
                      <a:pt x="260" y="126"/>
                    </a:lnTo>
                    <a:lnTo>
                      <a:pt x="164" y="30"/>
                    </a:lnTo>
                    <a:lnTo>
                      <a:pt x="156" y="36"/>
                    </a:lnTo>
                    <a:lnTo>
                      <a:pt x="147" y="43"/>
                    </a:lnTo>
                    <a:lnTo>
                      <a:pt x="103" y="88"/>
                    </a:lnTo>
                    <a:lnTo>
                      <a:pt x="63" y="142"/>
                    </a:lnTo>
                    <a:lnTo>
                      <a:pt x="50" y="177"/>
                    </a:lnTo>
                    <a:lnTo>
                      <a:pt x="0" y="0"/>
                    </a:lnTo>
                    <a:lnTo>
                      <a:pt x="50" y="177"/>
                    </a:lnTo>
                    <a:lnTo>
                      <a:pt x="50" y="178"/>
                    </a:lnTo>
                    <a:lnTo>
                      <a:pt x="72" y="207"/>
                    </a:lnTo>
                    <a:lnTo>
                      <a:pt x="73" y="206"/>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8" name="未知"/>
              <p:cNvSpPr/>
              <p:nvPr/>
            </p:nvSpPr>
            <p:spPr bwMode="auto">
              <a:xfrm>
                <a:off x="1878" y="305"/>
                <a:ext cx="81" cy="80"/>
              </a:xfrm>
              <a:custGeom>
                <a:avLst/>
                <a:gdLst>
                  <a:gd name="T0" fmla="*/ 0 w 202"/>
                  <a:gd name="T1" fmla="*/ 0 h 201"/>
                  <a:gd name="T2" fmla="*/ 0 w 202"/>
                  <a:gd name="T3" fmla="*/ 0 h 201"/>
                  <a:gd name="T4" fmla="*/ 0 w 202"/>
                  <a:gd name="T5" fmla="*/ 0 h 201"/>
                  <a:gd name="T6" fmla="*/ 0 w 202"/>
                  <a:gd name="T7" fmla="*/ 0 h 201"/>
                  <a:gd name="T8" fmla="*/ 0 w 202"/>
                  <a:gd name="T9" fmla="*/ 0 h 201"/>
                  <a:gd name="T10" fmla="*/ 0 w 202"/>
                  <a:gd name="T11" fmla="*/ 0 h 201"/>
                  <a:gd name="T12" fmla="*/ 0 w 202"/>
                  <a:gd name="T13" fmla="*/ 0 h 201"/>
                  <a:gd name="T14" fmla="*/ 0 w 202"/>
                  <a:gd name="T15" fmla="*/ 0 h 201"/>
                  <a:gd name="T16" fmla="*/ 0 w 202"/>
                  <a:gd name="T17" fmla="*/ 0 h 201"/>
                  <a:gd name="T18" fmla="*/ 0 w 202"/>
                  <a:gd name="T19" fmla="*/ 0 h 201"/>
                  <a:gd name="T20" fmla="*/ 0 w 202"/>
                  <a:gd name="T21" fmla="*/ 0 h 201"/>
                  <a:gd name="T22" fmla="*/ 0 w 202"/>
                  <a:gd name="T23" fmla="*/ 0 h 201"/>
                  <a:gd name="T24" fmla="*/ 0 w 202"/>
                  <a:gd name="T25" fmla="*/ 0 h 201"/>
                  <a:gd name="T26" fmla="*/ 0 w 202"/>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1">
                    <a:moveTo>
                      <a:pt x="148" y="159"/>
                    </a:moveTo>
                    <a:lnTo>
                      <a:pt x="202" y="201"/>
                    </a:lnTo>
                    <a:lnTo>
                      <a:pt x="148" y="159"/>
                    </a:lnTo>
                    <a:lnTo>
                      <a:pt x="123" y="104"/>
                    </a:lnTo>
                    <a:lnTo>
                      <a:pt x="68" y="68"/>
                    </a:lnTo>
                    <a:lnTo>
                      <a:pt x="59" y="70"/>
                    </a:lnTo>
                    <a:lnTo>
                      <a:pt x="50" y="74"/>
                    </a:lnTo>
                    <a:lnTo>
                      <a:pt x="40" y="79"/>
                    </a:lnTo>
                    <a:lnTo>
                      <a:pt x="31" y="86"/>
                    </a:lnTo>
                    <a:lnTo>
                      <a:pt x="29" y="87"/>
                    </a:lnTo>
                    <a:lnTo>
                      <a:pt x="0" y="0"/>
                    </a:lnTo>
                    <a:lnTo>
                      <a:pt x="29" y="87"/>
                    </a:lnTo>
                    <a:lnTo>
                      <a:pt x="125" y="183"/>
                    </a:lnTo>
                    <a:lnTo>
                      <a:pt x="148" y="159"/>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9" name="未知"/>
              <p:cNvSpPr/>
              <p:nvPr/>
            </p:nvSpPr>
            <p:spPr bwMode="auto">
              <a:xfrm>
                <a:off x="1844" y="332"/>
                <a:ext cx="94" cy="79"/>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0" y="198"/>
                    </a:moveTo>
                    <a:lnTo>
                      <a:pt x="0" y="166"/>
                    </a:lnTo>
                    <a:lnTo>
                      <a:pt x="0" y="164"/>
                    </a:lnTo>
                    <a:lnTo>
                      <a:pt x="30" y="105"/>
                    </a:lnTo>
                    <a:lnTo>
                      <a:pt x="69" y="58"/>
                    </a:lnTo>
                    <a:lnTo>
                      <a:pt x="116" y="18"/>
                    </a:lnTo>
                    <a:lnTo>
                      <a:pt x="153" y="0"/>
                    </a:lnTo>
                    <a:lnTo>
                      <a:pt x="161" y="1"/>
                    </a:lnTo>
                    <a:lnTo>
                      <a:pt x="212" y="44"/>
                    </a:lnTo>
                    <a:lnTo>
                      <a:pt x="233" y="91"/>
                    </a:lnTo>
                    <a:lnTo>
                      <a:pt x="180" y="146"/>
                    </a:lnTo>
                    <a:lnTo>
                      <a:pt x="131" y="97"/>
                    </a:lnTo>
                    <a:lnTo>
                      <a:pt x="126" y="99"/>
                    </a:lnTo>
                    <a:lnTo>
                      <a:pt x="72" y="142"/>
                    </a:lnTo>
                    <a:lnTo>
                      <a:pt x="29" y="188"/>
                    </a:lnTo>
                    <a:lnTo>
                      <a:pt x="20"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0" name="未知"/>
              <p:cNvSpPr/>
              <p:nvPr/>
            </p:nvSpPr>
            <p:spPr bwMode="auto">
              <a:xfrm>
                <a:off x="1937" y="410"/>
                <a:ext cx="69" cy="70"/>
              </a:xfrm>
              <a:custGeom>
                <a:avLst/>
                <a:gdLst>
                  <a:gd name="T0" fmla="*/ 0 w 174"/>
                  <a:gd name="T1" fmla="*/ 0 h 175"/>
                  <a:gd name="T2" fmla="*/ 0 w 174"/>
                  <a:gd name="T3" fmla="*/ 0 h 175"/>
                  <a:gd name="T4" fmla="*/ 0 w 174"/>
                  <a:gd name="T5" fmla="*/ 0 h 175"/>
                  <a:gd name="T6" fmla="*/ 0 w 174"/>
                  <a:gd name="T7" fmla="*/ 0 h 175"/>
                  <a:gd name="T8" fmla="*/ 0 w 174"/>
                  <a:gd name="T9" fmla="*/ 0 h 175"/>
                  <a:gd name="T10" fmla="*/ 0 w 174"/>
                  <a:gd name="T11" fmla="*/ 0 h 175"/>
                  <a:gd name="T12" fmla="*/ 0 w 174"/>
                  <a:gd name="T13" fmla="*/ 0 h 175"/>
                  <a:gd name="T14" fmla="*/ 0 w 174"/>
                  <a:gd name="T15" fmla="*/ 0 h 175"/>
                  <a:gd name="T16" fmla="*/ 0 w 174"/>
                  <a:gd name="T17" fmla="*/ 0 h 175"/>
                  <a:gd name="T18" fmla="*/ 0 w 174"/>
                  <a:gd name="T19" fmla="*/ 0 h 175"/>
                  <a:gd name="T20" fmla="*/ 0 w 174"/>
                  <a:gd name="T21" fmla="*/ 0 h 175"/>
                  <a:gd name="T22" fmla="*/ 0 w 174"/>
                  <a:gd name="T23" fmla="*/ 0 h 175"/>
                  <a:gd name="T24" fmla="*/ 0 w 174"/>
                  <a:gd name="T25" fmla="*/ 0 h 175"/>
                  <a:gd name="T26" fmla="*/ 0 w 174"/>
                  <a:gd name="T27" fmla="*/ 0 h 175"/>
                  <a:gd name="T28" fmla="*/ 0 w 174"/>
                  <a:gd name="T29" fmla="*/ 0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5">
                    <a:moveTo>
                      <a:pt x="75" y="128"/>
                    </a:moveTo>
                    <a:lnTo>
                      <a:pt x="136" y="76"/>
                    </a:lnTo>
                    <a:lnTo>
                      <a:pt x="143" y="57"/>
                    </a:lnTo>
                    <a:lnTo>
                      <a:pt x="174" y="175"/>
                    </a:lnTo>
                    <a:lnTo>
                      <a:pt x="143" y="57"/>
                    </a:lnTo>
                    <a:lnTo>
                      <a:pt x="143" y="55"/>
                    </a:lnTo>
                    <a:lnTo>
                      <a:pt x="117" y="31"/>
                    </a:lnTo>
                    <a:lnTo>
                      <a:pt x="115" y="31"/>
                    </a:lnTo>
                    <a:lnTo>
                      <a:pt x="54" y="83"/>
                    </a:lnTo>
                    <a:lnTo>
                      <a:pt x="47" y="102"/>
                    </a:lnTo>
                    <a:lnTo>
                      <a:pt x="0" y="0"/>
                    </a:lnTo>
                    <a:lnTo>
                      <a:pt x="47" y="102"/>
                    </a:lnTo>
                    <a:lnTo>
                      <a:pt x="47" y="104"/>
                    </a:lnTo>
                    <a:lnTo>
                      <a:pt x="73" y="128"/>
                    </a:lnTo>
                    <a:lnTo>
                      <a:pt x="75" y="128"/>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1" name="未知"/>
              <p:cNvSpPr/>
              <p:nvPr/>
            </p:nvSpPr>
            <p:spPr bwMode="auto">
              <a:xfrm>
                <a:off x="2134" y="601"/>
                <a:ext cx="17" cy="17"/>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1">
                    <a:moveTo>
                      <a:pt x="22" y="0"/>
                    </a:moveTo>
                    <a:lnTo>
                      <a:pt x="41" y="21"/>
                    </a:lnTo>
                    <a:lnTo>
                      <a:pt x="41" y="23"/>
                    </a:lnTo>
                    <a:lnTo>
                      <a:pt x="20" y="41"/>
                    </a:lnTo>
                    <a:lnTo>
                      <a:pt x="18" y="41"/>
                    </a:lnTo>
                    <a:lnTo>
                      <a:pt x="0" y="20"/>
                    </a:lnTo>
                    <a:lnTo>
                      <a:pt x="0" y="18"/>
                    </a:lnTo>
                    <a:lnTo>
                      <a:pt x="21"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2" name="未知"/>
              <p:cNvSpPr/>
              <p:nvPr/>
            </p:nvSpPr>
            <p:spPr bwMode="auto">
              <a:xfrm>
                <a:off x="2134" y="601"/>
                <a:ext cx="17" cy="17"/>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w 4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1">
                    <a:moveTo>
                      <a:pt x="35" y="36"/>
                    </a:moveTo>
                    <a:lnTo>
                      <a:pt x="20" y="41"/>
                    </a:lnTo>
                    <a:lnTo>
                      <a:pt x="18" y="41"/>
                    </a:lnTo>
                    <a:lnTo>
                      <a:pt x="0" y="20"/>
                    </a:lnTo>
                    <a:lnTo>
                      <a:pt x="0" y="18"/>
                    </a:lnTo>
                    <a:lnTo>
                      <a:pt x="21" y="0"/>
                    </a:lnTo>
                    <a:lnTo>
                      <a:pt x="22" y="0"/>
                    </a:lnTo>
                    <a:lnTo>
                      <a:pt x="41" y="21"/>
                    </a:lnTo>
                    <a:lnTo>
                      <a:pt x="41"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3" name="未知"/>
              <p:cNvSpPr/>
              <p:nvPr/>
            </p:nvSpPr>
            <p:spPr bwMode="auto">
              <a:xfrm>
                <a:off x="393" y="1761"/>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4" name="未知"/>
              <p:cNvSpPr/>
              <p:nvPr/>
            </p:nvSpPr>
            <p:spPr bwMode="auto">
              <a:xfrm>
                <a:off x="393" y="1761"/>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5" name="Rectangle 422"/>
              <p:cNvSpPr>
                <a:spLocks noChangeArrowheads="1"/>
              </p:cNvSpPr>
              <p:nvPr/>
            </p:nvSpPr>
            <p:spPr bwMode="auto">
              <a:xfrm>
                <a:off x="385" y="1752"/>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16" name="Rectangle 423"/>
              <p:cNvSpPr/>
              <p:nvPr/>
            </p:nvSpPr>
            <p:spPr bwMode="auto">
              <a:xfrm>
                <a:off x="385" y="1752"/>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17" name="未知"/>
              <p:cNvSpPr/>
              <p:nvPr/>
            </p:nvSpPr>
            <p:spPr bwMode="auto">
              <a:xfrm>
                <a:off x="393" y="173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8" name="未知"/>
              <p:cNvSpPr/>
              <p:nvPr/>
            </p:nvSpPr>
            <p:spPr bwMode="auto">
              <a:xfrm>
                <a:off x="393" y="173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8" y="0"/>
                    </a:lnTo>
                    <a:lnTo>
                      <a:pt x="47" y="39"/>
                    </a:lnTo>
                    <a:lnTo>
                      <a:pt x="39"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9" name="Rectangle 426"/>
              <p:cNvSpPr>
                <a:spLocks noChangeArrowheads="1"/>
              </p:cNvSpPr>
              <p:nvPr/>
            </p:nvSpPr>
            <p:spPr bwMode="auto">
              <a:xfrm>
                <a:off x="415" y="1722"/>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20" name="Rectangle 427"/>
              <p:cNvSpPr/>
              <p:nvPr/>
            </p:nvSpPr>
            <p:spPr bwMode="auto">
              <a:xfrm>
                <a:off x="415" y="1722"/>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21" name="Rectangle 428"/>
              <p:cNvSpPr>
                <a:spLocks noChangeArrowheads="1"/>
              </p:cNvSpPr>
              <p:nvPr/>
            </p:nvSpPr>
            <p:spPr bwMode="auto">
              <a:xfrm>
                <a:off x="428" y="1752"/>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22" name="Rectangle 429"/>
              <p:cNvSpPr/>
              <p:nvPr/>
            </p:nvSpPr>
            <p:spPr bwMode="auto">
              <a:xfrm>
                <a:off x="428" y="1752"/>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23" name="未知"/>
              <p:cNvSpPr/>
              <p:nvPr/>
            </p:nvSpPr>
            <p:spPr bwMode="auto">
              <a:xfrm>
                <a:off x="424" y="176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4" name="未知"/>
              <p:cNvSpPr/>
              <p:nvPr/>
            </p:nvSpPr>
            <p:spPr bwMode="auto">
              <a:xfrm>
                <a:off x="424" y="176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5" name="Rectangle 432"/>
              <p:cNvSpPr>
                <a:spLocks noChangeArrowheads="1"/>
              </p:cNvSpPr>
              <p:nvPr/>
            </p:nvSpPr>
            <p:spPr bwMode="auto">
              <a:xfrm>
                <a:off x="415" y="1765"/>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26" name="Rectangle 433"/>
              <p:cNvSpPr/>
              <p:nvPr/>
            </p:nvSpPr>
            <p:spPr bwMode="auto">
              <a:xfrm>
                <a:off x="415" y="1765"/>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27" name="未知"/>
              <p:cNvSpPr/>
              <p:nvPr/>
            </p:nvSpPr>
            <p:spPr bwMode="auto">
              <a:xfrm>
                <a:off x="424" y="1730"/>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8" name="未知"/>
              <p:cNvSpPr/>
              <p:nvPr/>
            </p:nvSpPr>
            <p:spPr bwMode="auto">
              <a:xfrm>
                <a:off x="424" y="1730"/>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0" y="39"/>
                    </a:moveTo>
                    <a:lnTo>
                      <a:pt x="38" y="0"/>
                    </a:lnTo>
                    <a:lnTo>
                      <a:pt x="46" y="8"/>
                    </a:lnTo>
                    <a:lnTo>
                      <a:pt x="8" y="47"/>
                    </a:lnTo>
                    <a:lnTo>
                      <a:pt x="0" y="3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 name="未知"/>
              <p:cNvSpPr/>
              <p:nvPr/>
            </p:nvSpPr>
            <p:spPr bwMode="auto">
              <a:xfrm>
                <a:off x="397" y="1784"/>
                <a:ext cx="41" cy="6"/>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17">
                    <a:moveTo>
                      <a:pt x="52" y="17"/>
                    </a:moveTo>
                    <a:lnTo>
                      <a:pt x="15" y="9"/>
                    </a:lnTo>
                    <a:lnTo>
                      <a:pt x="12" y="7"/>
                    </a:lnTo>
                    <a:lnTo>
                      <a:pt x="9" y="6"/>
                    </a:lnTo>
                    <a:lnTo>
                      <a:pt x="6" y="4"/>
                    </a:lnTo>
                    <a:lnTo>
                      <a:pt x="3" y="2"/>
                    </a:lnTo>
                    <a:lnTo>
                      <a:pt x="0" y="0"/>
                    </a:lnTo>
                    <a:lnTo>
                      <a:pt x="104" y="0"/>
                    </a:lnTo>
                    <a:lnTo>
                      <a:pt x="101" y="2"/>
                    </a:lnTo>
                    <a:lnTo>
                      <a:pt x="98" y="4"/>
                    </a:lnTo>
                    <a:lnTo>
                      <a:pt x="95" y="6"/>
                    </a:lnTo>
                    <a:lnTo>
                      <a:pt x="92" y="7"/>
                    </a:lnTo>
                    <a:lnTo>
                      <a:pt x="89" y="9"/>
                    </a:lnTo>
                    <a:lnTo>
                      <a:pt x="86" y="10"/>
                    </a:lnTo>
                    <a:lnTo>
                      <a:pt x="66" y="16"/>
                    </a:lnTo>
                    <a:lnTo>
                      <a:pt x="63" y="16"/>
                    </a:lnTo>
                    <a:lnTo>
                      <a:pt x="59" y="17"/>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 name="未知"/>
              <p:cNvSpPr/>
              <p:nvPr/>
            </p:nvSpPr>
            <p:spPr bwMode="auto">
              <a:xfrm>
                <a:off x="382" y="1726"/>
                <a:ext cx="36" cy="58"/>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9" h="143">
                    <a:moveTo>
                      <a:pt x="37" y="143"/>
                    </a:moveTo>
                    <a:lnTo>
                      <a:pt x="36" y="143"/>
                    </a:lnTo>
                    <a:lnTo>
                      <a:pt x="36" y="142"/>
                    </a:lnTo>
                    <a:lnTo>
                      <a:pt x="29" y="136"/>
                    </a:lnTo>
                    <a:lnTo>
                      <a:pt x="28" y="135"/>
                    </a:lnTo>
                    <a:lnTo>
                      <a:pt x="26" y="134"/>
                    </a:lnTo>
                    <a:lnTo>
                      <a:pt x="25" y="132"/>
                    </a:lnTo>
                    <a:lnTo>
                      <a:pt x="24" y="131"/>
                    </a:lnTo>
                    <a:lnTo>
                      <a:pt x="23" y="131"/>
                    </a:lnTo>
                    <a:lnTo>
                      <a:pt x="22" y="129"/>
                    </a:lnTo>
                    <a:lnTo>
                      <a:pt x="21" y="128"/>
                    </a:lnTo>
                    <a:lnTo>
                      <a:pt x="19" y="126"/>
                    </a:lnTo>
                    <a:lnTo>
                      <a:pt x="18" y="124"/>
                    </a:lnTo>
                    <a:lnTo>
                      <a:pt x="17" y="123"/>
                    </a:lnTo>
                    <a:lnTo>
                      <a:pt x="16" y="122"/>
                    </a:lnTo>
                    <a:lnTo>
                      <a:pt x="15" y="120"/>
                    </a:lnTo>
                    <a:lnTo>
                      <a:pt x="13" y="118"/>
                    </a:lnTo>
                    <a:lnTo>
                      <a:pt x="12" y="114"/>
                    </a:lnTo>
                    <a:lnTo>
                      <a:pt x="11" y="113"/>
                    </a:lnTo>
                    <a:lnTo>
                      <a:pt x="10" y="111"/>
                    </a:lnTo>
                    <a:lnTo>
                      <a:pt x="8" y="108"/>
                    </a:lnTo>
                    <a:lnTo>
                      <a:pt x="7" y="105"/>
                    </a:lnTo>
                    <a:lnTo>
                      <a:pt x="6" y="103"/>
                    </a:lnTo>
                    <a:lnTo>
                      <a:pt x="1" y="77"/>
                    </a:lnTo>
                    <a:lnTo>
                      <a:pt x="0" y="75"/>
                    </a:lnTo>
                    <a:lnTo>
                      <a:pt x="0" y="71"/>
                    </a:lnTo>
                    <a:lnTo>
                      <a:pt x="0" y="68"/>
                    </a:lnTo>
                    <a:lnTo>
                      <a:pt x="2" y="55"/>
                    </a:lnTo>
                    <a:lnTo>
                      <a:pt x="2" y="54"/>
                    </a:lnTo>
                    <a:lnTo>
                      <a:pt x="3" y="50"/>
                    </a:lnTo>
                    <a:lnTo>
                      <a:pt x="3" y="49"/>
                    </a:lnTo>
                    <a:lnTo>
                      <a:pt x="4" y="47"/>
                    </a:lnTo>
                    <a:lnTo>
                      <a:pt x="5" y="44"/>
                    </a:lnTo>
                    <a:lnTo>
                      <a:pt x="6" y="40"/>
                    </a:lnTo>
                    <a:lnTo>
                      <a:pt x="6" y="39"/>
                    </a:lnTo>
                    <a:lnTo>
                      <a:pt x="7" y="37"/>
                    </a:lnTo>
                    <a:lnTo>
                      <a:pt x="8" y="34"/>
                    </a:lnTo>
                    <a:lnTo>
                      <a:pt x="13" y="25"/>
                    </a:lnTo>
                    <a:lnTo>
                      <a:pt x="15" y="22"/>
                    </a:lnTo>
                    <a:lnTo>
                      <a:pt x="16" y="20"/>
                    </a:lnTo>
                    <a:lnTo>
                      <a:pt x="17" y="19"/>
                    </a:lnTo>
                    <a:lnTo>
                      <a:pt x="18" y="18"/>
                    </a:lnTo>
                    <a:lnTo>
                      <a:pt x="19" y="17"/>
                    </a:lnTo>
                    <a:lnTo>
                      <a:pt x="19" y="16"/>
                    </a:lnTo>
                    <a:lnTo>
                      <a:pt x="21" y="15"/>
                    </a:lnTo>
                    <a:lnTo>
                      <a:pt x="22" y="14"/>
                    </a:lnTo>
                    <a:lnTo>
                      <a:pt x="22" y="13"/>
                    </a:lnTo>
                    <a:lnTo>
                      <a:pt x="23" y="11"/>
                    </a:lnTo>
                    <a:lnTo>
                      <a:pt x="24" y="11"/>
                    </a:lnTo>
                    <a:lnTo>
                      <a:pt x="25" y="10"/>
                    </a:lnTo>
                    <a:lnTo>
                      <a:pt x="26" y="9"/>
                    </a:lnTo>
                    <a:lnTo>
                      <a:pt x="28" y="7"/>
                    </a:lnTo>
                    <a:lnTo>
                      <a:pt x="29" y="6"/>
                    </a:lnTo>
                    <a:lnTo>
                      <a:pt x="30" y="5"/>
                    </a:lnTo>
                    <a:lnTo>
                      <a:pt x="31" y="4"/>
                    </a:lnTo>
                    <a:lnTo>
                      <a:pt x="32" y="4"/>
                    </a:lnTo>
                    <a:lnTo>
                      <a:pt x="32" y="3"/>
                    </a:lnTo>
                    <a:lnTo>
                      <a:pt x="33" y="2"/>
                    </a:lnTo>
                    <a:lnTo>
                      <a:pt x="34" y="1"/>
                    </a:lnTo>
                    <a:lnTo>
                      <a:pt x="35" y="1"/>
                    </a:lnTo>
                    <a:lnTo>
                      <a:pt x="36" y="0"/>
                    </a:lnTo>
                    <a:lnTo>
                      <a:pt x="37" y="0"/>
                    </a:lnTo>
                    <a:lnTo>
                      <a:pt x="89" y="0"/>
                    </a:lnTo>
                    <a:lnTo>
                      <a:pt x="72" y="1"/>
                    </a:lnTo>
                    <a:lnTo>
                      <a:pt x="50" y="11"/>
                    </a:lnTo>
                    <a:lnTo>
                      <a:pt x="49" y="11"/>
                    </a:lnTo>
                    <a:lnTo>
                      <a:pt x="47" y="13"/>
                    </a:lnTo>
                    <a:lnTo>
                      <a:pt x="46" y="14"/>
                    </a:lnTo>
                    <a:lnTo>
                      <a:pt x="45" y="15"/>
                    </a:lnTo>
                    <a:lnTo>
                      <a:pt x="37" y="22"/>
                    </a:lnTo>
                    <a:lnTo>
                      <a:pt x="34" y="25"/>
                    </a:lnTo>
                    <a:lnTo>
                      <a:pt x="32" y="28"/>
                    </a:lnTo>
                    <a:lnTo>
                      <a:pt x="31" y="29"/>
                    </a:lnTo>
                    <a:lnTo>
                      <a:pt x="30" y="31"/>
                    </a:lnTo>
                    <a:lnTo>
                      <a:pt x="28" y="34"/>
                    </a:lnTo>
                    <a:lnTo>
                      <a:pt x="26" y="37"/>
                    </a:lnTo>
                    <a:lnTo>
                      <a:pt x="25" y="39"/>
                    </a:lnTo>
                    <a:lnTo>
                      <a:pt x="24" y="40"/>
                    </a:lnTo>
                    <a:lnTo>
                      <a:pt x="23" y="44"/>
                    </a:lnTo>
                    <a:lnTo>
                      <a:pt x="22" y="47"/>
                    </a:lnTo>
                    <a:lnTo>
                      <a:pt x="21" y="49"/>
                    </a:lnTo>
                    <a:lnTo>
                      <a:pt x="20" y="50"/>
                    </a:lnTo>
                    <a:lnTo>
                      <a:pt x="20" y="54"/>
                    </a:lnTo>
                    <a:lnTo>
                      <a:pt x="18" y="68"/>
                    </a:lnTo>
                    <a:lnTo>
                      <a:pt x="17" y="71"/>
                    </a:lnTo>
                    <a:lnTo>
                      <a:pt x="18" y="75"/>
                    </a:lnTo>
                    <a:lnTo>
                      <a:pt x="18" y="77"/>
                    </a:lnTo>
                    <a:lnTo>
                      <a:pt x="18" y="78"/>
                    </a:lnTo>
                    <a:lnTo>
                      <a:pt x="18" y="82"/>
                    </a:lnTo>
                    <a:lnTo>
                      <a:pt x="19" y="85"/>
                    </a:lnTo>
                    <a:lnTo>
                      <a:pt x="19" y="88"/>
                    </a:lnTo>
                    <a:lnTo>
                      <a:pt x="20" y="89"/>
                    </a:lnTo>
                    <a:lnTo>
                      <a:pt x="20" y="92"/>
                    </a:lnTo>
                    <a:lnTo>
                      <a:pt x="21" y="93"/>
                    </a:lnTo>
                    <a:lnTo>
                      <a:pt x="22" y="95"/>
                    </a:lnTo>
                    <a:lnTo>
                      <a:pt x="23" y="98"/>
                    </a:lnTo>
                    <a:lnTo>
                      <a:pt x="23" y="99"/>
                    </a:lnTo>
                    <a:lnTo>
                      <a:pt x="24" y="102"/>
                    </a:lnTo>
                    <a:lnTo>
                      <a:pt x="25" y="103"/>
                    </a:lnTo>
                    <a:lnTo>
                      <a:pt x="26" y="105"/>
                    </a:lnTo>
                    <a:lnTo>
                      <a:pt x="28" y="108"/>
                    </a:lnTo>
                    <a:lnTo>
                      <a:pt x="30" y="111"/>
                    </a:lnTo>
                    <a:lnTo>
                      <a:pt x="31" y="113"/>
                    </a:lnTo>
                    <a:lnTo>
                      <a:pt x="32" y="114"/>
                    </a:lnTo>
                    <a:lnTo>
                      <a:pt x="34" y="117"/>
                    </a:lnTo>
                    <a:lnTo>
                      <a:pt x="37" y="120"/>
                    </a:lnTo>
                    <a:lnTo>
                      <a:pt x="38" y="122"/>
                    </a:lnTo>
                    <a:lnTo>
                      <a:pt x="40" y="123"/>
                    </a:lnTo>
                    <a:lnTo>
                      <a:pt x="40" y="124"/>
                    </a:lnTo>
                    <a:lnTo>
                      <a:pt x="43" y="126"/>
                    </a:lnTo>
                    <a:lnTo>
                      <a:pt x="45" y="128"/>
                    </a:lnTo>
                    <a:lnTo>
                      <a:pt x="46" y="129"/>
                    </a:lnTo>
                    <a:lnTo>
                      <a:pt x="47" y="129"/>
                    </a:lnTo>
                    <a:lnTo>
                      <a:pt x="65" y="139"/>
                    </a:lnTo>
                    <a:lnTo>
                      <a:pt x="67" y="139"/>
                    </a:lnTo>
                    <a:lnTo>
                      <a:pt x="69" y="140"/>
                    </a:lnTo>
                    <a:lnTo>
                      <a:pt x="72" y="141"/>
                    </a:lnTo>
                    <a:lnTo>
                      <a:pt x="75" y="141"/>
                    </a:lnTo>
                    <a:lnTo>
                      <a:pt x="78" y="142"/>
                    </a:lnTo>
                    <a:lnTo>
                      <a:pt x="80" y="142"/>
                    </a:lnTo>
                    <a:lnTo>
                      <a:pt x="83" y="143"/>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 name="未知"/>
              <p:cNvSpPr/>
              <p:nvPr/>
            </p:nvSpPr>
            <p:spPr bwMode="auto">
              <a:xfrm>
                <a:off x="418" y="1726"/>
                <a:ext cx="35" cy="58"/>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w 89"/>
                  <a:gd name="T101" fmla="*/ 0 h 143"/>
                  <a:gd name="T102" fmla="*/ 0 w 89"/>
                  <a:gd name="T103" fmla="*/ 0 h 143"/>
                  <a:gd name="T104" fmla="*/ 0 w 89"/>
                  <a:gd name="T105" fmla="*/ 0 h 143"/>
                  <a:gd name="T106" fmla="*/ 0 w 89"/>
                  <a:gd name="T107" fmla="*/ 0 h 143"/>
                  <a:gd name="T108" fmla="*/ 0 w 89"/>
                  <a:gd name="T109" fmla="*/ 0 h 143"/>
                  <a:gd name="T110" fmla="*/ 0 w 89"/>
                  <a:gd name="T111" fmla="*/ 0 h 143"/>
                  <a:gd name="T112" fmla="*/ 0 w 89"/>
                  <a:gd name="T113" fmla="*/ 0 h 143"/>
                  <a:gd name="T114" fmla="*/ 0 w 89"/>
                  <a:gd name="T115" fmla="*/ 0 h 143"/>
                  <a:gd name="T116" fmla="*/ 0 w 89"/>
                  <a:gd name="T117" fmla="*/ 0 h 143"/>
                  <a:gd name="T118" fmla="*/ 0 w 89"/>
                  <a:gd name="T119" fmla="*/ 0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9" h="143">
                    <a:moveTo>
                      <a:pt x="0" y="143"/>
                    </a:moveTo>
                    <a:lnTo>
                      <a:pt x="17" y="141"/>
                    </a:lnTo>
                    <a:lnTo>
                      <a:pt x="35" y="134"/>
                    </a:lnTo>
                    <a:lnTo>
                      <a:pt x="37" y="132"/>
                    </a:lnTo>
                    <a:lnTo>
                      <a:pt x="40" y="131"/>
                    </a:lnTo>
                    <a:lnTo>
                      <a:pt x="42" y="129"/>
                    </a:lnTo>
                    <a:lnTo>
                      <a:pt x="43" y="129"/>
                    </a:lnTo>
                    <a:lnTo>
                      <a:pt x="44" y="128"/>
                    </a:lnTo>
                    <a:lnTo>
                      <a:pt x="47" y="126"/>
                    </a:lnTo>
                    <a:lnTo>
                      <a:pt x="49" y="124"/>
                    </a:lnTo>
                    <a:lnTo>
                      <a:pt x="50" y="123"/>
                    </a:lnTo>
                    <a:lnTo>
                      <a:pt x="51" y="122"/>
                    </a:lnTo>
                    <a:lnTo>
                      <a:pt x="53" y="120"/>
                    </a:lnTo>
                    <a:lnTo>
                      <a:pt x="55" y="118"/>
                    </a:lnTo>
                    <a:lnTo>
                      <a:pt x="55" y="117"/>
                    </a:lnTo>
                    <a:lnTo>
                      <a:pt x="56" y="115"/>
                    </a:lnTo>
                    <a:lnTo>
                      <a:pt x="58" y="113"/>
                    </a:lnTo>
                    <a:lnTo>
                      <a:pt x="60" y="111"/>
                    </a:lnTo>
                    <a:lnTo>
                      <a:pt x="61" y="109"/>
                    </a:lnTo>
                    <a:lnTo>
                      <a:pt x="72" y="71"/>
                    </a:lnTo>
                    <a:lnTo>
                      <a:pt x="66" y="44"/>
                    </a:lnTo>
                    <a:lnTo>
                      <a:pt x="65" y="41"/>
                    </a:lnTo>
                    <a:lnTo>
                      <a:pt x="64" y="39"/>
                    </a:lnTo>
                    <a:lnTo>
                      <a:pt x="63" y="38"/>
                    </a:lnTo>
                    <a:lnTo>
                      <a:pt x="63" y="36"/>
                    </a:lnTo>
                    <a:lnTo>
                      <a:pt x="61" y="34"/>
                    </a:lnTo>
                    <a:lnTo>
                      <a:pt x="60" y="31"/>
                    </a:lnTo>
                    <a:lnTo>
                      <a:pt x="35" y="8"/>
                    </a:lnTo>
                    <a:lnTo>
                      <a:pt x="33" y="7"/>
                    </a:lnTo>
                    <a:lnTo>
                      <a:pt x="30" y="6"/>
                    </a:lnTo>
                    <a:lnTo>
                      <a:pt x="27" y="5"/>
                    </a:lnTo>
                    <a:lnTo>
                      <a:pt x="0" y="0"/>
                    </a:lnTo>
                    <a:lnTo>
                      <a:pt x="52" y="0"/>
                    </a:lnTo>
                    <a:lnTo>
                      <a:pt x="53" y="0"/>
                    </a:lnTo>
                    <a:lnTo>
                      <a:pt x="54" y="1"/>
                    </a:lnTo>
                    <a:lnTo>
                      <a:pt x="55" y="1"/>
                    </a:lnTo>
                    <a:lnTo>
                      <a:pt x="58" y="4"/>
                    </a:lnTo>
                    <a:lnTo>
                      <a:pt x="59" y="5"/>
                    </a:lnTo>
                    <a:lnTo>
                      <a:pt x="60" y="6"/>
                    </a:lnTo>
                    <a:lnTo>
                      <a:pt x="61" y="7"/>
                    </a:lnTo>
                    <a:lnTo>
                      <a:pt x="63" y="8"/>
                    </a:lnTo>
                    <a:lnTo>
                      <a:pt x="64" y="10"/>
                    </a:lnTo>
                    <a:lnTo>
                      <a:pt x="70" y="17"/>
                    </a:lnTo>
                    <a:lnTo>
                      <a:pt x="71" y="18"/>
                    </a:lnTo>
                    <a:lnTo>
                      <a:pt x="72" y="19"/>
                    </a:lnTo>
                    <a:lnTo>
                      <a:pt x="73" y="20"/>
                    </a:lnTo>
                    <a:lnTo>
                      <a:pt x="74" y="23"/>
                    </a:lnTo>
                    <a:lnTo>
                      <a:pt x="76" y="25"/>
                    </a:lnTo>
                    <a:lnTo>
                      <a:pt x="77" y="27"/>
                    </a:lnTo>
                    <a:lnTo>
                      <a:pt x="81" y="36"/>
                    </a:lnTo>
                    <a:lnTo>
                      <a:pt x="82" y="38"/>
                    </a:lnTo>
                    <a:lnTo>
                      <a:pt x="83" y="39"/>
                    </a:lnTo>
                    <a:lnTo>
                      <a:pt x="83" y="41"/>
                    </a:lnTo>
                    <a:lnTo>
                      <a:pt x="84" y="44"/>
                    </a:lnTo>
                    <a:lnTo>
                      <a:pt x="85" y="44"/>
                    </a:lnTo>
                    <a:lnTo>
                      <a:pt x="85" y="46"/>
                    </a:lnTo>
                    <a:lnTo>
                      <a:pt x="86" y="49"/>
                    </a:lnTo>
                    <a:lnTo>
                      <a:pt x="86" y="51"/>
                    </a:lnTo>
                    <a:lnTo>
                      <a:pt x="86" y="52"/>
                    </a:lnTo>
                    <a:lnTo>
                      <a:pt x="87" y="54"/>
                    </a:lnTo>
                    <a:lnTo>
                      <a:pt x="88" y="57"/>
                    </a:lnTo>
                    <a:lnTo>
                      <a:pt x="88" y="58"/>
                    </a:lnTo>
                    <a:lnTo>
                      <a:pt x="88" y="60"/>
                    </a:lnTo>
                    <a:lnTo>
                      <a:pt x="88" y="63"/>
                    </a:lnTo>
                    <a:lnTo>
                      <a:pt x="88" y="64"/>
                    </a:lnTo>
                    <a:lnTo>
                      <a:pt x="88" y="65"/>
                    </a:lnTo>
                    <a:lnTo>
                      <a:pt x="89" y="68"/>
                    </a:lnTo>
                    <a:lnTo>
                      <a:pt x="89" y="71"/>
                    </a:lnTo>
                    <a:lnTo>
                      <a:pt x="89" y="74"/>
                    </a:lnTo>
                    <a:lnTo>
                      <a:pt x="88" y="77"/>
                    </a:lnTo>
                    <a:lnTo>
                      <a:pt x="88" y="78"/>
                    </a:lnTo>
                    <a:lnTo>
                      <a:pt x="88" y="80"/>
                    </a:lnTo>
                    <a:lnTo>
                      <a:pt x="88" y="83"/>
                    </a:lnTo>
                    <a:lnTo>
                      <a:pt x="88" y="85"/>
                    </a:lnTo>
                    <a:lnTo>
                      <a:pt x="87" y="88"/>
                    </a:lnTo>
                    <a:lnTo>
                      <a:pt x="86" y="91"/>
                    </a:lnTo>
                    <a:lnTo>
                      <a:pt x="86" y="93"/>
                    </a:lnTo>
                    <a:lnTo>
                      <a:pt x="85" y="96"/>
                    </a:lnTo>
                    <a:lnTo>
                      <a:pt x="85" y="98"/>
                    </a:lnTo>
                    <a:lnTo>
                      <a:pt x="84" y="99"/>
                    </a:lnTo>
                    <a:lnTo>
                      <a:pt x="83" y="101"/>
                    </a:lnTo>
                    <a:lnTo>
                      <a:pt x="83" y="104"/>
                    </a:lnTo>
                    <a:lnTo>
                      <a:pt x="82" y="105"/>
                    </a:lnTo>
                    <a:lnTo>
                      <a:pt x="81" y="106"/>
                    </a:lnTo>
                    <a:lnTo>
                      <a:pt x="80" y="109"/>
                    </a:lnTo>
                    <a:lnTo>
                      <a:pt x="79" y="111"/>
                    </a:lnTo>
                    <a:lnTo>
                      <a:pt x="78" y="113"/>
                    </a:lnTo>
                    <a:lnTo>
                      <a:pt x="77" y="115"/>
                    </a:lnTo>
                    <a:lnTo>
                      <a:pt x="76" y="117"/>
                    </a:lnTo>
                    <a:lnTo>
                      <a:pt x="76" y="118"/>
                    </a:lnTo>
                    <a:lnTo>
                      <a:pt x="74" y="120"/>
                    </a:lnTo>
                    <a:lnTo>
                      <a:pt x="73" y="122"/>
                    </a:lnTo>
                    <a:lnTo>
                      <a:pt x="72" y="123"/>
                    </a:lnTo>
                    <a:lnTo>
                      <a:pt x="71" y="124"/>
                    </a:lnTo>
                    <a:lnTo>
                      <a:pt x="70" y="126"/>
                    </a:lnTo>
                    <a:lnTo>
                      <a:pt x="68" y="128"/>
                    </a:lnTo>
                    <a:lnTo>
                      <a:pt x="68" y="129"/>
                    </a:lnTo>
                    <a:lnTo>
                      <a:pt x="67" y="129"/>
                    </a:lnTo>
                    <a:lnTo>
                      <a:pt x="66" y="131"/>
                    </a:lnTo>
                    <a:lnTo>
                      <a:pt x="64" y="132"/>
                    </a:lnTo>
                    <a:lnTo>
                      <a:pt x="63" y="134"/>
                    </a:lnTo>
                    <a:lnTo>
                      <a:pt x="61" y="135"/>
                    </a:lnTo>
                    <a:lnTo>
                      <a:pt x="60" y="136"/>
                    </a:lnTo>
                    <a:lnTo>
                      <a:pt x="59" y="137"/>
                    </a:lnTo>
                    <a:lnTo>
                      <a:pt x="58" y="138"/>
                    </a:lnTo>
                    <a:lnTo>
                      <a:pt x="58" y="139"/>
                    </a:lnTo>
                    <a:lnTo>
                      <a:pt x="57" y="139"/>
                    </a:lnTo>
                    <a:lnTo>
                      <a:pt x="56" y="140"/>
                    </a:lnTo>
                    <a:lnTo>
                      <a:pt x="55" y="141"/>
                    </a:lnTo>
                    <a:lnTo>
                      <a:pt x="54" y="141"/>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 name="未知"/>
              <p:cNvSpPr/>
              <p:nvPr/>
            </p:nvSpPr>
            <p:spPr bwMode="auto">
              <a:xfrm>
                <a:off x="397" y="1719"/>
                <a:ext cx="41" cy="7"/>
              </a:xfrm>
              <a:custGeom>
                <a:avLst/>
                <a:gdLst>
                  <a:gd name="T0" fmla="*/ 0 w 104"/>
                  <a:gd name="T1" fmla="*/ 0 h 18"/>
                  <a:gd name="T2" fmla="*/ 0 w 104"/>
                  <a:gd name="T3" fmla="*/ 0 h 18"/>
                  <a:gd name="T4" fmla="*/ 0 w 104"/>
                  <a:gd name="T5" fmla="*/ 0 h 18"/>
                  <a:gd name="T6" fmla="*/ 0 w 104"/>
                  <a:gd name="T7" fmla="*/ 0 h 18"/>
                  <a:gd name="T8" fmla="*/ 0 w 104"/>
                  <a:gd name="T9" fmla="*/ 0 h 18"/>
                  <a:gd name="T10" fmla="*/ 0 w 104"/>
                  <a:gd name="T11" fmla="*/ 0 h 18"/>
                  <a:gd name="T12" fmla="*/ 0 w 104"/>
                  <a:gd name="T13" fmla="*/ 0 h 18"/>
                  <a:gd name="T14" fmla="*/ 0 w 104"/>
                  <a:gd name="T15" fmla="*/ 0 h 18"/>
                  <a:gd name="T16" fmla="*/ 0 w 104"/>
                  <a:gd name="T17" fmla="*/ 0 h 18"/>
                  <a:gd name="T18" fmla="*/ 0 w 104"/>
                  <a:gd name="T19" fmla="*/ 0 h 18"/>
                  <a:gd name="T20" fmla="*/ 0 w 104"/>
                  <a:gd name="T21" fmla="*/ 0 h 18"/>
                  <a:gd name="T22" fmla="*/ 0 w 104"/>
                  <a:gd name="T23" fmla="*/ 0 h 18"/>
                  <a:gd name="T24" fmla="*/ 0 w 104"/>
                  <a:gd name="T25" fmla="*/ 0 h 18"/>
                  <a:gd name="T26" fmla="*/ 0 w 104"/>
                  <a:gd name="T27" fmla="*/ 0 h 18"/>
                  <a:gd name="T28" fmla="*/ 0 w 104"/>
                  <a:gd name="T29" fmla="*/ 0 h 18"/>
                  <a:gd name="T30" fmla="*/ 0 w 104"/>
                  <a:gd name="T31" fmla="*/ 0 h 18"/>
                  <a:gd name="T32" fmla="*/ 0 w 104"/>
                  <a:gd name="T33" fmla="*/ 0 h 18"/>
                  <a:gd name="T34" fmla="*/ 0 w 104"/>
                  <a:gd name="T35" fmla="*/ 0 h 18"/>
                  <a:gd name="T36" fmla="*/ 0 w 104"/>
                  <a:gd name="T37" fmla="*/ 0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4" h="18">
                    <a:moveTo>
                      <a:pt x="0" y="18"/>
                    </a:moveTo>
                    <a:lnTo>
                      <a:pt x="0" y="17"/>
                    </a:lnTo>
                    <a:lnTo>
                      <a:pt x="3" y="15"/>
                    </a:lnTo>
                    <a:lnTo>
                      <a:pt x="6" y="13"/>
                    </a:lnTo>
                    <a:lnTo>
                      <a:pt x="9" y="12"/>
                    </a:lnTo>
                    <a:lnTo>
                      <a:pt x="12" y="10"/>
                    </a:lnTo>
                    <a:lnTo>
                      <a:pt x="38" y="2"/>
                    </a:lnTo>
                    <a:lnTo>
                      <a:pt x="48" y="1"/>
                    </a:lnTo>
                    <a:lnTo>
                      <a:pt x="52" y="0"/>
                    </a:lnTo>
                    <a:lnTo>
                      <a:pt x="56" y="1"/>
                    </a:lnTo>
                    <a:lnTo>
                      <a:pt x="59" y="1"/>
                    </a:lnTo>
                    <a:lnTo>
                      <a:pt x="63" y="1"/>
                    </a:lnTo>
                    <a:lnTo>
                      <a:pt x="66" y="2"/>
                    </a:lnTo>
                    <a:lnTo>
                      <a:pt x="80" y="5"/>
                    </a:lnTo>
                    <a:lnTo>
                      <a:pt x="95" y="12"/>
                    </a:lnTo>
                    <a:lnTo>
                      <a:pt x="98" y="13"/>
                    </a:lnTo>
                    <a:lnTo>
                      <a:pt x="101" y="15"/>
                    </a:lnTo>
                    <a:lnTo>
                      <a:pt x="104" y="17"/>
                    </a:lnTo>
                    <a:lnTo>
                      <a:pt x="104" y="1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 name="未知"/>
              <p:cNvSpPr/>
              <p:nvPr/>
            </p:nvSpPr>
            <p:spPr bwMode="auto">
              <a:xfrm>
                <a:off x="389" y="1726"/>
                <a:ext cx="57" cy="58"/>
              </a:xfrm>
              <a:custGeom>
                <a:avLst/>
                <a:gdLst>
                  <a:gd name="T0" fmla="*/ 0 w 144"/>
                  <a:gd name="T1" fmla="*/ 0 h 143"/>
                  <a:gd name="T2" fmla="*/ 0 w 144"/>
                  <a:gd name="T3" fmla="*/ 0 h 143"/>
                  <a:gd name="T4" fmla="*/ 0 w 144"/>
                  <a:gd name="T5" fmla="*/ 0 h 143"/>
                  <a:gd name="T6" fmla="*/ 0 w 144"/>
                  <a:gd name="T7" fmla="*/ 0 h 143"/>
                  <a:gd name="T8" fmla="*/ 0 w 144"/>
                  <a:gd name="T9" fmla="*/ 0 h 143"/>
                  <a:gd name="T10" fmla="*/ 0 w 144"/>
                  <a:gd name="T11" fmla="*/ 0 h 143"/>
                  <a:gd name="T12" fmla="*/ 0 w 144"/>
                  <a:gd name="T13" fmla="*/ 0 h 143"/>
                  <a:gd name="T14" fmla="*/ 0 w 144"/>
                  <a:gd name="T15" fmla="*/ 0 h 143"/>
                  <a:gd name="T16" fmla="*/ 0 w 144"/>
                  <a:gd name="T17" fmla="*/ 0 h 143"/>
                  <a:gd name="T18" fmla="*/ 0 w 144"/>
                  <a:gd name="T19" fmla="*/ 0 h 143"/>
                  <a:gd name="T20" fmla="*/ 0 w 144"/>
                  <a:gd name="T21" fmla="*/ 0 h 143"/>
                  <a:gd name="T22" fmla="*/ 0 w 144"/>
                  <a:gd name="T23" fmla="*/ 0 h 143"/>
                  <a:gd name="T24" fmla="*/ 0 w 144"/>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3">
                    <a:moveTo>
                      <a:pt x="21" y="20"/>
                    </a:moveTo>
                    <a:lnTo>
                      <a:pt x="72" y="0"/>
                    </a:lnTo>
                    <a:lnTo>
                      <a:pt x="75" y="0"/>
                    </a:lnTo>
                    <a:lnTo>
                      <a:pt x="128" y="27"/>
                    </a:lnTo>
                    <a:lnTo>
                      <a:pt x="144" y="71"/>
                    </a:lnTo>
                    <a:lnTo>
                      <a:pt x="144" y="74"/>
                    </a:lnTo>
                    <a:lnTo>
                      <a:pt x="116" y="128"/>
                    </a:lnTo>
                    <a:lnTo>
                      <a:pt x="72" y="143"/>
                    </a:lnTo>
                    <a:lnTo>
                      <a:pt x="69" y="143"/>
                    </a:lnTo>
                    <a:lnTo>
                      <a:pt x="14" y="113"/>
                    </a:lnTo>
                    <a:lnTo>
                      <a:pt x="0" y="71"/>
                    </a:lnTo>
                    <a:lnTo>
                      <a:pt x="1" y="66"/>
                    </a:lnTo>
                    <a:lnTo>
                      <a:pt x="21" y="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 name="未知"/>
              <p:cNvSpPr/>
              <p:nvPr/>
            </p:nvSpPr>
            <p:spPr bwMode="auto">
              <a:xfrm>
                <a:off x="382" y="1719"/>
                <a:ext cx="71" cy="71"/>
              </a:xfrm>
              <a:custGeom>
                <a:avLst/>
                <a:gdLst>
                  <a:gd name="T0" fmla="*/ 0 w 178"/>
                  <a:gd name="T1" fmla="*/ 0 h 178"/>
                  <a:gd name="T2" fmla="*/ 0 w 178"/>
                  <a:gd name="T3" fmla="*/ 0 h 178"/>
                  <a:gd name="T4" fmla="*/ 0 w 178"/>
                  <a:gd name="T5" fmla="*/ 0 h 178"/>
                  <a:gd name="T6" fmla="*/ 0 w 178"/>
                  <a:gd name="T7" fmla="*/ 0 h 178"/>
                  <a:gd name="T8" fmla="*/ 0 w 178"/>
                  <a:gd name="T9" fmla="*/ 0 h 178"/>
                  <a:gd name="T10" fmla="*/ 0 w 178"/>
                  <a:gd name="T11" fmla="*/ 0 h 178"/>
                  <a:gd name="T12" fmla="*/ 0 w 178"/>
                  <a:gd name="T13" fmla="*/ 0 h 178"/>
                  <a:gd name="T14" fmla="*/ 0 w 178"/>
                  <a:gd name="T15" fmla="*/ 0 h 178"/>
                  <a:gd name="T16" fmla="*/ 0 w 178"/>
                  <a:gd name="T17" fmla="*/ 0 h 178"/>
                  <a:gd name="T18" fmla="*/ 0 w 178"/>
                  <a:gd name="T19" fmla="*/ 0 h 178"/>
                  <a:gd name="T20" fmla="*/ 0 w 178"/>
                  <a:gd name="T21" fmla="*/ 0 h 178"/>
                  <a:gd name="T22" fmla="*/ 0 w 178"/>
                  <a:gd name="T23" fmla="*/ 0 h 178"/>
                  <a:gd name="T24" fmla="*/ 0 w 178"/>
                  <a:gd name="T25" fmla="*/ 0 h 178"/>
                  <a:gd name="T26" fmla="*/ 0 w 178"/>
                  <a:gd name="T27" fmla="*/ 0 h 178"/>
                  <a:gd name="T28" fmla="*/ 0 w 178"/>
                  <a:gd name="T29" fmla="*/ 0 h 178"/>
                  <a:gd name="T30" fmla="*/ 0 w 178"/>
                  <a:gd name="T31" fmla="*/ 0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8" h="178">
                    <a:moveTo>
                      <a:pt x="0" y="89"/>
                    </a:moveTo>
                    <a:lnTo>
                      <a:pt x="22" y="147"/>
                    </a:lnTo>
                    <a:lnTo>
                      <a:pt x="75" y="177"/>
                    </a:lnTo>
                    <a:lnTo>
                      <a:pt x="89" y="178"/>
                    </a:lnTo>
                    <a:lnTo>
                      <a:pt x="93" y="178"/>
                    </a:lnTo>
                    <a:lnTo>
                      <a:pt x="149" y="154"/>
                    </a:lnTo>
                    <a:lnTo>
                      <a:pt x="177" y="96"/>
                    </a:lnTo>
                    <a:lnTo>
                      <a:pt x="178" y="89"/>
                    </a:lnTo>
                    <a:lnTo>
                      <a:pt x="177" y="82"/>
                    </a:lnTo>
                    <a:lnTo>
                      <a:pt x="152" y="26"/>
                    </a:lnTo>
                    <a:lnTo>
                      <a:pt x="96" y="1"/>
                    </a:lnTo>
                    <a:lnTo>
                      <a:pt x="89" y="0"/>
                    </a:lnTo>
                    <a:lnTo>
                      <a:pt x="85" y="1"/>
                    </a:lnTo>
                    <a:lnTo>
                      <a:pt x="29" y="24"/>
                    </a:lnTo>
                    <a:lnTo>
                      <a:pt x="1" y="79"/>
                    </a:lnTo>
                    <a:lnTo>
                      <a:pt x="0" y="8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5" name="未知"/>
              <p:cNvSpPr/>
              <p:nvPr/>
            </p:nvSpPr>
            <p:spPr bwMode="auto">
              <a:xfrm>
                <a:off x="408" y="1764"/>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0" h="11">
                    <a:moveTo>
                      <a:pt x="25" y="11"/>
                    </a:moveTo>
                    <a:lnTo>
                      <a:pt x="20" y="11"/>
                    </a:lnTo>
                    <a:lnTo>
                      <a:pt x="19" y="11"/>
                    </a:lnTo>
                    <a:lnTo>
                      <a:pt x="17" y="10"/>
                    </a:lnTo>
                    <a:lnTo>
                      <a:pt x="16" y="10"/>
                    </a:lnTo>
                    <a:lnTo>
                      <a:pt x="15" y="10"/>
                    </a:lnTo>
                    <a:lnTo>
                      <a:pt x="14" y="9"/>
                    </a:lnTo>
                    <a:lnTo>
                      <a:pt x="8" y="6"/>
                    </a:lnTo>
                    <a:lnTo>
                      <a:pt x="7" y="6"/>
                    </a:lnTo>
                    <a:lnTo>
                      <a:pt x="6" y="5"/>
                    </a:lnTo>
                    <a:lnTo>
                      <a:pt x="5" y="4"/>
                    </a:lnTo>
                    <a:lnTo>
                      <a:pt x="4" y="3"/>
                    </a:lnTo>
                    <a:lnTo>
                      <a:pt x="3" y="2"/>
                    </a:lnTo>
                    <a:lnTo>
                      <a:pt x="2" y="2"/>
                    </a:lnTo>
                    <a:lnTo>
                      <a:pt x="1" y="1"/>
                    </a:lnTo>
                    <a:lnTo>
                      <a:pt x="0" y="0"/>
                    </a:lnTo>
                    <a:lnTo>
                      <a:pt x="50" y="0"/>
                    </a:lnTo>
                    <a:lnTo>
                      <a:pt x="49" y="1"/>
                    </a:lnTo>
                    <a:lnTo>
                      <a:pt x="48" y="2"/>
                    </a:lnTo>
                    <a:lnTo>
                      <a:pt x="47" y="2"/>
                    </a:lnTo>
                    <a:lnTo>
                      <a:pt x="46" y="3"/>
                    </a:lnTo>
                    <a:lnTo>
                      <a:pt x="45" y="4"/>
                    </a:lnTo>
                    <a:lnTo>
                      <a:pt x="44" y="5"/>
                    </a:lnTo>
                    <a:lnTo>
                      <a:pt x="43" y="6"/>
                    </a:lnTo>
                    <a:lnTo>
                      <a:pt x="42" y="6"/>
                    </a:lnTo>
                    <a:lnTo>
                      <a:pt x="36" y="9"/>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6" name="未知"/>
              <p:cNvSpPr/>
              <p:nvPr/>
            </p:nvSpPr>
            <p:spPr bwMode="auto">
              <a:xfrm>
                <a:off x="404" y="1746"/>
                <a:ext cx="14"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w 33"/>
                  <a:gd name="T113" fmla="*/ 0 h 44"/>
                  <a:gd name="T114" fmla="*/ 0 w 33"/>
                  <a:gd name="T115" fmla="*/ 0 h 44"/>
                  <a:gd name="T116" fmla="*/ 0 w 33"/>
                  <a:gd name="T117" fmla="*/ 0 h 44"/>
                  <a:gd name="T118" fmla="*/ 0 w 33"/>
                  <a:gd name="T119" fmla="*/ 0 h 44"/>
                  <a:gd name="T120" fmla="*/ 0 w 33"/>
                  <a:gd name="T121" fmla="*/ 0 h 44"/>
                  <a:gd name="T122" fmla="*/ 0 w 33"/>
                  <a:gd name="T123" fmla="*/ 0 h 44"/>
                  <a:gd name="T124" fmla="*/ 0 w 33"/>
                  <a:gd name="T125" fmla="*/ 0 h 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3" h="44">
                    <a:moveTo>
                      <a:pt x="8" y="44"/>
                    </a:moveTo>
                    <a:lnTo>
                      <a:pt x="8" y="44"/>
                    </a:lnTo>
                    <a:lnTo>
                      <a:pt x="8" y="43"/>
                    </a:lnTo>
                    <a:lnTo>
                      <a:pt x="7" y="43"/>
                    </a:lnTo>
                    <a:lnTo>
                      <a:pt x="7" y="42"/>
                    </a:lnTo>
                    <a:lnTo>
                      <a:pt x="6" y="42"/>
                    </a:lnTo>
                    <a:lnTo>
                      <a:pt x="6" y="41"/>
                    </a:lnTo>
                    <a:lnTo>
                      <a:pt x="5" y="41"/>
                    </a:lnTo>
                    <a:lnTo>
                      <a:pt x="5" y="40"/>
                    </a:lnTo>
                    <a:lnTo>
                      <a:pt x="5" y="39"/>
                    </a:lnTo>
                    <a:lnTo>
                      <a:pt x="4" y="39"/>
                    </a:lnTo>
                    <a:lnTo>
                      <a:pt x="4" y="38"/>
                    </a:lnTo>
                    <a:lnTo>
                      <a:pt x="4" y="37"/>
                    </a:lnTo>
                    <a:lnTo>
                      <a:pt x="3" y="36"/>
                    </a:lnTo>
                    <a:lnTo>
                      <a:pt x="2" y="35"/>
                    </a:lnTo>
                    <a:lnTo>
                      <a:pt x="2" y="34"/>
                    </a:lnTo>
                    <a:lnTo>
                      <a:pt x="2" y="33"/>
                    </a:lnTo>
                    <a:lnTo>
                      <a:pt x="2" y="32"/>
                    </a:lnTo>
                    <a:lnTo>
                      <a:pt x="1" y="32"/>
                    </a:lnTo>
                    <a:lnTo>
                      <a:pt x="1" y="31"/>
                    </a:lnTo>
                    <a:lnTo>
                      <a:pt x="1" y="30"/>
                    </a:lnTo>
                    <a:lnTo>
                      <a:pt x="1" y="29"/>
                    </a:lnTo>
                    <a:lnTo>
                      <a:pt x="0" y="27"/>
                    </a:lnTo>
                    <a:lnTo>
                      <a:pt x="0" y="26"/>
                    </a:lnTo>
                    <a:lnTo>
                      <a:pt x="0" y="25"/>
                    </a:lnTo>
                    <a:lnTo>
                      <a:pt x="0" y="24"/>
                    </a:lnTo>
                    <a:lnTo>
                      <a:pt x="0" y="23"/>
                    </a:lnTo>
                    <a:lnTo>
                      <a:pt x="0" y="22"/>
                    </a:lnTo>
                    <a:lnTo>
                      <a:pt x="0" y="21"/>
                    </a:lnTo>
                    <a:lnTo>
                      <a:pt x="0" y="20"/>
                    </a:lnTo>
                    <a:lnTo>
                      <a:pt x="0" y="19"/>
                    </a:lnTo>
                    <a:lnTo>
                      <a:pt x="0" y="18"/>
                    </a:lnTo>
                    <a:lnTo>
                      <a:pt x="0" y="17"/>
                    </a:lnTo>
                    <a:lnTo>
                      <a:pt x="1" y="14"/>
                    </a:lnTo>
                    <a:lnTo>
                      <a:pt x="1" y="13"/>
                    </a:lnTo>
                    <a:lnTo>
                      <a:pt x="1" y="12"/>
                    </a:lnTo>
                    <a:lnTo>
                      <a:pt x="2" y="12"/>
                    </a:lnTo>
                    <a:lnTo>
                      <a:pt x="2" y="11"/>
                    </a:lnTo>
                    <a:lnTo>
                      <a:pt x="2" y="10"/>
                    </a:lnTo>
                    <a:lnTo>
                      <a:pt x="3" y="8"/>
                    </a:lnTo>
                    <a:lnTo>
                      <a:pt x="5" y="5"/>
                    </a:lnTo>
                    <a:lnTo>
                      <a:pt x="6" y="3"/>
                    </a:lnTo>
                    <a:lnTo>
                      <a:pt x="7" y="2"/>
                    </a:lnTo>
                    <a:lnTo>
                      <a:pt x="7" y="1"/>
                    </a:lnTo>
                    <a:lnTo>
                      <a:pt x="8" y="1"/>
                    </a:lnTo>
                    <a:lnTo>
                      <a:pt x="33" y="0"/>
                    </a:lnTo>
                    <a:lnTo>
                      <a:pt x="32" y="0"/>
                    </a:lnTo>
                    <a:lnTo>
                      <a:pt x="31" y="1"/>
                    </a:lnTo>
                    <a:lnTo>
                      <a:pt x="30" y="1"/>
                    </a:lnTo>
                    <a:lnTo>
                      <a:pt x="29" y="1"/>
                    </a:lnTo>
                    <a:lnTo>
                      <a:pt x="28" y="1"/>
                    </a:lnTo>
                    <a:lnTo>
                      <a:pt x="27" y="1"/>
                    </a:lnTo>
                    <a:lnTo>
                      <a:pt x="26" y="1"/>
                    </a:lnTo>
                    <a:lnTo>
                      <a:pt x="26" y="2"/>
                    </a:lnTo>
                    <a:lnTo>
                      <a:pt x="25" y="2"/>
                    </a:lnTo>
                    <a:lnTo>
                      <a:pt x="24" y="2"/>
                    </a:lnTo>
                    <a:lnTo>
                      <a:pt x="23" y="3"/>
                    </a:lnTo>
                    <a:lnTo>
                      <a:pt x="20" y="5"/>
                    </a:lnTo>
                    <a:lnTo>
                      <a:pt x="19" y="6"/>
                    </a:lnTo>
                    <a:lnTo>
                      <a:pt x="18" y="6"/>
                    </a:lnTo>
                    <a:lnTo>
                      <a:pt x="18" y="7"/>
                    </a:lnTo>
                    <a:lnTo>
                      <a:pt x="17" y="7"/>
                    </a:lnTo>
                    <a:lnTo>
                      <a:pt x="16" y="8"/>
                    </a:lnTo>
                    <a:lnTo>
                      <a:pt x="15" y="10"/>
                    </a:lnTo>
                    <a:lnTo>
                      <a:pt x="15" y="11"/>
                    </a:lnTo>
                    <a:lnTo>
                      <a:pt x="14" y="11"/>
                    </a:lnTo>
                    <a:lnTo>
                      <a:pt x="14" y="12"/>
                    </a:lnTo>
                    <a:lnTo>
                      <a:pt x="13" y="13"/>
                    </a:lnTo>
                    <a:lnTo>
                      <a:pt x="13" y="14"/>
                    </a:lnTo>
                    <a:lnTo>
                      <a:pt x="11" y="20"/>
                    </a:lnTo>
                    <a:lnTo>
                      <a:pt x="11" y="21"/>
                    </a:lnTo>
                    <a:lnTo>
                      <a:pt x="11" y="22"/>
                    </a:lnTo>
                    <a:lnTo>
                      <a:pt x="11" y="23"/>
                    </a:lnTo>
                    <a:lnTo>
                      <a:pt x="11" y="24"/>
                    </a:lnTo>
                    <a:lnTo>
                      <a:pt x="11" y="25"/>
                    </a:lnTo>
                    <a:lnTo>
                      <a:pt x="12" y="25"/>
                    </a:lnTo>
                    <a:lnTo>
                      <a:pt x="13" y="30"/>
                    </a:lnTo>
                    <a:lnTo>
                      <a:pt x="13" y="31"/>
                    </a:lnTo>
                    <a:lnTo>
                      <a:pt x="14" y="32"/>
                    </a:lnTo>
                    <a:lnTo>
                      <a:pt x="14" y="33"/>
                    </a:lnTo>
                    <a:lnTo>
                      <a:pt x="15" y="34"/>
                    </a:lnTo>
                    <a:lnTo>
                      <a:pt x="15" y="35"/>
                    </a:lnTo>
                    <a:lnTo>
                      <a:pt x="16" y="36"/>
                    </a:lnTo>
                    <a:lnTo>
                      <a:pt x="17" y="37"/>
                    </a:lnTo>
                    <a:lnTo>
                      <a:pt x="18" y="38"/>
                    </a:lnTo>
                    <a:lnTo>
                      <a:pt x="19" y="39"/>
                    </a:lnTo>
                    <a:lnTo>
                      <a:pt x="21" y="41"/>
                    </a:lnTo>
                    <a:lnTo>
                      <a:pt x="22" y="41"/>
                    </a:lnTo>
                    <a:lnTo>
                      <a:pt x="26" y="43"/>
                    </a:lnTo>
                    <a:lnTo>
                      <a:pt x="27" y="43"/>
                    </a:lnTo>
                    <a:lnTo>
                      <a:pt x="28" y="43"/>
                    </a:lnTo>
                    <a:lnTo>
                      <a:pt x="29" y="43"/>
                    </a:lnTo>
                    <a:lnTo>
                      <a:pt x="30" y="44"/>
                    </a:lnTo>
                    <a:lnTo>
                      <a:pt x="31" y="44"/>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7" name="未知"/>
              <p:cNvSpPr/>
              <p:nvPr/>
            </p:nvSpPr>
            <p:spPr bwMode="auto">
              <a:xfrm>
                <a:off x="418" y="1746"/>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3" h="44">
                    <a:moveTo>
                      <a:pt x="0" y="44"/>
                    </a:moveTo>
                    <a:lnTo>
                      <a:pt x="4" y="44"/>
                    </a:lnTo>
                    <a:lnTo>
                      <a:pt x="4" y="43"/>
                    </a:lnTo>
                    <a:lnTo>
                      <a:pt x="13" y="39"/>
                    </a:lnTo>
                    <a:lnTo>
                      <a:pt x="18" y="35"/>
                    </a:lnTo>
                    <a:lnTo>
                      <a:pt x="18" y="34"/>
                    </a:lnTo>
                    <a:lnTo>
                      <a:pt x="19" y="34"/>
                    </a:lnTo>
                    <a:lnTo>
                      <a:pt x="19" y="33"/>
                    </a:lnTo>
                    <a:lnTo>
                      <a:pt x="19" y="32"/>
                    </a:lnTo>
                    <a:lnTo>
                      <a:pt x="22" y="22"/>
                    </a:lnTo>
                    <a:lnTo>
                      <a:pt x="22" y="21"/>
                    </a:lnTo>
                    <a:lnTo>
                      <a:pt x="19" y="12"/>
                    </a:lnTo>
                    <a:lnTo>
                      <a:pt x="19" y="11"/>
                    </a:lnTo>
                    <a:lnTo>
                      <a:pt x="18" y="10"/>
                    </a:lnTo>
                    <a:lnTo>
                      <a:pt x="18" y="9"/>
                    </a:lnTo>
                    <a:lnTo>
                      <a:pt x="17" y="9"/>
                    </a:lnTo>
                    <a:lnTo>
                      <a:pt x="17" y="8"/>
                    </a:lnTo>
                    <a:lnTo>
                      <a:pt x="16" y="7"/>
                    </a:lnTo>
                    <a:lnTo>
                      <a:pt x="15" y="7"/>
                    </a:lnTo>
                    <a:lnTo>
                      <a:pt x="0" y="0"/>
                    </a:lnTo>
                    <a:lnTo>
                      <a:pt x="25" y="0"/>
                    </a:lnTo>
                    <a:lnTo>
                      <a:pt x="25" y="1"/>
                    </a:lnTo>
                    <a:lnTo>
                      <a:pt x="26" y="1"/>
                    </a:lnTo>
                    <a:lnTo>
                      <a:pt x="26" y="2"/>
                    </a:lnTo>
                    <a:lnTo>
                      <a:pt x="27" y="2"/>
                    </a:lnTo>
                    <a:lnTo>
                      <a:pt x="27" y="3"/>
                    </a:lnTo>
                    <a:lnTo>
                      <a:pt x="27" y="4"/>
                    </a:lnTo>
                    <a:lnTo>
                      <a:pt x="28" y="4"/>
                    </a:lnTo>
                    <a:lnTo>
                      <a:pt x="28" y="5"/>
                    </a:lnTo>
                    <a:lnTo>
                      <a:pt x="29" y="6"/>
                    </a:lnTo>
                    <a:lnTo>
                      <a:pt x="31" y="9"/>
                    </a:lnTo>
                    <a:lnTo>
                      <a:pt x="31" y="10"/>
                    </a:lnTo>
                    <a:lnTo>
                      <a:pt x="31" y="11"/>
                    </a:lnTo>
                    <a:lnTo>
                      <a:pt x="31" y="12"/>
                    </a:lnTo>
                    <a:lnTo>
                      <a:pt x="32" y="12"/>
                    </a:lnTo>
                    <a:lnTo>
                      <a:pt x="32" y="13"/>
                    </a:lnTo>
                    <a:lnTo>
                      <a:pt x="32" y="14"/>
                    </a:lnTo>
                    <a:lnTo>
                      <a:pt x="32" y="15"/>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3" y="28"/>
                    </a:lnTo>
                    <a:lnTo>
                      <a:pt x="32" y="29"/>
                    </a:lnTo>
                    <a:lnTo>
                      <a:pt x="32" y="30"/>
                    </a:lnTo>
                    <a:lnTo>
                      <a:pt x="32" y="31"/>
                    </a:lnTo>
                    <a:lnTo>
                      <a:pt x="32" y="32"/>
                    </a:lnTo>
                    <a:lnTo>
                      <a:pt x="31" y="33"/>
                    </a:lnTo>
                    <a:lnTo>
                      <a:pt x="31" y="34"/>
                    </a:lnTo>
                    <a:lnTo>
                      <a:pt x="31" y="35"/>
                    </a:lnTo>
                    <a:lnTo>
                      <a:pt x="30" y="36"/>
                    </a:lnTo>
                    <a:lnTo>
                      <a:pt x="30" y="37"/>
                    </a:lnTo>
                    <a:lnTo>
                      <a:pt x="29" y="38"/>
                    </a:lnTo>
                    <a:lnTo>
                      <a:pt x="29" y="39"/>
                    </a:lnTo>
                    <a:lnTo>
                      <a:pt x="28" y="39"/>
                    </a:lnTo>
                    <a:lnTo>
                      <a:pt x="28" y="40"/>
                    </a:lnTo>
                    <a:lnTo>
                      <a:pt x="27" y="41"/>
                    </a:lnTo>
                    <a:lnTo>
                      <a:pt x="27" y="42"/>
                    </a:lnTo>
                    <a:lnTo>
                      <a:pt x="26" y="42"/>
                    </a:lnTo>
                    <a:lnTo>
                      <a:pt x="26" y="43"/>
                    </a:lnTo>
                    <a:lnTo>
                      <a:pt x="25"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8" name="未知"/>
              <p:cNvSpPr/>
              <p:nvPr/>
            </p:nvSpPr>
            <p:spPr bwMode="auto">
              <a:xfrm>
                <a:off x="408" y="1742"/>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0" h="11">
                    <a:moveTo>
                      <a:pt x="0" y="11"/>
                    </a:moveTo>
                    <a:lnTo>
                      <a:pt x="1" y="11"/>
                    </a:lnTo>
                    <a:lnTo>
                      <a:pt x="2" y="10"/>
                    </a:lnTo>
                    <a:lnTo>
                      <a:pt x="3" y="9"/>
                    </a:lnTo>
                    <a:lnTo>
                      <a:pt x="4" y="8"/>
                    </a:lnTo>
                    <a:lnTo>
                      <a:pt x="5" y="7"/>
                    </a:lnTo>
                    <a:lnTo>
                      <a:pt x="6" y="6"/>
                    </a:lnTo>
                    <a:lnTo>
                      <a:pt x="7" y="6"/>
                    </a:lnTo>
                    <a:lnTo>
                      <a:pt x="14" y="2"/>
                    </a:lnTo>
                    <a:lnTo>
                      <a:pt x="15" y="2"/>
                    </a:lnTo>
                    <a:lnTo>
                      <a:pt x="16" y="1"/>
                    </a:lnTo>
                    <a:lnTo>
                      <a:pt x="17" y="1"/>
                    </a:lnTo>
                    <a:lnTo>
                      <a:pt x="19" y="1"/>
                    </a:lnTo>
                    <a:lnTo>
                      <a:pt x="20" y="1"/>
                    </a:lnTo>
                    <a:lnTo>
                      <a:pt x="21" y="0"/>
                    </a:lnTo>
                    <a:lnTo>
                      <a:pt x="22" y="0"/>
                    </a:lnTo>
                    <a:lnTo>
                      <a:pt x="24" y="0"/>
                    </a:lnTo>
                    <a:lnTo>
                      <a:pt x="25" y="0"/>
                    </a:lnTo>
                    <a:lnTo>
                      <a:pt x="26" y="0"/>
                    </a:lnTo>
                    <a:lnTo>
                      <a:pt x="28" y="0"/>
                    </a:lnTo>
                    <a:lnTo>
                      <a:pt x="36" y="2"/>
                    </a:lnTo>
                    <a:lnTo>
                      <a:pt x="38" y="3"/>
                    </a:lnTo>
                    <a:lnTo>
                      <a:pt x="44" y="6"/>
                    </a:lnTo>
                    <a:lnTo>
                      <a:pt x="45" y="7"/>
                    </a:lnTo>
                    <a:lnTo>
                      <a:pt x="46" y="8"/>
                    </a:lnTo>
                    <a:lnTo>
                      <a:pt x="47" y="9"/>
                    </a:lnTo>
                    <a:lnTo>
                      <a:pt x="48" y="10"/>
                    </a:lnTo>
                    <a:lnTo>
                      <a:pt x="49" y="11"/>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9" name="未知"/>
              <p:cNvSpPr/>
              <p:nvPr/>
            </p:nvSpPr>
            <p:spPr bwMode="auto">
              <a:xfrm>
                <a:off x="409" y="1746"/>
                <a:ext cx="17" cy="18"/>
              </a:xfrm>
              <a:custGeom>
                <a:avLst/>
                <a:gdLst>
                  <a:gd name="T0" fmla="*/ 0 w 44"/>
                  <a:gd name="T1" fmla="*/ 0 h 44"/>
                  <a:gd name="T2" fmla="*/ 0 w 44"/>
                  <a:gd name="T3" fmla="*/ 0 h 44"/>
                  <a:gd name="T4" fmla="*/ 0 w 44"/>
                  <a:gd name="T5" fmla="*/ 0 h 44"/>
                  <a:gd name="T6" fmla="*/ 0 w 44"/>
                  <a:gd name="T7" fmla="*/ 0 h 44"/>
                  <a:gd name="T8" fmla="*/ 0 w 44"/>
                  <a:gd name="T9" fmla="*/ 0 h 44"/>
                  <a:gd name="T10" fmla="*/ 0 w 44"/>
                  <a:gd name="T11" fmla="*/ 0 h 44"/>
                  <a:gd name="T12" fmla="*/ 0 w 44"/>
                  <a:gd name="T13" fmla="*/ 0 h 44"/>
                  <a:gd name="T14" fmla="*/ 0 w 44"/>
                  <a:gd name="T15" fmla="*/ 0 h 44"/>
                  <a:gd name="T16" fmla="*/ 0 w 44"/>
                  <a:gd name="T17" fmla="*/ 0 h 44"/>
                  <a:gd name="T18" fmla="*/ 0 w 44"/>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4">
                    <a:moveTo>
                      <a:pt x="7" y="7"/>
                    </a:moveTo>
                    <a:lnTo>
                      <a:pt x="22" y="0"/>
                    </a:lnTo>
                    <a:lnTo>
                      <a:pt x="23" y="0"/>
                    </a:lnTo>
                    <a:lnTo>
                      <a:pt x="44" y="22"/>
                    </a:lnTo>
                    <a:lnTo>
                      <a:pt x="44" y="23"/>
                    </a:lnTo>
                    <a:lnTo>
                      <a:pt x="22" y="44"/>
                    </a:lnTo>
                    <a:lnTo>
                      <a:pt x="21" y="44"/>
                    </a:lnTo>
                    <a:lnTo>
                      <a:pt x="0" y="22"/>
                    </a:lnTo>
                    <a:lnTo>
                      <a:pt x="0" y="21"/>
                    </a:lnTo>
                    <a:lnTo>
                      <a:pt x="7" y="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0" name="未知"/>
              <p:cNvSpPr/>
              <p:nvPr/>
            </p:nvSpPr>
            <p:spPr bwMode="auto">
              <a:xfrm>
                <a:off x="404" y="1742"/>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4" y="66"/>
                    </a:lnTo>
                    <a:lnTo>
                      <a:pt x="66" y="33"/>
                    </a:lnTo>
                    <a:lnTo>
                      <a:pt x="66" y="31"/>
                    </a:lnTo>
                    <a:lnTo>
                      <a:pt x="33" y="0"/>
                    </a:lnTo>
                    <a:lnTo>
                      <a:pt x="32"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1" name="未知"/>
              <p:cNvSpPr/>
              <p:nvPr/>
            </p:nvSpPr>
            <p:spPr bwMode="auto">
              <a:xfrm>
                <a:off x="349" y="1681"/>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2">
                    <a:moveTo>
                      <a:pt x="91" y="74"/>
                    </a:moveTo>
                    <a:lnTo>
                      <a:pt x="109" y="112"/>
                    </a:lnTo>
                    <a:lnTo>
                      <a:pt x="91" y="74"/>
                    </a:lnTo>
                    <a:lnTo>
                      <a:pt x="44" y="35"/>
                    </a:lnTo>
                    <a:lnTo>
                      <a:pt x="43" y="35"/>
                    </a:lnTo>
                    <a:lnTo>
                      <a:pt x="43" y="36"/>
                    </a:lnTo>
                    <a:lnTo>
                      <a:pt x="42" y="36"/>
                    </a:lnTo>
                    <a:lnTo>
                      <a:pt x="42" y="37"/>
                    </a:lnTo>
                    <a:lnTo>
                      <a:pt x="0" y="0"/>
                    </a:lnTo>
                    <a:lnTo>
                      <a:pt x="42" y="37"/>
                    </a:lnTo>
                    <a:lnTo>
                      <a:pt x="42" y="38"/>
                    </a:lnTo>
                    <a:lnTo>
                      <a:pt x="83" y="85"/>
                    </a:lnTo>
                    <a:lnTo>
                      <a:pt x="85" y="87"/>
                    </a:lnTo>
                    <a:lnTo>
                      <a:pt x="91" y="74"/>
                    </a:lnTo>
                    <a:close/>
                  </a:path>
                </a:pathLst>
              </a:custGeom>
              <a:blipFill dpi="0" rotWithShape="0">
                <a:blip r:embed="rId1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2" name="未知"/>
              <p:cNvSpPr/>
              <p:nvPr/>
            </p:nvSpPr>
            <p:spPr bwMode="auto">
              <a:xfrm>
                <a:off x="378" y="1694"/>
                <a:ext cx="27" cy="37"/>
              </a:xfrm>
              <a:custGeom>
                <a:avLst/>
                <a:gdLst>
                  <a:gd name="T0" fmla="*/ 0 w 67"/>
                  <a:gd name="T1" fmla="*/ 0 h 94"/>
                  <a:gd name="T2" fmla="*/ 0 w 67"/>
                  <a:gd name="T3" fmla="*/ 0 h 94"/>
                  <a:gd name="T4" fmla="*/ 0 w 67"/>
                  <a:gd name="T5" fmla="*/ 0 h 94"/>
                  <a:gd name="T6" fmla="*/ 0 w 67"/>
                  <a:gd name="T7" fmla="*/ 0 h 94"/>
                  <a:gd name="T8" fmla="*/ 0 w 67"/>
                  <a:gd name="T9" fmla="*/ 0 h 94"/>
                  <a:gd name="T10" fmla="*/ 0 w 67"/>
                  <a:gd name="T11" fmla="*/ 0 h 94"/>
                  <a:gd name="T12" fmla="*/ 0 w 67"/>
                  <a:gd name="T13" fmla="*/ 0 h 94"/>
                  <a:gd name="T14" fmla="*/ 0 w 67"/>
                  <a:gd name="T15" fmla="*/ 0 h 94"/>
                  <a:gd name="T16" fmla="*/ 0 w 67"/>
                  <a:gd name="T17" fmla="*/ 0 h 94"/>
                  <a:gd name="T18" fmla="*/ 0 w 67"/>
                  <a:gd name="T19" fmla="*/ 0 h 94"/>
                  <a:gd name="T20" fmla="*/ 0 w 67"/>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94">
                    <a:moveTo>
                      <a:pt x="22" y="59"/>
                    </a:moveTo>
                    <a:lnTo>
                      <a:pt x="24" y="56"/>
                    </a:lnTo>
                    <a:lnTo>
                      <a:pt x="67" y="94"/>
                    </a:lnTo>
                    <a:lnTo>
                      <a:pt x="24" y="56"/>
                    </a:lnTo>
                    <a:lnTo>
                      <a:pt x="24" y="55"/>
                    </a:lnTo>
                    <a:lnTo>
                      <a:pt x="17" y="42"/>
                    </a:lnTo>
                    <a:lnTo>
                      <a:pt x="11" y="55"/>
                    </a:lnTo>
                    <a:lnTo>
                      <a:pt x="0" y="0"/>
                    </a:lnTo>
                    <a:lnTo>
                      <a:pt x="11" y="55"/>
                    </a:lnTo>
                    <a:lnTo>
                      <a:pt x="21" y="59"/>
                    </a:lnTo>
                    <a:lnTo>
                      <a:pt x="22" y="59"/>
                    </a:lnTo>
                    <a:close/>
                  </a:path>
                </a:pathLst>
              </a:custGeom>
              <a:blipFill dpi="0" rotWithShape="0">
                <a:blip r:embed="rId1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3" name="未知"/>
              <p:cNvSpPr/>
              <p:nvPr/>
            </p:nvSpPr>
            <p:spPr bwMode="auto">
              <a:xfrm>
                <a:off x="366" y="1695"/>
                <a:ext cx="22" cy="22"/>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26" y="37"/>
                    </a:moveTo>
                    <a:lnTo>
                      <a:pt x="53" y="56"/>
                    </a:lnTo>
                    <a:lnTo>
                      <a:pt x="54" y="56"/>
                    </a:lnTo>
                    <a:lnTo>
                      <a:pt x="56" y="53"/>
                    </a:lnTo>
                    <a:lnTo>
                      <a:pt x="56" y="52"/>
                    </a:lnTo>
                    <a:lnTo>
                      <a:pt x="15" y="7"/>
                    </a:lnTo>
                    <a:lnTo>
                      <a:pt x="2" y="0"/>
                    </a:lnTo>
                    <a:lnTo>
                      <a:pt x="1" y="0"/>
                    </a:lnTo>
                    <a:lnTo>
                      <a:pt x="1" y="1"/>
                    </a:lnTo>
                    <a:lnTo>
                      <a:pt x="0" y="1"/>
                    </a:lnTo>
                    <a:lnTo>
                      <a:pt x="0" y="2"/>
                    </a:lnTo>
                    <a:lnTo>
                      <a:pt x="0" y="3"/>
                    </a:lnTo>
                    <a:lnTo>
                      <a:pt x="26"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4" name="未知"/>
              <p:cNvSpPr/>
              <p:nvPr/>
            </p:nvSpPr>
            <p:spPr bwMode="auto">
              <a:xfrm>
                <a:off x="307" y="1674"/>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4" y="55"/>
                    </a:lnTo>
                    <a:lnTo>
                      <a:pt x="243" y="35"/>
                    </a:lnTo>
                    <a:lnTo>
                      <a:pt x="276" y="276"/>
                    </a:lnTo>
                    <a:lnTo>
                      <a:pt x="243" y="35"/>
                    </a:lnTo>
                    <a:lnTo>
                      <a:pt x="243" y="33"/>
                    </a:lnTo>
                    <a:lnTo>
                      <a:pt x="232" y="20"/>
                    </a:lnTo>
                    <a:lnTo>
                      <a:pt x="20" y="232"/>
                    </a:lnTo>
                    <a:lnTo>
                      <a:pt x="0" y="0"/>
                    </a:lnTo>
                    <a:lnTo>
                      <a:pt x="20" y="232"/>
                    </a:lnTo>
                    <a:lnTo>
                      <a:pt x="34" y="243"/>
                    </a:lnTo>
                    <a:lnTo>
                      <a:pt x="36" y="243"/>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5" name="未知"/>
              <p:cNvSpPr/>
              <p:nvPr/>
            </p:nvSpPr>
            <p:spPr bwMode="auto">
              <a:xfrm>
                <a:off x="303" y="1670"/>
                <a:ext cx="105" cy="104"/>
              </a:xfrm>
              <a:custGeom>
                <a:avLst/>
                <a:gdLst>
                  <a:gd name="T0" fmla="*/ 0 w 261"/>
                  <a:gd name="T1" fmla="*/ 0 h 261"/>
                  <a:gd name="T2" fmla="*/ 0 w 261"/>
                  <a:gd name="T3" fmla="*/ 0 h 261"/>
                  <a:gd name="T4" fmla="*/ 0 w 261"/>
                  <a:gd name="T5" fmla="*/ 0 h 261"/>
                  <a:gd name="T6" fmla="*/ 0 w 261"/>
                  <a:gd name="T7" fmla="*/ 0 h 261"/>
                  <a:gd name="T8" fmla="*/ 0 w 261"/>
                  <a:gd name="T9" fmla="*/ 0 h 261"/>
                  <a:gd name="T10" fmla="*/ 0 w 261"/>
                  <a:gd name="T11" fmla="*/ 0 h 261"/>
                  <a:gd name="T12" fmla="*/ 0 w 261"/>
                  <a:gd name="T13" fmla="*/ 0 h 261"/>
                  <a:gd name="T14" fmla="*/ 0 w 261"/>
                  <a:gd name="T15" fmla="*/ 0 h 261"/>
                  <a:gd name="T16" fmla="*/ 0 w 261"/>
                  <a:gd name="T17" fmla="*/ 0 h 261"/>
                  <a:gd name="T18" fmla="*/ 0 w 261"/>
                  <a:gd name="T19" fmla="*/ 0 h 261"/>
                  <a:gd name="T20" fmla="*/ 0 w 261"/>
                  <a:gd name="T21" fmla="*/ 0 h 261"/>
                  <a:gd name="T22" fmla="*/ 0 w 261"/>
                  <a:gd name="T23" fmla="*/ 0 h 261"/>
                  <a:gd name="T24" fmla="*/ 0 w 261"/>
                  <a:gd name="T25" fmla="*/ 0 h 261"/>
                  <a:gd name="T26" fmla="*/ 0 w 261"/>
                  <a:gd name="T27" fmla="*/ 0 h 261"/>
                  <a:gd name="T28" fmla="*/ 0 w 261"/>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1">
                    <a:moveTo>
                      <a:pt x="242" y="30"/>
                    </a:moveTo>
                    <a:lnTo>
                      <a:pt x="261" y="261"/>
                    </a:lnTo>
                    <a:lnTo>
                      <a:pt x="242" y="30"/>
                    </a:lnTo>
                    <a:lnTo>
                      <a:pt x="241" y="30"/>
                    </a:lnTo>
                    <a:lnTo>
                      <a:pt x="240" y="30"/>
                    </a:lnTo>
                    <a:lnTo>
                      <a:pt x="238" y="30"/>
                    </a:lnTo>
                    <a:lnTo>
                      <a:pt x="236" y="30"/>
                    </a:lnTo>
                    <a:lnTo>
                      <a:pt x="39" y="218"/>
                    </a:lnTo>
                    <a:lnTo>
                      <a:pt x="29" y="238"/>
                    </a:lnTo>
                    <a:lnTo>
                      <a:pt x="0" y="0"/>
                    </a:lnTo>
                    <a:lnTo>
                      <a:pt x="29" y="238"/>
                    </a:lnTo>
                    <a:lnTo>
                      <a:pt x="29" y="240"/>
                    </a:lnTo>
                    <a:lnTo>
                      <a:pt x="30" y="241"/>
                    </a:lnTo>
                    <a:lnTo>
                      <a:pt x="30" y="242"/>
                    </a:lnTo>
                    <a:lnTo>
                      <a:pt x="242" y="30"/>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6" name="未知"/>
              <p:cNvSpPr/>
              <p:nvPr/>
            </p:nvSpPr>
            <p:spPr bwMode="auto">
              <a:xfrm>
                <a:off x="315" y="1682"/>
                <a:ext cx="89"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4" y="219"/>
                    </a:moveTo>
                    <a:lnTo>
                      <a:pt x="0" y="208"/>
                    </a:lnTo>
                    <a:lnTo>
                      <a:pt x="1" y="207"/>
                    </a:lnTo>
                    <a:lnTo>
                      <a:pt x="189" y="9"/>
                    </a:lnTo>
                    <a:lnTo>
                      <a:pt x="209" y="0"/>
                    </a:lnTo>
                    <a:lnTo>
                      <a:pt x="211" y="0"/>
                    </a:lnTo>
                    <a:lnTo>
                      <a:pt x="224" y="15"/>
                    </a:lnTo>
                    <a:lnTo>
                      <a:pt x="224" y="16"/>
                    </a:lnTo>
                    <a:lnTo>
                      <a:pt x="35" y="214"/>
                    </a:lnTo>
                    <a:lnTo>
                      <a:pt x="15" y="223"/>
                    </a:lnTo>
                    <a:lnTo>
                      <a:pt x="14" y="223"/>
                    </a:lnTo>
                    <a:lnTo>
                      <a:pt x="4"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7" name="未知"/>
              <p:cNvSpPr/>
              <p:nvPr/>
            </p:nvSpPr>
            <p:spPr bwMode="auto">
              <a:xfrm>
                <a:off x="361" y="1714"/>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8" name="未知"/>
              <p:cNvSpPr/>
              <p:nvPr/>
            </p:nvSpPr>
            <p:spPr bwMode="auto">
              <a:xfrm>
                <a:off x="362" y="1714"/>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9" name="未知"/>
              <p:cNvSpPr/>
              <p:nvPr/>
            </p:nvSpPr>
            <p:spPr bwMode="auto">
              <a:xfrm>
                <a:off x="341" y="1734"/>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0" name="未知"/>
              <p:cNvSpPr/>
              <p:nvPr/>
            </p:nvSpPr>
            <p:spPr bwMode="auto">
              <a:xfrm>
                <a:off x="342" y="1734"/>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1" name="未知"/>
              <p:cNvSpPr/>
              <p:nvPr/>
            </p:nvSpPr>
            <p:spPr bwMode="auto">
              <a:xfrm>
                <a:off x="330" y="174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2" name="未知"/>
              <p:cNvSpPr/>
              <p:nvPr/>
            </p:nvSpPr>
            <p:spPr bwMode="auto">
              <a:xfrm>
                <a:off x="332" y="174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3" name="未知"/>
              <p:cNvSpPr/>
              <p:nvPr/>
            </p:nvSpPr>
            <p:spPr bwMode="auto">
              <a:xfrm>
                <a:off x="351" y="1724"/>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4" name="未知"/>
              <p:cNvSpPr/>
              <p:nvPr/>
            </p:nvSpPr>
            <p:spPr bwMode="auto">
              <a:xfrm>
                <a:off x="352" y="1724"/>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5" name="未知"/>
              <p:cNvSpPr/>
              <p:nvPr/>
            </p:nvSpPr>
            <p:spPr bwMode="auto">
              <a:xfrm>
                <a:off x="370" y="170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6" name="未知"/>
              <p:cNvSpPr/>
              <p:nvPr/>
            </p:nvSpPr>
            <p:spPr bwMode="auto">
              <a:xfrm>
                <a:off x="371" y="170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 name="未知"/>
              <p:cNvSpPr/>
              <p:nvPr/>
            </p:nvSpPr>
            <p:spPr bwMode="auto">
              <a:xfrm>
                <a:off x="121" y="1741"/>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5" y="110"/>
                    </a:lnTo>
                    <a:lnTo>
                      <a:pt x="549" y="83"/>
                    </a:lnTo>
                    <a:lnTo>
                      <a:pt x="627" y="627"/>
                    </a:lnTo>
                    <a:lnTo>
                      <a:pt x="549" y="83"/>
                    </a:lnTo>
                    <a:lnTo>
                      <a:pt x="549" y="80"/>
                    </a:lnTo>
                    <a:lnTo>
                      <a:pt x="508" y="34"/>
                    </a:lnTo>
                    <a:lnTo>
                      <a:pt x="498" y="32"/>
                    </a:lnTo>
                    <a:lnTo>
                      <a:pt x="495" y="33"/>
                    </a:lnTo>
                    <a:lnTo>
                      <a:pt x="426" y="89"/>
                    </a:lnTo>
                    <a:lnTo>
                      <a:pt x="34" y="481"/>
                    </a:lnTo>
                    <a:lnTo>
                      <a:pt x="34" y="491"/>
                    </a:lnTo>
                    <a:lnTo>
                      <a:pt x="0" y="0"/>
                    </a:lnTo>
                    <a:lnTo>
                      <a:pt x="34" y="491"/>
                    </a:lnTo>
                    <a:lnTo>
                      <a:pt x="34" y="494"/>
                    </a:lnTo>
                    <a:lnTo>
                      <a:pt x="69" y="545"/>
                    </a:lnTo>
                    <a:lnTo>
                      <a:pt x="90" y="547"/>
                    </a:lnTo>
                    <a:lnTo>
                      <a:pt x="94" y="547"/>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58" name="未知"/>
              <p:cNvSpPr/>
              <p:nvPr/>
            </p:nvSpPr>
            <p:spPr bwMode="auto">
              <a:xfrm>
                <a:off x="102" y="1722"/>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74" y="137"/>
                    </a:moveTo>
                    <a:lnTo>
                      <a:pt x="563" y="563"/>
                    </a:lnTo>
                    <a:lnTo>
                      <a:pt x="474" y="137"/>
                    </a:lnTo>
                    <a:lnTo>
                      <a:pt x="94" y="500"/>
                    </a:lnTo>
                    <a:lnTo>
                      <a:pt x="82" y="529"/>
                    </a:lnTo>
                    <a:lnTo>
                      <a:pt x="0" y="0"/>
                    </a:lnTo>
                    <a:lnTo>
                      <a:pt x="82" y="529"/>
                    </a:lnTo>
                    <a:lnTo>
                      <a:pt x="474" y="137"/>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59" name="未知"/>
              <p:cNvSpPr/>
              <p:nvPr/>
            </p:nvSpPr>
            <p:spPr bwMode="auto">
              <a:xfrm>
                <a:off x="307" y="1728"/>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3">
                    <a:moveTo>
                      <a:pt x="232" y="152"/>
                    </a:moveTo>
                    <a:lnTo>
                      <a:pt x="253" y="253"/>
                    </a:lnTo>
                    <a:lnTo>
                      <a:pt x="232" y="152"/>
                    </a:lnTo>
                    <a:lnTo>
                      <a:pt x="94" y="21"/>
                    </a:lnTo>
                    <a:lnTo>
                      <a:pt x="19" y="97"/>
                    </a:lnTo>
                    <a:lnTo>
                      <a:pt x="0" y="0"/>
                    </a:lnTo>
                    <a:lnTo>
                      <a:pt x="19" y="97"/>
                    </a:lnTo>
                    <a:lnTo>
                      <a:pt x="58" y="138"/>
                    </a:lnTo>
                    <a:lnTo>
                      <a:pt x="110" y="124"/>
                    </a:lnTo>
                    <a:lnTo>
                      <a:pt x="206" y="171"/>
                    </a:lnTo>
                    <a:lnTo>
                      <a:pt x="232" y="152"/>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0" name="未知"/>
              <p:cNvSpPr/>
              <p:nvPr/>
            </p:nvSpPr>
            <p:spPr bwMode="auto">
              <a:xfrm>
                <a:off x="284" y="1704"/>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3" y="80"/>
                    </a:moveTo>
                    <a:lnTo>
                      <a:pt x="175" y="175"/>
                    </a:lnTo>
                    <a:lnTo>
                      <a:pt x="153" y="80"/>
                    </a:lnTo>
                    <a:lnTo>
                      <a:pt x="128" y="56"/>
                    </a:lnTo>
                    <a:lnTo>
                      <a:pt x="66" y="143"/>
                    </a:lnTo>
                    <a:lnTo>
                      <a:pt x="0" y="0"/>
                    </a:lnTo>
                    <a:lnTo>
                      <a:pt x="66" y="143"/>
                    </a:lnTo>
                    <a:lnTo>
                      <a:pt x="78" y="156"/>
                    </a:lnTo>
                    <a:lnTo>
                      <a:pt x="153" y="80"/>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1" name="未知"/>
              <p:cNvSpPr/>
              <p:nvPr/>
            </p:nvSpPr>
            <p:spPr bwMode="auto">
              <a:xfrm>
                <a:off x="310" y="1726"/>
                <a:ext cx="90" cy="70"/>
              </a:xfrm>
              <a:custGeom>
                <a:avLst/>
                <a:gdLst>
                  <a:gd name="T0" fmla="*/ 0 w 225"/>
                  <a:gd name="T1" fmla="*/ 0 h 174"/>
                  <a:gd name="T2" fmla="*/ 0 w 225"/>
                  <a:gd name="T3" fmla="*/ 0 h 174"/>
                  <a:gd name="T4" fmla="*/ 0 w 225"/>
                  <a:gd name="T5" fmla="*/ 0 h 174"/>
                  <a:gd name="T6" fmla="*/ 0 w 225"/>
                  <a:gd name="T7" fmla="*/ 0 h 174"/>
                  <a:gd name="T8" fmla="*/ 0 w 225"/>
                  <a:gd name="T9" fmla="*/ 0 h 174"/>
                  <a:gd name="T10" fmla="*/ 0 w 225"/>
                  <a:gd name="T11" fmla="*/ 0 h 174"/>
                  <a:gd name="T12" fmla="*/ 0 w 225"/>
                  <a:gd name="T13" fmla="*/ 0 h 174"/>
                  <a:gd name="T14" fmla="*/ 0 w 225"/>
                  <a:gd name="T15" fmla="*/ 0 h 174"/>
                  <a:gd name="T16" fmla="*/ 0 w 225"/>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5" h="174">
                    <a:moveTo>
                      <a:pt x="0" y="87"/>
                    </a:moveTo>
                    <a:lnTo>
                      <a:pt x="51" y="141"/>
                    </a:lnTo>
                    <a:lnTo>
                      <a:pt x="56" y="140"/>
                    </a:lnTo>
                    <a:lnTo>
                      <a:pt x="60" y="140"/>
                    </a:lnTo>
                    <a:lnTo>
                      <a:pt x="103" y="127"/>
                    </a:lnTo>
                    <a:lnTo>
                      <a:pt x="199" y="174"/>
                    </a:lnTo>
                    <a:lnTo>
                      <a:pt x="225" y="155"/>
                    </a:lnTo>
                    <a:lnTo>
                      <a:pt x="62" y="0"/>
                    </a:lnTo>
                    <a:lnTo>
                      <a:pt x="0"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2" name="未知"/>
              <p:cNvSpPr/>
              <p:nvPr/>
            </p:nvSpPr>
            <p:spPr bwMode="auto">
              <a:xfrm>
                <a:off x="450" y="1730"/>
                <a:ext cx="7" cy="8"/>
              </a:xfrm>
              <a:custGeom>
                <a:avLst/>
                <a:gdLst>
                  <a:gd name="T0" fmla="*/ 0 w 18"/>
                  <a:gd name="T1" fmla="*/ 0 h 20"/>
                  <a:gd name="T2" fmla="*/ 0 w 18"/>
                  <a:gd name="T3" fmla="*/ 0 h 20"/>
                  <a:gd name="T4" fmla="*/ 0 w 18"/>
                  <a:gd name="T5" fmla="*/ 0 h 20"/>
                  <a:gd name="T6" fmla="*/ 0 w 18"/>
                  <a:gd name="T7" fmla="*/ 0 h 20"/>
                  <a:gd name="T8" fmla="*/ 0 w 18"/>
                  <a:gd name="T9" fmla="*/ 0 h 20"/>
                  <a:gd name="T10" fmla="*/ 0 w 18"/>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0">
                    <a:moveTo>
                      <a:pt x="5" y="16"/>
                    </a:moveTo>
                    <a:lnTo>
                      <a:pt x="18" y="0"/>
                    </a:lnTo>
                    <a:lnTo>
                      <a:pt x="0" y="18"/>
                    </a:lnTo>
                    <a:lnTo>
                      <a:pt x="1" y="19"/>
                    </a:lnTo>
                    <a:lnTo>
                      <a:pt x="1" y="20"/>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3" name="未知"/>
              <p:cNvSpPr/>
              <p:nvPr/>
            </p:nvSpPr>
            <p:spPr bwMode="auto">
              <a:xfrm>
                <a:off x="367" y="1654"/>
                <a:ext cx="111" cy="112"/>
              </a:xfrm>
              <a:custGeom>
                <a:avLst/>
                <a:gdLst>
                  <a:gd name="T0" fmla="*/ 0 w 278"/>
                  <a:gd name="T1" fmla="*/ 0 h 279"/>
                  <a:gd name="T2" fmla="*/ 0 w 278"/>
                  <a:gd name="T3" fmla="*/ 0 h 279"/>
                  <a:gd name="T4" fmla="*/ 0 w 278"/>
                  <a:gd name="T5" fmla="*/ 0 h 279"/>
                  <a:gd name="T6" fmla="*/ 0 w 278"/>
                  <a:gd name="T7" fmla="*/ 0 h 279"/>
                  <a:gd name="T8" fmla="*/ 0 w 278"/>
                  <a:gd name="T9" fmla="*/ 0 h 279"/>
                  <a:gd name="T10" fmla="*/ 0 w 278"/>
                  <a:gd name="T11" fmla="*/ 0 h 279"/>
                  <a:gd name="T12" fmla="*/ 0 w 278"/>
                  <a:gd name="T13" fmla="*/ 0 h 279"/>
                  <a:gd name="T14" fmla="*/ 0 w 278"/>
                  <a:gd name="T15" fmla="*/ 0 h 279"/>
                  <a:gd name="T16" fmla="*/ 0 w 278"/>
                  <a:gd name="T17" fmla="*/ 0 h 279"/>
                  <a:gd name="T18" fmla="*/ 0 w 278"/>
                  <a:gd name="T19" fmla="*/ 0 h 279"/>
                  <a:gd name="T20" fmla="*/ 0 w 278"/>
                  <a:gd name="T21" fmla="*/ 0 h 279"/>
                  <a:gd name="T22" fmla="*/ 0 w 278"/>
                  <a:gd name="T23" fmla="*/ 0 h 279"/>
                  <a:gd name="T24" fmla="*/ 0 w 278"/>
                  <a:gd name="T25" fmla="*/ 0 h 279"/>
                  <a:gd name="T26" fmla="*/ 0 w 278"/>
                  <a:gd name="T27" fmla="*/ 0 h 279"/>
                  <a:gd name="T28" fmla="*/ 0 w 278"/>
                  <a:gd name="T29" fmla="*/ 0 h 279"/>
                  <a:gd name="T30" fmla="*/ 0 w 278"/>
                  <a:gd name="T31" fmla="*/ 0 h 279"/>
                  <a:gd name="T32" fmla="*/ 0 w 278"/>
                  <a:gd name="T33" fmla="*/ 0 h 279"/>
                  <a:gd name="T34" fmla="*/ 0 w 278"/>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8" h="279">
                    <a:moveTo>
                      <a:pt x="225" y="189"/>
                    </a:moveTo>
                    <a:lnTo>
                      <a:pt x="229" y="177"/>
                    </a:lnTo>
                    <a:lnTo>
                      <a:pt x="278" y="279"/>
                    </a:lnTo>
                    <a:lnTo>
                      <a:pt x="229" y="177"/>
                    </a:lnTo>
                    <a:lnTo>
                      <a:pt x="229" y="175"/>
                    </a:lnTo>
                    <a:lnTo>
                      <a:pt x="198" y="116"/>
                    </a:lnTo>
                    <a:lnTo>
                      <a:pt x="159" y="69"/>
                    </a:lnTo>
                    <a:lnTo>
                      <a:pt x="114" y="29"/>
                    </a:lnTo>
                    <a:lnTo>
                      <a:pt x="18" y="125"/>
                    </a:lnTo>
                    <a:lnTo>
                      <a:pt x="0" y="0"/>
                    </a:lnTo>
                    <a:lnTo>
                      <a:pt x="18" y="125"/>
                    </a:lnTo>
                    <a:lnTo>
                      <a:pt x="49" y="158"/>
                    </a:lnTo>
                    <a:lnTo>
                      <a:pt x="98" y="108"/>
                    </a:lnTo>
                    <a:lnTo>
                      <a:pt x="103" y="110"/>
                    </a:lnTo>
                    <a:lnTo>
                      <a:pt x="157" y="153"/>
                    </a:lnTo>
                    <a:lnTo>
                      <a:pt x="200" y="199"/>
                    </a:lnTo>
                    <a:lnTo>
                      <a:pt x="207" y="207"/>
                    </a:lnTo>
                    <a:lnTo>
                      <a:pt x="225" y="189"/>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4" name="未知"/>
              <p:cNvSpPr/>
              <p:nvPr/>
            </p:nvSpPr>
            <p:spPr bwMode="auto">
              <a:xfrm>
                <a:off x="344" y="1631"/>
                <a:ext cx="80"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1" h="202">
                    <a:moveTo>
                      <a:pt x="172" y="87"/>
                    </a:moveTo>
                    <a:lnTo>
                      <a:pt x="201" y="202"/>
                    </a:lnTo>
                    <a:lnTo>
                      <a:pt x="172" y="87"/>
                    </a:lnTo>
                    <a:lnTo>
                      <a:pt x="134" y="70"/>
                    </a:lnTo>
                    <a:lnTo>
                      <a:pt x="125" y="70"/>
                    </a:lnTo>
                    <a:lnTo>
                      <a:pt x="75" y="113"/>
                    </a:lnTo>
                    <a:lnTo>
                      <a:pt x="54" y="160"/>
                    </a:lnTo>
                    <a:lnTo>
                      <a:pt x="0" y="0"/>
                    </a:lnTo>
                    <a:lnTo>
                      <a:pt x="54" y="160"/>
                    </a:lnTo>
                    <a:lnTo>
                      <a:pt x="76" y="183"/>
                    </a:lnTo>
                    <a:lnTo>
                      <a:pt x="172" y="87"/>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5" name="未知"/>
              <p:cNvSpPr/>
              <p:nvPr/>
            </p:nvSpPr>
            <p:spPr bwMode="auto">
              <a:xfrm>
                <a:off x="366" y="1659"/>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2" y="197"/>
                    </a:moveTo>
                    <a:lnTo>
                      <a:pt x="233" y="165"/>
                    </a:lnTo>
                    <a:lnTo>
                      <a:pt x="233" y="163"/>
                    </a:lnTo>
                    <a:lnTo>
                      <a:pt x="202" y="104"/>
                    </a:lnTo>
                    <a:lnTo>
                      <a:pt x="163" y="57"/>
                    </a:lnTo>
                    <a:lnTo>
                      <a:pt x="117" y="17"/>
                    </a:lnTo>
                    <a:lnTo>
                      <a:pt x="80" y="0"/>
                    </a:lnTo>
                    <a:lnTo>
                      <a:pt x="71" y="0"/>
                    </a:lnTo>
                    <a:lnTo>
                      <a:pt x="21" y="43"/>
                    </a:lnTo>
                    <a:lnTo>
                      <a:pt x="0" y="90"/>
                    </a:lnTo>
                    <a:lnTo>
                      <a:pt x="53" y="146"/>
                    </a:lnTo>
                    <a:lnTo>
                      <a:pt x="102" y="96"/>
                    </a:lnTo>
                    <a:lnTo>
                      <a:pt x="107" y="98"/>
                    </a:lnTo>
                    <a:lnTo>
                      <a:pt x="161" y="141"/>
                    </a:lnTo>
                    <a:lnTo>
                      <a:pt x="204" y="187"/>
                    </a:lnTo>
                    <a:lnTo>
                      <a:pt x="212"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6" name="未知"/>
              <p:cNvSpPr/>
              <p:nvPr/>
            </p:nvSpPr>
            <p:spPr bwMode="auto">
              <a:xfrm>
                <a:off x="296" y="1737"/>
                <a:ext cx="70" cy="69"/>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104" y="128"/>
                    </a:moveTo>
                    <a:lnTo>
                      <a:pt x="128" y="102"/>
                    </a:lnTo>
                    <a:lnTo>
                      <a:pt x="174" y="174"/>
                    </a:lnTo>
                    <a:lnTo>
                      <a:pt x="128" y="102"/>
                    </a:lnTo>
                    <a:lnTo>
                      <a:pt x="128" y="100"/>
                    </a:lnTo>
                    <a:lnTo>
                      <a:pt x="76" y="39"/>
                    </a:lnTo>
                    <a:lnTo>
                      <a:pt x="57" y="31"/>
                    </a:lnTo>
                    <a:lnTo>
                      <a:pt x="55" y="31"/>
                    </a:lnTo>
                    <a:lnTo>
                      <a:pt x="31" y="57"/>
                    </a:lnTo>
                    <a:lnTo>
                      <a:pt x="0" y="0"/>
                    </a:lnTo>
                    <a:lnTo>
                      <a:pt x="31" y="57"/>
                    </a:lnTo>
                    <a:lnTo>
                      <a:pt x="32" y="59"/>
                    </a:lnTo>
                    <a:lnTo>
                      <a:pt x="84" y="120"/>
                    </a:lnTo>
                    <a:lnTo>
                      <a:pt x="102" y="128"/>
                    </a:lnTo>
                    <a:lnTo>
                      <a:pt x="104" y="128"/>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7" name="未知"/>
              <p:cNvSpPr/>
              <p:nvPr/>
            </p:nvSpPr>
            <p:spPr bwMode="auto">
              <a:xfrm>
                <a:off x="152" y="1928"/>
                <a:ext cx="17" cy="16"/>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1">
                    <a:moveTo>
                      <a:pt x="22" y="0"/>
                    </a:moveTo>
                    <a:lnTo>
                      <a:pt x="41" y="20"/>
                    </a:lnTo>
                    <a:lnTo>
                      <a:pt x="41" y="22"/>
                    </a:lnTo>
                    <a:lnTo>
                      <a:pt x="21" y="41"/>
                    </a:lnTo>
                    <a:lnTo>
                      <a:pt x="20" y="41"/>
                    </a:lnTo>
                    <a:lnTo>
                      <a:pt x="0" y="21"/>
                    </a:lnTo>
                    <a:lnTo>
                      <a:pt x="0" y="20"/>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8" name="未知"/>
              <p:cNvSpPr/>
              <p:nvPr/>
            </p:nvSpPr>
            <p:spPr bwMode="auto">
              <a:xfrm>
                <a:off x="152" y="1928"/>
                <a:ext cx="17" cy="16"/>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w 4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1">
                    <a:moveTo>
                      <a:pt x="6" y="36"/>
                    </a:moveTo>
                    <a:lnTo>
                      <a:pt x="21" y="41"/>
                    </a:lnTo>
                    <a:lnTo>
                      <a:pt x="23" y="41"/>
                    </a:lnTo>
                    <a:lnTo>
                      <a:pt x="41" y="20"/>
                    </a:lnTo>
                    <a:lnTo>
                      <a:pt x="41" y="18"/>
                    </a:lnTo>
                    <a:lnTo>
                      <a:pt x="20" y="0"/>
                    </a:lnTo>
                    <a:lnTo>
                      <a:pt x="18" y="0"/>
                    </a:lnTo>
                    <a:lnTo>
                      <a:pt x="0" y="21"/>
                    </a:lnTo>
                    <a:lnTo>
                      <a:pt x="0" y="23"/>
                    </a:lnTo>
                    <a:lnTo>
                      <a:pt x="6"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 name="未知"/>
              <p:cNvSpPr/>
              <p:nvPr/>
            </p:nvSpPr>
            <p:spPr bwMode="auto">
              <a:xfrm>
                <a:off x="825" y="1184"/>
                <a:ext cx="14" cy="242"/>
              </a:xfrm>
              <a:custGeom>
                <a:avLst/>
                <a:gdLst>
                  <a:gd name="T0" fmla="*/ 0 w 35"/>
                  <a:gd name="T1" fmla="*/ 0 h 604"/>
                  <a:gd name="T2" fmla="*/ 0 w 35"/>
                  <a:gd name="T3" fmla="*/ 0 h 604"/>
                  <a:gd name="T4" fmla="*/ 0 w 35"/>
                  <a:gd name="T5" fmla="*/ 0 h 604"/>
                  <a:gd name="T6" fmla="*/ 0 w 35"/>
                  <a:gd name="T7" fmla="*/ 0 h 604"/>
                  <a:gd name="T8" fmla="*/ 0 w 35"/>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4">
                    <a:moveTo>
                      <a:pt x="35" y="569"/>
                    </a:moveTo>
                    <a:lnTo>
                      <a:pt x="35" y="0"/>
                    </a:lnTo>
                    <a:lnTo>
                      <a:pt x="0" y="0"/>
                    </a:lnTo>
                    <a:lnTo>
                      <a:pt x="0" y="604"/>
                    </a:lnTo>
                    <a:lnTo>
                      <a:pt x="35" y="5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0" name="未知"/>
              <p:cNvSpPr/>
              <p:nvPr/>
            </p:nvSpPr>
            <p:spPr bwMode="auto">
              <a:xfrm>
                <a:off x="839" y="1184"/>
                <a:ext cx="16" cy="228"/>
              </a:xfrm>
              <a:custGeom>
                <a:avLst/>
                <a:gdLst>
                  <a:gd name="T0" fmla="*/ 0 w 40"/>
                  <a:gd name="T1" fmla="*/ 0 h 569"/>
                  <a:gd name="T2" fmla="*/ 0 w 40"/>
                  <a:gd name="T3" fmla="*/ 0 h 569"/>
                  <a:gd name="T4" fmla="*/ 0 w 40"/>
                  <a:gd name="T5" fmla="*/ 0 h 569"/>
                  <a:gd name="T6" fmla="*/ 0 w 40"/>
                  <a:gd name="T7" fmla="*/ 0 h 569"/>
                  <a:gd name="T8" fmla="*/ 0 w 40"/>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69">
                    <a:moveTo>
                      <a:pt x="40" y="529"/>
                    </a:moveTo>
                    <a:lnTo>
                      <a:pt x="40" y="0"/>
                    </a:lnTo>
                    <a:lnTo>
                      <a:pt x="0" y="0"/>
                    </a:lnTo>
                    <a:lnTo>
                      <a:pt x="0" y="569"/>
                    </a:lnTo>
                    <a:lnTo>
                      <a:pt x="40" y="5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1" name="未知"/>
              <p:cNvSpPr/>
              <p:nvPr/>
            </p:nvSpPr>
            <p:spPr bwMode="auto">
              <a:xfrm>
                <a:off x="855" y="1184"/>
                <a:ext cx="16" cy="212"/>
              </a:xfrm>
              <a:custGeom>
                <a:avLst/>
                <a:gdLst>
                  <a:gd name="T0" fmla="*/ 0 w 40"/>
                  <a:gd name="T1" fmla="*/ 0 h 529"/>
                  <a:gd name="T2" fmla="*/ 0 w 40"/>
                  <a:gd name="T3" fmla="*/ 0 h 529"/>
                  <a:gd name="T4" fmla="*/ 0 w 40"/>
                  <a:gd name="T5" fmla="*/ 0 h 529"/>
                  <a:gd name="T6" fmla="*/ 0 w 40"/>
                  <a:gd name="T7" fmla="*/ 0 h 529"/>
                  <a:gd name="T8" fmla="*/ 0 w 40"/>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29">
                    <a:moveTo>
                      <a:pt x="40" y="489"/>
                    </a:moveTo>
                    <a:lnTo>
                      <a:pt x="40" y="0"/>
                    </a:lnTo>
                    <a:lnTo>
                      <a:pt x="0" y="0"/>
                    </a:lnTo>
                    <a:lnTo>
                      <a:pt x="0" y="529"/>
                    </a:lnTo>
                    <a:lnTo>
                      <a:pt x="40"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2" name="未知"/>
              <p:cNvSpPr/>
              <p:nvPr/>
            </p:nvSpPr>
            <p:spPr bwMode="auto">
              <a:xfrm>
                <a:off x="876" y="1184"/>
                <a:ext cx="0" cy="191"/>
              </a:xfrm>
              <a:custGeom>
                <a:avLst/>
                <a:gdLst>
                  <a:gd name="T0" fmla="*/ 0 h 476"/>
                  <a:gd name="T1" fmla="*/ 0 h 476"/>
                  <a:gd name="T2" fmla="*/ 0 60000 65536"/>
                  <a:gd name="T3" fmla="*/ 0 60000 65536"/>
                </a:gdLst>
                <a:ahLst/>
                <a:cxnLst>
                  <a:cxn ang="T2">
                    <a:pos x="0" y="T0"/>
                  </a:cxn>
                  <a:cxn ang="T3">
                    <a:pos x="0" y="T1"/>
                  </a:cxn>
                </a:cxnLst>
                <a:rect l="0" t="0" r="r" b="b"/>
                <a:pathLst>
                  <a:path h="476">
                    <a:moveTo>
                      <a:pt x="0" y="0"/>
                    </a:moveTo>
                    <a:lnTo>
                      <a:pt x="0" y="476"/>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3" name="未知"/>
              <p:cNvSpPr/>
              <p:nvPr/>
            </p:nvSpPr>
            <p:spPr bwMode="auto">
              <a:xfrm>
                <a:off x="886" y="1184"/>
                <a:ext cx="0" cy="180"/>
              </a:xfrm>
              <a:custGeom>
                <a:avLst/>
                <a:gdLst>
                  <a:gd name="T0" fmla="*/ 0 h 450"/>
                  <a:gd name="T1" fmla="*/ 0 h 450"/>
                  <a:gd name="T2" fmla="*/ 0 60000 65536"/>
                  <a:gd name="T3" fmla="*/ 0 60000 65536"/>
                </a:gdLst>
                <a:ahLst/>
                <a:cxnLst>
                  <a:cxn ang="T2">
                    <a:pos x="0" y="T0"/>
                  </a:cxn>
                  <a:cxn ang="T3">
                    <a:pos x="0" y="T1"/>
                  </a:cxn>
                </a:cxnLst>
                <a:rect l="0" t="0" r="r" b="b"/>
                <a:pathLst>
                  <a:path h="450">
                    <a:moveTo>
                      <a:pt x="0" y="0"/>
                    </a:moveTo>
                    <a:lnTo>
                      <a:pt x="0" y="450"/>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4" name="未知"/>
              <p:cNvSpPr/>
              <p:nvPr/>
            </p:nvSpPr>
            <p:spPr bwMode="auto">
              <a:xfrm>
                <a:off x="825" y="1184"/>
                <a:ext cx="64" cy="242"/>
              </a:xfrm>
              <a:custGeom>
                <a:avLst/>
                <a:gdLst>
                  <a:gd name="T0" fmla="*/ 0 w 160"/>
                  <a:gd name="T1" fmla="*/ 0 h 604"/>
                  <a:gd name="T2" fmla="*/ 0 w 160"/>
                  <a:gd name="T3" fmla="*/ 0 h 604"/>
                  <a:gd name="T4" fmla="*/ 0 w 160"/>
                  <a:gd name="T5" fmla="*/ 0 h 604"/>
                  <a:gd name="T6" fmla="*/ 0 w 160"/>
                  <a:gd name="T7" fmla="*/ 0 h 604"/>
                  <a:gd name="T8" fmla="*/ 0 w 160"/>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604">
                    <a:moveTo>
                      <a:pt x="160" y="0"/>
                    </a:moveTo>
                    <a:lnTo>
                      <a:pt x="160" y="445"/>
                    </a:lnTo>
                    <a:lnTo>
                      <a:pt x="0" y="604"/>
                    </a:lnTo>
                    <a:lnTo>
                      <a:pt x="0" y="0"/>
                    </a:lnTo>
                    <a:lnTo>
                      <a:pt x="16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5" name="未知"/>
              <p:cNvSpPr/>
              <p:nvPr/>
            </p:nvSpPr>
            <p:spPr bwMode="auto">
              <a:xfrm>
                <a:off x="813" y="1171"/>
                <a:ext cx="87" cy="0"/>
              </a:xfrm>
              <a:custGeom>
                <a:avLst/>
                <a:gdLst>
                  <a:gd name="T0" fmla="*/ 0 w 219"/>
                  <a:gd name="T1" fmla="*/ 0 w 219"/>
                  <a:gd name="T2" fmla="*/ 0 60000 65536"/>
                  <a:gd name="T3" fmla="*/ 0 60000 65536"/>
                </a:gdLst>
                <a:ahLst/>
                <a:cxnLst>
                  <a:cxn ang="T2">
                    <a:pos x="T0" y="0"/>
                  </a:cxn>
                  <a:cxn ang="T3">
                    <a:pos x="T1" y="0"/>
                  </a:cxn>
                </a:cxnLst>
                <a:rect l="0" t="0" r="r" b="b"/>
                <a:pathLst>
                  <a:path w="219">
                    <a:moveTo>
                      <a:pt x="219" y="0"/>
                    </a:moveTo>
                    <a:lnTo>
                      <a:pt x="0" y="0"/>
                    </a:lnTo>
                  </a:path>
                </a:pathLst>
              </a:custGeom>
              <a:noFill/>
              <a:ln w="1957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6" name="未知"/>
              <p:cNvSpPr/>
              <p:nvPr/>
            </p:nvSpPr>
            <p:spPr bwMode="auto">
              <a:xfrm>
                <a:off x="810" y="1177"/>
                <a:ext cx="93" cy="9"/>
              </a:xfrm>
              <a:custGeom>
                <a:avLst/>
                <a:gdLst>
                  <a:gd name="T0" fmla="*/ 0 w 231"/>
                  <a:gd name="T1" fmla="*/ 0 h 24"/>
                  <a:gd name="T2" fmla="*/ 0 w 231"/>
                  <a:gd name="T3" fmla="*/ 0 h 24"/>
                  <a:gd name="T4" fmla="*/ 0 w 231"/>
                  <a:gd name="T5" fmla="*/ 0 h 24"/>
                  <a:gd name="T6" fmla="*/ 0 w 231"/>
                  <a:gd name="T7" fmla="*/ 0 h 24"/>
                  <a:gd name="T8" fmla="*/ 0 w 231"/>
                  <a:gd name="T9" fmla="*/ 0 h 24"/>
                  <a:gd name="T10" fmla="*/ 0 w 231"/>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4">
                    <a:moveTo>
                      <a:pt x="210" y="24"/>
                    </a:moveTo>
                    <a:lnTo>
                      <a:pt x="231" y="0"/>
                    </a:lnTo>
                    <a:lnTo>
                      <a:pt x="0" y="0"/>
                    </a:lnTo>
                    <a:lnTo>
                      <a:pt x="24" y="24"/>
                    </a:lnTo>
                    <a:lnTo>
                      <a:pt x="208" y="24"/>
                    </a:lnTo>
                    <a:lnTo>
                      <a:pt x="210"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 name="未知"/>
              <p:cNvSpPr/>
              <p:nvPr/>
            </p:nvSpPr>
            <p:spPr bwMode="auto">
              <a:xfrm>
                <a:off x="810" y="1168"/>
                <a:ext cx="93" cy="18"/>
              </a:xfrm>
              <a:custGeom>
                <a:avLst/>
                <a:gdLst>
                  <a:gd name="T0" fmla="*/ 0 w 231"/>
                  <a:gd name="T1" fmla="*/ 0 h 47"/>
                  <a:gd name="T2" fmla="*/ 0 w 231"/>
                  <a:gd name="T3" fmla="*/ 0 h 47"/>
                  <a:gd name="T4" fmla="*/ 0 w 231"/>
                  <a:gd name="T5" fmla="*/ 0 h 47"/>
                  <a:gd name="T6" fmla="*/ 0 w 231"/>
                  <a:gd name="T7" fmla="*/ 0 h 47"/>
                  <a:gd name="T8" fmla="*/ 0 w 231"/>
                  <a:gd name="T9" fmla="*/ 0 h 47"/>
                  <a:gd name="T10" fmla="*/ 0 w 231"/>
                  <a:gd name="T11" fmla="*/ 0 h 47"/>
                  <a:gd name="T12" fmla="*/ 0 w 231"/>
                  <a:gd name="T13" fmla="*/ 0 h 47"/>
                  <a:gd name="T14" fmla="*/ 0 w 231"/>
                  <a:gd name="T15" fmla="*/ 0 h 47"/>
                  <a:gd name="T16" fmla="*/ 0 w 231"/>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7">
                    <a:moveTo>
                      <a:pt x="208" y="47"/>
                    </a:moveTo>
                    <a:lnTo>
                      <a:pt x="231" y="23"/>
                    </a:lnTo>
                    <a:lnTo>
                      <a:pt x="231" y="21"/>
                    </a:lnTo>
                    <a:lnTo>
                      <a:pt x="208" y="0"/>
                    </a:lnTo>
                    <a:lnTo>
                      <a:pt x="24" y="0"/>
                    </a:lnTo>
                    <a:lnTo>
                      <a:pt x="0" y="23"/>
                    </a:lnTo>
                    <a:lnTo>
                      <a:pt x="0" y="25"/>
                    </a:lnTo>
                    <a:lnTo>
                      <a:pt x="24" y="47"/>
                    </a:lnTo>
                    <a:lnTo>
                      <a:pt x="20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8" name="未知"/>
              <p:cNvSpPr/>
              <p:nvPr/>
            </p:nvSpPr>
            <p:spPr bwMode="auto">
              <a:xfrm>
                <a:off x="800" y="1338"/>
                <a:ext cx="108" cy="108"/>
              </a:xfrm>
              <a:custGeom>
                <a:avLst/>
                <a:gdLst>
                  <a:gd name="T0" fmla="*/ 0 w 271"/>
                  <a:gd name="T1" fmla="*/ 0 h 271"/>
                  <a:gd name="T2" fmla="*/ 0 w 271"/>
                  <a:gd name="T3" fmla="*/ 0 h 271"/>
                  <a:gd name="T4" fmla="*/ 0 w 271"/>
                  <a:gd name="T5" fmla="*/ 0 h 271"/>
                  <a:gd name="T6" fmla="*/ 0 w 271"/>
                  <a:gd name="T7" fmla="*/ 0 h 271"/>
                  <a:gd name="T8" fmla="*/ 0 w 271"/>
                  <a:gd name="T9" fmla="*/ 0 h 271"/>
                  <a:gd name="T10" fmla="*/ 0 w 271"/>
                  <a:gd name="T11" fmla="*/ 0 h 271"/>
                  <a:gd name="T12" fmla="*/ 0 w 271"/>
                  <a:gd name="T13" fmla="*/ 0 h 271"/>
                  <a:gd name="T14" fmla="*/ 0 w 271"/>
                  <a:gd name="T15" fmla="*/ 0 h 271"/>
                  <a:gd name="T16" fmla="*/ 0 w 271"/>
                  <a:gd name="T17" fmla="*/ 0 h 271"/>
                  <a:gd name="T18" fmla="*/ 0 w 271"/>
                  <a:gd name="T19" fmla="*/ 0 h 271"/>
                  <a:gd name="T20" fmla="*/ 0 w 271"/>
                  <a:gd name="T21" fmla="*/ 0 h 271"/>
                  <a:gd name="T22" fmla="*/ 0 w 271"/>
                  <a:gd name="T23" fmla="*/ 0 h 271"/>
                  <a:gd name="T24" fmla="*/ 0 w 271"/>
                  <a:gd name="T25" fmla="*/ 0 h 271"/>
                  <a:gd name="T26" fmla="*/ 0 w 271"/>
                  <a:gd name="T27" fmla="*/ 0 h 271"/>
                  <a:gd name="T28" fmla="*/ 0 w 271"/>
                  <a:gd name="T29" fmla="*/ 0 h 2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1" h="271">
                    <a:moveTo>
                      <a:pt x="54" y="248"/>
                    </a:moveTo>
                    <a:lnTo>
                      <a:pt x="247" y="59"/>
                    </a:lnTo>
                    <a:lnTo>
                      <a:pt x="248" y="52"/>
                    </a:lnTo>
                    <a:lnTo>
                      <a:pt x="271" y="271"/>
                    </a:lnTo>
                    <a:lnTo>
                      <a:pt x="248" y="52"/>
                    </a:lnTo>
                    <a:lnTo>
                      <a:pt x="248" y="51"/>
                    </a:lnTo>
                    <a:lnTo>
                      <a:pt x="234" y="38"/>
                    </a:lnTo>
                    <a:lnTo>
                      <a:pt x="232" y="38"/>
                    </a:lnTo>
                    <a:lnTo>
                      <a:pt x="50" y="210"/>
                    </a:lnTo>
                    <a:lnTo>
                      <a:pt x="38" y="234"/>
                    </a:lnTo>
                    <a:lnTo>
                      <a:pt x="0" y="0"/>
                    </a:lnTo>
                    <a:lnTo>
                      <a:pt x="38" y="234"/>
                    </a:lnTo>
                    <a:lnTo>
                      <a:pt x="38" y="235"/>
                    </a:lnTo>
                    <a:lnTo>
                      <a:pt x="52" y="248"/>
                    </a:lnTo>
                    <a:lnTo>
                      <a:pt x="54" y="248"/>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9" name="未知"/>
              <p:cNvSpPr/>
              <p:nvPr/>
            </p:nvSpPr>
            <p:spPr bwMode="auto">
              <a:xfrm>
                <a:off x="813" y="1351"/>
                <a:ext cx="101"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5" y="213"/>
                    </a:moveTo>
                    <a:lnTo>
                      <a:pt x="202" y="42"/>
                    </a:lnTo>
                    <a:lnTo>
                      <a:pt x="213" y="25"/>
                    </a:lnTo>
                    <a:lnTo>
                      <a:pt x="252" y="252"/>
                    </a:lnTo>
                    <a:lnTo>
                      <a:pt x="213" y="25"/>
                    </a:lnTo>
                    <a:lnTo>
                      <a:pt x="25" y="213"/>
                    </a:lnTo>
                    <a:lnTo>
                      <a:pt x="0" y="0"/>
                    </a:lnTo>
                    <a:lnTo>
                      <a:pt x="25" y="213"/>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0" name="未知"/>
              <p:cNvSpPr/>
              <p:nvPr/>
            </p:nvSpPr>
            <p:spPr bwMode="auto">
              <a:xfrm>
                <a:off x="815" y="1353"/>
                <a:ext cx="84" cy="84"/>
              </a:xfrm>
              <a:custGeom>
                <a:avLst/>
                <a:gdLst>
                  <a:gd name="T0" fmla="*/ 0 w 210"/>
                  <a:gd name="T1" fmla="*/ 0 h 210"/>
                  <a:gd name="T2" fmla="*/ 0 w 210"/>
                  <a:gd name="T3" fmla="*/ 0 h 210"/>
                  <a:gd name="T4" fmla="*/ 0 w 210"/>
                  <a:gd name="T5" fmla="*/ 0 h 210"/>
                  <a:gd name="T6" fmla="*/ 0 w 210"/>
                  <a:gd name="T7" fmla="*/ 0 h 210"/>
                  <a:gd name="T8" fmla="*/ 0 w 210"/>
                  <a:gd name="T9" fmla="*/ 0 h 210"/>
                  <a:gd name="T10" fmla="*/ 0 w 210"/>
                  <a:gd name="T11" fmla="*/ 0 h 210"/>
                  <a:gd name="T12" fmla="*/ 0 w 210"/>
                  <a:gd name="T13" fmla="*/ 0 h 210"/>
                  <a:gd name="T14" fmla="*/ 0 w 210"/>
                  <a:gd name="T15" fmla="*/ 0 h 210"/>
                  <a:gd name="T16" fmla="*/ 0 w 210"/>
                  <a:gd name="T17" fmla="*/ 0 h 210"/>
                  <a:gd name="T18" fmla="*/ 0 w 210"/>
                  <a:gd name="T19" fmla="*/ 0 h 210"/>
                  <a:gd name="T20" fmla="*/ 0 w 210"/>
                  <a:gd name="T21" fmla="*/ 0 h 2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0" h="210">
                    <a:moveTo>
                      <a:pt x="198" y="38"/>
                    </a:moveTo>
                    <a:lnTo>
                      <a:pt x="210" y="14"/>
                    </a:lnTo>
                    <a:lnTo>
                      <a:pt x="210" y="13"/>
                    </a:lnTo>
                    <a:lnTo>
                      <a:pt x="196" y="0"/>
                    </a:lnTo>
                    <a:lnTo>
                      <a:pt x="194" y="0"/>
                    </a:lnTo>
                    <a:lnTo>
                      <a:pt x="12" y="172"/>
                    </a:lnTo>
                    <a:lnTo>
                      <a:pt x="0" y="196"/>
                    </a:lnTo>
                    <a:lnTo>
                      <a:pt x="0" y="197"/>
                    </a:lnTo>
                    <a:lnTo>
                      <a:pt x="14" y="210"/>
                    </a:lnTo>
                    <a:lnTo>
                      <a:pt x="16" y="210"/>
                    </a:lnTo>
                    <a:lnTo>
                      <a:pt x="198"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1" name="未知"/>
              <p:cNvSpPr/>
              <p:nvPr/>
            </p:nvSpPr>
            <p:spPr bwMode="auto">
              <a:xfrm>
                <a:off x="830" y="1324"/>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2" name="未知"/>
              <p:cNvSpPr/>
              <p:nvPr/>
            </p:nvSpPr>
            <p:spPr bwMode="auto">
              <a:xfrm>
                <a:off x="830" y="1324"/>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3" name="Rectangle 490"/>
              <p:cNvSpPr>
                <a:spLocks noChangeArrowheads="1"/>
              </p:cNvSpPr>
              <p:nvPr/>
            </p:nvSpPr>
            <p:spPr bwMode="auto">
              <a:xfrm>
                <a:off x="822" y="131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84" name="Rectangle 491"/>
              <p:cNvSpPr/>
              <p:nvPr/>
            </p:nvSpPr>
            <p:spPr bwMode="auto">
              <a:xfrm>
                <a:off x="822" y="1315"/>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85" name="未知"/>
              <p:cNvSpPr/>
              <p:nvPr/>
            </p:nvSpPr>
            <p:spPr bwMode="auto">
              <a:xfrm>
                <a:off x="830" y="1293"/>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8"/>
                    </a:moveTo>
                    <a:lnTo>
                      <a:pt x="39" y="47"/>
                    </a:lnTo>
                    <a:lnTo>
                      <a:pt x="0" y="8"/>
                    </a:lnTo>
                    <a:lnTo>
                      <a:pt x="8" y="0"/>
                    </a:lnTo>
                    <a:lnTo>
                      <a:pt x="47"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6" name="未知"/>
              <p:cNvSpPr/>
              <p:nvPr/>
            </p:nvSpPr>
            <p:spPr bwMode="auto">
              <a:xfrm>
                <a:off x="830" y="1293"/>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8" y="0"/>
                    </a:lnTo>
                    <a:lnTo>
                      <a:pt x="47" y="38"/>
                    </a:lnTo>
                    <a:lnTo>
                      <a:pt x="39"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7" name="Rectangle 494"/>
              <p:cNvSpPr>
                <a:spLocks noChangeArrowheads="1"/>
              </p:cNvSpPr>
              <p:nvPr/>
            </p:nvSpPr>
            <p:spPr bwMode="auto">
              <a:xfrm>
                <a:off x="852" y="1285"/>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88" name="Rectangle 495"/>
              <p:cNvSpPr/>
              <p:nvPr/>
            </p:nvSpPr>
            <p:spPr bwMode="auto">
              <a:xfrm>
                <a:off x="852" y="1285"/>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89" name="Rectangle 496"/>
              <p:cNvSpPr>
                <a:spLocks noChangeArrowheads="1"/>
              </p:cNvSpPr>
              <p:nvPr/>
            </p:nvSpPr>
            <p:spPr bwMode="auto">
              <a:xfrm>
                <a:off x="866" y="1315"/>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90" name="Rectangle 497"/>
              <p:cNvSpPr/>
              <p:nvPr/>
            </p:nvSpPr>
            <p:spPr bwMode="auto">
              <a:xfrm>
                <a:off x="866" y="1315"/>
                <a:ext cx="21"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91" name="未知"/>
              <p:cNvSpPr/>
              <p:nvPr/>
            </p:nvSpPr>
            <p:spPr bwMode="auto">
              <a:xfrm>
                <a:off x="861" y="1324"/>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38" y="46"/>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2" name="未知"/>
              <p:cNvSpPr/>
              <p:nvPr/>
            </p:nvSpPr>
            <p:spPr bwMode="auto">
              <a:xfrm>
                <a:off x="861" y="1324"/>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8" y="0"/>
                    </a:moveTo>
                    <a:lnTo>
                      <a:pt x="46" y="38"/>
                    </a:lnTo>
                    <a:lnTo>
                      <a:pt x="38" y="46"/>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3" name="Rectangle 500"/>
              <p:cNvSpPr>
                <a:spLocks noChangeArrowheads="1"/>
              </p:cNvSpPr>
              <p:nvPr/>
            </p:nvSpPr>
            <p:spPr bwMode="auto">
              <a:xfrm>
                <a:off x="852" y="1328"/>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94" name="Rectangle 501"/>
              <p:cNvSpPr/>
              <p:nvPr/>
            </p:nvSpPr>
            <p:spPr bwMode="auto">
              <a:xfrm>
                <a:off x="852" y="1328"/>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95" name="未知"/>
              <p:cNvSpPr/>
              <p:nvPr/>
            </p:nvSpPr>
            <p:spPr bwMode="auto">
              <a:xfrm>
                <a:off x="861" y="1293"/>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8"/>
                    </a:moveTo>
                    <a:lnTo>
                      <a:pt x="8" y="46"/>
                    </a:lnTo>
                    <a:lnTo>
                      <a:pt x="0" y="38"/>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6" name="未知"/>
              <p:cNvSpPr/>
              <p:nvPr/>
            </p:nvSpPr>
            <p:spPr bwMode="auto">
              <a:xfrm>
                <a:off x="861" y="1293"/>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0" y="38"/>
                    </a:moveTo>
                    <a:lnTo>
                      <a:pt x="38" y="0"/>
                    </a:lnTo>
                    <a:lnTo>
                      <a:pt x="46" y="8"/>
                    </a:lnTo>
                    <a:lnTo>
                      <a:pt x="8" y="46"/>
                    </a:lnTo>
                    <a:lnTo>
                      <a:pt x="0"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7" name="未知"/>
              <p:cNvSpPr/>
              <p:nvPr/>
            </p:nvSpPr>
            <p:spPr bwMode="auto">
              <a:xfrm>
                <a:off x="834" y="1346"/>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w 105"/>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5" h="17">
                    <a:moveTo>
                      <a:pt x="53" y="17"/>
                    </a:moveTo>
                    <a:lnTo>
                      <a:pt x="49" y="17"/>
                    </a:lnTo>
                    <a:lnTo>
                      <a:pt x="46" y="17"/>
                    </a:lnTo>
                    <a:lnTo>
                      <a:pt x="42" y="17"/>
                    </a:lnTo>
                    <a:lnTo>
                      <a:pt x="39" y="16"/>
                    </a:lnTo>
                    <a:lnTo>
                      <a:pt x="35" y="16"/>
                    </a:lnTo>
                    <a:lnTo>
                      <a:pt x="32" y="15"/>
                    </a:lnTo>
                    <a:lnTo>
                      <a:pt x="28" y="14"/>
                    </a:lnTo>
                    <a:lnTo>
                      <a:pt x="25" y="13"/>
                    </a:lnTo>
                    <a:lnTo>
                      <a:pt x="22" y="12"/>
                    </a:lnTo>
                    <a:lnTo>
                      <a:pt x="19" y="11"/>
                    </a:lnTo>
                    <a:lnTo>
                      <a:pt x="16" y="9"/>
                    </a:lnTo>
                    <a:lnTo>
                      <a:pt x="12" y="8"/>
                    </a:lnTo>
                    <a:lnTo>
                      <a:pt x="9" y="6"/>
                    </a:lnTo>
                    <a:lnTo>
                      <a:pt x="6" y="4"/>
                    </a:lnTo>
                    <a:lnTo>
                      <a:pt x="3" y="2"/>
                    </a:lnTo>
                    <a:lnTo>
                      <a:pt x="1" y="0"/>
                    </a:lnTo>
                    <a:lnTo>
                      <a:pt x="0" y="0"/>
                    </a:lnTo>
                    <a:lnTo>
                      <a:pt x="105" y="0"/>
                    </a:lnTo>
                    <a:lnTo>
                      <a:pt x="102" y="2"/>
                    </a:lnTo>
                    <a:lnTo>
                      <a:pt x="99" y="4"/>
                    </a:lnTo>
                    <a:lnTo>
                      <a:pt x="96" y="6"/>
                    </a:lnTo>
                    <a:lnTo>
                      <a:pt x="93" y="8"/>
                    </a:lnTo>
                    <a:lnTo>
                      <a:pt x="90" y="9"/>
                    </a:lnTo>
                    <a:lnTo>
                      <a:pt x="87" y="11"/>
                    </a:lnTo>
                    <a:lnTo>
                      <a:pt x="67" y="16"/>
                    </a:lnTo>
                    <a:lnTo>
                      <a:pt x="63" y="17"/>
                    </a:lnTo>
                    <a:lnTo>
                      <a:pt x="60" y="17"/>
                    </a:lnTo>
                    <a:lnTo>
                      <a:pt x="56" y="17"/>
                    </a:lnTo>
                    <a:lnTo>
                      <a:pt x="53"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8" name="未知"/>
              <p:cNvSpPr/>
              <p:nvPr/>
            </p:nvSpPr>
            <p:spPr bwMode="auto">
              <a:xfrm>
                <a:off x="819" y="1289"/>
                <a:ext cx="36"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w 89"/>
                  <a:gd name="T101" fmla="*/ 0 h 143"/>
                  <a:gd name="T102" fmla="*/ 0 w 89"/>
                  <a:gd name="T103" fmla="*/ 0 h 143"/>
                  <a:gd name="T104" fmla="*/ 0 w 89"/>
                  <a:gd name="T105" fmla="*/ 0 h 143"/>
                  <a:gd name="T106" fmla="*/ 0 w 89"/>
                  <a:gd name="T107" fmla="*/ 0 h 143"/>
                  <a:gd name="T108" fmla="*/ 0 w 89"/>
                  <a:gd name="T109" fmla="*/ 0 h 14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9" h="143">
                    <a:moveTo>
                      <a:pt x="36" y="143"/>
                    </a:moveTo>
                    <a:lnTo>
                      <a:pt x="36" y="143"/>
                    </a:lnTo>
                    <a:lnTo>
                      <a:pt x="35" y="142"/>
                    </a:lnTo>
                    <a:lnTo>
                      <a:pt x="34" y="141"/>
                    </a:lnTo>
                    <a:lnTo>
                      <a:pt x="33" y="141"/>
                    </a:lnTo>
                    <a:lnTo>
                      <a:pt x="32" y="140"/>
                    </a:lnTo>
                    <a:lnTo>
                      <a:pt x="31" y="139"/>
                    </a:lnTo>
                    <a:lnTo>
                      <a:pt x="30" y="138"/>
                    </a:lnTo>
                    <a:lnTo>
                      <a:pt x="29" y="137"/>
                    </a:lnTo>
                    <a:lnTo>
                      <a:pt x="27" y="135"/>
                    </a:lnTo>
                    <a:lnTo>
                      <a:pt x="26" y="134"/>
                    </a:lnTo>
                    <a:lnTo>
                      <a:pt x="25" y="133"/>
                    </a:lnTo>
                    <a:lnTo>
                      <a:pt x="24" y="132"/>
                    </a:lnTo>
                    <a:lnTo>
                      <a:pt x="23" y="131"/>
                    </a:lnTo>
                    <a:lnTo>
                      <a:pt x="22" y="130"/>
                    </a:lnTo>
                    <a:lnTo>
                      <a:pt x="21" y="129"/>
                    </a:lnTo>
                    <a:lnTo>
                      <a:pt x="20" y="128"/>
                    </a:lnTo>
                    <a:lnTo>
                      <a:pt x="16" y="122"/>
                    </a:lnTo>
                    <a:lnTo>
                      <a:pt x="15" y="121"/>
                    </a:lnTo>
                    <a:lnTo>
                      <a:pt x="6" y="104"/>
                    </a:lnTo>
                    <a:lnTo>
                      <a:pt x="5" y="102"/>
                    </a:lnTo>
                    <a:lnTo>
                      <a:pt x="4" y="99"/>
                    </a:lnTo>
                    <a:lnTo>
                      <a:pt x="3" y="96"/>
                    </a:lnTo>
                    <a:lnTo>
                      <a:pt x="3" y="93"/>
                    </a:lnTo>
                    <a:lnTo>
                      <a:pt x="2" y="92"/>
                    </a:lnTo>
                    <a:lnTo>
                      <a:pt x="2" y="89"/>
                    </a:lnTo>
                    <a:lnTo>
                      <a:pt x="0" y="72"/>
                    </a:lnTo>
                    <a:lnTo>
                      <a:pt x="0" y="68"/>
                    </a:lnTo>
                    <a:lnTo>
                      <a:pt x="6" y="39"/>
                    </a:lnTo>
                    <a:lnTo>
                      <a:pt x="7" y="38"/>
                    </a:lnTo>
                    <a:lnTo>
                      <a:pt x="13" y="25"/>
                    </a:lnTo>
                    <a:lnTo>
                      <a:pt x="15" y="22"/>
                    </a:lnTo>
                    <a:lnTo>
                      <a:pt x="16" y="21"/>
                    </a:lnTo>
                    <a:lnTo>
                      <a:pt x="17" y="19"/>
                    </a:lnTo>
                    <a:lnTo>
                      <a:pt x="19" y="17"/>
                    </a:lnTo>
                    <a:lnTo>
                      <a:pt x="20" y="15"/>
                    </a:lnTo>
                    <a:lnTo>
                      <a:pt x="21" y="14"/>
                    </a:lnTo>
                    <a:lnTo>
                      <a:pt x="22" y="13"/>
                    </a:lnTo>
                    <a:lnTo>
                      <a:pt x="23" y="12"/>
                    </a:lnTo>
                    <a:lnTo>
                      <a:pt x="24" y="11"/>
                    </a:lnTo>
                    <a:lnTo>
                      <a:pt x="24" y="10"/>
                    </a:lnTo>
                    <a:lnTo>
                      <a:pt x="26" y="9"/>
                    </a:lnTo>
                    <a:lnTo>
                      <a:pt x="27" y="8"/>
                    </a:lnTo>
                    <a:lnTo>
                      <a:pt x="28" y="6"/>
                    </a:lnTo>
                    <a:lnTo>
                      <a:pt x="30" y="5"/>
                    </a:lnTo>
                    <a:lnTo>
                      <a:pt x="31" y="4"/>
                    </a:lnTo>
                    <a:lnTo>
                      <a:pt x="32" y="3"/>
                    </a:lnTo>
                    <a:lnTo>
                      <a:pt x="33" y="3"/>
                    </a:lnTo>
                    <a:lnTo>
                      <a:pt x="34" y="2"/>
                    </a:lnTo>
                    <a:lnTo>
                      <a:pt x="35" y="1"/>
                    </a:lnTo>
                    <a:lnTo>
                      <a:pt x="36" y="0"/>
                    </a:lnTo>
                    <a:lnTo>
                      <a:pt x="89" y="0"/>
                    </a:lnTo>
                    <a:lnTo>
                      <a:pt x="59" y="6"/>
                    </a:lnTo>
                    <a:lnTo>
                      <a:pt x="50" y="11"/>
                    </a:lnTo>
                    <a:lnTo>
                      <a:pt x="49" y="12"/>
                    </a:lnTo>
                    <a:lnTo>
                      <a:pt x="47" y="13"/>
                    </a:lnTo>
                    <a:lnTo>
                      <a:pt x="46" y="14"/>
                    </a:lnTo>
                    <a:lnTo>
                      <a:pt x="44" y="15"/>
                    </a:lnTo>
                    <a:lnTo>
                      <a:pt x="42" y="17"/>
                    </a:lnTo>
                    <a:lnTo>
                      <a:pt x="40" y="19"/>
                    </a:lnTo>
                    <a:lnTo>
                      <a:pt x="39" y="19"/>
                    </a:lnTo>
                    <a:lnTo>
                      <a:pt x="38" y="21"/>
                    </a:lnTo>
                    <a:lnTo>
                      <a:pt x="37" y="22"/>
                    </a:lnTo>
                    <a:lnTo>
                      <a:pt x="34" y="25"/>
                    </a:lnTo>
                    <a:lnTo>
                      <a:pt x="32" y="28"/>
                    </a:lnTo>
                    <a:lnTo>
                      <a:pt x="30" y="30"/>
                    </a:lnTo>
                    <a:lnTo>
                      <a:pt x="22" y="44"/>
                    </a:lnTo>
                    <a:lnTo>
                      <a:pt x="22" y="45"/>
                    </a:lnTo>
                    <a:lnTo>
                      <a:pt x="21" y="47"/>
                    </a:lnTo>
                    <a:lnTo>
                      <a:pt x="20" y="50"/>
                    </a:lnTo>
                    <a:lnTo>
                      <a:pt x="20" y="51"/>
                    </a:lnTo>
                    <a:lnTo>
                      <a:pt x="19" y="54"/>
                    </a:lnTo>
                    <a:lnTo>
                      <a:pt x="19" y="55"/>
                    </a:lnTo>
                    <a:lnTo>
                      <a:pt x="18" y="58"/>
                    </a:lnTo>
                    <a:lnTo>
                      <a:pt x="18" y="61"/>
                    </a:lnTo>
                    <a:lnTo>
                      <a:pt x="17" y="64"/>
                    </a:lnTo>
                    <a:lnTo>
                      <a:pt x="17" y="66"/>
                    </a:lnTo>
                    <a:lnTo>
                      <a:pt x="17" y="68"/>
                    </a:lnTo>
                    <a:lnTo>
                      <a:pt x="17" y="72"/>
                    </a:lnTo>
                    <a:lnTo>
                      <a:pt x="19" y="89"/>
                    </a:lnTo>
                    <a:lnTo>
                      <a:pt x="20" y="92"/>
                    </a:lnTo>
                    <a:lnTo>
                      <a:pt x="20" y="93"/>
                    </a:lnTo>
                    <a:lnTo>
                      <a:pt x="21" y="96"/>
                    </a:lnTo>
                    <a:lnTo>
                      <a:pt x="22" y="99"/>
                    </a:lnTo>
                    <a:lnTo>
                      <a:pt x="24" y="102"/>
                    </a:lnTo>
                    <a:lnTo>
                      <a:pt x="34" y="118"/>
                    </a:lnTo>
                    <a:lnTo>
                      <a:pt x="46" y="129"/>
                    </a:lnTo>
                    <a:lnTo>
                      <a:pt x="47" y="130"/>
                    </a:lnTo>
                    <a:lnTo>
                      <a:pt x="59" y="137"/>
                    </a:lnTo>
                    <a:lnTo>
                      <a:pt x="61" y="138"/>
                    </a:lnTo>
                    <a:lnTo>
                      <a:pt x="72" y="141"/>
                    </a:lnTo>
                    <a:lnTo>
                      <a:pt x="75" y="142"/>
                    </a:lnTo>
                    <a:lnTo>
                      <a:pt x="77" y="142"/>
                    </a:lnTo>
                    <a:lnTo>
                      <a:pt x="80" y="143"/>
                    </a:lnTo>
                    <a:lnTo>
                      <a:pt x="83" y="143"/>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9" name="未知"/>
              <p:cNvSpPr/>
              <p:nvPr/>
            </p:nvSpPr>
            <p:spPr bwMode="auto">
              <a:xfrm>
                <a:off x="855" y="1289"/>
                <a:ext cx="35" cy="57"/>
              </a:xfrm>
              <a:custGeom>
                <a:avLst/>
                <a:gdLst>
                  <a:gd name="T0" fmla="*/ 0 w 88"/>
                  <a:gd name="T1" fmla="*/ 0 h 143"/>
                  <a:gd name="T2" fmla="*/ 0 w 88"/>
                  <a:gd name="T3" fmla="*/ 0 h 143"/>
                  <a:gd name="T4" fmla="*/ 0 w 88"/>
                  <a:gd name="T5" fmla="*/ 0 h 143"/>
                  <a:gd name="T6" fmla="*/ 0 w 88"/>
                  <a:gd name="T7" fmla="*/ 0 h 143"/>
                  <a:gd name="T8" fmla="*/ 0 w 88"/>
                  <a:gd name="T9" fmla="*/ 0 h 143"/>
                  <a:gd name="T10" fmla="*/ 0 w 88"/>
                  <a:gd name="T11" fmla="*/ 0 h 143"/>
                  <a:gd name="T12" fmla="*/ 0 w 88"/>
                  <a:gd name="T13" fmla="*/ 0 h 143"/>
                  <a:gd name="T14" fmla="*/ 0 w 88"/>
                  <a:gd name="T15" fmla="*/ 0 h 143"/>
                  <a:gd name="T16" fmla="*/ 0 w 88"/>
                  <a:gd name="T17" fmla="*/ 0 h 143"/>
                  <a:gd name="T18" fmla="*/ 0 w 88"/>
                  <a:gd name="T19" fmla="*/ 0 h 143"/>
                  <a:gd name="T20" fmla="*/ 0 w 88"/>
                  <a:gd name="T21" fmla="*/ 0 h 143"/>
                  <a:gd name="T22" fmla="*/ 0 w 88"/>
                  <a:gd name="T23" fmla="*/ 0 h 143"/>
                  <a:gd name="T24" fmla="*/ 0 w 88"/>
                  <a:gd name="T25" fmla="*/ 0 h 143"/>
                  <a:gd name="T26" fmla="*/ 0 w 88"/>
                  <a:gd name="T27" fmla="*/ 0 h 143"/>
                  <a:gd name="T28" fmla="*/ 0 w 88"/>
                  <a:gd name="T29" fmla="*/ 0 h 143"/>
                  <a:gd name="T30" fmla="*/ 0 w 88"/>
                  <a:gd name="T31" fmla="*/ 0 h 143"/>
                  <a:gd name="T32" fmla="*/ 0 w 88"/>
                  <a:gd name="T33" fmla="*/ 0 h 143"/>
                  <a:gd name="T34" fmla="*/ 0 w 88"/>
                  <a:gd name="T35" fmla="*/ 0 h 143"/>
                  <a:gd name="T36" fmla="*/ 0 w 88"/>
                  <a:gd name="T37" fmla="*/ 0 h 143"/>
                  <a:gd name="T38" fmla="*/ 0 w 88"/>
                  <a:gd name="T39" fmla="*/ 0 h 143"/>
                  <a:gd name="T40" fmla="*/ 0 w 88"/>
                  <a:gd name="T41" fmla="*/ 0 h 143"/>
                  <a:gd name="T42" fmla="*/ 0 w 88"/>
                  <a:gd name="T43" fmla="*/ 0 h 143"/>
                  <a:gd name="T44" fmla="*/ 0 w 88"/>
                  <a:gd name="T45" fmla="*/ 0 h 143"/>
                  <a:gd name="T46" fmla="*/ 0 w 88"/>
                  <a:gd name="T47" fmla="*/ 0 h 143"/>
                  <a:gd name="T48" fmla="*/ 0 w 88"/>
                  <a:gd name="T49" fmla="*/ 0 h 143"/>
                  <a:gd name="T50" fmla="*/ 0 w 88"/>
                  <a:gd name="T51" fmla="*/ 0 h 143"/>
                  <a:gd name="T52" fmla="*/ 0 w 88"/>
                  <a:gd name="T53" fmla="*/ 0 h 143"/>
                  <a:gd name="T54" fmla="*/ 0 w 88"/>
                  <a:gd name="T55" fmla="*/ 0 h 143"/>
                  <a:gd name="T56" fmla="*/ 0 w 88"/>
                  <a:gd name="T57" fmla="*/ 0 h 143"/>
                  <a:gd name="T58" fmla="*/ 0 w 88"/>
                  <a:gd name="T59" fmla="*/ 0 h 143"/>
                  <a:gd name="T60" fmla="*/ 0 w 88"/>
                  <a:gd name="T61" fmla="*/ 0 h 143"/>
                  <a:gd name="T62" fmla="*/ 0 w 88"/>
                  <a:gd name="T63" fmla="*/ 0 h 143"/>
                  <a:gd name="T64" fmla="*/ 0 w 88"/>
                  <a:gd name="T65" fmla="*/ 0 h 143"/>
                  <a:gd name="T66" fmla="*/ 0 w 88"/>
                  <a:gd name="T67" fmla="*/ 0 h 143"/>
                  <a:gd name="T68" fmla="*/ 0 w 88"/>
                  <a:gd name="T69" fmla="*/ 0 h 143"/>
                  <a:gd name="T70" fmla="*/ 0 w 88"/>
                  <a:gd name="T71" fmla="*/ 0 h 143"/>
                  <a:gd name="T72" fmla="*/ 0 w 88"/>
                  <a:gd name="T73" fmla="*/ 0 h 143"/>
                  <a:gd name="T74" fmla="*/ 0 w 88"/>
                  <a:gd name="T75" fmla="*/ 0 h 143"/>
                  <a:gd name="T76" fmla="*/ 0 w 88"/>
                  <a:gd name="T77" fmla="*/ 0 h 143"/>
                  <a:gd name="T78" fmla="*/ 0 w 88"/>
                  <a:gd name="T79" fmla="*/ 0 h 143"/>
                  <a:gd name="T80" fmla="*/ 0 w 88"/>
                  <a:gd name="T81" fmla="*/ 0 h 143"/>
                  <a:gd name="T82" fmla="*/ 0 w 88"/>
                  <a:gd name="T83" fmla="*/ 0 h 143"/>
                  <a:gd name="T84" fmla="*/ 0 w 88"/>
                  <a:gd name="T85" fmla="*/ 0 h 143"/>
                  <a:gd name="T86" fmla="*/ 0 w 88"/>
                  <a:gd name="T87" fmla="*/ 0 h 143"/>
                  <a:gd name="T88" fmla="*/ 0 w 88"/>
                  <a:gd name="T89" fmla="*/ 0 h 143"/>
                  <a:gd name="T90" fmla="*/ 0 w 88"/>
                  <a:gd name="T91" fmla="*/ 0 h 143"/>
                  <a:gd name="T92" fmla="*/ 0 w 88"/>
                  <a:gd name="T93" fmla="*/ 0 h 143"/>
                  <a:gd name="T94" fmla="*/ 0 w 88"/>
                  <a:gd name="T95" fmla="*/ 0 h 143"/>
                  <a:gd name="T96" fmla="*/ 0 w 88"/>
                  <a:gd name="T97" fmla="*/ 0 h 143"/>
                  <a:gd name="T98" fmla="*/ 0 w 88"/>
                  <a:gd name="T99" fmla="*/ 0 h 143"/>
                  <a:gd name="T100" fmla="*/ 0 w 88"/>
                  <a:gd name="T101" fmla="*/ 0 h 143"/>
                  <a:gd name="T102" fmla="*/ 0 w 88"/>
                  <a:gd name="T103" fmla="*/ 0 h 143"/>
                  <a:gd name="T104" fmla="*/ 0 w 88"/>
                  <a:gd name="T105" fmla="*/ 0 h 143"/>
                  <a:gd name="T106" fmla="*/ 0 w 88"/>
                  <a:gd name="T107" fmla="*/ 0 h 143"/>
                  <a:gd name="T108" fmla="*/ 0 w 88"/>
                  <a:gd name="T109" fmla="*/ 0 h 143"/>
                  <a:gd name="T110" fmla="*/ 0 w 88"/>
                  <a:gd name="T111" fmla="*/ 0 h 143"/>
                  <a:gd name="T112" fmla="*/ 0 w 88"/>
                  <a:gd name="T113" fmla="*/ 0 h 143"/>
                  <a:gd name="T114" fmla="*/ 0 w 88"/>
                  <a:gd name="T115" fmla="*/ 0 h 143"/>
                  <a:gd name="T116" fmla="*/ 0 w 88"/>
                  <a:gd name="T117" fmla="*/ 0 h 143"/>
                  <a:gd name="T118" fmla="*/ 0 w 88"/>
                  <a:gd name="T119" fmla="*/ 0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 h="143">
                    <a:moveTo>
                      <a:pt x="0" y="143"/>
                    </a:moveTo>
                    <a:lnTo>
                      <a:pt x="30" y="137"/>
                    </a:lnTo>
                    <a:lnTo>
                      <a:pt x="43" y="129"/>
                    </a:lnTo>
                    <a:lnTo>
                      <a:pt x="44" y="128"/>
                    </a:lnTo>
                    <a:lnTo>
                      <a:pt x="66" y="98"/>
                    </a:lnTo>
                    <a:lnTo>
                      <a:pt x="67" y="96"/>
                    </a:lnTo>
                    <a:lnTo>
                      <a:pt x="68" y="94"/>
                    </a:lnTo>
                    <a:lnTo>
                      <a:pt x="68" y="92"/>
                    </a:lnTo>
                    <a:lnTo>
                      <a:pt x="69" y="91"/>
                    </a:lnTo>
                    <a:lnTo>
                      <a:pt x="71" y="72"/>
                    </a:lnTo>
                    <a:lnTo>
                      <a:pt x="71" y="69"/>
                    </a:lnTo>
                    <a:lnTo>
                      <a:pt x="71" y="66"/>
                    </a:lnTo>
                    <a:lnTo>
                      <a:pt x="71" y="65"/>
                    </a:lnTo>
                    <a:lnTo>
                      <a:pt x="71" y="63"/>
                    </a:lnTo>
                    <a:lnTo>
                      <a:pt x="70" y="60"/>
                    </a:lnTo>
                    <a:lnTo>
                      <a:pt x="70" y="58"/>
                    </a:lnTo>
                    <a:lnTo>
                      <a:pt x="70" y="57"/>
                    </a:lnTo>
                    <a:lnTo>
                      <a:pt x="69" y="55"/>
                    </a:lnTo>
                    <a:lnTo>
                      <a:pt x="69" y="52"/>
                    </a:lnTo>
                    <a:lnTo>
                      <a:pt x="68" y="51"/>
                    </a:lnTo>
                    <a:lnTo>
                      <a:pt x="68" y="49"/>
                    </a:lnTo>
                    <a:lnTo>
                      <a:pt x="67" y="47"/>
                    </a:lnTo>
                    <a:lnTo>
                      <a:pt x="66" y="45"/>
                    </a:lnTo>
                    <a:lnTo>
                      <a:pt x="66" y="44"/>
                    </a:lnTo>
                    <a:lnTo>
                      <a:pt x="59" y="32"/>
                    </a:lnTo>
                    <a:lnTo>
                      <a:pt x="49" y="20"/>
                    </a:lnTo>
                    <a:lnTo>
                      <a:pt x="48" y="19"/>
                    </a:lnTo>
                    <a:lnTo>
                      <a:pt x="30" y="6"/>
                    </a:lnTo>
                    <a:lnTo>
                      <a:pt x="27" y="5"/>
                    </a:lnTo>
                    <a:lnTo>
                      <a:pt x="16" y="2"/>
                    </a:lnTo>
                    <a:lnTo>
                      <a:pt x="14" y="1"/>
                    </a:lnTo>
                    <a:lnTo>
                      <a:pt x="0" y="0"/>
                    </a:lnTo>
                    <a:lnTo>
                      <a:pt x="52" y="0"/>
                    </a:lnTo>
                    <a:lnTo>
                      <a:pt x="53" y="0"/>
                    </a:lnTo>
                    <a:lnTo>
                      <a:pt x="53" y="1"/>
                    </a:lnTo>
                    <a:lnTo>
                      <a:pt x="54" y="1"/>
                    </a:lnTo>
                    <a:lnTo>
                      <a:pt x="54" y="2"/>
                    </a:lnTo>
                    <a:lnTo>
                      <a:pt x="55" y="3"/>
                    </a:lnTo>
                    <a:lnTo>
                      <a:pt x="56" y="3"/>
                    </a:lnTo>
                    <a:lnTo>
                      <a:pt x="57" y="4"/>
                    </a:lnTo>
                    <a:lnTo>
                      <a:pt x="59" y="5"/>
                    </a:lnTo>
                    <a:lnTo>
                      <a:pt x="60" y="6"/>
                    </a:lnTo>
                    <a:lnTo>
                      <a:pt x="61" y="8"/>
                    </a:lnTo>
                    <a:lnTo>
                      <a:pt x="62" y="9"/>
                    </a:lnTo>
                    <a:lnTo>
                      <a:pt x="64" y="10"/>
                    </a:lnTo>
                    <a:lnTo>
                      <a:pt x="65" y="12"/>
                    </a:lnTo>
                    <a:lnTo>
                      <a:pt x="67" y="13"/>
                    </a:lnTo>
                    <a:lnTo>
                      <a:pt x="67" y="14"/>
                    </a:lnTo>
                    <a:lnTo>
                      <a:pt x="68" y="15"/>
                    </a:lnTo>
                    <a:lnTo>
                      <a:pt x="69" y="17"/>
                    </a:lnTo>
                    <a:lnTo>
                      <a:pt x="71" y="19"/>
                    </a:lnTo>
                    <a:lnTo>
                      <a:pt x="72" y="20"/>
                    </a:lnTo>
                    <a:lnTo>
                      <a:pt x="72" y="21"/>
                    </a:lnTo>
                    <a:lnTo>
                      <a:pt x="74" y="23"/>
                    </a:lnTo>
                    <a:lnTo>
                      <a:pt x="75" y="25"/>
                    </a:lnTo>
                    <a:lnTo>
                      <a:pt x="76" y="26"/>
                    </a:lnTo>
                    <a:lnTo>
                      <a:pt x="76" y="27"/>
                    </a:lnTo>
                    <a:lnTo>
                      <a:pt x="78" y="29"/>
                    </a:lnTo>
                    <a:lnTo>
                      <a:pt x="79" y="32"/>
                    </a:lnTo>
                    <a:lnTo>
                      <a:pt x="80" y="34"/>
                    </a:lnTo>
                    <a:lnTo>
                      <a:pt x="81" y="37"/>
                    </a:lnTo>
                    <a:lnTo>
                      <a:pt x="82" y="38"/>
                    </a:lnTo>
                    <a:lnTo>
                      <a:pt x="82" y="39"/>
                    </a:lnTo>
                    <a:lnTo>
                      <a:pt x="83" y="42"/>
                    </a:lnTo>
                    <a:lnTo>
                      <a:pt x="84" y="44"/>
                    </a:lnTo>
                    <a:lnTo>
                      <a:pt x="84" y="45"/>
                    </a:lnTo>
                    <a:lnTo>
                      <a:pt x="85" y="47"/>
                    </a:lnTo>
                    <a:lnTo>
                      <a:pt x="85" y="49"/>
                    </a:lnTo>
                    <a:lnTo>
                      <a:pt x="86" y="51"/>
                    </a:lnTo>
                    <a:lnTo>
                      <a:pt x="86" y="52"/>
                    </a:lnTo>
                    <a:lnTo>
                      <a:pt x="87" y="55"/>
                    </a:lnTo>
                    <a:lnTo>
                      <a:pt x="87" y="57"/>
                    </a:lnTo>
                    <a:lnTo>
                      <a:pt x="87" y="58"/>
                    </a:lnTo>
                    <a:lnTo>
                      <a:pt x="88" y="60"/>
                    </a:lnTo>
                    <a:lnTo>
                      <a:pt x="88" y="63"/>
                    </a:lnTo>
                    <a:lnTo>
                      <a:pt x="88" y="65"/>
                    </a:lnTo>
                    <a:lnTo>
                      <a:pt x="88" y="66"/>
                    </a:lnTo>
                    <a:lnTo>
                      <a:pt x="88" y="69"/>
                    </a:lnTo>
                    <a:lnTo>
                      <a:pt x="88" y="72"/>
                    </a:lnTo>
                    <a:lnTo>
                      <a:pt x="88" y="74"/>
                    </a:lnTo>
                    <a:lnTo>
                      <a:pt x="88" y="77"/>
                    </a:lnTo>
                    <a:lnTo>
                      <a:pt x="88" y="78"/>
                    </a:lnTo>
                    <a:lnTo>
                      <a:pt x="88" y="80"/>
                    </a:lnTo>
                    <a:lnTo>
                      <a:pt x="88" y="83"/>
                    </a:lnTo>
                    <a:lnTo>
                      <a:pt x="87" y="85"/>
                    </a:lnTo>
                    <a:lnTo>
                      <a:pt x="87" y="86"/>
                    </a:lnTo>
                    <a:lnTo>
                      <a:pt x="87" y="88"/>
                    </a:lnTo>
                    <a:lnTo>
                      <a:pt x="86" y="91"/>
                    </a:lnTo>
                    <a:lnTo>
                      <a:pt x="86" y="92"/>
                    </a:lnTo>
                    <a:lnTo>
                      <a:pt x="85" y="94"/>
                    </a:lnTo>
                    <a:lnTo>
                      <a:pt x="85" y="96"/>
                    </a:lnTo>
                    <a:lnTo>
                      <a:pt x="84" y="98"/>
                    </a:lnTo>
                    <a:lnTo>
                      <a:pt x="84" y="99"/>
                    </a:lnTo>
                    <a:lnTo>
                      <a:pt x="83" y="102"/>
                    </a:lnTo>
                    <a:lnTo>
                      <a:pt x="82" y="104"/>
                    </a:lnTo>
                    <a:lnTo>
                      <a:pt x="72" y="122"/>
                    </a:lnTo>
                    <a:lnTo>
                      <a:pt x="72" y="123"/>
                    </a:lnTo>
                    <a:lnTo>
                      <a:pt x="71" y="124"/>
                    </a:lnTo>
                    <a:lnTo>
                      <a:pt x="69" y="126"/>
                    </a:lnTo>
                    <a:lnTo>
                      <a:pt x="68" y="128"/>
                    </a:lnTo>
                    <a:lnTo>
                      <a:pt x="67" y="129"/>
                    </a:lnTo>
                    <a:lnTo>
                      <a:pt x="67" y="130"/>
                    </a:lnTo>
                    <a:lnTo>
                      <a:pt x="65" y="131"/>
                    </a:lnTo>
                    <a:lnTo>
                      <a:pt x="64" y="133"/>
                    </a:lnTo>
                    <a:lnTo>
                      <a:pt x="62" y="134"/>
                    </a:lnTo>
                    <a:lnTo>
                      <a:pt x="61" y="135"/>
                    </a:lnTo>
                    <a:lnTo>
                      <a:pt x="60" y="137"/>
                    </a:lnTo>
                    <a:lnTo>
                      <a:pt x="59" y="138"/>
                    </a:lnTo>
                    <a:lnTo>
                      <a:pt x="57" y="139"/>
                    </a:lnTo>
                    <a:lnTo>
                      <a:pt x="56" y="140"/>
                    </a:lnTo>
                    <a:lnTo>
                      <a:pt x="55" y="141"/>
                    </a:lnTo>
                    <a:lnTo>
                      <a:pt x="54" y="142"/>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0" name="未知"/>
              <p:cNvSpPr/>
              <p:nvPr/>
            </p:nvSpPr>
            <p:spPr bwMode="auto">
              <a:xfrm>
                <a:off x="834" y="1282"/>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w 105"/>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5" h="17">
                    <a:moveTo>
                      <a:pt x="0" y="17"/>
                    </a:moveTo>
                    <a:lnTo>
                      <a:pt x="6" y="13"/>
                    </a:lnTo>
                    <a:lnTo>
                      <a:pt x="9" y="11"/>
                    </a:lnTo>
                    <a:lnTo>
                      <a:pt x="12" y="9"/>
                    </a:lnTo>
                    <a:lnTo>
                      <a:pt x="16" y="8"/>
                    </a:lnTo>
                    <a:lnTo>
                      <a:pt x="19" y="7"/>
                    </a:lnTo>
                    <a:lnTo>
                      <a:pt x="22" y="5"/>
                    </a:lnTo>
                    <a:lnTo>
                      <a:pt x="25" y="4"/>
                    </a:lnTo>
                    <a:lnTo>
                      <a:pt x="28" y="3"/>
                    </a:lnTo>
                    <a:lnTo>
                      <a:pt x="32" y="2"/>
                    </a:lnTo>
                    <a:lnTo>
                      <a:pt x="35" y="2"/>
                    </a:lnTo>
                    <a:lnTo>
                      <a:pt x="39" y="1"/>
                    </a:lnTo>
                    <a:lnTo>
                      <a:pt x="42" y="0"/>
                    </a:lnTo>
                    <a:lnTo>
                      <a:pt x="53" y="0"/>
                    </a:lnTo>
                    <a:lnTo>
                      <a:pt x="56" y="0"/>
                    </a:lnTo>
                    <a:lnTo>
                      <a:pt x="60" y="0"/>
                    </a:lnTo>
                    <a:lnTo>
                      <a:pt x="63" y="0"/>
                    </a:lnTo>
                    <a:lnTo>
                      <a:pt x="67" y="1"/>
                    </a:lnTo>
                    <a:lnTo>
                      <a:pt x="70" y="2"/>
                    </a:lnTo>
                    <a:lnTo>
                      <a:pt x="74" y="2"/>
                    </a:lnTo>
                    <a:lnTo>
                      <a:pt x="77" y="3"/>
                    </a:lnTo>
                    <a:lnTo>
                      <a:pt x="80" y="4"/>
                    </a:lnTo>
                    <a:lnTo>
                      <a:pt x="83" y="5"/>
                    </a:lnTo>
                    <a:lnTo>
                      <a:pt x="87" y="7"/>
                    </a:lnTo>
                    <a:lnTo>
                      <a:pt x="90" y="8"/>
                    </a:lnTo>
                    <a:lnTo>
                      <a:pt x="93" y="9"/>
                    </a:lnTo>
                    <a:lnTo>
                      <a:pt x="96" y="11"/>
                    </a:lnTo>
                    <a:lnTo>
                      <a:pt x="99" y="13"/>
                    </a:lnTo>
                    <a:lnTo>
                      <a:pt x="102" y="15"/>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1" name="未知"/>
              <p:cNvSpPr/>
              <p:nvPr/>
            </p:nvSpPr>
            <p:spPr bwMode="auto">
              <a:xfrm>
                <a:off x="826" y="1289"/>
                <a:ext cx="57" cy="57"/>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w 143"/>
                  <a:gd name="T11" fmla="*/ 0 h 143"/>
                  <a:gd name="T12" fmla="*/ 0 w 143"/>
                  <a:gd name="T13" fmla="*/ 0 h 143"/>
                  <a:gd name="T14" fmla="*/ 0 w 143"/>
                  <a:gd name="T15" fmla="*/ 0 h 143"/>
                  <a:gd name="T16" fmla="*/ 0 w 143"/>
                  <a:gd name="T17" fmla="*/ 0 h 143"/>
                  <a:gd name="T18" fmla="*/ 0 w 143"/>
                  <a:gd name="T19" fmla="*/ 0 h 143"/>
                  <a:gd name="T20" fmla="*/ 0 w 143"/>
                  <a:gd name="T21" fmla="*/ 0 h 143"/>
                  <a:gd name="T22" fmla="*/ 0 w 143"/>
                  <a:gd name="T23" fmla="*/ 0 h 143"/>
                  <a:gd name="T24" fmla="*/ 0 w 143"/>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3">
                    <a:moveTo>
                      <a:pt x="21" y="21"/>
                    </a:moveTo>
                    <a:lnTo>
                      <a:pt x="72" y="0"/>
                    </a:lnTo>
                    <a:lnTo>
                      <a:pt x="75" y="0"/>
                    </a:lnTo>
                    <a:lnTo>
                      <a:pt x="128" y="27"/>
                    </a:lnTo>
                    <a:lnTo>
                      <a:pt x="143" y="72"/>
                    </a:lnTo>
                    <a:lnTo>
                      <a:pt x="143" y="74"/>
                    </a:lnTo>
                    <a:lnTo>
                      <a:pt x="116" y="128"/>
                    </a:lnTo>
                    <a:lnTo>
                      <a:pt x="72" y="143"/>
                    </a:lnTo>
                    <a:lnTo>
                      <a:pt x="69" y="143"/>
                    </a:lnTo>
                    <a:lnTo>
                      <a:pt x="13" y="113"/>
                    </a:lnTo>
                    <a:lnTo>
                      <a:pt x="0" y="72"/>
                    </a:lnTo>
                    <a:lnTo>
                      <a:pt x="0" y="66"/>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2" name="未知"/>
              <p:cNvSpPr/>
              <p:nvPr/>
            </p:nvSpPr>
            <p:spPr bwMode="auto">
              <a:xfrm>
                <a:off x="819" y="1282"/>
                <a:ext cx="71" cy="71"/>
              </a:xfrm>
              <a:custGeom>
                <a:avLst/>
                <a:gdLst>
                  <a:gd name="T0" fmla="*/ 0 w 177"/>
                  <a:gd name="T1" fmla="*/ 0 h 177"/>
                  <a:gd name="T2" fmla="*/ 0 w 177"/>
                  <a:gd name="T3" fmla="*/ 0 h 177"/>
                  <a:gd name="T4" fmla="*/ 0 w 177"/>
                  <a:gd name="T5" fmla="*/ 0 h 177"/>
                  <a:gd name="T6" fmla="*/ 0 w 177"/>
                  <a:gd name="T7" fmla="*/ 0 h 177"/>
                  <a:gd name="T8" fmla="*/ 0 w 177"/>
                  <a:gd name="T9" fmla="*/ 0 h 177"/>
                  <a:gd name="T10" fmla="*/ 0 w 177"/>
                  <a:gd name="T11" fmla="*/ 0 h 177"/>
                  <a:gd name="T12" fmla="*/ 0 w 177"/>
                  <a:gd name="T13" fmla="*/ 0 h 177"/>
                  <a:gd name="T14" fmla="*/ 0 w 177"/>
                  <a:gd name="T15" fmla="*/ 0 h 177"/>
                  <a:gd name="T16" fmla="*/ 0 w 177"/>
                  <a:gd name="T17" fmla="*/ 0 h 177"/>
                  <a:gd name="T18" fmla="*/ 0 w 177"/>
                  <a:gd name="T19" fmla="*/ 0 h 177"/>
                  <a:gd name="T20" fmla="*/ 0 w 177"/>
                  <a:gd name="T21" fmla="*/ 0 h 177"/>
                  <a:gd name="T22" fmla="*/ 0 w 177"/>
                  <a:gd name="T23" fmla="*/ 0 h 177"/>
                  <a:gd name="T24" fmla="*/ 0 w 177"/>
                  <a:gd name="T25" fmla="*/ 0 h 177"/>
                  <a:gd name="T26" fmla="*/ 0 w 177"/>
                  <a:gd name="T27" fmla="*/ 0 h 177"/>
                  <a:gd name="T28" fmla="*/ 0 w 177"/>
                  <a:gd name="T29" fmla="*/ 0 h 177"/>
                  <a:gd name="T30" fmla="*/ 0 w 177"/>
                  <a:gd name="T31" fmla="*/ 0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7">
                    <a:moveTo>
                      <a:pt x="0" y="89"/>
                    </a:moveTo>
                    <a:lnTo>
                      <a:pt x="21" y="146"/>
                    </a:lnTo>
                    <a:lnTo>
                      <a:pt x="75" y="176"/>
                    </a:lnTo>
                    <a:lnTo>
                      <a:pt x="89" y="177"/>
                    </a:lnTo>
                    <a:lnTo>
                      <a:pt x="92" y="177"/>
                    </a:lnTo>
                    <a:lnTo>
                      <a:pt x="149" y="154"/>
                    </a:lnTo>
                    <a:lnTo>
                      <a:pt x="177" y="95"/>
                    </a:lnTo>
                    <a:lnTo>
                      <a:pt x="177" y="89"/>
                    </a:lnTo>
                    <a:lnTo>
                      <a:pt x="177" y="82"/>
                    </a:lnTo>
                    <a:lnTo>
                      <a:pt x="151" y="26"/>
                    </a:lnTo>
                    <a:lnTo>
                      <a:pt x="96" y="0"/>
                    </a:lnTo>
                    <a:lnTo>
                      <a:pt x="89" y="0"/>
                    </a:lnTo>
                    <a:lnTo>
                      <a:pt x="85" y="0"/>
                    </a:lnTo>
                    <a:lnTo>
                      <a:pt x="29" y="23"/>
                    </a:lnTo>
                    <a:lnTo>
                      <a:pt x="1" y="78"/>
                    </a:lnTo>
                    <a:lnTo>
                      <a:pt x="0" y="8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3" name="未知"/>
              <p:cNvSpPr/>
              <p:nvPr/>
            </p:nvSpPr>
            <p:spPr bwMode="auto">
              <a:xfrm>
                <a:off x="845" y="1326"/>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w 50"/>
                  <a:gd name="T59" fmla="*/ 0 h 12"/>
                  <a:gd name="T60" fmla="*/ 0 w 50"/>
                  <a:gd name="T61" fmla="*/ 0 h 12"/>
                  <a:gd name="T62" fmla="*/ 0 w 50"/>
                  <a:gd name="T63" fmla="*/ 0 h 12"/>
                  <a:gd name="T64" fmla="*/ 0 w 50"/>
                  <a:gd name="T65" fmla="*/ 0 h 12"/>
                  <a:gd name="T66" fmla="*/ 0 w 50"/>
                  <a:gd name="T67" fmla="*/ 0 h 12"/>
                  <a:gd name="T68" fmla="*/ 0 w 50"/>
                  <a:gd name="T69" fmla="*/ 0 h 12"/>
                  <a:gd name="T70" fmla="*/ 0 w 50"/>
                  <a:gd name="T71" fmla="*/ 0 h 12"/>
                  <a:gd name="T72" fmla="*/ 0 w 50"/>
                  <a:gd name="T73" fmla="*/ 0 h 12"/>
                  <a:gd name="T74" fmla="*/ 0 w 50"/>
                  <a:gd name="T75" fmla="*/ 0 h 12"/>
                  <a:gd name="T76" fmla="*/ 0 w 50"/>
                  <a:gd name="T77" fmla="*/ 0 h 12"/>
                  <a:gd name="T78" fmla="*/ 0 w 50"/>
                  <a:gd name="T79" fmla="*/ 0 h 12"/>
                  <a:gd name="T80" fmla="*/ 0 w 50"/>
                  <a:gd name="T81" fmla="*/ 0 h 12"/>
                  <a:gd name="T82" fmla="*/ 0 w 50"/>
                  <a:gd name="T83" fmla="*/ 0 h 12"/>
                  <a:gd name="T84" fmla="*/ 0 w 50"/>
                  <a:gd name="T85" fmla="*/ 0 h 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 h="12">
                    <a:moveTo>
                      <a:pt x="25" y="12"/>
                    </a:moveTo>
                    <a:lnTo>
                      <a:pt x="23" y="12"/>
                    </a:lnTo>
                    <a:lnTo>
                      <a:pt x="22" y="11"/>
                    </a:lnTo>
                    <a:lnTo>
                      <a:pt x="21" y="11"/>
                    </a:lnTo>
                    <a:lnTo>
                      <a:pt x="19" y="11"/>
                    </a:lnTo>
                    <a:lnTo>
                      <a:pt x="18" y="11"/>
                    </a:lnTo>
                    <a:lnTo>
                      <a:pt x="13" y="10"/>
                    </a:lnTo>
                    <a:lnTo>
                      <a:pt x="12" y="9"/>
                    </a:lnTo>
                    <a:lnTo>
                      <a:pt x="11" y="9"/>
                    </a:lnTo>
                    <a:lnTo>
                      <a:pt x="10" y="8"/>
                    </a:lnTo>
                    <a:lnTo>
                      <a:pt x="9" y="7"/>
                    </a:lnTo>
                    <a:lnTo>
                      <a:pt x="7" y="7"/>
                    </a:lnTo>
                    <a:lnTo>
                      <a:pt x="6" y="6"/>
                    </a:lnTo>
                    <a:lnTo>
                      <a:pt x="5" y="5"/>
                    </a:lnTo>
                    <a:lnTo>
                      <a:pt x="4" y="5"/>
                    </a:lnTo>
                    <a:lnTo>
                      <a:pt x="3" y="4"/>
                    </a:lnTo>
                    <a:lnTo>
                      <a:pt x="2" y="3"/>
                    </a:lnTo>
                    <a:lnTo>
                      <a:pt x="1" y="2"/>
                    </a:lnTo>
                    <a:lnTo>
                      <a:pt x="0" y="1"/>
                    </a:lnTo>
                    <a:lnTo>
                      <a:pt x="0" y="0"/>
                    </a:lnTo>
                    <a:lnTo>
                      <a:pt x="50" y="0"/>
                    </a:lnTo>
                    <a:lnTo>
                      <a:pt x="49" y="1"/>
                    </a:lnTo>
                    <a:lnTo>
                      <a:pt x="48" y="2"/>
                    </a:lnTo>
                    <a:lnTo>
                      <a:pt x="47" y="3"/>
                    </a:lnTo>
                    <a:lnTo>
                      <a:pt x="46" y="4"/>
                    </a:lnTo>
                    <a:lnTo>
                      <a:pt x="45" y="5"/>
                    </a:lnTo>
                    <a:lnTo>
                      <a:pt x="44" y="5"/>
                    </a:lnTo>
                    <a:lnTo>
                      <a:pt x="43" y="6"/>
                    </a:lnTo>
                    <a:lnTo>
                      <a:pt x="42" y="7"/>
                    </a:lnTo>
                    <a:lnTo>
                      <a:pt x="41" y="7"/>
                    </a:lnTo>
                    <a:lnTo>
                      <a:pt x="40" y="8"/>
                    </a:lnTo>
                    <a:lnTo>
                      <a:pt x="39" y="9"/>
                    </a:lnTo>
                    <a:lnTo>
                      <a:pt x="37" y="9"/>
                    </a:lnTo>
                    <a:lnTo>
                      <a:pt x="36" y="10"/>
                    </a:lnTo>
                    <a:lnTo>
                      <a:pt x="35" y="10"/>
                    </a:lnTo>
                    <a:lnTo>
                      <a:pt x="34" y="10"/>
                    </a:lnTo>
                    <a:lnTo>
                      <a:pt x="32" y="11"/>
                    </a:lnTo>
                    <a:lnTo>
                      <a:pt x="31" y="11"/>
                    </a:lnTo>
                    <a:lnTo>
                      <a:pt x="30" y="11"/>
                    </a:lnTo>
                    <a:lnTo>
                      <a:pt x="29" y="11"/>
                    </a:lnTo>
                    <a:lnTo>
                      <a:pt x="27" y="11"/>
                    </a:lnTo>
                    <a:lnTo>
                      <a:pt x="26" y="12"/>
                    </a:lnTo>
                    <a:lnTo>
                      <a:pt x="25" y="12"/>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4" name="未知"/>
              <p:cNvSpPr/>
              <p:nvPr/>
            </p:nvSpPr>
            <p:spPr bwMode="auto">
              <a:xfrm>
                <a:off x="842" y="1309"/>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w 33"/>
                  <a:gd name="T109" fmla="*/ 0 h 43"/>
                  <a:gd name="T110" fmla="*/ 0 w 33"/>
                  <a:gd name="T111" fmla="*/ 0 h 43"/>
                  <a:gd name="T112" fmla="*/ 0 w 33"/>
                  <a:gd name="T113" fmla="*/ 0 h 43"/>
                  <a:gd name="T114" fmla="*/ 0 w 33"/>
                  <a:gd name="T115" fmla="*/ 0 h 43"/>
                  <a:gd name="T116" fmla="*/ 0 w 33"/>
                  <a:gd name="T117" fmla="*/ 0 h 43"/>
                  <a:gd name="T118" fmla="*/ 0 w 33"/>
                  <a:gd name="T119" fmla="*/ 0 h 43"/>
                  <a:gd name="T120" fmla="*/ 0 w 33"/>
                  <a:gd name="T121" fmla="*/ 0 h 43"/>
                  <a:gd name="T122" fmla="*/ 0 w 33"/>
                  <a:gd name="T123" fmla="*/ 0 h 43"/>
                  <a:gd name="T124" fmla="*/ 0 w 33"/>
                  <a:gd name="T125" fmla="*/ 0 h 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3" h="43">
                    <a:moveTo>
                      <a:pt x="8" y="43"/>
                    </a:moveTo>
                    <a:lnTo>
                      <a:pt x="8" y="43"/>
                    </a:lnTo>
                    <a:lnTo>
                      <a:pt x="7" y="43"/>
                    </a:lnTo>
                    <a:lnTo>
                      <a:pt x="7" y="42"/>
                    </a:lnTo>
                    <a:lnTo>
                      <a:pt x="6" y="42"/>
                    </a:lnTo>
                    <a:lnTo>
                      <a:pt x="6" y="41"/>
                    </a:lnTo>
                    <a:lnTo>
                      <a:pt x="5" y="40"/>
                    </a:lnTo>
                    <a:lnTo>
                      <a:pt x="5" y="39"/>
                    </a:lnTo>
                    <a:lnTo>
                      <a:pt x="4" y="39"/>
                    </a:lnTo>
                    <a:lnTo>
                      <a:pt x="4" y="38"/>
                    </a:lnTo>
                    <a:lnTo>
                      <a:pt x="3" y="37"/>
                    </a:lnTo>
                    <a:lnTo>
                      <a:pt x="3" y="36"/>
                    </a:lnTo>
                    <a:lnTo>
                      <a:pt x="3" y="35"/>
                    </a:lnTo>
                    <a:lnTo>
                      <a:pt x="2" y="34"/>
                    </a:lnTo>
                    <a:lnTo>
                      <a:pt x="2" y="33"/>
                    </a:lnTo>
                    <a:lnTo>
                      <a:pt x="1" y="32"/>
                    </a:lnTo>
                    <a:lnTo>
                      <a:pt x="1" y="31"/>
                    </a:lnTo>
                    <a:lnTo>
                      <a:pt x="1" y="30"/>
                    </a:lnTo>
                    <a:lnTo>
                      <a:pt x="1" y="29"/>
                    </a:lnTo>
                    <a:lnTo>
                      <a:pt x="0" y="28"/>
                    </a:lnTo>
                    <a:lnTo>
                      <a:pt x="0" y="27"/>
                    </a:lnTo>
                    <a:lnTo>
                      <a:pt x="0" y="25"/>
                    </a:lnTo>
                    <a:lnTo>
                      <a:pt x="0" y="24"/>
                    </a:lnTo>
                    <a:lnTo>
                      <a:pt x="0" y="23"/>
                    </a:lnTo>
                    <a:lnTo>
                      <a:pt x="0" y="22"/>
                    </a:lnTo>
                    <a:lnTo>
                      <a:pt x="0" y="20"/>
                    </a:lnTo>
                    <a:lnTo>
                      <a:pt x="0" y="19"/>
                    </a:lnTo>
                    <a:lnTo>
                      <a:pt x="0" y="18"/>
                    </a:lnTo>
                    <a:lnTo>
                      <a:pt x="0" y="17"/>
                    </a:lnTo>
                    <a:lnTo>
                      <a:pt x="0" y="16"/>
                    </a:lnTo>
                    <a:lnTo>
                      <a:pt x="0" y="15"/>
                    </a:lnTo>
                    <a:lnTo>
                      <a:pt x="1" y="14"/>
                    </a:lnTo>
                    <a:lnTo>
                      <a:pt x="2" y="10"/>
                    </a:lnTo>
                    <a:lnTo>
                      <a:pt x="2" y="9"/>
                    </a:lnTo>
                    <a:lnTo>
                      <a:pt x="3" y="8"/>
                    </a:lnTo>
                    <a:lnTo>
                      <a:pt x="3" y="7"/>
                    </a:lnTo>
                    <a:lnTo>
                      <a:pt x="3" y="6"/>
                    </a:lnTo>
                    <a:lnTo>
                      <a:pt x="4" y="6"/>
                    </a:lnTo>
                    <a:lnTo>
                      <a:pt x="4" y="5"/>
                    </a:lnTo>
                    <a:lnTo>
                      <a:pt x="4" y="4"/>
                    </a:lnTo>
                    <a:lnTo>
                      <a:pt x="6" y="3"/>
                    </a:lnTo>
                    <a:lnTo>
                      <a:pt x="6" y="2"/>
                    </a:lnTo>
                    <a:lnTo>
                      <a:pt x="6" y="1"/>
                    </a:lnTo>
                    <a:lnTo>
                      <a:pt x="7" y="1"/>
                    </a:lnTo>
                    <a:lnTo>
                      <a:pt x="7" y="0"/>
                    </a:lnTo>
                    <a:lnTo>
                      <a:pt x="8" y="0"/>
                    </a:lnTo>
                    <a:lnTo>
                      <a:pt x="33" y="0"/>
                    </a:lnTo>
                    <a:lnTo>
                      <a:pt x="29" y="0"/>
                    </a:lnTo>
                    <a:lnTo>
                      <a:pt x="28" y="0"/>
                    </a:lnTo>
                    <a:lnTo>
                      <a:pt x="27" y="1"/>
                    </a:lnTo>
                    <a:lnTo>
                      <a:pt x="26" y="1"/>
                    </a:lnTo>
                    <a:lnTo>
                      <a:pt x="25" y="1"/>
                    </a:lnTo>
                    <a:lnTo>
                      <a:pt x="16" y="8"/>
                    </a:lnTo>
                    <a:lnTo>
                      <a:pt x="15" y="9"/>
                    </a:lnTo>
                    <a:lnTo>
                      <a:pt x="14" y="10"/>
                    </a:lnTo>
                    <a:lnTo>
                      <a:pt x="14" y="11"/>
                    </a:lnTo>
                    <a:lnTo>
                      <a:pt x="13" y="12"/>
                    </a:lnTo>
                    <a:lnTo>
                      <a:pt x="13" y="13"/>
                    </a:lnTo>
                    <a:lnTo>
                      <a:pt x="12" y="14"/>
                    </a:lnTo>
                    <a:lnTo>
                      <a:pt x="12" y="15"/>
                    </a:lnTo>
                    <a:lnTo>
                      <a:pt x="12" y="16"/>
                    </a:lnTo>
                    <a:lnTo>
                      <a:pt x="12" y="17"/>
                    </a:lnTo>
                    <a:lnTo>
                      <a:pt x="11" y="18"/>
                    </a:lnTo>
                    <a:lnTo>
                      <a:pt x="11" y="19"/>
                    </a:lnTo>
                    <a:lnTo>
                      <a:pt x="11" y="20"/>
                    </a:lnTo>
                    <a:lnTo>
                      <a:pt x="11" y="22"/>
                    </a:lnTo>
                    <a:lnTo>
                      <a:pt x="11" y="23"/>
                    </a:lnTo>
                    <a:lnTo>
                      <a:pt x="11" y="24"/>
                    </a:lnTo>
                    <a:lnTo>
                      <a:pt x="11" y="25"/>
                    </a:lnTo>
                    <a:lnTo>
                      <a:pt x="12" y="27"/>
                    </a:lnTo>
                    <a:lnTo>
                      <a:pt x="12" y="28"/>
                    </a:lnTo>
                    <a:lnTo>
                      <a:pt x="12" y="29"/>
                    </a:lnTo>
                    <a:lnTo>
                      <a:pt x="13" y="30"/>
                    </a:lnTo>
                    <a:lnTo>
                      <a:pt x="13" y="31"/>
                    </a:lnTo>
                    <a:lnTo>
                      <a:pt x="14" y="32"/>
                    </a:lnTo>
                    <a:lnTo>
                      <a:pt x="14" y="33"/>
                    </a:lnTo>
                    <a:lnTo>
                      <a:pt x="15" y="34"/>
                    </a:lnTo>
                    <a:lnTo>
                      <a:pt x="19" y="39"/>
                    </a:lnTo>
                    <a:lnTo>
                      <a:pt x="20" y="39"/>
                    </a:lnTo>
                    <a:lnTo>
                      <a:pt x="21" y="40"/>
                    </a:lnTo>
                    <a:lnTo>
                      <a:pt x="22" y="41"/>
                    </a:lnTo>
                    <a:lnTo>
                      <a:pt x="23" y="41"/>
                    </a:lnTo>
                    <a:lnTo>
                      <a:pt x="24" y="41"/>
                    </a:lnTo>
                    <a:lnTo>
                      <a:pt x="24" y="42"/>
                    </a:lnTo>
                    <a:lnTo>
                      <a:pt x="25" y="42"/>
                    </a:lnTo>
                    <a:lnTo>
                      <a:pt x="26" y="42"/>
                    </a:lnTo>
                    <a:lnTo>
                      <a:pt x="27" y="42"/>
                    </a:lnTo>
                    <a:lnTo>
                      <a:pt x="28" y="43"/>
                    </a:lnTo>
                    <a:lnTo>
                      <a:pt x="29" y="43"/>
                    </a:lnTo>
                    <a:lnTo>
                      <a:pt x="30" y="43"/>
                    </a:lnTo>
                    <a:lnTo>
                      <a:pt x="31" y="43"/>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5" name="未知"/>
              <p:cNvSpPr/>
              <p:nvPr/>
            </p:nvSpPr>
            <p:spPr bwMode="auto">
              <a:xfrm>
                <a:off x="855" y="1309"/>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w 33"/>
                  <a:gd name="T109" fmla="*/ 0 h 43"/>
                  <a:gd name="T110" fmla="*/ 0 w 33"/>
                  <a:gd name="T111" fmla="*/ 0 h 43"/>
                  <a:gd name="T112" fmla="*/ 0 w 33"/>
                  <a:gd name="T113" fmla="*/ 0 h 43"/>
                  <a:gd name="T114" fmla="*/ 0 w 33"/>
                  <a:gd name="T115" fmla="*/ 0 h 43"/>
                  <a:gd name="T116" fmla="*/ 0 w 33"/>
                  <a:gd name="T117" fmla="*/ 0 h 43"/>
                  <a:gd name="T118" fmla="*/ 0 w 33"/>
                  <a:gd name="T119" fmla="*/ 0 h 43"/>
                  <a:gd name="T120" fmla="*/ 0 w 33"/>
                  <a:gd name="T121" fmla="*/ 0 h 43"/>
                  <a:gd name="T122" fmla="*/ 0 w 33"/>
                  <a:gd name="T123" fmla="*/ 0 h 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 h="43">
                    <a:moveTo>
                      <a:pt x="0" y="43"/>
                    </a:moveTo>
                    <a:lnTo>
                      <a:pt x="3" y="43"/>
                    </a:lnTo>
                    <a:lnTo>
                      <a:pt x="4" y="43"/>
                    </a:lnTo>
                    <a:lnTo>
                      <a:pt x="10" y="41"/>
                    </a:lnTo>
                    <a:lnTo>
                      <a:pt x="11" y="40"/>
                    </a:lnTo>
                    <a:lnTo>
                      <a:pt x="12" y="40"/>
                    </a:lnTo>
                    <a:lnTo>
                      <a:pt x="12" y="39"/>
                    </a:lnTo>
                    <a:lnTo>
                      <a:pt x="13" y="39"/>
                    </a:lnTo>
                    <a:lnTo>
                      <a:pt x="14" y="38"/>
                    </a:lnTo>
                    <a:lnTo>
                      <a:pt x="15" y="37"/>
                    </a:lnTo>
                    <a:lnTo>
                      <a:pt x="16" y="36"/>
                    </a:lnTo>
                    <a:lnTo>
                      <a:pt x="19" y="32"/>
                    </a:lnTo>
                    <a:lnTo>
                      <a:pt x="19" y="31"/>
                    </a:lnTo>
                    <a:lnTo>
                      <a:pt x="20" y="30"/>
                    </a:lnTo>
                    <a:lnTo>
                      <a:pt x="20" y="29"/>
                    </a:lnTo>
                    <a:lnTo>
                      <a:pt x="20" y="28"/>
                    </a:lnTo>
                    <a:lnTo>
                      <a:pt x="21" y="27"/>
                    </a:lnTo>
                    <a:lnTo>
                      <a:pt x="21" y="26"/>
                    </a:lnTo>
                    <a:lnTo>
                      <a:pt x="21" y="25"/>
                    </a:lnTo>
                    <a:lnTo>
                      <a:pt x="21" y="24"/>
                    </a:lnTo>
                    <a:lnTo>
                      <a:pt x="21" y="23"/>
                    </a:lnTo>
                    <a:lnTo>
                      <a:pt x="21" y="22"/>
                    </a:lnTo>
                    <a:lnTo>
                      <a:pt x="21" y="21"/>
                    </a:lnTo>
                    <a:lnTo>
                      <a:pt x="21" y="20"/>
                    </a:lnTo>
                    <a:lnTo>
                      <a:pt x="21" y="19"/>
                    </a:lnTo>
                    <a:lnTo>
                      <a:pt x="21" y="18"/>
                    </a:lnTo>
                    <a:lnTo>
                      <a:pt x="21" y="17"/>
                    </a:lnTo>
                    <a:lnTo>
                      <a:pt x="21" y="16"/>
                    </a:lnTo>
                    <a:lnTo>
                      <a:pt x="19" y="11"/>
                    </a:lnTo>
                    <a:lnTo>
                      <a:pt x="18" y="10"/>
                    </a:lnTo>
                    <a:lnTo>
                      <a:pt x="18" y="9"/>
                    </a:lnTo>
                    <a:lnTo>
                      <a:pt x="17" y="9"/>
                    </a:lnTo>
                    <a:lnTo>
                      <a:pt x="17" y="8"/>
                    </a:lnTo>
                    <a:lnTo>
                      <a:pt x="16" y="7"/>
                    </a:lnTo>
                    <a:lnTo>
                      <a:pt x="15" y="6"/>
                    </a:lnTo>
                    <a:lnTo>
                      <a:pt x="14" y="6"/>
                    </a:lnTo>
                    <a:lnTo>
                      <a:pt x="14" y="5"/>
                    </a:lnTo>
                    <a:lnTo>
                      <a:pt x="13" y="4"/>
                    </a:lnTo>
                    <a:lnTo>
                      <a:pt x="12" y="4"/>
                    </a:lnTo>
                    <a:lnTo>
                      <a:pt x="3" y="0"/>
                    </a:lnTo>
                    <a:lnTo>
                      <a:pt x="2" y="0"/>
                    </a:lnTo>
                    <a:lnTo>
                      <a:pt x="1" y="0"/>
                    </a:lnTo>
                    <a:lnTo>
                      <a:pt x="0" y="0"/>
                    </a:lnTo>
                    <a:lnTo>
                      <a:pt x="25" y="0"/>
                    </a:lnTo>
                    <a:lnTo>
                      <a:pt x="25" y="1"/>
                    </a:lnTo>
                    <a:lnTo>
                      <a:pt x="26" y="1"/>
                    </a:lnTo>
                    <a:lnTo>
                      <a:pt x="26" y="2"/>
                    </a:lnTo>
                    <a:lnTo>
                      <a:pt x="27" y="3"/>
                    </a:lnTo>
                    <a:lnTo>
                      <a:pt x="28" y="4"/>
                    </a:lnTo>
                    <a:lnTo>
                      <a:pt x="28" y="5"/>
                    </a:lnTo>
                    <a:lnTo>
                      <a:pt x="29" y="6"/>
                    </a:lnTo>
                    <a:lnTo>
                      <a:pt x="29" y="7"/>
                    </a:lnTo>
                    <a:lnTo>
                      <a:pt x="30" y="7"/>
                    </a:lnTo>
                    <a:lnTo>
                      <a:pt x="30" y="8"/>
                    </a:lnTo>
                    <a:lnTo>
                      <a:pt x="30" y="9"/>
                    </a:lnTo>
                    <a:lnTo>
                      <a:pt x="31" y="10"/>
                    </a:lnTo>
                    <a:lnTo>
                      <a:pt x="31" y="11"/>
                    </a:lnTo>
                    <a:lnTo>
                      <a:pt x="31" y="12"/>
                    </a:lnTo>
                    <a:lnTo>
                      <a:pt x="32" y="13"/>
                    </a:lnTo>
                    <a:lnTo>
                      <a:pt x="32" y="14"/>
                    </a:lnTo>
                    <a:lnTo>
                      <a:pt x="32" y="15"/>
                    </a:lnTo>
                    <a:lnTo>
                      <a:pt x="32" y="16"/>
                    </a:lnTo>
                    <a:lnTo>
                      <a:pt x="32" y="17"/>
                    </a:lnTo>
                    <a:lnTo>
                      <a:pt x="33" y="18"/>
                    </a:lnTo>
                    <a:lnTo>
                      <a:pt x="33" y="19"/>
                    </a:lnTo>
                    <a:lnTo>
                      <a:pt x="33" y="20"/>
                    </a:lnTo>
                    <a:lnTo>
                      <a:pt x="33" y="21"/>
                    </a:lnTo>
                    <a:lnTo>
                      <a:pt x="33" y="22"/>
                    </a:lnTo>
                    <a:lnTo>
                      <a:pt x="33" y="24"/>
                    </a:lnTo>
                    <a:lnTo>
                      <a:pt x="33" y="25"/>
                    </a:lnTo>
                    <a:lnTo>
                      <a:pt x="32" y="26"/>
                    </a:lnTo>
                    <a:lnTo>
                      <a:pt x="32" y="27"/>
                    </a:lnTo>
                    <a:lnTo>
                      <a:pt x="32" y="28"/>
                    </a:lnTo>
                    <a:lnTo>
                      <a:pt x="32" y="29"/>
                    </a:lnTo>
                    <a:lnTo>
                      <a:pt x="32" y="30"/>
                    </a:lnTo>
                    <a:lnTo>
                      <a:pt x="31" y="31"/>
                    </a:lnTo>
                    <a:lnTo>
                      <a:pt x="31" y="32"/>
                    </a:lnTo>
                    <a:lnTo>
                      <a:pt x="31" y="33"/>
                    </a:lnTo>
                    <a:lnTo>
                      <a:pt x="30" y="34"/>
                    </a:lnTo>
                    <a:lnTo>
                      <a:pt x="30" y="35"/>
                    </a:lnTo>
                    <a:lnTo>
                      <a:pt x="30" y="36"/>
                    </a:lnTo>
                    <a:lnTo>
                      <a:pt x="29" y="36"/>
                    </a:lnTo>
                    <a:lnTo>
                      <a:pt x="29" y="37"/>
                    </a:lnTo>
                    <a:lnTo>
                      <a:pt x="29" y="38"/>
                    </a:lnTo>
                    <a:lnTo>
                      <a:pt x="28" y="38"/>
                    </a:lnTo>
                    <a:lnTo>
                      <a:pt x="28" y="39"/>
                    </a:lnTo>
                    <a:lnTo>
                      <a:pt x="27" y="40"/>
                    </a:lnTo>
                    <a:lnTo>
                      <a:pt x="27" y="41"/>
                    </a:lnTo>
                    <a:lnTo>
                      <a:pt x="26" y="41"/>
                    </a:lnTo>
                    <a:lnTo>
                      <a:pt x="26" y="42"/>
                    </a:lnTo>
                    <a:lnTo>
                      <a:pt x="25"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6" name="未知"/>
              <p:cNvSpPr/>
              <p:nvPr/>
            </p:nvSpPr>
            <p:spPr bwMode="auto">
              <a:xfrm>
                <a:off x="845" y="1304"/>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0" h="12">
                    <a:moveTo>
                      <a:pt x="0" y="12"/>
                    </a:moveTo>
                    <a:lnTo>
                      <a:pt x="0" y="11"/>
                    </a:lnTo>
                    <a:lnTo>
                      <a:pt x="1" y="10"/>
                    </a:lnTo>
                    <a:lnTo>
                      <a:pt x="2" y="9"/>
                    </a:lnTo>
                    <a:lnTo>
                      <a:pt x="3" y="8"/>
                    </a:lnTo>
                    <a:lnTo>
                      <a:pt x="4" y="8"/>
                    </a:lnTo>
                    <a:lnTo>
                      <a:pt x="9" y="5"/>
                    </a:lnTo>
                    <a:lnTo>
                      <a:pt x="10" y="4"/>
                    </a:lnTo>
                    <a:lnTo>
                      <a:pt x="16" y="2"/>
                    </a:lnTo>
                    <a:lnTo>
                      <a:pt x="17" y="1"/>
                    </a:lnTo>
                    <a:lnTo>
                      <a:pt x="18" y="1"/>
                    </a:lnTo>
                    <a:lnTo>
                      <a:pt x="19" y="1"/>
                    </a:lnTo>
                    <a:lnTo>
                      <a:pt x="21" y="1"/>
                    </a:lnTo>
                    <a:lnTo>
                      <a:pt x="22" y="1"/>
                    </a:lnTo>
                    <a:lnTo>
                      <a:pt x="23" y="0"/>
                    </a:lnTo>
                    <a:lnTo>
                      <a:pt x="25" y="0"/>
                    </a:lnTo>
                    <a:lnTo>
                      <a:pt x="26" y="0"/>
                    </a:lnTo>
                    <a:lnTo>
                      <a:pt x="27" y="1"/>
                    </a:lnTo>
                    <a:lnTo>
                      <a:pt x="29" y="1"/>
                    </a:lnTo>
                    <a:lnTo>
                      <a:pt x="30" y="1"/>
                    </a:lnTo>
                    <a:lnTo>
                      <a:pt x="34" y="2"/>
                    </a:lnTo>
                    <a:lnTo>
                      <a:pt x="35" y="2"/>
                    </a:lnTo>
                    <a:lnTo>
                      <a:pt x="41" y="5"/>
                    </a:lnTo>
                    <a:lnTo>
                      <a:pt x="45" y="8"/>
                    </a:lnTo>
                    <a:lnTo>
                      <a:pt x="46" y="8"/>
                    </a:lnTo>
                    <a:lnTo>
                      <a:pt x="47" y="9"/>
                    </a:lnTo>
                    <a:lnTo>
                      <a:pt x="48" y="10"/>
                    </a:lnTo>
                    <a:lnTo>
                      <a:pt x="49"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7" name="未知"/>
              <p:cNvSpPr/>
              <p:nvPr/>
            </p:nvSpPr>
            <p:spPr bwMode="auto">
              <a:xfrm>
                <a:off x="846" y="1309"/>
                <a:ext cx="17" cy="17"/>
              </a:xfrm>
              <a:custGeom>
                <a:avLst/>
                <a:gdLst>
                  <a:gd name="T0" fmla="*/ 0 w 43"/>
                  <a:gd name="T1" fmla="*/ 0 h 43"/>
                  <a:gd name="T2" fmla="*/ 0 w 43"/>
                  <a:gd name="T3" fmla="*/ 0 h 43"/>
                  <a:gd name="T4" fmla="*/ 0 w 43"/>
                  <a:gd name="T5" fmla="*/ 0 h 43"/>
                  <a:gd name="T6" fmla="*/ 0 w 43"/>
                  <a:gd name="T7" fmla="*/ 0 h 43"/>
                  <a:gd name="T8" fmla="*/ 0 w 43"/>
                  <a:gd name="T9" fmla="*/ 0 h 43"/>
                  <a:gd name="T10" fmla="*/ 0 w 43"/>
                  <a:gd name="T11" fmla="*/ 0 h 43"/>
                  <a:gd name="T12" fmla="*/ 0 w 43"/>
                  <a:gd name="T13" fmla="*/ 0 h 43"/>
                  <a:gd name="T14" fmla="*/ 0 w 43"/>
                  <a:gd name="T15" fmla="*/ 0 h 43"/>
                  <a:gd name="T16" fmla="*/ 0 w 43"/>
                  <a:gd name="T17" fmla="*/ 0 h 43"/>
                  <a:gd name="T18" fmla="*/ 0 w 43"/>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3">
                    <a:moveTo>
                      <a:pt x="6" y="6"/>
                    </a:moveTo>
                    <a:lnTo>
                      <a:pt x="22" y="0"/>
                    </a:lnTo>
                    <a:lnTo>
                      <a:pt x="23" y="0"/>
                    </a:lnTo>
                    <a:lnTo>
                      <a:pt x="43" y="22"/>
                    </a:lnTo>
                    <a:lnTo>
                      <a:pt x="22" y="43"/>
                    </a:lnTo>
                    <a:lnTo>
                      <a:pt x="21" y="43"/>
                    </a:lnTo>
                    <a:lnTo>
                      <a:pt x="0" y="22"/>
                    </a:lnTo>
                    <a:lnTo>
                      <a:pt x="0" y="20"/>
                    </a:lnTo>
                    <a:lnTo>
                      <a:pt x="6" y="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 name="未知"/>
              <p:cNvSpPr/>
              <p:nvPr/>
            </p:nvSpPr>
            <p:spPr bwMode="auto">
              <a:xfrm>
                <a:off x="842" y="1304"/>
                <a:ext cx="26" cy="27"/>
              </a:xfrm>
              <a:custGeom>
                <a:avLst/>
                <a:gdLst>
                  <a:gd name="T0" fmla="*/ 0 w 66"/>
                  <a:gd name="T1" fmla="*/ 0 h 67"/>
                  <a:gd name="T2" fmla="*/ 0 w 66"/>
                  <a:gd name="T3" fmla="*/ 0 h 67"/>
                  <a:gd name="T4" fmla="*/ 0 w 66"/>
                  <a:gd name="T5" fmla="*/ 0 h 67"/>
                  <a:gd name="T6" fmla="*/ 0 w 66"/>
                  <a:gd name="T7" fmla="*/ 0 h 67"/>
                  <a:gd name="T8" fmla="*/ 0 w 66"/>
                  <a:gd name="T9" fmla="*/ 0 h 67"/>
                  <a:gd name="T10" fmla="*/ 0 w 66"/>
                  <a:gd name="T11" fmla="*/ 0 h 67"/>
                  <a:gd name="T12" fmla="*/ 0 w 66"/>
                  <a:gd name="T13" fmla="*/ 0 h 67"/>
                  <a:gd name="T14" fmla="*/ 0 w 66"/>
                  <a:gd name="T15" fmla="*/ 0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7">
                    <a:moveTo>
                      <a:pt x="0" y="34"/>
                    </a:moveTo>
                    <a:lnTo>
                      <a:pt x="33" y="67"/>
                    </a:lnTo>
                    <a:lnTo>
                      <a:pt x="34" y="67"/>
                    </a:lnTo>
                    <a:lnTo>
                      <a:pt x="66" y="34"/>
                    </a:lnTo>
                    <a:lnTo>
                      <a:pt x="66" y="31"/>
                    </a:lnTo>
                    <a:lnTo>
                      <a:pt x="33" y="0"/>
                    </a:lnTo>
                    <a:lnTo>
                      <a:pt x="31" y="0"/>
                    </a:lnTo>
                    <a:lnTo>
                      <a:pt x="0" y="34"/>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9" name="未知"/>
              <p:cNvSpPr/>
              <p:nvPr/>
            </p:nvSpPr>
            <p:spPr bwMode="auto">
              <a:xfrm>
                <a:off x="786" y="1244"/>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8" h="112">
                    <a:moveTo>
                      <a:pt x="90" y="74"/>
                    </a:moveTo>
                    <a:lnTo>
                      <a:pt x="108" y="112"/>
                    </a:lnTo>
                    <a:lnTo>
                      <a:pt x="90" y="74"/>
                    </a:lnTo>
                    <a:lnTo>
                      <a:pt x="44" y="35"/>
                    </a:lnTo>
                    <a:lnTo>
                      <a:pt x="43" y="35"/>
                    </a:lnTo>
                    <a:lnTo>
                      <a:pt x="42" y="35"/>
                    </a:lnTo>
                    <a:lnTo>
                      <a:pt x="42" y="36"/>
                    </a:lnTo>
                    <a:lnTo>
                      <a:pt x="42" y="37"/>
                    </a:lnTo>
                    <a:lnTo>
                      <a:pt x="0" y="0"/>
                    </a:lnTo>
                    <a:lnTo>
                      <a:pt x="42" y="37"/>
                    </a:lnTo>
                    <a:lnTo>
                      <a:pt x="42" y="38"/>
                    </a:lnTo>
                    <a:lnTo>
                      <a:pt x="83" y="84"/>
                    </a:lnTo>
                    <a:lnTo>
                      <a:pt x="85" y="86"/>
                    </a:lnTo>
                    <a:lnTo>
                      <a:pt x="90" y="74"/>
                    </a:lnTo>
                    <a:close/>
                  </a:path>
                </a:pathLst>
              </a:custGeom>
              <a:blipFill dpi="0" rotWithShape="0">
                <a:blip r:embed="rId1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0" name="未知"/>
              <p:cNvSpPr/>
              <p:nvPr/>
            </p:nvSpPr>
            <p:spPr bwMode="auto">
              <a:xfrm>
                <a:off x="816" y="1257"/>
                <a:ext cx="26"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22" y="58"/>
                    </a:moveTo>
                    <a:lnTo>
                      <a:pt x="23" y="56"/>
                    </a:lnTo>
                    <a:lnTo>
                      <a:pt x="66" y="93"/>
                    </a:lnTo>
                    <a:lnTo>
                      <a:pt x="23" y="56"/>
                    </a:lnTo>
                    <a:lnTo>
                      <a:pt x="23" y="55"/>
                    </a:lnTo>
                    <a:lnTo>
                      <a:pt x="16" y="42"/>
                    </a:lnTo>
                    <a:lnTo>
                      <a:pt x="11" y="54"/>
                    </a:lnTo>
                    <a:lnTo>
                      <a:pt x="0" y="0"/>
                    </a:lnTo>
                    <a:lnTo>
                      <a:pt x="11" y="54"/>
                    </a:lnTo>
                    <a:lnTo>
                      <a:pt x="21" y="58"/>
                    </a:lnTo>
                    <a:lnTo>
                      <a:pt x="22" y="58"/>
                    </a:lnTo>
                    <a:close/>
                  </a:path>
                </a:pathLst>
              </a:custGeom>
              <a:blipFill dpi="0" rotWithShape="0">
                <a:blip r:embed="rId1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1" name="未知"/>
              <p:cNvSpPr/>
              <p:nvPr/>
            </p:nvSpPr>
            <p:spPr bwMode="auto">
              <a:xfrm>
                <a:off x="803" y="1258"/>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26" y="36"/>
                    </a:moveTo>
                    <a:lnTo>
                      <a:pt x="53" y="55"/>
                    </a:lnTo>
                    <a:lnTo>
                      <a:pt x="54" y="55"/>
                    </a:lnTo>
                    <a:lnTo>
                      <a:pt x="55" y="53"/>
                    </a:lnTo>
                    <a:lnTo>
                      <a:pt x="55" y="52"/>
                    </a:lnTo>
                    <a:lnTo>
                      <a:pt x="15" y="7"/>
                    </a:lnTo>
                    <a:lnTo>
                      <a:pt x="2" y="0"/>
                    </a:lnTo>
                    <a:lnTo>
                      <a:pt x="1" y="0"/>
                    </a:lnTo>
                    <a:lnTo>
                      <a:pt x="0" y="0"/>
                    </a:lnTo>
                    <a:lnTo>
                      <a:pt x="0" y="1"/>
                    </a:lnTo>
                    <a:lnTo>
                      <a:pt x="0" y="2"/>
                    </a:lnTo>
                    <a:lnTo>
                      <a:pt x="0" y="3"/>
                    </a:lnTo>
                    <a:lnTo>
                      <a:pt x="26" y="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2" name="未知"/>
              <p:cNvSpPr/>
              <p:nvPr/>
            </p:nvSpPr>
            <p:spPr bwMode="auto">
              <a:xfrm>
                <a:off x="744" y="1237"/>
                <a:ext cx="111"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2"/>
                    </a:moveTo>
                    <a:lnTo>
                      <a:pt x="233" y="54"/>
                    </a:lnTo>
                    <a:lnTo>
                      <a:pt x="243" y="34"/>
                    </a:lnTo>
                    <a:lnTo>
                      <a:pt x="276" y="276"/>
                    </a:lnTo>
                    <a:lnTo>
                      <a:pt x="243" y="34"/>
                    </a:lnTo>
                    <a:lnTo>
                      <a:pt x="243" y="32"/>
                    </a:lnTo>
                    <a:lnTo>
                      <a:pt x="231" y="19"/>
                    </a:lnTo>
                    <a:lnTo>
                      <a:pt x="19" y="231"/>
                    </a:lnTo>
                    <a:lnTo>
                      <a:pt x="0" y="0"/>
                    </a:lnTo>
                    <a:lnTo>
                      <a:pt x="19" y="231"/>
                    </a:lnTo>
                    <a:lnTo>
                      <a:pt x="34" y="243"/>
                    </a:lnTo>
                    <a:lnTo>
                      <a:pt x="36" y="242"/>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3" name="未知"/>
              <p:cNvSpPr/>
              <p:nvPr/>
            </p:nvSpPr>
            <p:spPr bwMode="auto">
              <a:xfrm>
                <a:off x="740" y="1233"/>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42" y="30"/>
                    </a:moveTo>
                    <a:lnTo>
                      <a:pt x="262" y="262"/>
                    </a:lnTo>
                    <a:lnTo>
                      <a:pt x="242" y="30"/>
                    </a:lnTo>
                    <a:lnTo>
                      <a:pt x="240" y="30"/>
                    </a:lnTo>
                    <a:lnTo>
                      <a:pt x="239" y="30"/>
                    </a:lnTo>
                    <a:lnTo>
                      <a:pt x="237" y="30"/>
                    </a:lnTo>
                    <a:lnTo>
                      <a:pt x="39" y="219"/>
                    </a:lnTo>
                    <a:lnTo>
                      <a:pt x="30" y="239"/>
                    </a:lnTo>
                    <a:lnTo>
                      <a:pt x="0" y="0"/>
                    </a:lnTo>
                    <a:lnTo>
                      <a:pt x="30" y="239"/>
                    </a:lnTo>
                    <a:lnTo>
                      <a:pt x="30" y="240"/>
                    </a:lnTo>
                    <a:lnTo>
                      <a:pt x="30" y="242"/>
                    </a:lnTo>
                    <a:lnTo>
                      <a:pt x="242" y="30"/>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4" name="未知"/>
              <p:cNvSpPr/>
              <p:nvPr/>
            </p:nvSpPr>
            <p:spPr bwMode="auto">
              <a:xfrm>
                <a:off x="752" y="1245"/>
                <a:ext cx="90" cy="89"/>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4" y="220"/>
                    </a:moveTo>
                    <a:lnTo>
                      <a:pt x="0" y="209"/>
                    </a:lnTo>
                    <a:lnTo>
                      <a:pt x="0" y="207"/>
                    </a:lnTo>
                    <a:lnTo>
                      <a:pt x="189" y="9"/>
                    </a:lnTo>
                    <a:lnTo>
                      <a:pt x="209" y="0"/>
                    </a:lnTo>
                    <a:lnTo>
                      <a:pt x="210" y="0"/>
                    </a:lnTo>
                    <a:lnTo>
                      <a:pt x="224" y="15"/>
                    </a:lnTo>
                    <a:lnTo>
                      <a:pt x="224" y="17"/>
                    </a:lnTo>
                    <a:lnTo>
                      <a:pt x="35" y="214"/>
                    </a:lnTo>
                    <a:lnTo>
                      <a:pt x="15" y="224"/>
                    </a:lnTo>
                    <a:lnTo>
                      <a:pt x="14" y="224"/>
                    </a:lnTo>
                    <a:lnTo>
                      <a:pt x="4"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5" name="未知"/>
              <p:cNvSpPr/>
              <p:nvPr/>
            </p:nvSpPr>
            <p:spPr bwMode="auto">
              <a:xfrm>
                <a:off x="798" y="127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6" name="未知"/>
              <p:cNvSpPr/>
              <p:nvPr/>
            </p:nvSpPr>
            <p:spPr bwMode="auto">
              <a:xfrm>
                <a:off x="799" y="127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7" name="未知"/>
              <p:cNvSpPr/>
              <p:nvPr/>
            </p:nvSpPr>
            <p:spPr bwMode="auto">
              <a:xfrm>
                <a:off x="778" y="1297"/>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 name="未知"/>
              <p:cNvSpPr/>
              <p:nvPr/>
            </p:nvSpPr>
            <p:spPr bwMode="auto">
              <a:xfrm>
                <a:off x="779" y="1297"/>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9" name="未知"/>
              <p:cNvSpPr/>
              <p:nvPr/>
            </p:nvSpPr>
            <p:spPr bwMode="auto">
              <a:xfrm>
                <a:off x="768" y="130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0" name="未知"/>
              <p:cNvSpPr/>
              <p:nvPr/>
            </p:nvSpPr>
            <p:spPr bwMode="auto">
              <a:xfrm>
                <a:off x="768" y="1307"/>
                <a:ext cx="3" cy="23"/>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1" name="未知"/>
              <p:cNvSpPr/>
              <p:nvPr/>
            </p:nvSpPr>
            <p:spPr bwMode="auto">
              <a:xfrm>
                <a:off x="788" y="1287"/>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2" name="未知"/>
              <p:cNvSpPr/>
              <p:nvPr/>
            </p:nvSpPr>
            <p:spPr bwMode="auto">
              <a:xfrm>
                <a:off x="789" y="1287"/>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3" name="未知"/>
              <p:cNvSpPr/>
              <p:nvPr/>
            </p:nvSpPr>
            <p:spPr bwMode="auto">
              <a:xfrm>
                <a:off x="807" y="126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4" name="未知"/>
              <p:cNvSpPr/>
              <p:nvPr/>
            </p:nvSpPr>
            <p:spPr bwMode="auto">
              <a:xfrm>
                <a:off x="808" y="126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5" name="未知"/>
              <p:cNvSpPr/>
              <p:nvPr/>
            </p:nvSpPr>
            <p:spPr bwMode="auto">
              <a:xfrm>
                <a:off x="558" y="1304"/>
                <a:ext cx="251" cy="251"/>
              </a:xfrm>
              <a:custGeom>
                <a:avLst/>
                <a:gdLst>
                  <a:gd name="T0" fmla="*/ 0 w 626"/>
                  <a:gd name="T1" fmla="*/ 0 h 627"/>
                  <a:gd name="T2" fmla="*/ 0 w 626"/>
                  <a:gd name="T3" fmla="*/ 0 h 627"/>
                  <a:gd name="T4" fmla="*/ 0 w 626"/>
                  <a:gd name="T5" fmla="*/ 0 h 627"/>
                  <a:gd name="T6" fmla="*/ 0 w 626"/>
                  <a:gd name="T7" fmla="*/ 0 h 627"/>
                  <a:gd name="T8" fmla="*/ 0 w 626"/>
                  <a:gd name="T9" fmla="*/ 0 h 627"/>
                  <a:gd name="T10" fmla="*/ 0 w 626"/>
                  <a:gd name="T11" fmla="*/ 0 h 627"/>
                  <a:gd name="T12" fmla="*/ 0 w 626"/>
                  <a:gd name="T13" fmla="*/ 0 h 627"/>
                  <a:gd name="T14" fmla="*/ 0 w 626"/>
                  <a:gd name="T15" fmla="*/ 0 h 627"/>
                  <a:gd name="T16" fmla="*/ 0 w 626"/>
                  <a:gd name="T17" fmla="*/ 0 h 627"/>
                  <a:gd name="T18" fmla="*/ 0 w 626"/>
                  <a:gd name="T19" fmla="*/ 0 h 627"/>
                  <a:gd name="T20" fmla="*/ 0 w 626"/>
                  <a:gd name="T21" fmla="*/ 0 h 627"/>
                  <a:gd name="T22" fmla="*/ 0 w 626"/>
                  <a:gd name="T23" fmla="*/ 0 h 627"/>
                  <a:gd name="T24" fmla="*/ 0 w 626"/>
                  <a:gd name="T25" fmla="*/ 0 h 627"/>
                  <a:gd name="T26" fmla="*/ 0 w 626"/>
                  <a:gd name="T27" fmla="*/ 0 h 627"/>
                  <a:gd name="T28" fmla="*/ 0 w 626"/>
                  <a:gd name="T29" fmla="*/ 0 h 627"/>
                  <a:gd name="T30" fmla="*/ 0 w 626"/>
                  <a:gd name="T31" fmla="*/ 0 h 627"/>
                  <a:gd name="T32" fmla="*/ 0 w 626"/>
                  <a:gd name="T33" fmla="*/ 0 h 627"/>
                  <a:gd name="T34" fmla="*/ 0 w 626"/>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6" h="627">
                    <a:moveTo>
                      <a:pt x="93" y="546"/>
                    </a:moveTo>
                    <a:lnTo>
                      <a:pt x="535" y="109"/>
                    </a:lnTo>
                    <a:lnTo>
                      <a:pt x="548" y="82"/>
                    </a:lnTo>
                    <a:lnTo>
                      <a:pt x="626" y="627"/>
                    </a:lnTo>
                    <a:lnTo>
                      <a:pt x="548" y="82"/>
                    </a:lnTo>
                    <a:lnTo>
                      <a:pt x="548" y="80"/>
                    </a:lnTo>
                    <a:lnTo>
                      <a:pt x="508" y="33"/>
                    </a:lnTo>
                    <a:lnTo>
                      <a:pt x="498" y="32"/>
                    </a:lnTo>
                    <a:lnTo>
                      <a:pt x="495" y="32"/>
                    </a:lnTo>
                    <a:lnTo>
                      <a:pt x="425" y="89"/>
                    </a:lnTo>
                    <a:lnTo>
                      <a:pt x="34" y="480"/>
                    </a:lnTo>
                    <a:lnTo>
                      <a:pt x="33" y="490"/>
                    </a:lnTo>
                    <a:lnTo>
                      <a:pt x="0" y="0"/>
                    </a:lnTo>
                    <a:lnTo>
                      <a:pt x="33" y="490"/>
                    </a:lnTo>
                    <a:lnTo>
                      <a:pt x="33" y="493"/>
                    </a:lnTo>
                    <a:lnTo>
                      <a:pt x="68" y="544"/>
                    </a:lnTo>
                    <a:lnTo>
                      <a:pt x="90" y="547"/>
                    </a:lnTo>
                    <a:lnTo>
                      <a:pt x="93" y="546"/>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6" name="未知"/>
              <p:cNvSpPr/>
              <p:nvPr/>
            </p:nvSpPr>
            <p:spPr bwMode="auto">
              <a:xfrm>
                <a:off x="539" y="1285"/>
                <a:ext cx="225" cy="225"/>
              </a:xfrm>
              <a:custGeom>
                <a:avLst/>
                <a:gdLst>
                  <a:gd name="T0" fmla="*/ 0 w 563"/>
                  <a:gd name="T1" fmla="*/ 0 h 562"/>
                  <a:gd name="T2" fmla="*/ 0 w 563"/>
                  <a:gd name="T3" fmla="*/ 0 h 562"/>
                  <a:gd name="T4" fmla="*/ 0 w 563"/>
                  <a:gd name="T5" fmla="*/ 0 h 562"/>
                  <a:gd name="T6" fmla="*/ 0 w 563"/>
                  <a:gd name="T7" fmla="*/ 0 h 562"/>
                  <a:gd name="T8" fmla="*/ 0 w 563"/>
                  <a:gd name="T9" fmla="*/ 0 h 562"/>
                  <a:gd name="T10" fmla="*/ 0 w 563"/>
                  <a:gd name="T11" fmla="*/ 0 h 562"/>
                  <a:gd name="T12" fmla="*/ 0 w 563"/>
                  <a:gd name="T13" fmla="*/ 0 h 562"/>
                  <a:gd name="T14" fmla="*/ 0 w 563"/>
                  <a:gd name="T15" fmla="*/ 0 h 5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2">
                    <a:moveTo>
                      <a:pt x="474" y="137"/>
                    </a:moveTo>
                    <a:lnTo>
                      <a:pt x="563" y="562"/>
                    </a:lnTo>
                    <a:lnTo>
                      <a:pt x="474" y="137"/>
                    </a:lnTo>
                    <a:lnTo>
                      <a:pt x="95" y="500"/>
                    </a:lnTo>
                    <a:lnTo>
                      <a:pt x="83" y="528"/>
                    </a:lnTo>
                    <a:lnTo>
                      <a:pt x="0" y="0"/>
                    </a:lnTo>
                    <a:lnTo>
                      <a:pt x="83" y="528"/>
                    </a:lnTo>
                    <a:lnTo>
                      <a:pt x="474" y="137"/>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7" name="未知"/>
              <p:cNvSpPr/>
              <p:nvPr/>
            </p:nvSpPr>
            <p:spPr bwMode="auto">
              <a:xfrm>
                <a:off x="744" y="1290"/>
                <a:ext cx="101" cy="102"/>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3">
                    <a:moveTo>
                      <a:pt x="233" y="152"/>
                    </a:moveTo>
                    <a:lnTo>
                      <a:pt x="253" y="253"/>
                    </a:lnTo>
                    <a:lnTo>
                      <a:pt x="233" y="152"/>
                    </a:lnTo>
                    <a:lnTo>
                      <a:pt x="95" y="21"/>
                    </a:lnTo>
                    <a:lnTo>
                      <a:pt x="19" y="97"/>
                    </a:lnTo>
                    <a:lnTo>
                      <a:pt x="0" y="0"/>
                    </a:lnTo>
                    <a:lnTo>
                      <a:pt x="19" y="97"/>
                    </a:lnTo>
                    <a:lnTo>
                      <a:pt x="58" y="139"/>
                    </a:lnTo>
                    <a:lnTo>
                      <a:pt x="110" y="125"/>
                    </a:lnTo>
                    <a:lnTo>
                      <a:pt x="207" y="171"/>
                    </a:lnTo>
                    <a:lnTo>
                      <a:pt x="233" y="152"/>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8" name="未知"/>
              <p:cNvSpPr/>
              <p:nvPr/>
            </p:nvSpPr>
            <p:spPr bwMode="auto">
              <a:xfrm>
                <a:off x="721" y="1267"/>
                <a:ext cx="69" cy="70"/>
              </a:xfrm>
              <a:custGeom>
                <a:avLst/>
                <a:gdLst>
                  <a:gd name="T0" fmla="*/ 0 w 174"/>
                  <a:gd name="T1" fmla="*/ 0 h 175"/>
                  <a:gd name="T2" fmla="*/ 0 w 174"/>
                  <a:gd name="T3" fmla="*/ 0 h 175"/>
                  <a:gd name="T4" fmla="*/ 0 w 174"/>
                  <a:gd name="T5" fmla="*/ 0 h 175"/>
                  <a:gd name="T6" fmla="*/ 0 w 174"/>
                  <a:gd name="T7" fmla="*/ 0 h 175"/>
                  <a:gd name="T8" fmla="*/ 0 w 174"/>
                  <a:gd name="T9" fmla="*/ 0 h 175"/>
                  <a:gd name="T10" fmla="*/ 0 w 174"/>
                  <a:gd name="T11" fmla="*/ 0 h 175"/>
                  <a:gd name="T12" fmla="*/ 0 w 174"/>
                  <a:gd name="T13" fmla="*/ 0 h 175"/>
                  <a:gd name="T14" fmla="*/ 0 w 174"/>
                  <a:gd name="T15" fmla="*/ 0 h 175"/>
                  <a:gd name="T16" fmla="*/ 0 w 174"/>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53" y="80"/>
                    </a:moveTo>
                    <a:lnTo>
                      <a:pt x="174" y="175"/>
                    </a:lnTo>
                    <a:lnTo>
                      <a:pt x="153" y="80"/>
                    </a:lnTo>
                    <a:lnTo>
                      <a:pt x="127" y="56"/>
                    </a:lnTo>
                    <a:lnTo>
                      <a:pt x="65" y="143"/>
                    </a:lnTo>
                    <a:lnTo>
                      <a:pt x="0" y="0"/>
                    </a:lnTo>
                    <a:lnTo>
                      <a:pt x="65" y="143"/>
                    </a:lnTo>
                    <a:lnTo>
                      <a:pt x="77" y="156"/>
                    </a:lnTo>
                    <a:lnTo>
                      <a:pt x="153" y="80"/>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9" name="未知"/>
              <p:cNvSpPr/>
              <p:nvPr/>
            </p:nvSpPr>
            <p:spPr bwMode="auto">
              <a:xfrm>
                <a:off x="747" y="1289"/>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7"/>
                    </a:moveTo>
                    <a:lnTo>
                      <a:pt x="51" y="142"/>
                    </a:lnTo>
                    <a:lnTo>
                      <a:pt x="56" y="141"/>
                    </a:lnTo>
                    <a:lnTo>
                      <a:pt x="61" y="140"/>
                    </a:lnTo>
                    <a:lnTo>
                      <a:pt x="103" y="128"/>
                    </a:lnTo>
                    <a:lnTo>
                      <a:pt x="200" y="174"/>
                    </a:lnTo>
                    <a:lnTo>
                      <a:pt x="226" y="155"/>
                    </a:lnTo>
                    <a:lnTo>
                      <a:pt x="62" y="0"/>
                    </a:lnTo>
                    <a:lnTo>
                      <a:pt x="0"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 name="未知"/>
              <p:cNvSpPr/>
              <p:nvPr/>
            </p:nvSpPr>
            <p:spPr bwMode="auto">
              <a:xfrm>
                <a:off x="887" y="1293"/>
                <a:ext cx="7" cy="8"/>
              </a:xfrm>
              <a:custGeom>
                <a:avLst/>
                <a:gdLst>
                  <a:gd name="T0" fmla="*/ 0 w 18"/>
                  <a:gd name="T1" fmla="*/ 0 h 20"/>
                  <a:gd name="T2" fmla="*/ 0 w 18"/>
                  <a:gd name="T3" fmla="*/ 0 h 20"/>
                  <a:gd name="T4" fmla="*/ 0 w 18"/>
                  <a:gd name="T5" fmla="*/ 0 h 20"/>
                  <a:gd name="T6" fmla="*/ 0 w 18"/>
                  <a:gd name="T7" fmla="*/ 0 h 20"/>
                  <a:gd name="T8" fmla="*/ 0 w 18"/>
                  <a:gd name="T9" fmla="*/ 0 h 20"/>
                  <a:gd name="T10" fmla="*/ 0 w 18"/>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0">
                    <a:moveTo>
                      <a:pt x="5" y="17"/>
                    </a:moveTo>
                    <a:lnTo>
                      <a:pt x="18" y="0"/>
                    </a:lnTo>
                    <a:lnTo>
                      <a:pt x="0" y="18"/>
                    </a:lnTo>
                    <a:lnTo>
                      <a:pt x="2" y="20"/>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1" name="未知"/>
              <p:cNvSpPr/>
              <p:nvPr/>
            </p:nvSpPr>
            <p:spPr bwMode="auto">
              <a:xfrm>
                <a:off x="804" y="1217"/>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9">
                    <a:moveTo>
                      <a:pt x="225" y="189"/>
                    </a:moveTo>
                    <a:lnTo>
                      <a:pt x="230" y="177"/>
                    </a:lnTo>
                    <a:lnTo>
                      <a:pt x="279" y="279"/>
                    </a:lnTo>
                    <a:lnTo>
                      <a:pt x="230" y="177"/>
                    </a:lnTo>
                    <a:lnTo>
                      <a:pt x="230" y="176"/>
                    </a:lnTo>
                    <a:lnTo>
                      <a:pt x="199" y="117"/>
                    </a:lnTo>
                    <a:lnTo>
                      <a:pt x="160" y="70"/>
                    </a:lnTo>
                    <a:lnTo>
                      <a:pt x="115" y="30"/>
                    </a:lnTo>
                    <a:lnTo>
                      <a:pt x="19" y="126"/>
                    </a:lnTo>
                    <a:lnTo>
                      <a:pt x="0" y="0"/>
                    </a:lnTo>
                    <a:lnTo>
                      <a:pt x="19" y="126"/>
                    </a:lnTo>
                    <a:lnTo>
                      <a:pt x="49" y="158"/>
                    </a:lnTo>
                    <a:lnTo>
                      <a:pt x="99" y="109"/>
                    </a:lnTo>
                    <a:lnTo>
                      <a:pt x="103" y="110"/>
                    </a:lnTo>
                    <a:lnTo>
                      <a:pt x="158" y="153"/>
                    </a:lnTo>
                    <a:lnTo>
                      <a:pt x="200" y="199"/>
                    </a:lnTo>
                    <a:lnTo>
                      <a:pt x="207" y="207"/>
                    </a:lnTo>
                    <a:lnTo>
                      <a:pt x="225" y="189"/>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2" name="未知"/>
              <p:cNvSpPr/>
              <p:nvPr/>
            </p:nvSpPr>
            <p:spPr bwMode="auto">
              <a:xfrm>
                <a:off x="781" y="1194"/>
                <a:ext cx="81" cy="81"/>
              </a:xfrm>
              <a:custGeom>
                <a:avLst/>
                <a:gdLst>
                  <a:gd name="T0" fmla="*/ 0 w 202"/>
                  <a:gd name="T1" fmla="*/ 0 h 201"/>
                  <a:gd name="T2" fmla="*/ 0 w 202"/>
                  <a:gd name="T3" fmla="*/ 0 h 201"/>
                  <a:gd name="T4" fmla="*/ 0 w 202"/>
                  <a:gd name="T5" fmla="*/ 0 h 201"/>
                  <a:gd name="T6" fmla="*/ 0 w 202"/>
                  <a:gd name="T7" fmla="*/ 0 h 201"/>
                  <a:gd name="T8" fmla="*/ 0 w 202"/>
                  <a:gd name="T9" fmla="*/ 0 h 201"/>
                  <a:gd name="T10" fmla="*/ 0 w 202"/>
                  <a:gd name="T11" fmla="*/ 0 h 201"/>
                  <a:gd name="T12" fmla="*/ 0 w 202"/>
                  <a:gd name="T13" fmla="*/ 0 h 201"/>
                  <a:gd name="T14" fmla="*/ 0 w 202"/>
                  <a:gd name="T15" fmla="*/ 0 h 201"/>
                  <a:gd name="T16" fmla="*/ 0 w 202"/>
                  <a:gd name="T17" fmla="*/ 0 h 201"/>
                  <a:gd name="T18" fmla="*/ 0 w 202"/>
                  <a:gd name="T19" fmla="*/ 0 h 201"/>
                  <a:gd name="T20" fmla="*/ 0 w 202"/>
                  <a:gd name="T21" fmla="*/ 0 h 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1">
                    <a:moveTo>
                      <a:pt x="173" y="87"/>
                    </a:moveTo>
                    <a:lnTo>
                      <a:pt x="202" y="201"/>
                    </a:lnTo>
                    <a:lnTo>
                      <a:pt x="173" y="87"/>
                    </a:lnTo>
                    <a:lnTo>
                      <a:pt x="134" y="69"/>
                    </a:lnTo>
                    <a:lnTo>
                      <a:pt x="126" y="69"/>
                    </a:lnTo>
                    <a:lnTo>
                      <a:pt x="75" y="113"/>
                    </a:lnTo>
                    <a:lnTo>
                      <a:pt x="55" y="160"/>
                    </a:lnTo>
                    <a:lnTo>
                      <a:pt x="0" y="0"/>
                    </a:lnTo>
                    <a:lnTo>
                      <a:pt x="55" y="160"/>
                    </a:lnTo>
                    <a:lnTo>
                      <a:pt x="77" y="183"/>
                    </a:lnTo>
                    <a:lnTo>
                      <a:pt x="173" y="87"/>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3" name="未知"/>
              <p:cNvSpPr/>
              <p:nvPr/>
            </p:nvSpPr>
            <p:spPr bwMode="auto">
              <a:xfrm>
                <a:off x="803" y="1222"/>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2" y="197"/>
                    </a:moveTo>
                    <a:lnTo>
                      <a:pt x="233" y="165"/>
                    </a:lnTo>
                    <a:lnTo>
                      <a:pt x="233" y="164"/>
                    </a:lnTo>
                    <a:lnTo>
                      <a:pt x="202" y="105"/>
                    </a:lnTo>
                    <a:lnTo>
                      <a:pt x="163" y="58"/>
                    </a:lnTo>
                    <a:lnTo>
                      <a:pt x="117" y="17"/>
                    </a:lnTo>
                    <a:lnTo>
                      <a:pt x="79" y="0"/>
                    </a:lnTo>
                    <a:lnTo>
                      <a:pt x="71" y="0"/>
                    </a:lnTo>
                    <a:lnTo>
                      <a:pt x="20" y="44"/>
                    </a:lnTo>
                    <a:lnTo>
                      <a:pt x="0" y="91"/>
                    </a:lnTo>
                    <a:lnTo>
                      <a:pt x="52" y="146"/>
                    </a:lnTo>
                    <a:lnTo>
                      <a:pt x="102" y="97"/>
                    </a:lnTo>
                    <a:lnTo>
                      <a:pt x="106" y="98"/>
                    </a:lnTo>
                    <a:lnTo>
                      <a:pt x="161" y="141"/>
                    </a:lnTo>
                    <a:lnTo>
                      <a:pt x="203" y="187"/>
                    </a:lnTo>
                    <a:lnTo>
                      <a:pt x="212"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 name="未知"/>
              <p:cNvSpPr/>
              <p:nvPr/>
            </p:nvSpPr>
            <p:spPr bwMode="auto">
              <a:xfrm>
                <a:off x="734" y="1300"/>
                <a:ext cx="69" cy="70"/>
              </a:xfrm>
              <a:custGeom>
                <a:avLst/>
                <a:gdLst>
                  <a:gd name="T0" fmla="*/ 0 w 174"/>
                  <a:gd name="T1" fmla="*/ 0 h 175"/>
                  <a:gd name="T2" fmla="*/ 0 w 174"/>
                  <a:gd name="T3" fmla="*/ 0 h 175"/>
                  <a:gd name="T4" fmla="*/ 0 w 174"/>
                  <a:gd name="T5" fmla="*/ 0 h 175"/>
                  <a:gd name="T6" fmla="*/ 0 w 174"/>
                  <a:gd name="T7" fmla="*/ 0 h 175"/>
                  <a:gd name="T8" fmla="*/ 0 w 174"/>
                  <a:gd name="T9" fmla="*/ 0 h 175"/>
                  <a:gd name="T10" fmla="*/ 0 w 174"/>
                  <a:gd name="T11" fmla="*/ 0 h 175"/>
                  <a:gd name="T12" fmla="*/ 0 w 174"/>
                  <a:gd name="T13" fmla="*/ 0 h 175"/>
                  <a:gd name="T14" fmla="*/ 0 w 174"/>
                  <a:gd name="T15" fmla="*/ 0 h 175"/>
                  <a:gd name="T16" fmla="*/ 0 w 174"/>
                  <a:gd name="T17" fmla="*/ 0 h 175"/>
                  <a:gd name="T18" fmla="*/ 0 w 174"/>
                  <a:gd name="T19" fmla="*/ 0 h 175"/>
                  <a:gd name="T20" fmla="*/ 0 w 174"/>
                  <a:gd name="T21" fmla="*/ 0 h 175"/>
                  <a:gd name="T22" fmla="*/ 0 w 174"/>
                  <a:gd name="T23" fmla="*/ 0 h 175"/>
                  <a:gd name="T24" fmla="*/ 0 w 174"/>
                  <a:gd name="T25" fmla="*/ 0 h 175"/>
                  <a:gd name="T26" fmla="*/ 0 w 174"/>
                  <a:gd name="T27" fmla="*/ 0 h 175"/>
                  <a:gd name="T28" fmla="*/ 0 w 174"/>
                  <a:gd name="T29" fmla="*/ 0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5">
                    <a:moveTo>
                      <a:pt x="104" y="128"/>
                    </a:moveTo>
                    <a:lnTo>
                      <a:pt x="128" y="102"/>
                    </a:lnTo>
                    <a:lnTo>
                      <a:pt x="174" y="175"/>
                    </a:lnTo>
                    <a:lnTo>
                      <a:pt x="128" y="102"/>
                    </a:lnTo>
                    <a:lnTo>
                      <a:pt x="128" y="100"/>
                    </a:lnTo>
                    <a:lnTo>
                      <a:pt x="75" y="39"/>
                    </a:lnTo>
                    <a:lnTo>
                      <a:pt x="57" y="32"/>
                    </a:lnTo>
                    <a:lnTo>
                      <a:pt x="55" y="32"/>
                    </a:lnTo>
                    <a:lnTo>
                      <a:pt x="31" y="58"/>
                    </a:lnTo>
                    <a:lnTo>
                      <a:pt x="0" y="0"/>
                    </a:lnTo>
                    <a:lnTo>
                      <a:pt x="31" y="58"/>
                    </a:lnTo>
                    <a:lnTo>
                      <a:pt x="31" y="60"/>
                    </a:lnTo>
                    <a:lnTo>
                      <a:pt x="83" y="121"/>
                    </a:lnTo>
                    <a:lnTo>
                      <a:pt x="102" y="128"/>
                    </a:lnTo>
                    <a:lnTo>
                      <a:pt x="104" y="128"/>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5" name="未知"/>
              <p:cNvSpPr/>
              <p:nvPr/>
            </p:nvSpPr>
            <p:spPr bwMode="auto">
              <a:xfrm>
                <a:off x="589" y="1491"/>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2">
                    <a:moveTo>
                      <a:pt x="22" y="0"/>
                    </a:moveTo>
                    <a:lnTo>
                      <a:pt x="42" y="20"/>
                    </a:lnTo>
                    <a:lnTo>
                      <a:pt x="42" y="22"/>
                    </a:lnTo>
                    <a:lnTo>
                      <a:pt x="22" y="42"/>
                    </a:lnTo>
                    <a:lnTo>
                      <a:pt x="20" y="42"/>
                    </a:lnTo>
                    <a:lnTo>
                      <a:pt x="0" y="22"/>
                    </a:lnTo>
                    <a:lnTo>
                      <a:pt x="0" y="20"/>
                    </a:lnTo>
                    <a:lnTo>
                      <a:pt x="21"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6" name="未知"/>
              <p:cNvSpPr/>
              <p:nvPr/>
            </p:nvSpPr>
            <p:spPr bwMode="auto">
              <a:xfrm>
                <a:off x="589" y="1491"/>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7" y="36"/>
                    </a:moveTo>
                    <a:lnTo>
                      <a:pt x="22" y="42"/>
                    </a:lnTo>
                    <a:lnTo>
                      <a:pt x="23" y="42"/>
                    </a:lnTo>
                    <a:lnTo>
                      <a:pt x="42" y="20"/>
                    </a:lnTo>
                    <a:lnTo>
                      <a:pt x="42" y="19"/>
                    </a:lnTo>
                    <a:lnTo>
                      <a:pt x="21" y="0"/>
                    </a:lnTo>
                    <a:lnTo>
                      <a:pt x="19" y="0"/>
                    </a:lnTo>
                    <a:lnTo>
                      <a:pt x="0" y="22"/>
                    </a:lnTo>
                    <a:lnTo>
                      <a:pt x="1" y="23"/>
                    </a:lnTo>
                    <a:lnTo>
                      <a:pt x="7"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7" name="未知"/>
              <p:cNvSpPr/>
              <p:nvPr/>
            </p:nvSpPr>
            <p:spPr bwMode="auto">
              <a:xfrm>
                <a:off x="1262" y="748"/>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568"/>
                    </a:moveTo>
                    <a:lnTo>
                      <a:pt x="35" y="0"/>
                    </a:lnTo>
                    <a:lnTo>
                      <a:pt x="0" y="0"/>
                    </a:lnTo>
                    <a:lnTo>
                      <a:pt x="0" y="603"/>
                    </a:lnTo>
                    <a:lnTo>
                      <a:pt x="35" y="56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8" name="未知"/>
              <p:cNvSpPr/>
              <p:nvPr/>
            </p:nvSpPr>
            <p:spPr bwMode="auto">
              <a:xfrm>
                <a:off x="1276" y="747"/>
                <a:ext cx="16" cy="228"/>
              </a:xfrm>
              <a:custGeom>
                <a:avLst/>
                <a:gdLst>
                  <a:gd name="T0" fmla="*/ 0 w 41"/>
                  <a:gd name="T1" fmla="*/ 0 h 569"/>
                  <a:gd name="T2" fmla="*/ 0 w 41"/>
                  <a:gd name="T3" fmla="*/ 0 h 569"/>
                  <a:gd name="T4" fmla="*/ 0 w 41"/>
                  <a:gd name="T5" fmla="*/ 0 h 569"/>
                  <a:gd name="T6" fmla="*/ 0 w 41"/>
                  <a:gd name="T7" fmla="*/ 0 h 569"/>
                  <a:gd name="T8" fmla="*/ 0 w 41"/>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69">
                    <a:moveTo>
                      <a:pt x="41" y="529"/>
                    </a:moveTo>
                    <a:lnTo>
                      <a:pt x="41" y="0"/>
                    </a:lnTo>
                    <a:lnTo>
                      <a:pt x="0" y="1"/>
                    </a:lnTo>
                    <a:lnTo>
                      <a:pt x="0" y="569"/>
                    </a:lnTo>
                    <a:lnTo>
                      <a:pt x="41" y="5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9" name="未知"/>
              <p:cNvSpPr/>
              <p:nvPr/>
            </p:nvSpPr>
            <p:spPr bwMode="auto">
              <a:xfrm>
                <a:off x="1292" y="747"/>
                <a:ext cx="16" cy="212"/>
              </a:xfrm>
              <a:custGeom>
                <a:avLst/>
                <a:gdLst>
                  <a:gd name="T0" fmla="*/ 0 w 40"/>
                  <a:gd name="T1" fmla="*/ 0 h 529"/>
                  <a:gd name="T2" fmla="*/ 0 w 40"/>
                  <a:gd name="T3" fmla="*/ 0 h 529"/>
                  <a:gd name="T4" fmla="*/ 0 w 40"/>
                  <a:gd name="T5" fmla="*/ 0 h 529"/>
                  <a:gd name="T6" fmla="*/ 0 w 40"/>
                  <a:gd name="T7" fmla="*/ 0 h 529"/>
                  <a:gd name="T8" fmla="*/ 0 w 40"/>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29">
                    <a:moveTo>
                      <a:pt x="40" y="489"/>
                    </a:moveTo>
                    <a:lnTo>
                      <a:pt x="40" y="0"/>
                    </a:lnTo>
                    <a:lnTo>
                      <a:pt x="0" y="0"/>
                    </a:lnTo>
                    <a:lnTo>
                      <a:pt x="0" y="529"/>
                    </a:lnTo>
                    <a:lnTo>
                      <a:pt x="40"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40" name="未知"/>
              <p:cNvSpPr/>
              <p:nvPr/>
            </p:nvSpPr>
            <p:spPr bwMode="auto">
              <a:xfrm>
                <a:off x="1313" y="747"/>
                <a:ext cx="0" cy="191"/>
              </a:xfrm>
              <a:custGeom>
                <a:avLst/>
                <a:gdLst>
                  <a:gd name="T0" fmla="*/ 0 h 477"/>
                  <a:gd name="T1" fmla="*/ 0 h 477"/>
                  <a:gd name="T2" fmla="*/ 0 60000 65536"/>
                  <a:gd name="T3" fmla="*/ 0 60000 65536"/>
                </a:gdLst>
                <a:ahLst/>
                <a:cxnLst>
                  <a:cxn ang="T2">
                    <a:pos x="0" y="T0"/>
                  </a:cxn>
                  <a:cxn ang="T3">
                    <a:pos x="0" y="T1"/>
                  </a:cxn>
                </a:cxnLst>
                <a:rect l="0" t="0" r="r" b="b"/>
                <a:pathLst>
                  <a:path h="477">
                    <a:moveTo>
                      <a:pt x="0" y="0"/>
                    </a:moveTo>
                    <a:lnTo>
                      <a:pt x="0" y="477"/>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1" name="未知"/>
              <p:cNvSpPr/>
              <p:nvPr/>
            </p:nvSpPr>
            <p:spPr bwMode="auto">
              <a:xfrm>
                <a:off x="1324" y="747"/>
                <a:ext cx="0" cy="181"/>
              </a:xfrm>
              <a:custGeom>
                <a:avLst/>
                <a:gdLst>
                  <a:gd name="T0" fmla="*/ 0 h 451"/>
                  <a:gd name="T1" fmla="*/ 0 h 451"/>
                  <a:gd name="T2" fmla="*/ 0 60000 65536"/>
                  <a:gd name="T3" fmla="*/ 0 60000 65536"/>
                </a:gdLst>
                <a:ahLst/>
                <a:cxnLst>
                  <a:cxn ang="T2">
                    <a:pos x="0" y="T0"/>
                  </a:cxn>
                  <a:cxn ang="T3">
                    <a:pos x="0" y="T1"/>
                  </a:cxn>
                </a:cxnLst>
                <a:rect l="0" t="0" r="r" b="b"/>
                <a:pathLst>
                  <a:path h="451">
                    <a:moveTo>
                      <a:pt x="0" y="0"/>
                    </a:moveTo>
                    <a:lnTo>
                      <a:pt x="0" y="451"/>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2" name="未知"/>
              <p:cNvSpPr/>
              <p:nvPr/>
            </p:nvSpPr>
            <p:spPr bwMode="auto">
              <a:xfrm>
                <a:off x="1262" y="747"/>
                <a:ext cx="64" cy="242"/>
              </a:xfrm>
              <a:custGeom>
                <a:avLst/>
                <a:gdLst>
                  <a:gd name="T0" fmla="*/ 0 w 161"/>
                  <a:gd name="T1" fmla="*/ 0 h 604"/>
                  <a:gd name="T2" fmla="*/ 0 w 161"/>
                  <a:gd name="T3" fmla="*/ 0 h 604"/>
                  <a:gd name="T4" fmla="*/ 0 w 161"/>
                  <a:gd name="T5" fmla="*/ 0 h 604"/>
                  <a:gd name="T6" fmla="*/ 0 w 161"/>
                  <a:gd name="T7" fmla="*/ 0 h 604"/>
                  <a:gd name="T8" fmla="*/ 0 w 161"/>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604">
                    <a:moveTo>
                      <a:pt x="161" y="0"/>
                    </a:moveTo>
                    <a:lnTo>
                      <a:pt x="161" y="445"/>
                    </a:lnTo>
                    <a:lnTo>
                      <a:pt x="0" y="604"/>
                    </a:lnTo>
                    <a:lnTo>
                      <a:pt x="0" y="1"/>
                    </a:lnTo>
                    <a:lnTo>
                      <a:pt x="161"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3" name="未知"/>
              <p:cNvSpPr/>
              <p:nvPr/>
            </p:nvSpPr>
            <p:spPr bwMode="auto">
              <a:xfrm>
                <a:off x="1250" y="734"/>
                <a:ext cx="88" cy="0"/>
              </a:xfrm>
              <a:custGeom>
                <a:avLst/>
                <a:gdLst>
                  <a:gd name="T0" fmla="*/ 0 w 219"/>
                  <a:gd name="T1" fmla="*/ 0 w 219"/>
                  <a:gd name="T2" fmla="*/ 0 60000 65536"/>
                  <a:gd name="T3" fmla="*/ 0 60000 65536"/>
                </a:gdLst>
                <a:ahLst/>
                <a:cxnLst>
                  <a:cxn ang="T2">
                    <a:pos x="T0" y="0"/>
                  </a:cxn>
                  <a:cxn ang="T3">
                    <a:pos x="T1" y="0"/>
                  </a:cxn>
                </a:cxnLst>
                <a:rect l="0" t="0" r="r" b="b"/>
                <a:pathLst>
                  <a:path w="219">
                    <a:moveTo>
                      <a:pt x="219" y="0"/>
                    </a:moveTo>
                    <a:lnTo>
                      <a:pt x="0" y="0"/>
                    </a:lnTo>
                  </a:path>
                </a:pathLst>
              </a:custGeom>
              <a:noFill/>
              <a:ln w="1957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4" name="未知"/>
              <p:cNvSpPr/>
              <p:nvPr/>
            </p:nvSpPr>
            <p:spPr bwMode="auto">
              <a:xfrm>
                <a:off x="1248" y="740"/>
                <a:ext cx="92" cy="9"/>
              </a:xfrm>
              <a:custGeom>
                <a:avLst/>
                <a:gdLst>
                  <a:gd name="T0" fmla="*/ 0 w 231"/>
                  <a:gd name="T1" fmla="*/ 0 h 23"/>
                  <a:gd name="T2" fmla="*/ 0 w 231"/>
                  <a:gd name="T3" fmla="*/ 0 h 23"/>
                  <a:gd name="T4" fmla="*/ 0 w 231"/>
                  <a:gd name="T5" fmla="*/ 0 h 23"/>
                  <a:gd name="T6" fmla="*/ 0 w 231"/>
                  <a:gd name="T7" fmla="*/ 0 h 23"/>
                  <a:gd name="T8" fmla="*/ 0 w 231"/>
                  <a:gd name="T9" fmla="*/ 0 h 23"/>
                  <a:gd name="T10" fmla="*/ 0 w 231"/>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3">
                    <a:moveTo>
                      <a:pt x="209" y="23"/>
                    </a:moveTo>
                    <a:lnTo>
                      <a:pt x="231" y="0"/>
                    </a:lnTo>
                    <a:lnTo>
                      <a:pt x="0" y="0"/>
                    </a:lnTo>
                    <a:lnTo>
                      <a:pt x="24" y="23"/>
                    </a:lnTo>
                    <a:lnTo>
                      <a:pt x="207" y="23"/>
                    </a:lnTo>
                    <a:lnTo>
                      <a:pt x="209"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45" name="未知"/>
              <p:cNvSpPr/>
              <p:nvPr/>
            </p:nvSpPr>
            <p:spPr bwMode="auto">
              <a:xfrm>
                <a:off x="1248" y="730"/>
                <a:ext cx="92" cy="19"/>
              </a:xfrm>
              <a:custGeom>
                <a:avLst/>
                <a:gdLst>
                  <a:gd name="T0" fmla="*/ 0 w 231"/>
                  <a:gd name="T1" fmla="*/ 0 h 47"/>
                  <a:gd name="T2" fmla="*/ 0 w 231"/>
                  <a:gd name="T3" fmla="*/ 0 h 47"/>
                  <a:gd name="T4" fmla="*/ 0 w 231"/>
                  <a:gd name="T5" fmla="*/ 0 h 47"/>
                  <a:gd name="T6" fmla="*/ 0 w 231"/>
                  <a:gd name="T7" fmla="*/ 0 h 47"/>
                  <a:gd name="T8" fmla="*/ 0 w 231"/>
                  <a:gd name="T9" fmla="*/ 0 h 47"/>
                  <a:gd name="T10" fmla="*/ 0 w 231"/>
                  <a:gd name="T11" fmla="*/ 0 h 47"/>
                  <a:gd name="T12" fmla="*/ 0 w 231"/>
                  <a:gd name="T13" fmla="*/ 0 h 47"/>
                  <a:gd name="T14" fmla="*/ 0 w 231"/>
                  <a:gd name="T15" fmla="*/ 0 h 47"/>
                  <a:gd name="T16" fmla="*/ 0 w 231"/>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7">
                    <a:moveTo>
                      <a:pt x="207" y="47"/>
                    </a:moveTo>
                    <a:lnTo>
                      <a:pt x="231" y="24"/>
                    </a:lnTo>
                    <a:lnTo>
                      <a:pt x="231" y="22"/>
                    </a:lnTo>
                    <a:lnTo>
                      <a:pt x="207" y="0"/>
                    </a:lnTo>
                    <a:lnTo>
                      <a:pt x="24" y="0"/>
                    </a:lnTo>
                    <a:lnTo>
                      <a:pt x="0" y="24"/>
                    </a:lnTo>
                    <a:lnTo>
                      <a:pt x="0" y="26"/>
                    </a:lnTo>
                    <a:lnTo>
                      <a:pt x="24" y="47"/>
                    </a:lnTo>
                    <a:lnTo>
                      <a:pt x="207"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6" name="未知"/>
              <p:cNvSpPr/>
              <p:nvPr/>
            </p:nvSpPr>
            <p:spPr bwMode="auto">
              <a:xfrm>
                <a:off x="1236" y="900"/>
                <a:ext cx="109" cy="109"/>
              </a:xfrm>
              <a:custGeom>
                <a:avLst/>
                <a:gdLst>
                  <a:gd name="T0" fmla="*/ 0 w 272"/>
                  <a:gd name="T1" fmla="*/ 0 h 272"/>
                  <a:gd name="T2" fmla="*/ 0 w 272"/>
                  <a:gd name="T3" fmla="*/ 0 h 272"/>
                  <a:gd name="T4" fmla="*/ 0 w 272"/>
                  <a:gd name="T5" fmla="*/ 0 h 272"/>
                  <a:gd name="T6" fmla="*/ 0 w 272"/>
                  <a:gd name="T7" fmla="*/ 0 h 272"/>
                  <a:gd name="T8" fmla="*/ 0 w 272"/>
                  <a:gd name="T9" fmla="*/ 0 h 272"/>
                  <a:gd name="T10" fmla="*/ 0 w 272"/>
                  <a:gd name="T11" fmla="*/ 0 h 272"/>
                  <a:gd name="T12" fmla="*/ 0 w 272"/>
                  <a:gd name="T13" fmla="*/ 0 h 272"/>
                  <a:gd name="T14" fmla="*/ 0 w 272"/>
                  <a:gd name="T15" fmla="*/ 0 h 272"/>
                  <a:gd name="T16" fmla="*/ 0 w 272"/>
                  <a:gd name="T17" fmla="*/ 0 h 272"/>
                  <a:gd name="T18" fmla="*/ 0 w 272"/>
                  <a:gd name="T19" fmla="*/ 0 h 272"/>
                  <a:gd name="T20" fmla="*/ 0 w 272"/>
                  <a:gd name="T21" fmla="*/ 0 h 272"/>
                  <a:gd name="T22" fmla="*/ 0 w 272"/>
                  <a:gd name="T23" fmla="*/ 0 h 272"/>
                  <a:gd name="T24" fmla="*/ 0 w 272"/>
                  <a:gd name="T25" fmla="*/ 0 h 272"/>
                  <a:gd name="T26" fmla="*/ 0 w 272"/>
                  <a:gd name="T27" fmla="*/ 0 h 272"/>
                  <a:gd name="T28" fmla="*/ 0 w 272"/>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2" h="272">
                    <a:moveTo>
                      <a:pt x="55" y="248"/>
                    </a:moveTo>
                    <a:lnTo>
                      <a:pt x="247" y="59"/>
                    </a:lnTo>
                    <a:lnTo>
                      <a:pt x="248" y="53"/>
                    </a:lnTo>
                    <a:lnTo>
                      <a:pt x="272" y="272"/>
                    </a:lnTo>
                    <a:lnTo>
                      <a:pt x="248" y="53"/>
                    </a:lnTo>
                    <a:lnTo>
                      <a:pt x="248" y="51"/>
                    </a:lnTo>
                    <a:lnTo>
                      <a:pt x="234" y="39"/>
                    </a:lnTo>
                    <a:lnTo>
                      <a:pt x="233" y="39"/>
                    </a:lnTo>
                    <a:lnTo>
                      <a:pt x="50" y="210"/>
                    </a:lnTo>
                    <a:lnTo>
                      <a:pt x="39" y="234"/>
                    </a:lnTo>
                    <a:lnTo>
                      <a:pt x="0" y="0"/>
                    </a:lnTo>
                    <a:lnTo>
                      <a:pt x="39" y="234"/>
                    </a:lnTo>
                    <a:lnTo>
                      <a:pt x="39" y="236"/>
                    </a:lnTo>
                    <a:lnTo>
                      <a:pt x="53" y="248"/>
                    </a:lnTo>
                    <a:lnTo>
                      <a:pt x="55" y="248"/>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47" name="未知"/>
              <p:cNvSpPr/>
              <p:nvPr/>
            </p:nvSpPr>
            <p:spPr bwMode="auto">
              <a:xfrm>
                <a:off x="1250" y="914"/>
                <a:ext cx="101"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5" y="212"/>
                    </a:moveTo>
                    <a:lnTo>
                      <a:pt x="202" y="41"/>
                    </a:lnTo>
                    <a:lnTo>
                      <a:pt x="212" y="24"/>
                    </a:lnTo>
                    <a:lnTo>
                      <a:pt x="252" y="252"/>
                    </a:lnTo>
                    <a:lnTo>
                      <a:pt x="212" y="24"/>
                    </a:lnTo>
                    <a:lnTo>
                      <a:pt x="25" y="212"/>
                    </a:lnTo>
                    <a:lnTo>
                      <a:pt x="0" y="0"/>
                    </a:lnTo>
                    <a:lnTo>
                      <a:pt x="25" y="212"/>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48" name="未知"/>
              <p:cNvSpPr/>
              <p:nvPr/>
            </p:nvSpPr>
            <p:spPr bwMode="auto">
              <a:xfrm>
                <a:off x="1252" y="916"/>
                <a:ext cx="84" cy="84"/>
              </a:xfrm>
              <a:custGeom>
                <a:avLst/>
                <a:gdLst>
                  <a:gd name="T0" fmla="*/ 0 w 209"/>
                  <a:gd name="T1" fmla="*/ 0 h 209"/>
                  <a:gd name="T2" fmla="*/ 0 w 209"/>
                  <a:gd name="T3" fmla="*/ 0 h 209"/>
                  <a:gd name="T4" fmla="*/ 0 w 209"/>
                  <a:gd name="T5" fmla="*/ 0 h 209"/>
                  <a:gd name="T6" fmla="*/ 0 w 209"/>
                  <a:gd name="T7" fmla="*/ 0 h 209"/>
                  <a:gd name="T8" fmla="*/ 0 w 209"/>
                  <a:gd name="T9" fmla="*/ 0 h 209"/>
                  <a:gd name="T10" fmla="*/ 0 w 209"/>
                  <a:gd name="T11" fmla="*/ 0 h 209"/>
                  <a:gd name="T12" fmla="*/ 0 w 209"/>
                  <a:gd name="T13" fmla="*/ 0 h 209"/>
                  <a:gd name="T14" fmla="*/ 0 w 209"/>
                  <a:gd name="T15" fmla="*/ 0 h 209"/>
                  <a:gd name="T16" fmla="*/ 0 w 209"/>
                  <a:gd name="T17" fmla="*/ 0 h 209"/>
                  <a:gd name="T18" fmla="*/ 0 w 209"/>
                  <a:gd name="T19" fmla="*/ 0 h 209"/>
                  <a:gd name="T20" fmla="*/ 0 w 209"/>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 h="209">
                    <a:moveTo>
                      <a:pt x="198" y="37"/>
                    </a:moveTo>
                    <a:lnTo>
                      <a:pt x="209" y="14"/>
                    </a:lnTo>
                    <a:lnTo>
                      <a:pt x="209" y="12"/>
                    </a:lnTo>
                    <a:lnTo>
                      <a:pt x="195" y="0"/>
                    </a:lnTo>
                    <a:lnTo>
                      <a:pt x="194" y="0"/>
                    </a:lnTo>
                    <a:lnTo>
                      <a:pt x="11" y="171"/>
                    </a:lnTo>
                    <a:lnTo>
                      <a:pt x="0" y="195"/>
                    </a:lnTo>
                    <a:lnTo>
                      <a:pt x="0" y="197"/>
                    </a:lnTo>
                    <a:lnTo>
                      <a:pt x="14" y="209"/>
                    </a:lnTo>
                    <a:lnTo>
                      <a:pt x="16" y="209"/>
                    </a:lnTo>
                    <a:lnTo>
                      <a:pt x="198"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 name="未知"/>
              <p:cNvSpPr/>
              <p:nvPr/>
            </p:nvSpPr>
            <p:spPr bwMode="auto">
              <a:xfrm>
                <a:off x="1267" y="887"/>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50" name="未知"/>
              <p:cNvSpPr/>
              <p:nvPr/>
            </p:nvSpPr>
            <p:spPr bwMode="auto">
              <a:xfrm>
                <a:off x="1267" y="887"/>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1" name="Rectangle 558"/>
              <p:cNvSpPr>
                <a:spLocks noChangeArrowheads="1"/>
              </p:cNvSpPr>
              <p:nvPr/>
            </p:nvSpPr>
            <p:spPr bwMode="auto">
              <a:xfrm>
                <a:off x="1259" y="878"/>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252" name="Rectangle 559"/>
              <p:cNvSpPr/>
              <p:nvPr/>
            </p:nvSpPr>
            <p:spPr bwMode="auto">
              <a:xfrm>
                <a:off x="1259" y="878"/>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253" name="未知"/>
              <p:cNvSpPr/>
              <p:nvPr/>
            </p:nvSpPr>
            <p:spPr bwMode="auto">
              <a:xfrm>
                <a:off x="1267" y="856"/>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9"/>
                    </a:moveTo>
                    <a:lnTo>
                      <a:pt x="38" y="47"/>
                    </a:lnTo>
                    <a:lnTo>
                      <a:pt x="0" y="8"/>
                    </a:lnTo>
                    <a:lnTo>
                      <a:pt x="8" y="0"/>
                    </a:lnTo>
                    <a:lnTo>
                      <a:pt x="46"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54" name="未知"/>
              <p:cNvSpPr/>
              <p:nvPr/>
            </p:nvSpPr>
            <p:spPr bwMode="auto">
              <a:xfrm>
                <a:off x="1267" y="856"/>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38" y="47"/>
                    </a:moveTo>
                    <a:lnTo>
                      <a:pt x="0" y="8"/>
                    </a:lnTo>
                    <a:lnTo>
                      <a:pt x="8" y="0"/>
                    </a:lnTo>
                    <a:lnTo>
                      <a:pt x="46" y="39"/>
                    </a:lnTo>
                    <a:lnTo>
                      <a:pt x="3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5" name="Rectangle 562"/>
              <p:cNvSpPr>
                <a:spLocks noChangeArrowheads="1"/>
              </p:cNvSpPr>
              <p:nvPr/>
            </p:nvSpPr>
            <p:spPr bwMode="auto">
              <a:xfrm>
                <a:off x="1289" y="848"/>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256" name="Rectangle 563"/>
              <p:cNvSpPr/>
              <p:nvPr/>
            </p:nvSpPr>
            <p:spPr bwMode="auto">
              <a:xfrm>
                <a:off x="1289" y="848"/>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257" name="Rectangle 564"/>
              <p:cNvSpPr>
                <a:spLocks noChangeArrowheads="1"/>
              </p:cNvSpPr>
              <p:nvPr/>
            </p:nvSpPr>
            <p:spPr bwMode="auto">
              <a:xfrm>
                <a:off x="1302" y="878"/>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258" name="Rectangle 565"/>
              <p:cNvSpPr/>
              <p:nvPr/>
            </p:nvSpPr>
            <p:spPr bwMode="auto">
              <a:xfrm>
                <a:off x="1302" y="878"/>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259" name="未知"/>
              <p:cNvSpPr/>
              <p:nvPr/>
            </p:nvSpPr>
            <p:spPr bwMode="auto">
              <a:xfrm>
                <a:off x="1298" y="887"/>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60" name="未知"/>
              <p:cNvSpPr/>
              <p:nvPr/>
            </p:nvSpPr>
            <p:spPr bwMode="auto">
              <a:xfrm>
                <a:off x="1298" y="887"/>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1" name="Rectangle 568"/>
              <p:cNvSpPr>
                <a:spLocks noChangeArrowheads="1"/>
              </p:cNvSpPr>
              <p:nvPr/>
            </p:nvSpPr>
            <p:spPr bwMode="auto">
              <a:xfrm>
                <a:off x="1289" y="891"/>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262" name="Rectangle 569"/>
              <p:cNvSpPr/>
              <p:nvPr/>
            </p:nvSpPr>
            <p:spPr bwMode="auto">
              <a:xfrm>
                <a:off x="1289" y="891"/>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263" name="未知"/>
              <p:cNvSpPr/>
              <p:nvPr/>
            </p:nvSpPr>
            <p:spPr bwMode="auto">
              <a:xfrm>
                <a:off x="1298" y="856"/>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8"/>
                    </a:moveTo>
                    <a:lnTo>
                      <a:pt x="8" y="46"/>
                    </a:lnTo>
                    <a:lnTo>
                      <a:pt x="0" y="38"/>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64" name="未知"/>
              <p:cNvSpPr/>
              <p:nvPr/>
            </p:nvSpPr>
            <p:spPr bwMode="auto">
              <a:xfrm>
                <a:off x="1298" y="856"/>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0" y="38"/>
                    </a:moveTo>
                    <a:lnTo>
                      <a:pt x="38" y="0"/>
                    </a:lnTo>
                    <a:lnTo>
                      <a:pt x="46" y="8"/>
                    </a:lnTo>
                    <a:lnTo>
                      <a:pt x="8" y="46"/>
                    </a:lnTo>
                    <a:lnTo>
                      <a:pt x="0"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5" name="未知"/>
              <p:cNvSpPr/>
              <p:nvPr/>
            </p:nvSpPr>
            <p:spPr bwMode="auto">
              <a:xfrm>
                <a:off x="1271" y="910"/>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7">
                    <a:moveTo>
                      <a:pt x="52" y="17"/>
                    </a:moveTo>
                    <a:lnTo>
                      <a:pt x="49" y="17"/>
                    </a:lnTo>
                    <a:lnTo>
                      <a:pt x="45" y="16"/>
                    </a:lnTo>
                    <a:lnTo>
                      <a:pt x="42" y="16"/>
                    </a:lnTo>
                    <a:lnTo>
                      <a:pt x="38" y="15"/>
                    </a:lnTo>
                    <a:lnTo>
                      <a:pt x="35" y="15"/>
                    </a:lnTo>
                    <a:lnTo>
                      <a:pt x="31" y="14"/>
                    </a:lnTo>
                    <a:lnTo>
                      <a:pt x="28" y="13"/>
                    </a:lnTo>
                    <a:lnTo>
                      <a:pt x="25" y="12"/>
                    </a:lnTo>
                    <a:lnTo>
                      <a:pt x="22" y="11"/>
                    </a:lnTo>
                    <a:lnTo>
                      <a:pt x="0" y="0"/>
                    </a:lnTo>
                    <a:lnTo>
                      <a:pt x="105" y="0"/>
                    </a:lnTo>
                    <a:lnTo>
                      <a:pt x="83" y="11"/>
                    </a:lnTo>
                    <a:lnTo>
                      <a:pt x="80" y="12"/>
                    </a:lnTo>
                    <a:lnTo>
                      <a:pt x="76" y="13"/>
                    </a:lnTo>
                    <a:lnTo>
                      <a:pt x="66" y="15"/>
                    </a:lnTo>
                    <a:lnTo>
                      <a:pt x="63" y="16"/>
                    </a:lnTo>
                    <a:lnTo>
                      <a:pt x="59" y="16"/>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66" name="未知"/>
              <p:cNvSpPr/>
              <p:nvPr/>
            </p:nvSpPr>
            <p:spPr bwMode="auto">
              <a:xfrm>
                <a:off x="1256" y="852"/>
                <a:ext cx="36" cy="58"/>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w 88"/>
                  <a:gd name="T89" fmla="*/ 0 h 144"/>
                  <a:gd name="T90" fmla="*/ 0 w 88"/>
                  <a:gd name="T91" fmla="*/ 0 h 144"/>
                  <a:gd name="T92" fmla="*/ 0 w 88"/>
                  <a:gd name="T93" fmla="*/ 0 h 144"/>
                  <a:gd name="T94" fmla="*/ 0 w 88"/>
                  <a:gd name="T95" fmla="*/ 0 h 144"/>
                  <a:gd name="T96" fmla="*/ 0 w 88"/>
                  <a:gd name="T97" fmla="*/ 0 h 144"/>
                  <a:gd name="T98" fmla="*/ 0 w 88"/>
                  <a:gd name="T99" fmla="*/ 0 h 144"/>
                  <a:gd name="T100" fmla="*/ 0 w 88"/>
                  <a:gd name="T101" fmla="*/ 0 h 144"/>
                  <a:gd name="T102" fmla="*/ 0 w 88"/>
                  <a:gd name="T103" fmla="*/ 0 h 144"/>
                  <a:gd name="T104" fmla="*/ 0 w 88"/>
                  <a:gd name="T105" fmla="*/ 0 h 144"/>
                  <a:gd name="T106" fmla="*/ 0 w 88"/>
                  <a:gd name="T107" fmla="*/ 0 h 1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8" h="144">
                    <a:moveTo>
                      <a:pt x="36" y="144"/>
                    </a:moveTo>
                    <a:lnTo>
                      <a:pt x="36" y="143"/>
                    </a:lnTo>
                    <a:lnTo>
                      <a:pt x="35" y="143"/>
                    </a:lnTo>
                    <a:lnTo>
                      <a:pt x="34" y="142"/>
                    </a:lnTo>
                    <a:lnTo>
                      <a:pt x="33" y="142"/>
                    </a:lnTo>
                    <a:lnTo>
                      <a:pt x="33" y="141"/>
                    </a:lnTo>
                    <a:lnTo>
                      <a:pt x="32" y="140"/>
                    </a:lnTo>
                    <a:lnTo>
                      <a:pt x="31" y="139"/>
                    </a:lnTo>
                    <a:lnTo>
                      <a:pt x="29" y="138"/>
                    </a:lnTo>
                    <a:lnTo>
                      <a:pt x="28" y="137"/>
                    </a:lnTo>
                    <a:lnTo>
                      <a:pt x="27" y="136"/>
                    </a:lnTo>
                    <a:lnTo>
                      <a:pt x="26" y="135"/>
                    </a:lnTo>
                    <a:lnTo>
                      <a:pt x="24" y="133"/>
                    </a:lnTo>
                    <a:lnTo>
                      <a:pt x="23" y="132"/>
                    </a:lnTo>
                    <a:lnTo>
                      <a:pt x="21" y="130"/>
                    </a:lnTo>
                    <a:lnTo>
                      <a:pt x="21" y="129"/>
                    </a:lnTo>
                    <a:lnTo>
                      <a:pt x="20" y="128"/>
                    </a:lnTo>
                    <a:lnTo>
                      <a:pt x="19" y="127"/>
                    </a:lnTo>
                    <a:lnTo>
                      <a:pt x="18" y="126"/>
                    </a:lnTo>
                    <a:lnTo>
                      <a:pt x="17" y="125"/>
                    </a:lnTo>
                    <a:lnTo>
                      <a:pt x="16" y="124"/>
                    </a:lnTo>
                    <a:lnTo>
                      <a:pt x="16" y="123"/>
                    </a:lnTo>
                    <a:lnTo>
                      <a:pt x="14" y="121"/>
                    </a:lnTo>
                    <a:lnTo>
                      <a:pt x="13" y="118"/>
                    </a:lnTo>
                    <a:lnTo>
                      <a:pt x="8" y="109"/>
                    </a:lnTo>
                    <a:lnTo>
                      <a:pt x="6" y="106"/>
                    </a:lnTo>
                    <a:lnTo>
                      <a:pt x="6" y="104"/>
                    </a:lnTo>
                    <a:lnTo>
                      <a:pt x="5" y="103"/>
                    </a:lnTo>
                    <a:lnTo>
                      <a:pt x="4" y="99"/>
                    </a:lnTo>
                    <a:lnTo>
                      <a:pt x="3" y="96"/>
                    </a:lnTo>
                    <a:lnTo>
                      <a:pt x="2" y="94"/>
                    </a:lnTo>
                    <a:lnTo>
                      <a:pt x="2" y="93"/>
                    </a:lnTo>
                    <a:lnTo>
                      <a:pt x="1" y="89"/>
                    </a:lnTo>
                    <a:lnTo>
                      <a:pt x="0" y="72"/>
                    </a:lnTo>
                    <a:lnTo>
                      <a:pt x="0" y="68"/>
                    </a:lnTo>
                    <a:lnTo>
                      <a:pt x="0" y="66"/>
                    </a:lnTo>
                    <a:lnTo>
                      <a:pt x="0" y="65"/>
                    </a:lnTo>
                    <a:lnTo>
                      <a:pt x="0" y="61"/>
                    </a:lnTo>
                    <a:lnTo>
                      <a:pt x="1" y="58"/>
                    </a:lnTo>
                    <a:lnTo>
                      <a:pt x="1" y="55"/>
                    </a:lnTo>
                    <a:lnTo>
                      <a:pt x="1" y="54"/>
                    </a:lnTo>
                    <a:lnTo>
                      <a:pt x="2" y="51"/>
                    </a:lnTo>
                    <a:lnTo>
                      <a:pt x="2" y="50"/>
                    </a:lnTo>
                    <a:lnTo>
                      <a:pt x="3" y="48"/>
                    </a:lnTo>
                    <a:lnTo>
                      <a:pt x="4" y="45"/>
                    </a:lnTo>
                    <a:lnTo>
                      <a:pt x="4" y="44"/>
                    </a:lnTo>
                    <a:lnTo>
                      <a:pt x="5" y="41"/>
                    </a:lnTo>
                    <a:lnTo>
                      <a:pt x="13" y="26"/>
                    </a:lnTo>
                    <a:lnTo>
                      <a:pt x="14" y="23"/>
                    </a:lnTo>
                    <a:lnTo>
                      <a:pt x="16" y="21"/>
                    </a:lnTo>
                    <a:lnTo>
                      <a:pt x="16" y="20"/>
                    </a:lnTo>
                    <a:lnTo>
                      <a:pt x="17" y="19"/>
                    </a:lnTo>
                    <a:lnTo>
                      <a:pt x="18" y="17"/>
                    </a:lnTo>
                    <a:lnTo>
                      <a:pt x="19" y="17"/>
                    </a:lnTo>
                    <a:lnTo>
                      <a:pt x="20" y="16"/>
                    </a:lnTo>
                    <a:lnTo>
                      <a:pt x="21" y="14"/>
                    </a:lnTo>
                    <a:lnTo>
                      <a:pt x="23" y="12"/>
                    </a:lnTo>
                    <a:lnTo>
                      <a:pt x="24" y="11"/>
                    </a:lnTo>
                    <a:lnTo>
                      <a:pt x="26" y="9"/>
                    </a:lnTo>
                    <a:lnTo>
                      <a:pt x="27" y="8"/>
                    </a:lnTo>
                    <a:lnTo>
                      <a:pt x="28" y="7"/>
                    </a:lnTo>
                    <a:lnTo>
                      <a:pt x="29" y="6"/>
                    </a:lnTo>
                    <a:lnTo>
                      <a:pt x="31" y="5"/>
                    </a:lnTo>
                    <a:lnTo>
                      <a:pt x="31" y="4"/>
                    </a:lnTo>
                    <a:lnTo>
                      <a:pt x="32" y="4"/>
                    </a:lnTo>
                    <a:lnTo>
                      <a:pt x="33" y="3"/>
                    </a:lnTo>
                    <a:lnTo>
                      <a:pt x="33" y="2"/>
                    </a:lnTo>
                    <a:lnTo>
                      <a:pt x="34" y="2"/>
                    </a:lnTo>
                    <a:lnTo>
                      <a:pt x="35" y="1"/>
                    </a:lnTo>
                    <a:lnTo>
                      <a:pt x="36" y="0"/>
                    </a:lnTo>
                    <a:lnTo>
                      <a:pt x="88" y="0"/>
                    </a:lnTo>
                    <a:lnTo>
                      <a:pt x="85" y="0"/>
                    </a:lnTo>
                    <a:lnTo>
                      <a:pt x="83" y="0"/>
                    </a:lnTo>
                    <a:lnTo>
                      <a:pt x="64" y="4"/>
                    </a:lnTo>
                    <a:lnTo>
                      <a:pt x="63" y="5"/>
                    </a:lnTo>
                    <a:lnTo>
                      <a:pt x="61" y="6"/>
                    </a:lnTo>
                    <a:lnTo>
                      <a:pt x="58" y="7"/>
                    </a:lnTo>
                    <a:lnTo>
                      <a:pt x="49" y="12"/>
                    </a:lnTo>
                    <a:lnTo>
                      <a:pt x="46" y="14"/>
                    </a:lnTo>
                    <a:lnTo>
                      <a:pt x="44" y="16"/>
                    </a:lnTo>
                    <a:lnTo>
                      <a:pt x="42" y="17"/>
                    </a:lnTo>
                    <a:lnTo>
                      <a:pt x="40" y="19"/>
                    </a:lnTo>
                    <a:lnTo>
                      <a:pt x="39" y="20"/>
                    </a:lnTo>
                    <a:lnTo>
                      <a:pt x="38" y="21"/>
                    </a:lnTo>
                    <a:lnTo>
                      <a:pt x="36" y="23"/>
                    </a:lnTo>
                    <a:lnTo>
                      <a:pt x="34" y="26"/>
                    </a:lnTo>
                    <a:lnTo>
                      <a:pt x="31" y="29"/>
                    </a:lnTo>
                    <a:lnTo>
                      <a:pt x="30" y="30"/>
                    </a:lnTo>
                    <a:lnTo>
                      <a:pt x="29" y="32"/>
                    </a:lnTo>
                    <a:lnTo>
                      <a:pt x="27" y="35"/>
                    </a:lnTo>
                    <a:lnTo>
                      <a:pt x="25" y="38"/>
                    </a:lnTo>
                    <a:lnTo>
                      <a:pt x="24" y="40"/>
                    </a:lnTo>
                    <a:lnTo>
                      <a:pt x="24" y="41"/>
                    </a:lnTo>
                    <a:lnTo>
                      <a:pt x="22" y="44"/>
                    </a:lnTo>
                    <a:lnTo>
                      <a:pt x="22" y="45"/>
                    </a:lnTo>
                    <a:lnTo>
                      <a:pt x="21" y="48"/>
                    </a:lnTo>
                    <a:lnTo>
                      <a:pt x="20" y="50"/>
                    </a:lnTo>
                    <a:lnTo>
                      <a:pt x="20" y="51"/>
                    </a:lnTo>
                    <a:lnTo>
                      <a:pt x="19" y="54"/>
                    </a:lnTo>
                    <a:lnTo>
                      <a:pt x="19" y="55"/>
                    </a:lnTo>
                    <a:lnTo>
                      <a:pt x="18" y="58"/>
                    </a:lnTo>
                    <a:lnTo>
                      <a:pt x="18" y="61"/>
                    </a:lnTo>
                    <a:lnTo>
                      <a:pt x="17" y="61"/>
                    </a:lnTo>
                    <a:lnTo>
                      <a:pt x="17" y="65"/>
                    </a:lnTo>
                    <a:lnTo>
                      <a:pt x="17" y="66"/>
                    </a:lnTo>
                    <a:lnTo>
                      <a:pt x="17" y="68"/>
                    </a:lnTo>
                    <a:lnTo>
                      <a:pt x="17" y="72"/>
                    </a:lnTo>
                    <a:lnTo>
                      <a:pt x="17" y="75"/>
                    </a:lnTo>
                    <a:lnTo>
                      <a:pt x="17" y="77"/>
                    </a:lnTo>
                    <a:lnTo>
                      <a:pt x="17" y="79"/>
                    </a:lnTo>
                    <a:lnTo>
                      <a:pt x="17" y="82"/>
                    </a:lnTo>
                    <a:lnTo>
                      <a:pt x="18" y="83"/>
                    </a:lnTo>
                    <a:lnTo>
                      <a:pt x="18" y="86"/>
                    </a:lnTo>
                    <a:lnTo>
                      <a:pt x="19" y="88"/>
                    </a:lnTo>
                    <a:lnTo>
                      <a:pt x="19" y="89"/>
                    </a:lnTo>
                    <a:lnTo>
                      <a:pt x="20" y="93"/>
                    </a:lnTo>
                    <a:lnTo>
                      <a:pt x="20" y="94"/>
                    </a:lnTo>
                    <a:lnTo>
                      <a:pt x="21" y="96"/>
                    </a:lnTo>
                    <a:lnTo>
                      <a:pt x="22" y="99"/>
                    </a:lnTo>
                    <a:lnTo>
                      <a:pt x="24" y="103"/>
                    </a:lnTo>
                    <a:lnTo>
                      <a:pt x="24" y="104"/>
                    </a:lnTo>
                    <a:lnTo>
                      <a:pt x="25" y="106"/>
                    </a:lnTo>
                    <a:lnTo>
                      <a:pt x="27" y="109"/>
                    </a:lnTo>
                    <a:lnTo>
                      <a:pt x="29" y="112"/>
                    </a:lnTo>
                    <a:lnTo>
                      <a:pt x="30" y="114"/>
                    </a:lnTo>
                    <a:lnTo>
                      <a:pt x="31" y="115"/>
                    </a:lnTo>
                    <a:lnTo>
                      <a:pt x="34" y="118"/>
                    </a:lnTo>
                    <a:lnTo>
                      <a:pt x="36" y="121"/>
                    </a:lnTo>
                    <a:lnTo>
                      <a:pt x="38" y="123"/>
                    </a:lnTo>
                    <a:lnTo>
                      <a:pt x="39" y="124"/>
                    </a:lnTo>
                    <a:lnTo>
                      <a:pt x="40" y="125"/>
                    </a:lnTo>
                    <a:lnTo>
                      <a:pt x="42" y="126"/>
                    </a:lnTo>
                    <a:lnTo>
                      <a:pt x="42" y="127"/>
                    </a:lnTo>
                    <a:lnTo>
                      <a:pt x="44" y="128"/>
                    </a:lnTo>
                    <a:lnTo>
                      <a:pt x="54" y="135"/>
                    </a:lnTo>
                    <a:lnTo>
                      <a:pt x="56" y="136"/>
                    </a:lnTo>
                    <a:lnTo>
                      <a:pt x="58" y="137"/>
                    </a:lnTo>
                    <a:lnTo>
                      <a:pt x="61" y="138"/>
                    </a:lnTo>
                    <a:lnTo>
                      <a:pt x="63" y="139"/>
                    </a:lnTo>
                    <a:lnTo>
                      <a:pt x="64" y="139"/>
                    </a:lnTo>
                    <a:lnTo>
                      <a:pt x="66" y="140"/>
                    </a:lnTo>
                    <a:lnTo>
                      <a:pt x="69" y="141"/>
                    </a:lnTo>
                    <a:lnTo>
                      <a:pt x="71" y="142"/>
                    </a:lnTo>
                    <a:lnTo>
                      <a:pt x="74" y="142"/>
                    </a:lnTo>
                    <a:lnTo>
                      <a:pt x="77" y="143"/>
                    </a:lnTo>
                    <a:lnTo>
                      <a:pt x="80" y="143"/>
                    </a:lnTo>
                    <a:lnTo>
                      <a:pt x="83" y="143"/>
                    </a:lnTo>
                    <a:lnTo>
                      <a:pt x="85" y="144"/>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67" name="未知"/>
              <p:cNvSpPr/>
              <p:nvPr/>
            </p:nvSpPr>
            <p:spPr bwMode="auto">
              <a:xfrm>
                <a:off x="1292" y="852"/>
                <a:ext cx="35"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9" h="144">
                    <a:moveTo>
                      <a:pt x="0" y="144"/>
                    </a:moveTo>
                    <a:lnTo>
                      <a:pt x="17" y="142"/>
                    </a:lnTo>
                    <a:lnTo>
                      <a:pt x="20" y="141"/>
                    </a:lnTo>
                    <a:lnTo>
                      <a:pt x="23" y="140"/>
                    </a:lnTo>
                    <a:lnTo>
                      <a:pt x="24" y="139"/>
                    </a:lnTo>
                    <a:lnTo>
                      <a:pt x="25" y="139"/>
                    </a:lnTo>
                    <a:lnTo>
                      <a:pt x="28" y="138"/>
                    </a:lnTo>
                    <a:lnTo>
                      <a:pt x="30" y="137"/>
                    </a:lnTo>
                    <a:lnTo>
                      <a:pt x="43" y="129"/>
                    </a:lnTo>
                    <a:lnTo>
                      <a:pt x="45" y="128"/>
                    </a:lnTo>
                    <a:lnTo>
                      <a:pt x="47" y="126"/>
                    </a:lnTo>
                    <a:lnTo>
                      <a:pt x="49" y="125"/>
                    </a:lnTo>
                    <a:lnTo>
                      <a:pt x="50" y="124"/>
                    </a:lnTo>
                    <a:lnTo>
                      <a:pt x="51" y="123"/>
                    </a:lnTo>
                    <a:lnTo>
                      <a:pt x="64" y="105"/>
                    </a:lnTo>
                    <a:lnTo>
                      <a:pt x="64" y="104"/>
                    </a:lnTo>
                    <a:lnTo>
                      <a:pt x="65" y="102"/>
                    </a:lnTo>
                    <a:lnTo>
                      <a:pt x="67" y="99"/>
                    </a:lnTo>
                    <a:lnTo>
                      <a:pt x="68" y="97"/>
                    </a:lnTo>
                    <a:lnTo>
                      <a:pt x="71" y="85"/>
                    </a:lnTo>
                    <a:lnTo>
                      <a:pt x="71" y="83"/>
                    </a:lnTo>
                    <a:lnTo>
                      <a:pt x="72" y="80"/>
                    </a:lnTo>
                    <a:lnTo>
                      <a:pt x="72" y="79"/>
                    </a:lnTo>
                    <a:lnTo>
                      <a:pt x="72" y="78"/>
                    </a:lnTo>
                    <a:lnTo>
                      <a:pt x="72" y="75"/>
                    </a:lnTo>
                    <a:lnTo>
                      <a:pt x="72" y="72"/>
                    </a:lnTo>
                    <a:lnTo>
                      <a:pt x="72" y="69"/>
                    </a:lnTo>
                    <a:lnTo>
                      <a:pt x="72" y="66"/>
                    </a:lnTo>
                    <a:lnTo>
                      <a:pt x="72" y="65"/>
                    </a:lnTo>
                    <a:lnTo>
                      <a:pt x="72" y="63"/>
                    </a:lnTo>
                    <a:lnTo>
                      <a:pt x="69" y="52"/>
                    </a:lnTo>
                    <a:lnTo>
                      <a:pt x="69" y="50"/>
                    </a:lnTo>
                    <a:lnTo>
                      <a:pt x="55" y="26"/>
                    </a:lnTo>
                    <a:lnTo>
                      <a:pt x="55" y="25"/>
                    </a:lnTo>
                    <a:lnTo>
                      <a:pt x="53" y="23"/>
                    </a:lnTo>
                    <a:lnTo>
                      <a:pt x="51" y="21"/>
                    </a:lnTo>
                    <a:lnTo>
                      <a:pt x="50" y="20"/>
                    </a:lnTo>
                    <a:lnTo>
                      <a:pt x="49" y="19"/>
                    </a:lnTo>
                    <a:lnTo>
                      <a:pt x="35" y="9"/>
                    </a:lnTo>
                    <a:lnTo>
                      <a:pt x="33" y="8"/>
                    </a:lnTo>
                    <a:lnTo>
                      <a:pt x="30" y="7"/>
                    </a:lnTo>
                    <a:lnTo>
                      <a:pt x="28" y="6"/>
                    </a:lnTo>
                    <a:lnTo>
                      <a:pt x="17" y="2"/>
                    </a:lnTo>
                    <a:lnTo>
                      <a:pt x="14" y="2"/>
                    </a:lnTo>
                    <a:lnTo>
                      <a:pt x="0" y="0"/>
                    </a:lnTo>
                    <a:lnTo>
                      <a:pt x="53" y="0"/>
                    </a:lnTo>
                    <a:lnTo>
                      <a:pt x="53" y="1"/>
                    </a:lnTo>
                    <a:lnTo>
                      <a:pt x="54" y="1"/>
                    </a:lnTo>
                    <a:lnTo>
                      <a:pt x="54" y="2"/>
                    </a:lnTo>
                    <a:lnTo>
                      <a:pt x="55" y="2"/>
                    </a:lnTo>
                    <a:lnTo>
                      <a:pt x="56" y="3"/>
                    </a:lnTo>
                    <a:lnTo>
                      <a:pt x="57" y="4"/>
                    </a:lnTo>
                    <a:lnTo>
                      <a:pt x="58" y="4"/>
                    </a:lnTo>
                    <a:lnTo>
                      <a:pt x="58" y="5"/>
                    </a:lnTo>
                    <a:lnTo>
                      <a:pt x="59" y="6"/>
                    </a:lnTo>
                    <a:lnTo>
                      <a:pt x="60" y="7"/>
                    </a:lnTo>
                    <a:lnTo>
                      <a:pt x="62" y="8"/>
                    </a:lnTo>
                    <a:lnTo>
                      <a:pt x="63" y="9"/>
                    </a:lnTo>
                    <a:lnTo>
                      <a:pt x="64" y="11"/>
                    </a:lnTo>
                    <a:lnTo>
                      <a:pt x="66" y="12"/>
                    </a:lnTo>
                    <a:lnTo>
                      <a:pt x="67" y="14"/>
                    </a:lnTo>
                    <a:lnTo>
                      <a:pt x="68" y="15"/>
                    </a:lnTo>
                    <a:lnTo>
                      <a:pt x="69" y="16"/>
                    </a:lnTo>
                    <a:lnTo>
                      <a:pt x="70" y="17"/>
                    </a:lnTo>
                    <a:lnTo>
                      <a:pt x="72" y="19"/>
                    </a:lnTo>
                    <a:lnTo>
                      <a:pt x="72" y="20"/>
                    </a:lnTo>
                    <a:lnTo>
                      <a:pt x="73" y="21"/>
                    </a:lnTo>
                    <a:lnTo>
                      <a:pt x="74" y="23"/>
                    </a:lnTo>
                    <a:lnTo>
                      <a:pt x="76" y="25"/>
                    </a:lnTo>
                    <a:lnTo>
                      <a:pt x="76" y="26"/>
                    </a:lnTo>
                    <a:lnTo>
                      <a:pt x="77" y="28"/>
                    </a:lnTo>
                    <a:lnTo>
                      <a:pt x="78" y="30"/>
                    </a:lnTo>
                    <a:lnTo>
                      <a:pt x="80" y="32"/>
                    </a:lnTo>
                    <a:lnTo>
                      <a:pt x="81" y="35"/>
                    </a:lnTo>
                    <a:lnTo>
                      <a:pt x="82" y="37"/>
                    </a:lnTo>
                    <a:lnTo>
                      <a:pt x="82" y="39"/>
                    </a:lnTo>
                    <a:lnTo>
                      <a:pt x="83" y="39"/>
                    </a:lnTo>
                    <a:lnTo>
                      <a:pt x="84" y="42"/>
                    </a:lnTo>
                    <a:lnTo>
                      <a:pt x="85" y="44"/>
                    </a:lnTo>
                    <a:lnTo>
                      <a:pt x="85" y="45"/>
                    </a:lnTo>
                    <a:lnTo>
                      <a:pt x="85" y="47"/>
                    </a:lnTo>
                    <a:lnTo>
                      <a:pt x="86" y="50"/>
                    </a:lnTo>
                    <a:lnTo>
                      <a:pt x="87" y="52"/>
                    </a:lnTo>
                    <a:lnTo>
                      <a:pt x="87" y="55"/>
                    </a:lnTo>
                    <a:lnTo>
                      <a:pt x="88" y="58"/>
                    </a:lnTo>
                    <a:lnTo>
                      <a:pt x="88" y="61"/>
                    </a:lnTo>
                    <a:lnTo>
                      <a:pt x="88" y="63"/>
                    </a:lnTo>
                    <a:lnTo>
                      <a:pt x="89" y="65"/>
                    </a:lnTo>
                    <a:lnTo>
                      <a:pt x="89" y="66"/>
                    </a:lnTo>
                    <a:lnTo>
                      <a:pt x="89" y="69"/>
                    </a:lnTo>
                    <a:lnTo>
                      <a:pt x="89" y="72"/>
                    </a:lnTo>
                    <a:lnTo>
                      <a:pt x="89" y="75"/>
                    </a:lnTo>
                    <a:lnTo>
                      <a:pt x="89" y="78"/>
                    </a:lnTo>
                    <a:lnTo>
                      <a:pt x="89" y="79"/>
                    </a:lnTo>
                    <a:lnTo>
                      <a:pt x="88" y="80"/>
                    </a:lnTo>
                    <a:lnTo>
                      <a:pt x="88" y="83"/>
                    </a:lnTo>
                    <a:lnTo>
                      <a:pt x="88" y="85"/>
                    </a:lnTo>
                    <a:lnTo>
                      <a:pt x="88" y="86"/>
                    </a:lnTo>
                    <a:lnTo>
                      <a:pt x="87" y="89"/>
                    </a:lnTo>
                    <a:lnTo>
                      <a:pt x="87" y="91"/>
                    </a:lnTo>
                    <a:lnTo>
                      <a:pt x="87" y="92"/>
                    </a:lnTo>
                    <a:lnTo>
                      <a:pt x="86" y="94"/>
                    </a:lnTo>
                    <a:lnTo>
                      <a:pt x="85" y="97"/>
                    </a:lnTo>
                    <a:lnTo>
                      <a:pt x="85" y="99"/>
                    </a:lnTo>
                    <a:lnTo>
                      <a:pt x="84" y="102"/>
                    </a:lnTo>
                    <a:lnTo>
                      <a:pt x="83" y="104"/>
                    </a:lnTo>
                    <a:lnTo>
                      <a:pt x="82" y="105"/>
                    </a:lnTo>
                    <a:lnTo>
                      <a:pt x="82" y="107"/>
                    </a:lnTo>
                    <a:lnTo>
                      <a:pt x="81" y="109"/>
                    </a:lnTo>
                    <a:lnTo>
                      <a:pt x="80" y="112"/>
                    </a:lnTo>
                    <a:lnTo>
                      <a:pt x="78" y="114"/>
                    </a:lnTo>
                    <a:lnTo>
                      <a:pt x="77" y="116"/>
                    </a:lnTo>
                    <a:lnTo>
                      <a:pt x="76" y="118"/>
                    </a:lnTo>
                    <a:lnTo>
                      <a:pt x="74" y="121"/>
                    </a:lnTo>
                    <a:lnTo>
                      <a:pt x="73" y="123"/>
                    </a:lnTo>
                    <a:lnTo>
                      <a:pt x="72" y="124"/>
                    </a:lnTo>
                    <a:lnTo>
                      <a:pt x="72" y="125"/>
                    </a:lnTo>
                    <a:lnTo>
                      <a:pt x="70" y="126"/>
                    </a:lnTo>
                    <a:lnTo>
                      <a:pt x="69" y="128"/>
                    </a:lnTo>
                    <a:lnTo>
                      <a:pt x="68" y="129"/>
                    </a:lnTo>
                    <a:lnTo>
                      <a:pt x="67" y="130"/>
                    </a:lnTo>
                    <a:lnTo>
                      <a:pt x="66" y="132"/>
                    </a:lnTo>
                    <a:lnTo>
                      <a:pt x="64" y="133"/>
                    </a:lnTo>
                    <a:lnTo>
                      <a:pt x="63" y="134"/>
                    </a:lnTo>
                    <a:lnTo>
                      <a:pt x="58" y="139"/>
                    </a:lnTo>
                    <a:lnTo>
                      <a:pt x="57" y="140"/>
                    </a:lnTo>
                    <a:lnTo>
                      <a:pt x="56" y="141"/>
                    </a:lnTo>
                    <a:lnTo>
                      <a:pt x="55" y="142"/>
                    </a:lnTo>
                    <a:lnTo>
                      <a:pt x="54" y="142"/>
                    </a:lnTo>
                    <a:lnTo>
                      <a:pt x="54" y="143"/>
                    </a:lnTo>
                    <a:lnTo>
                      <a:pt x="53" y="143"/>
                    </a:lnTo>
                    <a:lnTo>
                      <a:pt x="53"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68" name="未知"/>
              <p:cNvSpPr/>
              <p:nvPr/>
            </p:nvSpPr>
            <p:spPr bwMode="auto">
              <a:xfrm>
                <a:off x="1271" y="845"/>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w 105"/>
                  <a:gd name="T61" fmla="*/ 0 h 17"/>
                  <a:gd name="T62" fmla="*/ 0 w 105"/>
                  <a:gd name="T63" fmla="*/ 0 h 17"/>
                  <a:gd name="T64" fmla="*/ 0 w 105"/>
                  <a:gd name="T65" fmla="*/ 0 h 17"/>
                  <a:gd name="T66" fmla="*/ 0 w 105"/>
                  <a:gd name="T67" fmla="*/ 0 h 17"/>
                  <a:gd name="T68" fmla="*/ 0 w 105"/>
                  <a:gd name="T69" fmla="*/ 0 h 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5" h="17">
                    <a:moveTo>
                      <a:pt x="0" y="17"/>
                    </a:moveTo>
                    <a:lnTo>
                      <a:pt x="0" y="17"/>
                    </a:lnTo>
                    <a:lnTo>
                      <a:pt x="3" y="15"/>
                    </a:lnTo>
                    <a:lnTo>
                      <a:pt x="6" y="13"/>
                    </a:lnTo>
                    <a:lnTo>
                      <a:pt x="9" y="11"/>
                    </a:lnTo>
                    <a:lnTo>
                      <a:pt x="12" y="10"/>
                    </a:lnTo>
                    <a:lnTo>
                      <a:pt x="15" y="8"/>
                    </a:lnTo>
                    <a:lnTo>
                      <a:pt x="18" y="7"/>
                    </a:lnTo>
                    <a:lnTo>
                      <a:pt x="22" y="6"/>
                    </a:lnTo>
                    <a:lnTo>
                      <a:pt x="25" y="5"/>
                    </a:lnTo>
                    <a:lnTo>
                      <a:pt x="28" y="4"/>
                    </a:lnTo>
                    <a:lnTo>
                      <a:pt x="31" y="3"/>
                    </a:lnTo>
                    <a:lnTo>
                      <a:pt x="35" y="2"/>
                    </a:lnTo>
                    <a:lnTo>
                      <a:pt x="38" y="1"/>
                    </a:lnTo>
                    <a:lnTo>
                      <a:pt x="42" y="1"/>
                    </a:lnTo>
                    <a:lnTo>
                      <a:pt x="45" y="0"/>
                    </a:lnTo>
                    <a:lnTo>
                      <a:pt x="49" y="0"/>
                    </a:lnTo>
                    <a:lnTo>
                      <a:pt x="52" y="0"/>
                    </a:lnTo>
                    <a:lnTo>
                      <a:pt x="56" y="0"/>
                    </a:lnTo>
                    <a:lnTo>
                      <a:pt x="59" y="0"/>
                    </a:lnTo>
                    <a:lnTo>
                      <a:pt x="63" y="1"/>
                    </a:lnTo>
                    <a:lnTo>
                      <a:pt x="66" y="1"/>
                    </a:lnTo>
                    <a:lnTo>
                      <a:pt x="70" y="2"/>
                    </a:lnTo>
                    <a:lnTo>
                      <a:pt x="73" y="3"/>
                    </a:lnTo>
                    <a:lnTo>
                      <a:pt x="76" y="4"/>
                    </a:lnTo>
                    <a:lnTo>
                      <a:pt x="80" y="5"/>
                    </a:lnTo>
                    <a:lnTo>
                      <a:pt x="83" y="6"/>
                    </a:lnTo>
                    <a:lnTo>
                      <a:pt x="86" y="7"/>
                    </a:lnTo>
                    <a:lnTo>
                      <a:pt x="89" y="8"/>
                    </a:lnTo>
                    <a:lnTo>
                      <a:pt x="93" y="10"/>
                    </a:lnTo>
                    <a:lnTo>
                      <a:pt x="96" y="11"/>
                    </a:lnTo>
                    <a:lnTo>
                      <a:pt x="99" y="13"/>
                    </a:lnTo>
                    <a:lnTo>
                      <a:pt x="101" y="15"/>
                    </a:lnTo>
                    <a:lnTo>
                      <a:pt x="104" y="1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69" name="未知"/>
              <p:cNvSpPr/>
              <p:nvPr/>
            </p:nvSpPr>
            <p:spPr bwMode="auto">
              <a:xfrm>
                <a:off x="1263" y="852"/>
                <a:ext cx="57" cy="58"/>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21" y="21"/>
                    </a:moveTo>
                    <a:lnTo>
                      <a:pt x="71" y="0"/>
                    </a:lnTo>
                    <a:lnTo>
                      <a:pt x="74" y="0"/>
                    </a:lnTo>
                    <a:lnTo>
                      <a:pt x="128" y="28"/>
                    </a:lnTo>
                    <a:lnTo>
                      <a:pt x="143" y="72"/>
                    </a:lnTo>
                    <a:lnTo>
                      <a:pt x="143" y="75"/>
                    </a:lnTo>
                    <a:lnTo>
                      <a:pt x="116" y="128"/>
                    </a:lnTo>
                    <a:lnTo>
                      <a:pt x="71" y="144"/>
                    </a:lnTo>
                    <a:lnTo>
                      <a:pt x="68" y="144"/>
                    </a:lnTo>
                    <a:lnTo>
                      <a:pt x="13" y="114"/>
                    </a:lnTo>
                    <a:lnTo>
                      <a:pt x="0" y="72"/>
                    </a:lnTo>
                    <a:lnTo>
                      <a:pt x="0" y="66"/>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0" name="未知"/>
              <p:cNvSpPr/>
              <p:nvPr/>
            </p:nvSpPr>
            <p:spPr bwMode="auto">
              <a:xfrm>
                <a:off x="1256" y="845"/>
                <a:ext cx="71"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8">
                    <a:moveTo>
                      <a:pt x="0" y="89"/>
                    </a:moveTo>
                    <a:lnTo>
                      <a:pt x="21" y="146"/>
                    </a:lnTo>
                    <a:lnTo>
                      <a:pt x="74" y="176"/>
                    </a:lnTo>
                    <a:lnTo>
                      <a:pt x="88" y="178"/>
                    </a:lnTo>
                    <a:lnTo>
                      <a:pt x="92" y="178"/>
                    </a:lnTo>
                    <a:lnTo>
                      <a:pt x="148" y="154"/>
                    </a:lnTo>
                    <a:lnTo>
                      <a:pt x="177" y="96"/>
                    </a:lnTo>
                    <a:lnTo>
                      <a:pt x="177" y="89"/>
                    </a:lnTo>
                    <a:lnTo>
                      <a:pt x="177" y="82"/>
                    </a:lnTo>
                    <a:lnTo>
                      <a:pt x="151" y="26"/>
                    </a:lnTo>
                    <a:lnTo>
                      <a:pt x="95" y="0"/>
                    </a:lnTo>
                    <a:lnTo>
                      <a:pt x="88" y="0"/>
                    </a:lnTo>
                    <a:lnTo>
                      <a:pt x="85" y="0"/>
                    </a:lnTo>
                    <a:lnTo>
                      <a:pt x="28" y="24"/>
                    </a:lnTo>
                    <a:lnTo>
                      <a:pt x="0" y="78"/>
                    </a:lnTo>
                    <a:lnTo>
                      <a:pt x="0" y="8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1" name="未知"/>
              <p:cNvSpPr/>
              <p:nvPr/>
            </p:nvSpPr>
            <p:spPr bwMode="auto">
              <a:xfrm>
                <a:off x="1282" y="890"/>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w 50"/>
                  <a:gd name="T79" fmla="*/ 0 h 11"/>
                  <a:gd name="T80" fmla="*/ 0 w 50"/>
                  <a:gd name="T81" fmla="*/ 0 h 11"/>
                  <a:gd name="T82" fmla="*/ 0 w 50"/>
                  <a:gd name="T83" fmla="*/ 0 h 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 h="11">
                    <a:moveTo>
                      <a:pt x="25" y="11"/>
                    </a:moveTo>
                    <a:lnTo>
                      <a:pt x="24" y="11"/>
                    </a:lnTo>
                    <a:lnTo>
                      <a:pt x="23" y="11"/>
                    </a:lnTo>
                    <a:lnTo>
                      <a:pt x="21" y="11"/>
                    </a:lnTo>
                    <a:lnTo>
                      <a:pt x="20" y="11"/>
                    </a:lnTo>
                    <a:lnTo>
                      <a:pt x="19" y="10"/>
                    </a:lnTo>
                    <a:lnTo>
                      <a:pt x="18" y="10"/>
                    </a:lnTo>
                    <a:lnTo>
                      <a:pt x="16" y="10"/>
                    </a:lnTo>
                    <a:lnTo>
                      <a:pt x="15" y="9"/>
                    </a:lnTo>
                    <a:lnTo>
                      <a:pt x="14" y="9"/>
                    </a:lnTo>
                    <a:lnTo>
                      <a:pt x="13" y="8"/>
                    </a:lnTo>
                    <a:lnTo>
                      <a:pt x="11" y="8"/>
                    </a:lnTo>
                    <a:lnTo>
                      <a:pt x="10" y="7"/>
                    </a:lnTo>
                    <a:lnTo>
                      <a:pt x="9" y="7"/>
                    </a:lnTo>
                    <a:lnTo>
                      <a:pt x="8" y="6"/>
                    </a:lnTo>
                    <a:lnTo>
                      <a:pt x="7" y="5"/>
                    </a:lnTo>
                    <a:lnTo>
                      <a:pt x="5" y="4"/>
                    </a:lnTo>
                    <a:lnTo>
                      <a:pt x="4" y="3"/>
                    </a:lnTo>
                    <a:lnTo>
                      <a:pt x="3" y="2"/>
                    </a:lnTo>
                    <a:lnTo>
                      <a:pt x="2" y="1"/>
                    </a:lnTo>
                    <a:lnTo>
                      <a:pt x="1" y="0"/>
                    </a:lnTo>
                    <a:lnTo>
                      <a:pt x="0" y="0"/>
                    </a:lnTo>
                    <a:lnTo>
                      <a:pt x="50" y="0"/>
                    </a:lnTo>
                    <a:lnTo>
                      <a:pt x="49" y="1"/>
                    </a:lnTo>
                    <a:lnTo>
                      <a:pt x="48" y="2"/>
                    </a:lnTo>
                    <a:lnTo>
                      <a:pt x="47" y="3"/>
                    </a:lnTo>
                    <a:lnTo>
                      <a:pt x="46" y="4"/>
                    </a:lnTo>
                    <a:lnTo>
                      <a:pt x="43" y="6"/>
                    </a:lnTo>
                    <a:lnTo>
                      <a:pt x="41" y="7"/>
                    </a:lnTo>
                    <a:lnTo>
                      <a:pt x="40" y="7"/>
                    </a:lnTo>
                    <a:lnTo>
                      <a:pt x="39" y="8"/>
                    </a:lnTo>
                    <a:lnTo>
                      <a:pt x="38" y="8"/>
                    </a:lnTo>
                    <a:lnTo>
                      <a:pt x="37" y="9"/>
                    </a:lnTo>
                    <a:lnTo>
                      <a:pt x="36" y="9"/>
                    </a:lnTo>
                    <a:lnTo>
                      <a:pt x="34" y="10"/>
                    </a:lnTo>
                    <a:lnTo>
                      <a:pt x="33" y="10"/>
                    </a:lnTo>
                    <a:lnTo>
                      <a:pt x="31" y="11"/>
                    </a:lnTo>
                    <a:lnTo>
                      <a:pt x="29" y="11"/>
                    </a:lnTo>
                    <a:lnTo>
                      <a:pt x="28" y="11"/>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2" name="未知"/>
              <p:cNvSpPr/>
              <p:nvPr/>
            </p:nvSpPr>
            <p:spPr bwMode="auto">
              <a:xfrm>
                <a:off x="1278" y="872"/>
                <a:ext cx="14"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3" h="44">
                    <a:moveTo>
                      <a:pt x="8" y="44"/>
                    </a:moveTo>
                    <a:lnTo>
                      <a:pt x="8" y="43"/>
                    </a:lnTo>
                    <a:lnTo>
                      <a:pt x="7" y="42"/>
                    </a:lnTo>
                    <a:lnTo>
                      <a:pt x="5" y="39"/>
                    </a:lnTo>
                    <a:lnTo>
                      <a:pt x="5" y="38"/>
                    </a:lnTo>
                    <a:lnTo>
                      <a:pt x="4" y="38"/>
                    </a:lnTo>
                    <a:lnTo>
                      <a:pt x="4" y="37"/>
                    </a:lnTo>
                    <a:lnTo>
                      <a:pt x="3" y="36"/>
                    </a:lnTo>
                    <a:lnTo>
                      <a:pt x="1" y="27"/>
                    </a:lnTo>
                    <a:lnTo>
                      <a:pt x="0" y="26"/>
                    </a:lnTo>
                    <a:lnTo>
                      <a:pt x="0" y="25"/>
                    </a:lnTo>
                    <a:lnTo>
                      <a:pt x="0" y="24"/>
                    </a:lnTo>
                    <a:lnTo>
                      <a:pt x="0" y="23"/>
                    </a:lnTo>
                    <a:lnTo>
                      <a:pt x="0" y="22"/>
                    </a:lnTo>
                    <a:lnTo>
                      <a:pt x="0" y="21"/>
                    </a:lnTo>
                    <a:lnTo>
                      <a:pt x="1" y="17"/>
                    </a:lnTo>
                    <a:lnTo>
                      <a:pt x="1" y="15"/>
                    </a:lnTo>
                    <a:lnTo>
                      <a:pt x="1" y="14"/>
                    </a:lnTo>
                    <a:lnTo>
                      <a:pt x="1" y="13"/>
                    </a:lnTo>
                    <a:lnTo>
                      <a:pt x="2" y="12"/>
                    </a:lnTo>
                    <a:lnTo>
                      <a:pt x="4" y="7"/>
                    </a:lnTo>
                    <a:lnTo>
                      <a:pt x="4" y="6"/>
                    </a:lnTo>
                    <a:lnTo>
                      <a:pt x="5" y="5"/>
                    </a:lnTo>
                    <a:lnTo>
                      <a:pt x="5" y="4"/>
                    </a:lnTo>
                    <a:lnTo>
                      <a:pt x="6" y="4"/>
                    </a:lnTo>
                    <a:lnTo>
                      <a:pt x="6" y="3"/>
                    </a:lnTo>
                    <a:lnTo>
                      <a:pt x="7" y="3"/>
                    </a:lnTo>
                    <a:lnTo>
                      <a:pt x="7" y="2"/>
                    </a:lnTo>
                    <a:lnTo>
                      <a:pt x="7" y="1"/>
                    </a:lnTo>
                    <a:lnTo>
                      <a:pt x="8" y="1"/>
                    </a:lnTo>
                    <a:lnTo>
                      <a:pt x="8" y="0"/>
                    </a:lnTo>
                    <a:lnTo>
                      <a:pt x="33" y="0"/>
                    </a:lnTo>
                    <a:lnTo>
                      <a:pt x="32" y="0"/>
                    </a:lnTo>
                    <a:lnTo>
                      <a:pt x="26" y="1"/>
                    </a:lnTo>
                    <a:lnTo>
                      <a:pt x="20" y="5"/>
                    </a:lnTo>
                    <a:lnTo>
                      <a:pt x="19" y="5"/>
                    </a:lnTo>
                    <a:lnTo>
                      <a:pt x="19" y="6"/>
                    </a:lnTo>
                    <a:lnTo>
                      <a:pt x="18" y="7"/>
                    </a:lnTo>
                    <a:lnTo>
                      <a:pt x="17" y="8"/>
                    </a:lnTo>
                    <a:lnTo>
                      <a:pt x="16" y="9"/>
                    </a:lnTo>
                    <a:lnTo>
                      <a:pt x="15" y="10"/>
                    </a:lnTo>
                    <a:lnTo>
                      <a:pt x="15" y="11"/>
                    </a:lnTo>
                    <a:lnTo>
                      <a:pt x="14" y="12"/>
                    </a:lnTo>
                    <a:lnTo>
                      <a:pt x="14" y="13"/>
                    </a:lnTo>
                    <a:lnTo>
                      <a:pt x="13" y="14"/>
                    </a:lnTo>
                    <a:lnTo>
                      <a:pt x="12" y="21"/>
                    </a:lnTo>
                    <a:lnTo>
                      <a:pt x="12" y="22"/>
                    </a:lnTo>
                    <a:lnTo>
                      <a:pt x="12" y="27"/>
                    </a:lnTo>
                    <a:lnTo>
                      <a:pt x="13" y="28"/>
                    </a:lnTo>
                    <a:lnTo>
                      <a:pt x="13" y="30"/>
                    </a:lnTo>
                    <a:lnTo>
                      <a:pt x="14" y="31"/>
                    </a:lnTo>
                    <a:lnTo>
                      <a:pt x="14" y="32"/>
                    </a:lnTo>
                    <a:lnTo>
                      <a:pt x="15" y="33"/>
                    </a:lnTo>
                    <a:lnTo>
                      <a:pt x="16" y="35"/>
                    </a:lnTo>
                    <a:lnTo>
                      <a:pt x="17" y="36"/>
                    </a:lnTo>
                    <a:lnTo>
                      <a:pt x="18" y="37"/>
                    </a:lnTo>
                    <a:lnTo>
                      <a:pt x="20" y="39"/>
                    </a:lnTo>
                    <a:lnTo>
                      <a:pt x="21" y="39"/>
                    </a:lnTo>
                    <a:lnTo>
                      <a:pt x="21" y="40"/>
                    </a:lnTo>
                    <a:lnTo>
                      <a:pt x="22" y="40"/>
                    </a:lnTo>
                    <a:lnTo>
                      <a:pt x="26" y="42"/>
                    </a:lnTo>
                    <a:lnTo>
                      <a:pt x="27" y="43"/>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3" name="未知"/>
              <p:cNvSpPr/>
              <p:nvPr/>
            </p:nvSpPr>
            <p:spPr bwMode="auto">
              <a:xfrm>
                <a:off x="1292" y="872"/>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3" h="44">
                    <a:moveTo>
                      <a:pt x="0" y="44"/>
                    </a:moveTo>
                    <a:lnTo>
                      <a:pt x="14" y="39"/>
                    </a:lnTo>
                    <a:lnTo>
                      <a:pt x="18" y="34"/>
                    </a:lnTo>
                    <a:lnTo>
                      <a:pt x="19" y="33"/>
                    </a:lnTo>
                    <a:lnTo>
                      <a:pt x="19" y="32"/>
                    </a:lnTo>
                    <a:lnTo>
                      <a:pt x="20" y="32"/>
                    </a:lnTo>
                    <a:lnTo>
                      <a:pt x="21" y="27"/>
                    </a:lnTo>
                    <a:lnTo>
                      <a:pt x="22" y="26"/>
                    </a:lnTo>
                    <a:lnTo>
                      <a:pt x="22" y="22"/>
                    </a:lnTo>
                    <a:lnTo>
                      <a:pt x="22" y="21"/>
                    </a:lnTo>
                    <a:lnTo>
                      <a:pt x="22" y="20"/>
                    </a:lnTo>
                    <a:lnTo>
                      <a:pt x="22" y="19"/>
                    </a:lnTo>
                    <a:lnTo>
                      <a:pt x="22" y="18"/>
                    </a:lnTo>
                    <a:lnTo>
                      <a:pt x="21" y="17"/>
                    </a:lnTo>
                    <a:lnTo>
                      <a:pt x="20" y="12"/>
                    </a:lnTo>
                    <a:lnTo>
                      <a:pt x="19" y="11"/>
                    </a:lnTo>
                    <a:lnTo>
                      <a:pt x="18" y="10"/>
                    </a:lnTo>
                    <a:lnTo>
                      <a:pt x="18" y="9"/>
                    </a:lnTo>
                    <a:lnTo>
                      <a:pt x="10" y="3"/>
                    </a:lnTo>
                    <a:lnTo>
                      <a:pt x="4" y="0"/>
                    </a:lnTo>
                    <a:lnTo>
                      <a:pt x="3" y="0"/>
                    </a:lnTo>
                    <a:lnTo>
                      <a:pt x="2" y="0"/>
                    </a:lnTo>
                    <a:lnTo>
                      <a:pt x="1" y="0"/>
                    </a:lnTo>
                    <a:lnTo>
                      <a:pt x="0" y="0"/>
                    </a:lnTo>
                    <a:lnTo>
                      <a:pt x="25" y="0"/>
                    </a:lnTo>
                    <a:lnTo>
                      <a:pt x="26" y="1"/>
                    </a:lnTo>
                    <a:lnTo>
                      <a:pt x="27" y="2"/>
                    </a:lnTo>
                    <a:lnTo>
                      <a:pt x="27" y="3"/>
                    </a:lnTo>
                    <a:lnTo>
                      <a:pt x="28" y="3"/>
                    </a:lnTo>
                    <a:lnTo>
                      <a:pt x="28" y="4"/>
                    </a:lnTo>
                    <a:lnTo>
                      <a:pt x="29" y="5"/>
                    </a:lnTo>
                    <a:lnTo>
                      <a:pt x="29" y="6"/>
                    </a:lnTo>
                    <a:lnTo>
                      <a:pt x="30" y="7"/>
                    </a:lnTo>
                    <a:lnTo>
                      <a:pt x="30" y="8"/>
                    </a:lnTo>
                    <a:lnTo>
                      <a:pt x="31" y="8"/>
                    </a:lnTo>
                    <a:lnTo>
                      <a:pt x="31" y="9"/>
                    </a:lnTo>
                    <a:lnTo>
                      <a:pt x="31" y="10"/>
                    </a:lnTo>
                    <a:lnTo>
                      <a:pt x="31" y="11"/>
                    </a:lnTo>
                    <a:lnTo>
                      <a:pt x="32" y="11"/>
                    </a:lnTo>
                    <a:lnTo>
                      <a:pt x="32" y="12"/>
                    </a:lnTo>
                    <a:lnTo>
                      <a:pt x="32" y="13"/>
                    </a:lnTo>
                    <a:lnTo>
                      <a:pt x="32" y="14"/>
                    </a:lnTo>
                    <a:lnTo>
                      <a:pt x="33" y="14"/>
                    </a:lnTo>
                    <a:lnTo>
                      <a:pt x="33" y="15"/>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3" y="28"/>
                    </a:lnTo>
                    <a:lnTo>
                      <a:pt x="33" y="29"/>
                    </a:lnTo>
                    <a:lnTo>
                      <a:pt x="32" y="30"/>
                    </a:lnTo>
                    <a:lnTo>
                      <a:pt x="32" y="31"/>
                    </a:lnTo>
                    <a:lnTo>
                      <a:pt x="32" y="32"/>
                    </a:lnTo>
                    <a:lnTo>
                      <a:pt x="31" y="33"/>
                    </a:lnTo>
                    <a:lnTo>
                      <a:pt x="31" y="34"/>
                    </a:lnTo>
                    <a:lnTo>
                      <a:pt x="31" y="35"/>
                    </a:lnTo>
                    <a:lnTo>
                      <a:pt x="30" y="36"/>
                    </a:lnTo>
                    <a:lnTo>
                      <a:pt x="30" y="37"/>
                    </a:lnTo>
                    <a:lnTo>
                      <a:pt x="29" y="38"/>
                    </a:lnTo>
                    <a:lnTo>
                      <a:pt x="29" y="39"/>
                    </a:lnTo>
                    <a:lnTo>
                      <a:pt x="28" y="39"/>
                    </a:lnTo>
                    <a:lnTo>
                      <a:pt x="28" y="40"/>
                    </a:lnTo>
                    <a:lnTo>
                      <a:pt x="27" y="41"/>
                    </a:lnTo>
                    <a:lnTo>
                      <a:pt x="27" y="42"/>
                    </a:lnTo>
                    <a:lnTo>
                      <a:pt x="26" y="42"/>
                    </a:lnTo>
                    <a:lnTo>
                      <a:pt x="26"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4" name="未知"/>
              <p:cNvSpPr/>
              <p:nvPr/>
            </p:nvSpPr>
            <p:spPr bwMode="auto">
              <a:xfrm>
                <a:off x="1282" y="868"/>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0" h="11">
                    <a:moveTo>
                      <a:pt x="0" y="11"/>
                    </a:moveTo>
                    <a:lnTo>
                      <a:pt x="1" y="10"/>
                    </a:lnTo>
                    <a:lnTo>
                      <a:pt x="2" y="10"/>
                    </a:lnTo>
                    <a:lnTo>
                      <a:pt x="3" y="9"/>
                    </a:lnTo>
                    <a:lnTo>
                      <a:pt x="4" y="8"/>
                    </a:lnTo>
                    <a:lnTo>
                      <a:pt x="5" y="7"/>
                    </a:lnTo>
                    <a:lnTo>
                      <a:pt x="6" y="6"/>
                    </a:lnTo>
                    <a:lnTo>
                      <a:pt x="7" y="5"/>
                    </a:lnTo>
                    <a:lnTo>
                      <a:pt x="8" y="5"/>
                    </a:lnTo>
                    <a:lnTo>
                      <a:pt x="9" y="4"/>
                    </a:lnTo>
                    <a:lnTo>
                      <a:pt x="10" y="3"/>
                    </a:lnTo>
                    <a:lnTo>
                      <a:pt x="11" y="3"/>
                    </a:lnTo>
                    <a:lnTo>
                      <a:pt x="13" y="2"/>
                    </a:lnTo>
                    <a:lnTo>
                      <a:pt x="14" y="2"/>
                    </a:lnTo>
                    <a:lnTo>
                      <a:pt x="15" y="1"/>
                    </a:lnTo>
                    <a:lnTo>
                      <a:pt x="16" y="1"/>
                    </a:lnTo>
                    <a:lnTo>
                      <a:pt x="18" y="1"/>
                    </a:lnTo>
                    <a:lnTo>
                      <a:pt x="23" y="0"/>
                    </a:lnTo>
                    <a:lnTo>
                      <a:pt x="24" y="0"/>
                    </a:lnTo>
                    <a:lnTo>
                      <a:pt x="25" y="0"/>
                    </a:lnTo>
                    <a:lnTo>
                      <a:pt x="27" y="0"/>
                    </a:lnTo>
                    <a:lnTo>
                      <a:pt x="28" y="0"/>
                    </a:lnTo>
                    <a:lnTo>
                      <a:pt x="29" y="0"/>
                    </a:lnTo>
                    <a:lnTo>
                      <a:pt x="31" y="0"/>
                    </a:lnTo>
                    <a:lnTo>
                      <a:pt x="34" y="1"/>
                    </a:lnTo>
                    <a:lnTo>
                      <a:pt x="36" y="1"/>
                    </a:lnTo>
                    <a:lnTo>
                      <a:pt x="37" y="2"/>
                    </a:lnTo>
                    <a:lnTo>
                      <a:pt x="38" y="2"/>
                    </a:lnTo>
                    <a:lnTo>
                      <a:pt x="39" y="3"/>
                    </a:lnTo>
                    <a:lnTo>
                      <a:pt x="40" y="3"/>
                    </a:lnTo>
                    <a:lnTo>
                      <a:pt x="41" y="4"/>
                    </a:lnTo>
                    <a:lnTo>
                      <a:pt x="43" y="5"/>
                    </a:lnTo>
                    <a:lnTo>
                      <a:pt x="46" y="7"/>
                    </a:lnTo>
                    <a:lnTo>
                      <a:pt x="47" y="8"/>
                    </a:lnTo>
                    <a:lnTo>
                      <a:pt x="48" y="9"/>
                    </a:lnTo>
                    <a:lnTo>
                      <a:pt x="49" y="10"/>
                    </a:lnTo>
                    <a:lnTo>
                      <a:pt x="50" y="10"/>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5" name="未知"/>
              <p:cNvSpPr/>
              <p:nvPr/>
            </p:nvSpPr>
            <p:spPr bwMode="auto">
              <a:xfrm>
                <a:off x="1283" y="872"/>
                <a:ext cx="17" cy="18"/>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6" y="7"/>
                    </a:moveTo>
                    <a:lnTo>
                      <a:pt x="21" y="0"/>
                    </a:lnTo>
                    <a:lnTo>
                      <a:pt x="22" y="0"/>
                    </a:lnTo>
                    <a:lnTo>
                      <a:pt x="43" y="22"/>
                    </a:lnTo>
                    <a:lnTo>
                      <a:pt x="43" y="23"/>
                    </a:lnTo>
                    <a:lnTo>
                      <a:pt x="21" y="44"/>
                    </a:lnTo>
                    <a:lnTo>
                      <a:pt x="20" y="44"/>
                    </a:lnTo>
                    <a:lnTo>
                      <a:pt x="0" y="22"/>
                    </a:lnTo>
                    <a:lnTo>
                      <a:pt x="0" y="20"/>
                    </a:lnTo>
                    <a:lnTo>
                      <a:pt x="6" y="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6" name="未知"/>
              <p:cNvSpPr/>
              <p:nvPr/>
            </p:nvSpPr>
            <p:spPr bwMode="auto">
              <a:xfrm>
                <a:off x="1278" y="868"/>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5" y="66"/>
                    </a:lnTo>
                    <a:lnTo>
                      <a:pt x="66" y="33"/>
                    </a:lnTo>
                    <a:lnTo>
                      <a:pt x="66" y="30"/>
                    </a:lnTo>
                    <a:lnTo>
                      <a:pt x="33" y="0"/>
                    </a:lnTo>
                    <a:lnTo>
                      <a:pt x="32"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7" name="未知"/>
              <p:cNvSpPr/>
              <p:nvPr/>
            </p:nvSpPr>
            <p:spPr bwMode="auto">
              <a:xfrm>
                <a:off x="1223" y="807"/>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2">
                    <a:moveTo>
                      <a:pt x="91" y="74"/>
                    </a:moveTo>
                    <a:lnTo>
                      <a:pt x="109" y="112"/>
                    </a:lnTo>
                    <a:lnTo>
                      <a:pt x="91" y="74"/>
                    </a:lnTo>
                    <a:lnTo>
                      <a:pt x="44" y="35"/>
                    </a:lnTo>
                    <a:lnTo>
                      <a:pt x="43" y="35"/>
                    </a:lnTo>
                    <a:lnTo>
                      <a:pt x="43" y="36"/>
                    </a:lnTo>
                    <a:lnTo>
                      <a:pt x="43" y="37"/>
                    </a:lnTo>
                    <a:lnTo>
                      <a:pt x="0" y="0"/>
                    </a:lnTo>
                    <a:lnTo>
                      <a:pt x="43" y="37"/>
                    </a:lnTo>
                    <a:lnTo>
                      <a:pt x="43" y="38"/>
                    </a:lnTo>
                    <a:lnTo>
                      <a:pt x="83" y="85"/>
                    </a:lnTo>
                    <a:lnTo>
                      <a:pt x="86" y="86"/>
                    </a:lnTo>
                    <a:lnTo>
                      <a:pt x="91" y="74"/>
                    </a:lnTo>
                    <a:close/>
                  </a:path>
                </a:pathLst>
              </a:custGeom>
              <a:blipFill dpi="0" rotWithShape="0">
                <a:blip r:embed="rId1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8" name="未知"/>
              <p:cNvSpPr/>
              <p:nvPr/>
            </p:nvSpPr>
            <p:spPr bwMode="auto">
              <a:xfrm>
                <a:off x="1253" y="820"/>
                <a:ext cx="26" cy="37"/>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21" y="58"/>
                    </a:moveTo>
                    <a:lnTo>
                      <a:pt x="23" y="56"/>
                    </a:lnTo>
                    <a:lnTo>
                      <a:pt x="66" y="94"/>
                    </a:lnTo>
                    <a:lnTo>
                      <a:pt x="23" y="56"/>
                    </a:lnTo>
                    <a:lnTo>
                      <a:pt x="23" y="55"/>
                    </a:lnTo>
                    <a:lnTo>
                      <a:pt x="16" y="42"/>
                    </a:lnTo>
                    <a:lnTo>
                      <a:pt x="11" y="54"/>
                    </a:lnTo>
                    <a:lnTo>
                      <a:pt x="0" y="0"/>
                    </a:lnTo>
                    <a:lnTo>
                      <a:pt x="11" y="54"/>
                    </a:lnTo>
                    <a:lnTo>
                      <a:pt x="20" y="59"/>
                    </a:lnTo>
                    <a:lnTo>
                      <a:pt x="21" y="58"/>
                    </a:lnTo>
                    <a:close/>
                  </a:path>
                </a:pathLst>
              </a:custGeom>
              <a:blipFill dpi="0" rotWithShape="0">
                <a:blip r:embed="rId1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9" name="未知"/>
              <p:cNvSpPr/>
              <p:nvPr/>
            </p:nvSpPr>
            <p:spPr bwMode="auto">
              <a:xfrm>
                <a:off x="1240" y="821"/>
                <a:ext cx="22" cy="22"/>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6">
                    <a:moveTo>
                      <a:pt x="25" y="37"/>
                    </a:moveTo>
                    <a:lnTo>
                      <a:pt x="52" y="56"/>
                    </a:lnTo>
                    <a:lnTo>
                      <a:pt x="53" y="55"/>
                    </a:lnTo>
                    <a:lnTo>
                      <a:pt x="55" y="53"/>
                    </a:lnTo>
                    <a:lnTo>
                      <a:pt x="55" y="52"/>
                    </a:lnTo>
                    <a:lnTo>
                      <a:pt x="14" y="7"/>
                    </a:lnTo>
                    <a:lnTo>
                      <a:pt x="1" y="0"/>
                    </a:lnTo>
                    <a:lnTo>
                      <a:pt x="0" y="0"/>
                    </a:lnTo>
                    <a:lnTo>
                      <a:pt x="0" y="1"/>
                    </a:lnTo>
                    <a:lnTo>
                      <a:pt x="0" y="2"/>
                    </a:lnTo>
                    <a:lnTo>
                      <a:pt x="0" y="3"/>
                    </a:lnTo>
                    <a:lnTo>
                      <a:pt x="25"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0" name="未知"/>
              <p:cNvSpPr/>
              <p:nvPr/>
            </p:nvSpPr>
            <p:spPr bwMode="auto">
              <a:xfrm>
                <a:off x="1181" y="800"/>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4" y="54"/>
                    </a:lnTo>
                    <a:lnTo>
                      <a:pt x="243" y="34"/>
                    </a:lnTo>
                    <a:lnTo>
                      <a:pt x="276" y="276"/>
                    </a:lnTo>
                    <a:lnTo>
                      <a:pt x="243" y="34"/>
                    </a:lnTo>
                    <a:lnTo>
                      <a:pt x="243" y="33"/>
                    </a:lnTo>
                    <a:lnTo>
                      <a:pt x="232" y="20"/>
                    </a:lnTo>
                    <a:lnTo>
                      <a:pt x="20" y="232"/>
                    </a:lnTo>
                    <a:lnTo>
                      <a:pt x="0" y="0"/>
                    </a:lnTo>
                    <a:lnTo>
                      <a:pt x="20" y="232"/>
                    </a:lnTo>
                    <a:lnTo>
                      <a:pt x="35" y="243"/>
                    </a:lnTo>
                    <a:lnTo>
                      <a:pt x="36" y="243"/>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1" name="未知"/>
              <p:cNvSpPr/>
              <p:nvPr/>
            </p:nvSpPr>
            <p:spPr bwMode="auto">
              <a:xfrm>
                <a:off x="1177" y="796"/>
                <a:ext cx="105" cy="104"/>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42" y="31"/>
                    </a:moveTo>
                    <a:lnTo>
                      <a:pt x="262" y="262"/>
                    </a:lnTo>
                    <a:lnTo>
                      <a:pt x="242" y="31"/>
                    </a:lnTo>
                    <a:lnTo>
                      <a:pt x="241" y="31"/>
                    </a:lnTo>
                    <a:lnTo>
                      <a:pt x="240" y="30"/>
                    </a:lnTo>
                    <a:lnTo>
                      <a:pt x="238" y="30"/>
                    </a:lnTo>
                    <a:lnTo>
                      <a:pt x="237" y="30"/>
                    </a:lnTo>
                    <a:lnTo>
                      <a:pt x="39" y="219"/>
                    </a:lnTo>
                    <a:lnTo>
                      <a:pt x="30" y="239"/>
                    </a:lnTo>
                    <a:lnTo>
                      <a:pt x="0" y="0"/>
                    </a:lnTo>
                    <a:lnTo>
                      <a:pt x="30" y="239"/>
                    </a:lnTo>
                    <a:lnTo>
                      <a:pt x="30" y="240"/>
                    </a:lnTo>
                    <a:lnTo>
                      <a:pt x="30" y="242"/>
                    </a:lnTo>
                    <a:lnTo>
                      <a:pt x="30" y="243"/>
                    </a:lnTo>
                    <a:lnTo>
                      <a:pt x="242" y="3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2" name="未知"/>
              <p:cNvSpPr/>
              <p:nvPr/>
            </p:nvSpPr>
            <p:spPr bwMode="auto">
              <a:xfrm>
                <a:off x="1189" y="808"/>
                <a:ext cx="89" cy="89"/>
              </a:xfrm>
              <a:custGeom>
                <a:avLst/>
                <a:gdLst>
                  <a:gd name="T0" fmla="*/ 0 w 223"/>
                  <a:gd name="T1" fmla="*/ 0 h 224"/>
                  <a:gd name="T2" fmla="*/ 0 w 223"/>
                  <a:gd name="T3" fmla="*/ 0 h 224"/>
                  <a:gd name="T4" fmla="*/ 0 w 223"/>
                  <a:gd name="T5" fmla="*/ 0 h 224"/>
                  <a:gd name="T6" fmla="*/ 0 w 223"/>
                  <a:gd name="T7" fmla="*/ 0 h 224"/>
                  <a:gd name="T8" fmla="*/ 0 w 223"/>
                  <a:gd name="T9" fmla="*/ 0 h 224"/>
                  <a:gd name="T10" fmla="*/ 0 w 223"/>
                  <a:gd name="T11" fmla="*/ 0 h 224"/>
                  <a:gd name="T12" fmla="*/ 0 w 223"/>
                  <a:gd name="T13" fmla="*/ 0 h 224"/>
                  <a:gd name="T14" fmla="*/ 0 w 223"/>
                  <a:gd name="T15" fmla="*/ 0 h 224"/>
                  <a:gd name="T16" fmla="*/ 0 w 223"/>
                  <a:gd name="T17" fmla="*/ 0 h 224"/>
                  <a:gd name="T18" fmla="*/ 0 w 223"/>
                  <a:gd name="T19" fmla="*/ 0 h 224"/>
                  <a:gd name="T20" fmla="*/ 0 w 223"/>
                  <a:gd name="T21" fmla="*/ 0 h 224"/>
                  <a:gd name="T22" fmla="*/ 0 w 223"/>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4">
                    <a:moveTo>
                      <a:pt x="4" y="220"/>
                    </a:moveTo>
                    <a:lnTo>
                      <a:pt x="0" y="209"/>
                    </a:lnTo>
                    <a:lnTo>
                      <a:pt x="0" y="207"/>
                    </a:lnTo>
                    <a:lnTo>
                      <a:pt x="188" y="10"/>
                    </a:lnTo>
                    <a:lnTo>
                      <a:pt x="208" y="0"/>
                    </a:lnTo>
                    <a:lnTo>
                      <a:pt x="210" y="0"/>
                    </a:lnTo>
                    <a:lnTo>
                      <a:pt x="223" y="15"/>
                    </a:lnTo>
                    <a:lnTo>
                      <a:pt x="223" y="17"/>
                    </a:lnTo>
                    <a:lnTo>
                      <a:pt x="35" y="215"/>
                    </a:lnTo>
                    <a:lnTo>
                      <a:pt x="15" y="224"/>
                    </a:lnTo>
                    <a:lnTo>
                      <a:pt x="13" y="224"/>
                    </a:lnTo>
                    <a:lnTo>
                      <a:pt x="4"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3" name="未知"/>
              <p:cNvSpPr/>
              <p:nvPr/>
            </p:nvSpPr>
            <p:spPr bwMode="auto">
              <a:xfrm>
                <a:off x="1235" y="839"/>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4" name="未知"/>
              <p:cNvSpPr/>
              <p:nvPr/>
            </p:nvSpPr>
            <p:spPr bwMode="auto">
              <a:xfrm>
                <a:off x="1236" y="839"/>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5" name="未知"/>
              <p:cNvSpPr/>
              <p:nvPr/>
            </p:nvSpPr>
            <p:spPr bwMode="auto">
              <a:xfrm>
                <a:off x="1215" y="860"/>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6" name="未知"/>
              <p:cNvSpPr/>
              <p:nvPr/>
            </p:nvSpPr>
            <p:spPr bwMode="auto">
              <a:xfrm>
                <a:off x="1216" y="860"/>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7" name="未知"/>
              <p:cNvSpPr/>
              <p:nvPr/>
            </p:nvSpPr>
            <p:spPr bwMode="auto">
              <a:xfrm>
                <a:off x="1204" y="870"/>
                <a:ext cx="3" cy="22"/>
              </a:xfrm>
              <a:custGeom>
                <a:avLst/>
                <a:gdLst>
                  <a:gd name="T0" fmla="*/ 0 w 6"/>
                  <a:gd name="T1" fmla="*/ 0 h 56"/>
                  <a:gd name="T2" fmla="*/ 1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8" name="未知"/>
              <p:cNvSpPr/>
              <p:nvPr/>
            </p:nvSpPr>
            <p:spPr bwMode="auto">
              <a:xfrm>
                <a:off x="1206" y="870"/>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9" name="未知"/>
              <p:cNvSpPr/>
              <p:nvPr/>
            </p:nvSpPr>
            <p:spPr bwMode="auto">
              <a:xfrm>
                <a:off x="1225" y="850"/>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90" name="未知"/>
              <p:cNvSpPr/>
              <p:nvPr/>
            </p:nvSpPr>
            <p:spPr bwMode="auto">
              <a:xfrm>
                <a:off x="1226" y="850"/>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91" name="未知"/>
              <p:cNvSpPr/>
              <p:nvPr/>
            </p:nvSpPr>
            <p:spPr bwMode="auto">
              <a:xfrm>
                <a:off x="1244" y="830"/>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92" name="未知"/>
              <p:cNvSpPr/>
              <p:nvPr/>
            </p:nvSpPr>
            <p:spPr bwMode="auto">
              <a:xfrm>
                <a:off x="1245" y="830"/>
                <a:ext cx="3" cy="23"/>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93" name="未知"/>
              <p:cNvSpPr/>
              <p:nvPr/>
            </p:nvSpPr>
            <p:spPr bwMode="auto">
              <a:xfrm>
                <a:off x="995" y="867"/>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5" y="110"/>
                    </a:lnTo>
                    <a:lnTo>
                      <a:pt x="549" y="83"/>
                    </a:lnTo>
                    <a:lnTo>
                      <a:pt x="627" y="627"/>
                    </a:lnTo>
                    <a:lnTo>
                      <a:pt x="549" y="83"/>
                    </a:lnTo>
                    <a:lnTo>
                      <a:pt x="549" y="80"/>
                    </a:lnTo>
                    <a:lnTo>
                      <a:pt x="508" y="33"/>
                    </a:lnTo>
                    <a:lnTo>
                      <a:pt x="498" y="32"/>
                    </a:lnTo>
                    <a:lnTo>
                      <a:pt x="496" y="32"/>
                    </a:lnTo>
                    <a:lnTo>
                      <a:pt x="426" y="89"/>
                    </a:lnTo>
                    <a:lnTo>
                      <a:pt x="34" y="480"/>
                    </a:lnTo>
                    <a:lnTo>
                      <a:pt x="34" y="490"/>
                    </a:lnTo>
                    <a:lnTo>
                      <a:pt x="0" y="0"/>
                    </a:lnTo>
                    <a:lnTo>
                      <a:pt x="34" y="490"/>
                    </a:lnTo>
                    <a:lnTo>
                      <a:pt x="34" y="494"/>
                    </a:lnTo>
                    <a:lnTo>
                      <a:pt x="69" y="545"/>
                    </a:lnTo>
                    <a:lnTo>
                      <a:pt x="91" y="547"/>
                    </a:lnTo>
                    <a:lnTo>
                      <a:pt x="94" y="547"/>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4" name="未知"/>
              <p:cNvSpPr/>
              <p:nvPr/>
            </p:nvSpPr>
            <p:spPr bwMode="auto">
              <a:xfrm>
                <a:off x="976" y="848"/>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74" y="137"/>
                    </a:moveTo>
                    <a:lnTo>
                      <a:pt x="563" y="563"/>
                    </a:lnTo>
                    <a:lnTo>
                      <a:pt x="474" y="137"/>
                    </a:lnTo>
                    <a:lnTo>
                      <a:pt x="95" y="500"/>
                    </a:lnTo>
                    <a:lnTo>
                      <a:pt x="82" y="528"/>
                    </a:lnTo>
                    <a:lnTo>
                      <a:pt x="0" y="0"/>
                    </a:lnTo>
                    <a:lnTo>
                      <a:pt x="82" y="528"/>
                    </a:lnTo>
                    <a:lnTo>
                      <a:pt x="474" y="137"/>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5" name="未知"/>
              <p:cNvSpPr/>
              <p:nvPr/>
            </p:nvSpPr>
            <p:spPr bwMode="auto">
              <a:xfrm>
                <a:off x="1181" y="853"/>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3">
                    <a:moveTo>
                      <a:pt x="233" y="153"/>
                    </a:moveTo>
                    <a:lnTo>
                      <a:pt x="253" y="253"/>
                    </a:lnTo>
                    <a:lnTo>
                      <a:pt x="233" y="153"/>
                    </a:lnTo>
                    <a:lnTo>
                      <a:pt x="95" y="22"/>
                    </a:lnTo>
                    <a:lnTo>
                      <a:pt x="19" y="97"/>
                    </a:lnTo>
                    <a:lnTo>
                      <a:pt x="0" y="0"/>
                    </a:lnTo>
                    <a:lnTo>
                      <a:pt x="19" y="97"/>
                    </a:lnTo>
                    <a:lnTo>
                      <a:pt x="58" y="139"/>
                    </a:lnTo>
                    <a:lnTo>
                      <a:pt x="110" y="125"/>
                    </a:lnTo>
                    <a:lnTo>
                      <a:pt x="206" y="171"/>
                    </a:lnTo>
                    <a:lnTo>
                      <a:pt x="233" y="153"/>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6" name="未知"/>
              <p:cNvSpPr/>
              <p:nvPr/>
            </p:nvSpPr>
            <p:spPr bwMode="auto">
              <a:xfrm>
                <a:off x="1158" y="830"/>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4" y="80"/>
                    </a:moveTo>
                    <a:lnTo>
                      <a:pt x="175" y="175"/>
                    </a:lnTo>
                    <a:lnTo>
                      <a:pt x="154" y="80"/>
                    </a:lnTo>
                    <a:lnTo>
                      <a:pt x="128" y="55"/>
                    </a:lnTo>
                    <a:lnTo>
                      <a:pt x="66" y="142"/>
                    </a:lnTo>
                    <a:lnTo>
                      <a:pt x="0" y="0"/>
                    </a:lnTo>
                    <a:lnTo>
                      <a:pt x="66" y="142"/>
                    </a:lnTo>
                    <a:lnTo>
                      <a:pt x="78" y="155"/>
                    </a:lnTo>
                    <a:lnTo>
                      <a:pt x="154" y="80"/>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7" name="未知"/>
              <p:cNvSpPr/>
              <p:nvPr/>
            </p:nvSpPr>
            <p:spPr bwMode="auto">
              <a:xfrm>
                <a:off x="1184" y="852"/>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7"/>
                    </a:moveTo>
                    <a:lnTo>
                      <a:pt x="51" y="142"/>
                    </a:lnTo>
                    <a:lnTo>
                      <a:pt x="56" y="141"/>
                    </a:lnTo>
                    <a:lnTo>
                      <a:pt x="60" y="140"/>
                    </a:lnTo>
                    <a:lnTo>
                      <a:pt x="103" y="128"/>
                    </a:lnTo>
                    <a:lnTo>
                      <a:pt x="199" y="174"/>
                    </a:lnTo>
                    <a:lnTo>
                      <a:pt x="226" y="156"/>
                    </a:lnTo>
                    <a:lnTo>
                      <a:pt x="62" y="0"/>
                    </a:lnTo>
                    <a:lnTo>
                      <a:pt x="0"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98" name="未知"/>
              <p:cNvSpPr/>
              <p:nvPr/>
            </p:nvSpPr>
            <p:spPr bwMode="auto">
              <a:xfrm>
                <a:off x="1324" y="856"/>
                <a:ext cx="7" cy="8"/>
              </a:xfrm>
              <a:custGeom>
                <a:avLst/>
                <a:gdLst>
                  <a:gd name="T0" fmla="*/ 0 w 18"/>
                  <a:gd name="T1" fmla="*/ 0 h 21"/>
                  <a:gd name="T2" fmla="*/ 0 w 18"/>
                  <a:gd name="T3" fmla="*/ 0 h 21"/>
                  <a:gd name="T4" fmla="*/ 0 w 18"/>
                  <a:gd name="T5" fmla="*/ 0 h 21"/>
                  <a:gd name="T6" fmla="*/ 0 w 18"/>
                  <a:gd name="T7" fmla="*/ 0 h 21"/>
                  <a:gd name="T8" fmla="*/ 0 w 18"/>
                  <a:gd name="T9" fmla="*/ 0 h 21"/>
                  <a:gd name="T10" fmla="*/ 0 w 18"/>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1">
                    <a:moveTo>
                      <a:pt x="5" y="17"/>
                    </a:moveTo>
                    <a:lnTo>
                      <a:pt x="18" y="0"/>
                    </a:lnTo>
                    <a:lnTo>
                      <a:pt x="0" y="18"/>
                    </a:lnTo>
                    <a:lnTo>
                      <a:pt x="1" y="20"/>
                    </a:lnTo>
                    <a:lnTo>
                      <a:pt x="2" y="21"/>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9" name="未知"/>
              <p:cNvSpPr/>
              <p:nvPr/>
            </p:nvSpPr>
            <p:spPr bwMode="auto">
              <a:xfrm>
                <a:off x="1241" y="780"/>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9">
                    <a:moveTo>
                      <a:pt x="225" y="188"/>
                    </a:moveTo>
                    <a:lnTo>
                      <a:pt x="230" y="177"/>
                    </a:lnTo>
                    <a:lnTo>
                      <a:pt x="279" y="279"/>
                    </a:lnTo>
                    <a:lnTo>
                      <a:pt x="230" y="177"/>
                    </a:lnTo>
                    <a:lnTo>
                      <a:pt x="230" y="175"/>
                    </a:lnTo>
                    <a:lnTo>
                      <a:pt x="199" y="116"/>
                    </a:lnTo>
                    <a:lnTo>
                      <a:pt x="160" y="69"/>
                    </a:lnTo>
                    <a:lnTo>
                      <a:pt x="114" y="29"/>
                    </a:lnTo>
                    <a:lnTo>
                      <a:pt x="18" y="125"/>
                    </a:lnTo>
                    <a:lnTo>
                      <a:pt x="0" y="0"/>
                    </a:lnTo>
                    <a:lnTo>
                      <a:pt x="18" y="125"/>
                    </a:lnTo>
                    <a:lnTo>
                      <a:pt x="49" y="157"/>
                    </a:lnTo>
                    <a:lnTo>
                      <a:pt x="98" y="108"/>
                    </a:lnTo>
                    <a:lnTo>
                      <a:pt x="103" y="109"/>
                    </a:lnTo>
                    <a:lnTo>
                      <a:pt x="157" y="153"/>
                    </a:lnTo>
                    <a:lnTo>
                      <a:pt x="200" y="199"/>
                    </a:lnTo>
                    <a:lnTo>
                      <a:pt x="207" y="206"/>
                    </a:lnTo>
                    <a:lnTo>
                      <a:pt x="225" y="188"/>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0" name="未知"/>
              <p:cNvSpPr/>
              <p:nvPr/>
            </p:nvSpPr>
            <p:spPr bwMode="auto">
              <a:xfrm>
                <a:off x="1218" y="757"/>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2">
                    <a:moveTo>
                      <a:pt x="172" y="87"/>
                    </a:moveTo>
                    <a:lnTo>
                      <a:pt x="202" y="202"/>
                    </a:lnTo>
                    <a:lnTo>
                      <a:pt x="172" y="87"/>
                    </a:lnTo>
                    <a:lnTo>
                      <a:pt x="134" y="69"/>
                    </a:lnTo>
                    <a:lnTo>
                      <a:pt x="126" y="69"/>
                    </a:lnTo>
                    <a:lnTo>
                      <a:pt x="75" y="113"/>
                    </a:lnTo>
                    <a:lnTo>
                      <a:pt x="54" y="160"/>
                    </a:lnTo>
                    <a:lnTo>
                      <a:pt x="0" y="0"/>
                    </a:lnTo>
                    <a:lnTo>
                      <a:pt x="54" y="160"/>
                    </a:lnTo>
                    <a:lnTo>
                      <a:pt x="76" y="183"/>
                    </a:lnTo>
                    <a:lnTo>
                      <a:pt x="172" y="87"/>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1" name="未知"/>
              <p:cNvSpPr/>
              <p:nvPr/>
            </p:nvSpPr>
            <p:spPr bwMode="auto">
              <a:xfrm>
                <a:off x="1240" y="785"/>
                <a:ext cx="93" cy="79"/>
              </a:xfrm>
              <a:custGeom>
                <a:avLst/>
                <a:gdLst>
                  <a:gd name="T0" fmla="*/ 0 w 234"/>
                  <a:gd name="T1" fmla="*/ 0 h 198"/>
                  <a:gd name="T2" fmla="*/ 0 w 234"/>
                  <a:gd name="T3" fmla="*/ 0 h 198"/>
                  <a:gd name="T4" fmla="*/ 0 w 234"/>
                  <a:gd name="T5" fmla="*/ 0 h 198"/>
                  <a:gd name="T6" fmla="*/ 0 w 234"/>
                  <a:gd name="T7" fmla="*/ 0 h 198"/>
                  <a:gd name="T8" fmla="*/ 0 w 234"/>
                  <a:gd name="T9" fmla="*/ 0 h 198"/>
                  <a:gd name="T10" fmla="*/ 0 w 234"/>
                  <a:gd name="T11" fmla="*/ 0 h 198"/>
                  <a:gd name="T12" fmla="*/ 0 w 234"/>
                  <a:gd name="T13" fmla="*/ 0 h 198"/>
                  <a:gd name="T14" fmla="*/ 0 w 234"/>
                  <a:gd name="T15" fmla="*/ 0 h 198"/>
                  <a:gd name="T16" fmla="*/ 0 w 234"/>
                  <a:gd name="T17" fmla="*/ 0 h 198"/>
                  <a:gd name="T18" fmla="*/ 0 w 234"/>
                  <a:gd name="T19" fmla="*/ 0 h 198"/>
                  <a:gd name="T20" fmla="*/ 0 w 234"/>
                  <a:gd name="T21" fmla="*/ 0 h 198"/>
                  <a:gd name="T22" fmla="*/ 0 w 234"/>
                  <a:gd name="T23" fmla="*/ 0 h 198"/>
                  <a:gd name="T24" fmla="*/ 0 w 234"/>
                  <a:gd name="T25" fmla="*/ 0 h 198"/>
                  <a:gd name="T26" fmla="*/ 0 w 234"/>
                  <a:gd name="T27" fmla="*/ 0 h 198"/>
                  <a:gd name="T28" fmla="*/ 0 w 234"/>
                  <a:gd name="T29" fmla="*/ 0 h 198"/>
                  <a:gd name="T30" fmla="*/ 0 w 234"/>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4" h="198">
                    <a:moveTo>
                      <a:pt x="213" y="198"/>
                    </a:moveTo>
                    <a:lnTo>
                      <a:pt x="234" y="166"/>
                    </a:lnTo>
                    <a:lnTo>
                      <a:pt x="234" y="164"/>
                    </a:lnTo>
                    <a:lnTo>
                      <a:pt x="203" y="105"/>
                    </a:lnTo>
                    <a:lnTo>
                      <a:pt x="164" y="58"/>
                    </a:lnTo>
                    <a:lnTo>
                      <a:pt x="117" y="17"/>
                    </a:lnTo>
                    <a:lnTo>
                      <a:pt x="80" y="0"/>
                    </a:lnTo>
                    <a:lnTo>
                      <a:pt x="72" y="0"/>
                    </a:lnTo>
                    <a:lnTo>
                      <a:pt x="21" y="44"/>
                    </a:lnTo>
                    <a:lnTo>
                      <a:pt x="0" y="91"/>
                    </a:lnTo>
                    <a:lnTo>
                      <a:pt x="53" y="146"/>
                    </a:lnTo>
                    <a:lnTo>
                      <a:pt x="102" y="97"/>
                    </a:lnTo>
                    <a:lnTo>
                      <a:pt x="107" y="98"/>
                    </a:lnTo>
                    <a:lnTo>
                      <a:pt x="161" y="142"/>
                    </a:lnTo>
                    <a:lnTo>
                      <a:pt x="204" y="188"/>
                    </a:lnTo>
                    <a:lnTo>
                      <a:pt x="213"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02" name="未知"/>
              <p:cNvSpPr/>
              <p:nvPr/>
            </p:nvSpPr>
            <p:spPr bwMode="auto">
              <a:xfrm>
                <a:off x="1170" y="863"/>
                <a:ext cx="70" cy="69"/>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104" y="128"/>
                    </a:moveTo>
                    <a:lnTo>
                      <a:pt x="128" y="102"/>
                    </a:lnTo>
                    <a:lnTo>
                      <a:pt x="175" y="174"/>
                    </a:lnTo>
                    <a:lnTo>
                      <a:pt x="128" y="102"/>
                    </a:lnTo>
                    <a:lnTo>
                      <a:pt x="128" y="100"/>
                    </a:lnTo>
                    <a:lnTo>
                      <a:pt x="76" y="39"/>
                    </a:lnTo>
                    <a:lnTo>
                      <a:pt x="58" y="31"/>
                    </a:lnTo>
                    <a:lnTo>
                      <a:pt x="56" y="31"/>
                    </a:lnTo>
                    <a:lnTo>
                      <a:pt x="32" y="57"/>
                    </a:lnTo>
                    <a:lnTo>
                      <a:pt x="0" y="0"/>
                    </a:lnTo>
                    <a:lnTo>
                      <a:pt x="32" y="57"/>
                    </a:lnTo>
                    <a:lnTo>
                      <a:pt x="32" y="59"/>
                    </a:lnTo>
                    <a:lnTo>
                      <a:pt x="84" y="120"/>
                    </a:lnTo>
                    <a:lnTo>
                      <a:pt x="102" y="128"/>
                    </a:lnTo>
                    <a:lnTo>
                      <a:pt x="104" y="128"/>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3" name="未知"/>
              <p:cNvSpPr/>
              <p:nvPr/>
            </p:nvSpPr>
            <p:spPr bwMode="auto">
              <a:xfrm>
                <a:off x="1026" y="1054"/>
                <a:ext cx="17" cy="16"/>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2" y="0"/>
                    </a:moveTo>
                    <a:lnTo>
                      <a:pt x="42" y="20"/>
                    </a:lnTo>
                    <a:lnTo>
                      <a:pt x="42" y="21"/>
                    </a:lnTo>
                    <a:lnTo>
                      <a:pt x="21" y="41"/>
                    </a:lnTo>
                    <a:lnTo>
                      <a:pt x="20" y="41"/>
                    </a:lnTo>
                    <a:lnTo>
                      <a:pt x="0" y="21"/>
                    </a:lnTo>
                    <a:lnTo>
                      <a:pt x="0" y="19"/>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4" name="未知"/>
              <p:cNvSpPr/>
              <p:nvPr/>
            </p:nvSpPr>
            <p:spPr bwMode="auto">
              <a:xfrm>
                <a:off x="1026" y="1054"/>
                <a:ext cx="17" cy="16"/>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7" y="35"/>
                    </a:moveTo>
                    <a:lnTo>
                      <a:pt x="21" y="41"/>
                    </a:lnTo>
                    <a:lnTo>
                      <a:pt x="23" y="41"/>
                    </a:lnTo>
                    <a:lnTo>
                      <a:pt x="42" y="20"/>
                    </a:lnTo>
                    <a:lnTo>
                      <a:pt x="42" y="18"/>
                    </a:lnTo>
                    <a:lnTo>
                      <a:pt x="20" y="0"/>
                    </a:lnTo>
                    <a:lnTo>
                      <a:pt x="19" y="0"/>
                    </a:lnTo>
                    <a:lnTo>
                      <a:pt x="0" y="21"/>
                    </a:lnTo>
                    <a:lnTo>
                      <a:pt x="0" y="22"/>
                    </a:lnTo>
                    <a:lnTo>
                      <a:pt x="7" y="35"/>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05" name="未知"/>
              <p:cNvSpPr/>
              <p:nvPr/>
            </p:nvSpPr>
            <p:spPr bwMode="auto">
              <a:xfrm>
                <a:off x="1699" y="310"/>
                <a:ext cx="14" cy="242"/>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569"/>
                    </a:moveTo>
                    <a:lnTo>
                      <a:pt x="35" y="0"/>
                    </a:lnTo>
                    <a:lnTo>
                      <a:pt x="0" y="0"/>
                    </a:lnTo>
                    <a:lnTo>
                      <a:pt x="0" y="603"/>
                    </a:lnTo>
                    <a:lnTo>
                      <a:pt x="35" y="5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6" name="未知"/>
              <p:cNvSpPr/>
              <p:nvPr/>
            </p:nvSpPr>
            <p:spPr bwMode="auto">
              <a:xfrm>
                <a:off x="1713" y="310"/>
                <a:ext cx="16" cy="228"/>
              </a:xfrm>
              <a:custGeom>
                <a:avLst/>
                <a:gdLst>
                  <a:gd name="T0" fmla="*/ 0 w 40"/>
                  <a:gd name="T1" fmla="*/ 0 h 569"/>
                  <a:gd name="T2" fmla="*/ 0 w 40"/>
                  <a:gd name="T3" fmla="*/ 0 h 569"/>
                  <a:gd name="T4" fmla="*/ 0 w 40"/>
                  <a:gd name="T5" fmla="*/ 0 h 569"/>
                  <a:gd name="T6" fmla="*/ 0 w 40"/>
                  <a:gd name="T7" fmla="*/ 0 h 569"/>
                  <a:gd name="T8" fmla="*/ 0 w 40"/>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69">
                    <a:moveTo>
                      <a:pt x="40" y="529"/>
                    </a:moveTo>
                    <a:lnTo>
                      <a:pt x="40" y="0"/>
                    </a:lnTo>
                    <a:lnTo>
                      <a:pt x="0" y="0"/>
                    </a:lnTo>
                    <a:lnTo>
                      <a:pt x="0" y="569"/>
                    </a:lnTo>
                    <a:lnTo>
                      <a:pt x="40" y="5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7" name="未知"/>
              <p:cNvSpPr/>
              <p:nvPr/>
            </p:nvSpPr>
            <p:spPr bwMode="auto">
              <a:xfrm>
                <a:off x="1729" y="310"/>
                <a:ext cx="16" cy="212"/>
              </a:xfrm>
              <a:custGeom>
                <a:avLst/>
                <a:gdLst>
                  <a:gd name="T0" fmla="*/ 0 w 41"/>
                  <a:gd name="T1" fmla="*/ 0 h 529"/>
                  <a:gd name="T2" fmla="*/ 0 w 41"/>
                  <a:gd name="T3" fmla="*/ 0 h 529"/>
                  <a:gd name="T4" fmla="*/ 0 w 41"/>
                  <a:gd name="T5" fmla="*/ 0 h 529"/>
                  <a:gd name="T6" fmla="*/ 0 w 41"/>
                  <a:gd name="T7" fmla="*/ 0 h 529"/>
                  <a:gd name="T8" fmla="*/ 0 w 41"/>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29">
                    <a:moveTo>
                      <a:pt x="41" y="489"/>
                    </a:moveTo>
                    <a:lnTo>
                      <a:pt x="41" y="0"/>
                    </a:lnTo>
                    <a:lnTo>
                      <a:pt x="0" y="0"/>
                    </a:lnTo>
                    <a:lnTo>
                      <a:pt x="0" y="529"/>
                    </a:lnTo>
                    <a:lnTo>
                      <a:pt x="41"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8" name="未知"/>
              <p:cNvSpPr/>
              <p:nvPr/>
            </p:nvSpPr>
            <p:spPr bwMode="auto">
              <a:xfrm>
                <a:off x="1750" y="310"/>
                <a:ext cx="0" cy="191"/>
              </a:xfrm>
              <a:custGeom>
                <a:avLst/>
                <a:gdLst>
                  <a:gd name="T0" fmla="*/ 0 h 476"/>
                  <a:gd name="T1" fmla="*/ 0 h 476"/>
                  <a:gd name="T2" fmla="*/ 0 60000 65536"/>
                  <a:gd name="T3" fmla="*/ 0 60000 65536"/>
                </a:gdLst>
                <a:ahLst/>
                <a:cxnLst>
                  <a:cxn ang="T2">
                    <a:pos x="0" y="T0"/>
                  </a:cxn>
                  <a:cxn ang="T3">
                    <a:pos x="0" y="T1"/>
                  </a:cxn>
                </a:cxnLst>
                <a:rect l="0" t="0" r="r" b="b"/>
                <a:pathLst>
                  <a:path h="476">
                    <a:moveTo>
                      <a:pt x="0" y="0"/>
                    </a:moveTo>
                    <a:lnTo>
                      <a:pt x="0" y="476"/>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09" name="未知"/>
              <p:cNvSpPr/>
              <p:nvPr/>
            </p:nvSpPr>
            <p:spPr bwMode="auto">
              <a:xfrm>
                <a:off x="1761" y="310"/>
                <a:ext cx="0" cy="180"/>
              </a:xfrm>
              <a:custGeom>
                <a:avLst/>
                <a:gdLst>
                  <a:gd name="T0" fmla="*/ 0 h 450"/>
                  <a:gd name="T1" fmla="*/ 0 h 450"/>
                  <a:gd name="T2" fmla="*/ 0 60000 65536"/>
                  <a:gd name="T3" fmla="*/ 0 60000 65536"/>
                </a:gdLst>
                <a:ahLst/>
                <a:cxnLst>
                  <a:cxn ang="T2">
                    <a:pos x="0" y="T0"/>
                  </a:cxn>
                  <a:cxn ang="T3">
                    <a:pos x="0" y="T1"/>
                  </a:cxn>
                </a:cxnLst>
                <a:rect l="0" t="0" r="r" b="b"/>
                <a:pathLst>
                  <a:path h="450">
                    <a:moveTo>
                      <a:pt x="0" y="0"/>
                    </a:moveTo>
                    <a:lnTo>
                      <a:pt x="0" y="450"/>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 name="未知"/>
              <p:cNvSpPr/>
              <p:nvPr/>
            </p:nvSpPr>
            <p:spPr bwMode="auto">
              <a:xfrm>
                <a:off x="1699" y="310"/>
                <a:ext cx="64" cy="242"/>
              </a:xfrm>
              <a:custGeom>
                <a:avLst/>
                <a:gdLst>
                  <a:gd name="T0" fmla="*/ 0 w 160"/>
                  <a:gd name="T1" fmla="*/ 0 h 603"/>
                  <a:gd name="T2" fmla="*/ 0 w 160"/>
                  <a:gd name="T3" fmla="*/ 0 h 603"/>
                  <a:gd name="T4" fmla="*/ 0 w 160"/>
                  <a:gd name="T5" fmla="*/ 0 h 603"/>
                  <a:gd name="T6" fmla="*/ 0 w 160"/>
                  <a:gd name="T7" fmla="*/ 0 h 603"/>
                  <a:gd name="T8" fmla="*/ 0 w 160"/>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603">
                    <a:moveTo>
                      <a:pt x="160" y="0"/>
                    </a:moveTo>
                    <a:lnTo>
                      <a:pt x="160" y="445"/>
                    </a:lnTo>
                    <a:lnTo>
                      <a:pt x="0" y="603"/>
                    </a:lnTo>
                    <a:lnTo>
                      <a:pt x="0" y="0"/>
                    </a:lnTo>
                    <a:lnTo>
                      <a:pt x="16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 name="未知"/>
              <p:cNvSpPr/>
              <p:nvPr/>
            </p:nvSpPr>
            <p:spPr bwMode="auto">
              <a:xfrm>
                <a:off x="1685" y="293"/>
                <a:ext cx="92" cy="10"/>
              </a:xfrm>
              <a:custGeom>
                <a:avLst/>
                <a:gdLst>
                  <a:gd name="T0" fmla="*/ 0 w 231"/>
                  <a:gd name="T1" fmla="*/ 0 h 24"/>
                  <a:gd name="T2" fmla="*/ 0 w 231"/>
                  <a:gd name="T3" fmla="*/ 0 h 24"/>
                  <a:gd name="T4" fmla="*/ 0 w 231"/>
                  <a:gd name="T5" fmla="*/ 0 h 24"/>
                  <a:gd name="T6" fmla="*/ 0 w 231"/>
                  <a:gd name="T7" fmla="*/ 0 h 24"/>
                  <a:gd name="T8" fmla="*/ 0 w 23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24">
                    <a:moveTo>
                      <a:pt x="231" y="24"/>
                    </a:moveTo>
                    <a:lnTo>
                      <a:pt x="207" y="0"/>
                    </a:lnTo>
                    <a:lnTo>
                      <a:pt x="23" y="0"/>
                    </a:lnTo>
                    <a:lnTo>
                      <a:pt x="0" y="24"/>
                    </a:lnTo>
                    <a:lnTo>
                      <a:pt x="231"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12" name="未知"/>
              <p:cNvSpPr/>
              <p:nvPr/>
            </p:nvSpPr>
            <p:spPr bwMode="auto">
              <a:xfrm>
                <a:off x="1685" y="303"/>
                <a:ext cx="92" cy="9"/>
              </a:xfrm>
              <a:custGeom>
                <a:avLst/>
                <a:gdLst>
                  <a:gd name="T0" fmla="*/ 0 w 231"/>
                  <a:gd name="T1" fmla="*/ 0 h 24"/>
                  <a:gd name="T2" fmla="*/ 0 w 231"/>
                  <a:gd name="T3" fmla="*/ 0 h 24"/>
                  <a:gd name="T4" fmla="*/ 0 w 231"/>
                  <a:gd name="T5" fmla="*/ 0 h 24"/>
                  <a:gd name="T6" fmla="*/ 0 w 231"/>
                  <a:gd name="T7" fmla="*/ 0 h 24"/>
                  <a:gd name="T8" fmla="*/ 0 w 231"/>
                  <a:gd name="T9" fmla="*/ 0 h 24"/>
                  <a:gd name="T10" fmla="*/ 0 w 231"/>
                  <a:gd name="T11" fmla="*/ 0 h 24"/>
                  <a:gd name="T12" fmla="*/ 0 w 231"/>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1" h="24">
                    <a:moveTo>
                      <a:pt x="209" y="24"/>
                    </a:moveTo>
                    <a:lnTo>
                      <a:pt x="231" y="0"/>
                    </a:lnTo>
                    <a:lnTo>
                      <a:pt x="0" y="0"/>
                    </a:lnTo>
                    <a:lnTo>
                      <a:pt x="0" y="2"/>
                    </a:lnTo>
                    <a:lnTo>
                      <a:pt x="23" y="24"/>
                    </a:lnTo>
                    <a:lnTo>
                      <a:pt x="207" y="24"/>
                    </a:lnTo>
                    <a:lnTo>
                      <a:pt x="209"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13" name="未知"/>
              <p:cNvSpPr/>
              <p:nvPr/>
            </p:nvSpPr>
            <p:spPr bwMode="auto">
              <a:xfrm>
                <a:off x="1685" y="293"/>
                <a:ext cx="92" cy="19"/>
              </a:xfrm>
              <a:custGeom>
                <a:avLst/>
                <a:gdLst>
                  <a:gd name="T0" fmla="*/ 0 w 231"/>
                  <a:gd name="T1" fmla="*/ 0 h 48"/>
                  <a:gd name="T2" fmla="*/ 0 w 231"/>
                  <a:gd name="T3" fmla="*/ 0 h 48"/>
                  <a:gd name="T4" fmla="*/ 0 w 231"/>
                  <a:gd name="T5" fmla="*/ 0 h 48"/>
                  <a:gd name="T6" fmla="*/ 0 w 231"/>
                  <a:gd name="T7" fmla="*/ 0 h 48"/>
                  <a:gd name="T8" fmla="*/ 0 w 231"/>
                  <a:gd name="T9" fmla="*/ 0 h 48"/>
                  <a:gd name="T10" fmla="*/ 0 w 231"/>
                  <a:gd name="T11" fmla="*/ 0 h 48"/>
                  <a:gd name="T12" fmla="*/ 0 w 231"/>
                  <a:gd name="T13" fmla="*/ 0 h 48"/>
                  <a:gd name="T14" fmla="*/ 0 w 231"/>
                  <a:gd name="T15" fmla="*/ 0 h 48"/>
                  <a:gd name="T16" fmla="*/ 0 w 231"/>
                  <a:gd name="T17" fmla="*/ 0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8">
                    <a:moveTo>
                      <a:pt x="207" y="48"/>
                    </a:moveTo>
                    <a:lnTo>
                      <a:pt x="231" y="24"/>
                    </a:lnTo>
                    <a:lnTo>
                      <a:pt x="230" y="22"/>
                    </a:lnTo>
                    <a:lnTo>
                      <a:pt x="207" y="0"/>
                    </a:lnTo>
                    <a:lnTo>
                      <a:pt x="23" y="0"/>
                    </a:lnTo>
                    <a:lnTo>
                      <a:pt x="0" y="24"/>
                    </a:lnTo>
                    <a:lnTo>
                      <a:pt x="0" y="26"/>
                    </a:lnTo>
                    <a:lnTo>
                      <a:pt x="23" y="48"/>
                    </a:lnTo>
                    <a:lnTo>
                      <a:pt x="207" y="4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4" name="未知"/>
              <p:cNvSpPr/>
              <p:nvPr/>
            </p:nvSpPr>
            <p:spPr bwMode="auto">
              <a:xfrm>
                <a:off x="1674" y="463"/>
                <a:ext cx="108" cy="109"/>
              </a:xfrm>
              <a:custGeom>
                <a:avLst/>
                <a:gdLst>
                  <a:gd name="T0" fmla="*/ 0 w 272"/>
                  <a:gd name="T1" fmla="*/ 0 h 272"/>
                  <a:gd name="T2" fmla="*/ 0 w 272"/>
                  <a:gd name="T3" fmla="*/ 0 h 272"/>
                  <a:gd name="T4" fmla="*/ 0 w 272"/>
                  <a:gd name="T5" fmla="*/ 0 h 272"/>
                  <a:gd name="T6" fmla="*/ 0 w 272"/>
                  <a:gd name="T7" fmla="*/ 0 h 272"/>
                  <a:gd name="T8" fmla="*/ 0 w 272"/>
                  <a:gd name="T9" fmla="*/ 0 h 272"/>
                  <a:gd name="T10" fmla="*/ 0 w 272"/>
                  <a:gd name="T11" fmla="*/ 0 h 272"/>
                  <a:gd name="T12" fmla="*/ 0 w 272"/>
                  <a:gd name="T13" fmla="*/ 0 h 272"/>
                  <a:gd name="T14" fmla="*/ 0 w 272"/>
                  <a:gd name="T15" fmla="*/ 0 h 272"/>
                  <a:gd name="T16" fmla="*/ 0 w 272"/>
                  <a:gd name="T17" fmla="*/ 0 h 272"/>
                  <a:gd name="T18" fmla="*/ 0 w 272"/>
                  <a:gd name="T19" fmla="*/ 0 h 272"/>
                  <a:gd name="T20" fmla="*/ 0 w 272"/>
                  <a:gd name="T21" fmla="*/ 0 h 272"/>
                  <a:gd name="T22" fmla="*/ 0 w 272"/>
                  <a:gd name="T23" fmla="*/ 0 h 272"/>
                  <a:gd name="T24" fmla="*/ 0 w 272"/>
                  <a:gd name="T25" fmla="*/ 0 h 272"/>
                  <a:gd name="T26" fmla="*/ 0 w 272"/>
                  <a:gd name="T27" fmla="*/ 0 h 272"/>
                  <a:gd name="T28" fmla="*/ 0 w 272"/>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2" h="272">
                    <a:moveTo>
                      <a:pt x="54" y="248"/>
                    </a:moveTo>
                    <a:lnTo>
                      <a:pt x="247" y="60"/>
                    </a:lnTo>
                    <a:lnTo>
                      <a:pt x="248" y="53"/>
                    </a:lnTo>
                    <a:lnTo>
                      <a:pt x="272" y="272"/>
                    </a:lnTo>
                    <a:lnTo>
                      <a:pt x="248" y="53"/>
                    </a:lnTo>
                    <a:lnTo>
                      <a:pt x="248" y="51"/>
                    </a:lnTo>
                    <a:lnTo>
                      <a:pt x="234" y="39"/>
                    </a:lnTo>
                    <a:lnTo>
                      <a:pt x="232" y="39"/>
                    </a:lnTo>
                    <a:lnTo>
                      <a:pt x="50" y="211"/>
                    </a:lnTo>
                    <a:lnTo>
                      <a:pt x="39" y="234"/>
                    </a:lnTo>
                    <a:lnTo>
                      <a:pt x="0" y="0"/>
                    </a:lnTo>
                    <a:lnTo>
                      <a:pt x="39" y="234"/>
                    </a:lnTo>
                    <a:lnTo>
                      <a:pt x="39" y="236"/>
                    </a:lnTo>
                    <a:lnTo>
                      <a:pt x="53" y="248"/>
                    </a:lnTo>
                    <a:lnTo>
                      <a:pt x="54" y="248"/>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15" name="未知"/>
              <p:cNvSpPr/>
              <p:nvPr/>
            </p:nvSpPr>
            <p:spPr bwMode="auto">
              <a:xfrm>
                <a:off x="1687" y="477"/>
                <a:ext cx="101"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6" y="212"/>
                    </a:moveTo>
                    <a:lnTo>
                      <a:pt x="203" y="42"/>
                    </a:lnTo>
                    <a:lnTo>
                      <a:pt x="213" y="25"/>
                    </a:lnTo>
                    <a:lnTo>
                      <a:pt x="252" y="252"/>
                    </a:lnTo>
                    <a:lnTo>
                      <a:pt x="213" y="25"/>
                    </a:lnTo>
                    <a:lnTo>
                      <a:pt x="25" y="212"/>
                    </a:lnTo>
                    <a:lnTo>
                      <a:pt x="0" y="0"/>
                    </a:lnTo>
                    <a:lnTo>
                      <a:pt x="25" y="212"/>
                    </a:lnTo>
                    <a:lnTo>
                      <a:pt x="26" y="212"/>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16" name="未知"/>
              <p:cNvSpPr/>
              <p:nvPr/>
            </p:nvSpPr>
            <p:spPr bwMode="auto">
              <a:xfrm>
                <a:off x="1689" y="479"/>
                <a:ext cx="84" cy="83"/>
              </a:xfrm>
              <a:custGeom>
                <a:avLst/>
                <a:gdLst>
                  <a:gd name="T0" fmla="*/ 0 w 209"/>
                  <a:gd name="T1" fmla="*/ 0 h 209"/>
                  <a:gd name="T2" fmla="*/ 0 w 209"/>
                  <a:gd name="T3" fmla="*/ 0 h 209"/>
                  <a:gd name="T4" fmla="*/ 0 w 209"/>
                  <a:gd name="T5" fmla="*/ 0 h 209"/>
                  <a:gd name="T6" fmla="*/ 0 w 209"/>
                  <a:gd name="T7" fmla="*/ 0 h 209"/>
                  <a:gd name="T8" fmla="*/ 0 w 209"/>
                  <a:gd name="T9" fmla="*/ 0 h 209"/>
                  <a:gd name="T10" fmla="*/ 0 w 209"/>
                  <a:gd name="T11" fmla="*/ 0 h 209"/>
                  <a:gd name="T12" fmla="*/ 0 w 209"/>
                  <a:gd name="T13" fmla="*/ 0 h 209"/>
                  <a:gd name="T14" fmla="*/ 0 w 209"/>
                  <a:gd name="T15" fmla="*/ 0 h 209"/>
                  <a:gd name="T16" fmla="*/ 0 w 209"/>
                  <a:gd name="T17" fmla="*/ 0 h 209"/>
                  <a:gd name="T18" fmla="*/ 0 w 209"/>
                  <a:gd name="T19" fmla="*/ 0 h 209"/>
                  <a:gd name="T20" fmla="*/ 0 w 209"/>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 h="209">
                    <a:moveTo>
                      <a:pt x="198" y="38"/>
                    </a:moveTo>
                    <a:lnTo>
                      <a:pt x="209" y="14"/>
                    </a:lnTo>
                    <a:lnTo>
                      <a:pt x="209" y="12"/>
                    </a:lnTo>
                    <a:lnTo>
                      <a:pt x="195" y="0"/>
                    </a:lnTo>
                    <a:lnTo>
                      <a:pt x="193" y="0"/>
                    </a:lnTo>
                    <a:lnTo>
                      <a:pt x="11" y="172"/>
                    </a:lnTo>
                    <a:lnTo>
                      <a:pt x="0" y="195"/>
                    </a:lnTo>
                    <a:lnTo>
                      <a:pt x="0" y="197"/>
                    </a:lnTo>
                    <a:lnTo>
                      <a:pt x="14" y="209"/>
                    </a:lnTo>
                    <a:lnTo>
                      <a:pt x="15" y="209"/>
                    </a:lnTo>
                    <a:lnTo>
                      <a:pt x="198"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7" name="未知"/>
              <p:cNvSpPr/>
              <p:nvPr/>
            </p:nvSpPr>
            <p:spPr bwMode="auto">
              <a:xfrm>
                <a:off x="1704" y="450"/>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18" name="未知"/>
              <p:cNvSpPr/>
              <p:nvPr/>
            </p:nvSpPr>
            <p:spPr bwMode="auto">
              <a:xfrm>
                <a:off x="1704" y="450"/>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9" name="Rectangle 626"/>
              <p:cNvSpPr>
                <a:spLocks noChangeArrowheads="1"/>
              </p:cNvSpPr>
              <p:nvPr/>
            </p:nvSpPr>
            <p:spPr bwMode="auto">
              <a:xfrm>
                <a:off x="1696" y="441"/>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320" name="Rectangle 627"/>
              <p:cNvSpPr/>
              <p:nvPr/>
            </p:nvSpPr>
            <p:spPr bwMode="auto">
              <a:xfrm>
                <a:off x="1696" y="441"/>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321" name="未知"/>
              <p:cNvSpPr/>
              <p:nvPr/>
            </p:nvSpPr>
            <p:spPr bwMode="auto">
              <a:xfrm>
                <a:off x="1704" y="419"/>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22" name="未知"/>
              <p:cNvSpPr/>
              <p:nvPr/>
            </p:nvSpPr>
            <p:spPr bwMode="auto">
              <a:xfrm>
                <a:off x="1704" y="419"/>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8" y="0"/>
                    </a:lnTo>
                    <a:lnTo>
                      <a:pt x="47" y="39"/>
                    </a:lnTo>
                    <a:lnTo>
                      <a:pt x="39"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3" name="Rectangle 630"/>
              <p:cNvSpPr>
                <a:spLocks noChangeArrowheads="1"/>
              </p:cNvSpPr>
              <p:nvPr/>
            </p:nvSpPr>
            <p:spPr bwMode="auto">
              <a:xfrm>
                <a:off x="1726" y="411"/>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324" name="Rectangle 631"/>
              <p:cNvSpPr/>
              <p:nvPr/>
            </p:nvSpPr>
            <p:spPr bwMode="auto">
              <a:xfrm>
                <a:off x="1726" y="411"/>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325" name="Rectangle 632"/>
              <p:cNvSpPr>
                <a:spLocks noChangeArrowheads="1"/>
              </p:cNvSpPr>
              <p:nvPr/>
            </p:nvSpPr>
            <p:spPr bwMode="auto">
              <a:xfrm>
                <a:off x="1740" y="441"/>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326" name="Rectangle 633"/>
              <p:cNvSpPr/>
              <p:nvPr/>
            </p:nvSpPr>
            <p:spPr bwMode="auto">
              <a:xfrm>
                <a:off x="1740" y="441"/>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327" name="未知"/>
              <p:cNvSpPr/>
              <p:nvPr/>
            </p:nvSpPr>
            <p:spPr bwMode="auto">
              <a:xfrm>
                <a:off x="1735" y="450"/>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28" name="未知"/>
              <p:cNvSpPr/>
              <p:nvPr/>
            </p:nvSpPr>
            <p:spPr bwMode="auto">
              <a:xfrm>
                <a:off x="1735" y="450"/>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9" name="Rectangle 636"/>
              <p:cNvSpPr>
                <a:spLocks noChangeArrowheads="1"/>
              </p:cNvSpPr>
              <p:nvPr/>
            </p:nvSpPr>
            <p:spPr bwMode="auto">
              <a:xfrm>
                <a:off x="1726" y="454"/>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330" name="Rectangle 637"/>
              <p:cNvSpPr/>
              <p:nvPr/>
            </p:nvSpPr>
            <p:spPr bwMode="auto">
              <a:xfrm>
                <a:off x="1726" y="454"/>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331" name="未知"/>
              <p:cNvSpPr/>
              <p:nvPr/>
            </p:nvSpPr>
            <p:spPr bwMode="auto">
              <a:xfrm>
                <a:off x="1735" y="419"/>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2" name="未知"/>
              <p:cNvSpPr/>
              <p:nvPr/>
            </p:nvSpPr>
            <p:spPr bwMode="auto">
              <a:xfrm>
                <a:off x="1735" y="419"/>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0" y="39"/>
                    </a:moveTo>
                    <a:lnTo>
                      <a:pt x="38" y="0"/>
                    </a:lnTo>
                    <a:lnTo>
                      <a:pt x="46" y="8"/>
                    </a:lnTo>
                    <a:lnTo>
                      <a:pt x="8" y="47"/>
                    </a:lnTo>
                    <a:lnTo>
                      <a:pt x="0" y="3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3" name="未知"/>
              <p:cNvSpPr/>
              <p:nvPr/>
            </p:nvSpPr>
            <p:spPr bwMode="auto">
              <a:xfrm>
                <a:off x="1708" y="472"/>
                <a:ext cx="42"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w 104"/>
                  <a:gd name="T59" fmla="*/ 0 h 17"/>
                  <a:gd name="T60" fmla="*/ 0 w 104"/>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17">
                    <a:moveTo>
                      <a:pt x="52" y="17"/>
                    </a:moveTo>
                    <a:lnTo>
                      <a:pt x="48" y="17"/>
                    </a:lnTo>
                    <a:lnTo>
                      <a:pt x="45" y="17"/>
                    </a:lnTo>
                    <a:lnTo>
                      <a:pt x="41" y="16"/>
                    </a:lnTo>
                    <a:lnTo>
                      <a:pt x="38" y="16"/>
                    </a:lnTo>
                    <a:lnTo>
                      <a:pt x="35" y="15"/>
                    </a:lnTo>
                    <a:lnTo>
                      <a:pt x="31" y="14"/>
                    </a:lnTo>
                    <a:lnTo>
                      <a:pt x="28" y="14"/>
                    </a:lnTo>
                    <a:lnTo>
                      <a:pt x="24" y="13"/>
                    </a:lnTo>
                    <a:lnTo>
                      <a:pt x="21" y="11"/>
                    </a:lnTo>
                    <a:lnTo>
                      <a:pt x="18" y="10"/>
                    </a:lnTo>
                    <a:lnTo>
                      <a:pt x="15" y="9"/>
                    </a:lnTo>
                    <a:lnTo>
                      <a:pt x="12" y="7"/>
                    </a:lnTo>
                    <a:lnTo>
                      <a:pt x="9" y="6"/>
                    </a:lnTo>
                    <a:lnTo>
                      <a:pt x="6" y="4"/>
                    </a:lnTo>
                    <a:lnTo>
                      <a:pt x="3" y="2"/>
                    </a:lnTo>
                    <a:lnTo>
                      <a:pt x="0" y="0"/>
                    </a:lnTo>
                    <a:lnTo>
                      <a:pt x="104" y="0"/>
                    </a:lnTo>
                    <a:lnTo>
                      <a:pt x="101" y="2"/>
                    </a:lnTo>
                    <a:lnTo>
                      <a:pt x="98" y="4"/>
                    </a:lnTo>
                    <a:lnTo>
                      <a:pt x="89" y="9"/>
                    </a:lnTo>
                    <a:lnTo>
                      <a:pt x="86" y="10"/>
                    </a:lnTo>
                    <a:lnTo>
                      <a:pt x="83" y="11"/>
                    </a:lnTo>
                    <a:lnTo>
                      <a:pt x="79" y="13"/>
                    </a:lnTo>
                    <a:lnTo>
                      <a:pt x="76" y="14"/>
                    </a:lnTo>
                    <a:lnTo>
                      <a:pt x="63" y="16"/>
                    </a:lnTo>
                    <a:lnTo>
                      <a:pt x="59" y="17"/>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4" name="未知"/>
              <p:cNvSpPr/>
              <p:nvPr/>
            </p:nvSpPr>
            <p:spPr bwMode="auto">
              <a:xfrm>
                <a:off x="1693" y="415"/>
                <a:ext cx="36"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w 89"/>
                  <a:gd name="T101" fmla="*/ 0 h 1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 h="143">
                    <a:moveTo>
                      <a:pt x="37" y="143"/>
                    </a:moveTo>
                    <a:lnTo>
                      <a:pt x="36" y="143"/>
                    </a:lnTo>
                    <a:lnTo>
                      <a:pt x="36" y="142"/>
                    </a:lnTo>
                    <a:lnTo>
                      <a:pt x="35" y="142"/>
                    </a:lnTo>
                    <a:lnTo>
                      <a:pt x="34" y="141"/>
                    </a:lnTo>
                    <a:lnTo>
                      <a:pt x="33" y="140"/>
                    </a:lnTo>
                    <a:lnTo>
                      <a:pt x="32" y="139"/>
                    </a:lnTo>
                    <a:lnTo>
                      <a:pt x="31" y="139"/>
                    </a:lnTo>
                    <a:lnTo>
                      <a:pt x="30" y="137"/>
                    </a:lnTo>
                    <a:lnTo>
                      <a:pt x="29" y="136"/>
                    </a:lnTo>
                    <a:lnTo>
                      <a:pt x="27" y="135"/>
                    </a:lnTo>
                    <a:lnTo>
                      <a:pt x="22" y="129"/>
                    </a:lnTo>
                    <a:lnTo>
                      <a:pt x="21" y="129"/>
                    </a:lnTo>
                    <a:lnTo>
                      <a:pt x="20" y="128"/>
                    </a:lnTo>
                    <a:lnTo>
                      <a:pt x="19" y="126"/>
                    </a:lnTo>
                    <a:lnTo>
                      <a:pt x="18" y="124"/>
                    </a:lnTo>
                    <a:lnTo>
                      <a:pt x="17" y="123"/>
                    </a:lnTo>
                    <a:lnTo>
                      <a:pt x="16" y="122"/>
                    </a:lnTo>
                    <a:lnTo>
                      <a:pt x="15" y="120"/>
                    </a:lnTo>
                    <a:lnTo>
                      <a:pt x="13" y="118"/>
                    </a:lnTo>
                    <a:lnTo>
                      <a:pt x="11" y="115"/>
                    </a:lnTo>
                    <a:lnTo>
                      <a:pt x="6" y="103"/>
                    </a:lnTo>
                    <a:lnTo>
                      <a:pt x="6" y="102"/>
                    </a:lnTo>
                    <a:lnTo>
                      <a:pt x="2" y="88"/>
                    </a:lnTo>
                    <a:lnTo>
                      <a:pt x="1" y="85"/>
                    </a:lnTo>
                    <a:lnTo>
                      <a:pt x="1" y="82"/>
                    </a:lnTo>
                    <a:lnTo>
                      <a:pt x="1" y="78"/>
                    </a:lnTo>
                    <a:lnTo>
                      <a:pt x="0" y="77"/>
                    </a:lnTo>
                    <a:lnTo>
                      <a:pt x="0" y="75"/>
                    </a:lnTo>
                    <a:lnTo>
                      <a:pt x="0" y="71"/>
                    </a:lnTo>
                    <a:lnTo>
                      <a:pt x="0" y="68"/>
                    </a:lnTo>
                    <a:lnTo>
                      <a:pt x="0" y="66"/>
                    </a:lnTo>
                    <a:lnTo>
                      <a:pt x="1" y="64"/>
                    </a:lnTo>
                    <a:lnTo>
                      <a:pt x="1" y="61"/>
                    </a:lnTo>
                    <a:lnTo>
                      <a:pt x="1" y="60"/>
                    </a:lnTo>
                    <a:lnTo>
                      <a:pt x="1" y="57"/>
                    </a:lnTo>
                    <a:lnTo>
                      <a:pt x="2" y="55"/>
                    </a:lnTo>
                    <a:lnTo>
                      <a:pt x="2" y="54"/>
                    </a:lnTo>
                    <a:lnTo>
                      <a:pt x="3" y="50"/>
                    </a:lnTo>
                    <a:lnTo>
                      <a:pt x="3" y="49"/>
                    </a:lnTo>
                    <a:lnTo>
                      <a:pt x="4" y="47"/>
                    </a:lnTo>
                    <a:lnTo>
                      <a:pt x="4" y="44"/>
                    </a:lnTo>
                    <a:lnTo>
                      <a:pt x="11" y="29"/>
                    </a:lnTo>
                    <a:lnTo>
                      <a:pt x="11" y="28"/>
                    </a:lnTo>
                    <a:lnTo>
                      <a:pt x="18" y="19"/>
                    </a:lnTo>
                    <a:lnTo>
                      <a:pt x="19" y="17"/>
                    </a:lnTo>
                    <a:lnTo>
                      <a:pt x="19" y="16"/>
                    </a:lnTo>
                    <a:lnTo>
                      <a:pt x="20" y="15"/>
                    </a:lnTo>
                    <a:lnTo>
                      <a:pt x="21" y="14"/>
                    </a:lnTo>
                    <a:lnTo>
                      <a:pt x="22" y="13"/>
                    </a:lnTo>
                    <a:lnTo>
                      <a:pt x="23" y="12"/>
                    </a:lnTo>
                    <a:lnTo>
                      <a:pt x="24" y="11"/>
                    </a:lnTo>
                    <a:lnTo>
                      <a:pt x="25" y="10"/>
                    </a:lnTo>
                    <a:lnTo>
                      <a:pt x="26" y="9"/>
                    </a:lnTo>
                    <a:lnTo>
                      <a:pt x="27" y="7"/>
                    </a:lnTo>
                    <a:lnTo>
                      <a:pt x="29" y="6"/>
                    </a:lnTo>
                    <a:lnTo>
                      <a:pt x="30" y="5"/>
                    </a:lnTo>
                    <a:lnTo>
                      <a:pt x="31" y="4"/>
                    </a:lnTo>
                    <a:lnTo>
                      <a:pt x="32" y="3"/>
                    </a:lnTo>
                    <a:lnTo>
                      <a:pt x="33" y="2"/>
                    </a:lnTo>
                    <a:lnTo>
                      <a:pt x="34" y="2"/>
                    </a:lnTo>
                    <a:lnTo>
                      <a:pt x="35" y="1"/>
                    </a:lnTo>
                    <a:lnTo>
                      <a:pt x="36" y="0"/>
                    </a:lnTo>
                    <a:lnTo>
                      <a:pt x="37" y="0"/>
                    </a:lnTo>
                    <a:lnTo>
                      <a:pt x="89" y="0"/>
                    </a:lnTo>
                    <a:lnTo>
                      <a:pt x="86" y="0"/>
                    </a:lnTo>
                    <a:lnTo>
                      <a:pt x="83" y="0"/>
                    </a:lnTo>
                    <a:lnTo>
                      <a:pt x="65" y="4"/>
                    </a:lnTo>
                    <a:lnTo>
                      <a:pt x="64" y="4"/>
                    </a:lnTo>
                    <a:lnTo>
                      <a:pt x="54" y="9"/>
                    </a:lnTo>
                    <a:lnTo>
                      <a:pt x="52" y="10"/>
                    </a:lnTo>
                    <a:lnTo>
                      <a:pt x="50" y="11"/>
                    </a:lnTo>
                    <a:lnTo>
                      <a:pt x="49" y="12"/>
                    </a:lnTo>
                    <a:lnTo>
                      <a:pt x="47" y="13"/>
                    </a:lnTo>
                    <a:lnTo>
                      <a:pt x="46" y="14"/>
                    </a:lnTo>
                    <a:lnTo>
                      <a:pt x="45" y="15"/>
                    </a:lnTo>
                    <a:lnTo>
                      <a:pt x="43" y="16"/>
                    </a:lnTo>
                    <a:lnTo>
                      <a:pt x="42" y="17"/>
                    </a:lnTo>
                    <a:lnTo>
                      <a:pt x="40" y="19"/>
                    </a:lnTo>
                    <a:lnTo>
                      <a:pt x="38" y="21"/>
                    </a:lnTo>
                    <a:lnTo>
                      <a:pt x="37" y="22"/>
                    </a:lnTo>
                    <a:lnTo>
                      <a:pt x="34" y="25"/>
                    </a:lnTo>
                    <a:lnTo>
                      <a:pt x="32" y="28"/>
                    </a:lnTo>
                    <a:lnTo>
                      <a:pt x="31" y="29"/>
                    </a:lnTo>
                    <a:lnTo>
                      <a:pt x="30" y="31"/>
                    </a:lnTo>
                    <a:lnTo>
                      <a:pt x="28" y="34"/>
                    </a:lnTo>
                    <a:lnTo>
                      <a:pt x="26" y="37"/>
                    </a:lnTo>
                    <a:lnTo>
                      <a:pt x="25" y="39"/>
                    </a:lnTo>
                    <a:lnTo>
                      <a:pt x="24" y="40"/>
                    </a:lnTo>
                    <a:lnTo>
                      <a:pt x="23" y="44"/>
                    </a:lnTo>
                    <a:lnTo>
                      <a:pt x="22" y="47"/>
                    </a:lnTo>
                    <a:lnTo>
                      <a:pt x="21" y="49"/>
                    </a:lnTo>
                    <a:lnTo>
                      <a:pt x="20" y="50"/>
                    </a:lnTo>
                    <a:lnTo>
                      <a:pt x="19" y="54"/>
                    </a:lnTo>
                    <a:lnTo>
                      <a:pt x="19" y="55"/>
                    </a:lnTo>
                    <a:lnTo>
                      <a:pt x="19" y="57"/>
                    </a:lnTo>
                    <a:lnTo>
                      <a:pt x="18" y="60"/>
                    </a:lnTo>
                    <a:lnTo>
                      <a:pt x="18" y="61"/>
                    </a:lnTo>
                    <a:lnTo>
                      <a:pt x="18" y="64"/>
                    </a:lnTo>
                    <a:lnTo>
                      <a:pt x="18" y="66"/>
                    </a:lnTo>
                    <a:lnTo>
                      <a:pt x="17" y="68"/>
                    </a:lnTo>
                    <a:lnTo>
                      <a:pt x="17" y="71"/>
                    </a:lnTo>
                    <a:lnTo>
                      <a:pt x="17" y="75"/>
                    </a:lnTo>
                    <a:lnTo>
                      <a:pt x="18" y="77"/>
                    </a:lnTo>
                    <a:lnTo>
                      <a:pt x="18" y="78"/>
                    </a:lnTo>
                    <a:lnTo>
                      <a:pt x="18" y="82"/>
                    </a:lnTo>
                    <a:lnTo>
                      <a:pt x="19" y="85"/>
                    </a:lnTo>
                    <a:lnTo>
                      <a:pt x="19" y="88"/>
                    </a:lnTo>
                    <a:lnTo>
                      <a:pt x="19" y="89"/>
                    </a:lnTo>
                    <a:lnTo>
                      <a:pt x="20" y="92"/>
                    </a:lnTo>
                    <a:lnTo>
                      <a:pt x="21" y="93"/>
                    </a:lnTo>
                    <a:lnTo>
                      <a:pt x="22" y="95"/>
                    </a:lnTo>
                    <a:lnTo>
                      <a:pt x="23" y="98"/>
                    </a:lnTo>
                    <a:lnTo>
                      <a:pt x="23" y="99"/>
                    </a:lnTo>
                    <a:lnTo>
                      <a:pt x="24" y="102"/>
                    </a:lnTo>
                    <a:lnTo>
                      <a:pt x="25" y="103"/>
                    </a:lnTo>
                    <a:lnTo>
                      <a:pt x="26" y="105"/>
                    </a:lnTo>
                    <a:lnTo>
                      <a:pt x="28" y="108"/>
                    </a:lnTo>
                    <a:lnTo>
                      <a:pt x="30" y="111"/>
                    </a:lnTo>
                    <a:lnTo>
                      <a:pt x="31" y="113"/>
                    </a:lnTo>
                    <a:lnTo>
                      <a:pt x="32" y="115"/>
                    </a:lnTo>
                    <a:lnTo>
                      <a:pt x="34" y="118"/>
                    </a:lnTo>
                    <a:lnTo>
                      <a:pt x="37" y="120"/>
                    </a:lnTo>
                    <a:lnTo>
                      <a:pt x="38" y="122"/>
                    </a:lnTo>
                    <a:lnTo>
                      <a:pt x="40" y="123"/>
                    </a:lnTo>
                    <a:lnTo>
                      <a:pt x="40" y="124"/>
                    </a:lnTo>
                    <a:lnTo>
                      <a:pt x="42" y="126"/>
                    </a:lnTo>
                    <a:lnTo>
                      <a:pt x="54" y="134"/>
                    </a:lnTo>
                    <a:lnTo>
                      <a:pt x="56" y="135"/>
                    </a:lnTo>
                    <a:lnTo>
                      <a:pt x="59" y="136"/>
                    </a:lnTo>
                    <a:lnTo>
                      <a:pt x="62" y="137"/>
                    </a:lnTo>
                    <a:lnTo>
                      <a:pt x="64" y="139"/>
                    </a:lnTo>
                    <a:lnTo>
                      <a:pt x="65" y="139"/>
                    </a:lnTo>
                    <a:lnTo>
                      <a:pt x="67" y="139"/>
                    </a:lnTo>
                    <a:lnTo>
                      <a:pt x="69" y="140"/>
                    </a:lnTo>
                    <a:lnTo>
                      <a:pt x="72" y="141"/>
                    </a:lnTo>
                    <a:lnTo>
                      <a:pt x="75" y="142"/>
                    </a:lnTo>
                    <a:lnTo>
                      <a:pt x="78" y="142"/>
                    </a:lnTo>
                    <a:lnTo>
                      <a:pt x="80" y="142"/>
                    </a:lnTo>
                    <a:lnTo>
                      <a:pt x="83" y="143"/>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5" name="未知"/>
              <p:cNvSpPr/>
              <p:nvPr/>
            </p:nvSpPr>
            <p:spPr bwMode="auto">
              <a:xfrm>
                <a:off x="1729" y="415"/>
                <a:ext cx="35"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w 89"/>
                  <a:gd name="T101" fmla="*/ 0 h 143"/>
                  <a:gd name="T102" fmla="*/ 0 w 89"/>
                  <a:gd name="T103" fmla="*/ 0 h 143"/>
                  <a:gd name="T104" fmla="*/ 0 w 89"/>
                  <a:gd name="T105" fmla="*/ 0 h 143"/>
                  <a:gd name="T106" fmla="*/ 0 w 89"/>
                  <a:gd name="T107" fmla="*/ 0 h 1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9" h="143">
                    <a:moveTo>
                      <a:pt x="0" y="143"/>
                    </a:moveTo>
                    <a:lnTo>
                      <a:pt x="17" y="141"/>
                    </a:lnTo>
                    <a:lnTo>
                      <a:pt x="19" y="140"/>
                    </a:lnTo>
                    <a:lnTo>
                      <a:pt x="22" y="139"/>
                    </a:lnTo>
                    <a:lnTo>
                      <a:pt x="24" y="139"/>
                    </a:lnTo>
                    <a:lnTo>
                      <a:pt x="25" y="139"/>
                    </a:lnTo>
                    <a:lnTo>
                      <a:pt x="35" y="134"/>
                    </a:lnTo>
                    <a:lnTo>
                      <a:pt x="60" y="111"/>
                    </a:lnTo>
                    <a:lnTo>
                      <a:pt x="61" y="109"/>
                    </a:lnTo>
                    <a:lnTo>
                      <a:pt x="71" y="78"/>
                    </a:lnTo>
                    <a:lnTo>
                      <a:pt x="71" y="77"/>
                    </a:lnTo>
                    <a:lnTo>
                      <a:pt x="72" y="74"/>
                    </a:lnTo>
                    <a:lnTo>
                      <a:pt x="72" y="71"/>
                    </a:lnTo>
                    <a:lnTo>
                      <a:pt x="66" y="44"/>
                    </a:lnTo>
                    <a:lnTo>
                      <a:pt x="65" y="41"/>
                    </a:lnTo>
                    <a:lnTo>
                      <a:pt x="64" y="39"/>
                    </a:lnTo>
                    <a:lnTo>
                      <a:pt x="63" y="38"/>
                    </a:lnTo>
                    <a:lnTo>
                      <a:pt x="63" y="36"/>
                    </a:lnTo>
                    <a:lnTo>
                      <a:pt x="35" y="9"/>
                    </a:lnTo>
                    <a:lnTo>
                      <a:pt x="32" y="7"/>
                    </a:lnTo>
                    <a:lnTo>
                      <a:pt x="30" y="6"/>
                    </a:lnTo>
                    <a:lnTo>
                      <a:pt x="27" y="5"/>
                    </a:lnTo>
                    <a:lnTo>
                      <a:pt x="25" y="4"/>
                    </a:lnTo>
                    <a:lnTo>
                      <a:pt x="24" y="4"/>
                    </a:lnTo>
                    <a:lnTo>
                      <a:pt x="22" y="3"/>
                    </a:lnTo>
                    <a:lnTo>
                      <a:pt x="0" y="0"/>
                    </a:lnTo>
                    <a:lnTo>
                      <a:pt x="52" y="0"/>
                    </a:lnTo>
                    <a:lnTo>
                      <a:pt x="53" y="0"/>
                    </a:lnTo>
                    <a:lnTo>
                      <a:pt x="54" y="1"/>
                    </a:lnTo>
                    <a:lnTo>
                      <a:pt x="55" y="1"/>
                    </a:lnTo>
                    <a:lnTo>
                      <a:pt x="56" y="2"/>
                    </a:lnTo>
                    <a:lnTo>
                      <a:pt x="57" y="3"/>
                    </a:lnTo>
                    <a:lnTo>
                      <a:pt x="57" y="4"/>
                    </a:lnTo>
                    <a:lnTo>
                      <a:pt x="58" y="4"/>
                    </a:lnTo>
                    <a:lnTo>
                      <a:pt x="59" y="5"/>
                    </a:lnTo>
                    <a:lnTo>
                      <a:pt x="60" y="6"/>
                    </a:lnTo>
                    <a:lnTo>
                      <a:pt x="61" y="7"/>
                    </a:lnTo>
                    <a:lnTo>
                      <a:pt x="63" y="9"/>
                    </a:lnTo>
                    <a:lnTo>
                      <a:pt x="64" y="10"/>
                    </a:lnTo>
                    <a:lnTo>
                      <a:pt x="65" y="12"/>
                    </a:lnTo>
                    <a:lnTo>
                      <a:pt x="67" y="13"/>
                    </a:lnTo>
                    <a:lnTo>
                      <a:pt x="68" y="14"/>
                    </a:lnTo>
                    <a:lnTo>
                      <a:pt x="73" y="21"/>
                    </a:lnTo>
                    <a:lnTo>
                      <a:pt x="74" y="23"/>
                    </a:lnTo>
                    <a:lnTo>
                      <a:pt x="75" y="25"/>
                    </a:lnTo>
                    <a:lnTo>
                      <a:pt x="76" y="25"/>
                    </a:lnTo>
                    <a:lnTo>
                      <a:pt x="77" y="27"/>
                    </a:lnTo>
                    <a:lnTo>
                      <a:pt x="84" y="44"/>
                    </a:lnTo>
                    <a:lnTo>
                      <a:pt x="85" y="46"/>
                    </a:lnTo>
                    <a:lnTo>
                      <a:pt x="86" y="49"/>
                    </a:lnTo>
                    <a:lnTo>
                      <a:pt x="86" y="51"/>
                    </a:lnTo>
                    <a:lnTo>
                      <a:pt x="86" y="52"/>
                    </a:lnTo>
                    <a:lnTo>
                      <a:pt x="87" y="54"/>
                    </a:lnTo>
                    <a:lnTo>
                      <a:pt x="88" y="66"/>
                    </a:lnTo>
                    <a:lnTo>
                      <a:pt x="89" y="68"/>
                    </a:lnTo>
                    <a:lnTo>
                      <a:pt x="89" y="71"/>
                    </a:lnTo>
                    <a:lnTo>
                      <a:pt x="89" y="74"/>
                    </a:lnTo>
                    <a:lnTo>
                      <a:pt x="88" y="77"/>
                    </a:lnTo>
                    <a:lnTo>
                      <a:pt x="88" y="78"/>
                    </a:lnTo>
                    <a:lnTo>
                      <a:pt x="88" y="80"/>
                    </a:lnTo>
                    <a:lnTo>
                      <a:pt x="88" y="83"/>
                    </a:lnTo>
                    <a:lnTo>
                      <a:pt x="88" y="85"/>
                    </a:lnTo>
                    <a:lnTo>
                      <a:pt x="87" y="85"/>
                    </a:lnTo>
                    <a:lnTo>
                      <a:pt x="87" y="88"/>
                    </a:lnTo>
                    <a:lnTo>
                      <a:pt x="86" y="91"/>
                    </a:lnTo>
                    <a:lnTo>
                      <a:pt x="86" y="92"/>
                    </a:lnTo>
                    <a:lnTo>
                      <a:pt x="86" y="93"/>
                    </a:lnTo>
                    <a:lnTo>
                      <a:pt x="85" y="96"/>
                    </a:lnTo>
                    <a:lnTo>
                      <a:pt x="84" y="98"/>
                    </a:lnTo>
                    <a:lnTo>
                      <a:pt x="84" y="99"/>
                    </a:lnTo>
                    <a:lnTo>
                      <a:pt x="83" y="101"/>
                    </a:lnTo>
                    <a:lnTo>
                      <a:pt x="82" y="104"/>
                    </a:lnTo>
                    <a:lnTo>
                      <a:pt x="82" y="105"/>
                    </a:lnTo>
                    <a:lnTo>
                      <a:pt x="81" y="106"/>
                    </a:lnTo>
                    <a:lnTo>
                      <a:pt x="80" y="109"/>
                    </a:lnTo>
                    <a:lnTo>
                      <a:pt x="79" y="111"/>
                    </a:lnTo>
                    <a:lnTo>
                      <a:pt x="78" y="113"/>
                    </a:lnTo>
                    <a:lnTo>
                      <a:pt x="77" y="116"/>
                    </a:lnTo>
                    <a:lnTo>
                      <a:pt x="76" y="117"/>
                    </a:lnTo>
                    <a:lnTo>
                      <a:pt x="75" y="118"/>
                    </a:lnTo>
                    <a:lnTo>
                      <a:pt x="74" y="120"/>
                    </a:lnTo>
                    <a:lnTo>
                      <a:pt x="73" y="122"/>
                    </a:lnTo>
                    <a:lnTo>
                      <a:pt x="72" y="123"/>
                    </a:lnTo>
                    <a:lnTo>
                      <a:pt x="71" y="124"/>
                    </a:lnTo>
                    <a:lnTo>
                      <a:pt x="70" y="126"/>
                    </a:lnTo>
                    <a:lnTo>
                      <a:pt x="68" y="128"/>
                    </a:lnTo>
                    <a:lnTo>
                      <a:pt x="68" y="129"/>
                    </a:lnTo>
                    <a:lnTo>
                      <a:pt x="67" y="129"/>
                    </a:lnTo>
                    <a:lnTo>
                      <a:pt x="65" y="131"/>
                    </a:lnTo>
                    <a:lnTo>
                      <a:pt x="64" y="132"/>
                    </a:lnTo>
                    <a:lnTo>
                      <a:pt x="63" y="134"/>
                    </a:lnTo>
                    <a:lnTo>
                      <a:pt x="61" y="135"/>
                    </a:lnTo>
                    <a:lnTo>
                      <a:pt x="60" y="136"/>
                    </a:lnTo>
                    <a:lnTo>
                      <a:pt x="59" y="137"/>
                    </a:lnTo>
                    <a:lnTo>
                      <a:pt x="58" y="139"/>
                    </a:lnTo>
                    <a:lnTo>
                      <a:pt x="57" y="139"/>
                    </a:lnTo>
                    <a:lnTo>
                      <a:pt x="56" y="140"/>
                    </a:lnTo>
                    <a:lnTo>
                      <a:pt x="55" y="141"/>
                    </a:lnTo>
                    <a:lnTo>
                      <a:pt x="54" y="142"/>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6" name="未知"/>
              <p:cNvSpPr/>
              <p:nvPr/>
            </p:nvSpPr>
            <p:spPr bwMode="auto">
              <a:xfrm>
                <a:off x="1708" y="408"/>
                <a:ext cx="42"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4" h="17">
                    <a:moveTo>
                      <a:pt x="0" y="17"/>
                    </a:moveTo>
                    <a:lnTo>
                      <a:pt x="0" y="16"/>
                    </a:lnTo>
                    <a:lnTo>
                      <a:pt x="3" y="14"/>
                    </a:lnTo>
                    <a:lnTo>
                      <a:pt x="6" y="13"/>
                    </a:lnTo>
                    <a:lnTo>
                      <a:pt x="9" y="11"/>
                    </a:lnTo>
                    <a:lnTo>
                      <a:pt x="12" y="9"/>
                    </a:lnTo>
                    <a:lnTo>
                      <a:pt x="15" y="8"/>
                    </a:lnTo>
                    <a:lnTo>
                      <a:pt x="31" y="2"/>
                    </a:lnTo>
                    <a:lnTo>
                      <a:pt x="35" y="1"/>
                    </a:lnTo>
                    <a:lnTo>
                      <a:pt x="38" y="1"/>
                    </a:lnTo>
                    <a:lnTo>
                      <a:pt x="41" y="0"/>
                    </a:lnTo>
                    <a:lnTo>
                      <a:pt x="52" y="0"/>
                    </a:lnTo>
                    <a:lnTo>
                      <a:pt x="56" y="0"/>
                    </a:lnTo>
                    <a:lnTo>
                      <a:pt x="59" y="0"/>
                    </a:lnTo>
                    <a:lnTo>
                      <a:pt x="63" y="0"/>
                    </a:lnTo>
                    <a:lnTo>
                      <a:pt x="66" y="1"/>
                    </a:lnTo>
                    <a:lnTo>
                      <a:pt x="79" y="4"/>
                    </a:lnTo>
                    <a:lnTo>
                      <a:pt x="83" y="5"/>
                    </a:lnTo>
                    <a:lnTo>
                      <a:pt x="86" y="6"/>
                    </a:lnTo>
                    <a:lnTo>
                      <a:pt x="89" y="8"/>
                    </a:lnTo>
                    <a:lnTo>
                      <a:pt x="92" y="9"/>
                    </a:lnTo>
                    <a:lnTo>
                      <a:pt x="95" y="11"/>
                    </a:lnTo>
                    <a:lnTo>
                      <a:pt x="98" y="13"/>
                    </a:lnTo>
                    <a:lnTo>
                      <a:pt x="101" y="14"/>
                    </a:lnTo>
                    <a:lnTo>
                      <a:pt x="104" y="16"/>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7" name="未知"/>
              <p:cNvSpPr/>
              <p:nvPr/>
            </p:nvSpPr>
            <p:spPr bwMode="auto">
              <a:xfrm>
                <a:off x="1700" y="415"/>
                <a:ext cx="58" cy="57"/>
              </a:xfrm>
              <a:custGeom>
                <a:avLst/>
                <a:gdLst>
                  <a:gd name="T0" fmla="*/ 0 w 144"/>
                  <a:gd name="T1" fmla="*/ 0 h 143"/>
                  <a:gd name="T2" fmla="*/ 0 w 144"/>
                  <a:gd name="T3" fmla="*/ 0 h 143"/>
                  <a:gd name="T4" fmla="*/ 0 w 144"/>
                  <a:gd name="T5" fmla="*/ 0 h 143"/>
                  <a:gd name="T6" fmla="*/ 0 w 144"/>
                  <a:gd name="T7" fmla="*/ 0 h 143"/>
                  <a:gd name="T8" fmla="*/ 0 w 144"/>
                  <a:gd name="T9" fmla="*/ 0 h 143"/>
                  <a:gd name="T10" fmla="*/ 0 w 144"/>
                  <a:gd name="T11" fmla="*/ 0 h 143"/>
                  <a:gd name="T12" fmla="*/ 0 w 144"/>
                  <a:gd name="T13" fmla="*/ 0 h 143"/>
                  <a:gd name="T14" fmla="*/ 0 w 144"/>
                  <a:gd name="T15" fmla="*/ 0 h 143"/>
                  <a:gd name="T16" fmla="*/ 0 w 144"/>
                  <a:gd name="T17" fmla="*/ 0 h 143"/>
                  <a:gd name="T18" fmla="*/ 0 w 144"/>
                  <a:gd name="T19" fmla="*/ 0 h 143"/>
                  <a:gd name="T20" fmla="*/ 0 w 144"/>
                  <a:gd name="T21" fmla="*/ 0 h 143"/>
                  <a:gd name="T22" fmla="*/ 0 w 144"/>
                  <a:gd name="T23" fmla="*/ 0 h 143"/>
                  <a:gd name="T24" fmla="*/ 0 w 144"/>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3">
                    <a:moveTo>
                      <a:pt x="21" y="21"/>
                    </a:moveTo>
                    <a:lnTo>
                      <a:pt x="72" y="0"/>
                    </a:lnTo>
                    <a:lnTo>
                      <a:pt x="75" y="0"/>
                    </a:lnTo>
                    <a:lnTo>
                      <a:pt x="128" y="27"/>
                    </a:lnTo>
                    <a:lnTo>
                      <a:pt x="144" y="71"/>
                    </a:lnTo>
                    <a:lnTo>
                      <a:pt x="144" y="74"/>
                    </a:lnTo>
                    <a:lnTo>
                      <a:pt x="116" y="128"/>
                    </a:lnTo>
                    <a:lnTo>
                      <a:pt x="72" y="143"/>
                    </a:lnTo>
                    <a:lnTo>
                      <a:pt x="69" y="143"/>
                    </a:lnTo>
                    <a:lnTo>
                      <a:pt x="14" y="113"/>
                    </a:lnTo>
                    <a:lnTo>
                      <a:pt x="0" y="71"/>
                    </a:lnTo>
                    <a:lnTo>
                      <a:pt x="1" y="66"/>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8" name="未知"/>
              <p:cNvSpPr/>
              <p:nvPr/>
            </p:nvSpPr>
            <p:spPr bwMode="auto">
              <a:xfrm>
                <a:off x="1693" y="408"/>
                <a:ext cx="71" cy="71"/>
              </a:xfrm>
              <a:custGeom>
                <a:avLst/>
                <a:gdLst>
                  <a:gd name="T0" fmla="*/ 0 w 178"/>
                  <a:gd name="T1" fmla="*/ 0 h 177"/>
                  <a:gd name="T2" fmla="*/ 0 w 178"/>
                  <a:gd name="T3" fmla="*/ 0 h 177"/>
                  <a:gd name="T4" fmla="*/ 0 w 178"/>
                  <a:gd name="T5" fmla="*/ 0 h 177"/>
                  <a:gd name="T6" fmla="*/ 0 w 178"/>
                  <a:gd name="T7" fmla="*/ 0 h 177"/>
                  <a:gd name="T8" fmla="*/ 0 w 178"/>
                  <a:gd name="T9" fmla="*/ 0 h 177"/>
                  <a:gd name="T10" fmla="*/ 0 w 178"/>
                  <a:gd name="T11" fmla="*/ 0 h 177"/>
                  <a:gd name="T12" fmla="*/ 0 w 178"/>
                  <a:gd name="T13" fmla="*/ 0 h 177"/>
                  <a:gd name="T14" fmla="*/ 0 w 178"/>
                  <a:gd name="T15" fmla="*/ 0 h 177"/>
                  <a:gd name="T16" fmla="*/ 0 w 178"/>
                  <a:gd name="T17" fmla="*/ 0 h 177"/>
                  <a:gd name="T18" fmla="*/ 0 w 178"/>
                  <a:gd name="T19" fmla="*/ 0 h 177"/>
                  <a:gd name="T20" fmla="*/ 0 w 178"/>
                  <a:gd name="T21" fmla="*/ 0 h 177"/>
                  <a:gd name="T22" fmla="*/ 0 w 178"/>
                  <a:gd name="T23" fmla="*/ 0 h 177"/>
                  <a:gd name="T24" fmla="*/ 0 w 178"/>
                  <a:gd name="T25" fmla="*/ 0 h 177"/>
                  <a:gd name="T26" fmla="*/ 0 w 178"/>
                  <a:gd name="T27" fmla="*/ 0 h 177"/>
                  <a:gd name="T28" fmla="*/ 0 w 178"/>
                  <a:gd name="T29" fmla="*/ 0 h 177"/>
                  <a:gd name="T30" fmla="*/ 0 w 178"/>
                  <a:gd name="T31" fmla="*/ 0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8" h="177">
                    <a:moveTo>
                      <a:pt x="0" y="88"/>
                    </a:moveTo>
                    <a:lnTo>
                      <a:pt x="21" y="146"/>
                    </a:lnTo>
                    <a:lnTo>
                      <a:pt x="75" y="176"/>
                    </a:lnTo>
                    <a:lnTo>
                      <a:pt x="89" y="177"/>
                    </a:lnTo>
                    <a:lnTo>
                      <a:pt x="93" y="177"/>
                    </a:lnTo>
                    <a:lnTo>
                      <a:pt x="149" y="153"/>
                    </a:lnTo>
                    <a:lnTo>
                      <a:pt x="177" y="95"/>
                    </a:lnTo>
                    <a:lnTo>
                      <a:pt x="178" y="88"/>
                    </a:lnTo>
                    <a:lnTo>
                      <a:pt x="177" y="81"/>
                    </a:lnTo>
                    <a:lnTo>
                      <a:pt x="152" y="26"/>
                    </a:lnTo>
                    <a:lnTo>
                      <a:pt x="96" y="0"/>
                    </a:lnTo>
                    <a:lnTo>
                      <a:pt x="89" y="0"/>
                    </a:lnTo>
                    <a:lnTo>
                      <a:pt x="85" y="0"/>
                    </a:lnTo>
                    <a:lnTo>
                      <a:pt x="29" y="23"/>
                    </a:lnTo>
                    <a:lnTo>
                      <a:pt x="1" y="78"/>
                    </a:lnTo>
                    <a:lnTo>
                      <a:pt x="0" y="8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9" name="未知"/>
              <p:cNvSpPr/>
              <p:nvPr/>
            </p:nvSpPr>
            <p:spPr bwMode="auto">
              <a:xfrm>
                <a:off x="1719" y="452"/>
                <a:ext cx="20" cy="5"/>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w 50"/>
                  <a:gd name="T79" fmla="*/ 0 h 11"/>
                  <a:gd name="T80" fmla="*/ 0 w 50"/>
                  <a:gd name="T81" fmla="*/ 0 h 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0" h="11">
                    <a:moveTo>
                      <a:pt x="25" y="11"/>
                    </a:moveTo>
                    <a:lnTo>
                      <a:pt x="24" y="11"/>
                    </a:lnTo>
                    <a:lnTo>
                      <a:pt x="22" y="11"/>
                    </a:lnTo>
                    <a:lnTo>
                      <a:pt x="20" y="11"/>
                    </a:lnTo>
                    <a:lnTo>
                      <a:pt x="18" y="11"/>
                    </a:lnTo>
                    <a:lnTo>
                      <a:pt x="17" y="10"/>
                    </a:lnTo>
                    <a:lnTo>
                      <a:pt x="16" y="10"/>
                    </a:lnTo>
                    <a:lnTo>
                      <a:pt x="15" y="10"/>
                    </a:lnTo>
                    <a:lnTo>
                      <a:pt x="13" y="9"/>
                    </a:lnTo>
                    <a:lnTo>
                      <a:pt x="12" y="9"/>
                    </a:lnTo>
                    <a:lnTo>
                      <a:pt x="11" y="8"/>
                    </a:lnTo>
                    <a:lnTo>
                      <a:pt x="10" y="8"/>
                    </a:lnTo>
                    <a:lnTo>
                      <a:pt x="9" y="7"/>
                    </a:lnTo>
                    <a:lnTo>
                      <a:pt x="8" y="6"/>
                    </a:lnTo>
                    <a:lnTo>
                      <a:pt x="7" y="6"/>
                    </a:lnTo>
                    <a:lnTo>
                      <a:pt x="6" y="5"/>
                    </a:lnTo>
                    <a:lnTo>
                      <a:pt x="5" y="4"/>
                    </a:lnTo>
                    <a:lnTo>
                      <a:pt x="4" y="3"/>
                    </a:lnTo>
                    <a:lnTo>
                      <a:pt x="3" y="3"/>
                    </a:lnTo>
                    <a:lnTo>
                      <a:pt x="2" y="2"/>
                    </a:lnTo>
                    <a:lnTo>
                      <a:pt x="1" y="1"/>
                    </a:lnTo>
                    <a:lnTo>
                      <a:pt x="0" y="0"/>
                    </a:lnTo>
                    <a:lnTo>
                      <a:pt x="50" y="0"/>
                    </a:lnTo>
                    <a:lnTo>
                      <a:pt x="49" y="1"/>
                    </a:lnTo>
                    <a:lnTo>
                      <a:pt x="48" y="2"/>
                    </a:lnTo>
                    <a:lnTo>
                      <a:pt x="47" y="3"/>
                    </a:lnTo>
                    <a:lnTo>
                      <a:pt x="46" y="3"/>
                    </a:lnTo>
                    <a:lnTo>
                      <a:pt x="45" y="4"/>
                    </a:lnTo>
                    <a:lnTo>
                      <a:pt x="44" y="5"/>
                    </a:lnTo>
                    <a:lnTo>
                      <a:pt x="43" y="6"/>
                    </a:lnTo>
                    <a:lnTo>
                      <a:pt x="42" y="6"/>
                    </a:lnTo>
                    <a:lnTo>
                      <a:pt x="41" y="7"/>
                    </a:lnTo>
                    <a:lnTo>
                      <a:pt x="40" y="8"/>
                    </a:lnTo>
                    <a:lnTo>
                      <a:pt x="39" y="8"/>
                    </a:lnTo>
                    <a:lnTo>
                      <a:pt x="38" y="9"/>
                    </a:lnTo>
                    <a:lnTo>
                      <a:pt x="36" y="9"/>
                    </a:lnTo>
                    <a:lnTo>
                      <a:pt x="30" y="11"/>
                    </a:lnTo>
                    <a:lnTo>
                      <a:pt x="29" y="11"/>
                    </a:lnTo>
                    <a:lnTo>
                      <a:pt x="28"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0" name="未知"/>
              <p:cNvSpPr/>
              <p:nvPr/>
            </p:nvSpPr>
            <p:spPr bwMode="auto">
              <a:xfrm>
                <a:off x="1716" y="435"/>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3" h="43">
                    <a:moveTo>
                      <a:pt x="8" y="43"/>
                    </a:moveTo>
                    <a:lnTo>
                      <a:pt x="8" y="43"/>
                    </a:lnTo>
                    <a:lnTo>
                      <a:pt x="8" y="42"/>
                    </a:lnTo>
                    <a:lnTo>
                      <a:pt x="7" y="42"/>
                    </a:lnTo>
                    <a:lnTo>
                      <a:pt x="7" y="41"/>
                    </a:lnTo>
                    <a:lnTo>
                      <a:pt x="6" y="41"/>
                    </a:lnTo>
                    <a:lnTo>
                      <a:pt x="6" y="40"/>
                    </a:lnTo>
                    <a:lnTo>
                      <a:pt x="5" y="40"/>
                    </a:lnTo>
                    <a:lnTo>
                      <a:pt x="5" y="39"/>
                    </a:lnTo>
                    <a:lnTo>
                      <a:pt x="5" y="38"/>
                    </a:lnTo>
                    <a:lnTo>
                      <a:pt x="4" y="38"/>
                    </a:lnTo>
                    <a:lnTo>
                      <a:pt x="4" y="37"/>
                    </a:lnTo>
                    <a:lnTo>
                      <a:pt x="1" y="31"/>
                    </a:lnTo>
                    <a:lnTo>
                      <a:pt x="1" y="30"/>
                    </a:lnTo>
                    <a:lnTo>
                      <a:pt x="1" y="29"/>
                    </a:lnTo>
                    <a:lnTo>
                      <a:pt x="1" y="28"/>
                    </a:lnTo>
                    <a:lnTo>
                      <a:pt x="0" y="26"/>
                    </a:lnTo>
                    <a:lnTo>
                      <a:pt x="0" y="25"/>
                    </a:lnTo>
                    <a:lnTo>
                      <a:pt x="0" y="24"/>
                    </a:lnTo>
                    <a:lnTo>
                      <a:pt x="0" y="23"/>
                    </a:lnTo>
                    <a:lnTo>
                      <a:pt x="0" y="21"/>
                    </a:lnTo>
                    <a:lnTo>
                      <a:pt x="0" y="20"/>
                    </a:lnTo>
                    <a:lnTo>
                      <a:pt x="0" y="19"/>
                    </a:lnTo>
                    <a:lnTo>
                      <a:pt x="0" y="18"/>
                    </a:lnTo>
                    <a:lnTo>
                      <a:pt x="0" y="17"/>
                    </a:lnTo>
                    <a:lnTo>
                      <a:pt x="0" y="16"/>
                    </a:lnTo>
                    <a:lnTo>
                      <a:pt x="1" y="15"/>
                    </a:lnTo>
                    <a:lnTo>
                      <a:pt x="1" y="13"/>
                    </a:lnTo>
                    <a:lnTo>
                      <a:pt x="2" y="10"/>
                    </a:lnTo>
                    <a:lnTo>
                      <a:pt x="6" y="2"/>
                    </a:lnTo>
                    <a:lnTo>
                      <a:pt x="7" y="1"/>
                    </a:lnTo>
                    <a:lnTo>
                      <a:pt x="7" y="0"/>
                    </a:lnTo>
                    <a:lnTo>
                      <a:pt x="8" y="0"/>
                    </a:lnTo>
                    <a:lnTo>
                      <a:pt x="33" y="0"/>
                    </a:lnTo>
                    <a:lnTo>
                      <a:pt x="30" y="0"/>
                    </a:lnTo>
                    <a:lnTo>
                      <a:pt x="29" y="0"/>
                    </a:lnTo>
                    <a:lnTo>
                      <a:pt x="28" y="0"/>
                    </a:lnTo>
                    <a:lnTo>
                      <a:pt x="27" y="0"/>
                    </a:lnTo>
                    <a:lnTo>
                      <a:pt x="26" y="1"/>
                    </a:lnTo>
                    <a:lnTo>
                      <a:pt x="20" y="4"/>
                    </a:lnTo>
                    <a:lnTo>
                      <a:pt x="17" y="6"/>
                    </a:lnTo>
                    <a:lnTo>
                      <a:pt x="16" y="7"/>
                    </a:lnTo>
                    <a:lnTo>
                      <a:pt x="15" y="9"/>
                    </a:lnTo>
                    <a:lnTo>
                      <a:pt x="15" y="10"/>
                    </a:lnTo>
                    <a:lnTo>
                      <a:pt x="14" y="10"/>
                    </a:lnTo>
                    <a:lnTo>
                      <a:pt x="14" y="11"/>
                    </a:lnTo>
                    <a:lnTo>
                      <a:pt x="14" y="12"/>
                    </a:lnTo>
                    <a:lnTo>
                      <a:pt x="13" y="12"/>
                    </a:lnTo>
                    <a:lnTo>
                      <a:pt x="13" y="13"/>
                    </a:lnTo>
                    <a:lnTo>
                      <a:pt x="12" y="15"/>
                    </a:lnTo>
                    <a:lnTo>
                      <a:pt x="12" y="16"/>
                    </a:lnTo>
                    <a:lnTo>
                      <a:pt x="12" y="17"/>
                    </a:lnTo>
                    <a:lnTo>
                      <a:pt x="11" y="18"/>
                    </a:lnTo>
                    <a:lnTo>
                      <a:pt x="11" y="19"/>
                    </a:lnTo>
                    <a:lnTo>
                      <a:pt x="11" y="20"/>
                    </a:lnTo>
                    <a:lnTo>
                      <a:pt x="11" y="21"/>
                    </a:lnTo>
                    <a:lnTo>
                      <a:pt x="12" y="25"/>
                    </a:lnTo>
                    <a:lnTo>
                      <a:pt x="12" y="26"/>
                    </a:lnTo>
                    <a:lnTo>
                      <a:pt x="12" y="28"/>
                    </a:lnTo>
                    <a:lnTo>
                      <a:pt x="13" y="29"/>
                    </a:lnTo>
                    <a:lnTo>
                      <a:pt x="13" y="30"/>
                    </a:lnTo>
                    <a:lnTo>
                      <a:pt x="14" y="31"/>
                    </a:lnTo>
                    <a:lnTo>
                      <a:pt x="14" y="32"/>
                    </a:lnTo>
                    <a:lnTo>
                      <a:pt x="15" y="33"/>
                    </a:lnTo>
                    <a:lnTo>
                      <a:pt x="15" y="34"/>
                    </a:lnTo>
                    <a:lnTo>
                      <a:pt x="16" y="35"/>
                    </a:lnTo>
                    <a:lnTo>
                      <a:pt x="17" y="36"/>
                    </a:lnTo>
                    <a:lnTo>
                      <a:pt x="18" y="37"/>
                    </a:lnTo>
                    <a:lnTo>
                      <a:pt x="19" y="38"/>
                    </a:lnTo>
                    <a:lnTo>
                      <a:pt x="20" y="38"/>
                    </a:lnTo>
                    <a:lnTo>
                      <a:pt x="26" y="42"/>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1" name="未知"/>
              <p:cNvSpPr/>
              <p:nvPr/>
            </p:nvSpPr>
            <p:spPr bwMode="auto">
              <a:xfrm>
                <a:off x="1729" y="435"/>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w 33"/>
                  <a:gd name="T109" fmla="*/ 0 h 43"/>
                  <a:gd name="T110" fmla="*/ 0 w 33"/>
                  <a:gd name="T111" fmla="*/ 0 h 43"/>
                  <a:gd name="T112" fmla="*/ 0 w 33"/>
                  <a:gd name="T113" fmla="*/ 0 h 43"/>
                  <a:gd name="T114" fmla="*/ 0 w 33"/>
                  <a:gd name="T115" fmla="*/ 0 h 4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3" h="43">
                    <a:moveTo>
                      <a:pt x="0" y="43"/>
                    </a:moveTo>
                    <a:lnTo>
                      <a:pt x="4" y="43"/>
                    </a:lnTo>
                    <a:lnTo>
                      <a:pt x="10" y="41"/>
                    </a:lnTo>
                    <a:lnTo>
                      <a:pt x="11" y="40"/>
                    </a:lnTo>
                    <a:lnTo>
                      <a:pt x="12" y="39"/>
                    </a:lnTo>
                    <a:lnTo>
                      <a:pt x="13" y="39"/>
                    </a:lnTo>
                    <a:lnTo>
                      <a:pt x="13" y="38"/>
                    </a:lnTo>
                    <a:lnTo>
                      <a:pt x="22" y="24"/>
                    </a:lnTo>
                    <a:lnTo>
                      <a:pt x="22" y="23"/>
                    </a:lnTo>
                    <a:lnTo>
                      <a:pt x="22" y="22"/>
                    </a:lnTo>
                    <a:lnTo>
                      <a:pt x="22" y="21"/>
                    </a:lnTo>
                    <a:lnTo>
                      <a:pt x="22" y="20"/>
                    </a:lnTo>
                    <a:lnTo>
                      <a:pt x="22" y="19"/>
                    </a:lnTo>
                    <a:lnTo>
                      <a:pt x="21" y="18"/>
                    </a:lnTo>
                    <a:lnTo>
                      <a:pt x="21" y="17"/>
                    </a:lnTo>
                    <a:lnTo>
                      <a:pt x="21" y="16"/>
                    </a:lnTo>
                    <a:lnTo>
                      <a:pt x="21" y="15"/>
                    </a:lnTo>
                    <a:lnTo>
                      <a:pt x="20" y="14"/>
                    </a:lnTo>
                    <a:lnTo>
                      <a:pt x="20" y="13"/>
                    </a:lnTo>
                    <a:lnTo>
                      <a:pt x="20" y="12"/>
                    </a:lnTo>
                    <a:lnTo>
                      <a:pt x="19" y="11"/>
                    </a:lnTo>
                    <a:lnTo>
                      <a:pt x="19" y="10"/>
                    </a:lnTo>
                    <a:lnTo>
                      <a:pt x="18" y="9"/>
                    </a:lnTo>
                    <a:lnTo>
                      <a:pt x="18" y="8"/>
                    </a:lnTo>
                    <a:lnTo>
                      <a:pt x="17" y="8"/>
                    </a:lnTo>
                    <a:lnTo>
                      <a:pt x="16" y="7"/>
                    </a:lnTo>
                    <a:lnTo>
                      <a:pt x="15" y="6"/>
                    </a:lnTo>
                    <a:lnTo>
                      <a:pt x="10" y="2"/>
                    </a:lnTo>
                    <a:lnTo>
                      <a:pt x="4" y="0"/>
                    </a:lnTo>
                    <a:lnTo>
                      <a:pt x="3" y="0"/>
                    </a:lnTo>
                    <a:lnTo>
                      <a:pt x="2" y="0"/>
                    </a:lnTo>
                    <a:lnTo>
                      <a:pt x="1" y="0"/>
                    </a:lnTo>
                    <a:lnTo>
                      <a:pt x="0" y="0"/>
                    </a:lnTo>
                    <a:lnTo>
                      <a:pt x="25" y="0"/>
                    </a:lnTo>
                    <a:lnTo>
                      <a:pt x="26" y="0"/>
                    </a:lnTo>
                    <a:lnTo>
                      <a:pt x="26" y="1"/>
                    </a:lnTo>
                    <a:lnTo>
                      <a:pt x="26" y="2"/>
                    </a:lnTo>
                    <a:lnTo>
                      <a:pt x="27" y="2"/>
                    </a:lnTo>
                    <a:lnTo>
                      <a:pt x="27" y="3"/>
                    </a:lnTo>
                    <a:lnTo>
                      <a:pt x="28" y="3"/>
                    </a:lnTo>
                    <a:lnTo>
                      <a:pt x="28" y="4"/>
                    </a:lnTo>
                    <a:lnTo>
                      <a:pt x="29" y="5"/>
                    </a:lnTo>
                    <a:lnTo>
                      <a:pt x="29" y="6"/>
                    </a:lnTo>
                    <a:lnTo>
                      <a:pt x="30" y="6"/>
                    </a:lnTo>
                    <a:lnTo>
                      <a:pt x="30" y="7"/>
                    </a:lnTo>
                    <a:lnTo>
                      <a:pt x="30" y="8"/>
                    </a:lnTo>
                    <a:lnTo>
                      <a:pt x="31" y="9"/>
                    </a:lnTo>
                    <a:lnTo>
                      <a:pt x="31" y="10"/>
                    </a:lnTo>
                    <a:lnTo>
                      <a:pt x="31" y="11"/>
                    </a:lnTo>
                    <a:lnTo>
                      <a:pt x="32" y="12"/>
                    </a:lnTo>
                    <a:lnTo>
                      <a:pt x="32" y="13"/>
                    </a:lnTo>
                    <a:lnTo>
                      <a:pt x="32" y="14"/>
                    </a:lnTo>
                    <a:lnTo>
                      <a:pt x="32" y="15"/>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2" y="27"/>
                    </a:lnTo>
                    <a:lnTo>
                      <a:pt x="32" y="28"/>
                    </a:lnTo>
                    <a:lnTo>
                      <a:pt x="32" y="29"/>
                    </a:lnTo>
                    <a:lnTo>
                      <a:pt x="32" y="30"/>
                    </a:lnTo>
                    <a:lnTo>
                      <a:pt x="32" y="31"/>
                    </a:lnTo>
                    <a:lnTo>
                      <a:pt x="31" y="32"/>
                    </a:lnTo>
                    <a:lnTo>
                      <a:pt x="31" y="33"/>
                    </a:lnTo>
                    <a:lnTo>
                      <a:pt x="31" y="34"/>
                    </a:lnTo>
                    <a:lnTo>
                      <a:pt x="30" y="34"/>
                    </a:lnTo>
                    <a:lnTo>
                      <a:pt x="30" y="35"/>
                    </a:lnTo>
                    <a:lnTo>
                      <a:pt x="30" y="36"/>
                    </a:lnTo>
                    <a:lnTo>
                      <a:pt x="29" y="37"/>
                    </a:lnTo>
                    <a:lnTo>
                      <a:pt x="29" y="38"/>
                    </a:lnTo>
                    <a:lnTo>
                      <a:pt x="28" y="38"/>
                    </a:lnTo>
                    <a:lnTo>
                      <a:pt x="28" y="39"/>
                    </a:lnTo>
                    <a:lnTo>
                      <a:pt x="27" y="40"/>
                    </a:lnTo>
                    <a:lnTo>
                      <a:pt x="27" y="41"/>
                    </a:lnTo>
                    <a:lnTo>
                      <a:pt x="26" y="41"/>
                    </a:lnTo>
                    <a:lnTo>
                      <a:pt x="26" y="42"/>
                    </a:lnTo>
                    <a:lnTo>
                      <a:pt x="25"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2" name="未知"/>
              <p:cNvSpPr/>
              <p:nvPr/>
            </p:nvSpPr>
            <p:spPr bwMode="auto">
              <a:xfrm>
                <a:off x="1719" y="430"/>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w 50"/>
                  <a:gd name="T59" fmla="*/ 0 h 12"/>
                  <a:gd name="T60" fmla="*/ 0 w 50"/>
                  <a:gd name="T61" fmla="*/ 0 h 12"/>
                  <a:gd name="T62" fmla="*/ 0 w 50"/>
                  <a:gd name="T63" fmla="*/ 0 h 12"/>
                  <a:gd name="T64" fmla="*/ 0 w 50"/>
                  <a:gd name="T65" fmla="*/ 0 h 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12">
                    <a:moveTo>
                      <a:pt x="0" y="12"/>
                    </a:moveTo>
                    <a:lnTo>
                      <a:pt x="1" y="11"/>
                    </a:lnTo>
                    <a:lnTo>
                      <a:pt x="2" y="10"/>
                    </a:lnTo>
                    <a:lnTo>
                      <a:pt x="3" y="9"/>
                    </a:lnTo>
                    <a:lnTo>
                      <a:pt x="4" y="8"/>
                    </a:lnTo>
                    <a:lnTo>
                      <a:pt x="5" y="7"/>
                    </a:lnTo>
                    <a:lnTo>
                      <a:pt x="6" y="6"/>
                    </a:lnTo>
                    <a:lnTo>
                      <a:pt x="7" y="6"/>
                    </a:lnTo>
                    <a:lnTo>
                      <a:pt x="8" y="5"/>
                    </a:lnTo>
                    <a:lnTo>
                      <a:pt x="9" y="4"/>
                    </a:lnTo>
                    <a:lnTo>
                      <a:pt x="10" y="4"/>
                    </a:lnTo>
                    <a:lnTo>
                      <a:pt x="11" y="3"/>
                    </a:lnTo>
                    <a:lnTo>
                      <a:pt x="12" y="3"/>
                    </a:lnTo>
                    <a:lnTo>
                      <a:pt x="18" y="1"/>
                    </a:lnTo>
                    <a:lnTo>
                      <a:pt x="20" y="1"/>
                    </a:lnTo>
                    <a:lnTo>
                      <a:pt x="25" y="0"/>
                    </a:lnTo>
                    <a:lnTo>
                      <a:pt x="26" y="0"/>
                    </a:lnTo>
                    <a:lnTo>
                      <a:pt x="28" y="0"/>
                    </a:lnTo>
                    <a:lnTo>
                      <a:pt x="29" y="0"/>
                    </a:lnTo>
                    <a:lnTo>
                      <a:pt x="30" y="1"/>
                    </a:lnTo>
                    <a:lnTo>
                      <a:pt x="38" y="3"/>
                    </a:lnTo>
                    <a:lnTo>
                      <a:pt x="39" y="3"/>
                    </a:lnTo>
                    <a:lnTo>
                      <a:pt x="40" y="4"/>
                    </a:lnTo>
                    <a:lnTo>
                      <a:pt x="41" y="4"/>
                    </a:lnTo>
                    <a:lnTo>
                      <a:pt x="42" y="5"/>
                    </a:lnTo>
                    <a:lnTo>
                      <a:pt x="43" y="6"/>
                    </a:lnTo>
                    <a:lnTo>
                      <a:pt x="44" y="6"/>
                    </a:lnTo>
                    <a:lnTo>
                      <a:pt x="45" y="7"/>
                    </a:lnTo>
                    <a:lnTo>
                      <a:pt x="46" y="8"/>
                    </a:lnTo>
                    <a:lnTo>
                      <a:pt x="47" y="9"/>
                    </a:lnTo>
                    <a:lnTo>
                      <a:pt x="48" y="10"/>
                    </a:lnTo>
                    <a:lnTo>
                      <a:pt x="49"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3" name="未知"/>
              <p:cNvSpPr/>
              <p:nvPr/>
            </p:nvSpPr>
            <p:spPr bwMode="auto">
              <a:xfrm>
                <a:off x="1720" y="435"/>
                <a:ext cx="18" cy="17"/>
              </a:xfrm>
              <a:custGeom>
                <a:avLst/>
                <a:gdLst>
                  <a:gd name="T0" fmla="*/ 0 w 44"/>
                  <a:gd name="T1" fmla="*/ 0 h 43"/>
                  <a:gd name="T2" fmla="*/ 0 w 44"/>
                  <a:gd name="T3" fmla="*/ 0 h 43"/>
                  <a:gd name="T4" fmla="*/ 0 w 44"/>
                  <a:gd name="T5" fmla="*/ 0 h 43"/>
                  <a:gd name="T6" fmla="*/ 0 w 44"/>
                  <a:gd name="T7" fmla="*/ 0 h 43"/>
                  <a:gd name="T8" fmla="*/ 0 w 44"/>
                  <a:gd name="T9" fmla="*/ 0 h 43"/>
                  <a:gd name="T10" fmla="*/ 0 w 44"/>
                  <a:gd name="T11" fmla="*/ 0 h 43"/>
                  <a:gd name="T12" fmla="*/ 0 w 44"/>
                  <a:gd name="T13" fmla="*/ 0 h 43"/>
                  <a:gd name="T14" fmla="*/ 0 w 44"/>
                  <a:gd name="T15" fmla="*/ 0 h 43"/>
                  <a:gd name="T16" fmla="*/ 0 w 44"/>
                  <a:gd name="T17" fmla="*/ 0 h 43"/>
                  <a:gd name="T18" fmla="*/ 0 w 44"/>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3">
                    <a:moveTo>
                      <a:pt x="7" y="6"/>
                    </a:moveTo>
                    <a:lnTo>
                      <a:pt x="22" y="0"/>
                    </a:lnTo>
                    <a:lnTo>
                      <a:pt x="23" y="0"/>
                    </a:lnTo>
                    <a:lnTo>
                      <a:pt x="44" y="21"/>
                    </a:lnTo>
                    <a:lnTo>
                      <a:pt x="44" y="22"/>
                    </a:lnTo>
                    <a:lnTo>
                      <a:pt x="22" y="43"/>
                    </a:lnTo>
                    <a:lnTo>
                      <a:pt x="21" y="43"/>
                    </a:lnTo>
                    <a:lnTo>
                      <a:pt x="0" y="21"/>
                    </a:lnTo>
                    <a:lnTo>
                      <a:pt x="0" y="20"/>
                    </a:lnTo>
                    <a:lnTo>
                      <a:pt x="7" y="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4" name="未知"/>
              <p:cNvSpPr/>
              <p:nvPr/>
            </p:nvSpPr>
            <p:spPr bwMode="auto">
              <a:xfrm>
                <a:off x="1716" y="430"/>
                <a:ext cx="26" cy="27"/>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4" y="66"/>
                    </a:lnTo>
                    <a:lnTo>
                      <a:pt x="66" y="33"/>
                    </a:lnTo>
                    <a:lnTo>
                      <a:pt x="66" y="31"/>
                    </a:lnTo>
                    <a:lnTo>
                      <a:pt x="33" y="0"/>
                    </a:lnTo>
                    <a:lnTo>
                      <a:pt x="32"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5" name="未知"/>
              <p:cNvSpPr/>
              <p:nvPr/>
            </p:nvSpPr>
            <p:spPr bwMode="auto">
              <a:xfrm>
                <a:off x="1660" y="370"/>
                <a:ext cx="44" cy="44"/>
              </a:xfrm>
              <a:custGeom>
                <a:avLst/>
                <a:gdLst>
                  <a:gd name="T0" fmla="*/ 0 w 109"/>
                  <a:gd name="T1" fmla="*/ 0 h 111"/>
                  <a:gd name="T2" fmla="*/ 0 w 109"/>
                  <a:gd name="T3" fmla="*/ 0 h 111"/>
                  <a:gd name="T4" fmla="*/ 0 w 109"/>
                  <a:gd name="T5" fmla="*/ 0 h 111"/>
                  <a:gd name="T6" fmla="*/ 0 w 109"/>
                  <a:gd name="T7" fmla="*/ 0 h 111"/>
                  <a:gd name="T8" fmla="*/ 0 w 109"/>
                  <a:gd name="T9" fmla="*/ 0 h 111"/>
                  <a:gd name="T10" fmla="*/ 0 w 109"/>
                  <a:gd name="T11" fmla="*/ 0 h 111"/>
                  <a:gd name="T12" fmla="*/ 0 w 109"/>
                  <a:gd name="T13" fmla="*/ 0 h 111"/>
                  <a:gd name="T14" fmla="*/ 0 w 109"/>
                  <a:gd name="T15" fmla="*/ 0 h 111"/>
                  <a:gd name="T16" fmla="*/ 0 w 109"/>
                  <a:gd name="T17" fmla="*/ 0 h 111"/>
                  <a:gd name="T18" fmla="*/ 0 w 109"/>
                  <a:gd name="T19" fmla="*/ 0 h 111"/>
                  <a:gd name="T20" fmla="*/ 0 w 109"/>
                  <a:gd name="T21" fmla="*/ 0 h 111"/>
                  <a:gd name="T22" fmla="*/ 0 w 109"/>
                  <a:gd name="T23" fmla="*/ 0 h 111"/>
                  <a:gd name="T24" fmla="*/ 0 w 109"/>
                  <a:gd name="T25" fmla="*/ 0 h 111"/>
                  <a:gd name="T26" fmla="*/ 0 w 109"/>
                  <a:gd name="T27" fmla="*/ 0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1">
                    <a:moveTo>
                      <a:pt x="91" y="73"/>
                    </a:moveTo>
                    <a:lnTo>
                      <a:pt x="109" y="111"/>
                    </a:lnTo>
                    <a:lnTo>
                      <a:pt x="91" y="73"/>
                    </a:lnTo>
                    <a:lnTo>
                      <a:pt x="44" y="34"/>
                    </a:lnTo>
                    <a:lnTo>
                      <a:pt x="43" y="35"/>
                    </a:lnTo>
                    <a:lnTo>
                      <a:pt x="42" y="35"/>
                    </a:lnTo>
                    <a:lnTo>
                      <a:pt x="42" y="36"/>
                    </a:lnTo>
                    <a:lnTo>
                      <a:pt x="0" y="0"/>
                    </a:lnTo>
                    <a:lnTo>
                      <a:pt x="42" y="36"/>
                    </a:lnTo>
                    <a:lnTo>
                      <a:pt x="42" y="37"/>
                    </a:lnTo>
                    <a:lnTo>
                      <a:pt x="83" y="84"/>
                    </a:lnTo>
                    <a:lnTo>
                      <a:pt x="85" y="86"/>
                    </a:lnTo>
                    <a:lnTo>
                      <a:pt x="91" y="73"/>
                    </a:lnTo>
                    <a:close/>
                  </a:path>
                </a:pathLst>
              </a:custGeom>
              <a:blipFill dpi="0" rotWithShape="0">
                <a:blip r:embed="rId1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6" name="未知"/>
              <p:cNvSpPr/>
              <p:nvPr/>
            </p:nvSpPr>
            <p:spPr bwMode="auto">
              <a:xfrm>
                <a:off x="1690" y="383"/>
                <a:ext cx="26" cy="37"/>
              </a:xfrm>
              <a:custGeom>
                <a:avLst/>
                <a:gdLst>
                  <a:gd name="T0" fmla="*/ 0 w 67"/>
                  <a:gd name="T1" fmla="*/ 0 h 93"/>
                  <a:gd name="T2" fmla="*/ 0 w 67"/>
                  <a:gd name="T3" fmla="*/ 0 h 93"/>
                  <a:gd name="T4" fmla="*/ 0 w 67"/>
                  <a:gd name="T5" fmla="*/ 0 h 93"/>
                  <a:gd name="T6" fmla="*/ 0 w 67"/>
                  <a:gd name="T7" fmla="*/ 0 h 93"/>
                  <a:gd name="T8" fmla="*/ 0 w 67"/>
                  <a:gd name="T9" fmla="*/ 0 h 93"/>
                  <a:gd name="T10" fmla="*/ 0 w 67"/>
                  <a:gd name="T11" fmla="*/ 0 h 93"/>
                  <a:gd name="T12" fmla="*/ 0 w 67"/>
                  <a:gd name="T13" fmla="*/ 0 h 93"/>
                  <a:gd name="T14" fmla="*/ 0 w 67"/>
                  <a:gd name="T15" fmla="*/ 0 h 93"/>
                  <a:gd name="T16" fmla="*/ 0 w 67"/>
                  <a:gd name="T17" fmla="*/ 0 h 93"/>
                  <a:gd name="T18" fmla="*/ 0 w 67"/>
                  <a:gd name="T19" fmla="*/ 0 h 93"/>
                  <a:gd name="T20" fmla="*/ 0 w 67"/>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93">
                    <a:moveTo>
                      <a:pt x="22" y="58"/>
                    </a:moveTo>
                    <a:lnTo>
                      <a:pt x="24" y="55"/>
                    </a:lnTo>
                    <a:lnTo>
                      <a:pt x="67" y="93"/>
                    </a:lnTo>
                    <a:lnTo>
                      <a:pt x="24" y="55"/>
                    </a:lnTo>
                    <a:lnTo>
                      <a:pt x="24" y="54"/>
                    </a:lnTo>
                    <a:lnTo>
                      <a:pt x="17" y="41"/>
                    </a:lnTo>
                    <a:lnTo>
                      <a:pt x="11" y="54"/>
                    </a:lnTo>
                    <a:lnTo>
                      <a:pt x="0" y="0"/>
                    </a:lnTo>
                    <a:lnTo>
                      <a:pt x="11" y="54"/>
                    </a:lnTo>
                    <a:lnTo>
                      <a:pt x="21" y="58"/>
                    </a:lnTo>
                    <a:lnTo>
                      <a:pt x="22" y="58"/>
                    </a:lnTo>
                    <a:close/>
                  </a:path>
                </a:pathLst>
              </a:custGeom>
              <a:blipFill dpi="0" rotWithShape="0">
                <a:blip r:embed="rId1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7" name="未知"/>
              <p:cNvSpPr/>
              <p:nvPr/>
            </p:nvSpPr>
            <p:spPr bwMode="auto">
              <a:xfrm>
                <a:off x="1677" y="384"/>
                <a:ext cx="22" cy="22"/>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26" y="37"/>
                    </a:moveTo>
                    <a:lnTo>
                      <a:pt x="53" y="56"/>
                    </a:lnTo>
                    <a:lnTo>
                      <a:pt x="54" y="56"/>
                    </a:lnTo>
                    <a:lnTo>
                      <a:pt x="56" y="53"/>
                    </a:lnTo>
                    <a:lnTo>
                      <a:pt x="56" y="52"/>
                    </a:lnTo>
                    <a:lnTo>
                      <a:pt x="15" y="7"/>
                    </a:lnTo>
                    <a:lnTo>
                      <a:pt x="2" y="0"/>
                    </a:lnTo>
                    <a:lnTo>
                      <a:pt x="1" y="1"/>
                    </a:lnTo>
                    <a:lnTo>
                      <a:pt x="0" y="1"/>
                    </a:lnTo>
                    <a:lnTo>
                      <a:pt x="0" y="2"/>
                    </a:lnTo>
                    <a:lnTo>
                      <a:pt x="0" y="3"/>
                    </a:lnTo>
                    <a:lnTo>
                      <a:pt x="26"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8" name="未知"/>
              <p:cNvSpPr/>
              <p:nvPr/>
            </p:nvSpPr>
            <p:spPr bwMode="auto">
              <a:xfrm>
                <a:off x="1618" y="363"/>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4" y="55"/>
                    </a:lnTo>
                    <a:lnTo>
                      <a:pt x="243" y="35"/>
                    </a:lnTo>
                    <a:lnTo>
                      <a:pt x="276" y="276"/>
                    </a:lnTo>
                    <a:lnTo>
                      <a:pt x="243" y="35"/>
                    </a:lnTo>
                    <a:lnTo>
                      <a:pt x="243" y="33"/>
                    </a:lnTo>
                    <a:lnTo>
                      <a:pt x="232" y="20"/>
                    </a:lnTo>
                    <a:lnTo>
                      <a:pt x="20" y="232"/>
                    </a:lnTo>
                    <a:lnTo>
                      <a:pt x="0" y="0"/>
                    </a:lnTo>
                    <a:lnTo>
                      <a:pt x="20" y="232"/>
                    </a:lnTo>
                    <a:lnTo>
                      <a:pt x="34" y="243"/>
                    </a:lnTo>
                    <a:lnTo>
                      <a:pt x="36" y="243"/>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9" name="未知"/>
              <p:cNvSpPr/>
              <p:nvPr/>
            </p:nvSpPr>
            <p:spPr bwMode="auto">
              <a:xfrm>
                <a:off x="1614" y="359"/>
                <a:ext cx="105" cy="105"/>
              </a:xfrm>
              <a:custGeom>
                <a:avLst/>
                <a:gdLst>
                  <a:gd name="T0" fmla="*/ 0 w 261"/>
                  <a:gd name="T1" fmla="*/ 0 h 262"/>
                  <a:gd name="T2" fmla="*/ 0 w 261"/>
                  <a:gd name="T3" fmla="*/ 0 h 262"/>
                  <a:gd name="T4" fmla="*/ 0 w 261"/>
                  <a:gd name="T5" fmla="*/ 0 h 262"/>
                  <a:gd name="T6" fmla="*/ 0 w 261"/>
                  <a:gd name="T7" fmla="*/ 0 h 262"/>
                  <a:gd name="T8" fmla="*/ 0 w 261"/>
                  <a:gd name="T9" fmla="*/ 0 h 262"/>
                  <a:gd name="T10" fmla="*/ 0 w 261"/>
                  <a:gd name="T11" fmla="*/ 0 h 262"/>
                  <a:gd name="T12" fmla="*/ 0 w 261"/>
                  <a:gd name="T13" fmla="*/ 0 h 262"/>
                  <a:gd name="T14" fmla="*/ 0 w 261"/>
                  <a:gd name="T15" fmla="*/ 0 h 262"/>
                  <a:gd name="T16" fmla="*/ 0 w 261"/>
                  <a:gd name="T17" fmla="*/ 0 h 262"/>
                  <a:gd name="T18" fmla="*/ 0 w 261"/>
                  <a:gd name="T19" fmla="*/ 0 h 262"/>
                  <a:gd name="T20" fmla="*/ 0 w 261"/>
                  <a:gd name="T21" fmla="*/ 0 h 262"/>
                  <a:gd name="T22" fmla="*/ 0 w 261"/>
                  <a:gd name="T23" fmla="*/ 0 h 262"/>
                  <a:gd name="T24" fmla="*/ 0 w 261"/>
                  <a:gd name="T25" fmla="*/ 0 h 262"/>
                  <a:gd name="T26" fmla="*/ 0 w 261"/>
                  <a:gd name="T27" fmla="*/ 0 h 262"/>
                  <a:gd name="T28" fmla="*/ 0 w 261"/>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2">
                    <a:moveTo>
                      <a:pt x="242" y="30"/>
                    </a:moveTo>
                    <a:lnTo>
                      <a:pt x="261" y="262"/>
                    </a:lnTo>
                    <a:lnTo>
                      <a:pt x="242" y="30"/>
                    </a:lnTo>
                    <a:lnTo>
                      <a:pt x="241" y="30"/>
                    </a:lnTo>
                    <a:lnTo>
                      <a:pt x="239" y="30"/>
                    </a:lnTo>
                    <a:lnTo>
                      <a:pt x="238" y="30"/>
                    </a:lnTo>
                    <a:lnTo>
                      <a:pt x="236" y="30"/>
                    </a:lnTo>
                    <a:lnTo>
                      <a:pt x="39" y="218"/>
                    </a:lnTo>
                    <a:lnTo>
                      <a:pt x="29" y="238"/>
                    </a:lnTo>
                    <a:lnTo>
                      <a:pt x="0" y="0"/>
                    </a:lnTo>
                    <a:lnTo>
                      <a:pt x="29" y="238"/>
                    </a:lnTo>
                    <a:lnTo>
                      <a:pt x="29" y="240"/>
                    </a:lnTo>
                    <a:lnTo>
                      <a:pt x="30" y="241"/>
                    </a:lnTo>
                    <a:lnTo>
                      <a:pt x="30" y="242"/>
                    </a:lnTo>
                    <a:lnTo>
                      <a:pt x="242" y="30"/>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50" name="未知"/>
              <p:cNvSpPr/>
              <p:nvPr/>
            </p:nvSpPr>
            <p:spPr bwMode="auto">
              <a:xfrm>
                <a:off x="1626" y="371"/>
                <a:ext cx="90"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4" y="219"/>
                    </a:moveTo>
                    <a:lnTo>
                      <a:pt x="0" y="208"/>
                    </a:lnTo>
                    <a:lnTo>
                      <a:pt x="0" y="207"/>
                    </a:lnTo>
                    <a:lnTo>
                      <a:pt x="189" y="9"/>
                    </a:lnTo>
                    <a:lnTo>
                      <a:pt x="209" y="0"/>
                    </a:lnTo>
                    <a:lnTo>
                      <a:pt x="210" y="0"/>
                    </a:lnTo>
                    <a:lnTo>
                      <a:pt x="224" y="15"/>
                    </a:lnTo>
                    <a:lnTo>
                      <a:pt x="224" y="16"/>
                    </a:lnTo>
                    <a:lnTo>
                      <a:pt x="35" y="214"/>
                    </a:lnTo>
                    <a:lnTo>
                      <a:pt x="15" y="223"/>
                    </a:lnTo>
                    <a:lnTo>
                      <a:pt x="14" y="223"/>
                    </a:lnTo>
                    <a:lnTo>
                      <a:pt x="4"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1" name="未知"/>
              <p:cNvSpPr/>
              <p:nvPr/>
            </p:nvSpPr>
            <p:spPr bwMode="auto">
              <a:xfrm>
                <a:off x="1672" y="402"/>
                <a:ext cx="2" cy="23"/>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2" name="未知"/>
              <p:cNvSpPr/>
              <p:nvPr/>
            </p:nvSpPr>
            <p:spPr bwMode="auto">
              <a:xfrm>
                <a:off x="1673" y="402"/>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3" name="未知"/>
              <p:cNvSpPr/>
              <p:nvPr/>
            </p:nvSpPr>
            <p:spPr bwMode="auto">
              <a:xfrm>
                <a:off x="1652" y="42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4" name="未知"/>
              <p:cNvSpPr/>
              <p:nvPr/>
            </p:nvSpPr>
            <p:spPr bwMode="auto">
              <a:xfrm>
                <a:off x="1653" y="422"/>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5" name="未知"/>
              <p:cNvSpPr/>
              <p:nvPr/>
            </p:nvSpPr>
            <p:spPr bwMode="auto">
              <a:xfrm>
                <a:off x="1642" y="43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6" name="未知"/>
              <p:cNvSpPr/>
              <p:nvPr/>
            </p:nvSpPr>
            <p:spPr bwMode="auto">
              <a:xfrm>
                <a:off x="1643" y="43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7" name="未知"/>
              <p:cNvSpPr/>
              <p:nvPr/>
            </p:nvSpPr>
            <p:spPr bwMode="auto">
              <a:xfrm>
                <a:off x="1662" y="41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8" name="未知"/>
              <p:cNvSpPr/>
              <p:nvPr/>
            </p:nvSpPr>
            <p:spPr bwMode="auto">
              <a:xfrm>
                <a:off x="1663" y="412"/>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9" name="未知"/>
              <p:cNvSpPr/>
              <p:nvPr/>
            </p:nvSpPr>
            <p:spPr bwMode="auto">
              <a:xfrm>
                <a:off x="1681" y="39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0" name="未知"/>
              <p:cNvSpPr/>
              <p:nvPr/>
            </p:nvSpPr>
            <p:spPr bwMode="auto">
              <a:xfrm>
                <a:off x="1682" y="39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1" name="未知"/>
              <p:cNvSpPr/>
              <p:nvPr/>
            </p:nvSpPr>
            <p:spPr bwMode="auto">
              <a:xfrm>
                <a:off x="1432" y="430"/>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5" y="110"/>
                    </a:lnTo>
                    <a:lnTo>
                      <a:pt x="548" y="83"/>
                    </a:lnTo>
                    <a:lnTo>
                      <a:pt x="627" y="627"/>
                    </a:lnTo>
                    <a:lnTo>
                      <a:pt x="548" y="83"/>
                    </a:lnTo>
                    <a:lnTo>
                      <a:pt x="548" y="80"/>
                    </a:lnTo>
                    <a:lnTo>
                      <a:pt x="508" y="34"/>
                    </a:lnTo>
                    <a:lnTo>
                      <a:pt x="498" y="32"/>
                    </a:lnTo>
                    <a:lnTo>
                      <a:pt x="495" y="33"/>
                    </a:lnTo>
                    <a:lnTo>
                      <a:pt x="426" y="89"/>
                    </a:lnTo>
                    <a:lnTo>
                      <a:pt x="34" y="481"/>
                    </a:lnTo>
                    <a:lnTo>
                      <a:pt x="34" y="491"/>
                    </a:lnTo>
                    <a:lnTo>
                      <a:pt x="0" y="0"/>
                    </a:lnTo>
                    <a:lnTo>
                      <a:pt x="34" y="491"/>
                    </a:lnTo>
                    <a:lnTo>
                      <a:pt x="34" y="494"/>
                    </a:lnTo>
                    <a:lnTo>
                      <a:pt x="69" y="545"/>
                    </a:lnTo>
                    <a:lnTo>
                      <a:pt x="90" y="547"/>
                    </a:lnTo>
                    <a:lnTo>
                      <a:pt x="94" y="547"/>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 name="未知"/>
              <p:cNvSpPr/>
              <p:nvPr/>
            </p:nvSpPr>
            <p:spPr bwMode="auto">
              <a:xfrm>
                <a:off x="1413" y="411"/>
                <a:ext cx="225" cy="225"/>
              </a:xfrm>
              <a:custGeom>
                <a:avLst/>
                <a:gdLst>
                  <a:gd name="T0" fmla="*/ 0 w 562"/>
                  <a:gd name="T1" fmla="*/ 0 h 563"/>
                  <a:gd name="T2" fmla="*/ 0 w 562"/>
                  <a:gd name="T3" fmla="*/ 0 h 563"/>
                  <a:gd name="T4" fmla="*/ 0 w 562"/>
                  <a:gd name="T5" fmla="*/ 0 h 563"/>
                  <a:gd name="T6" fmla="*/ 0 w 562"/>
                  <a:gd name="T7" fmla="*/ 0 h 563"/>
                  <a:gd name="T8" fmla="*/ 0 w 562"/>
                  <a:gd name="T9" fmla="*/ 0 h 563"/>
                  <a:gd name="T10" fmla="*/ 0 w 562"/>
                  <a:gd name="T11" fmla="*/ 0 h 563"/>
                  <a:gd name="T12" fmla="*/ 0 w 562"/>
                  <a:gd name="T13" fmla="*/ 0 h 563"/>
                  <a:gd name="T14" fmla="*/ 0 w 562"/>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2" h="563">
                    <a:moveTo>
                      <a:pt x="474" y="137"/>
                    </a:moveTo>
                    <a:lnTo>
                      <a:pt x="562" y="563"/>
                    </a:lnTo>
                    <a:lnTo>
                      <a:pt x="474" y="137"/>
                    </a:lnTo>
                    <a:lnTo>
                      <a:pt x="94" y="501"/>
                    </a:lnTo>
                    <a:lnTo>
                      <a:pt x="82" y="529"/>
                    </a:lnTo>
                    <a:lnTo>
                      <a:pt x="0" y="0"/>
                    </a:lnTo>
                    <a:lnTo>
                      <a:pt x="82" y="529"/>
                    </a:lnTo>
                    <a:lnTo>
                      <a:pt x="474" y="137"/>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 name="未知"/>
              <p:cNvSpPr/>
              <p:nvPr/>
            </p:nvSpPr>
            <p:spPr bwMode="auto">
              <a:xfrm>
                <a:off x="1618" y="416"/>
                <a:ext cx="101" cy="102"/>
              </a:xfrm>
              <a:custGeom>
                <a:avLst/>
                <a:gdLst>
                  <a:gd name="T0" fmla="*/ 0 w 252"/>
                  <a:gd name="T1" fmla="*/ 0 h 253"/>
                  <a:gd name="T2" fmla="*/ 0 w 252"/>
                  <a:gd name="T3" fmla="*/ 0 h 253"/>
                  <a:gd name="T4" fmla="*/ 0 w 252"/>
                  <a:gd name="T5" fmla="*/ 0 h 253"/>
                  <a:gd name="T6" fmla="*/ 0 w 252"/>
                  <a:gd name="T7" fmla="*/ 0 h 253"/>
                  <a:gd name="T8" fmla="*/ 0 w 252"/>
                  <a:gd name="T9" fmla="*/ 0 h 253"/>
                  <a:gd name="T10" fmla="*/ 0 w 252"/>
                  <a:gd name="T11" fmla="*/ 0 h 253"/>
                  <a:gd name="T12" fmla="*/ 0 w 252"/>
                  <a:gd name="T13" fmla="*/ 0 h 253"/>
                  <a:gd name="T14" fmla="*/ 0 w 252"/>
                  <a:gd name="T15" fmla="*/ 0 h 253"/>
                  <a:gd name="T16" fmla="*/ 0 w 252"/>
                  <a:gd name="T17" fmla="*/ 0 h 253"/>
                  <a:gd name="T18" fmla="*/ 0 w 252"/>
                  <a:gd name="T19" fmla="*/ 0 h 253"/>
                  <a:gd name="T20" fmla="*/ 0 w 252"/>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2" h="253">
                    <a:moveTo>
                      <a:pt x="232" y="152"/>
                    </a:moveTo>
                    <a:lnTo>
                      <a:pt x="252" y="253"/>
                    </a:lnTo>
                    <a:lnTo>
                      <a:pt x="232" y="152"/>
                    </a:lnTo>
                    <a:lnTo>
                      <a:pt x="94" y="21"/>
                    </a:lnTo>
                    <a:lnTo>
                      <a:pt x="19" y="97"/>
                    </a:lnTo>
                    <a:lnTo>
                      <a:pt x="0" y="0"/>
                    </a:lnTo>
                    <a:lnTo>
                      <a:pt x="19" y="97"/>
                    </a:lnTo>
                    <a:lnTo>
                      <a:pt x="58" y="138"/>
                    </a:lnTo>
                    <a:lnTo>
                      <a:pt x="109" y="124"/>
                    </a:lnTo>
                    <a:lnTo>
                      <a:pt x="206" y="171"/>
                    </a:lnTo>
                    <a:lnTo>
                      <a:pt x="232" y="152"/>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4" name="未知"/>
              <p:cNvSpPr/>
              <p:nvPr/>
            </p:nvSpPr>
            <p:spPr bwMode="auto">
              <a:xfrm>
                <a:off x="1595" y="393"/>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3" y="80"/>
                    </a:moveTo>
                    <a:lnTo>
                      <a:pt x="175" y="175"/>
                    </a:lnTo>
                    <a:lnTo>
                      <a:pt x="153" y="80"/>
                    </a:lnTo>
                    <a:lnTo>
                      <a:pt x="128" y="56"/>
                    </a:lnTo>
                    <a:lnTo>
                      <a:pt x="65" y="143"/>
                    </a:lnTo>
                    <a:lnTo>
                      <a:pt x="0" y="0"/>
                    </a:lnTo>
                    <a:lnTo>
                      <a:pt x="65" y="143"/>
                    </a:lnTo>
                    <a:lnTo>
                      <a:pt x="78" y="156"/>
                    </a:lnTo>
                    <a:lnTo>
                      <a:pt x="153" y="80"/>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5" name="未知"/>
              <p:cNvSpPr/>
              <p:nvPr/>
            </p:nvSpPr>
            <p:spPr bwMode="auto">
              <a:xfrm>
                <a:off x="1621" y="415"/>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7"/>
                    </a:moveTo>
                    <a:lnTo>
                      <a:pt x="52" y="141"/>
                    </a:lnTo>
                    <a:lnTo>
                      <a:pt x="57" y="140"/>
                    </a:lnTo>
                    <a:lnTo>
                      <a:pt x="61" y="140"/>
                    </a:lnTo>
                    <a:lnTo>
                      <a:pt x="103" y="127"/>
                    </a:lnTo>
                    <a:lnTo>
                      <a:pt x="200" y="174"/>
                    </a:lnTo>
                    <a:lnTo>
                      <a:pt x="226" y="155"/>
                    </a:lnTo>
                    <a:lnTo>
                      <a:pt x="63" y="0"/>
                    </a:lnTo>
                    <a:lnTo>
                      <a:pt x="0"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6" name="未知"/>
              <p:cNvSpPr/>
              <p:nvPr/>
            </p:nvSpPr>
            <p:spPr bwMode="auto">
              <a:xfrm>
                <a:off x="1761" y="419"/>
                <a:ext cx="7" cy="8"/>
              </a:xfrm>
              <a:custGeom>
                <a:avLst/>
                <a:gdLst>
                  <a:gd name="T0" fmla="*/ 0 w 18"/>
                  <a:gd name="T1" fmla="*/ 0 h 20"/>
                  <a:gd name="T2" fmla="*/ 0 w 18"/>
                  <a:gd name="T3" fmla="*/ 0 h 20"/>
                  <a:gd name="T4" fmla="*/ 0 w 18"/>
                  <a:gd name="T5" fmla="*/ 0 h 20"/>
                  <a:gd name="T6" fmla="*/ 0 w 18"/>
                  <a:gd name="T7" fmla="*/ 0 h 20"/>
                  <a:gd name="T8" fmla="*/ 0 w 18"/>
                  <a:gd name="T9" fmla="*/ 0 h 20"/>
                  <a:gd name="T10" fmla="*/ 0 w 18"/>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0">
                    <a:moveTo>
                      <a:pt x="4" y="16"/>
                    </a:moveTo>
                    <a:lnTo>
                      <a:pt x="18" y="0"/>
                    </a:lnTo>
                    <a:lnTo>
                      <a:pt x="0" y="18"/>
                    </a:lnTo>
                    <a:lnTo>
                      <a:pt x="1" y="19"/>
                    </a:lnTo>
                    <a:lnTo>
                      <a:pt x="1" y="20"/>
                    </a:lnTo>
                    <a:lnTo>
                      <a:pt x="4"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7" name="未知"/>
              <p:cNvSpPr/>
              <p:nvPr/>
            </p:nvSpPr>
            <p:spPr bwMode="auto">
              <a:xfrm>
                <a:off x="1678" y="343"/>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9">
                    <a:moveTo>
                      <a:pt x="226" y="189"/>
                    </a:moveTo>
                    <a:lnTo>
                      <a:pt x="230" y="177"/>
                    </a:lnTo>
                    <a:lnTo>
                      <a:pt x="279" y="279"/>
                    </a:lnTo>
                    <a:lnTo>
                      <a:pt x="230" y="177"/>
                    </a:lnTo>
                    <a:lnTo>
                      <a:pt x="230" y="176"/>
                    </a:lnTo>
                    <a:lnTo>
                      <a:pt x="199" y="116"/>
                    </a:lnTo>
                    <a:lnTo>
                      <a:pt x="160" y="69"/>
                    </a:lnTo>
                    <a:lnTo>
                      <a:pt x="115" y="30"/>
                    </a:lnTo>
                    <a:lnTo>
                      <a:pt x="19" y="125"/>
                    </a:lnTo>
                    <a:lnTo>
                      <a:pt x="0" y="0"/>
                    </a:lnTo>
                    <a:lnTo>
                      <a:pt x="19" y="125"/>
                    </a:lnTo>
                    <a:lnTo>
                      <a:pt x="50" y="158"/>
                    </a:lnTo>
                    <a:lnTo>
                      <a:pt x="99" y="109"/>
                    </a:lnTo>
                    <a:lnTo>
                      <a:pt x="104" y="110"/>
                    </a:lnTo>
                    <a:lnTo>
                      <a:pt x="158" y="153"/>
                    </a:lnTo>
                    <a:lnTo>
                      <a:pt x="201" y="199"/>
                    </a:lnTo>
                    <a:lnTo>
                      <a:pt x="208" y="207"/>
                    </a:lnTo>
                    <a:lnTo>
                      <a:pt x="226" y="189"/>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8" name="未知"/>
              <p:cNvSpPr/>
              <p:nvPr/>
            </p:nvSpPr>
            <p:spPr bwMode="auto">
              <a:xfrm>
                <a:off x="1655" y="320"/>
                <a:ext cx="81"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1" h="202">
                    <a:moveTo>
                      <a:pt x="172" y="88"/>
                    </a:moveTo>
                    <a:lnTo>
                      <a:pt x="201" y="202"/>
                    </a:lnTo>
                    <a:lnTo>
                      <a:pt x="172" y="88"/>
                    </a:lnTo>
                    <a:lnTo>
                      <a:pt x="134" y="70"/>
                    </a:lnTo>
                    <a:lnTo>
                      <a:pt x="125" y="70"/>
                    </a:lnTo>
                    <a:lnTo>
                      <a:pt x="74" y="113"/>
                    </a:lnTo>
                    <a:lnTo>
                      <a:pt x="54" y="160"/>
                    </a:lnTo>
                    <a:lnTo>
                      <a:pt x="0" y="0"/>
                    </a:lnTo>
                    <a:lnTo>
                      <a:pt x="54" y="160"/>
                    </a:lnTo>
                    <a:lnTo>
                      <a:pt x="76" y="183"/>
                    </a:lnTo>
                    <a:lnTo>
                      <a:pt x="172" y="88"/>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9" name="未知"/>
              <p:cNvSpPr/>
              <p:nvPr/>
            </p:nvSpPr>
            <p:spPr bwMode="auto">
              <a:xfrm>
                <a:off x="1677" y="348"/>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2" y="197"/>
                    </a:moveTo>
                    <a:lnTo>
                      <a:pt x="233" y="165"/>
                    </a:lnTo>
                    <a:lnTo>
                      <a:pt x="233" y="164"/>
                    </a:lnTo>
                    <a:lnTo>
                      <a:pt x="202" y="104"/>
                    </a:lnTo>
                    <a:lnTo>
                      <a:pt x="163" y="57"/>
                    </a:lnTo>
                    <a:lnTo>
                      <a:pt x="117" y="17"/>
                    </a:lnTo>
                    <a:lnTo>
                      <a:pt x="80" y="0"/>
                    </a:lnTo>
                    <a:lnTo>
                      <a:pt x="71" y="0"/>
                    </a:lnTo>
                    <a:lnTo>
                      <a:pt x="20" y="43"/>
                    </a:lnTo>
                    <a:lnTo>
                      <a:pt x="0" y="90"/>
                    </a:lnTo>
                    <a:lnTo>
                      <a:pt x="53" y="146"/>
                    </a:lnTo>
                    <a:lnTo>
                      <a:pt x="102" y="97"/>
                    </a:lnTo>
                    <a:lnTo>
                      <a:pt x="107" y="98"/>
                    </a:lnTo>
                    <a:lnTo>
                      <a:pt x="161" y="141"/>
                    </a:lnTo>
                    <a:lnTo>
                      <a:pt x="204" y="187"/>
                    </a:lnTo>
                    <a:lnTo>
                      <a:pt x="212"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0" name="未知"/>
              <p:cNvSpPr/>
              <p:nvPr/>
            </p:nvSpPr>
            <p:spPr bwMode="auto">
              <a:xfrm>
                <a:off x="1608" y="426"/>
                <a:ext cx="69" cy="69"/>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104" y="128"/>
                    </a:moveTo>
                    <a:lnTo>
                      <a:pt x="128" y="102"/>
                    </a:lnTo>
                    <a:lnTo>
                      <a:pt x="174" y="174"/>
                    </a:lnTo>
                    <a:lnTo>
                      <a:pt x="128" y="102"/>
                    </a:lnTo>
                    <a:lnTo>
                      <a:pt x="128" y="100"/>
                    </a:lnTo>
                    <a:lnTo>
                      <a:pt x="76" y="39"/>
                    </a:lnTo>
                    <a:lnTo>
                      <a:pt x="57" y="31"/>
                    </a:lnTo>
                    <a:lnTo>
                      <a:pt x="55" y="32"/>
                    </a:lnTo>
                    <a:lnTo>
                      <a:pt x="31" y="57"/>
                    </a:lnTo>
                    <a:lnTo>
                      <a:pt x="0" y="0"/>
                    </a:lnTo>
                    <a:lnTo>
                      <a:pt x="31" y="57"/>
                    </a:lnTo>
                    <a:lnTo>
                      <a:pt x="31" y="59"/>
                    </a:lnTo>
                    <a:lnTo>
                      <a:pt x="84" y="120"/>
                    </a:lnTo>
                    <a:lnTo>
                      <a:pt x="102" y="128"/>
                    </a:lnTo>
                    <a:lnTo>
                      <a:pt x="104" y="128"/>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71" name="未知"/>
              <p:cNvSpPr/>
              <p:nvPr/>
            </p:nvSpPr>
            <p:spPr bwMode="auto">
              <a:xfrm>
                <a:off x="1464" y="617"/>
                <a:ext cx="16" cy="16"/>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1">
                    <a:moveTo>
                      <a:pt x="22" y="0"/>
                    </a:moveTo>
                    <a:lnTo>
                      <a:pt x="41" y="20"/>
                    </a:lnTo>
                    <a:lnTo>
                      <a:pt x="41" y="22"/>
                    </a:lnTo>
                    <a:lnTo>
                      <a:pt x="21" y="41"/>
                    </a:lnTo>
                    <a:lnTo>
                      <a:pt x="19" y="41"/>
                    </a:lnTo>
                    <a:lnTo>
                      <a:pt x="0" y="21"/>
                    </a:lnTo>
                    <a:lnTo>
                      <a:pt x="0" y="20"/>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72" name="未知"/>
              <p:cNvSpPr/>
              <p:nvPr/>
            </p:nvSpPr>
            <p:spPr bwMode="auto">
              <a:xfrm>
                <a:off x="1464" y="617"/>
                <a:ext cx="16" cy="16"/>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w 4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1">
                    <a:moveTo>
                      <a:pt x="6" y="36"/>
                    </a:moveTo>
                    <a:lnTo>
                      <a:pt x="21" y="41"/>
                    </a:lnTo>
                    <a:lnTo>
                      <a:pt x="23" y="41"/>
                    </a:lnTo>
                    <a:lnTo>
                      <a:pt x="41" y="20"/>
                    </a:lnTo>
                    <a:lnTo>
                      <a:pt x="41" y="19"/>
                    </a:lnTo>
                    <a:lnTo>
                      <a:pt x="20" y="0"/>
                    </a:lnTo>
                    <a:lnTo>
                      <a:pt x="18" y="0"/>
                    </a:lnTo>
                    <a:lnTo>
                      <a:pt x="0" y="21"/>
                    </a:lnTo>
                    <a:lnTo>
                      <a:pt x="0" y="23"/>
                    </a:lnTo>
                    <a:lnTo>
                      <a:pt x="6"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3" name="未知"/>
              <p:cNvSpPr/>
              <p:nvPr/>
            </p:nvSpPr>
            <p:spPr bwMode="auto">
              <a:xfrm>
                <a:off x="2046" y="154"/>
                <a:ext cx="0" cy="70"/>
              </a:xfrm>
              <a:custGeom>
                <a:avLst/>
                <a:gdLst>
                  <a:gd name="T0" fmla="*/ 1 w 2"/>
                  <a:gd name="T1" fmla="*/ 0 h 175"/>
                  <a:gd name="T2" fmla="*/ 0 w 2"/>
                  <a:gd name="T3" fmla="*/ 0 h 175"/>
                  <a:gd name="T4" fmla="*/ 0 w 2"/>
                  <a:gd name="T5" fmla="*/ 0 h 175"/>
                  <a:gd name="T6" fmla="*/ 0 w 2"/>
                  <a:gd name="T7" fmla="*/ 0 h 175"/>
                  <a:gd name="T8" fmla="*/ 0 w 2"/>
                  <a:gd name="T9" fmla="*/ 0 h 175"/>
                  <a:gd name="T10" fmla="*/ 0 w 2"/>
                  <a:gd name="T11" fmla="*/ 0 h 175"/>
                  <a:gd name="T12" fmla="*/ 0 w 2"/>
                  <a:gd name="T13" fmla="*/ 0 h 175"/>
                  <a:gd name="T14" fmla="*/ 0 w 2"/>
                  <a:gd name="T15" fmla="*/ 0 h 175"/>
                  <a:gd name="T16" fmla="*/ 0 w 2"/>
                  <a:gd name="T17" fmla="*/ 0 h 175"/>
                  <a:gd name="T18" fmla="*/ 0 w 2"/>
                  <a:gd name="T19" fmla="*/ 0 h 175"/>
                  <a:gd name="T20" fmla="*/ 0 w 2"/>
                  <a:gd name="T21" fmla="*/ 0 h 175"/>
                  <a:gd name="T22" fmla="*/ 0 w 2"/>
                  <a:gd name="T23" fmla="*/ 0 h 175"/>
                  <a:gd name="T24" fmla="*/ 0 w 2"/>
                  <a:gd name="T25" fmla="*/ 0 h 175"/>
                  <a:gd name="T26" fmla="*/ 0 w 2"/>
                  <a:gd name="T27" fmla="*/ 0 h 175"/>
                  <a:gd name="T28" fmla="*/ 0 w 2"/>
                  <a:gd name="T29" fmla="*/ 0 h 175"/>
                  <a:gd name="T30" fmla="*/ 0 w 2"/>
                  <a:gd name="T31" fmla="*/ 0 h 175"/>
                  <a:gd name="T32" fmla="*/ 0 w 2"/>
                  <a:gd name="T33" fmla="*/ 0 h 175"/>
                  <a:gd name="T34" fmla="*/ 0 w 2"/>
                  <a:gd name="T35" fmla="*/ 0 h 175"/>
                  <a:gd name="T36" fmla="*/ 0 w 2"/>
                  <a:gd name="T37" fmla="*/ 0 h 175"/>
                  <a:gd name="T38" fmla="*/ 0 w 2"/>
                  <a:gd name="T39" fmla="*/ 0 h 175"/>
                  <a:gd name="T40" fmla="*/ 0 w 2"/>
                  <a:gd name="T41" fmla="*/ 0 h 175"/>
                  <a:gd name="T42" fmla="*/ 0 w 2"/>
                  <a:gd name="T43" fmla="*/ 0 h 175"/>
                  <a:gd name="T44" fmla="*/ 1 w 2"/>
                  <a:gd name="T45" fmla="*/ 0 h 175"/>
                  <a:gd name="T46" fmla="*/ 1 w 2"/>
                  <a:gd name="T47" fmla="*/ 0 h 175"/>
                  <a:gd name="T48" fmla="*/ 1 w 2"/>
                  <a:gd name="T49" fmla="*/ 0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175">
                    <a:moveTo>
                      <a:pt x="2" y="0"/>
                    </a:moveTo>
                    <a:lnTo>
                      <a:pt x="0" y="0"/>
                    </a:lnTo>
                    <a:lnTo>
                      <a:pt x="0" y="2"/>
                    </a:lnTo>
                    <a:lnTo>
                      <a:pt x="0" y="4"/>
                    </a:lnTo>
                    <a:lnTo>
                      <a:pt x="0" y="7"/>
                    </a:lnTo>
                    <a:lnTo>
                      <a:pt x="0" y="12"/>
                    </a:lnTo>
                    <a:lnTo>
                      <a:pt x="0" y="17"/>
                    </a:lnTo>
                    <a:lnTo>
                      <a:pt x="0" y="23"/>
                    </a:lnTo>
                    <a:lnTo>
                      <a:pt x="0" y="29"/>
                    </a:lnTo>
                    <a:lnTo>
                      <a:pt x="0" y="37"/>
                    </a:lnTo>
                    <a:lnTo>
                      <a:pt x="0" y="45"/>
                    </a:lnTo>
                    <a:lnTo>
                      <a:pt x="0" y="53"/>
                    </a:lnTo>
                    <a:lnTo>
                      <a:pt x="0" y="63"/>
                    </a:lnTo>
                    <a:lnTo>
                      <a:pt x="0" y="73"/>
                    </a:lnTo>
                    <a:lnTo>
                      <a:pt x="0" y="83"/>
                    </a:lnTo>
                    <a:lnTo>
                      <a:pt x="0" y="94"/>
                    </a:lnTo>
                    <a:lnTo>
                      <a:pt x="0" y="105"/>
                    </a:lnTo>
                    <a:lnTo>
                      <a:pt x="0" y="117"/>
                    </a:lnTo>
                    <a:lnTo>
                      <a:pt x="0" y="129"/>
                    </a:lnTo>
                    <a:lnTo>
                      <a:pt x="0" y="141"/>
                    </a:lnTo>
                    <a:lnTo>
                      <a:pt x="0" y="154"/>
                    </a:lnTo>
                    <a:lnTo>
                      <a:pt x="1" y="167"/>
                    </a:lnTo>
                    <a:lnTo>
                      <a:pt x="2" y="17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74" name="未知"/>
              <p:cNvSpPr/>
              <p:nvPr/>
            </p:nvSpPr>
            <p:spPr bwMode="auto">
              <a:xfrm>
                <a:off x="2054" y="154"/>
                <a:ext cx="0" cy="92"/>
              </a:xfrm>
              <a:custGeom>
                <a:avLst/>
                <a:gdLst>
                  <a:gd name="T0" fmla="*/ 0 h 230"/>
                  <a:gd name="T1" fmla="*/ 0 h 230"/>
                  <a:gd name="T2" fmla="*/ 0 60000 65536"/>
                  <a:gd name="T3" fmla="*/ 0 60000 65536"/>
                </a:gdLst>
                <a:ahLst/>
                <a:cxnLst>
                  <a:cxn ang="T2">
                    <a:pos x="0" y="T0"/>
                  </a:cxn>
                  <a:cxn ang="T3">
                    <a:pos x="0" y="T1"/>
                  </a:cxn>
                </a:cxnLst>
                <a:rect l="0" t="0" r="r" b="b"/>
                <a:pathLst>
                  <a:path h="230">
                    <a:moveTo>
                      <a:pt x="0" y="0"/>
                    </a:moveTo>
                    <a:lnTo>
                      <a:pt x="0" y="230"/>
                    </a:lnTo>
                  </a:path>
                </a:pathLst>
              </a:custGeom>
              <a:noFill/>
              <a:ln w="25158"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5" name="未知"/>
              <p:cNvSpPr/>
              <p:nvPr/>
            </p:nvSpPr>
            <p:spPr bwMode="auto">
              <a:xfrm>
                <a:off x="2070" y="154"/>
                <a:ext cx="0" cy="109"/>
              </a:xfrm>
              <a:custGeom>
                <a:avLst/>
                <a:gdLst>
                  <a:gd name="T0" fmla="*/ 0 h 273"/>
                  <a:gd name="T1" fmla="*/ 0 h 273"/>
                  <a:gd name="T2" fmla="*/ 0 60000 65536"/>
                  <a:gd name="T3" fmla="*/ 0 60000 65536"/>
                </a:gdLst>
                <a:ahLst/>
                <a:cxnLst>
                  <a:cxn ang="T2">
                    <a:pos x="0" y="T0"/>
                  </a:cxn>
                  <a:cxn ang="T3">
                    <a:pos x="0" y="T1"/>
                  </a:cxn>
                </a:cxnLst>
                <a:rect l="0" t="0" r="r" b="b"/>
                <a:pathLst>
                  <a:path h="273">
                    <a:moveTo>
                      <a:pt x="0" y="0"/>
                    </a:moveTo>
                    <a:lnTo>
                      <a:pt x="0" y="273"/>
                    </a:lnTo>
                  </a:path>
                </a:pathLst>
              </a:custGeom>
              <a:noFill/>
              <a:ln w="25158" cmpd="sng">
                <a:solidFill>
                  <a:srgbClr val="3333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6" name="未知"/>
              <p:cNvSpPr/>
              <p:nvPr/>
            </p:nvSpPr>
            <p:spPr bwMode="auto">
              <a:xfrm>
                <a:off x="2086" y="154"/>
                <a:ext cx="0" cy="118"/>
              </a:xfrm>
              <a:custGeom>
                <a:avLst/>
                <a:gdLst>
                  <a:gd name="T0" fmla="*/ 0 h 296"/>
                  <a:gd name="T1" fmla="*/ 0 h 296"/>
                  <a:gd name="T2" fmla="*/ 0 60000 65536"/>
                  <a:gd name="T3" fmla="*/ 0 60000 65536"/>
                </a:gdLst>
                <a:ahLst/>
                <a:cxnLst>
                  <a:cxn ang="T2">
                    <a:pos x="0" y="T0"/>
                  </a:cxn>
                  <a:cxn ang="T3">
                    <a:pos x="0" y="T1"/>
                  </a:cxn>
                </a:cxnLst>
                <a:rect l="0" t="0" r="r" b="b"/>
                <a:pathLst>
                  <a:path h="296">
                    <a:moveTo>
                      <a:pt x="0" y="0"/>
                    </a:moveTo>
                    <a:lnTo>
                      <a:pt x="0" y="296"/>
                    </a:lnTo>
                  </a:path>
                </a:pathLst>
              </a:custGeom>
              <a:noFill/>
              <a:ln w="25158"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7" name="未知"/>
              <p:cNvSpPr/>
              <p:nvPr/>
            </p:nvSpPr>
            <p:spPr bwMode="auto">
              <a:xfrm>
                <a:off x="2102" y="154"/>
                <a:ext cx="0" cy="122"/>
              </a:xfrm>
              <a:custGeom>
                <a:avLst/>
                <a:gdLst>
                  <a:gd name="T0" fmla="*/ 0 h 306"/>
                  <a:gd name="T1" fmla="*/ 0 h 306"/>
                  <a:gd name="T2" fmla="*/ 0 60000 65536"/>
                  <a:gd name="T3" fmla="*/ 0 60000 65536"/>
                </a:gdLst>
                <a:ahLst/>
                <a:cxnLst>
                  <a:cxn ang="T2">
                    <a:pos x="0" y="T0"/>
                  </a:cxn>
                  <a:cxn ang="T3">
                    <a:pos x="0" y="T1"/>
                  </a:cxn>
                </a:cxnLst>
                <a:rect l="0" t="0" r="r" b="b"/>
                <a:pathLst>
                  <a:path h="306">
                    <a:moveTo>
                      <a:pt x="0" y="0"/>
                    </a:moveTo>
                    <a:lnTo>
                      <a:pt x="0" y="306"/>
                    </a:lnTo>
                  </a:path>
                </a:pathLst>
              </a:custGeom>
              <a:noFill/>
              <a:ln w="25158" cmpd="sng">
                <a:solidFill>
                  <a:srgbClr val="9999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8" name="未知"/>
              <p:cNvSpPr/>
              <p:nvPr/>
            </p:nvSpPr>
            <p:spPr bwMode="auto">
              <a:xfrm>
                <a:off x="2118" y="154"/>
                <a:ext cx="0" cy="123"/>
              </a:xfrm>
              <a:custGeom>
                <a:avLst/>
                <a:gdLst>
                  <a:gd name="T0" fmla="*/ 0 h 308"/>
                  <a:gd name="T1" fmla="*/ 0 h 308"/>
                  <a:gd name="T2" fmla="*/ 0 60000 65536"/>
                  <a:gd name="T3" fmla="*/ 0 60000 65536"/>
                </a:gdLst>
                <a:ahLst/>
                <a:cxnLst>
                  <a:cxn ang="T2">
                    <a:pos x="0" y="T0"/>
                  </a:cxn>
                  <a:cxn ang="T3">
                    <a:pos x="0" y="T1"/>
                  </a:cxn>
                </a:cxnLst>
                <a:rect l="0" t="0" r="r" b="b"/>
                <a:pathLst>
                  <a:path h="308">
                    <a:moveTo>
                      <a:pt x="0" y="0"/>
                    </a:moveTo>
                    <a:lnTo>
                      <a:pt x="0" y="308"/>
                    </a:lnTo>
                  </a:path>
                </a:pathLst>
              </a:custGeom>
              <a:noFill/>
              <a:ln w="25158" cmpd="sng">
                <a:solidFill>
                  <a:srgbClr val="CCCCCC"/>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9" name="未知"/>
              <p:cNvSpPr/>
              <p:nvPr/>
            </p:nvSpPr>
            <p:spPr bwMode="auto">
              <a:xfrm>
                <a:off x="2134" y="154"/>
                <a:ext cx="0" cy="120"/>
              </a:xfrm>
              <a:custGeom>
                <a:avLst/>
                <a:gdLst>
                  <a:gd name="T0" fmla="*/ 0 h 300"/>
                  <a:gd name="T1" fmla="*/ 0 h 300"/>
                  <a:gd name="T2" fmla="*/ 0 60000 65536"/>
                  <a:gd name="T3" fmla="*/ 0 60000 65536"/>
                </a:gdLst>
                <a:ahLst/>
                <a:cxnLst>
                  <a:cxn ang="T2">
                    <a:pos x="0" y="T0"/>
                  </a:cxn>
                  <a:cxn ang="T3">
                    <a:pos x="0" y="T1"/>
                  </a:cxn>
                </a:cxnLst>
                <a:rect l="0" t="0" r="r" b="b"/>
                <a:pathLst>
                  <a:path h="300">
                    <a:moveTo>
                      <a:pt x="0" y="0"/>
                    </a:moveTo>
                    <a:lnTo>
                      <a:pt x="0" y="300"/>
                    </a:lnTo>
                  </a:path>
                </a:pathLst>
              </a:custGeom>
              <a:noFill/>
              <a:ln w="25158"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0" name="未知"/>
              <p:cNvSpPr/>
              <p:nvPr/>
            </p:nvSpPr>
            <p:spPr bwMode="auto">
              <a:xfrm>
                <a:off x="2148" y="154"/>
                <a:ext cx="0" cy="114"/>
              </a:xfrm>
              <a:custGeom>
                <a:avLst/>
                <a:gdLst>
                  <a:gd name="T0" fmla="*/ 0 h 284"/>
                  <a:gd name="T1" fmla="*/ 0 h 284"/>
                  <a:gd name="T2" fmla="*/ 0 60000 65536"/>
                  <a:gd name="T3" fmla="*/ 0 60000 65536"/>
                </a:gdLst>
                <a:ahLst/>
                <a:cxnLst>
                  <a:cxn ang="T2">
                    <a:pos x="0" y="T0"/>
                  </a:cxn>
                  <a:cxn ang="T3">
                    <a:pos x="0" y="T1"/>
                  </a:cxn>
                </a:cxnLst>
                <a:rect l="0" t="0" r="r" b="b"/>
                <a:pathLst>
                  <a:path h="284">
                    <a:moveTo>
                      <a:pt x="0" y="0"/>
                    </a:moveTo>
                    <a:lnTo>
                      <a:pt x="0" y="284"/>
                    </a:lnTo>
                  </a:path>
                </a:pathLst>
              </a:custGeom>
              <a:noFill/>
              <a:ln w="21564"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1" name="未知"/>
              <p:cNvSpPr/>
              <p:nvPr/>
            </p:nvSpPr>
            <p:spPr bwMode="auto">
              <a:xfrm>
                <a:off x="2162" y="154"/>
                <a:ext cx="0" cy="103"/>
              </a:xfrm>
              <a:custGeom>
                <a:avLst/>
                <a:gdLst>
                  <a:gd name="T0" fmla="*/ 0 h 257"/>
                  <a:gd name="T1" fmla="*/ 0 h 257"/>
                  <a:gd name="T2" fmla="*/ 0 60000 65536"/>
                  <a:gd name="T3" fmla="*/ 0 60000 65536"/>
                </a:gdLst>
                <a:ahLst/>
                <a:cxnLst>
                  <a:cxn ang="T2">
                    <a:pos x="0" y="T0"/>
                  </a:cxn>
                  <a:cxn ang="T3">
                    <a:pos x="0" y="T1"/>
                  </a:cxn>
                </a:cxnLst>
                <a:rect l="0" t="0" r="r" b="b"/>
                <a:pathLst>
                  <a:path h="257">
                    <a:moveTo>
                      <a:pt x="0" y="0"/>
                    </a:moveTo>
                    <a:lnTo>
                      <a:pt x="0" y="257"/>
                    </a:lnTo>
                  </a:path>
                </a:pathLst>
              </a:custGeom>
              <a:noFill/>
              <a:ln w="21564" cmpd="sng">
                <a:solidFill>
                  <a:srgbClr val="7E7E7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2" name="未知"/>
              <p:cNvSpPr/>
              <p:nvPr/>
            </p:nvSpPr>
            <p:spPr bwMode="auto">
              <a:xfrm>
                <a:off x="2175" y="154"/>
                <a:ext cx="0" cy="82"/>
              </a:xfrm>
              <a:custGeom>
                <a:avLst/>
                <a:gdLst>
                  <a:gd name="T0" fmla="*/ 0 h 204"/>
                  <a:gd name="T1" fmla="*/ 0 h 204"/>
                  <a:gd name="T2" fmla="*/ 0 60000 65536"/>
                  <a:gd name="T3" fmla="*/ 0 60000 65536"/>
                </a:gdLst>
                <a:ahLst/>
                <a:cxnLst>
                  <a:cxn ang="T2">
                    <a:pos x="0" y="T0"/>
                  </a:cxn>
                  <a:cxn ang="T3">
                    <a:pos x="0" y="T1"/>
                  </a:cxn>
                </a:cxnLst>
                <a:rect l="0" t="0" r="r" b="b"/>
                <a:pathLst>
                  <a:path h="204">
                    <a:moveTo>
                      <a:pt x="0" y="0"/>
                    </a:moveTo>
                    <a:lnTo>
                      <a:pt x="0" y="204"/>
                    </a:lnTo>
                  </a:path>
                </a:pathLst>
              </a:custGeom>
              <a:noFill/>
              <a:ln w="21564"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 name="未知"/>
              <p:cNvSpPr/>
              <p:nvPr/>
            </p:nvSpPr>
            <p:spPr bwMode="auto">
              <a:xfrm>
                <a:off x="2046" y="154"/>
                <a:ext cx="133" cy="123"/>
              </a:xfrm>
              <a:custGeom>
                <a:avLst/>
                <a:gdLst>
                  <a:gd name="T0" fmla="*/ 0 w 333"/>
                  <a:gd name="T1" fmla="*/ 0 h 308"/>
                  <a:gd name="T2" fmla="*/ 0 w 333"/>
                  <a:gd name="T3" fmla="*/ 0 h 308"/>
                  <a:gd name="T4" fmla="*/ 0 w 333"/>
                  <a:gd name="T5" fmla="*/ 0 h 308"/>
                  <a:gd name="T6" fmla="*/ 0 w 333"/>
                  <a:gd name="T7" fmla="*/ 0 h 308"/>
                  <a:gd name="T8" fmla="*/ 0 w 333"/>
                  <a:gd name="T9" fmla="*/ 0 h 308"/>
                  <a:gd name="T10" fmla="*/ 0 w 333"/>
                  <a:gd name="T11" fmla="*/ 0 h 308"/>
                  <a:gd name="T12" fmla="*/ 0 w 333"/>
                  <a:gd name="T13" fmla="*/ 0 h 308"/>
                  <a:gd name="T14" fmla="*/ 0 w 333"/>
                  <a:gd name="T15" fmla="*/ 0 h 308"/>
                  <a:gd name="T16" fmla="*/ 0 w 333"/>
                  <a:gd name="T17" fmla="*/ 0 h 308"/>
                  <a:gd name="T18" fmla="*/ 0 w 333"/>
                  <a:gd name="T19" fmla="*/ 0 h 308"/>
                  <a:gd name="T20" fmla="*/ 0 w 333"/>
                  <a:gd name="T21" fmla="*/ 0 h 308"/>
                  <a:gd name="T22" fmla="*/ 0 w 333"/>
                  <a:gd name="T23" fmla="*/ 0 h 308"/>
                  <a:gd name="T24" fmla="*/ 0 w 333"/>
                  <a:gd name="T25" fmla="*/ 0 h 308"/>
                  <a:gd name="T26" fmla="*/ 0 w 333"/>
                  <a:gd name="T27" fmla="*/ 0 h 308"/>
                  <a:gd name="T28" fmla="*/ 0 w 333"/>
                  <a:gd name="T29" fmla="*/ 0 h 308"/>
                  <a:gd name="T30" fmla="*/ 0 w 333"/>
                  <a:gd name="T31" fmla="*/ 0 h 308"/>
                  <a:gd name="T32" fmla="*/ 0 w 333"/>
                  <a:gd name="T33" fmla="*/ 0 h 308"/>
                  <a:gd name="T34" fmla="*/ 0 w 333"/>
                  <a:gd name="T35" fmla="*/ 0 h 308"/>
                  <a:gd name="T36" fmla="*/ 0 w 333"/>
                  <a:gd name="T37" fmla="*/ 0 h 308"/>
                  <a:gd name="T38" fmla="*/ 0 w 333"/>
                  <a:gd name="T39" fmla="*/ 0 h 308"/>
                  <a:gd name="T40" fmla="*/ 0 w 333"/>
                  <a:gd name="T41" fmla="*/ 0 h 308"/>
                  <a:gd name="T42" fmla="*/ 0 w 333"/>
                  <a:gd name="T43" fmla="*/ 0 h 308"/>
                  <a:gd name="T44" fmla="*/ 0 w 333"/>
                  <a:gd name="T45" fmla="*/ 0 h 308"/>
                  <a:gd name="T46" fmla="*/ 0 w 333"/>
                  <a:gd name="T47" fmla="*/ 0 h 308"/>
                  <a:gd name="T48" fmla="*/ 0 w 333"/>
                  <a:gd name="T49" fmla="*/ 0 h 308"/>
                  <a:gd name="T50" fmla="*/ 0 w 333"/>
                  <a:gd name="T51" fmla="*/ 0 h 308"/>
                  <a:gd name="T52" fmla="*/ 0 w 333"/>
                  <a:gd name="T53" fmla="*/ 0 h 308"/>
                  <a:gd name="T54" fmla="*/ 0 w 333"/>
                  <a:gd name="T55" fmla="*/ 0 h 308"/>
                  <a:gd name="T56" fmla="*/ 0 w 333"/>
                  <a:gd name="T57" fmla="*/ 0 h 308"/>
                  <a:gd name="T58" fmla="*/ 0 w 333"/>
                  <a:gd name="T59" fmla="*/ 0 h 308"/>
                  <a:gd name="T60" fmla="*/ 0 w 333"/>
                  <a:gd name="T61" fmla="*/ 0 h 308"/>
                  <a:gd name="T62" fmla="*/ 0 w 333"/>
                  <a:gd name="T63" fmla="*/ 0 h 308"/>
                  <a:gd name="T64" fmla="*/ 0 w 333"/>
                  <a:gd name="T65" fmla="*/ 0 h 308"/>
                  <a:gd name="T66" fmla="*/ 0 w 333"/>
                  <a:gd name="T67" fmla="*/ 0 h 308"/>
                  <a:gd name="T68" fmla="*/ 0 w 333"/>
                  <a:gd name="T69" fmla="*/ 0 h 3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3" h="308">
                    <a:moveTo>
                      <a:pt x="167" y="308"/>
                    </a:moveTo>
                    <a:lnTo>
                      <a:pt x="102" y="296"/>
                    </a:lnTo>
                    <a:lnTo>
                      <a:pt x="49" y="263"/>
                    </a:lnTo>
                    <a:lnTo>
                      <a:pt x="13" y="214"/>
                    </a:lnTo>
                    <a:lnTo>
                      <a:pt x="0" y="154"/>
                    </a:lnTo>
                    <a:lnTo>
                      <a:pt x="0" y="141"/>
                    </a:lnTo>
                    <a:lnTo>
                      <a:pt x="0" y="129"/>
                    </a:lnTo>
                    <a:lnTo>
                      <a:pt x="0" y="117"/>
                    </a:lnTo>
                    <a:lnTo>
                      <a:pt x="0" y="105"/>
                    </a:lnTo>
                    <a:lnTo>
                      <a:pt x="0" y="94"/>
                    </a:lnTo>
                    <a:lnTo>
                      <a:pt x="0" y="83"/>
                    </a:lnTo>
                    <a:lnTo>
                      <a:pt x="0" y="73"/>
                    </a:lnTo>
                    <a:lnTo>
                      <a:pt x="0" y="63"/>
                    </a:lnTo>
                    <a:lnTo>
                      <a:pt x="0" y="53"/>
                    </a:lnTo>
                    <a:lnTo>
                      <a:pt x="0" y="45"/>
                    </a:lnTo>
                    <a:lnTo>
                      <a:pt x="0" y="37"/>
                    </a:lnTo>
                    <a:lnTo>
                      <a:pt x="0" y="29"/>
                    </a:lnTo>
                    <a:lnTo>
                      <a:pt x="0" y="23"/>
                    </a:lnTo>
                    <a:lnTo>
                      <a:pt x="0" y="17"/>
                    </a:lnTo>
                    <a:lnTo>
                      <a:pt x="0" y="12"/>
                    </a:lnTo>
                    <a:lnTo>
                      <a:pt x="0" y="7"/>
                    </a:lnTo>
                    <a:lnTo>
                      <a:pt x="0" y="4"/>
                    </a:lnTo>
                    <a:lnTo>
                      <a:pt x="0" y="2"/>
                    </a:lnTo>
                    <a:lnTo>
                      <a:pt x="0" y="0"/>
                    </a:lnTo>
                    <a:lnTo>
                      <a:pt x="34" y="0"/>
                    </a:lnTo>
                    <a:lnTo>
                      <a:pt x="66" y="0"/>
                    </a:lnTo>
                    <a:lnTo>
                      <a:pt x="93" y="0"/>
                    </a:lnTo>
                    <a:lnTo>
                      <a:pt x="119" y="0"/>
                    </a:lnTo>
                    <a:lnTo>
                      <a:pt x="141" y="0"/>
                    </a:lnTo>
                    <a:lnTo>
                      <a:pt x="161" y="0"/>
                    </a:lnTo>
                    <a:lnTo>
                      <a:pt x="179" y="0"/>
                    </a:lnTo>
                    <a:lnTo>
                      <a:pt x="195" y="0"/>
                    </a:lnTo>
                    <a:lnTo>
                      <a:pt x="210" y="0"/>
                    </a:lnTo>
                    <a:lnTo>
                      <a:pt x="223" y="0"/>
                    </a:lnTo>
                    <a:lnTo>
                      <a:pt x="235" y="0"/>
                    </a:lnTo>
                    <a:lnTo>
                      <a:pt x="246" y="0"/>
                    </a:lnTo>
                    <a:lnTo>
                      <a:pt x="256" y="0"/>
                    </a:lnTo>
                    <a:lnTo>
                      <a:pt x="266" y="0"/>
                    </a:lnTo>
                    <a:lnTo>
                      <a:pt x="276" y="0"/>
                    </a:lnTo>
                    <a:lnTo>
                      <a:pt x="287" y="0"/>
                    </a:lnTo>
                    <a:lnTo>
                      <a:pt x="297" y="0"/>
                    </a:lnTo>
                    <a:lnTo>
                      <a:pt x="308" y="0"/>
                    </a:lnTo>
                    <a:lnTo>
                      <a:pt x="320" y="0"/>
                    </a:lnTo>
                    <a:lnTo>
                      <a:pt x="333" y="0"/>
                    </a:lnTo>
                    <a:lnTo>
                      <a:pt x="333" y="9"/>
                    </a:lnTo>
                    <a:lnTo>
                      <a:pt x="333" y="18"/>
                    </a:lnTo>
                    <a:lnTo>
                      <a:pt x="333" y="26"/>
                    </a:lnTo>
                    <a:lnTo>
                      <a:pt x="333" y="34"/>
                    </a:lnTo>
                    <a:lnTo>
                      <a:pt x="333" y="41"/>
                    </a:lnTo>
                    <a:lnTo>
                      <a:pt x="333" y="47"/>
                    </a:lnTo>
                    <a:lnTo>
                      <a:pt x="333" y="53"/>
                    </a:lnTo>
                    <a:lnTo>
                      <a:pt x="333" y="59"/>
                    </a:lnTo>
                    <a:lnTo>
                      <a:pt x="333" y="65"/>
                    </a:lnTo>
                    <a:lnTo>
                      <a:pt x="333" y="71"/>
                    </a:lnTo>
                    <a:lnTo>
                      <a:pt x="333" y="77"/>
                    </a:lnTo>
                    <a:lnTo>
                      <a:pt x="333" y="83"/>
                    </a:lnTo>
                    <a:lnTo>
                      <a:pt x="333" y="89"/>
                    </a:lnTo>
                    <a:lnTo>
                      <a:pt x="333" y="96"/>
                    </a:lnTo>
                    <a:lnTo>
                      <a:pt x="333" y="104"/>
                    </a:lnTo>
                    <a:lnTo>
                      <a:pt x="333" y="112"/>
                    </a:lnTo>
                    <a:lnTo>
                      <a:pt x="333" y="121"/>
                    </a:lnTo>
                    <a:lnTo>
                      <a:pt x="333" y="131"/>
                    </a:lnTo>
                    <a:lnTo>
                      <a:pt x="333" y="142"/>
                    </a:lnTo>
                    <a:lnTo>
                      <a:pt x="333" y="154"/>
                    </a:lnTo>
                    <a:lnTo>
                      <a:pt x="333" y="167"/>
                    </a:lnTo>
                    <a:lnTo>
                      <a:pt x="315" y="225"/>
                    </a:lnTo>
                    <a:lnTo>
                      <a:pt x="275" y="271"/>
                    </a:lnTo>
                    <a:lnTo>
                      <a:pt x="219" y="300"/>
                    </a:lnTo>
                    <a:lnTo>
                      <a:pt x="167" y="30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4" name="未知"/>
              <p:cNvSpPr/>
              <p:nvPr/>
            </p:nvSpPr>
            <p:spPr bwMode="auto">
              <a:xfrm>
                <a:off x="1194" y="588"/>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505" y="377"/>
                    </a:moveTo>
                    <a:lnTo>
                      <a:pt x="444" y="408"/>
                    </a:lnTo>
                    <a:lnTo>
                      <a:pt x="369" y="419"/>
                    </a:lnTo>
                    <a:lnTo>
                      <a:pt x="294" y="424"/>
                    </a:lnTo>
                    <a:lnTo>
                      <a:pt x="253" y="425"/>
                    </a:lnTo>
                    <a:lnTo>
                      <a:pt x="232" y="425"/>
                    </a:lnTo>
                    <a:lnTo>
                      <a:pt x="154" y="421"/>
                    </a:lnTo>
                    <a:lnTo>
                      <a:pt x="88" y="413"/>
                    </a:lnTo>
                    <a:lnTo>
                      <a:pt x="28" y="399"/>
                    </a:lnTo>
                    <a:lnTo>
                      <a:pt x="0" y="377"/>
                    </a:lnTo>
                    <a:lnTo>
                      <a:pt x="0" y="0"/>
                    </a:lnTo>
                    <a:lnTo>
                      <a:pt x="505" y="0"/>
                    </a:lnTo>
                    <a:lnTo>
                      <a:pt x="505" y="3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85" name="未知"/>
              <p:cNvSpPr/>
              <p:nvPr/>
            </p:nvSpPr>
            <p:spPr bwMode="auto">
              <a:xfrm>
                <a:off x="1194" y="588"/>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0" y="0"/>
                    </a:moveTo>
                    <a:lnTo>
                      <a:pt x="0" y="377"/>
                    </a:lnTo>
                    <a:lnTo>
                      <a:pt x="1" y="381"/>
                    </a:lnTo>
                    <a:lnTo>
                      <a:pt x="61" y="408"/>
                    </a:lnTo>
                    <a:lnTo>
                      <a:pt x="137" y="419"/>
                    </a:lnTo>
                    <a:lnTo>
                      <a:pt x="212" y="424"/>
                    </a:lnTo>
                    <a:lnTo>
                      <a:pt x="253" y="425"/>
                    </a:lnTo>
                    <a:lnTo>
                      <a:pt x="273" y="425"/>
                    </a:lnTo>
                    <a:lnTo>
                      <a:pt x="351" y="421"/>
                    </a:lnTo>
                    <a:lnTo>
                      <a:pt x="417" y="413"/>
                    </a:lnTo>
                    <a:lnTo>
                      <a:pt x="477" y="399"/>
                    </a:lnTo>
                    <a:lnTo>
                      <a:pt x="505" y="377"/>
                    </a:lnTo>
                    <a:lnTo>
                      <a:pt x="50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6" name="未知"/>
              <p:cNvSpPr/>
              <p:nvPr/>
            </p:nvSpPr>
            <p:spPr bwMode="auto">
              <a:xfrm>
                <a:off x="1202" y="600"/>
                <a:ext cx="186" cy="145"/>
              </a:xfrm>
              <a:custGeom>
                <a:avLst/>
                <a:gdLst>
                  <a:gd name="T0" fmla="*/ 0 w 465"/>
                  <a:gd name="T1" fmla="*/ 0 h 361"/>
                  <a:gd name="T2" fmla="*/ 0 w 465"/>
                  <a:gd name="T3" fmla="*/ 0 h 361"/>
                  <a:gd name="T4" fmla="*/ 0 w 465"/>
                  <a:gd name="T5" fmla="*/ 0 h 361"/>
                  <a:gd name="T6" fmla="*/ 0 w 465"/>
                  <a:gd name="T7" fmla="*/ 0 h 361"/>
                  <a:gd name="T8" fmla="*/ 0 w 465"/>
                  <a:gd name="T9" fmla="*/ 0 h 361"/>
                  <a:gd name="T10" fmla="*/ 0 w 465"/>
                  <a:gd name="T11" fmla="*/ 0 h 361"/>
                  <a:gd name="T12" fmla="*/ 0 w 465"/>
                  <a:gd name="T13" fmla="*/ 0 h 361"/>
                  <a:gd name="T14" fmla="*/ 0 w 465"/>
                  <a:gd name="T15" fmla="*/ 0 h 361"/>
                  <a:gd name="T16" fmla="*/ 0 w 465"/>
                  <a:gd name="T17" fmla="*/ 0 h 361"/>
                  <a:gd name="T18" fmla="*/ 0 w 465"/>
                  <a:gd name="T19" fmla="*/ 0 h 361"/>
                  <a:gd name="T20" fmla="*/ 0 w 465"/>
                  <a:gd name="T21" fmla="*/ 0 h 361"/>
                  <a:gd name="T22" fmla="*/ 0 w 465"/>
                  <a:gd name="T23" fmla="*/ 0 h 361"/>
                  <a:gd name="T24" fmla="*/ 0 w 465"/>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1">
                    <a:moveTo>
                      <a:pt x="465" y="320"/>
                    </a:moveTo>
                    <a:lnTo>
                      <a:pt x="406" y="347"/>
                    </a:lnTo>
                    <a:lnTo>
                      <a:pt x="335" y="356"/>
                    </a:lnTo>
                    <a:lnTo>
                      <a:pt x="268" y="360"/>
                    </a:lnTo>
                    <a:lnTo>
                      <a:pt x="233" y="361"/>
                    </a:lnTo>
                    <a:lnTo>
                      <a:pt x="215" y="361"/>
                    </a:lnTo>
                    <a:lnTo>
                      <a:pt x="146" y="358"/>
                    </a:lnTo>
                    <a:lnTo>
                      <a:pt x="85" y="351"/>
                    </a:lnTo>
                    <a:lnTo>
                      <a:pt x="20" y="336"/>
                    </a:lnTo>
                    <a:lnTo>
                      <a:pt x="0" y="320"/>
                    </a:lnTo>
                    <a:lnTo>
                      <a:pt x="0" y="0"/>
                    </a:lnTo>
                    <a:lnTo>
                      <a:pt x="465" y="0"/>
                    </a:lnTo>
                    <a:lnTo>
                      <a:pt x="465" y="320"/>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87" name="未知"/>
              <p:cNvSpPr/>
              <p:nvPr/>
            </p:nvSpPr>
            <p:spPr bwMode="auto">
              <a:xfrm>
                <a:off x="1202" y="582"/>
                <a:ext cx="186" cy="33"/>
              </a:xfrm>
              <a:custGeom>
                <a:avLst/>
                <a:gdLst>
                  <a:gd name="T0" fmla="*/ 0 w 465"/>
                  <a:gd name="T1" fmla="*/ 0 h 82"/>
                  <a:gd name="T2" fmla="*/ 0 w 465"/>
                  <a:gd name="T3" fmla="*/ 0 h 82"/>
                  <a:gd name="T4" fmla="*/ 0 w 465"/>
                  <a:gd name="T5" fmla="*/ 0 h 82"/>
                  <a:gd name="T6" fmla="*/ 0 w 465"/>
                  <a:gd name="T7" fmla="*/ 0 h 82"/>
                  <a:gd name="T8" fmla="*/ 0 w 465"/>
                  <a:gd name="T9" fmla="*/ 0 h 82"/>
                  <a:gd name="T10" fmla="*/ 0 w 465"/>
                  <a:gd name="T11" fmla="*/ 0 h 82"/>
                  <a:gd name="T12" fmla="*/ 0 w 465"/>
                  <a:gd name="T13" fmla="*/ 0 h 82"/>
                  <a:gd name="T14" fmla="*/ 0 w 465"/>
                  <a:gd name="T15" fmla="*/ 0 h 82"/>
                  <a:gd name="T16" fmla="*/ 0 w 465"/>
                  <a:gd name="T17" fmla="*/ 0 h 82"/>
                  <a:gd name="T18" fmla="*/ 0 w 465"/>
                  <a:gd name="T19" fmla="*/ 0 h 82"/>
                  <a:gd name="T20" fmla="*/ 0 w 465"/>
                  <a:gd name="T21" fmla="*/ 0 h 82"/>
                  <a:gd name="T22" fmla="*/ 0 w 465"/>
                  <a:gd name="T23" fmla="*/ 0 h 82"/>
                  <a:gd name="T24" fmla="*/ 0 w 465"/>
                  <a:gd name="T25" fmla="*/ 0 h 82"/>
                  <a:gd name="T26" fmla="*/ 0 w 465"/>
                  <a:gd name="T27" fmla="*/ 0 h 82"/>
                  <a:gd name="T28" fmla="*/ 0 w 465"/>
                  <a:gd name="T29" fmla="*/ 0 h 82"/>
                  <a:gd name="T30" fmla="*/ 0 w 465"/>
                  <a:gd name="T31" fmla="*/ 0 h 82"/>
                  <a:gd name="T32" fmla="*/ 0 w 465"/>
                  <a:gd name="T33" fmla="*/ 0 h 82"/>
                  <a:gd name="T34" fmla="*/ 0 w 465"/>
                  <a:gd name="T35" fmla="*/ 0 h 82"/>
                  <a:gd name="T36" fmla="*/ 0 w 465"/>
                  <a:gd name="T37" fmla="*/ 0 h 82"/>
                  <a:gd name="T38" fmla="*/ 0 w 465"/>
                  <a:gd name="T39" fmla="*/ 0 h 82"/>
                  <a:gd name="T40" fmla="*/ 0 w 465"/>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5" h="82">
                    <a:moveTo>
                      <a:pt x="250" y="0"/>
                    </a:moveTo>
                    <a:lnTo>
                      <a:pt x="319" y="3"/>
                    </a:lnTo>
                    <a:lnTo>
                      <a:pt x="380" y="10"/>
                    </a:lnTo>
                    <a:lnTo>
                      <a:pt x="445" y="25"/>
                    </a:lnTo>
                    <a:lnTo>
                      <a:pt x="465" y="41"/>
                    </a:lnTo>
                    <a:lnTo>
                      <a:pt x="464" y="44"/>
                    </a:lnTo>
                    <a:lnTo>
                      <a:pt x="406" y="68"/>
                    </a:lnTo>
                    <a:lnTo>
                      <a:pt x="335" y="77"/>
                    </a:lnTo>
                    <a:lnTo>
                      <a:pt x="268" y="81"/>
                    </a:lnTo>
                    <a:lnTo>
                      <a:pt x="233" y="82"/>
                    </a:lnTo>
                    <a:lnTo>
                      <a:pt x="215" y="82"/>
                    </a:lnTo>
                    <a:lnTo>
                      <a:pt x="146" y="79"/>
                    </a:lnTo>
                    <a:lnTo>
                      <a:pt x="85" y="72"/>
                    </a:lnTo>
                    <a:lnTo>
                      <a:pt x="20" y="57"/>
                    </a:lnTo>
                    <a:lnTo>
                      <a:pt x="0" y="41"/>
                    </a:lnTo>
                    <a:lnTo>
                      <a:pt x="1" y="38"/>
                    </a:lnTo>
                    <a:lnTo>
                      <a:pt x="59" y="14"/>
                    </a:lnTo>
                    <a:lnTo>
                      <a:pt x="130" y="5"/>
                    </a:lnTo>
                    <a:lnTo>
                      <a:pt x="197" y="1"/>
                    </a:lnTo>
                    <a:lnTo>
                      <a:pt x="233"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88" name="未知"/>
              <p:cNvSpPr/>
              <p:nvPr/>
            </p:nvSpPr>
            <p:spPr bwMode="auto">
              <a:xfrm>
                <a:off x="1194" y="568"/>
                <a:ext cx="202" cy="39"/>
              </a:xfrm>
              <a:custGeom>
                <a:avLst/>
                <a:gdLst>
                  <a:gd name="T0" fmla="*/ 0 w 505"/>
                  <a:gd name="T1" fmla="*/ 0 h 96"/>
                  <a:gd name="T2" fmla="*/ 0 w 505"/>
                  <a:gd name="T3" fmla="*/ 0 h 96"/>
                  <a:gd name="T4" fmla="*/ 0 w 505"/>
                  <a:gd name="T5" fmla="*/ 0 h 96"/>
                  <a:gd name="T6" fmla="*/ 0 w 505"/>
                  <a:gd name="T7" fmla="*/ 0 h 96"/>
                  <a:gd name="T8" fmla="*/ 0 w 505"/>
                  <a:gd name="T9" fmla="*/ 0 h 96"/>
                  <a:gd name="T10" fmla="*/ 0 w 505"/>
                  <a:gd name="T11" fmla="*/ 0 h 96"/>
                  <a:gd name="T12" fmla="*/ 0 w 505"/>
                  <a:gd name="T13" fmla="*/ 0 h 96"/>
                  <a:gd name="T14" fmla="*/ 0 w 505"/>
                  <a:gd name="T15" fmla="*/ 0 h 96"/>
                  <a:gd name="T16" fmla="*/ 0 w 505"/>
                  <a:gd name="T17" fmla="*/ 0 h 96"/>
                  <a:gd name="T18" fmla="*/ 0 w 505"/>
                  <a:gd name="T19" fmla="*/ 0 h 96"/>
                  <a:gd name="T20" fmla="*/ 0 w 505"/>
                  <a:gd name="T21" fmla="*/ 0 h 96"/>
                  <a:gd name="T22" fmla="*/ 0 w 505"/>
                  <a:gd name="T23" fmla="*/ 0 h 96"/>
                  <a:gd name="T24" fmla="*/ 0 w 505"/>
                  <a:gd name="T25" fmla="*/ 0 h 96"/>
                  <a:gd name="T26" fmla="*/ 0 w 505"/>
                  <a:gd name="T27" fmla="*/ 0 h 96"/>
                  <a:gd name="T28" fmla="*/ 0 w 505"/>
                  <a:gd name="T29" fmla="*/ 0 h 96"/>
                  <a:gd name="T30" fmla="*/ 0 w 505"/>
                  <a:gd name="T31" fmla="*/ 0 h 96"/>
                  <a:gd name="T32" fmla="*/ 0 w 505"/>
                  <a:gd name="T33" fmla="*/ 0 h 96"/>
                  <a:gd name="T34" fmla="*/ 0 w 505"/>
                  <a:gd name="T35" fmla="*/ 0 h 96"/>
                  <a:gd name="T36" fmla="*/ 0 w 505"/>
                  <a:gd name="T37" fmla="*/ 0 h 96"/>
                  <a:gd name="T38" fmla="*/ 0 w 505"/>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6">
                    <a:moveTo>
                      <a:pt x="253" y="96"/>
                    </a:moveTo>
                    <a:lnTo>
                      <a:pt x="192" y="94"/>
                    </a:lnTo>
                    <a:lnTo>
                      <a:pt x="120" y="89"/>
                    </a:lnTo>
                    <a:lnTo>
                      <a:pt x="49" y="76"/>
                    </a:lnTo>
                    <a:lnTo>
                      <a:pt x="0" y="48"/>
                    </a:lnTo>
                    <a:lnTo>
                      <a:pt x="1" y="44"/>
                    </a:lnTo>
                    <a:lnTo>
                      <a:pt x="61" y="16"/>
                    </a:lnTo>
                    <a:lnTo>
                      <a:pt x="137" y="5"/>
                    </a:lnTo>
                    <a:lnTo>
                      <a:pt x="212" y="0"/>
                    </a:lnTo>
                    <a:lnTo>
                      <a:pt x="253" y="0"/>
                    </a:lnTo>
                    <a:lnTo>
                      <a:pt x="273" y="0"/>
                    </a:lnTo>
                    <a:lnTo>
                      <a:pt x="351" y="3"/>
                    </a:lnTo>
                    <a:lnTo>
                      <a:pt x="417" y="11"/>
                    </a:lnTo>
                    <a:lnTo>
                      <a:pt x="477" y="26"/>
                    </a:lnTo>
                    <a:lnTo>
                      <a:pt x="505" y="48"/>
                    </a:lnTo>
                    <a:lnTo>
                      <a:pt x="504" y="52"/>
                    </a:lnTo>
                    <a:lnTo>
                      <a:pt x="444" y="79"/>
                    </a:lnTo>
                    <a:lnTo>
                      <a:pt x="369" y="90"/>
                    </a:lnTo>
                    <a:lnTo>
                      <a:pt x="294" y="95"/>
                    </a:lnTo>
                    <a:lnTo>
                      <a:pt x="253" y="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9" name="未知"/>
              <p:cNvSpPr/>
              <p:nvPr/>
            </p:nvSpPr>
            <p:spPr bwMode="auto">
              <a:xfrm>
                <a:off x="1630" y="158"/>
                <a:ext cx="202" cy="170"/>
              </a:xfrm>
              <a:custGeom>
                <a:avLst/>
                <a:gdLst>
                  <a:gd name="T0" fmla="*/ 0 w 506"/>
                  <a:gd name="T1" fmla="*/ 0 h 426"/>
                  <a:gd name="T2" fmla="*/ 0 w 506"/>
                  <a:gd name="T3" fmla="*/ 0 h 426"/>
                  <a:gd name="T4" fmla="*/ 0 w 506"/>
                  <a:gd name="T5" fmla="*/ 0 h 426"/>
                  <a:gd name="T6" fmla="*/ 0 w 506"/>
                  <a:gd name="T7" fmla="*/ 0 h 426"/>
                  <a:gd name="T8" fmla="*/ 0 w 506"/>
                  <a:gd name="T9" fmla="*/ 0 h 426"/>
                  <a:gd name="T10" fmla="*/ 0 w 506"/>
                  <a:gd name="T11" fmla="*/ 0 h 426"/>
                  <a:gd name="T12" fmla="*/ 0 w 506"/>
                  <a:gd name="T13" fmla="*/ 0 h 426"/>
                  <a:gd name="T14" fmla="*/ 0 w 506"/>
                  <a:gd name="T15" fmla="*/ 0 h 426"/>
                  <a:gd name="T16" fmla="*/ 0 w 506"/>
                  <a:gd name="T17" fmla="*/ 0 h 426"/>
                  <a:gd name="T18" fmla="*/ 0 w 506"/>
                  <a:gd name="T19" fmla="*/ 0 h 426"/>
                  <a:gd name="T20" fmla="*/ 0 w 506"/>
                  <a:gd name="T21" fmla="*/ 0 h 426"/>
                  <a:gd name="T22" fmla="*/ 0 w 506"/>
                  <a:gd name="T23" fmla="*/ 0 h 426"/>
                  <a:gd name="T24" fmla="*/ 0 w 506"/>
                  <a:gd name="T25" fmla="*/ 0 h 4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6">
                    <a:moveTo>
                      <a:pt x="506" y="378"/>
                    </a:moveTo>
                    <a:lnTo>
                      <a:pt x="445" y="409"/>
                    </a:lnTo>
                    <a:lnTo>
                      <a:pt x="369" y="420"/>
                    </a:lnTo>
                    <a:lnTo>
                      <a:pt x="294" y="425"/>
                    </a:lnTo>
                    <a:lnTo>
                      <a:pt x="253" y="426"/>
                    </a:lnTo>
                    <a:lnTo>
                      <a:pt x="232" y="425"/>
                    </a:lnTo>
                    <a:lnTo>
                      <a:pt x="155" y="422"/>
                    </a:lnTo>
                    <a:lnTo>
                      <a:pt x="89" y="414"/>
                    </a:lnTo>
                    <a:lnTo>
                      <a:pt x="29" y="400"/>
                    </a:lnTo>
                    <a:lnTo>
                      <a:pt x="0" y="378"/>
                    </a:lnTo>
                    <a:lnTo>
                      <a:pt x="0" y="0"/>
                    </a:lnTo>
                    <a:lnTo>
                      <a:pt x="506" y="0"/>
                    </a:lnTo>
                    <a:lnTo>
                      <a:pt x="506" y="3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90" name="未知"/>
              <p:cNvSpPr/>
              <p:nvPr/>
            </p:nvSpPr>
            <p:spPr bwMode="auto">
              <a:xfrm>
                <a:off x="1630" y="158"/>
                <a:ext cx="202" cy="170"/>
              </a:xfrm>
              <a:custGeom>
                <a:avLst/>
                <a:gdLst>
                  <a:gd name="T0" fmla="*/ 0 w 506"/>
                  <a:gd name="T1" fmla="*/ 0 h 426"/>
                  <a:gd name="T2" fmla="*/ 0 w 506"/>
                  <a:gd name="T3" fmla="*/ 0 h 426"/>
                  <a:gd name="T4" fmla="*/ 0 w 506"/>
                  <a:gd name="T5" fmla="*/ 0 h 426"/>
                  <a:gd name="T6" fmla="*/ 0 w 506"/>
                  <a:gd name="T7" fmla="*/ 0 h 426"/>
                  <a:gd name="T8" fmla="*/ 0 w 506"/>
                  <a:gd name="T9" fmla="*/ 0 h 426"/>
                  <a:gd name="T10" fmla="*/ 0 w 506"/>
                  <a:gd name="T11" fmla="*/ 0 h 426"/>
                  <a:gd name="T12" fmla="*/ 0 w 506"/>
                  <a:gd name="T13" fmla="*/ 0 h 426"/>
                  <a:gd name="T14" fmla="*/ 0 w 506"/>
                  <a:gd name="T15" fmla="*/ 0 h 426"/>
                  <a:gd name="T16" fmla="*/ 0 w 506"/>
                  <a:gd name="T17" fmla="*/ 0 h 426"/>
                  <a:gd name="T18" fmla="*/ 0 w 506"/>
                  <a:gd name="T19" fmla="*/ 0 h 426"/>
                  <a:gd name="T20" fmla="*/ 0 w 506"/>
                  <a:gd name="T21" fmla="*/ 0 h 426"/>
                  <a:gd name="T22" fmla="*/ 0 w 506"/>
                  <a:gd name="T23" fmla="*/ 0 h 426"/>
                  <a:gd name="T24" fmla="*/ 0 w 506"/>
                  <a:gd name="T25" fmla="*/ 0 h 4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6">
                    <a:moveTo>
                      <a:pt x="0" y="0"/>
                    </a:moveTo>
                    <a:lnTo>
                      <a:pt x="0" y="378"/>
                    </a:lnTo>
                    <a:lnTo>
                      <a:pt x="1" y="381"/>
                    </a:lnTo>
                    <a:lnTo>
                      <a:pt x="61" y="409"/>
                    </a:lnTo>
                    <a:lnTo>
                      <a:pt x="137" y="420"/>
                    </a:lnTo>
                    <a:lnTo>
                      <a:pt x="212" y="425"/>
                    </a:lnTo>
                    <a:lnTo>
                      <a:pt x="253" y="426"/>
                    </a:lnTo>
                    <a:lnTo>
                      <a:pt x="274" y="425"/>
                    </a:lnTo>
                    <a:lnTo>
                      <a:pt x="351" y="422"/>
                    </a:lnTo>
                    <a:lnTo>
                      <a:pt x="417" y="414"/>
                    </a:lnTo>
                    <a:lnTo>
                      <a:pt x="477" y="400"/>
                    </a:lnTo>
                    <a:lnTo>
                      <a:pt x="506" y="378"/>
                    </a:lnTo>
                    <a:lnTo>
                      <a:pt x="506"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1" name="未知"/>
              <p:cNvSpPr/>
              <p:nvPr/>
            </p:nvSpPr>
            <p:spPr bwMode="auto">
              <a:xfrm>
                <a:off x="1638" y="170"/>
                <a:ext cx="186" cy="145"/>
              </a:xfrm>
              <a:custGeom>
                <a:avLst/>
                <a:gdLst>
                  <a:gd name="T0" fmla="*/ 0 w 464"/>
                  <a:gd name="T1" fmla="*/ 0 h 362"/>
                  <a:gd name="T2" fmla="*/ 0 w 464"/>
                  <a:gd name="T3" fmla="*/ 0 h 362"/>
                  <a:gd name="T4" fmla="*/ 0 w 464"/>
                  <a:gd name="T5" fmla="*/ 0 h 362"/>
                  <a:gd name="T6" fmla="*/ 0 w 464"/>
                  <a:gd name="T7" fmla="*/ 0 h 362"/>
                  <a:gd name="T8" fmla="*/ 0 w 464"/>
                  <a:gd name="T9" fmla="*/ 0 h 362"/>
                  <a:gd name="T10" fmla="*/ 0 w 464"/>
                  <a:gd name="T11" fmla="*/ 0 h 362"/>
                  <a:gd name="T12" fmla="*/ 0 w 464"/>
                  <a:gd name="T13" fmla="*/ 0 h 362"/>
                  <a:gd name="T14" fmla="*/ 0 w 464"/>
                  <a:gd name="T15" fmla="*/ 0 h 362"/>
                  <a:gd name="T16" fmla="*/ 0 w 464"/>
                  <a:gd name="T17" fmla="*/ 0 h 362"/>
                  <a:gd name="T18" fmla="*/ 0 w 464"/>
                  <a:gd name="T19" fmla="*/ 0 h 362"/>
                  <a:gd name="T20" fmla="*/ 0 w 464"/>
                  <a:gd name="T21" fmla="*/ 0 h 362"/>
                  <a:gd name="T22" fmla="*/ 0 w 464"/>
                  <a:gd name="T23" fmla="*/ 0 h 362"/>
                  <a:gd name="T24" fmla="*/ 0 w 464"/>
                  <a:gd name="T25" fmla="*/ 0 h 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4" h="362">
                    <a:moveTo>
                      <a:pt x="464" y="321"/>
                    </a:moveTo>
                    <a:lnTo>
                      <a:pt x="405" y="347"/>
                    </a:lnTo>
                    <a:lnTo>
                      <a:pt x="334" y="357"/>
                    </a:lnTo>
                    <a:lnTo>
                      <a:pt x="267" y="361"/>
                    </a:lnTo>
                    <a:lnTo>
                      <a:pt x="232" y="362"/>
                    </a:lnTo>
                    <a:lnTo>
                      <a:pt x="214" y="362"/>
                    </a:lnTo>
                    <a:lnTo>
                      <a:pt x="146" y="359"/>
                    </a:lnTo>
                    <a:lnTo>
                      <a:pt x="85" y="352"/>
                    </a:lnTo>
                    <a:lnTo>
                      <a:pt x="19" y="337"/>
                    </a:lnTo>
                    <a:lnTo>
                      <a:pt x="0" y="321"/>
                    </a:lnTo>
                    <a:lnTo>
                      <a:pt x="0" y="0"/>
                    </a:lnTo>
                    <a:lnTo>
                      <a:pt x="464" y="0"/>
                    </a:lnTo>
                    <a:lnTo>
                      <a:pt x="464" y="32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92" name="未知"/>
              <p:cNvSpPr/>
              <p:nvPr/>
            </p:nvSpPr>
            <p:spPr bwMode="auto">
              <a:xfrm>
                <a:off x="1638" y="153"/>
                <a:ext cx="186" cy="33"/>
              </a:xfrm>
              <a:custGeom>
                <a:avLst/>
                <a:gdLst>
                  <a:gd name="T0" fmla="*/ 0 w 464"/>
                  <a:gd name="T1" fmla="*/ 0 h 82"/>
                  <a:gd name="T2" fmla="*/ 0 w 464"/>
                  <a:gd name="T3" fmla="*/ 0 h 82"/>
                  <a:gd name="T4" fmla="*/ 0 w 464"/>
                  <a:gd name="T5" fmla="*/ 0 h 82"/>
                  <a:gd name="T6" fmla="*/ 0 w 464"/>
                  <a:gd name="T7" fmla="*/ 0 h 82"/>
                  <a:gd name="T8" fmla="*/ 0 w 464"/>
                  <a:gd name="T9" fmla="*/ 0 h 82"/>
                  <a:gd name="T10" fmla="*/ 0 w 464"/>
                  <a:gd name="T11" fmla="*/ 0 h 82"/>
                  <a:gd name="T12" fmla="*/ 0 w 464"/>
                  <a:gd name="T13" fmla="*/ 0 h 82"/>
                  <a:gd name="T14" fmla="*/ 0 w 464"/>
                  <a:gd name="T15" fmla="*/ 0 h 82"/>
                  <a:gd name="T16" fmla="*/ 0 w 464"/>
                  <a:gd name="T17" fmla="*/ 0 h 82"/>
                  <a:gd name="T18" fmla="*/ 0 w 464"/>
                  <a:gd name="T19" fmla="*/ 0 h 82"/>
                  <a:gd name="T20" fmla="*/ 0 w 464"/>
                  <a:gd name="T21" fmla="*/ 0 h 82"/>
                  <a:gd name="T22" fmla="*/ 0 w 464"/>
                  <a:gd name="T23" fmla="*/ 0 h 82"/>
                  <a:gd name="T24" fmla="*/ 0 w 464"/>
                  <a:gd name="T25" fmla="*/ 0 h 82"/>
                  <a:gd name="T26" fmla="*/ 0 w 464"/>
                  <a:gd name="T27" fmla="*/ 0 h 82"/>
                  <a:gd name="T28" fmla="*/ 0 w 464"/>
                  <a:gd name="T29" fmla="*/ 0 h 82"/>
                  <a:gd name="T30" fmla="*/ 0 w 464"/>
                  <a:gd name="T31" fmla="*/ 0 h 82"/>
                  <a:gd name="T32" fmla="*/ 0 w 464"/>
                  <a:gd name="T33" fmla="*/ 0 h 82"/>
                  <a:gd name="T34" fmla="*/ 0 w 464"/>
                  <a:gd name="T35" fmla="*/ 0 h 82"/>
                  <a:gd name="T36" fmla="*/ 0 w 464"/>
                  <a:gd name="T37" fmla="*/ 0 h 82"/>
                  <a:gd name="T38" fmla="*/ 0 w 464"/>
                  <a:gd name="T39" fmla="*/ 0 h 82"/>
                  <a:gd name="T40" fmla="*/ 0 w 464"/>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4" h="82">
                    <a:moveTo>
                      <a:pt x="250" y="0"/>
                    </a:moveTo>
                    <a:lnTo>
                      <a:pt x="318" y="3"/>
                    </a:lnTo>
                    <a:lnTo>
                      <a:pt x="379" y="10"/>
                    </a:lnTo>
                    <a:lnTo>
                      <a:pt x="445" y="25"/>
                    </a:lnTo>
                    <a:lnTo>
                      <a:pt x="464" y="41"/>
                    </a:lnTo>
                    <a:lnTo>
                      <a:pt x="463" y="44"/>
                    </a:lnTo>
                    <a:lnTo>
                      <a:pt x="405" y="67"/>
                    </a:lnTo>
                    <a:lnTo>
                      <a:pt x="334" y="77"/>
                    </a:lnTo>
                    <a:lnTo>
                      <a:pt x="267" y="81"/>
                    </a:lnTo>
                    <a:lnTo>
                      <a:pt x="232" y="82"/>
                    </a:lnTo>
                    <a:lnTo>
                      <a:pt x="214" y="82"/>
                    </a:lnTo>
                    <a:lnTo>
                      <a:pt x="146" y="79"/>
                    </a:lnTo>
                    <a:lnTo>
                      <a:pt x="85" y="72"/>
                    </a:lnTo>
                    <a:lnTo>
                      <a:pt x="19" y="57"/>
                    </a:lnTo>
                    <a:lnTo>
                      <a:pt x="0" y="41"/>
                    </a:lnTo>
                    <a:lnTo>
                      <a:pt x="0" y="37"/>
                    </a:lnTo>
                    <a:lnTo>
                      <a:pt x="59" y="14"/>
                    </a:lnTo>
                    <a:lnTo>
                      <a:pt x="130" y="5"/>
                    </a:lnTo>
                    <a:lnTo>
                      <a:pt x="197" y="0"/>
                    </a:lnTo>
                    <a:lnTo>
                      <a:pt x="232"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93" name="未知"/>
              <p:cNvSpPr/>
              <p:nvPr/>
            </p:nvSpPr>
            <p:spPr bwMode="auto">
              <a:xfrm>
                <a:off x="1630" y="138"/>
                <a:ext cx="202" cy="39"/>
              </a:xfrm>
              <a:custGeom>
                <a:avLst/>
                <a:gdLst>
                  <a:gd name="T0" fmla="*/ 0 w 506"/>
                  <a:gd name="T1" fmla="*/ 0 h 97"/>
                  <a:gd name="T2" fmla="*/ 0 w 506"/>
                  <a:gd name="T3" fmla="*/ 0 h 97"/>
                  <a:gd name="T4" fmla="*/ 0 w 506"/>
                  <a:gd name="T5" fmla="*/ 0 h 97"/>
                  <a:gd name="T6" fmla="*/ 0 w 506"/>
                  <a:gd name="T7" fmla="*/ 0 h 97"/>
                  <a:gd name="T8" fmla="*/ 0 w 506"/>
                  <a:gd name="T9" fmla="*/ 0 h 97"/>
                  <a:gd name="T10" fmla="*/ 0 w 506"/>
                  <a:gd name="T11" fmla="*/ 0 h 97"/>
                  <a:gd name="T12" fmla="*/ 0 w 506"/>
                  <a:gd name="T13" fmla="*/ 0 h 97"/>
                  <a:gd name="T14" fmla="*/ 0 w 506"/>
                  <a:gd name="T15" fmla="*/ 0 h 97"/>
                  <a:gd name="T16" fmla="*/ 0 w 506"/>
                  <a:gd name="T17" fmla="*/ 0 h 97"/>
                  <a:gd name="T18" fmla="*/ 0 w 506"/>
                  <a:gd name="T19" fmla="*/ 0 h 97"/>
                  <a:gd name="T20" fmla="*/ 0 w 506"/>
                  <a:gd name="T21" fmla="*/ 0 h 97"/>
                  <a:gd name="T22" fmla="*/ 0 w 506"/>
                  <a:gd name="T23" fmla="*/ 0 h 97"/>
                  <a:gd name="T24" fmla="*/ 0 w 506"/>
                  <a:gd name="T25" fmla="*/ 0 h 97"/>
                  <a:gd name="T26" fmla="*/ 0 w 506"/>
                  <a:gd name="T27" fmla="*/ 0 h 97"/>
                  <a:gd name="T28" fmla="*/ 0 w 506"/>
                  <a:gd name="T29" fmla="*/ 0 h 97"/>
                  <a:gd name="T30" fmla="*/ 0 w 506"/>
                  <a:gd name="T31" fmla="*/ 0 h 97"/>
                  <a:gd name="T32" fmla="*/ 0 w 506"/>
                  <a:gd name="T33" fmla="*/ 0 h 97"/>
                  <a:gd name="T34" fmla="*/ 0 w 506"/>
                  <a:gd name="T35" fmla="*/ 0 h 97"/>
                  <a:gd name="T36" fmla="*/ 0 w 506"/>
                  <a:gd name="T37" fmla="*/ 0 h 97"/>
                  <a:gd name="T38" fmla="*/ 0 w 506"/>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6" h="97">
                    <a:moveTo>
                      <a:pt x="253" y="97"/>
                    </a:moveTo>
                    <a:lnTo>
                      <a:pt x="192" y="95"/>
                    </a:lnTo>
                    <a:lnTo>
                      <a:pt x="120" y="89"/>
                    </a:lnTo>
                    <a:lnTo>
                      <a:pt x="49" y="77"/>
                    </a:lnTo>
                    <a:lnTo>
                      <a:pt x="0" y="48"/>
                    </a:lnTo>
                    <a:lnTo>
                      <a:pt x="1" y="45"/>
                    </a:lnTo>
                    <a:lnTo>
                      <a:pt x="61" y="17"/>
                    </a:lnTo>
                    <a:lnTo>
                      <a:pt x="137" y="6"/>
                    </a:lnTo>
                    <a:lnTo>
                      <a:pt x="212" y="1"/>
                    </a:lnTo>
                    <a:lnTo>
                      <a:pt x="253" y="0"/>
                    </a:lnTo>
                    <a:lnTo>
                      <a:pt x="274" y="1"/>
                    </a:lnTo>
                    <a:lnTo>
                      <a:pt x="351" y="4"/>
                    </a:lnTo>
                    <a:lnTo>
                      <a:pt x="417" y="12"/>
                    </a:lnTo>
                    <a:lnTo>
                      <a:pt x="477" y="26"/>
                    </a:lnTo>
                    <a:lnTo>
                      <a:pt x="506" y="48"/>
                    </a:lnTo>
                    <a:lnTo>
                      <a:pt x="505" y="52"/>
                    </a:lnTo>
                    <a:lnTo>
                      <a:pt x="445" y="80"/>
                    </a:lnTo>
                    <a:lnTo>
                      <a:pt x="369" y="91"/>
                    </a:lnTo>
                    <a:lnTo>
                      <a:pt x="294" y="96"/>
                    </a:lnTo>
                    <a:lnTo>
                      <a:pt x="253" y="97"/>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4" name="未知"/>
              <p:cNvSpPr/>
              <p:nvPr/>
            </p:nvSpPr>
            <p:spPr bwMode="auto">
              <a:xfrm>
                <a:off x="756" y="1021"/>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505" y="377"/>
                    </a:moveTo>
                    <a:lnTo>
                      <a:pt x="444" y="409"/>
                    </a:lnTo>
                    <a:lnTo>
                      <a:pt x="369" y="420"/>
                    </a:lnTo>
                    <a:lnTo>
                      <a:pt x="293" y="425"/>
                    </a:lnTo>
                    <a:lnTo>
                      <a:pt x="252" y="425"/>
                    </a:lnTo>
                    <a:lnTo>
                      <a:pt x="232" y="425"/>
                    </a:lnTo>
                    <a:lnTo>
                      <a:pt x="154" y="422"/>
                    </a:lnTo>
                    <a:lnTo>
                      <a:pt x="88" y="414"/>
                    </a:lnTo>
                    <a:lnTo>
                      <a:pt x="28" y="399"/>
                    </a:lnTo>
                    <a:lnTo>
                      <a:pt x="0" y="377"/>
                    </a:lnTo>
                    <a:lnTo>
                      <a:pt x="0" y="0"/>
                    </a:lnTo>
                    <a:lnTo>
                      <a:pt x="505" y="0"/>
                    </a:lnTo>
                    <a:lnTo>
                      <a:pt x="505" y="3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95" name="未知"/>
              <p:cNvSpPr/>
              <p:nvPr/>
            </p:nvSpPr>
            <p:spPr bwMode="auto">
              <a:xfrm>
                <a:off x="756" y="1021"/>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0" y="0"/>
                    </a:moveTo>
                    <a:lnTo>
                      <a:pt x="0" y="377"/>
                    </a:lnTo>
                    <a:lnTo>
                      <a:pt x="1" y="381"/>
                    </a:lnTo>
                    <a:lnTo>
                      <a:pt x="61" y="409"/>
                    </a:lnTo>
                    <a:lnTo>
                      <a:pt x="136" y="420"/>
                    </a:lnTo>
                    <a:lnTo>
                      <a:pt x="211" y="425"/>
                    </a:lnTo>
                    <a:lnTo>
                      <a:pt x="252" y="425"/>
                    </a:lnTo>
                    <a:lnTo>
                      <a:pt x="273" y="425"/>
                    </a:lnTo>
                    <a:lnTo>
                      <a:pt x="351" y="422"/>
                    </a:lnTo>
                    <a:lnTo>
                      <a:pt x="417" y="414"/>
                    </a:lnTo>
                    <a:lnTo>
                      <a:pt x="477" y="399"/>
                    </a:lnTo>
                    <a:lnTo>
                      <a:pt x="505" y="377"/>
                    </a:lnTo>
                    <a:lnTo>
                      <a:pt x="50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6" name="未知"/>
              <p:cNvSpPr/>
              <p:nvPr/>
            </p:nvSpPr>
            <p:spPr bwMode="auto">
              <a:xfrm>
                <a:off x="764" y="1034"/>
                <a:ext cx="186" cy="144"/>
              </a:xfrm>
              <a:custGeom>
                <a:avLst/>
                <a:gdLst>
                  <a:gd name="T0" fmla="*/ 0 w 465"/>
                  <a:gd name="T1" fmla="*/ 0 h 361"/>
                  <a:gd name="T2" fmla="*/ 0 w 465"/>
                  <a:gd name="T3" fmla="*/ 0 h 361"/>
                  <a:gd name="T4" fmla="*/ 0 w 465"/>
                  <a:gd name="T5" fmla="*/ 0 h 361"/>
                  <a:gd name="T6" fmla="*/ 0 w 465"/>
                  <a:gd name="T7" fmla="*/ 0 h 361"/>
                  <a:gd name="T8" fmla="*/ 0 w 465"/>
                  <a:gd name="T9" fmla="*/ 0 h 361"/>
                  <a:gd name="T10" fmla="*/ 0 w 465"/>
                  <a:gd name="T11" fmla="*/ 0 h 361"/>
                  <a:gd name="T12" fmla="*/ 0 w 465"/>
                  <a:gd name="T13" fmla="*/ 0 h 361"/>
                  <a:gd name="T14" fmla="*/ 0 w 465"/>
                  <a:gd name="T15" fmla="*/ 0 h 361"/>
                  <a:gd name="T16" fmla="*/ 0 w 465"/>
                  <a:gd name="T17" fmla="*/ 0 h 361"/>
                  <a:gd name="T18" fmla="*/ 0 w 465"/>
                  <a:gd name="T19" fmla="*/ 0 h 361"/>
                  <a:gd name="T20" fmla="*/ 0 w 465"/>
                  <a:gd name="T21" fmla="*/ 0 h 361"/>
                  <a:gd name="T22" fmla="*/ 0 w 465"/>
                  <a:gd name="T23" fmla="*/ 0 h 361"/>
                  <a:gd name="T24" fmla="*/ 0 w 465"/>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1">
                    <a:moveTo>
                      <a:pt x="465" y="321"/>
                    </a:moveTo>
                    <a:lnTo>
                      <a:pt x="406" y="347"/>
                    </a:lnTo>
                    <a:lnTo>
                      <a:pt x="335" y="357"/>
                    </a:lnTo>
                    <a:lnTo>
                      <a:pt x="268" y="361"/>
                    </a:lnTo>
                    <a:lnTo>
                      <a:pt x="232" y="361"/>
                    </a:lnTo>
                    <a:lnTo>
                      <a:pt x="215" y="361"/>
                    </a:lnTo>
                    <a:lnTo>
                      <a:pt x="146" y="358"/>
                    </a:lnTo>
                    <a:lnTo>
                      <a:pt x="85" y="352"/>
                    </a:lnTo>
                    <a:lnTo>
                      <a:pt x="20" y="337"/>
                    </a:lnTo>
                    <a:lnTo>
                      <a:pt x="0" y="321"/>
                    </a:lnTo>
                    <a:lnTo>
                      <a:pt x="0" y="0"/>
                    </a:lnTo>
                    <a:lnTo>
                      <a:pt x="465" y="0"/>
                    </a:lnTo>
                    <a:lnTo>
                      <a:pt x="465" y="32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97" name="未知"/>
              <p:cNvSpPr/>
              <p:nvPr/>
            </p:nvSpPr>
            <p:spPr bwMode="auto">
              <a:xfrm>
                <a:off x="764" y="1016"/>
                <a:ext cx="186" cy="32"/>
              </a:xfrm>
              <a:custGeom>
                <a:avLst/>
                <a:gdLst>
                  <a:gd name="T0" fmla="*/ 0 w 465"/>
                  <a:gd name="T1" fmla="*/ 0 h 81"/>
                  <a:gd name="T2" fmla="*/ 0 w 465"/>
                  <a:gd name="T3" fmla="*/ 0 h 81"/>
                  <a:gd name="T4" fmla="*/ 0 w 465"/>
                  <a:gd name="T5" fmla="*/ 0 h 81"/>
                  <a:gd name="T6" fmla="*/ 0 w 465"/>
                  <a:gd name="T7" fmla="*/ 0 h 81"/>
                  <a:gd name="T8" fmla="*/ 0 w 465"/>
                  <a:gd name="T9" fmla="*/ 0 h 81"/>
                  <a:gd name="T10" fmla="*/ 0 w 465"/>
                  <a:gd name="T11" fmla="*/ 0 h 81"/>
                  <a:gd name="T12" fmla="*/ 0 w 465"/>
                  <a:gd name="T13" fmla="*/ 0 h 81"/>
                  <a:gd name="T14" fmla="*/ 0 w 465"/>
                  <a:gd name="T15" fmla="*/ 0 h 81"/>
                  <a:gd name="T16" fmla="*/ 0 w 465"/>
                  <a:gd name="T17" fmla="*/ 0 h 81"/>
                  <a:gd name="T18" fmla="*/ 0 w 465"/>
                  <a:gd name="T19" fmla="*/ 0 h 81"/>
                  <a:gd name="T20" fmla="*/ 0 w 465"/>
                  <a:gd name="T21" fmla="*/ 0 h 81"/>
                  <a:gd name="T22" fmla="*/ 0 w 465"/>
                  <a:gd name="T23" fmla="*/ 0 h 81"/>
                  <a:gd name="T24" fmla="*/ 0 w 465"/>
                  <a:gd name="T25" fmla="*/ 0 h 81"/>
                  <a:gd name="T26" fmla="*/ 0 w 465"/>
                  <a:gd name="T27" fmla="*/ 0 h 81"/>
                  <a:gd name="T28" fmla="*/ 0 w 465"/>
                  <a:gd name="T29" fmla="*/ 0 h 81"/>
                  <a:gd name="T30" fmla="*/ 0 w 465"/>
                  <a:gd name="T31" fmla="*/ 0 h 81"/>
                  <a:gd name="T32" fmla="*/ 0 w 465"/>
                  <a:gd name="T33" fmla="*/ 0 h 81"/>
                  <a:gd name="T34" fmla="*/ 0 w 465"/>
                  <a:gd name="T35" fmla="*/ 0 h 81"/>
                  <a:gd name="T36" fmla="*/ 0 w 465"/>
                  <a:gd name="T37" fmla="*/ 0 h 81"/>
                  <a:gd name="T38" fmla="*/ 0 w 465"/>
                  <a:gd name="T39" fmla="*/ 0 h 81"/>
                  <a:gd name="T40" fmla="*/ 0 w 465"/>
                  <a:gd name="T41" fmla="*/ 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5" h="81">
                    <a:moveTo>
                      <a:pt x="250" y="0"/>
                    </a:moveTo>
                    <a:lnTo>
                      <a:pt x="319" y="3"/>
                    </a:lnTo>
                    <a:lnTo>
                      <a:pt x="380" y="10"/>
                    </a:lnTo>
                    <a:lnTo>
                      <a:pt x="445" y="25"/>
                    </a:lnTo>
                    <a:lnTo>
                      <a:pt x="465" y="41"/>
                    </a:lnTo>
                    <a:lnTo>
                      <a:pt x="464" y="44"/>
                    </a:lnTo>
                    <a:lnTo>
                      <a:pt x="406" y="67"/>
                    </a:lnTo>
                    <a:lnTo>
                      <a:pt x="335" y="77"/>
                    </a:lnTo>
                    <a:lnTo>
                      <a:pt x="268" y="81"/>
                    </a:lnTo>
                    <a:lnTo>
                      <a:pt x="232" y="81"/>
                    </a:lnTo>
                    <a:lnTo>
                      <a:pt x="215" y="81"/>
                    </a:lnTo>
                    <a:lnTo>
                      <a:pt x="146" y="78"/>
                    </a:lnTo>
                    <a:lnTo>
                      <a:pt x="85" y="72"/>
                    </a:lnTo>
                    <a:lnTo>
                      <a:pt x="20" y="56"/>
                    </a:lnTo>
                    <a:lnTo>
                      <a:pt x="0" y="41"/>
                    </a:lnTo>
                    <a:lnTo>
                      <a:pt x="1" y="37"/>
                    </a:lnTo>
                    <a:lnTo>
                      <a:pt x="59" y="14"/>
                    </a:lnTo>
                    <a:lnTo>
                      <a:pt x="130" y="4"/>
                    </a:lnTo>
                    <a:lnTo>
                      <a:pt x="197" y="0"/>
                    </a:lnTo>
                    <a:lnTo>
                      <a:pt x="232"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98" name="未知"/>
              <p:cNvSpPr/>
              <p:nvPr/>
            </p:nvSpPr>
            <p:spPr bwMode="auto">
              <a:xfrm>
                <a:off x="756" y="1002"/>
                <a:ext cx="202" cy="38"/>
              </a:xfrm>
              <a:custGeom>
                <a:avLst/>
                <a:gdLst>
                  <a:gd name="T0" fmla="*/ 0 w 505"/>
                  <a:gd name="T1" fmla="*/ 0 h 96"/>
                  <a:gd name="T2" fmla="*/ 0 w 505"/>
                  <a:gd name="T3" fmla="*/ 0 h 96"/>
                  <a:gd name="T4" fmla="*/ 0 w 505"/>
                  <a:gd name="T5" fmla="*/ 0 h 96"/>
                  <a:gd name="T6" fmla="*/ 0 w 505"/>
                  <a:gd name="T7" fmla="*/ 0 h 96"/>
                  <a:gd name="T8" fmla="*/ 0 w 505"/>
                  <a:gd name="T9" fmla="*/ 0 h 96"/>
                  <a:gd name="T10" fmla="*/ 0 w 505"/>
                  <a:gd name="T11" fmla="*/ 0 h 96"/>
                  <a:gd name="T12" fmla="*/ 0 w 505"/>
                  <a:gd name="T13" fmla="*/ 0 h 96"/>
                  <a:gd name="T14" fmla="*/ 0 w 505"/>
                  <a:gd name="T15" fmla="*/ 0 h 96"/>
                  <a:gd name="T16" fmla="*/ 0 w 505"/>
                  <a:gd name="T17" fmla="*/ 0 h 96"/>
                  <a:gd name="T18" fmla="*/ 0 w 505"/>
                  <a:gd name="T19" fmla="*/ 0 h 96"/>
                  <a:gd name="T20" fmla="*/ 0 w 505"/>
                  <a:gd name="T21" fmla="*/ 0 h 96"/>
                  <a:gd name="T22" fmla="*/ 0 w 505"/>
                  <a:gd name="T23" fmla="*/ 0 h 96"/>
                  <a:gd name="T24" fmla="*/ 0 w 505"/>
                  <a:gd name="T25" fmla="*/ 0 h 96"/>
                  <a:gd name="T26" fmla="*/ 0 w 505"/>
                  <a:gd name="T27" fmla="*/ 0 h 96"/>
                  <a:gd name="T28" fmla="*/ 0 w 505"/>
                  <a:gd name="T29" fmla="*/ 0 h 96"/>
                  <a:gd name="T30" fmla="*/ 0 w 505"/>
                  <a:gd name="T31" fmla="*/ 0 h 96"/>
                  <a:gd name="T32" fmla="*/ 0 w 505"/>
                  <a:gd name="T33" fmla="*/ 0 h 96"/>
                  <a:gd name="T34" fmla="*/ 0 w 505"/>
                  <a:gd name="T35" fmla="*/ 0 h 96"/>
                  <a:gd name="T36" fmla="*/ 0 w 505"/>
                  <a:gd name="T37" fmla="*/ 0 h 96"/>
                  <a:gd name="T38" fmla="*/ 0 w 505"/>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6">
                    <a:moveTo>
                      <a:pt x="252" y="96"/>
                    </a:moveTo>
                    <a:lnTo>
                      <a:pt x="192" y="95"/>
                    </a:lnTo>
                    <a:lnTo>
                      <a:pt x="119" y="89"/>
                    </a:lnTo>
                    <a:lnTo>
                      <a:pt x="49" y="77"/>
                    </a:lnTo>
                    <a:lnTo>
                      <a:pt x="0" y="48"/>
                    </a:lnTo>
                    <a:lnTo>
                      <a:pt x="1" y="44"/>
                    </a:lnTo>
                    <a:lnTo>
                      <a:pt x="61" y="17"/>
                    </a:lnTo>
                    <a:lnTo>
                      <a:pt x="136" y="5"/>
                    </a:lnTo>
                    <a:lnTo>
                      <a:pt x="211" y="1"/>
                    </a:lnTo>
                    <a:lnTo>
                      <a:pt x="252" y="0"/>
                    </a:lnTo>
                    <a:lnTo>
                      <a:pt x="273" y="0"/>
                    </a:lnTo>
                    <a:lnTo>
                      <a:pt x="351" y="4"/>
                    </a:lnTo>
                    <a:lnTo>
                      <a:pt x="417" y="12"/>
                    </a:lnTo>
                    <a:lnTo>
                      <a:pt x="477" y="26"/>
                    </a:lnTo>
                    <a:lnTo>
                      <a:pt x="505" y="48"/>
                    </a:lnTo>
                    <a:lnTo>
                      <a:pt x="504" y="52"/>
                    </a:lnTo>
                    <a:lnTo>
                      <a:pt x="444" y="80"/>
                    </a:lnTo>
                    <a:lnTo>
                      <a:pt x="369" y="91"/>
                    </a:lnTo>
                    <a:lnTo>
                      <a:pt x="293" y="96"/>
                    </a:lnTo>
                    <a:lnTo>
                      <a:pt x="252" y="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9" name="未知"/>
              <p:cNvSpPr/>
              <p:nvPr/>
            </p:nvSpPr>
            <p:spPr bwMode="auto">
              <a:xfrm>
                <a:off x="320" y="1458"/>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505" y="377"/>
                    </a:moveTo>
                    <a:lnTo>
                      <a:pt x="444" y="409"/>
                    </a:lnTo>
                    <a:lnTo>
                      <a:pt x="369" y="420"/>
                    </a:lnTo>
                    <a:lnTo>
                      <a:pt x="294" y="425"/>
                    </a:lnTo>
                    <a:lnTo>
                      <a:pt x="253" y="425"/>
                    </a:lnTo>
                    <a:lnTo>
                      <a:pt x="232" y="425"/>
                    </a:lnTo>
                    <a:lnTo>
                      <a:pt x="154" y="422"/>
                    </a:lnTo>
                    <a:lnTo>
                      <a:pt x="88" y="414"/>
                    </a:lnTo>
                    <a:lnTo>
                      <a:pt x="28" y="399"/>
                    </a:lnTo>
                    <a:lnTo>
                      <a:pt x="0" y="377"/>
                    </a:lnTo>
                    <a:lnTo>
                      <a:pt x="0" y="0"/>
                    </a:lnTo>
                    <a:lnTo>
                      <a:pt x="505" y="0"/>
                    </a:lnTo>
                    <a:lnTo>
                      <a:pt x="505" y="3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00" name="未知"/>
              <p:cNvSpPr/>
              <p:nvPr/>
            </p:nvSpPr>
            <p:spPr bwMode="auto">
              <a:xfrm>
                <a:off x="320" y="1458"/>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0" y="0"/>
                    </a:moveTo>
                    <a:lnTo>
                      <a:pt x="0" y="377"/>
                    </a:lnTo>
                    <a:lnTo>
                      <a:pt x="1" y="381"/>
                    </a:lnTo>
                    <a:lnTo>
                      <a:pt x="61" y="409"/>
                    </a:lnTo>
                    <a:lnTo>
                      <a:pt x="137" y="420"/>
                    </a:lnTo>
                    <a:lnTo>
                      <a:pt x="212" y="425"/>
                    </a:lnTo>
                    <a:lnTo>
                      <a:pt x="253" y="425"/>
                    </a:lnTo>
                    <a:lnTo>
                      <a:pt x="273" y="425"/>
                    </a:lnTo>
                    <a:lnTo>
                      <a:pt x="351" y="422"/>
                    </a:lnTo>
                    <a:lnTo>
                      <a:pt x="417" y="414"/>
                    </a:lnTo>
                    <a:lnTo>
                      <a:pt x="477" y="399"/>
                    </a:lnTo>
                    <a:lnTo>
                      <a:pt x="505" y="377"/>
                    </a:lnTo>
                    <a:lnTo>
                      <a:pt x="50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1" name="未知"/>
              <p:cNvSpPr/>
              <p:nvPr/>
            </p:nvSpPr>
            <p:spPr bwMode="auto">
              <a:xfrm>
                <a:off x="328" y="1470"/>
                <a:ext cx="186" cy="145"/>
              </a:xfrm>
              <a:custGeom>
                <a:avLst/>
                <a:gdLst>
                  <a:gd name="T0" fmla="*/ 0 w 465"/>
                  <a:gd name="T1" fmla="*/ 0 h 361"/>
                  <a:gd name="T2" fmla="*/ 0 w 465"/>
                  <a:gd name="T3" fmla="*/ 0 h 361"/>
                  <a:gd name="T4" fmla="*/ 0 w 465"/>
                  <a:gd name="T5" fmla="*/ 0 h 361"/>
                  <a:gd name="T6" fmla="*/ 0 w 465"/>
                  <a:gd name="T7" fmla="*/ 0 h 361"/>
                  <a:gd name="T8" fmla="*/ 0 w 465"/>
                  <a:gd name="T9" fmla="*/ 0 h 361"/>
                  <a:gd name="T10" fmla="*/ 0 w 465"/>
                  <a:gd name="T11" fmla="*/ 0 h 361"/>
                  <a:gd name="T12" fmla="*/ 0 w 465"/>
                  <a:gd name="T13" fmla="*/ 0 h 361"/>
                  <a:gd name="T14" fmla="*/ 0 w 465"/>
                  <a:gd name="T15" fmla="*/ 0 h 361"/>
                  <a:gd name="T16" fmla="*/ 0 w 465"/>
                  <a:gd name="T17" fmla="*/ 0 h 361"/>
                  <a:gd name="T18" fmla="*/ 0 w 465"/>
                  <a:gd name="T19" fmla="*/ 0 h 361"/>
                  <a:gd name="T20" fmla="*/ 0 w 465"/>
                  <a:gd name="T21" fmla="*/ 0 h 361"/>
                  <a:gd name="T22" fmla="*/ 0 w 465"/>
                  <a:gd name="T23" fmla="*/ 0 h 361"/>
                  <a:gd name="T24" fmla="*/ 0 w 465"/>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1">
                    <a:moveTo>
                      <a:pt x="465" y="321"/>
                    </a:moveTo>
                    <a:lnTo>
                      <a:pt x="406" y="347"/>
                    </a:lnTo>
                    <a:lnTo>
                      <a:pt x="335" y="357"/>
                    </a:lnTo>
                    <a:lnTo>
                      <a:pt x="268" y="361"/>
                    </a:lnTo>
                    <a:lnTo>
                      <a:pt x="233" y="361"/>
                    </a:lnTo>
                    <a:lnTo>
                      <a:pt x="215" y="361"/>
                    </a:lnTo>
                    <a:lnTo>
                      <a:pt x="146" y="358"/>
                    </a:lnTo>
                    <a:lnTo>
                      <a:pt x="85" y="352"/>
                    </a:lnTo>
                    <a:lnTo>
                      <a:pt x="20" y="336"/>
                    </a:lnTo>
                    <a:lnTo>
                      <a:pt x="0" y="321"/>
                    </a:lnTo>
                    <a:lnTo>
                      <a:pt x="0" y="0"/>
                    </a:lnTo>
                    <a:lnTo>
                      <a:pt x="465" y="0"/>
                    </a:lnTo>
                    <a:lnTo>
                      <a:pt x="465" y="32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02" name="未知"/>
              <p:cNvSpPr/>
              <p:nvPr/>
            </p:nvSpPr>
            <p:spPr bwMode="auto">
              <a:xfrm>
                <a:off x="328" y="1453"/>
                <a:ext cx="186" cy="32"/>
              </a:xfrm>
              <a:custGeom>
                <a:avLst/>
                <a:gdLst>
                  <a:gd name="T0" fmla="*/ 0 w 465"/>
                  <a:gd name="T1" fmla="*/ 0 h 81"/>
                  <a:gd name="T2" fmla="*/ 0 w 465"/>
                  <a:gd name="T3" fmla="*/ 0 h 81"/>
                  <a:gd name="T4" fmla="*/ 0 w 465"/>
                  <a:gd name="T5" fmla="*/ 0 h 81"/>
                  <a:gd name="T6" fmla="*/ 0 w 465"/>
                  <a:gd name="T7" fmla="*/ 0 h 81"/>
                  <a:gd name="T8" fmla="*/ 0 w 465"/>
                  <a:gd name="T9" fmla="*/ 0 h 81"/>
                  <a:gd name="T10" fmla="*/ 0 w 465"/>
                  <a:gd name="T11" fmla="*/ 0 h 81"/>
                  <a:gd name="T12" fmla="*/ 0 w 465"/>
                  <a:gd name="T13" fmla="*/ 0 h 81"/>
                  <a:gd name="T14" fmla="*/ 0 w 465"/>
                  <a:gd name="T15" fmla="*/ 0 h 81"/>
                  <a:gd name="T16" fmla="*/ 0 w 465"/>
                  <a:gd name="T17" fmla="*/ 0 h 81"/>
                  <a:gd name="T18" fmla="*/ 0 w 465"/>
                  <a:gd name="T19" fmla="*/ 0 h 81"/>
                  <a:gd name="T20" fmla="*/ 0 w 465"/>
                  <a:gd name="T21" fmla="*/ 0 h 81"/>
                  <a:gd name="T22" fmla="*/ 0 w 465"/>
                  <a:gd name="T23" fmla="*/ 0 h 81"/>
                  <a:gd name="T24" fmla="*/ 0 w 465"/>
                  <a:gd name="T25" fmla="*/ 0 h 81"/>
                  <a:gd name="T26" fmla="*/ 0 w 465"/>
                  <a:gd name="T27" fmla="*/ 0 h 81"/>
                  <a:gd name="T28" fmla="*/ 0 w 465"/>
                  <a:gd name="T29" fmla="*/ 0 h 81"/>
                  <a:gd name="T30" fmla="*/ 0 w 465"/>
                  <a:gd name="T31" fmla="*/ 0 h 81"/>
                  <a:gd name="T32" fmla="*/ 0 w 465"/>
                  <a:gd name="T33" fmla="*/ 0 h 81"/>
                  <a:gd name="T34" fmla="*/ 0 w 465"/>
                  <a:gd name="T35" fmla="*/ 0 h 81"/>
                  <a:gd name="T36" fmla="*/ 0 w 465"/>
                  <a:gd name="T37" fmla="*/ 0 h 81"/>
                  <a:gd name="T38" fmla="*/ 0 w 465"/>
                  <a:gd name="T39" fmla="*/ 0 h 81"/>
                  <a:gd name="T40" fmla="*/ 0 w 465"/>
                  <a:gd name="T41" fmla="*/ 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5" h="81">
                    <a:moveTo>
                      <a:pt x="250" y="0"/>
                    </a:moveTo>
                    <a:lnTo>
                      <a:pt x="319" y="3"/>
                    </a:lnTo>
                    <a:lnTo>
                      <a:pt x="380" y="10"/>
                    </a:lnTo>
                    <a:lnTo>
                      <a:pt x="445" y="25"/>
                    </a:lnTo>
                    <a:lnTo>
                      <a:pt x="465" y="41"/>
                    </a:lnTo>
                    <a:lnTo>
                      <a:pt x="464" y="44"/>
                    </a:lnTo>
                    <a:lnTo>
                      <a:pt x="406" y="67"/>
                    </a:lnTo>
                    <a:lnTo>
                      <a:pt x="335" y="77"/>
                    </a:lnTo>
                    <a:lnTo>
                      <a:pt x="268" y="81"/>
                    </a:lnTo>
                    <a:lnTo>
                      <a:pt x="233" y="81"/>
                    </a:lnTo>
                    <a:lnTo>
                      <a:pt x="215" y="81"/>
                    </a:lnTo>
                    <a:lnTo>
                      <a:pt x="146" y="78"/>
                    </a:lnTo>
                    <a:lnTo>
                      <a:pt x="85" y="72"/>
                    </a:lnTo>
                    <a:lnTo>
                      <a:pt x="20" y="56"/>
                    </a:lnTo>
                    <a:lnTo>
                      <a:pt x="0" y="41"/>
                    </a:lnTo>
                    <a:lnTo>
                      <a:pt x="1" y="37"/>
                    </a:lnTo>
                    <a:lnTo>
                      <a:pt x="60" y="14"/>
                    </a:lnTo>
                    <a:lnTo>
                      <a:pt x="130" y="4"/>
                    </a:lnTo>
                    <a:lnTo>
                      <a:pt x="197" y="0"/>
                    </a:lnTo>
                    <a:lnTo>
                      <a:pt x="233"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03" name="未知"/>
              <p:cNvSpPr/>
              <p:nvPr/>
            </p:nvSpPr>
            <p:spPr bwMode="auto">
              <a:xfrm>
                <a:off x="320" y="1438"/>
                <a:ext cx="202" cy="39"/>
              </a:xfrm>
              <a:custGeom>
                <a:avLst/>
                <a:gdLst>
                  <a:gd name="T0" fmla="*/ 0 w 505"/>
                  <a:gd name="T1" fmla="*/ 0 h 96"/>
                  <a:gd name="T2" fmla="*/ 0 w 505"/>
                  <a:gd name="T3" fmla="*/ 0 h 96"/>
                  <a:gd name="T4" fmla="*/ 0 w 505"/>
                  <a:gd name="T5" fmla="*/ 0 h 96"/>
                  <a:gd name="T6" fmla="*/ 0 w 505"/>
                  <a:gd name="T7" fmla="*/ 0 h 96"/>
                  <a:gd name="T8" fmla="*/ 0 w 505"/>
                  <a:gd name="T9" fmla="*/ 0 h 96"/>
                  <a:gd name="T10" fmla="*/ 0 w 505"/>
                  <a:gd name="T11" fmla="*/ 0 h 96"/>
                  <a:gd name="T12" fmla="*/ 0 w 505"/>
                  <a:gd name="T13" fmla="*/ 0 h 96"/>
                  <a:gd name="T14" fmla="*/ 0 w 505"/>
                  <a:gd name="T15" fmla="*/ 0 h 96"/>
                  <a:gd name="T16" fmla="*/ 0 w 505"/>
                  <a:gd name="T17" fmla="*/ 0 h 96"/>
                  <a:gd name="T18" fmla="*/ 0 w 505"/>
                  <a:gd name="T19" fmla="*/ 0 h 96"/>
                  <a:gd name="T20" fmla="*/ 0 w 505"/>
                  <a:gd name="T21" fmla="*/ 0 h 96"/>
                  <a:gd name="T22" fmla="*/ 0 w 505"/>
                  <a:gd name="T23" fmla="*/ 0 h 96"/>
                  <a:gd name="T24" fmla="*/ 0 w 505"/>
                  <a:gd name="T25" fmla="*/ 0 h 96"/>
                  <a:gd name="T26" fmla="*/ 0 w 505"/>
                  <a:gd name="T27" fmla="*/ 0 h 96"/>
                  <a:gd name="T28" fmla="*/ 0 w 505"/>
                  <a:gd name="T29" fmla="*/ 0 h 96"/>
                  <a:gd name="T30" fmla="*/ 0 w 505"/>
                  <a:gd name="T31" fmla="*/ 0 h 96"/>
                  <a:gd name="T32" fmla="*/ 0 w 505"/>
                  <a:gd name="T33" fmla="*/ 0 h 96"/>
                  <a:gd name="T34" fmla="*/ 0 w 505"/>
                  <a:gd name="T35" fmla="*/ 0 h 96"/>
                  <a:gd name="T36" fmla="*/ 0 w 505"/>
                  <a:gd name="T37" fmla="*/ 0 h 96"/>
                  <a:gd name="T38" fmla="*/ 0 w 505"/>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6">
                    <a:moveTo>
                      <a:pt x="253" y="96"/>
                    </a:moveTo>
                    <a:lnTo>
                      <a:pt x="192" y="95"/>
                    </a:lnTo>
                    <a:lnTo>
                      <a:pt x="120" y="89"/>
                    </a:lnTo>
                    <a:lnTo>
                      <a:pt x="49" y="77"/>
                    </a:lnTo>
                    <a:lnTo>
                      <a:pt x="0" y="48"/>
                    </a:lnTo>
                    <a:lnTo>
                      <a:pt x="1" y="44"/>
                    </a:lnTo>
                    <a:lnTo>
                      <a:pt x="61" y="17"/>
                    </a:lnTo>
                    <a:lnTo>
                      <a:pt x="137" y="5"/>
                    </a:lnTo>
                    <a:lnTo>
                      <a:pt x="212" y="1"/>
                    </a:lnTo>
                    <a:lnTo>
                      <a:pt x="253" y="0"/>
                    </a:lnTo>
                    <a:lnTo>
                      <a:pt x="273" y="0"/>
                    </a:lnTo>
                    <a:lnTo>
                      <a:pt x="351" y="4"/>
                    </a:lnTo>
                    <a:lnTo>
                      <a:pt x="417" y="12"/>
                    </a:lnTo>
                    <a:lnTo>
                      <a:pt x="477" y="26"/>
                    </a:lnTo>
                    <a:lnTo>
                      <a:pt x="505" y="48"/>
                    </a:lnTo>
                    <a:lnTo>
                      <a:pt x="504" y="52"/>
                    </a:lnTo>
                    <a:lnTo>
                      <a:pt x="444" y="80"/>
                    </a:lnTo>
                    <a:lnTo>
                      <a:pt x="369" y="91"/>
                    </a:lnTo>
                    <a:lnTo>
                      <a:pt x="294" y="96"/>
                    </a:lnTo>
                    <a:lnTo>
                      <a:pt x="253" y="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4" name="未知"/>
              <p:cNvSpPr/>
              <p:nvPr/>
            </p:nvSpPr>
            <p:spPr bwMode="auto">
              <a:xfrm>
                <a:off x="270" y="1984"/>
                <a:ext cx="20" cy="20"/>
              </a:xfrm>
              <a:custGeom>
                <a:avLst/>
                <a:gdLst>
                  <a:gd name="T0" fmla="*/ 0 w 51"/>
                  <a:gd name="T1" fmla="*/ 0 h 51"/>
                  <a:gd name="T2" fmla="*/ 0 w 51"/>
                  <a:gd name="T3" fmla="*/ 0 h 51"/>
                  <a:gd name="T4" fmla="*/ 0 w 51"/>
                  <a:gd name="T5" fmla="*/ 0 h 51"/>
                  <a:gd name="T6" fmla="*/ 0 w 51"/>
                  <a:gd name="T7" fmla="*/ 0 h 51"/>
                  <a:gd name="T8" fmla="*/ 0 w 51"/>
                  <a:gd name="T9" fmla="*/ 0 h 51"/>
                  <a:gd name="T10" fmla="*/ 0 w 51"/>
                  <a:gd name="T11" fmla="*/ 0 h 51"/>
                  <a:gd name="T12" fmla="*/ 0 w 51"/>
                  <a:gd name="T13" fmla="*/ 0 h 51"/>
                  <a:gd name="T14" fmla="*/ 0 w 51"/>
                  <a:gd name="T15" fmla="*/ 0 h 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51">
                    <a:moveTo>
                      <a:pt x="51" y="1"/>
                    </a:moveTo>
                    <a:lnTo>
                      <a:pt x="48" y="0"/>
                    </a:lnTo>
                    <a:lnTo>
                      <a:pt x="42" y="0"/>
                    </a:lnTo>
                    <a:lnTo>
                      <a:pt x="35" y="0"/>
                    </a:lnTo>
                    <a:lnTo>
                      <a:pt x="0" y="41"/>
                    </a:lnTo>
                    <a:lnTo>
                      <a:pt x="1" y="47"/>
                    </a:lnTo>
                    <a:lnTo>
                      <a:pt x="1" y="51"/>
                    </a:lnTo>
                    <a:lnTo>
                      <a:pt x="51"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05" name="未知"/>
              <p:cNvSpPr/>
              <p:nvPr/>
            </p:nvSpPr>
            <p:spPr bwMode="auto">
              <a:xfrm>
                <a:off x="255" y="1968"/>
                <a:ext cx="101" cy="102"/>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w 253"/>
                  <a:gd name="T23" fmla="*/ 0 h 253"/>
                  <a:gd name="T24" fmla="*/ 0 w 253"/>
                  <a:gd name="T25" fmla="*/ 0 h 2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3" h="253">
                    <a:moveTo>
                      <a:pt x="227" y="150"/>
                    </a:moveTo>
                    <a:lnTo>
                      <a:pt x="253" y="253"/>
                    </a:lnTo>
                    <a:lnTo>
                      <a:pt x="227" y="150"/>
                    </a:lnTo>
                    <a:lnTo>
                      <a:pt x="186" y="97"/>
                    </a:lnTo>
                    <a:lnTo>
                      <a:pt x="139" y="59"/>
                    </a:lnTo>
                    <a:lnTo>
                      <a:pt x="89" y="40"/>
                    </a:lnTo>
                    <a:lnTo>
                      <a:pt x="39" y="90"/>
                    </a:lnTo>
                    <a:lnTo>
                      <a:pt x="0" y="0"/>
                    </a:lnTo>
                    <a:lnTo>
                      <a:pt x="39" y="90"/>
                    </a:lnTo>
                    <a:lnTo>
                      <a:pt x="64" y="147"/>
                    </a:lnTo>
                    <a:lnTo>
                      <a:pt x="104" y="194"/>
                    </a:lnTo>
                    <a:lnTo>
                      <a:pt x="149" y="227"/>
                    </a:lnTo>
                    <a:lnTo>
                      <a:pt x="227" y="150"/>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06" name="未知"/>
              <p:cNvSpPr/>
              <p:nvPr/>
            </p:nvSpPr>
            <p:spPr bwMode="auto">
              <a:xfrm>
                <a:off x="304" y="2018"/>
                <a:ext cx="74" cy="74"/>
              </a:xfrm>
              <a:custGeom>
                <a:avLst/>
                <a:gdLst>
                  <a:gd name="T0" fmla="*/ 0 w 185"/>
                  <a:gd name="T1" fmla="*/ 0 h 186"/>
                  <a:gd name="T2" fmla="*/ 0 w 185"/>
                  <a:gd name="T3" fmla="*/ 0 h 186"/>
                  <a:gd name="T4" fmla="*/ 0 w 185"/>
                  <a:gd name="T5" fmla="*/ 0 h 186"/>
                  <a:gd name="T6" fmla="*/ 0 w 185"/>
                  <a:gd name="T7" fmla="*/ 0 h 186"/>
                  <a:gd name="T8" fmla="*/ 0 w 185"/>
                  <a:gd name="T9" fmla="*/ 0 h 186"/>
                  <a:gd name="T10" fmla="*/ 0 w 185"/>
                  <a:gd name="T11" fmla="*/ 0 h 186"/>
                  <a:gd name="T12" fmla="*/ 0 w 185"/>
                  <a:gd name="T13" fmla="*/ 0 h 186"/>
                  <a:gd name="T14" fmla="*/ 0 w 185"/>
                  <a:gd name="T15" fmla="*/ 0 h 186"/>
                  <a:gd name="T16" fmla="*/ 0 w 185"/>
                  <a:gd name="T17" fmla="*/ 0 h 186"/>
                  <a:gd name="T18" fmla="*/ 0 w 185"/>
                  <a:gd name="T19" fmla="*/ 0 h 186"/>
                  <a:gd name="T20" fmla="*/ 0 w 185"/>
                  <a:gd name="T21" fmla="*/ 0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186">
                    <a:moveTo>
                      <a:pt x="85" y="121"/>
                    </a:moveTo>
                    <a:lnTo>
                      <a:pt x="120" y="80"/>
                    </a:lnTo>
                    <a:lnTo>
                      <a:pt x="185" y="186"/>
                    </a:lnTo>
                    <a:lnTo>
                      <a:pt x="120" y="80"/>
                    </a:lnTo>
                    <a:lnTo>
                      <a:pt x="120" y="73"/>
                    </a:lnTo>
                    <a:lnTo>
                      <a:pt x="103" y="26"/>
                    </a:lnTo>
                    <a:lnTo>
                      <a:pt x="26" y="103"/>
                    </a:lnTo>
                    <a:lnTo>
                      <a:pt x="0" y="0"/>
                    </a:lnTo>
                    <a:lnTo>
                      <a:pt x="26" y="103"/>
                    </a:lnTo>
                    <a:lnTo>
                      <a:pt x="79" y="121"/>
                    </a:lnTo>
                    <a:lnTo>
                      <a:pt x="85" y="121"/>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07" name="未知"/>
              <p:cNvSpPr/>
              <p:nvPr/>
            </p:nvSpPr>
            <p:spPr bwMode="auto">
              <a:xfrm>
                <a:off x="270" y="1984"/>
                <a:ext cx="82" cy="82"/>
              </a:xfrm>
              <a:custGeom>
                <a:avLst/>
                <a:gdLst>
                  <a:gd name="T0" fmla="*/ 0 w 206"/>
                  <a:gd name="T1" fmla="*/ 0 h 206"/>
                  <a:gd name="T2" fmla="*/ 0 w 206"/>
                  <a:gd name="T3" fmla="*/ 0 h 206"/>
                  <a:gd name="T4" fmla="*/ 0 w 206"/>
                  <a:gd name="T5" fmla="*/ 0 h 206"/>
                  <a:gd name="T6" fmla="*/ 0 w 206"/>
                  <a:gd name="T7" fmla="*/ 0 h 206"/>
                  <a:gd name="T8" fmla="*/ 0 w 206"/>
                  <a:gd name="T9" fmla="*/ 0 h 206"/>
                  <a:gd name="T10" fmla="*/ 0 w 206"/>
                  <a:gd name="T11" fmla="*/ 0 h 206"/>
                  <a:gd name="T12" fmla="*/ 0 w 206"/>
                  <a:gd name="T13" fmla="*/ 0 h 206"/>
                  <a:gd name="T14" fmla="*/ 0 w 206"/>
                  <a:gd name="T15" fmla="*/ 0 h 206"/>
                  <a:gd name="T16" fmla="*/ 0 w 206"/>
                  <a:gd name="T17" fmla="*/ 0 h 206"/>
                  <a:gd name="T18" fmla="*/ 0 w 206"/>
                  <a:gd name="T19" fmla="*/ 0 h 206"/>
                  <a:gd name="T20" fmla="*/ 0 w 206"/>
                  <a:gd name="T21" fmla="*/ 0 h 206"/>
                  <a:gd name="T22" fmla="*/ 0 w 206"/>
                  <a:gd name="T23" fmla="*/ 0 h 206"/>
                  <a:gd name="T24" fmla="*/ 0 w 206"/>
                  <a:gd name="T25" fmla="*/ 0 h 206"/>
                  <a:gd name="T26" fmla="*/ 0 w 206"/>
                  <a:gd name="T27" fmla="*/ 0 h 206"/>
                  <a:gd name="T28" fmla="*/ 0 w 206"/>
                  <a:gd name="T29" fmla="*/ 0 h 206"/>
                  <a:gd name="T30" fmla="*/ 0 w 206"/>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6" h="206">
                    <a:moveTo>
                      <a:pt x="196" y="196"/>
                    </a:moveTo>
                    <a:lnTo>
                      <a:pt x="165" y="206"/>
                    </a:lnTo>
                    <a:lnTo>
                      <a:pt x="159" y="205"/>
                    </a:lnTo>
                    <a:lnTo>
                      <a:pt x="98" y="180"/>
                    </a:lnTo>
                    <a:lnTo>
                      <a:pt x="51" y="140"/>
                    </a:lnTo>
                    <a:lnTo>
                      <a:pt x="12" y="84"/>
                    </a:lnTo>
                    <a:lnTo>
                      <a:pt x="0" y="41"/>
                    </a:lnTo>
                    <a:lnTo>
                      <a:pt x="0" y="35"/>
                    </a:lnTo>
                    <a:lnTo>
                      <a:pt x="42" y="0"/>
                    </a:lnTo>
                    <a:lnTo>
                      <a:pt x="48" y="0"/>
                    </a:lnTo>
                    <a:lnTo>
                      <a:pt x="109" y="25"/>
                    </a:lnTo>
                    <a:lnTo>
                      <a:pt x="156" y="66"/>
                    </a:lnTo>
                    <a:lnTo>
                      <a:pt x="194" y="121"/>
                    </a:lnTo>
                    <a:lnTo>
                      <a:pt x="206" y="165"/>
                    </a:lnTo>
                    <a:lnTo>
                      <a:pt x="206" y="171"/>
                    </a:lnTo>
                    <a:lnTo>
                      <a:pt x="196" y="1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8" name="未知"/>
              <p:cNvSpPr/>
              <p:nvPr/>
            </p:nvSpPr>
            <p:spPr bwMode="auto">
              <a:xfrm>
                <a:off x="271" y="2048"/>
                <a:ext cx="23" cy="24"/>
              </a:xfrm>
              <a:custGeom>
                <a:avLst/>
                <a:gdLst>
                  <a:gd name="T0" fmla="*/ 0 w 59"/>
                  <a:gd name="T1" fmla="*/ 0 h 59"/>
                  <a:gd name="T2" fmla="*/ 0 w 59"/>
                  <a:gd name="T3" fmla="*/ 0 h 59"/>
                  <a:gd name="T4" fmla="*/ 0 w 59"/>
                  <a:gd name="T5" fmla="*/ 0 h 59"/>
                  <a:gd name="T6" fmla="*/ 0 w 59"/>
                  <a:gd name="T7" fmla="*/ 0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59">
                    <a:moveTo>
                      <a:pt x="59" y="40"/>
                    </a:moveTo>
                    <a:lnTo>
                      <a:pt x="0" y="59"/>
                    </a:lnTo>
                    <a:lnTo>
                      <a:pt x="20" y="0"/>
                    </a:lnTo>
                    <a:lnTo>
                      <a:pt x="59"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09" name="未知"/>
              <p:cNvSpPr/>
              <p:nvPr/>
            </p:nvSpPr>
            <p:spPr bwMode="auto">
              <a:xfrm>
                <a:off x="281" y="2035"/>
                <a:ext cx="26" cy="27"/>
              </a:xfrm>
              <a:custGeom>
                <a:avLst/>
                <a:gdLst>
                  <a:gd name="T0" fmla="*/ 0 w 66"/>
                  <a:gd name="T1" fmla="*/ 0 h 67"/>
                  <a:gd name="T2" fmla="*/ 0 w 66"/>
                  <a:gd name="T3" fmla="*/ 0 h 67"/>
                  <a:gd name="T4" fmla="*/ 0 60000 65536"/>
                  <a:gd name="T5" fmla="*/ 0 60000 65536"/>
                </a:gdLst>
                <a:ahLst/>
                <a:cxnLst>
                  <a:cxn ang="T4">
                    <a:pos x="T0" y="T1"/>
                  </a:cxn>
                  <a:cxn ang="T5">
                    <a:pos x="T2" y="T3"/>
                  </a:cxn>
                </a:cxnLst>
                <a:rect l="0" t="0" r="r" b="b"/>
                <a:pathLst>
                  <a:path w="66" h="67">
                    <a:moveTo>
                      <a:pt x="0" y="67"/>
                    </a:moveTo>
                    <a:lnTo>
                      <a:pt x="66"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10" name="未知"/>
              <p:cNvSpPr/>
              <p:nvPr/>
            </p:nvSpPr>
            <p:spPr bwMode="auto">
              <a:xfrm>
                <a:off x="2010" y="52"/>
                <a:ext cx="173" cy="173"/>
              </a:xfrm>
              <a:custGeom>
                <a:avLst/>
                <a:gdLst>
                  <a:gd name="T0" fmla="*/ 0 w 434"/>
                  <a:gd name="T1" fmla="*/ 0 h 433"/>
                  <a:gd name="T2" fmla="*/ 0 w 434"/>
                  <a:gd name="T3" fmla="*/ 0 h 433"/>
                  <a:gd name="T4" fmla="*/ 0 w 434"/>
                  <a:gd name="T5" fmla="*/ 0 h 433"/>
                  <a:gd name="T6" fmla="*/ 0 w 434"/>
                  <a:gd name="T7" fmla="*/ 0 h 433"/>
                  <a:gd name="T8" fmla="*/ 0 w 434"/>
                  <a:gd name="T9" fmla="*/ 0 h 433"/>
                  <a:gd name="T10" fmla="*/ 0 w 434"/>
                  <a:gd name="T11" fmla="*/ 0 h 433"/>
                  <a:gd name="T12" fmla="*/ 0 w 434"/>
                  <a:gd name="T13" fmla="*/ 0 h 433"/>
                  <a:gd name="T14" fmla="*/ 0 w 434"/>
                  <a:gd name="T15" fmla="*/ 0 h 433"/>
                  <a:gd name="T16" fmla="*/ 0 w 434"/>
                  <a:gd name="T17" fmla="*/ 0 h 433"/>
                  <a:gd name="T18" fmla="*/ 0 w 434"/>
                  <a:gd name="T19" fmla="*/ 0 h 433"/>
                  <a:gd name="T20" fmla="*/ 0 w 434"/>
                  <a:gd name="T21" fmla="*/ 0 h 433"/>
                  <a:gd name="T22" fmla="*/ 0 w 434"/>
                  <a:gd name="T23" fmla="*/ 0 h 4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4" h="433">
                    <a:moveTo>
                      <a:pt x="392" y="220"/>
                    </a:moveTo>
                    <a:lnTo>
                      <a:pt x="434" y="433"/>
                    </a:lnTo>
                    <a:lnTo>
                      <a:pt x="392" y="220"/>
                    </a:lnTo>
                    <a:lnTo>
                      <a:pt x="94" y="220"/>
                    </a:lnTo>
                    <a:lnTo>
                      <a:pt x="91" y="220"/>
                    </a:lnTo>
                    <a:lnTo>
                      <a:pt x="59" y="255"/>
                    </a:lnTo>
                    <a:lnTo>
                      <a:pt x="0" y="0"/>
                    </a:lnTo>
                    <a:lnTo>
                      <a:pt x="59" y="255"/>
                    </a:lnTo>
                    <a:lnTo>
                      <a:pt x="59" y="257"/>
                    </a:lnTo>
                    <a:lnTo>
                      <a:pt x="94" y="290"/>
                    </a:lnTo>
                    <a:lnTo>
                      <a:pt x="322" y="290"/>
                    </a:lnTo>
                    <a:lnTo>
                      <a:pt x="392" y="220"/>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11" name="未知"/>
              <p:cNvSpPr/>
              <p:nvPr/>
            </p:nvSpPr>
            <p:spPr bwMode="auto">
              <a:xfrm>
                <a:off x="2081" y="123"/>
                <a:ext cx="133" cy="133"/>
              </a:xfrm>
              <a:custGeom>
                <a:avLst/>
                <a:gdLst>
                  <a:gd name="T0" fmla="*/ 0 w 331"/>
                  <a:gd name="T1" fmla="*/ 0 h 332"/>
                  <a:gd name="T2" fmla="*/ 0 w 331"/>
                  <a:gd name="T3" fmla="*/ 0 h 332"/>
                  <a:gd name="T4" fmla="*/ 0 w 331"/>
                  <a:gd name="T5" fmla="*/ 0 h 332"/>
                  <a:gd name="T6" fmla="*/ 0 w 331"/>
                  <a:gd name="T7" fmla="*/ 0 h 332"/>
                  <a:gd name="T8" fmla="*/ 0 w 331"/>
                  <a:gd name="T9" fmla="*/ 0 h 332"/>
                  <a:gd name="T10" fmla="*/ 0 w 331"/>
                  <a:gd name="T11" fmla="*/ 0 h 332"/>
                  <a:gd name="T12" fmla="*/ 0 w 331"/>
                  <a:gd name="T13" fmla="*/ 0 h 332"/>
                  <a:gd name="T14" fmla="*/ 0 w 331"/>
                  <a:gd name="T15" fmla="*/ 0 h 332"/>
                  <a:gd name="T16" fmla="*/ 0 w 331"/>
                  <a:gd name="T17" fmla="*/ 0 h 332"/>
                  <a:gd name="T18" fmla="*/ 0 w 331"/>
                  <a:gd name="T19" fmla="*/ 0 h 332"/>
                  <a:gd name="T20" fmla="*/ 0 w 331"/>
                  <a:gd name="T21" fmla="*/ 0 h 332"/>
                  <a:gd name="T22" fmla="*/ 0 w 331"/>
                  <a:gd name="T23" fmla="*/ 0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1" h="332">
                    <a:moveTo>
                      <a:pt x="240" y="111"/>
                    </a:moveTo>
                    <a:lnTo>
                      <a:pt x="272" y="77"/>
                    </a:lnTo>
                    <a:lnTo>
                      <a:pt x="331" y="332"/>
                    </a:lnTo>
                    <a:lnTo>
                      <a:pt x="272" y="77"/>
                    </a:lnTo>
                    <a:lnTo>
                      <a:pt x="272" y="74"/>
                    </a:lnTo>
                    <a:lnTo>
                      <a:pt x="237" y="42"/>
                    </a:lnTo>
                    <a:lnTo>
                      <a:pt x="213" y="42"/>
                    </a:lnTo>
                    <a:lnTo>
                      <a:pt x="143" y="112"/>
                    </a:lnTo>
                    <a:lnTo>
                      <a:pt x="0" y="0"/>
                    </a:lnTo>
                    <a:lnTo>
                      <a:pt x="143" y="112"/>
                    </a:lnTo>
                    <a:lnTo>
                      <a:pt x="237" y="112"/>
                    </a:lnTo>
                    <a:lnTo>
                      <a:pt x="240" y="111"/>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12" name="未知"/>
              <p:cNvSpPr/>
              <p:nvPr/>
            </p:nvSpPr>
            <p:spPr bwMode="auto">
              <a:xfrm>
                <a:off x="2033" y="140"/>
                <a:ext cx="157" cy="28"/>
              </a:xfrm>
              <a:custGeom>
                <a:avLst/>
                <a:gdLst>
                  <a:gd name="T0" fmla="*/ 0 w 392"/>
                  <a:gd name="T1" fmla="*/ 0 h 70"/>
                  <a:gd name="T2" fmla="*/ 0 w 392"/>
                  <a:gd name="T3" fmla="*/ 0 h 70"/>
                  <a:gd name="T4" fmla="*/ 0 w 392"/>
                  <a:gd name="T5" fmla="*/ 0 h 70"/>
                  <a:gd name="T6" fmla="*/ 0 w 392"/>
                  <a:gd name="T7" fmla="*/ 0 h 70"/>
                  <a:gd name="T8" fmla="*/ 0 w 392"/>
                  <a:gd name="T9" fmla="*/ 0 h 70"/>
                  <a:gd name="T10" fmla="*/ 0 w 392"/>
                  <a:gd name="T11" fmla="*/ 0 h 70"/>
                  <a:gd name="T12" fmla="*/ 0 w 392"/>
                  <a:gd name="T13" fmla="*/ 0 h 70"/>
                  <a:gd name="T14" fmla="*/ 0 w 392"/>
                  <a:gd name="T15" fmla="*/ 0 h 70"/>
                  <a:gd name="T16" fmla="*/ 0 w 392"/>
                  <a:gd name="T17" fmla="*/ 0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2" h="70">
                    <a:moveTo>
                      <a:pt x="35" y="70"/>
                    </a:moveTo>
                    <a:lnTo>
                      <a:pt x="0" y="35"/>
                    </a:lnTo>
                    <a:lnTo>
                      <a:pt x="0" y="32"/>
                    </a:lnTo>
                    <a:lnTo>
                      <a:pt x="35" y="0"/>
                    </a:lnTo>
                    <a:lnTo>
                      <a:pt x="357" y="0"/>
                    </a:lnTo>
                    <a:lnTo>
                      <a:pt x="392" y="35"/>
                    </a:lnTo>
                    <a:lnTo>
                      <a:pt x="392" y="37"/>
                    </a:lnTo>
                    <a:lnTo>
                      <a:pt x="357" y="70"/>
                    </a:lnTo>
                    <a:lnTo>
                      <a:pt x="35" y="7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13" name="未知"/>
              <p:cNvSpPr/>
              <p:nvPr/>
            </p:nvSpPr>
            <p:spPr bwMode="auto">
              <a:xfrm>
                <a:off x="2161" y="79"/>
                <a:ext cx="194" cy="29"/>
              </a:xfrm>
              <a:custGeom>
                <a:avLst/>
                <a:gdLst>
                  <a:gd name="T0" fmla="*/ 0 w 485"/>
                  <a:gd name="T1" fmla="*/ 0 h 73"/>
                  <a:gd name="T2" fmla="*/ 0 w 485"/>
                  <a:gd name="T3" fmla="*/ 0 h 73"/>
                  <a:gd name="T4" fmla="*/ 0 w 485"/>
                  <a:gd name="T5" fmla="*/ 0 h 73"/>
                  <a:gd name="T6" fmla="*/ 0 w 485"/>
                  <a:gd name="T7" fmla="*/ 0 h 73"/>
                  <a:gd name="T8" fmla="*/ 0 w 485"/>
                  <a:gd name="T9" fmla="*/ 0 h 73"/>
                  <a:gd name="T10" fmla="*/ 0 w 485"/>
                  <a:gd name="T11" fmla="*/ 0 h 73"/>
                  <a:gd name="T12" fmla="*/ 0 w 485"/>
                  <a:gd name="T13" fmla="*/ 0 h 73"/>
                  <a:gd name="T14" fmla="*/ 0 w 485"/>
                  <a:gd name="T15" fmla="*/ 0 h 73"/>
                  <a:gd name="T16" fmla="*/ 0 w 485"/>
                  <a:gd name="T17" fmla="*/ 0 h 73"/>
                  <a:gd name="T18" fmla="*/ 0 w 485"/>
                  <a:gd name="T19" fmla="*/ 0 h 73"/>
                  <a:gd name="T20" fmla="*/ 0 w 485"/>
                  <a:gd name="T21" fmla="*/ 0 h 73"/>
                  <a:gd name="T22" fmla="*/ 0 w 485"/>
                  <a:gd name="T23" fmla="*/ 0 h 73"/>
                  <a:gd name="T24" fmla="*/ 0 w 485"/>
                  <a:gd name="T25" fmla="*/ 0 h 73"/>
                  <a:gd name="T26" fmla="*/ 0 w 485"/>
                  <a:gd name="T27" fmla="*/ 0 h 73"/>
                  <a:gd name="T28" fmla="*/ 0 w 485"/>
                  <a:gd name="T29" fmla="*/ 0 h 73"/>
                  <a:gd name="T30" fmla="*/ 0 w 485"/>
                  <a:gd name="T31" fmla="*/ 0 h 73"/>
                  <a:gd name="T32" fmla="*/ 0 w 485"/>
                  <a:gd name="T33" fmla="*/ 0 h 73"/>
                  <a:gd name="T34" fmla="*/ 0 w 485"/>
                  <a:gd name="T35" fmla="*/ 0 h 73"/>
                  <a:gd name="T36" fmla="*/ 0 w 485"/>
                  <a:gd name="T37" fmla="*/ 0 h 73"/>
                  <a:gd name="T38" fmla="*/ 0 w 485"/>
                  <a:gd name="T39" fmla="*/ 0 h 73"/>
                  <a:gd name="T40" fmla="*/ 0 w 485"/>
                  <a:gd name="T41" fmla="*/ 0 h 73"/>
                  <a:gd name="T42" fmla="*/ 0 w 485"/>
                  <a:gd name="T43" fmla="*/ 0 h 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85" h="73">
                    <a:moveTo>
                      <a:pt x="425" y="0"/>
                    </a:moveTo>
                    <a:lnTo>
                      <a:pt x="484" y="10"/>
                    </a:lnTo>
                    <a:lnTo>
                      <a:pt x="485" y="12"/>
                    </a:lnTo>
                    <a:lnTo>
                      <a:pt x="485" y="14"/>
                    </a:lnTo>
                    <a:lnTo>
                      <a:pt x="429" y="38"/>
                    </a:lnTo>
                    <a:lnTo>
                      <a:pt x="362" y="51"/>
                    </a:lnTo>
                    <a:lnTo>
                      <a:pt x="291" y="60"/>
                    </a:lnTo>
                    <a:lnTo>
                      <a:pt x="213" y="66"/>
                    </a:lnTo>
                    <a:lnTo>
                      <a:pt x="148" y="70"/>
                    </a:lnTo>
                    <a:lnTo>
                      <a:pt x="88" y="73"/>
                    </a:lnTo>
                    <a:lnTo>
                      <a:pt x="53" y="73"/>
                    </a:lnTo>
                    <a:lnTo>
                      <a:pt x="38" y="73"/>
                    </a:lnTo>
                    <a:lnTo>
                      <a:pt x="0" y="68"/>
                    </a:lnTo>
                    <a:lnTo>
                      <a:pt x="2" y="65"/>
                    </a:lnTo>
                    <a:lnTo>
                      <a:pt x="67" y="47"/>
                    </a:lnTo>
                    <a:lnTo>
                      <a:pt x="144" y="32"/>
                    </a:lnTo>
                    <a:lnTo>
                      <a:pt x="207" y="21"/>
                    </a:lnTo>
                    <a:lnTo>
                      <a:pt x="267" y="12"/>
                    </a:lnTo>
                    <a:lnTo>
                      <a:pt x="330" y="5"/>
                    </a:lnTo>
                    <a:lnTo>
                      <a:pt x="393" y="0"/>
                    </a:lnTo>
                    <a:lnTo>
                      <a:pt x="415" y="0"/>
                    </a:lnTo>
                    <a:lnTo>
                      <a:pt x="425"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1414" name="Group 721"/>
          <p:cNvGrpSpPr/>
          <p:nvPr/>
        </p:nvGrpSpPr>
        <p:grpSpPr bwMode="auto">
          <a:xfrm>
            <a:off x="5192902" y="2918824"/>
            <a:ext cx="2806700" cy="2641600"/>
            <a:chOff x="0" y="0"/>
            <a:chExt cx="1768" cy="1664"/>
          </a:xfrm>
        </p:grpSpPr>
        <p:sp>
          <p:nvSpPr>
            <p:cNvPr id="1415" name="Text Box 722"/>
            <p:cNvSpPr txBox="1">
              <a:spLocks noChangeArrowheads="1"/>
            </p:cNvSpPr>
            <p:nvPr/>
          </p:nvSpPr>
          <p:spPr bwMode="auto">
            <a:xfrm>
              <a:off x="1595" y="220"/>
              <a:ext cx="173"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rgbClr val="008000"/>
                  </a:solidFill>
                  <a:latin typeface="Verdana" panose="020B0604030504040204" pitchFamily="34" charset="0"/>
                  <a:ea typeface="宋体" panose="02010600030101010101" pitchFamily="2" charset="-122"/>
                </a:rPr>
                <a:t>C</a:t>
              </a:r>
              <a:r>
                <a:rPr lang="zh-CN" altLang="zh-CN" sz="1800" b="0" u="none" baseline="-25000">
                  <a:solidFill>
                    <a:srgbClr val="008000"/>
                  </a:solidFill>
                  <a:latin typeface="Verdana" panose="020B0604030504040204" pitchFamily="34" charset="0"/>
                  <a:ea typeface="宋体" panose="02010600030101010101" pitchFamily="2" charset="-122"/>
                </a:rPr>
                <a:t>0</a:t>
              </a:r>
              <a:endParaRPr lang="zh-CN" altLang="zh-CN" sz="1800" b="0" u="none" baseline="-25000">
                <a:solidFill>
                  <a:srgbClr val="008000"/>
                </a:solidFill>
                <a:latin typeface="Verdana" panose="020B0604030504040204" pitchFamily="34" charset="0"/>
                <a:ea typeface="宋体" panose="02010600030101010101" pitchFamily="2" charset="-122"/>
              </a:endParaRPr>
            </a:p>
          </p:txBody>
        </p:sp>
        <p:sp>
          <p:nvSpPr>
            <p:cNvPr id="1416" name="Text Box 723"/>
            <p:cNvSpPr txBox="1">
              <a:spLocks noChangeArrowheads="1"/>
            </p:cNvSpPr>
            <p:nvPr/>
          </p:nvSpPr>
          <p:spPr bwMode="auto">
            <a:xfrm>
              <a:off x="1194" y="732"/>
              <a:ext cx="22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chemeClr val="accent2"/>
                  </a:solidFill>
                  <a:latin typeface="Verdana" panose="020B0604030504040204" pitchFamily="34" charset="0"/>
                  <a:ea typeface="宋体" panose="02010600030101010101" pitchFamily="2" charset="-122"/>
                </a:rPr>
                <a:t>P</a:t>
              </a:r>
              <a:r>
                <a:rPr lang="en-US" altLang="zh-CN" sz="1800" b="0" u="none" baseline="-25000">
                  <a:solidFill>
                    <a:schemeClr val="accent2"/>
                  </a:solidFill>
                  <a:latin typeface="Verdana" panose="020B0604030504040204" pitchFamily="34" charset="0"/>
                  <a:ea typeface="宋体" panose="02010600030101010101" pitchFamily="2" charset="-122"/>
                </a:rPr>
                <a:t>0</a:t>
              </a:r>
              <a:endParaRPr lang="zh-CN" altLang="zh-CN" sz="1800" b="0" u="none" baseline="-25000">
                <a:solidFill>
                  <a:schemeClr val="accent2"/>
                </a:solidFill>
                <a:latin typeface="Verdana" panose="020B0604030504040204" pitchFamily="34" charset="0"/>
                <a:ea typeface="宋体" panose="02010600030101010101" pitchFamily="2" charset="-122"/>
              </a:endParaRPr>
            </a:p>
          </p:txBody>
        </p:sp>
        <p:sp>
          <p:nvSpPr>
            <p:cNvPr id="1417" name="Text Box 724"/>
            <p:cNvSpPr txBox="1">
              <a:spLocks noChangeArrowheads="1"/>
            </p:cNvSpPr>
            <p:nvPr/>
          </p:nvSpPr>
          <p:spPr bwMode="auto">
            <a:xfrm>
              <a:off x="468" y="477"/>
              <a:ext cx="20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rgbClr val="0000FF"/>
                  </a:solidFill>
                  <a:latin typeface="Verdana" panose="020B0604030504040204" pitchFamily="34" charset="0"/>
                  <a:ea typeface="宋体" panose="02010600030101010101" pitchFamily="2" charset="-122"/>
                </a:rPr>
                <a:t>G</a:t>
              </a:r>
              <a:r>
                <a:rPr lang="en-US" altLang="zh-CN" sz="1800" b="0" u="none" baseline="-25000">
                  <a:solidFill>
                    <a:srgbClr val="0000FF"/>
                  </a:solidFill>
                  <a:latin typeface="Verdana" panose="020B0604030504040204" pitchFamily="34" charset="0"/>
                  <a:ea typeface="宋体" panose="02010600030101010101" pitchFamily="2" charset="-122"/>
                </a:rPr>
                <a:t>0</a:t>
              </a:r>
              <a:endParaRPr lang="zh-CN" altLang="zh-CN" sz="1800" b="0" u="none" baseline="-25000">
                <a:solidFill>
                  <a:srgbClr val="0000FF"/>
                </a:solidFill>
                <a:latin typeface="Verdana" panose="020B0604030504040204" pitchFamily="34" charset="0"/>
                <a:ea typeface="宋体" panose="02010600030101010101" pitchFamily="2" charset="-122"/>
              </a:endParaRPr>
            </a:p>
          </p:txBody>
        </p:sp>
        <p:sp>
          <p:nvSpPr>
            <p:cNvPr id="1418" name="Text Box 725"/>
            <p:cNvSpPr txBox="1">
              <a:spLocks noChangeArrowheads="1"/>
            </p:cNvSpPr>
            <p:nvPr/>
          </p:nvSpPr>
          <p:spPr bwMode="auto">
            <a:xfrm>
              <a:off x="0" y="948"/>
              <a:ext cx="19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rgbClr val="0000FF"/>
                  </a:solidFill>
                  <a:latin typeface="Verdana" panose="020B0604030504040204" pitchFamily="34" charset="0"/>
                  <a:ea typeface="宋体" panose="02010600030101010101" pitchFamily="2" charset="-122"/>
                </a:rPr>
                <a:t>G</a:t>
              </a:r>
              <a:r>
                <a:rPr lang="en-US" altLang="zh-CN" sz="1800" b="0" u="none" baseline="-25000">
                  <a:solidFill>
                    <a:srgbClr val="0000FF"/>
                  </a:solidFill>
                  <a:latin typeface="Verdana" panose="020B0604030504040204" pitchFamily="34" charset="0"/>
                  <a:ea typeface="宋体" panose="02010600030101010101" pitchFamily="2" charset="-122"/>
                </a:rPr>
                <a:t>1</a:t>
              </a:r>
              <a:endParaRPr lang="zh-CN" altLang="zh-CN" sz="1800" b="0" u="none" baseline="-25000">
                <a:solidFill>
                  <a:srgbClr val="0000FF"/>
                </a:solidFill>
                <a:latin typeface="Verdana" panose="020B0604030504040204" pitchFamily="34" charset="0"/>
                <a:ea typeface="宋体" panose="02010600030101010101" pitchFamily="2" charset="-122"/>
              </a:endParaRPr>
            </a:p>
          </p:txBody>
        </p:sp>
        <p:sp>
          <p:nvSpPr>
            <p:cNvPr id="1419" name="Text Box 726"/>
            <p:cNvSpPr txBox="1">
              <a:spLocks noChangeArrowheads="1"/>
            </p:cNvSpPr>
            <p:nvPr/>
          </p:nvSpPr>
          <p:spPr bwMode="auto">
            <a:xfrm>
              <a:off x="784" y="1095"/>
              <a:ext cx="26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chemeClr val="accent2"/>
                  </a:solidFill>
                  <a:latin typeface="Verdana" panose="020B0604030504040204" pitchFamily="34" charset="0"/>
                  <a:ea typeface="宋体" panose="02010600030101010101" pitchFamily="2" charset="-122"/>
                </a:rPr>
                <a:t>P</a:t>
              </a:r>
              <a:r>
                <a:rPr lang="en-US" altLang="zh-CN" sz="1800" b="0" u="none" baseline="-25000">
                  <a:solidFill>
                    <a:schemeClr val="accent2"/>
                  </a:solidFill>
                  <a:latin typeface="Verdana" panose="020B0604030504040204" pitchFamily="34" charset="0"/>
                  <a:ea typeface="宋体" panose="02010600030101010101" pitchFamily="2" charset="-122"/>
                </a:rPr>
                <a:t>1</a:t>
              </a:r>
              <a:endParaRPr lang="zh-CN" altLang="zh-CN" sz="1800" b="0" u="none" baseline="-25000">
                <a:solidFill>
                  <a:schemeClr val="accent2"/>
                </a:solidFill>
                <a:latin typeface="Verdana" panose="020B0604030504040204" pitchFamily="34" charset="0"/>
                <a:ea typeface="宋体" panose="02010600030101010101" pitchFamily="2" charset="-122"/>
              </a:endParaRPr>
            </a:p>
          </p:txBody>
        </p:sp>
        <p:sp>
          <p:nvSpPr>
            <p:cNvPr id="1420" name="Text Box 727"/>
            <p:cNvSpPr txBox="1">
              <a:spLocks noChangeArrowheads="1"/>
            </p:cNvSpPr>
            <p:nvPr/>
          </p:nvSpPr>
          <p:spPr bwMode="auto">
            <a:xfrm>
              <a:off x="117" y="1464"/>
              <a:ext cx="22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rgbClr val="008000"/>
                  </a:solidFill>
                  <a:latin typeface="Verdana" panose="020B0604030504040204" pitchFamily="34" charset="0"/>
                  <a:ea typeface="宋体" panose="02010600030101010101" pitchFamily="2" charset="-122"/>
                </a:rPr>
                <a:t>C</a:t>
              </a:r>
              <a:r>
                <a:rPr lang="zh-CN" altLang="zh-CN" sz="1800" b="0" u="none" baseline="-25000">
                  <a:solidFill>
                    <a:srgbClr val="008000"/>
                  </a:solidFill>
                  <a:latin typeface="Verdana" panose="020B0604030504040204" pitchFamily="34" charset="0"/>
                  <a:ea typeface="宋体" panose="02010600030101010101" pitchFamily="2" charset="-122"/>
                </a:rPr>
                <a:t>2</a:t>
              </a:r>
              <a:endParaRPr lang="zh-CN" altLang="zh-CN" sz="1800" b="0" u="none" baseline="-25000">
                <a:solidFill>
                  <a:srgbClr val="008000"/>
                </a:solidFill>
                <a:latin typeface="Verdana" panose="020B0604030504040204" pitchFamily="34" charset="0"/>
                <a:ea typeface="宋体" panose="02010600030101010101" pitchFamily="2" charset="-122"/>
              </a:endParaRPr>
            </a:p>
          </p:txBody>
        </p:sp>
        <p:sp>
          <p:nvSpPr>
            <p:cNvPr id="1421" name="未知"/>
            <p:cNvSpPr/>
            <p:nvPr/>
          </p:nvSpPr>
          <p:spPr bwMode="auto">
            <a:xfrm>
              <a:off x="1453" y="0"/>
              <a:ext cx="92" cy="72"/>
            </a:xfrm>
            <a:custGeom>
              <a:avLst/>
              <a:gdLst>
                <a:gd name="T0" fmla="*/ 0 w 230"/>
                <a:gd name="T1" fmla="*/ 0 h 179"/>
                <a:gd name="T2" fmla="*/ 0 w 230"/>
                <a:gd name="T3" fmla="*/ 0 h 179"/>
                <a:gd name="T4" fmla="*/ 0 w 230"/>
                <a:gd name="T5" fmla="*/ 0 h 179"/>
                <a:gd name="T6" fmla="*/ 0 w 230"/>
                <a:gd name="T7" fmla="*/ 0 h 179"/>
                <a:gd name="T8" fmla="*/ 0 w 230"/>
                <a:gd name="T9" fmla="*/ 0 h 179"/>
                <a:gd name="T10" fmla="*/ 0 w 230"/>
                <a:gd name="T11" fmla="*/ 0 h 179"/>
                <a:gd name="T12" fmla="*/ 0 w 230"/>
                <a:gd name="T13" fmla="*/ 0 h 179"/>
                <a:gd name="T14" fmla="*/ 0 w 230"/>
                <a:gd name="T15" fmla="*/ 0 h 179"/>
                <a:gd name="T16" fmla="*/ 0 w 230"/>
                <a:gd name="T17" fmla="*/ 0 h 179"/>
                <a:gd name="T18" fmla="*/ 0 w 230"/>
                <a:gd name="T19" fmla="*/ 0 h 179"/>
                <a:gd name="T20" fmla="*/ 0 w 230"/>
                <a:gd name="T21" fmla="*/ 0 h 179"/>
                <a:gd name="T22" fmla="*/ 0 w 230"/>
                <a:gd name="T23" fmla="*/ 0 h 179"/>
                <a:gd name="T24" fmla="*/ 0 w 230"/>
                <a:gd name="T25" fmla="*/ 0 h 1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0" h="179">
                  <a:moveTo>
                    <a:pt x="0" y="73"/>
                  </a:moveTo>
                  <a:lnTo>
                    <a:pt x="27" y="52"/>
                  </a:lnTo>
                  <a:lnTo>
                    <a:pt x="34" y="46"/>
                  </a:lnTo>
                  <a:lnTo>
                    <a:pt x="88" y="9"/>
                  </a:lnTo>
                  <a:lnTo>
                    <a:pt x="120" y="0"/>
                  </a:lnTo>
                  <a:lnTo>
                    <a:pt x="128" y="1"/>
                  </a:lnTo>
                  <a:lnTo>
                    <a:pt x="183" y="46"/>
                  </a:lnTo>
                  <a:lnTo>
                    <a:pt x="213" y="103"/>
                  </a:lnTo>
                  <a:lnTo>
                    <a:pt x="230" y="162"/>
                  </a:lnTo>
                  <a:lnTo>
                    <a:pt x="230" y="168"/>
                  </a:lnTo>
                  <a:lnTo>
                    <a:pt x="230" y="173"/>
                  </a:lnTo>
                  <a:lnTo>
                    <a:pt x="229" y="177"/>
                  </a:lnTo>
                  <a:lnTo>
                    <a:pt x="227" y="179"/>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2" name="未知"/>
            <p:cNvSpPr/>
            <p:nvPr/>
          </p:nvSpPr>
          <p:spPr bwMode="auto">
            <a:xfrm>
              <a:off x="1467" y="15"/>
              <a:ext cx="63" cy="54"/>
            </a:xfrm>
            <a:custGeom>
              <a:avLst/>
              <a:gdLst>
                <a:gd name="T0" fmla="*/ 0 w 158"/>
                <a:gd name="T1" fmla="*/ 0 h 136"/>
                <a:gd name="T2" fmla="*/ 0 w 158"/>
                <a:gd name="T3" fmla="*/ 0 h 136"/>
                <a:gd name="T4" fmla="*/ 0 w 158"/>
                <a:gd name="T5" fmla="*/ 0 h 136"/>
                <a:gd name="T6" fmla="*/ 0 w 158"/>
                <a:gd name="T7" fmla="*/ 0 h 136"/>
                <a:gd name="T8" fmla="*/ 0 w 158"/>
                <a:gd name="T9" fmla="*/ 0 h 136"/>
                <a:gd name="T10" fmla="*/ 0 w 158"/>
                <a:gd name="T11" fmla="*/ 0 h 136"/>
                <a:gd name="T12" fmla="*/ 0 w 158"/>
                <a:gd name="T13" fmla="*/ 0 h 136"/>
                <a:gd name="T14" fmla="*/ 0 w 158"/>
                <a:gd name="T15" fmla="*/ 0 h 136"/>
                <a:gd name="T16" fmla="*/ 0 w 158"/>
                <a:gd name="T17" fmla="*/ 0 h 136"/>
                <a:gd name="T18" fmla="*/ 0 w 158"/>
                <a:gd name="T19" fmla="*/ 0 h 136"/>
                <a:gd name="T20" fmla="*/ 0 w 158"/>
                <a:gd name="T21" fmla="*/ 0 h 136"/>
                <a:gd name="T22" fmla="*/ 0 w 158"/>
                <a:gd name="T23" fmla="*/ 0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 h="136">
                  <a:moveTo>
                    <a:pt x="0" y="57"/>
                  </a:moveTo>
                  <a:lnTo>
                    <a:pt x="17" y="42"/>
                  </a:lnTo>
                  <a:lnTo>
                    <a:pt x="22" y="37"/>
                  </a:lnTo>
                  <a:lnTo>
                    <a:pt x="72" y="2"/>
                  </a:lnTo>
                  <a:lnTo>
                    <a:pt x="84" y="0"/>
                  </a:lnTo>
                  <a:lnTo>
                    <a:pt x="90" y="0"/>
                  </a:lnTo>
                  <a:lnTo>
                    <a:pt x="134" y="49"/>
                  </a:lnTo>
                  <a:lnTo>
                    <a:pt x="155" y="109"/>
                  </a:lnTo>
                  <a:lnTo>
                    <a:pt x="158" y="127"/>
                  </a:lnTo>
                  <a:lnTo>
                    <a:pt x="157" y="131"/>
                  </a:lnTo>
                  <a:lnTo>
                    <a:pt x="157" y="134"/>
                  </a:lnTo>
                  <a:lnTo>
                    <a:pt x="156" y="136"/>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 name="未知"/>
            <p:cNvSpPr/>
            <p:nvPr/>
          </p:nvSpPr>
          <p:spPr bwMode="auto">
            <a:xfrm>
              <a:off x="1359" y="12"/>
              <a:ext cx="258" cy="218"/>
            </a:xfrm>
            <a:custGeom>
              <a:avLst/>
              <a:gdLst>
                <a:gd name="T0" fmla="*/ 0 w 644"/>
                <a:gd name="T1" fmla="*/ 0 h 546"/>
                <a:gd name="T2" fmla="*/ 0 w 644"/>
                <a:gd name="T3" fmla="*/ 0 h 546"/>
                <a:gd name="T4" fmla="*/ 0 w 644"/>
                <a:gd name="T5" fmla="*/ 0 h 546"/>
                <a:gd name="T6" fmla="*/ 0 w 644"/>
                <a:gd name="T7" fmla="*/ 0 h 546"/>
                <a:gd name="T8" fmla="*/ 0 w 644"/>
                <a:gd name="T9" fmla="*/ 0 h 546"/>
                <a:gd name="T10" fmla="*/ 0 w 644"/>
                <a:gd name="T11" fmla="*/ 0 h 546"/>
                <a:gd name="T12" fmla="*/ 0 w 644"/>
                <a:gd name="T13" fmla="*/ 0 h 546"/>
                <a:gd name="T14" fmla="*/ 0 w 644"/>
                <a:gd name="T15" fmla="*/ 0 h 546"/>
                <a:gd name="T16" fmla="*/ 0 w 644"/>
                <a:gd name="T17" fmla="*/ 0 h 546"/>
                <a:gd name="T18" fmla="*/ 0 w 644"/>
                <a:gd name="T19" fmla="*/ 0 h 546"/>
                <a:gd name="T20" fmla="*/ 0 w 644"/>
                <a:gd name="T21" fmla="*/ 0 h 546"/>
                <a:gd name="T22" fmla="*/ 0 w 644"/>
                <a:gd name="T23" fmla="*/ 0 h 546"/>
                <a:gd name="T24" fmla="*/ 0 w 644"/>
                <a:gd name="T25" fmla="*/ 0 h 546"/>
                <a:gd name="T26" fmla="*/ 0 w 644"/>
                <a:gd name="T27" fmla="*/ 0 h 546"/>
                <a:gd name="T28" fmla="*/ 0 w 644"/>
                <a:gd name="T29" fmla="*/ 0 h 546"/>
                <a:gd name="T30" fmla="*/ 0 w 644"/>
                <a:gd name="T31" fmla="*/ 0 h 546"/>
                <a:gd name="T32" fmla="*/ 0 w 644"/>
                <a:gd name="T33" fmla="*/ 0 h 546"/>
                <a:gd name="T34" fmla="*/ 0 w 644"/>
                <a:gd name="T35" fmla="*/ 0 h 546"/>
                <a:gd name="T36" fmla="*/ 0 w 644"/>
                <a:gd name="T37" fmla="*/ 0 h 546"/>
                <a:gd name="T38" fmla="*/ 0 w 644"/>
                <a:gd name="T39" fmla="*/ 0 h 546"/>
                <a:gd name="T40" fmla="*/ 0 w 644"/>
                <a:gd name="T41" fmla="*/ 0 h 546"/>
                <a:gd name="T42" fmla="*/ 0 w 644"/>
                <a:gd name="T43" fmla="*/ 0 h 546"/>
                <a:gd name="T44" fmla="*/ 0 w 644"/>
                <a:gd name="T45" fmla="*/ 0 h 546"/>
                <a:gd name="T46" fmla="*/ 0 w 644"/>
                <a:gd name="T47" fmla="*/ 0 h 546"/>
                <a:gd name="T48" fmla="*/ 0 w 644"/>
                <a:gd name="T49" fmla="*/ 0 h 546"/>
                <a:gd name="T50" fmla="*/ 0 w 644"/>
                <a:gd name="T51" fmla="*/ 0 h 546"/>
                <a:gd name="T52" fmla="*/ 0 w 644"/>
                <a:gd name="T53" fmla="*/ 0 h 546"/>
                <a:gd name="T54" fmla="*/ 0 w 644"/>
                <a:gd name="T55" fmla="*/ 0 h 546"/>
                <a:gd name="T56" fmla="*/ 0 w 644"/>
                <a:gd name="T57" fmla="*/ 0 h 546"/>
                <a:gd name="T58" fmla="*/ 0 w 644"/>
                <a:gd name="T59" fmla="*/ 0 h 546"/>
                <a:gd name="T60" fmla="*/ 0 w 644"/>
                <a:gd name="T61" fmla="*/ 0 h 546"/>
                <a:gd name="T62" fmla="*/ 0 w 644"/>
                <a:gd name="T63" fmla="*/ 0 h 546"/>
                <a:gd name="T64" fmla="*/ 0 w 644"/>
                <a:gd name="T65" fmla="*/ 0 h 546"/>
                <a:gd name="T66" fmla="*/ 0 w 644"/>
                <a:gd name="T67" fmla="*/ 0 h 546"/>
                <a:gd name="T68" fmla="*/ 0 w 644"/>
                <a:gd name="T69" fmla="*/ 0 h 546"/>
                <a:gd name="T70" fmla="*/ 0 w 644"/>
                <a:gd name="T71" fmla="*/ 0 h 546"/>
                <a:gd name="T72" fmla="*/ 0 w 644"/>
                <a:gd name="T73" fmla="*/ 0 h 5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44" h="546">
                  <a:moveTo>
                    <a:pt x="169" y="3"/>
                  </a:moveTo>
                  <a:lnTo>
                    <a:pt x="220" y="42"/>
                  </a:lnTo>
                  <a:lnTo>
                    <a:pt x="274" y="74"/>
                  </a:lnTo>
                  <a:lnTo>
                    <a:pt x="282" y="79"/>
                  </a:lnTo>
                  <a:lnTo>
                    <a:pt x="290" y="83"/>
                  </a:lnTo>
                  <a:lnTo>
                    <a:pt x="296" y="87"/>
                  </a:lnTo>
                  <a:lnTo>
                    <a:pt x="302" y="91"/>
                  </a:lnTo>
                  <a:lnTo>
                    <a:pt x="307" y="94"/>
                  </a:lnTo>
                  <a:lnTo>
                    <a:pt x="311" y="96"/>
                  </a:lnTo>
                  <a:lnTo>
                    <a:pt x="315" y="99"/>
                  </a:lnTo>
                  <a:lnTo>
                    <a:pt x="383" y="124"/>
                  </a:lnTo>
                  <a:lnTo>
                    <a:pt x="463" y="147"/>
                  </a:lnTo>
                  <a:lnTo>
                    <a:pt x="523" y="164"/>
                  </a:lnTo>
                  <a:lnTo>
                    <a:pt x="597" y="184"/>
                  </a:lnTo>
                  <a:lnTo>
                    <a:pt x="641" y="197"/>
                  </a:lnTo>
                  <a:lnTo>
                    <a:pt x="644" y="214"/>
                  </a:lnTo>
                  <a:lnTo>
                    <a:pt x="640" y="275"/>
                  </a:lnTo>
                  <a:lnTo>
                    <a:pt x="616" y="345"/>
                  </a:lnTo>
                  <a:lnTo>
                    <a:pt x="577" y="416"/>
                  </a:lnTo>
                  <a:lnTo>
                    <a:pt x="528" y="478"/>
                  </a:lnTo>
                  <a:lnTo>
                    <a:pt x="474" y="525"/>
                  </a:lnTo>
                  <a:lnTo>
                    <a:pt x="400" y="546"/>
                  </a:lnTo>
                  <a:lnTo>
                    <a:pt x="399" y="544"/>
                  </a:lnTo>
                  <a:lnTo>
                    <a:pt x="344" y="487"/>
                  </a:lnTo>
                  <a:lnTo>
                    <a:pt x="299" y="440"/>
                  </a:lnTo>
                  <a:lnTo>
                    <a:pt x="252" y="389"/>
                  </a:lnTo>
                  <a:lnTo>
                    <a:pt x="211" y="343"/>
                  </a:lnTo>
                  <a:lnTo>
                    <a:pt x="175" y="300"/>
                  </a:lnTo>
                  <a:lnTo>
                    <a:pt x="170" y="294"/>
                  </a:lnTo>
                  <a:lnTo>
                    <a:pt x="105" y="270"/>
                  </a:lnTo>
                  <a:lnTo>
                    <a:pt x="41" y="261"/>
                  </a:lnTo>
                  <a:lnTo>
                    <a:pt x="30" y="260"/>
                  </a:lnTo>
                  <a:lnTo>
                    <a:pt x="0" y="251"/>
                  </a:lnTo>
                  <a:lnTo>
                    <a:pt x="0" y="249"/>
                  </a:lnTo>
                  <a:lnTo>
                    <a:pt x="4" y="246"/>
                  </a:lnTo>
                  <a:lnTo>
                    <a:pt x="167" y="0"/>
                  </a:lnTo>
                  <a:lnTo>
                    <a:pt x="16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 name="未知"/>
            <p:cNvSpPr/>
            <p:nvPr/>
          </p:nvSpPr>
          <p:spPr bwMode="auto">
            <a:xfrm>
              <a:off x="1359" y="12"/>
              <a:ext cx="258" cy="218"/>
            </a:xfrm>
            <a:custGeom>
              <a:avLst/>
              <a:gdLst>
                <a:gd name="T0" fmla="*/ 0 w 645"/>
                <a:gd name="T1" fmla="*/ 0 h 546"/>
                <a:gd name="T2" fmla="*/ 0 w 645"/>
                <a:gd name="T3" fmla="*/ 0 h 546"/>
                <a:gd name="T4" fmla="*/ 0 w 645"/>
                <a:gd name="T5" fmla="*/ 0 h 546"/>
                <a:gd name="T6" fmla="*/ 0 w 645"/>
                <a:gd name="T7" fmla="*/ 0 h 546"/>
                <a:gd name="T8" fmla="*/ 0 w 645"/>
                <a:gd name="T9" fmla="*/ 0 h 546"/>
                <a:gd name="T10" fmla="*/ 0 w 645"/>
                <a:gd name="T11" fmla="*/ 0 h 546"/>
                <a:gd name="T12" fmla="*/ 0 w 645"/>
                <a:gd name="T13" fmla="*/ 0 h 546"/>
                <a:gd name="T14" fmla="*/ 0 w 645"/>
                <a:gd name="T15" fmla="*/ 0 h 546"/>
                <a:gd name="T16" fmla="*/ 0 w 645"/>
                <a:gd name="T17" fmla="*/ 0 h 546"/>
                <a:gd name="T18" fmla="*/ 0 w 645"/>
                <a:gd name="T19" fmla="*/ 0 h 546"/>
                <a:gd name="T20" fmla="*/ 0 w 645"/>
                <a:gd name="T21" fmla="*/ 0 h 546"/>
                <a:gd name="T22" fmla="*/ 0 w 645"/>
                <a:gd name="T23" fmla="*/ 0 h 546"/>
                <a:gd name="T24" fmla="*/ 0 w 645"/>
                <a:gd name="T25" fmla="*/ 0 h 546"/>
                <a:gd name="T26" fmla="*/ 0 w 645"/>
                <a:gd name="T27" fmla="*/ 0 h 546"/>
                <a:gd name="T28" fmla="*/ 0 w 645"/>
                <a:gd name="T29" fmla="*/ 0 h 546"/>
                <a:gd name="T30" fmla="*/ 0 w 645"/>
                <a:gd name="T31" fmla="*/ 0 h 546"/>
                <a:gd name="T32" fmla="*/ 0 w 645"/>
                <a:gd name="T33" fmla="*/ 0 h 546"/>
                <a:gd name="T34" fmla="*/ 0 w 645"/>
                <a:gd name="T35" fmla="*/ 0 h 546"/>
                <a:gd name="T36" fmla="*/ 0 w 645"/>
                <a:gd name="T37" fmla="*/ 0 h 546"/>
                <a:gd name="T38" fmla="*/ 0 w 645"/>
                <a:gd name="T39" fmla="*/ 0 h 546"/>
                <a:gd name="T40" fmla="*/ 0 w 645"/>
                <a:gd name="T41" fmla="*/ 0 h 546"/>
                <a:gd name="T42" fmla="*/ 0 w 645"/>
                <a:gd name="T43" fmla="*/ 0 h 546"/>
                <a:gd name="T44" fmla="*/ 0 w 645"/>
                <a:gd name="T45" fmla="*/ 0 h 546"/>
                <a:gd name="T46" fmla="*/ 0 w 645"/>
                <a:gd name="T47" fmla="*/ 0 h 546"/>
                <a:gd name="T48" fmla="*/ 0 w 645"/>
                <a:gd name="T49" fmla="*/ 0 h 546"/>
                <a:gd name="T50" fmla="*/ 0 w 645"/>
                <a:gd name="T51" fmla="*/ 0 h 546"/>
                <a:gd name="T52" fmla="*/ 0 w 645"/>
                <a:gd name="T53" fmla="*/ 0 h 546"/>
                <a:gd name="T54" fmla="*/ 0 w 645"/>
                <a:gd name="T55" fmla="*/ 0 h 546"/>
                <a:gd name="T56" fmla="*/ 0 w 645"/>
                <a:gd name="T57" fmla="*/ 0 h 546"/>
                <a:gd name="T58" fmla="*/ 0 w 645"/>
                <a:gd name="T59" fmla="*/ 0 h 546"/>
                <a:gd name="T60" fmla="*/ 0 w 645"/>
                <a:gd name="T61" fmla="*/ 0 h 546"/>
                <a:gd name="T62" fmla="*/ 0 w 645"/>
                <a:gd name="T63" fmla="*/ 0 h 546"/>
                <a:gd name="T64" fmla="*/ 0 w 645"/>
                <a:gd name="T65" fmla="*/ 0 h 546"/>
                <a:gd name="T66" fmla="*/ 0 w 645"/>
                <a:gd name="T67" fmla="*/ 0 h 546"/>
                <a:gd name="T68" fmla="*/ 0 w 645"/>
                <a:gd name="T69" fmla="*/ 0 h 546"/>
                <a:gd name="T70" fmla="*/ 0 w 645"/>
                <a:gd name="T71" fmla="*/ 0 h 546"/>
                <a:gd name="T72" fmla="*/ 0 w 645"/>
                <a:gd name="T73" fmla="*/ 0 h 546"/>
                <a:gd name="T74" fmla="*/ 0 w 645"/>
                <a:gd name="T75" fmla="*/ 0 h 5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5" h="546">
                  <a:moveTo>
                    <a:pt x="4" y="246"/>
                  </a:moveTo>
                  <a:lnTo>
                    <a:pt x="0" y="249"/>
                  </a:lnTo>
                  <a:lnTo>
                    <a:pt x="0" y="251"/>
                  </a:lnTo>
                  <a:lnTo>
                    <a:pt x="2" y="253"/>
                  </a:lnTo>
                  <a:lnTo>
                    <a:pt x="53" y="263"/>
                  </a:lnTo>
                  <a:lnTo>
                    <a:pt x="66" y="264"/>
                  </a:lnTo>
                  <a:lnTo>
                    <a:pt x="131" y="276"/>
                  </a:lnTo>
                  <a:lnTo>
                    <a:pt x="181" y="308"/>
                  </a:lnTo>
                  <a:lnTo>
                    <a:pt x="189" y="318"/>
                  </a:lnTo>
                  <a:lnTo>
                    <a:pt x="237" y="373"/>
                  </a:lnTo>
                  <a:lnTo>
                    <a:pt x="283" y="423"/>
                  </a:lnTo>
                  <a:lnTo>
                    <a:pt x="330" y="472"/>
                  </a:lnTo>
                  <a:lnTo>
                    <a:pt x="380" y="525"/>
                  </a:lnTo>
                  <a:lnTo>
                    <a:pt x="400" y="546"/>
                  </a:lnTo>
                  <a:lnTo>
                    <a:pt x="418" y="546"/>
                  </a:lnTo>
                  <a:lnTo>
                    <a:pt x="492" y="512"/>
                  </a:lnTo>
                  <a:lnTo>
                    <a:pt x="546" y="459"/>
                  </a:lnTo>
                  <a:lnTo>
                    <a:pt x="592" y="393"/>
                  </a:lnTo>
                  <a:lnTo>
                    <a:pt x="626" y="321"/>
                  </a:lnTo>
                  <a:lnTo>
                    <a:pt x="644" y="253"/>
                  </a:lnTo>
                  <a:lnTo>
                    <a:pt x="645" y="233"/>
                  </a:lnTo>
                  <a:lnTo>
                    <a:pt x="644" y="214"/>
                  </a:lnTo>
                  <a:lnTo>
                    <a:pt x="641" y="197"/>
                  </a:lnTo>
                  <a:lnTo>
                    <a:pt x="597" y="184"/>
                  </a:lnTo>
                  <a:lnTo>
                    <a:pt x="558" y="173"/>
                  </a:lnTo>
                  <a:lnTo>
                    <a:pt x="491" y="155"/>
                  </a:lnTo>
                  <a:lnTo>
                    <a:pt x="418" y="134"/>
                  </a:lnTo>
                  <a:lnTo>
                    <a:pt x="358" y="116"/>
                  </a:lnTo>
                  <a:lnTo>
                    <a:pt x="307" y="94"/>
                  </a:lnTo>
                  <a:lnTo>
                    <a:pt x="302" y="91"/>
                  </a:lnTo>
                  <a:lnTo>
                    <a:pt x="296" y="87"/>
                  </a:lnTo>
                  <a:lnTo>
                    <a:pt x="290" y="83"/>
                  </a:lnTo>
                  <a:lnTo>
                    <a:pt x="282" y="79"/>
                  </a:lnTo>
                  <a:lnTo>
                    <a:pt x="274" y="74"/>
                  </a:lnTo>
                  <a:lnTo>
                    <a:pt x="266" y="69"/>
                  </a:lnTo>
                  <a:lnTo>
                    <a:pt x="212" y="36"/>
                  </a:lnTo>
                  <a:lnTo>
                    <a:pt x="169" y="3"/>
                  </a:lnTo>
                  <a:lnTo>
                    <a:pt x="167"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5" name="未知"/>
            <p:cNvSpPr/>
            <p:nvPr/>
          </p:nvSpPr>
          <p:spPr bwMode="auto">
            <a:xfrm>
              <a:off x="1357" y="11"/>
              <a:ext cx="70" cy="101"/>
            </a:xfrm>
            <a:custGeom>
              <a:avLst/>
              <a:gdLst>
                <a:gd name="T0" fmla="*/ 0 w 174"/>
                <a:gd name="T1" fmla="*/ 0 h 253"/>
                <a:gd name="T2" fmla="*/ 0 w 174"/>
                <a:gd name="T3" fmla="*/ 0 h 253"/>
                <a:gd name="T4" fmla="*/ 0 w 174"/>
                <a:gd name="T5" fmla="*/ 0 h 253"/>
                <a:gd name="T6" fmla="*/ 0 w 174"/>
                <a:gd name="T7" fmla="*/ 0 h 253"/>
                <a:gd name="T8" fmla="*/ 0 w 174"/>
                <a:gd name="T9" fmla="*/ 0 h 253"/>
                <a:gd name="T10" fmla="*/ 0 w 174"/>
                <a:gd name="T11" fmla="*/ 0 h 253"/>
                <a:gd name="T12" fmla="*/ 0 w 174"/>
                <a:gd name="T13" fmla="*/ 0 h 253"/>
                <a:gd name="T14" fmla="*/ 0 w 174"/>
                <a:gd name="T15" fmla="*/ 0 h 253"/>
                <a:gd name="T16" fmla="*/ 0 w 174"/>
                <a:gd name="T17" fmla="*/ 0 h 253"/>
                <a:gd name="T18" fmla="*/ 0 w 174"/>
                <a:gd name="T19" fmla="*/ 0 h 253"/>
                <a:gd name="T20" fmla="*/ 0 w 174"/>
                <a:gd name="T21" fmla="*/ 0 h 253"/>
                <a:gd name="T22" fmla="*/ 0 w 174"/>
                <a:gd name="T23" fmla="*/ 0 h 253"/>
                <a:gd name="T24" fmla="*/ 0 w 174"/>
                <a:gd name="T25" fmla="*/ 0 h 253"/>
                <a:gd name="T26" fmla="*/ 0 w 174"/>
                <a:gd name="T27" fmla="*/ 0 h 253"/>
                <a:gd name="T28" fmla="*/ 0 w 174"/>
                <a:gd name="T29" fmla="*/ 0 h 253"/>
                <a:gd name="T30" fmla="*/ 0 w 174"/>
                <a:gd name="T31" fmla="*/ 0 h 253"/>
                <a:gd name="T32" fmla="*/ 0 w 174"/>
                <a:gd name="T33" fmla="*/ 0 h 253"/>
                <a:gd name="T34" fmla="*/ 0 w 174"/>
                <a:gd name="T35" fmla="*/ 0 h 253"/>
                <a:gd name="T36" fmla="*/ 0 w 174"/>
                <a:gd name="T37" fmla="*/ 0 h 253"/>
                <a:gd name="T38" fmla="*/ 0 w 174"/>
                <a:gd name="T39" fmla="*/ 0 h 253"/>
                <a:gd name="T40" fmla="*/ 0 w 174"/>
                <a:gd name="T41" fmla="*/ 0 h 253"/>
                <a:gd name="T42" fmla="*/ 0 w 174"/>
                <a:gd name="T43" fmla="*/ 0 h 2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 h="253">
                  <a:moveTo>
                    <a:pt x="105" y="139"/>
                  </a:moveTo>
                  <a:lnTo>
                    <a:pt x="64" y="195"/>
                  </a:lnTo>
                  <a:lnTo>
                    <a:pt x="19" y="244"/>
                  </a:lnTo>
                  <a:lnTo>
                    <a:pt x="4" y="253"/>
                  </a:lnTo>
                  <a:lnTo>
                    <a:pt x="2" y="253"/>
                  </a:lnTo>
                  <a:lnTo>
                    <a:pt x="1" y="251"/>
                  </a:lnTo>
                  <a:lnTo>
                    <a:pt x="0" y="249"/>
                  </a:lnTo>
                  <a:lnTo>
                    <a:pt x="0" y="246"/>
                  </a:lnTo>
                  <a:lnTo>
                    <a:pt x="1" y="242"/>
                  </a:lnTo>
                  <a:lnTo>
                    <a:pt x="27" y="183"/>
                  </a:lnTo>
                  <a:lnTo>
                    <a:pt x="62" y="125"/>
                  </a:lnTo>
                  <a:lnTo>
                    <a:pt x="97" y="76"/>
                  </a:lnTo>
                  <a:lnTo>
                    <a:pt x="140" y="23"/>
                  </a:lnTo>
                  <a:lnTo>
                    <a:pt x="170" y="0"/>
                  </a:lnTo>
                  <a:lnTo>
                    <a:pt x="172" y="1"/>
                  </a:lnTo>
                  <a:lnTo>
                    <a:pt x="173" y="2"/>
                  </a:lnTo>
                  <a:lnTo>
                    <a:pt x="174" y="4"/>
                  </a:lnTo>
                  <a:lnTo>
                    <a:pt x="174" y="7"/>
                  </a:lnTo>
                  <a:lnTo>
                    <a:pt x="173" y="11"/>
                  </a:lnTo>
                  <a:lnTo>
                    <a:pt x="147" y="71"/>
                  </a:lnTo>
                  <a:lnTo>
                    <a:pt x="112" y="128"/>
                  </a:lnTo>
                  <a:lnTo>
                    <a:pt x="105" y="139"/>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6" name="未知"/>
            <p:cNvSpPr/>
            <p:nvPr/>
          </p:nvSpPr>
          <p:spPr bwMode="auto">
            <a:xfrm>
              <a:off x="1375" y="80"/>
              <a:ext cx="235" cy="142"/>
            </a:xfrm>
            <a:custGeom>
              <a:avLst/>
              <a:gdLst>
                <a:gd name="T0" fmla="*/ 0 w 587"/>
                <a:gd name="T1" fmla="*/ 0 h 355"/>
                <a:gd name="T2" fmla="*/ 0 w 587"/>
                <a:gd name="T3" fmla="*/ 0 h 355"/>
                <a:gd name="T4" fmla="*/ 0 w 587"/>
                <a:gd name="T5" fmla="*/ 0 h 355"/>
                <a:gd name="T6" fmla="*/ 0 w 587"/>
                <a:gd name="T7" fmla="*/ 0 h 355"/>
                <a:gd name="T8" fmla="*/ 0 w 587"/>
                <a:gd name="T9" fmla="*/ 0 h 355"/>
                <a:gd name="T10" fmla="*/ 0 w 587"/>
                <a:gd name="T11" fmla="*/ 0 h 355"/>
                <a:gd name="T12" fmla="*/ 0 w 587"/>
                <a:gd name="T13" fmla="*/ 0 h 355"/>
                <a:gd name="T14" fmla="*/ 0 w 587"/>
                <a:gd name="T15" fmla="*/ 0 h 355"/>
                <a:gd name="T16" fmla="*/ 0 w 587"/>
                <a:gd name="T17" fmla="*/ 0 h 355"/>
                <a:gd name="T18" fmla="*/ 0 w 587"/>
                <a:gd name="T19" fmla="*/ 0 h 355"/>
                <a:gd name="T20" fmla="*/ 0 w 587"/>
                <a:gd name="T21" fmla="*/ 0 h 355"/>
                <a:gd name="T22" fmla="*/ 0 w 587"/>
                <a:gd name="T23" fmla="*/ 0 h 355"/>
                <a:gd name="T24" fmla="*/ 0 w 587"/>
                <a:gd name="T25" fmla="*/ 0 h 355"/>
                <a:gd name="T26" fmla="*/ 0 w 587"/>
                <a:gd name="T27" fmla="*/ 0 h 355"/>
                <a:gd name="T28" fmla="*/ 0 w 587"/>
                <a:gd name="T29" fmla="*/ 0 h 355"/>
                <a:gd name="T30" fmla="*/ 0 w 587"/>
                <a:gd name="T31" fmla="*/ 0 h 355"/>
                <a:gd name="T32" fmla="*/ 0 w 587"/>
                <a:gd name="T33" fmla="*/ 0 h 355"/>
                <a:gd name="T34" fmla="*/ 0 w 587"/>
                <a:gd name="T35" fmla="*/ 0 h 355"/>
                <a:gd name="T36" fmla="*/ 0 w 587"/>
                <a:gd name="T37" fmla="*/ 0 h 355"/>
                <a:gd name="T38" fmla="*/ 0 w 587"/>
                <a:gd name="T39" fmla="*/ 0 h 355"/>
                <a:gd name="T40" fmla="*/ 0 w 587"/>
                <a:gd name="T41" fmla="*/ 0 h 355"/>
                <a:gd name="T42" fmla="*/ 0 w 587"/>
                <a:gd name="T43" fmla="*/ 0 h 355"/>
                <a:gd name="T44" fmla="*/ 0 w 587"/>
                <a:gd name="T45" fmla="*/ 0 h 355"/>
                <a:gd name="T46" fmla="*/ 0 w 587"/>
                <a:gd name="T47" fmla="*/ 0 h 355"/>
                <a:gd name="T48" fmla="*/ 0 w 587"/>
                <a:gd name="T49" fmla="*/ 0 h 355"/>
                <a:gd name="T50" fmla="*/ 0 w 587"/>
                <a:gd name="T51" fmla="*/ 0 h 355"/>
                <a:gd name="T52" fmla="*/ 0 w 587"/>
                <a:gd name="T53" fmla="*/ 0 h 355"/>
                <a:gd name="T54" fmla="*/ 0 w 587"/>
                <a:gd name="T55" fmla="*/ 0 h 355"/>
                <a:gd name="T56" fmla="*/ 0 w 587"/>
                <a:gd name="T57" fmla="*/ 0 h 3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87" h="355">
                  <a:moveTo>
                    <a:pt x="443" y="0"/>
                  </a:moveTo>
                  <a:lnTo>
                    <a:pt x="505" y="15"/>
                  </a:lnTo>
                  <a:lnTo>
                    <a:pt x="562" y="34"/>
                  </a:lnTo>
                  <a:lnTo>
                    <a:pt x="587" y="64"/>
                  </a:lnTo>
                  <a:lnTo>
                    <a:pt x="586" y="77"/>
                  </a:lnTo>
                  <a:lnTo>
                    <a:pt x="567" y="145"/>
                  </a:lnTo>
                  <a:lnTo>
                    <a:pt x="539" y="205"/>
                  </a:lnTo>
                  <a:lnTo>
                    <a:pt x="502" y="263"/>
                  </a:lnTo>
                  <a:lnTo>
                    <a:pt x="459" y="312"/>
                  </a:lnTo>
                  <a:lnTo>
                    <a:pt x="399" y="352"/>
                  </a:lnTo>
                  <a:lnTo>
                    <a:pt x="384" y="355"/>
                  </a:lnTo>
                  <a:lnTo>
                    <a:pt x="380" y="354"/>
                  </a:lnTo>
                  <a:lnTo>
                    <a:pt x="326" y="302"/>
                  </a:lnTo>
                  <a:lnTo>
                    <a:pt x="275" y="243"/>
                  </a:lnTo>
                  <a:lnTo>
                    <a:pt x="262" y="227"/>
                  </a:lnTo>
                  <a:lnTo>
                    <a:pt x="212" y="169"/>
                  </a:lnTo>
                  <a:lnTo>
                    <a:pt x="164" y="124"/>
                  </a:lnTo>
                  <a:lnTo>
                    <a:pt x="109" y="89"/>
                  </a:lnTo>
                  <a:lnTo>
                    <a:pt x="50" y="74"/>
                  </a:lnTo>
                  <a:lnTo>
                    <a:pt x="0" y="69"/>
                  </a:lnTo>
                  <a:lnTo>
                    <a:pt x="2" y="69"/>
                  </a:lnTo>
                  <a:lnTo>
                    <a:pt x="63" y="58"/>
                  </a:lnTo>
                  <a:lnTo>
                    <a:pt x="147" y="44"/>
                  </a:lnTo>
                  <a:lnTo>
                    <a:pt x="212" y="34"/>
                  </a:lnTo>
                  <a:lnTo>
                    <a:pt x="278" y="24"/>
                  </a:lnTo>
                  <a:lnTo>
                    <a:pt x="339" y="14"/>
                  </a:lnTo>
                  <a:lnTo>
                    <a:pt x="410" y="4"/>
                  </a:lnTo>
                  <a:lnTo>
                    <a:pt x="441" y="0"/>
                  </a:lnTo>
                  <a:lnTo>
                    <a:pt x="443" y="0"/>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7" name="未知"/>
            <p:cNvSpPr/>
            <p:nvPr/>
          </p:nvSpPr>
          <p:spPr bwMode="auto">
            <a:xfrm>
              <a:off x="152" y="166"/>
              <a:ext cx="1200" cy="1199"/>
            </a:xfrm>
            <a:custGeom>
              <a:avLst/>
              <a:gdLst>
                <a:gd name="T0" fmla="*/ 0 w 2999"/>
                <a:gd name="T1" fmla="*/ 0 h 2999"/>
                <a:gd name="T2" fmla="*/ 0 w 2999"/>
                <a:gd name="T3" fmla="*/ 0 h 2999"/>
                <a:gd name="T4" fmla="*/ 0 w 2999"/>
                <a:gd name="T5" fmla="*/ 0 h 2999"/>
                <a:gd name="T6" fmla="*/ 0 w 2999"/>
                <a:gd name="T7" fmla="*/ 0 h 2999"/>
                <a:gd name="T8" fmla="*/ 0 w 2999"/>
                <a:gd name="T9" fmla="*/ 0 h 2999"/>
                <a:gd name="T10" fmla="*/ 0 w 2999"/>
                <a:gd name="T11" fmla="*/ 0 h 2999"/>
                <a:gd name="T12" fmla="*/ 0 w 2999"/>
                <a:gd name="T13" fmla="*/ 0 h 2999"/>
                <a:gd name="T14" fmla="*/ 0 w 2999"/>
                <a:gd name="T15" fmla="*/ 0 h 2999"/>
                <a:gd name="T16" fmla="*/ 0 w 2999"/>
                <a:gd name="T17" fmla="*/ 0 h 29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9" h="2999">
                  <a:moveTo>
                    <a:pt x="2981" y="174"/>
                  </a:moveTo>
                  <a:lnTo>
                    <a:pt x="2999" y="2999"/>
                  </a:lnTo>
                  <a:lnTo>
                    <a:pt x="2981" y="174"/>
                  </a:lnTo>
                  <a:lnTo>
                    <a:pt x="2842" y="35"/>
                  </a:lnTo>
                  <a:lnTo>
                    <a:pt x="35" y="2842"/>
                  </a:lnTo>
                  <a:lnTo>
                    <a:pt x="0" y="0"/>
                  </a:lnTo>
                  <a:lnTo>
                    <a:pt x="35" y="2842"/>
                  </a:lnTo>
                  <a:lnTo>
                    <a:pt x="174" y="2981"/>
                  </a:lnTo>
                  <a:lnTo>
                    <a:pt x="2981" y="174"/>
                  </a:lnTo>
                  <a:close/>
                </a:path>
              </a:pathLst>
            </a:custGeom>
            <a:blipFill dpi="0" rotWithShape="0">
              <a:blip r:embed="rId3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8" name="未知"/>
            <p:cNvSpPr/>
            <p:nvPr/>
          </p:nvSpPr>
          <p:spPr bwMode="auto">
            <a:xfrm>
              <a:off x="214" y="228"/>
              <a:ext cx="1164" cy="1164"/>
            </a:xfrm>
            <a:custGeom>
              <a:avLst/>
              <a:gdLst>
                <a:gd name="T0" fmla="*/ 0 w 2910"/>
                <a:gd name="T1" fmla="*/ 0 h 2910"/>
                <a:gd name="T2" fmla="*/ 0 w 2910"/>
                <a:gd name="T3" fmla="*/ 0 h 2910"/>
                <a:gd name="T4" fmla="*/ 0 w 2910"/>
                <a:gd name="T5" fmla="*/ 0 h 2910"/>
                <a:gd name="T6" fmla="*/ 0 w 2910"/>
                <a:gd name="T7" fmla="*/ 0 h 2910"/>
                <a:gd name="T8" fmla="*/ 0 w 2910"/>
                <a:gd name="T9" fmla="*/ 0 h 2910"/>
                <a:gd name="T10" fmla="*/ 0 w 2910"/>
                <a:gd name="T11" fmla="*/ 0 h 2910"/>
                <a:gd name="T12" fmla="*/ 0 w 2910"/>
                <a:gd name="T13" fmla="*/ 0 h 2910"/>
                <a:gd name="T14" fmla="*/ 0 w 2910"/>
                <a:gd name="T15" fmla="*/ 0 h 2910"/>
                <a:gd name="T16" fmla="*/ 0 w 2910"/>
                <a:gd name="T17" fmla="*/ 0 h 29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0" h="2910">
                  <a:moveTo>
                    <a:pt x="2873" y="66"/>
                  </a:moveTo>
                  <a:lnTo>
                    <a:pt x="2910" y="2910"/>
                  </a:lnTo>
                  <a:lnTo>
                    <a:pt x="2873" y="66"/>
                  </a:lnTo>
                  <a:lnTo>
                    <a:pt x="2825" y="18"/>
                  </a:lnTo>
                  <a:lnTo>
                    <a:pt x="18" y="2825"/>
                  </a:lnTo>
                  <a:lnTo>
                    <a:pt x="0" y="0"/>
                  </a:lnTo>
                  <a:lnTo>
                    <a:pt x="18" y="2825"/>
                  </a:lnTo>
                  <a:lnTo>
                    <a:pt x="66" y="2873"/>
                  </a:lnTo>
                  <a:lnTo>
                    <a:pt x="2873" y="66"/>
                  </a:lnTo>
                  <a:close/>
                </a:path>
              </a:pathLst>
            </a:custGeom>
            <a:blipFill dpi="0" rotWithShape="0">
              <a:blip r:embed="rId3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9" name="未知"/>
            <p:cNvSpPr/>
            <p:nvPr/>
          </p:nvSpPr>
          <p:spPr bwMode="auto">
            <a:xfrm>
              <a:off x="166" y="180"/>
              <a:ext cx="1198" cy="1197"/>
            </a:xfrm>
            <a:custGeom>
              <a:avLst/>
              <a:gdLst>
                <a:gd name="T0" fmla="*/ 0 w 2994"/>
                <a:gd name="T1" fmla="*/ 0 h 2994"/>
                <a:gd name="T2" fmla="*/ 0 w 2994"/>
                <a:gd name="T3" fmla="*/ 0 h 2994"/>
                <a:gd name="T4" fmla="*/ 0 w 2994"/>
                <a:gd name="T5" fmla="*/ 0 h 2994"/>
                <a:gd name="T6" fmla="*/ 0 w 2994"/>
                <a:gd name="T7" fmla="*/ 0 h 2994"/>
                <a:gd name="T8" fmla="*/ 0 w 2994"/>
                <a:gd name="T9" fmla="*/ 0 h 29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4" h="2994">
                  <a:moveTo>
                    <a:pt x="187" y="2994"/>
                  </a:moveTo>
                  <a:lnTo>
                    <a:pt x="0" y="2807"/>
                  </a:lnTo>
                  <a:lnTo>
                    <a:pt x="2807" y="0"/>
                  </a:lnTo>
                  <a:lnTo>
                    <a:pt x="2994" y="187"/>
                  </a:lnTo>
                  <a:lnTo>
                    <a:pt x="187" y="2994"/>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0" name="未知"/>
            <p:cNvSpPr/>
            <p:nvPr/>
          </p:nvSpPr>
          <p:spPr bwMode="auto">
            <a:xfrm>
              <a:off x="1072" y="495"/>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1" name="未知"/>
            <p:cNvSpPr/>
            <p:nvPr/>
          </p:nvSpPr>
          <p:spPr bwMode="auto">
            <a:xfrm>
              <a:off x="1072" y="495"/>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2" name="未知"/>
            <p:cNvSpPr/>
            <p:nvPr/>
          </p:nvSpPr>
          <p:spPr bwMode="auto">
            <a:xfrm>
              <a:off x="1077" y="487"/>
              <a:ext cx="22" cy="5"/>
            </a:xfrm>
            <a:custGeom>
              <a:avLst/>
              <a:gdLst>
                <a:gd name="T0" fmla="*/ 0 w 55"/>
                <a:gd name="T1" fmla="*/ 0 h 11"/>
                <a:gd name="T2" fmla="*/ 0 w 55"/>
                <a:gd name="T3" fmla="*/ 0 h 11"/>
                <a:gd name="T4" fmla="*/ 0 w 55"/>
                <a:gd name="T5" fmla="*/ 0 h 11"/>
                <a:gd name="T6" fmla="*/ 0 w 55"/>
                <a:gd name="T7" fmla="*/ 0 h 11"/>
                <a:gd name="T8" fmla="*/ 0 w 5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
                  <a:moveTo>
                    <a:pt x="55" y="11"/>
                  </a:moveTo>
                  <a:lnTo>
                    <a:pt x="0" y="11"/>
                  </a:lnTo>
                  <a:lnTo>
                    <a:pt x="0" y="0"/>
                  </a:lnTo>
                  <a:lnTo>
                    <a:pt x="55" y="0"/>
                  </a:lnTo>
                  <a:lnTo>
                    <a:pt x="5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3" name="未知"/>
            <p:cNvSpPr/>
            <p:nvPr/>
          </p:nvSpPr>
          <p:spPr bwMode="auto">
            <a:xfrm>
              <a:off x="1077" y="487"/>
              <a:ext cx="22" cy="5"/>
            </a:xfrm>
            <a:custGeom>
              <a:avLst/>
              <a:gdLst>
                <a:gd name="T0" fmla="*/ 0 w 55"/>
                <a:gd name="T1" fmla="*/ 0 h 11"/>
                <a:gd name="T2" fmla="*/ 0 w 55"/>
                <a:gd name="T3" fmla="*/ 0 h 11"/>
                <a:gd name="T4" fmla="*/ 0 w 55"/>
                <a:gd name="T5" fmla="*/ 0 h 11"/>
                <a:gd name="T6" fmla="*/ 0 w 55"/>
                <a:gd name="T7" fmla="*/ 0 h 11"/>
                <a:gd name="T8" fmla="*/ 0 w 5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
                  <a:moveTo>
                    <a:pt x="0" y="11"/>
                  </a:moveTo>
                  <a:lnTo>
                    <a:pt x="55" y="11"/>
                  </a:lnTo>
                  <a:lnTo>
                    <a:pt x="55" y="0"/>
                  </a:lnTo>
                  <a:lnTo>
                    <a:pt x="0" y="0"/>
                  </a:lnTo>
                  <a:lnTo>
                    <a:pt x="0" y="1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 name="未知"/>
            <p:cNvSpPr/>
            <p:nvPr/>
          </p:nvSpPr>
          <p:spPr bwMode="auto">
            <a:xfrm>
              <a:off x="1072" y="46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5" name="未知"/>
            <p:cNvSpPr/>
            <p:nvPr/>
          </p:nvSpPr>
          <p:spPr bwMode="auto">
            <a:xfrm>
              <a:off x="1072" y="46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47"/>
                  </a:moveTo>
                  <a:lnTo>
                    <a:pt x="47" y="8"/>
                  </a:lnTo>
                  <a:lnTo>
                    <a:pt x="39" y="0"/>
                  </a:lnTo>
                  <a:lnTo>
                    <a:pt x="0" y="39"/>
                  </a:lnTo>
                  <a:lnTo>
                    <a:pt x="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6" name="未知"/>
            <p:cNvSpPr/>
            <p:nvPr/>
          </p:nvSpPr>
          <p:spPr bwMode="auto">
            <a:xfrm>
              <a:off x="1064" y="457"/>
              <a:ext cx="5" cy="21"/>
            </a:xfrm>
            <a:custGeom>
              <a:avLst/>
              <a:gdLst>
                <a:gd name="T0" fmla="*/ 0 w 12"/>
                <a:gd name="T1" fmla="*/ 0 h 54"/>
                <a:gd name="T2" fmla="*/ 0 w 12"/>
                <a:gd name="T3" fmla="*/ 0 h 54"/>
                <a:gd name="T4" fmla="*/ 0 w 12"/>
                <a:gd name="T5" fmla="*/ 0 h 54"/>
                <a:gd name="T6" fmla="*/ 0 w 12"/>
                <a:gd name="T7" fmla="*/ 0 h 54"/>
                <a:gd name="T8" fmla="*/ 0 w 12"/>
                <a:gd name="T9" fmla="*/ 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54">
                  <a:moveTo>
                    <a:pt x="12" y="54"/>
                  </a:moveTo>
                  <a:lnTo>
                    <a:pt x="0" y="54"/>
                  </a:lnTo>
                  <a:lnTo>
                    <a:pt x="0" y="0"/>
                  </a:lnTo>
                  <a:lnTo>
                    <a:pt x="12" y="0"/>
                  </a:lnTo>
                  <a:lnTo>
                    <a:pt x="12" y="54"/>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7" name="未知"/>
            <p:cNvSpPr/>
            <p:nvPr/>
          </p:nvSpPr>
          <p:spPr bwMode="auto">
            <a:xfrm>
              <a:off x="1064" y="457"/>
              <a:ext cx="5" cy="21"/>
            </a:xfrm>
            <a:custGeom>
              <a:avLst/>
              <a:gdLst>
                <a:gd name="T0" fmla="*/ 0 w 12"/>
                <a:gd name="T1" fmla="*/ 0 h 54"/>
                <a:gd name="T2" fmla="*/ 0 w 12"/>
                <a:gd name="T3" fmla="*/ 0 h 54"/>
                <a:gd name="T4" fmla="*/ 0 w 12"/>
                <a:gd name="T5" fmla="*/ 0 h 54"/>
                <a:gd name="T6" fmla="*/ 0 w 12"/>
                <a:gd name="T7" fmla="*/ 0 h 54"/>
                <a:gd name="T8" fmla="*/ 0 w 12"/>
                <a:gd name="T9" fmla="*/ 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54">
                  <a:moveTo>
                    <a:pt x="12" y="54"/>
                  </a:moveTo>
                  <a:lnTo>
                    <a:pt x="12" y="0"/>
                  </a:lnTo>
                  <a:lnTo>
                    <a:pt x="0" y="0"/>
                  </a:lnTo>
                  <a:lnTo>
                    <a:pt x="0" y="54"/>
                  </a:lnTo>
                  <a:lnTo>
                    <a:pt x="12" y="54"/>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8" name="Rectangle 745"/>
            <p:cNvSpPr>
              <a:spLocks noChangeArrowheads="1"/>
            </p:cNvSpPr>
            <p:nvPr/>
          </p:nvSpPr>
          <p:spPr bwMode="auto">
            <a:xfrm>
              <a:off x="1034" y="486"/>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39" name="Rectangle 746"/>
            <p:cNvSpPr/>
            <p:nvPr/>
          </p:nvSpPr>
          <p:spPr bwMode="auto">
            <a:xfrm>
              <a:off x="1034" y="486"/>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40" name="未知"/>
            <p:cNvSpPr/>
            <p:nvPr/>
          </p:nvSpPr>
          <p:spPr bwMode="auto">
            <a:xfrm>
              <a:off x="1042" y="495"/>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 name="未知"/>
            <p:cNvSpPr/>
            <p:nvPr/>
          </p:nvSpPr>
          <p:spPr bwMode="auto">
            <a:xfrm>
              <a:off x="1042" y="495"/>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0"/>
                  </a:moveTo>
                  <a:lnTo>
                    <a:pt x="0" y="39"/>
                  </a:lnTo>
                  <a:lnTo>
                    <a:pt x="8" y="47"/>
                  </a:lnTo>
                  <a:lnTo>
                    <a:pt x="47" y="8"/>
                  </a:lnTo>
                  <a:lnTo>
                    <a:pt x="39"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2" name="Rectangle 749"/>
            <p:cNvSpPr>
              <a:spLocks noChangeArrowheads="1"/>
            </p:cNvSpPr>
            <p:nvPr/>
          </p:nvSpPr>
          <p:spPr bwMode="auto">
            <a:xfrm>
              <a:off x="1064" y="499"/>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43" name="Rectangle 750"/>
            <p:cNvSpPr/>
            <p:nvPr/>
          </p:nvSpPr>
          <p:spPr bwMode="auto">
            <a:xfrm>
              <a:off x="1064" y="499"/>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44" name="未知"/>
            <p:cNvSpPr/>
            <p:nvPr/>
          </p:nvSpPr>
          <p:spPr bwMode="auto">
            <a:xfrm>
              <a:off x="1042" y="464"/>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5" name="未知"/>
            <p:cNvSpPr/>
            <p:nvPr/>
          </p:nvSpPr>
          <p:spPr bwMode="auto">
            <a:xfrm>
              <a:off x="1042" y="464"/>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8" y="0"/>
                  </a:lnTo>
                  <a:lnTo>
                    <a:pt x="0" y="8"/>
                  </a:lnTo>
                  <a:lnTo>
                    <a:pt x="39" y="47"/>
                  </a:lnTo>
                  <a:lnTo>
                    <a:pt x="47" y="3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 name="未知"/>
            <p:cNvSpPr/>
            <p:nvPr/>
          </p:nvSpPr>
          <p:spPr bwMode="auto">
            <a:xfrm>
              <a:off x="1046" y="518"/>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w 104"/>
                <a:gd name="T59" fmla="*/ 0 h 17"/>
                <a:gd name="T60" fmla="*/ 0 w 104"/>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17">
                  <a:moveTo>
                    <a:pt x="52" y="17"/>
                  </a:moveTo>
                  <a:lnTo>
                    <a:pt x="49" y="17"/>
                  </a:lnTo>
                  <a:lnTo>
                    <a:pt x="45" y="17"/>
                  </a:lnTo>
                  <a:lnTo>
                    <a:pt x="42" y="16"/>
                  </a:lnTo>
                  <a:lnTo>
                    <a:pt x="31" y="14"/>
                  </a:lnTo>
                  <a:lnTo>
                    <a:pt x="28" y="14"/>
                  </a:lnTo>
                  <a:lnTo>
                    <a:pt x="25" y="13"/>
                  </a:lnTo>
                  <a:lnTo>
                    <a:pt x="21" y="12"/>
                  </a:lnTo>
                  <a:lnTo>
                    <a:pt x="18" y="10"/>
                  </a:lnTo>
                  <a:lnTo>
                    <a:pt x="15" y="9"/>
                  </a:lnTo>
                  <a:lnTo>
                    <a:pt x="6" y="4"/>
                  </a:lnTo>
                  <a:lnTo>
                    <a:pt x="3" y="2"/>
                  </a:lnTo>
                  <a:lnTo>
                    <a:pt x="0" y="0"/>
                  </a:lnTo>
                  <a:lnTo>
                    <a:pt x="104" y="0"/>
                  </a:lnTo>
                  <a:lnTo>
                    <a:pt x="101" y="2"/>
                  </a:lnTo>
                  <a:lnTo>
                    <a:pt x="98" y="4"/>
                  </a:lnTo>
                  <a:lnTo>
                    <a:pt x="95" y="6"/>
                  </a:lnTo>
                  <a:lnTo>
                    <a:pt x="92" y="7"/>
                  </a:lnTo>
                  <a:lnTo>
                    <a:pt x="89" y="9"/>
                  </a:lnTo>
                  <a:lnTo>
                    <a:pt x="86" y="10"/>
                  </a:lnTo>
                  <a:lnTo>
                    <a:pt x="83" y="11"/>
                  </a:lnTo>
                  <a:lnTo>
                    <a:pt x="80" y="13"/>
                  </a:lnTo>
                  <a:lnTo>
                    <a:pt x="76" y="14"/>
                  </a:lnTo>
                  <a:lnTo>
                    <a:pt x="73" y="14"/>
                  </a:lnTo>
                  <a:lnTo>
                    <a:pt x="70" y="15"/>
                  </a:lnTo>
                  <a:lnTo>
                    <a:pt x="63" y="16"/>
                  </a:lnTo>
                  <a:lnTo>
                    <a:pt x="59" y="17"/>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7" name="未知"/>
            <p:cNvSpPr/>
            <p:nvPr/>
          </p:nvSpPr>
          <p:spPr bwMode="auto">
            <a:xfrm>
              <a:off x="1031" y="461"/>
              <a:ext cx="35"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w 89"/>
                <a:gd name="T101" fmla="*/ 0 h 143"/>
                <a:gd name="T102" fmla="*/ 0 w 89"/>
                <a:gd name="T103" fmla="*/ 0 h 143"/>
                <a:gd name="T104" fmla="*/ 0 w 89"/>
                <a:gd name="T105" fmla="*/ 0 h 143"/>
                <a:gd name="T106" fmla="*/ 0 w 89"/>
                <a:gd name="T107" fmla="*/ 0 h 143"/>
                <a:gd name="T108" fmla="*/ 0 w 89"/>
                <a:gd name="T109" fmla="*/ 0 h 143"/>
                <a:gd name="T110" fmla="*/ 0 w 89"/>
                <a:gd name="T111" fmla="*/ 0 h 143"/>
                <a:gd name="T112" fmla="*/ 0 w 89"/>
                <a:gd name="T113" fmla="*/ 0 h 143"/>
                <a:gd name="T114" fmla="*/ 0 w 89"/>
                <a:gd name="T115" fmla="*/ 0 h 143"/>
                <a:gd name="T116" fmla="*/ 0 w 89"/>
                <a:gd name="T117" fmla="*/ 0 h 14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9" h="143">
                  <a:moveTo>
                    <a:pt x="37" y="143"/>
                  </a:moveTo>
                  <a:lnTo>
                    <a:pt x="35" y="142"/>
                  </a:lnTo>
                  <a:lnTo>
                    <a:pt x="34" y="141"/>
                  </a:lnTo>
                  <a:lnTo>
                    <a:pt x="33" y="140"/>
                  </a:lnTo>
                  <a:lnTo>
                    <a:pt x="32" y="139"/>
                  </a:lnTo>
                  <a:lnTo>
                    <a:pt x="31" y="139"/>
                  </a:lnTo>
                  <a:lnTo>
                    <a:pt x="30" y="138"/>
                  </a:lnTo>
                  <a:lnTo>
                    <a:pt x="29" y="136"/>
                  </a:lnTo>
                  <a:lnTo>
                    <a:pt x="28" y="135"/>
                  </a:lnTo>
                  <a:lnTo>
                    <a:pt x="26" y="134"/>
                  </a:lnTo>
                  <a:lnTo>
                    <a:pt x="25" y="132"/>
                  </a:lnTo>
                  <a:lnTo>
                    <a:pt x="24" y="131"/>
                  </a:lnTo>
                  <a:lnTo>
                    <a:pt x="22" y="129"/>
                  </a:lnTo>
                  <a:lnTo>
                    <a:pt x="21" y="128"/>
                  </a:lnTo>
                  <a:lnTo>
                    <a:pt x="19" y="126"/>
                  </a:lnTo>
                  <a:lnTo>
                    <a:pt x="18" y="124"/>
                  </a:lnTo>
                  <a:lnTo>
                    <a:pt x="17" y="123"/>
                  </a:lnTo>
                  <a:lnTo>
                    <a:pt x="16" y="122"/>
                  </a:lnTo>
                  <a:lnTo>
                    <a:pt x="15" y="120"/>
                  </a:lnTo>
                  <a:lnTo>
                    <a:pt x="14" y="118"/>
                  </a:lnTo>
                  <a:lnTo>
                    <a:pt x="13" y="117"/>
                  </a:lnTo>
                  <a:lnTo>
                    <a:pt x="12" y="116"/>
                  </a:lnTo>
                  <a:lnTo>
                    <a:pt x="11" y="113"/>
                  </a:lnTo>
                  <a:lnTo>
                    <a:pt x="10" y="111"/>
                  </a:lnTo>
                  <a:lnTo>
                    <a:pt x="9" y="109"/>
                  </a:lnTo>
                  <a:lnTo>
                    <a:pt x="8" y="106"/>
                  </a:lnTo>
                  <a:lnTo>
                    <a:pt x="7" y="105"/>
                  </a:lnTo>
                  <a:lnTo>
                    <a:pt x="7" y="104"/>
                  </a:lnTo>
                  <a:lnTo>
                    <a:pt x="6" y="101"/>
                  </a:lnTo>
                  <a:lnTo>
                    <a:pt x="5" y="99"/>
                  </a:lnTo>
                  <a:lnTo>
                    <a:pt x="5" y="98"/>
                  </a:lnTo>
                  <a:lnTo>
                    <a:pt x="4" y="96"/>
                  </a:lnTo>
                  <a:lnTo>
                    <a:pt x="3" y="93"/>
                  </a:lnTo>
                  <a:lnTo>
                    <a:pt x="3" y="92"/>
                  </a:lnTo>
                  <a:lnTo>
                    <a:pt x="3" y="91"/>
                  </a:lnTo>
                  <a:lnTo>
                    <a:pt x="2" y="88"/>
                  </a:lnTo>
                  <a:lnTo>
                    <a:pt x="2" y="85"/>
                  </a:lnTo>
                  <a:lnTo>
                    <a:pt x="1" y="83"/>
                  </a:lnTo>
                  <a:lnTo>
                    <a:pt x="1" y="80"/>
                  </a:lnTo>
                  <a:lnTo>
                    <a:pt x="1" y="78"/>
                  </a:lnTo>
                  <a:lnTo>
                    <a:pt x="1" y="77"/>
                  </a:lnTo>
                  <a:lnTo>
                    <a:pt x="1" y="74"/>
                  </a:lnTo>
                  <a:lnTo>
                    <a:pt x="0" y="71"/>
                  </a:lnTo>
                  <a:lnTo>
                    <a:pt x="1" y="68"/>
                  </a:lnTo>
                  <a:lnTo>
                    <a:pt x="1" y="66"/>
                  </a:lnTo>
                  <a:lnTo>
                    <a:pt x="1" y="64"/>
                  </a:lnTo>
                  <a:lnTo>
                    <a:pt x="1" y="63"/>
                  </a:lnTo>
                  <a:lnTo>
                    <a:pt x="1" y="60"/>
                  </a:lnTo>
                  <a:lnTo>
                    <a:pt x="2" y="58"/>
                  </a:lnTo>
                  <a:lnTo>
                    <a:pt x="2" y="57"/>
                  </a:lnTo>
                  <a:lnTo>
                    <a:pt x="2" y="54"/>
                  </a:lnTo>
                  <a:lnTo>
                    <a:pt x="3" y="52"/>
                  </a:lnTo>
                  <a:lnTo>
                    <a:pt x="5" y="44"/>
                  </a:lnTo>
                  <a:lnTo>
                    <a:pt x="6" y="41"/>
                  </a:lnTo>
                  <a:lnTo>
                    <a:pt x="7" y="39"/>
                  </a:lnTo>
                  <a:lnTo>
                    <a:pt x="7" y="38"/>
                  </a:lnTo>
                  <a:lnTo>
                    <a:pt x="8" y="36"/>
                  </a:lnTo>
                  <a:lnTo>
                    <a:pt x="9" y="34"/>
                  </a:lnTo>
                  <a:lnTo>
                    <a:pt x="10" y="32"/>
                  </a:lnTo>
                  <a:lnTo>
                    <a:pt x="11" y="29"/>
                  </a:lnTo>
                  <a:lnTo>
                    <a:pt x="12" y="27"/>
                  </a:lnTo>
                  <a:lnTo>
                    <a:pt x="13" y="25"/>
                  </a:lnTo>
                  <a:lnTo>
                    <a:pt x="14" y="25"/>
                  </a:lnTo>
                  <a:lnTo>
                    <a:pt x="15" y="23"/>
                  </a:lnTo>
                  <a:lnTo>
                    <a:pt x="16" y="21"/>
                  </a:lnTo>
                  <a:lnTo>
                    <a:pt x="17" y="20"/>
                  </a:lnTo>
                  <a:lnTo>
                    <a:pt x="18" y="19"/>
                  </a:lnTo>
                  <a:lnTo>
                    <a:pt x="19" y="17"/>
                  </a:lnTo>
                  <a:lnTo>
                    <a:pt x="21" y="15"/>
                  </a:lnTo>
                  <a:lnTo>
                    <a:pt x="22" y="14"/>
                  </a:lnTo>
                  <a:lnTo>
                    <a:pt x="22" y="13"/>
                  </a:lnTo>
                  <a:lnTo>
                    <a:pt x="24" y="12"/>
                  </a:lnTo>
                  <a:lnTo>
                    <a:pt x="25" y="10"/>
                  </a:lnTo>
                  <a:lnTo>
                    <a:pt x="26" y="9"/>
                  </a:lnTo>
                  <a:lnTo>
                    <a:pt x="28" y="7"/>
                  </a:lnTo>
                  <a:lnTo>
                    <a:pt x="29" y="6"/>
                  </a:lnTo>
                  <a:lnTo>
                    <a:pt x="30" y="5"/>
                  </a:lnTo>
                  <a:lnTo>
                    <a:pt x="31" y="4"/>
                  </a:lnTo>
                  <a:lnTo>
                    <a:pt x="32" y="4"/>
                  </a:lnTo>
                  <a:lnTo>
                    <a:pt x="32" y="3"/>
                  </a:lnTo>
                  <a:lnTo>
                    <a:pt x="33" y="2"/>
                  </a:lnTo>
                  <a:lnTo>
                    <a:pt x="34" y="2"/>
                  </a:lnTo>
                  <a:lnTo>
                    <a:pt x="35" y="1"/>
                  </a:lnTo>
                  <a:lnTo>
                    <a:pt x="36" y="0"/>
                  </a:lnTo>
                  <a:lnTo>
                    <a:pt x="37" y="0"/>
                  </a:lnTo>
                  <a:lnTo>
                    <a:pt x="89" y="0"/>
                  </a:lnTo>
                  <a:lnTo>
                    <a:pt x="86" y="0"/>
                  </a:lnTo>
                  <a:lnTo>
                    <a:pt x="83" y="0"/>
                  </a:lnTo>
                  <a:lnTo>
                    <a:pt x="54" y="9"/>
                  </a:lnTo>
                  <a:lnTo>
                    <a:pt x="40" y="20"/>
                  </a:lnTo>
                  <a:lnTo>
                    <a:pt x="38" y="21"/>
                  </a:lnTo>
                  <a:lnTo>
                    <a:pt x="18" y="64"/>
                  </a:lnTo>
                  <a:lnTo>
                    <a:pt x="18" y="66"/>
                  </a:lnTo>
                  <a:lnTo>
                    <a:pt x="18" y="68"/>
                  </a:lnTo>
                  <a:lnTo>
                    <a:pt x="17" y="71"/>
                  </a:lnTo>
                  <a:lnTo>
                    <a:pt x="18" y="74"/>
                  </a:lnTo>
                  <a:lnTo>
                    <a:pt x="18" y="77"/>
                  </a:lnTo>
                  <a:lnTo>
                    <a:pt x="18" y="78"/>
                  </a:lnTo>
                  <a:lnTo>
                    <a:pt x="18" y="80"/>
                  </a:lnTo>
                  <a:lnTo>
                    <a:pt x="20" y="92"/>
                  </a:lnTo>
                  <a:lnTo>
                    <a:pt x="21" y="93"/>
                  </a:lnTo>
                  <a:lnTo>
                    <a:pt x="22" y="96"/>
                  </a:lnTo>
                  <a:lnTo>
                    <a:pt x="23" y="98"/>
                  </a:lnTo>
                  <a:lnTo>
                    <a:pt x="23" y="99"/>
                  </a:lnTo>
                  <a:lnTo>
                    <a:pt x="29" y="111"/>
                  </a:lnTo>
                  <a:lnTo>
                    <a:pt x="31" y="113"/>
                  </a:lnTo>
                  <a:lnTo>
                    <a:pt x="33" y="116"/>
                  </a:lnTo>
                  <a:lnTo>
                    <a:pt x="34" y="117"/>
                  </a:lnTo>
                  <a:lnTo>
                    <a:pt x="35" y="118"/>
                  </a:lnTo>
                  <a:lnTo>
                    <a:pt x="46" y="129"/>
                  </a:lnTo>
                  <a:lnTo>
                    <a:pt x="47" y="129"/>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8" name="未知"/>
            <p:cNvSpPr/>
            <p:nvPr/>
          </p:nvSpPr>
          <p:spPr bwMode="auto">
            <a:xfrm>
              <a:off x="1066" y="461"/>
              <a:ext cx="36"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9" h="143">
                  <a:moveTo>
                    <a:pt x="0" y="143"/>
                  </a:moveTo>
                  <a:lnTo>
                    <a:pt x="39" y="131"/>
                  </a:lnTo>
                  <a:lnTo>
                    <a:pt x="40" y="131"/>
                  </a:lnTo>
                  <a:lnTo>
                    <a:pt x="42" y="129"/>
                  </a:lnTo>
                  <a:lnTo>
                    <a:pt x="43" y="129"/>
                  </a:lnTo>
                  <a:lnTo>
                    <a:pt x="44" y="128"/>
                  </a:lnTo>
                  <a:lnTo>
                    <a:pt x="46" y="126"/>
                  </a:lnTo>
                  <a:lnTo>
                    <a:pt x="47" y="126"/>
                  </a:lnTo>
                  <a:lnTo>
                    <a:pt x="57" y="115"/>
                  </a:lnTo>
                  <a:lnTo>
                    <a:pt x="58" y="113"/>
                  </a:lnTo>
                  <a:lnTo>
                    <a:pt x="59" y="111"/>
                  </a:lnTo>
                  <a:lnTo>
                    <a:pt x="61" y="108"/>
                  </a:lnTo>
                  <a:lnTo>
                    <a:pt x="63" y="105"/>
                  </a:lnTo>
                  <a:lnTo>
                    <a:pt x="64" y="103"/>
                  </a:lnTo>
                  <a:lnTo>
                    <a:pt x="65" y="102"/>
                  </a:lnTo>
                  <a:lnTo>
                    <a:pt x="66" y="99"/>
                  </a:lnTo>
                  <a:lnTo>
                    <a:pt x="67" y="98"/>
                  </a:lnTo>
                  <a:lnTo>
                    <a:pt x="68" y="95"/>
                  </a:lnTo>
                  <a:lnTo>
                    <a:pt x="68" y="93"/>
                  </a:lnTo>
                  <a:lnTo>
                    <a:pt x="69" y="92"/>
                  </a:lnTo>
                  <a:lnTo>
                    <a:pt x="70" y="89"/>
                  </a:lnTo>
                  <a:lnTo>
                    <a:pt x="70" y="88"/>
                  </a:lnTo>
                  <a:lnTo>
                    <a:pt x="70" y="85"/>
                  </a:lnTo>
                  <a:lnTo>
                    <a:pt x="71" y="82"/>
                  </a:lnTo>
                  <a:lnTo>
                    <a:pt x="71" y="78"/>
                  </a:lnTo>
                  <a:lnTo>
                    <a:pt x="72" y="77"/>
                  </a:lnTo>
                  <a:lnTo>
                    <a:pt x="72" y="75"/>
                  </a:lnTo>
                  <a:lnTo>
                    <a:pt x="72" y="71"/>
                  </a:lnTo>
                  <a:lnTo>
                    <a:pt x="72" y="68"/>
                  </a:lnTo>
                  <a:lnTo>
                    <a:pt x="72" y="66"/>
                  </a:lnTo>
                  <a:lnTo>
                    <a:pt x="71" y="64"/>
                  </a:lnTo>
                  <a:lnTo>
                    <a:pt x="71" y="61"/>
                  </a:lnTo>
                  <a:lnTo>
                    <a:pt x="71" y="60"/>
                  </a:lnTo>
                  <a:lnTo>
                    <a:pt x="70" y="57"/>
                  </a:lnTo>
                  <a:lnTo>
                    <a:pt x="70" y="55"/>
                  </a:lnTo>
                  <a:lnTo>
                    <a:pt x="70" y="54"/>
                  </a:lnTo>
                  <a:lnTo>
                    <a:pt x="69" y="50"/>
                  </a:lnTo>
                  <a:lnTo>
                    <a:pt x="68" y="50"/>
                  </a:lnTo>
                  <a:lnTo>
                    <a:pt x="68" y="47"/>
                  </a:lnTo>
                  <a:lnTo>
                    <a:pt x="67" y="44"/>
                  </a:lnTo>
                  <a:lnTo>
                    <a:pt x="66" y="44"/>
                  </a:lnTo>
                  <a:lnTo>
                    <a:pt x="61" y="34"/>
                  </a:lnTo>
                  <a:lnTo>
                    <a:pt x="59" y="31"/>
                  </a:lnTo>
                  <a:lnTo>
                    <a:pt x="58" y="29"/>
                  </a:lnTo>
                  <a:lnTo>
                    <a:pt x="57" y="28"/>
                  </a:lnTo>
                  <a:lnTo>
                    <a:pt x="55" y="25"/>
                  </a:lnTo>
                  <a:lnTo>
                    <a:pt x="52" y="22"/>
                  </a:lnTo>
                  <a:lnTo>
                    <a:pt x="51" y="21"/>
                  </a:lnTo>
                  <a:lnTo>
                    <a:pt x="49" y="19"/>
                  </a:lnTo>
                  <a:lnTo>
                    <a:pt x="43" y="14"/>
                  </a:lnTo>
                  <a:lnTo>
                    <a:pt x="42" y="13"/>
                  </a:lnTo>
                  <a:lnTo>
                    <a:pt x="35" y="9"/>
                  </a:lnTo>
                  <a:lnTo>
                    <a:pt x="33" y="7"/>
                  </a:lnTo>
                  <a:lnTo>
                    <a:pt x="30" y="6"/>
                  </a:lnTo>
                  <a:lnTo>
                    <a:pt x="28" y="5"/>
                  </a:lnTo>
                  <a:lnTo>
                    <a:pt x="25" y="4"/>
                  </a:lnTo>
                  <a:lnTo>
                    <a:pt x="24" y="4"/>
                  </a:lnTo>
                  <a:lnTo>
                    <a:pt x="22" y="3"/>
                  </a:lnTo>
                  <a:lnTo>
                    <a:pt x="20" y="2"/>
                  </a:lnTo>
                  <a:lnTo>
                    <a:pt x="17" y="2"/>
                  </a:lnTo>
                  <a:lnTo>
                    <a:pt x="14" y="1"/>
                  </a:lnTo>
                  <a:lnTo>
                    <a:pt x="0" y="0"/>
                  </a:lnTo>
                  <a:lnTo>
                    <a:pt x="52" y="0"/>
                  </a:lnTo>
                  <a:lnTo>
                    <a:pt x="53" y="0"/>
                  </a:lnTo>
                  <a:lnTo>
                    <a:pt x="54" y="0"/>
                  </a:lnTo>
                  <a:lnTo>
                    <a:pt x="54" y="1"/>
                  </a:lnTo>
                  <a:lnTo>
                    <a:pt x="55" y="2"/>
                  </a:lnTo>
                  <a:lnTo>
                    <a:pt x="56" y="2"/>
                  </a:lnTo>
                  <a:lnTo>
                    <a:pt x="57" y="3"/>
                  </a:lnTo>
                  <a:lnTo>
                    <a:pt x="62" y="7"/>
                  </a:lnTo>
                  <a:lnTo>
                    <a:pt x="63" y="9"/>
                  </a:lnTo>
                  <a:lnTo>
                    <a:pt x="64" y="10"/>
                  </a:lnTo>
                  <a:lnTo>
                    <a:pt x="65" y="11"/>
                  </a:lnTo>
                  <a:lnTo>
                    <a:pt x="66" y="12"/>
                  </a:lnTo>
                  <a:lnTo>
                    <a:pt x="67" y="13"/>
                  </a:lnTo>
                  <a:lnTo>
                    <a:pt x="68" y="14"/>
                  </a:lnTo>
                  <a:lnTo>
                    <a:pt x="69" y="15"/>
                  </a:lnTo>
                  <a:lnTo>
                    <a:pt x="70" y="16"/>
                  </a:lnTo>
                  <a:lnTo>
                    <a:pt x="70" y="17"/>
                  </a:lnTo>
                  <a:lnTo>
                    <a:pt x="72" y="19"/>
                  </a:lnTo>
                  <a:lnTo>
                    <a:pt x="73" y="21"/>
                  </a:lnTo>
                  <a:lnTo>
                    <a:pt x="78" y="29"/>
                  </a:lnTo>
                  <a:lnTo>
                    <a:pt x="79" y="31"/>
                  </a:lnTo>
                  <a:lnTo>
                    <a:pt x="81" y="34"/>
                  </a:lnTo>
                  <a:lnTo>
                    <a:pt x="82" y="37"/>
                  </a:lnTo>
                  <a:lnTo>
                    <a:pt x="83" y="39"/>
                  </a:lnTo>
                  <a:lnTo>
                    <a:pt x="83" y="41"/>
                  </a:lnTo>
                  <a:lnTo>
                    <a:pt x="85" y="44"/>
                  </a:lnTo>
                  <a:lnTo>
                    <a:pt x="86" y="47"/>
                  </a:lnTo>
                  <a:lnTo>
                    <a:pt x="88" y="60"/>
                  </a:lnTo>
                  <a:lnTo>
                    <a:pt x="88" y="61"/>
                  </a:lnTo>
                  <a:lnTo>
                    <a:pt x="89" y="64"/>
                  </a:lnTo>
                  <a:lnTo>
                    <a:pt x="89" y="66"/>
                  </a:lnTo>
                  <a:lnTo>
                    <a:pt x="89" y="68"/>
                  </a:lnTo>
                  <a:lnTo>
                    <a:pt x="89" y="71"/>
                  </a:lnTo>
                  <a:lnTo>
                    <a:pt x="89" y="75"/>
                  </a:lnTo>
                  <a:lnTo>
                    <a:pt x="89" y="77"/>
                  </a:lnTo>
                  <a:lnTo>
                    <a:pt x="89" y="78"/>
                  </a:lnTo>
                  <a:lnTo>
                    <a:pt x="86" y="93"/>
                  </a:lnTo>
                  <a:lnTo>
                    <a:pt x="86" y="95"/>
                  </a:lnTo>
                  <a:lnTo>
                    <a:pt x="85" y="98"/>
                  </a:lnTo>
                  <a:lnTo>
                    <a:pt x="85" y="99"/>
                  </a:lnTo>
                  <a:lnTo>
                    <a:pt x="83" y="102"/>
                  </a:lnTo>
                  <a:lnTo>
                    <a:pt x="83" y="103"/>
                  </a:lnTo>
                  <a:lnTo>
                    <a:pt x="82" y="105"/>
                  </a:lnTo>
                  <a:lnTo>
                    <a:pt x="73" y="122"/>
                  </a:lnTo>
                  <a:lnTo>
                    <a:pt x="72" y="123"/>
                  </a:lnTo>
                  <a:lnTo>
                    <a:pt x="72" y="124"/>
                  </a:lnTo>
                  <a:lnTo>
                    <a:pt x="70" y="126"/>
                  </a:lnTo>
                  <a:lnTo>
                    <a:pt x="69" y="128"/>
                  </a:lnTo>
                  <a:lnTo>
                    <a:pt x="68" y="129"/>
                  </a:lnTo>
                  <a:lnTo>
                    <a:pt x="67" y="129"/>
                  </a:lnTo>
                  <a:lnTo>
                    <a:pt x="66" y="131"/>
                  </a:lnTo>
                  <a:lnTo>
                    <a:pt x="65" y="131"/>
                  </a:lnTo>
                  <a:lnTo>
                    <a:pt x="64" y="132"/>
                  </a:lnTo>
                  <a:lnTo>
                    <a:pt x="63" y="134"/>
                  </a:lnTo>
                  <a:lnTo>
                    <a:pt x="58" y="139"/>
                  </a:lnTo>
                  <a:lnTo>
                    <a:pt x="57" y="139"/>
                  </a:lnTo>
                  <a:lnTo>
                    <a:pt x="56" y="140"/>
                  </a:lnTo>
                  <a:lnTo>
                    <a:pt x="55" y="141"/>
                  </a:lnTo>
                  <a:lnTo>
                    <a:pt x="54" y="142"/>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9" name="未知"/>
            <p:cNvSpPr/>
            <p:nvPr/>
          </p:nvSpPr>
          <p:spPr bwMode="auto">
            <a:xfrm>
              <a:off x="1046" y="454"/>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4" h="17">
                  <a:moveTo>
                    <a:pt x="0" y="17"/>
                  </a:moveTo>
                  <a:lnTo>
                    <a:pt x="0" y="16"/>
                  </a:lnTo>
                  <a:lnTo>
                    <a:pt x="3" y="14"/>
                  </a:lnTo>
                  <a:lnTo>
                    <a:pt x="6" y="13"/>
                  </a:lnTo>
                  <a:lnTo>
                    <a:pt x="9" y="11"/>
                  </a:lnTo>
                  <a:lnTo>
                    <a:pt x="12" y="9"/>
                  </a:lnTo>
                  <a:lnTo>
                    <a:pt x="15" y="8"/>
                  </a:lnTo>
                  <a:lnTo>
                    <a:pt x="18" y="6"/>
                  </a:lnTo>
                  <a:lnTo>
                    <a:pt x="21" y="5"/>
                  </a:lnTo>
                  <a:lnTo>
                    <a:pt x="25" y="4"/>
                  </a:lnTo>
                  <a:lnTo>
                    <a:pt x="28" y="3"/>
                  </a:lnTo>
                  <a:lnTo>
                    <a:pt x="31" y="2"/>
                  </a:lnTo>
                  <a:lnTo>
                    <a:pt x="52" y="0"/>
                  </a:lnTo>
                  <a:lnTo>
                    <a:pt x="56" y="0"/>
                  </a:lnTo>
                  <a:lnTo>
                    <a:pt x="59" y="0"/>
                  </a:lnTo>
                  <a:lnTo>
                    <a:pt x="63" y="0"/>
                  </a:lnTo>
                  <a:lnTo>
                    <a:pt x="66" y="1"/>
                  </a:lnTo>
                  <a:lnTo>
                    <a:pt x="76" y="3"/>
                  </a:lnTo>
                  <a:lnTo>
                    <a:pt x="80" y="4"/>
                  </a:lnTo>
                  <a:lnTo>
                    <a:pt x="83" y="5"/>
                  </a:lnTo>
                  <a:lnTo>
                    <a:pt x="86" y="6"/>
                  </a:lnTo>
                  <a:lnTo>
                    <a:pt x="89" y="8"/>
                  </a:lnTo>
                  <a:lnTo>
                    <a:pt x="92" y="9"/>
                  </a:lnTo>
                  <a:lnTo>
                    <a:pt x="95" y="11"/>
                  </a:lnTo>
                  <a:lnTo>
                    <a:pt x="98" y="13"/>
                  </a:lnTo>
                  <a:lnTo>
                    <a:pt x="101" y="14"/>
                  </a:lnTo>
                  <a:lnTo>
                    <a:pt x="104" y="16"/>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50" name="未知"/>
            <p:cNvSpPr/>
            <p:nvPr/>
          </p:nvSpPr>
          <p:spPr bwMode="auto">
            <a:xfrm>
              <a:off x="1038" y="461"/>
              <a:ext cx="57" cy="57"/>
            </a:xfrm>
            <a:custGeom>
              <a:avLst/>
              <a:gdLst>
                <a:gd name="T0" fmla="*/ 0 w 144"/>
                <a:gd name="T1" fmla="*/ 0 h 143"/>
                <a:gd name="T2" fmla="*/ 0 w 144"/>
                <a:gd name="T3" fmla="*/ 0 h 143"/>
                <a:gd name="T4" fmla="*/ 0 w 144"/>
                <a:gd name="T5" fmla="*/ 0 h 143"/>
                <a:gd name="T6" fmla="*/ 0 w 144"/>
                <a:gd name="T7" fmla="*/ 0 h 143"/>
                <a:gd name="T8" fmla="*/ 0 w 144"/>
                <a:gd name="T9" fmla="*/ 0 h 143"/>
                <a:gd name="T10" fmla="*/ 0 w 144"/>
                <a:gd name="T11" fmla="*/ 0 h 143"/>
                <a:gd name="T12" fmla="*/ 0 w 144"/>
                <a:gd name="T13" fmla="*/ 0 h 143"/>
                <a:gd name="T14" fmla="*/ 0 w 144"/>
                <a:gd name="T15" fmla="*/ 0 h 143"/>
                <a:gd name="T16" fmla="*/ 0 w 144"/>
                <a:gd name="T17" fmla="*/ 0 h 143"/>
                <a:gd name="T18" fmla="*/ 0 w 144"/>
                <a:gd name="T19" fmla="*/ 0 h 143"/>
                <a:gd name="T20" fmla="*/ 0 w 144"/>
                <a:gd name="T21" fmla="*/ 0 h 143"/>
                <a:gd name="T22" fmla="*/ 0 w 144"/>
                <a:gd name="T23" fmla="*/ 0 h 143"/>
                <a:gd name="T24" fmla="*/ 0 w 144"/>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3">
                  <a:moveTo>
                    <a:pt x="123" y="122"/>
                  </a:moveTo>
                  <a:lnTo>
                    <a:pt x="72" y="143"/>
                  </a:lnTo>
                  <a:lnTo>
                    <a:pt x="69" y="143"/>
                  </a:lnTo>
                  <a:lnTo>
                    <a:pt x="16" y="116"/>
                  </a:lnTo>
                  <a:lnTo>
                    <a:pt x="0" y="71"/>
                  </a:lnTo>
                  <a:lnTo>
                    <a:pt x="1" y="68"/>
                  </a:lnTo>
                  <a:lnTo>
                    <a:pt x="28" y="15"/>
                  </a:lnTo>
                  <a:lnTo>
                    <a:pt x="72" y="0"/>
                  </a:lnTo>
                  <a:lnTo>
                    <a:pt x="75" y="0"/>
                  </a:lnTo>
                  <a:lnTo>
                    <a:pt x="130" y="29"/>
                  </a:lnTo>
                  <a:lnTo>
                    <a:pt x="144" y="71"/>
                  </a:lnTo>
                  <a:lnTo>
                    <a:pt x="144" y="77"/>
                  </a:lnTo>
                  <a:lnTo>
                    <a:pt x="123" y="12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1" name="未知"/>
            <p:cNvSpPr/>
            <p:nvPr/>
          </p:nvSpPr>
          <p:spPr bwMode="auto">
            <a:xfrm>
              <a:off x="1031" y="454"/>
              <a:ext cx="71" cy="71"/>
            </a:xfrm>
            <a:custGeom>
              <a:avLst/>
              <a:gdLst>
                <a:gd name="T0" fmla="*/ 0 w 178"/>
                <a:gd name="T1" fmla="*/ 0 h 177"/>
                <a:gd name="T2" fmla="*/ 0 w 178"/>
                <a:gd name="T3" fmla="*/ 0 h 177"/>
                <a:gd name="T4" fmla="*/ 0 w 178"/>
                <a:gd name="T5" fmla="*/ 0 h 177"/>
                <a:gd name="T6" fmla="*/ 0 w 178"/>
                <a:gd name="T7" fmla="*/ 0 h 177"/>
                <a:gd name="T8" fmla="*/ 0 w 178"/>
                <a:gd name="T9" fmla="*/ 0 h 177"/>
                <a:gd name="T10" fmla="*/ 0 w 178"/>
                <a:gd name="T11" fmla="*/ 0 h 177"/>
                <a:gd name="T12" fmla="*/ 0 w 178"/>
                <a:gd name="T13" fmla="*/ 0 h 177"/>
                <a:gd name="T14" fmla="*/ 0 w 178"/>
                <a:gd name="T15" fmla="*/ 0 h 177"/>
                <a:gd name="T16" fmla="*/ 0 w 178"/>
                <a:gd name="T17" fmla="*/ 0 h 177"/>
                <a:gd name="T18" fmla="*/ 0 w 178"/>
                <a:gd name="T19" fmla="*/ 0 h 177"/>
                <a:gd name="T20" fmla="*/ 0 w 178"/>
                <a:gd name="T21" fmla="*/ 0 h 177"/>
                <a:gd name="T22" fmla="*/ 0 w 178"/>
                <a:gd name="T23" fmla="*/ 0 h 177"/>
                <a:gd name="T24" fmla="*/ 0 w 178"/>
                <a:gd name="T25" fmla="*/ 0 h 177"/>
                <a:gd name="T26" fmla="*/ 0 w 178"/>
                <a:gd name="T27" fmla="*/ 0 h 177"/>
                <a:gd name="T28" fmla="*/ 0 w 178"/>
                <a:gd name="T29" fmla="*/ 0 h 177"/>
                <a:gd name="T30" fmla="*/ 0 w 178"/>
                <a:gd name="T31" fmla="*/ 0 h 177"/>
                <a:gd name="T32" fmla="*/ 0 w 178"/>
                <a:gd name="T33" fmla="*/ 0 h 177"/>
                <a:gd name="T34" fmla="*/ 0 w 178"/>
                <a:gd name="T35" fmla="*/ 0 h 1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177">
                  <a:moveTo>
                    <a:pt x="152" y="26"/>
                  </a:moveTo>
                  <a:lnTo>
                    <a:pt x="96" y="0"/>
                  </a:lnTo>
                  <a:lnTo>
                    <a:pt x="89" y="0"/>
                  </a:lnTo>
                  <a:lnTo>
                    <a:pt x="86" y="0"/>
                  </a:lnTo>
                  <a:lnTo>
                    <a:pt x="29" y="23"/>
                  </a:lnTo>
                  <a:lnTo>
                    <a:pt x="1" y="81"/>
                  </a:lnTo>
                  <a:lnTo>
                    <a:pt x="0" y="88"/>
                  </a:lnTo>
                  <a:lnTo>
                    <a:pt x="1" y="95"/>
                  </a:lnTo>
                  <a:lnTo>
                    <a:pt x="26" y="151"/>
                  </a:lnTo>
                  <a:lnTo>
                    <a:pt x="82" y="177"/>
                  </a:lnTo>
                  <a:lnTo>
                    <a:pt x="89" y="177"/>
                  </a:lnTo>
                  <a:lnTo>
                    <a:pt x="93" y="177"/>
                  </a:lnTo>
                  <a:lnTo>
                    <a:pt x="149" y="153"/>
                  </a:lnTo>
                  <a:lnTo>
                    <a:pt x="177" y="99"/>
                  </a:lnTo>
                  <a:lnTo>
                    <a:pt x="178" y="88"/>
                  </a:lnTo>
                  <a:lnTo>
                    <a:pt x="178" y="85"/>
                  </a:lnTo>
                  <a:lnTo>
                    <a:pt x="154" y="28"/>
                  </a:lnTo>
                  <a:lnTo>
                    <a:pt x="152" y="2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2" name="未知"/>
            <p:cNvSpPr/>
            <p:nvPr/>
          </p:nvSpPr>
          <p:spPr bwMode="auto">
            <a:xfrm>
              <a:off x="1056" y="498"/>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w 50"/>
                <a:gd name="T79" fmla="*/ 0 h 11"/>
                <a:gd name="T80" fmla="*/ 0 w 50"/>
                <a:gd name="T81" fmla="*/ 0 h 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0" h="11">
                  <a:moveTo>
                    <a:pt x="25" y="11"/>
                  </a:moveTo>
                  <a:lnTo>
                    <a:pt x="24" y="11"/>
                  </a:lnTo>
                  <a:lnTo>
                    <a:pt x="23" y="11"/>
                  </a:lnTo>
                  <a:lnTo>
                    <a:pt x="21" y="11"/>
                  </a:lnTo>
                  <a:lnTo>
                    <a:pt x="20" y="11"/>
                  </a:lnTo>
                  <a:lnTo>
                    <a:pt x="19" y="11"/>
                  </a:lnTo>
                  <a:lnTo>
                    <a:pt x="17" y="10"/>
                  </a:lnTo>
                  <a:lnTo>
                    <a:pt x="16" y="10"/>
                  </a:lnTo>
                  <a:lnTo>
                    <a:pt x="15" y="10"/>
                  </a:lnTo>
                  <a:lnTo>
                    <a:pt x="14" y="9"/>
                  </a:lnTo>
                  <a:lnTo>
                    <a:pt x="12" y="9"/>
                  </a:lnTo>
                  <a:lnTo>
                    <a:pt x="11" y="8"/>
                  </a:lnTo>
                  <a:lnTo>
                    <a:pt x="10" y="8"/>
                  </a:lnTo>
                  <a:lnTo>
                    <a:pt x="9" y="7"/>
                  </a:lnTo>
                  <a:lnTo>
                    <a:pt x="8" y="6"/>
                  </a:lnTo>
                  <a:lnTo>
                    <a:pt x="7" y="6"/>
                  </a:lnTo>
                  <a:lnTo>
                    <a:pt x="6" y="5"/>
                  </a:lnTo>
                  <a:lnTo>
                    <a:pt x="5" y="4"/>
                  </a:lnTo>
                  <a:lnTo>
                    <a:pt x="4" y="3"/>
                  </a:lnTo>
                  <a:lnTo>
                    <a:pt x="3" y="3"/>
                  </a:lnTo>
                  <a:lnTo>
                    <a:pt x="2" y="2"/>
                  </a:lnTo>
                  <a:lnTo>
                    <a:pt x="1" y="1"/>
                  </a:lnTo>
                  <a:lnTo>
                    <a:pt x="0" y="0"/>
                  </a:lnTo>
                  <a:lnTo>
                    <a:pt x="50" y="0"/>
                  </a:lnTo>
                  <a:lnTo>
                    <a:pt x="49" y="1"/>
                  </a:lnTo>
                  <a:lnTo>
                    <a:pt x="49" y="2"/>
                  </a:lnTo>
                  <a:lnTo>
                    <a:pt x="48" y="3"/>
                  </a:lnTo>
                  <a:lnTo>
                    <a:pt x="47" y="3"/>
                  </a:lnTo>
                  <a:lnTo>
                    <a:pt x="46" y="4"/>
                  </a:lnTo>
                  <a:lnTo>
                    <a:pt x="45" y="5"/>
                  </a:lnTo>
                  <a:lnTo>
                    <a:pt x="43" y="6"/>
                  </a:lnTo>
                  <a:lnTo>
                    <a:pt x="42" y="6"/>
                  </a:lnTo>
                  <a:lnTo>
                    <a:pt x="41" y="7"/>
                  </a:lnTo>
                  <a:lnTo>
                    <a:pt x="40" y="8"/>
                  </a:lnTo>
                  <a:lnTo>
                    <a:pt x="39" y="8"/>
                  </a:lnTo>
                  <a:lnTo>
                    <a:pt x="38" y="9"/>
                  </a:lnTo>
                  <a:lnTo>
                    <a:pt x="37" y="9"/>
                  </a:lnTo>
                  <a:lnTo>
                    <a:pt x="35" y="10"/>
                  </a:lnTo>
                  <a:lnTo>
                    <a:pt x="34" y="10"/>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53" name="未知"/>
            <p:cNvSpPr/>
            <p:nvPr/>
          </p:nvSpPr>
          <p:spPr bwMode="auto">
            <a:xfrm>
              <a:off x="1053" y="481"/>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3" h="43">
                  <a:moveTo>
                    <a:pt x="8" y="43"/>
                  </a:moveTo>
                  <a:lnTo>
                    <a:pt x="8" y="43"/>
                  </a:lnTo>
                  <a:lnTo>
                    <a:pt x="8" y="42"/>
                  </a:lnTo>
                  <a:lnTo>
                    <a:pt x="7" y="42"/>
                  </a:lnTo>
                  <a:lnTo>
                    <a:pt x="7" y="41"/>
                  </a:lnTo>
                  <a:lnTo>
                    <a:pt x="6" y="41"/>
                  </a:lnTo>
                  <a:lnTo>
                    <a:pt x="6" y="40"/>
                  </a:lnTo>
                  <a:lnTo>
                    <a:pt x="5" y="39"/>
                  </a:lnTo>
                  <a:lnTo>
                    <a:pt x="5" y="38"/>
                  </a:lnTo>
                  <a:lnTo>
                    <a:pt x="4" y="37"/>
                  </a:lnTo>
                  <a:lnTo>
                    <a:pt x="4" y="36"/>
                  </a:lnTo>
                  <a:lnTo>
                    <a:pt x="3" y="35"/>
                  </a:lnTo>
                  <a:lnTo>
                    <a:pt x="3" y="34"/>
                  </a:lnTo>
                  <a:lnTo>
                    <a:pt x="2" y="33"/>
                  </a:lnTo>
                  <a:lnTo>
                    <a:pt x="2" y="32"/>
                  </a:lnTo>
                  <a:lnTo>
                    <a:pt x="2" y="31"/>
                  </a:lnTo>
                  <a:lnTo>
                    <a:pt x="1" y="30"/>
                  </a:lnTo>
                  <a:lnTo>
                    <a:pt x="1" y="29"/>
                  </a:lnTo>
                  <a:lnTo>
                    <a:pt x="1" y="28"/>
                  </a:lnTo>
                  <a:lnTo>
                    <a:pt x="1" y="27"/>
                  </a:lnTo>
                  <a:lnTo>
                    <a:pt x="0" y="26"/>
                  </a:lnTo>
                  <a:lnTo>
                    <a:pt x="0" y="25"/>
                  </a:lnTo>
                  <a:lnTo>
                    <a:pt x="0" y="24"/>
                  </a:lnTo>
                  <a:lnTo>
                    <a:pt x="0" y="23"/>
                  </a:lnTo>
                  <a:lnTo>
                    <a:pt x="0" y="22"/>
                  </a:lnTo>
                  <a:lnTo>
                    <a:pt x="0" y="21"/>
                  </a:lnTo>
                  <a:lnTo>
                    <a:pt x="0" y="20"/>
                  </a:lnTo>
                  <a:lnTo>
                    <a:pt x="0" y="19"/>
                  </a:lnTo>
                  <a:lnTo>
                    <a:pt x="1" y="15"/>
                  </a:lnTo>
                  <a:lnTo>
                    <a:pt x="1" y="14"/>
                  </a:lnTo>
                  <a:lnTo>
                    <a:pt x="1" y="13"/>
                  </a:lnTo>
                  <a:lnTo>
                    <a:pt x="1" y="12"/>
                  </a:lnTo>
                  <a:lnTo>
                    <a:pt x="2" y="11"/>
                  </a:lnTo>
                  <a:lnTo>
                    <a:pt x="2" y="10"/>
                  </a:lnTo>
                  <a:lnTo>
                    <a:pt x="2" y="9"/>
                  </a:lnTo>
                  <a:lnTo>
                    <a:pt x="3" y="9"/>
                  </a:lnTo>
                  <a:lnTo>
                    <a:pt x="3" y="8"/>
                  </a:lnTo>
                  <a:lnTo>
                    <a:pt x="3" y="7"/>
                  </a:lnTo>
                  <a:lnTo>
                    <a:pt x="4" y="7"/>
                  </a:lnTo>
                  <a:lnTo>
                    <a:pt x="4" y="6"/>
                  </a:lnTo>
                  <a:lnTo>
                    <a:pt x="4" y="5"/>
                  </a:lnTo>
                  <a:lnTo>
                    <a:pt x="5" y="5"/>
                  </a:lnTo>
                  <a:lnTo>
                    <a:pt x="5" y="4"/>
                  </a:lnTo>
                  <a:lnTo>
                    <a:pt x="5" y="3"/>
                  </a:lnTo>
                  <a:lnTo>
                    <a:pt x="6" y="3"/>
                  </a:lnTo>
                  <a:lnTo>
                    <a:pt x="6" y="2"/>
                  </a:lnTo>
                  <a:lnTo>
                    <a:pt x="7" y="2"/>
                  </a:lnTo>
                  <a:lnTo>
                    <a:pt x="7" y="1"/>
                  </a:lnTo>
                  <a:lnTo>
                    <a:pt x="8" y="0"/>
                  </a:lnTo>
                  <a:lnTo>
                    <a:pt x="33" y="0"/>
                  </a:lnTo>
                  <a:lnTo>
                    <a:pt x="32" y="0"/>
                  </a:lnTo>
                  <a:lnTo>
                    <a:pt x="31" y="0"/>
                  </a:lnTo>
                  <a:lnTo>
                    <a:pt x="23" y="2"/>
                  </a:lnTo>
                  <a:lnTo>
                    <a:pt x="22" y="3"/>
                  </a:lnTo>
                  <a:lnTo>
                    <a:pt x="21" y="3"/>
                  </a:lnTo>
                  <a:lnTo>
                    <a:pt x="20" y="4"/>
                  </a:lnTo>
                  <a:lnTo>
                    <a:pt x="19" y="5"/>
                  </a:lnTo>
                  <a:lnTo>
                    <a:pt x="18" y="5"/>
                  </a:lnTo>
                  <a:lnTo>
                    <a:pt x="18" y="6"/>
                  </a:lnTo>
                  <a:lnTo>
                    <a:pt x="17" y="6"/>
                  </a:lnTo>
                  <a:lnTo>
                    <a:pt x="17" y="7"/>
                  </a:lnTo>
                  <a:lnTo>
                    <a:pt x="16" y="8"/>
                  </a:lnTo>
                  <a:lnTo>
                    <a:pt x="16" y="9"/>
                  </a:lnTo>
                  <a:lnTo>
                    <a:pt x="15" y="9"/>
                  </a:lnTo>
                  <a:lnTo>
                    <a:pt x="15" y="10"/>
                  </a:lnTo>
                  <a:lnTo>
                    <a:pt x="14" y="11"/>
                  </a:lnTo>
                  <a:lnTo>
                    <a:pt x="12" y="16"/>
                  </a:lnTo>
                  <a:lnTo>
                    <a:pt x="12" y="17"/>
                  </a:lnTo>
                  <a:lnTo>
                    <a:pt x="12" y="18"/>
                  </a:lnTo>
                  <a:lnTo>
                    <a:pt x="12" y="19"/>
                  </a:lnTo>
                  <a:lnTo>
                    <a:pt x="11" y="20"/>
                  </a:lnTo>
                  <a:lnTo>
                    <a:pt x="11" y="21"/>
                  </a:lnTo>
                  <a:lnTo>
                    <a:pt x="12" y="26"/>
                  </a:lnTo>
                  <a:lnTo>
                    <a:pt x="12" y="27"/>
                  </a:lnTo>
                  <a:lnTo>
                    <a:pt x="12" y="28"/>
                  </a:lnTo>
                  <a:lnTo>
                    <a:pt x="13" y="29"/>
                  </a:lnTo>
                  <a:lnTo>
                    <a:pt x="13" y="30"/>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54" name="未知"/>
            <p:cNvSpPr/>
            <p:nvPr/>
          </p:nvSpPr>
          <p:spPr bwMode="auto">
            <a:xfrm>
              <a:off x="1066" y="481"/>
              <a:ext cx="14"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w 33"/>
                <a:gd name="T109" fmla="*/ 0 h 43"/>
                <a:gd name="T110" fmla="*/ 0 w 33"/>
                <a:gd name="T111" fmla="*/ 0 h 43"/>
                <a:gd name="T112" fmla="*/ 0 w 33"/>
                <a:gd name="T113" fmla="*/ 0 h 43"/>
                <a:gd name="T114" fmla="*/ 0 w 33"/>
                <a:gd name="T115" fmla="*/ 0 h 43"/>
                <a:gd name="T116" fmla="*/ 0 w 33"/>
                <a:gd name="T117" fmla="*/ 0 h 43"/>
                <a:gd name="T118" fmla="*/ 0 w 33"/>
                <a:gd name="T119" fmla="*/ 0 h 43"/>
                <a:gd name="T120" fmla="*/ 0 w 33"/>
                <a:gd name="T121" fmla="*/ 0 h 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3" h="43">
                  <a:moveTo>
                    <a:pt x="0" y="43"/>
                  </a:moveTo>
                  <a:lnTo>
                    <a:pt x="8" y="42"/>
                  </a:lnTo>
                  <a:lnTo>
                    <a:pt x="8" y="41"/>
                  </a:lnTo>
                  <a:lnTo>
                    <a:pt x="9" y="41"/>
                  </a:lnTo>
                  <a:lnTo>
                    <a:pt x="10" y="41"/>
                  </a:lnTo>
                  <a:lnTo>
                    <a:pt x="11" y="40"/>
                  </a:lnTo>
                  <a:lnTo>
                    <a:pt x="12" y="40"/>
                  </a:lnTo>
                  <a:lnTo>
                    <a:pt x="12" y="39"/>
                  </a:lnTo>
                  <a:lnTo>
                    <a:pt x="15" y="37"/>
                  </a:lnTo>
                  <a:lnTo>
                    <a:pt x="16" y="37"/>
                  </a:lnTo>
                  <a:lnTo>
                    <a:pt x="16" y="36"/>
                  </a:lnTo>
                  <a:lnTo>
                    <a:pt x="17" y="35"/>
                  </a:lnTo>
                  <a:lnTo>
                    <a:pt x="18" y="34"/>
                  </a:lnTo>
                  <a:lnTo>
                    <a:pt x="20" y="30"/>
                  </a:lnTo>
                  <a:lnTo>
                    <a:pt x="20" y="29"/>
                  </a:lnTo>
                  <a:lnTo>
                    <a:pt x="21" y="28"/>
                  </a:lnTo>
                  <a:lnTo>
                    <a:pt x="21" y="26"/>
                  </a:lnTo>
                  <a:lnTo>
                    <a:pt x="21" y="25"/>
                  </a:lnTo>
                  <a:lnTo>
                    <a:pt x="22" y="25"/>
                  </a:lnTo>
                  <a:lnTo>
                    <a:pt x="22" y="24"/>
                  </a:lnTo>
                  <a:lnTo>
                    <a:pt x="22" y="23"/>
                  </a:lnTo>
                  <a:lnTo>
                    <a:pt x="22" y="21"/>
                  </a:lnTo>
                  <a:lnTo>
                    <a:pt x="21" y="16"/>
                  </a:lnTo>
                  <a:lnTo>
                    <a:pt x="21" y="15"/>
                  </a:lnTo>
                  <a:lnTo>
                    <a:pt x="20" y="13"/>
                  </a:lnTo>
                  <a:lnTo>
                    <a:pt x="20" y="12"/>
                  </a:lnTo>
                  <a:lnTo>
                    <a:pt x="19" y="11"/>
                  </a:lnTo>
                  <a:lnTo>
                    <a:pt x="19" y="10"/>
                  </a:lnTo>
                  <a:lnTo>
                    <a:pt x="18" y="9"/>
                  </a:lnTo>
                  <a:lnTo>
                    <a:pt x="17" y="7"/>
                  </a:lnTo>
                  <a:lnTo>
                    <a:pt x="16" y="6"/>
                  </a:lnTo>
                  <a:lnTo>
                    <a:pt x="15" y="5"/>
                  </a:lnTo>
                  <a:lnTo>
                    <a:pt x="14" y="5"/>
                  </a:lnTo>
                  <a:lnTo>
                    <a:pt x="14" y="4"/>
                  </a:lnTo>
                  <a:lnTo>
                    <a:pt x="13" y="4"/>
                  </a:lnTo>
                  <a:lnTo>
                    <a:pt x="12" y="3"/>
                  </a:lnTo>
                  <a:lnTo>
                    <a:pt x="11" y="3"/>
                  </a:lnTo>
                  <a:lnTo>
                    <a:pt x="11" y="2"/>
                  </a:lnTo>
                  <a:lnTo>
                    <a:pt x="10" y="2"/>
                  </a:lnTo>
                  <a:lnTo>
                    <a:pt x="9" y="2"/>
                  </a:lnTo>
                  <a:lnTo>
                    <a:pt x="8" y="1"/>
                  </a:lnTo>
                  <a:lnTo>
                    <a:pt x="7" y="1"/>
                  </a:lnTo>
                  <a:lnTo>
                    <a:pt x="6" y="0"/>
                  </a:lnTo>
                  <a:lnTo>
                    <a:pt x="5" y="0"/>
                  </a:lnTo>
                  <a:lnTo>
                    <a:pt x="4" y="0"/>
                  </a:lnTo>
                  <a:lnTo>
                    <a:pt x="3" y="0"/>
                  </a:lnTo>
                  <a:lnTo>
                    <a:pt x="2" y="0"/>
                  </a:lnTo>
                  <a:lnTo>
                    <a:pt x="1" y="0"/>
                  </a:lnTo>
                  <a:lnTo>
                    <a:pt x="0" y="0"/>
                  </a:lnTo>
                  <a:lnTo>
                    <a:pt x="25" y="0"/>
                  </a:lnTo>
                  <a:lnTo>
                    <a:pt x="26" y="0"/>
                  </a:lnTo>
                  <a:lnTo>
                    <a:pt x="26" y="1"/>
                  </a:lnTo>
                  <a:lnTo>
                    <a:pt x="27" y="2"/>
                  </a:lnTo>
                  <a:lnTo>
                    <a:pt x="28" y="3"/>
                  </a:lnTo>
                  <a:lnTo>
                    <a:pt x="28" y="4"/>
                  </a:lnTo>
                  <a:lnTo>
                    <a:pt x="29" y="6"/>
                  </a:lnTo>
                  <a:lnTo>
                    <a:pt x="30" y="6"/>
                  </a:lnTo>
                  <a:lnTo>
                    <a:pt x="30" y="7"/>
                  </a:lnTo>
                  <a:lnTo>
                    <a:pt x="31" y="9"/>
                  </a:lnTo>
                  <a:lnTo>
                    <a:pt x="32" y="13"/>
                  </a:lnTo>
                  <a:lnTo>
                    <a:pt x="33" y="15"/>
                  </a:lnTo>
                  <a:lnTo>
                    <a:pt x="33" y="16"/>
                  </a:lnTo>
                  <a:lnTo>
                    <a:pt x="33" y="20"/>
                  </a:lnTo>
                  <a:lnTo>
                    <a:pt x="33" y="21"/>
                  </a:lnTo>
                  <a:lnTo>
                    <a:pt x="33" y="23"/>
                  </a:lnTo>
                  <a:lnTo>
                    <a:pt x="33" y="26"/>
                  </a:lnTo>
                  <a:lnTo>
                    <a:pt x="33" y="28"/>
                  </a:lnTo>
                  <a:lnTo>
                    <a:pt x="32" y="29"/>
                  </a:lnTo>
                  <a:lnTo>
                    <a:pt x="32" y="30"/>
                  </a:lnTo>
                  <a:lnTo>
                    <a:pt x="32" y="31"/>
                  </a:lnTo>
                  <a:lnTo>
                    <a:pt x="32" y="32"/>
                  </a:lnTo>
                  <a:lnTo>
                    <a:pt x="31" y="32"/>
                  </a:lnTo>
                  <a:lnTo>
                    <a:pt x="31" y="33"/>
                  </a:lnTo>
                  <a:lnTo>
                    <a:pt x="31" y="34"/>
                  </a:lnTo>
                  <a:lnTo>
                    <a:pt x="30" y="35"/>
                  </a:lnTo>
                  <a:lnTo>
                    <a:pt x="30" y="36"/>
                  </a:lnTo>
                  <a:lnTo>
                    <a:pt x="29" y="37"/>
                  </a:lnTo>
                  <a:lnTo>
                    <a:pt x="29" y="38"/>
                  </a:lnTo>
                  <a:lnTo>
                    <a:pt x="28" y="38"/>
                  </a:lnTo>
                  <a:lnTo>
                    <a:pt x="28" y="39"/>
                  </a:lnTo>
                  <a:lnTo>
                    <a:pt x="28" y="40"/>
                  </a:lnTo>
                  <a:lnTo>
                    <a:pt x="27" y="40"/>
                  </a:lnTo>
                  <a:lnTo>
                    <a:pt x="27" y="41"/>
                  </a:lnTo>
                  <a:lnTo>
                    <a:pt x="26" y="41"/>
                  </a:lnTo>
                  <a:lnTo>
                    <a:pt x="26"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55" name="未知"/>
            <p:cNvSpPr/>
            <p:nvPr/>
          </p:nvSpPr>
          <p:spPr bwMode="auto">
            <a:xfrm>
              <a:off x="1056" y="476"/>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w 50"/>
                <a:gd name="T59" fmla="*/ 0 h 12"/>
                <a:gd name="T60" fmla="*/ 0 w 50"/>
                <a:gd name="T61" fmla="*/ 0 h 12"/>
                <a:gd name="T62" fmla="*/ 0 w 50"/>
                <a:gd name="T63" fmla="*/ 0 h 12"/>
                <a:gd name="T64" fmla="*/ 0 w 50"/>
                <a:gd name="T65" fmla="*/ 0 h 12"/>
                <a:gd name="T66" fmla="*/ 0 w 50"/>
                <a:gd name="T67" fmla="*/ 0 h 12"/>
                <a:gd name="T68" fmla="*/ 0 w 50"/>
                <a:gd name="T69" fmla="*/ 0 h 12"/>
                <a:gd name="T70" fmla="*/ 0 w 50"/>
                <a:gd name="T71" fmla="*/ 0 h 12"/>
                <a:gd name="T72" fmla="*/ 0 w 50"/>
                <a:gd name="T73" fmla="*/ 0 h 12"/>
                <a:gd name="T74" fmla="*/ 0 w 50"/>
                <a:gd name="T75" fmla="*/ 0 h 12"/>
                <a:gd name="T76" fmla="*/ 0 w 50"/>
                <a:gd name="T77" fmla="*/ 0 h 12"/>
                <a:gd name="T78" fmla="*/ 0 w 50"/>
                <a:gd name="T79" fmla="*/ 0 h 12"/>
                <a:gd name="T80" fmla="*/ 0 w 50"/>
                <a:gd name="T81" fmla="*/ 0 h 12"/>
                <a:gd name="T82" fmla="*/ 0 w 50"/>
                <a:gd name="T83" fmla="*/ 0 h 12"/>
                <a:gd name="T84" fmla="*/ 0 w 50"/>
                <a:gd name="T85" fmla="*/ 0 h 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 h="12">
                  <a:moveTo>
                    <a:pt x="0" y="12"/>
                  </a:moveTo>
                  <a:lnTo>
                    <a:pt x="1" y="11"/>
                  </a:lnTo>
                  <a:lnTo>
                    <a:pt x="2" y="10"/>
                  </a:lnTo>
                  <a:lnTo>
                    <a:pt x="3" y="9"/>
                  </a:lnTo>
                  <a:lnTo>
                    <a:pt x="4" y="8"/>
                  </a:lnTo>
                  <a:lnTo>
                    <a:pt x="5" y="7"/>
                  </a:lnTo>
                  <a:lnTo>
                    <a:pt x="6" y="6"/>
                  </a:lnTo>
                  <a:lnTo>
                    <a:pt x="7" y="6"/>
                  </a:lnTo>
                  <a:lnTo>
                    <a:pt x="8" y="5"/>
                  </a:lnTo>
                  <a:lnTo>
                    <a:pt x="9" y="4"/>
                  </a:lnTo>
                  <a:lnTo>
                    <a:pt x="10" y="4"/>
                  </a:lnTo>
                  <a:lnTo>
                    <a:pt x="11" y="3"/>
                  </a:lnTo>
                  <a:lnTo>
                    <a:pt x="12" y="3"/>
                  </a:lnTo>
                  <a:lnTo>
                    <a:pt x="14" y="2"/>
                  </a:lnTo>
                  <a:lnTo>
                    <a:pt x="15" y="2"/>
                  </a:lnTo>
                  <a:lnTo>
                    <a:pt x="16" y="1"/>
                  </a:lnTo>
                  <a:lnTo>
                    <a:pt x="17" y="1"/>
                  </a:lnTo>
                  <a:lnTo>
                    <a:pt x="19" y="1"/>
                  </a:lnTo>
                  <a:lnTo>
                    <a:pt x="23" y="0"/>
                  </a:lnTo>
                  <a:lnTo>
                    <a:pt x="24" y="0"/>
                  </a:lnTo>
                  <a:lnTo>
                    <a:pt x="25" y="0"/>
                  </a:lnTo>
                  <a:lnTo>
                    <a:pt x="26" y="0"/>
                  </a:lnTo>
                  <a:lnTo>
                    <a:pt x="28" y="0"/>
                  </a:lnTo>
                  <a:lnTo>
                    <a:pt x="29" y="0"/>
                  </a:lnTo>
                  <a:lnTo>
                    <a:pt x="30" y="1"/>
                  </a:lnTo>
                  <a:lnTo>
                    <a:pt x="32" y="1"/>
                  </a:lnTo>
                  <a:lnTo>
                    <a:pt x="33" y="1"/>
                  </a:lnTo>
                  <a:lnTo>
                    <a:pt x="34" y="1"/>
                  </a:lnTo>
                  <a:lnTo>
                    <a:pt x="35" y="2"/>
                  </a:lnTo>
                  <a:lnTo>
                    <a:pt x="37" y="2"/>
                  </a:lnTo>
                  <a:lnTo>
                    <a:pt x="38" y="3"/>
                  </a:lnTo>
                  <a:lnTo>
                    <a:pt x="39" y="3"/>
                  </a:lnTo>
                  <a:lnTo>
                    <a:pt x="40" y="4"/>
                  </a:lnTo>
                  <a:lnTo>
                    <a:pt x="41" y="4"/>
                  </a:lnTo>
                  <a:lnTo>
                    <a:pt x="42" y="5"/>
                  </a:lnTo>
                  <a:lnTo>
                    <a:pt x="43" y="6"/>
                  </a:lnTo>
                  <a:lnTo>
                    <a:pt x="45" y="6"/>
                  </a:lnTo>
                  <a:lnTo>
                    <a:pt x="46" y="7"/>
                  </a:lnTo>
                  <a:lnTo>
                    <a:pt x="47" y="8"/>
                  </a:lnTo>
                  <a:lnTo>
                    <a:pt x="48" y="9"/>
                  </a:lnTo>
                  <a:lnTo>
                    <a:pt x="49" y="10"/>
                  </a:lnTo>
                  <a:lnTo>
                    <a:pt x="49"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56" name="未知"/>
            <p:cNvSpPr/>
            <p:nvPr/>
          </p:nvSpPr>
          <p:spPr bwMode="auto">
            <a:xfrm>
              <a:off x="1058" y="481"/>
              <a:ext cx="17" cy="17"/>
            </a:xfrm>
            <a:custGeom>
              <a:avLst/>
              <a:gdLst>
                <a:gd name="T0" fmla="*/ 0 w 44"/>
                <a:gd name="T1" fmla="*/ 0 h 43"/>
                <a:gd name="T2" fmla="*/ 0 w 44"/>
                <a:gd name="T3" fmla="*/ 0 h 43"/>
                <a:gd name="T4" fmla="*/ 0 w 44"/>
                <a:gd name="T5" fmla="*/ 0 h 43"/>
                <a:gd name="T6" fmla="*/ 0 w 44"/>
                <a:gd name="T7" fmla="*/ 0 h 43"/>
                <a:gd name="T8" fmla="*/ 0 w 44"/>
                <a:gd name="T9" fmla="*/ 0 h 43"/>
                <a:gd name="T10" fmla="*/ 0 w 44"/>
                <a:gd name="T11" fmla="*/ 0 h 43"/>
                <a:gd name="T12" fmla="*/ 0 w 44"/>
                <a:gd name="T13" fmla="*/ 0 h 43"/>
                <a:gd name="T14" fmla="*/ 0 w 44"/>
                <a:gd name="T15" fmla="*/ 0 h 43"/>
                <a:gd name="T16" fmla="*/ 0 w 44"/>
                <a:gd name="T17" fmla="*/ 0 h 43"/>
                <a:gd name="T18" fmla="*/ 0 w 44"/>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3">
                  <a:moveTo>
                    <a:pt x="38" y="37"/>
                  </a:moveTo>
                  <a:lnTo>
                    <a:pt x="22" y="43"/>
                  </a:lnTo>
                  <a:lnTo>
                    <a:pt x="21" y="43"/>
                  </a:lnTo>
                  <a:lnTo>
                    <a:pt x="0" y="21"/>
                  </a:lnTo>
                  <a:lnTo>
                    <a:pt x="0" y="20"/>
                  </a:lnTo>
                  <a:lnTo>
                    <a:pt x="22" y="0"/>
                  </a:lnTo>
                  <a:lnTo>
                    <a:pt x="23" y="0"/>
                  </a:lnTo>
                  <a:lnTo>
                    <a:pt x="44" y="21"/>
                  </a:lnTo>
                  <a:lnTo>
                    <a:pt x="44" y="23"/>
                  </a:lnTo>
                  <a:lnTo>
                    <a:pt x="38"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7" name="未知"/>
            <p:cNvSpPr/>
            <p:nvPr/>
          </p:nvSpPr>
          <p:spPr bwMode="auto">
            <a:xfrm>
              <a:off x="1053" y="476"/>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7" y="10"/>
                  </a:moveTo>
                  <a:lnTo>
                    <a:pt x="33" y="0"/>
                  </a:lnTo>
                  <a:lnTo>
                    <a:pt x="32" y="0"/>
                  </a:lnTo>
                  <a:lnTo>
                    <a:pt x="0" y="33"/>
                  </a:lnTo>
                  <a:lnTo>
                    <a:pt x="0" y="36"/>
                  </a:lnTo>
                  <a:lnTo>
                    <a:pt x="33" y="66"/>
                  </a:lnTo>
                  <a:lnTo>
                    <a:pt x="34" y="66"/>
                  </a:lnTo>
                  <a:lnTo>
                    <a:pt x="66" y="33"/>
                  </a:lnTo>
                  <a:lnTo>
                    <a:pt x="66" y="32"/>
                  </a:lnTo>
                  <a:lnTo>
                    <a:pt x="57" y="1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8" name="未知"/>
            <p:cNvSpPr/>
            <p:nvPr/>
          </p:nvSpPr>
          <p:spPr bwMode="auto">
            <a:xfrm>
              <a:off x="1092" y="416"/>
              <a:ext cx="43" cy="44"/>
            </a:xfrm>
            <a:custGeom>
              <a:avLst/>
              <a:gdLst>
                <a:gd name="T0" fmla="*/ 0 w 109"/>
                <a:gd name="T1" fmla="*/ 0 h 111"/>
                <a:gd name="T2" fmla="*/ 0 w 109"/>
                <a:gd name="T3" fmla="*/ 0 h 111"/>
                <a:gd name="T4" fmla="*/ 0 w 109"/>
                <a:gd name="T5" fmla="*/ 0 h 111"/>
                <a:gd name="T6" fmla="*/ 0 w 109"/>
                <a:gd name="T7" fmla="*/ 0 h 111"/>
                <a:gd name="T8" fmla="*/ 0 w 109"/>
                <a:gd name="T9" fmla="*/ 0 h 111"/>
                <a:gd name="T10" fmla="*/ 0 w 109"/>
                <a:gd name="T11" fmla="*/ 0 h 111"/>
                <a:gd name="T12" fmla="*/ 0 w 109"/>
                <a:gd name="T13" fmla="*/ 0 h 111"/>
                <a:gd name="T14" fmla="*/ 0 w 109"/>
                <a:gd name="T15" fmla="*/ 0 h 111"/>
                <a:gd name="T16" fmla="*/ 0 w 109"/>
                <a:gd name="T17" fmla="*/ 0 h 111"/>
                <a:gd name="T18" fmla="*/ 0 w 109"/>
                <a:gd name="T19" fmla="*/ 0 h 111"/>
                <a:gd name="T20" fmla="*/ 0 w 109"/>
                <a:gd name="T21" fmla="*/ 0 h 111"/>
                <a:gd name="T22" fmla="*/ 0 w 109"/>
                <a:gd name="T23" fmla="*/ 0 h 111"/>
                <a:gd name="T24" fmla="*/ 0 w 109"/>
                <a:gd name="T25" fmla="*/ 0 h 111"/>
                <a:gd name="T26" fmla="*/ 0 w 109"/>
                <a:gd name="T27" fmla="*/ 0 h 111"/>
                <a:gd name="T28" fmla="*/ 0 w 109"/>
                <a:gd name="T29" fmla="*/ 0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1">
                  <a:moveTo>
                    <a:pt x="25" y="85"/>
                  </a:moveTo>
                  <a:lnTo>
                    <a:pt x="66" y="40"/>
                  </a:lnTo>
                  <a:lnTo>
                    <a:pt x="67" y="36"/>
                  </a:lnTo>
                  <a:lnTo>
                    <a:pt x="109" y="111"/>
                  </a:lnTo>
                  <a:lnTo>
                    <a:pt x="67" y="36"/>
                  </a:lnTo>
                  <a:lnTo>
                    <a:pt x="67" y="35"/>
                  </a:lnTo>
                  <a:lnTo>
                    <a:pt x="66" y="35"/>
                  </a:lnTo>
                  <a:lnTo>
                    <a:pt x="65" y="34"/>
                  </a:lnTo>
                  <a:lnTo>
                    <a:pt x="64" y="35"/>
                  </a:lnTo>
                  <a:lnTo>
                    <a:pt x="18" y="74"/>
                  </a:lnTo>
                  <a:lnTo>
                    <a:pt x="0" y="0"/>
                  </a:lnTo>
                  <a:lnTo>
                    <a:pt x="18" y="74"/>
                  </a:lnTo>
                  <a:lnTo>
                    <a:pt x="24" y="86"/>
                  </a:lnTo>
                  <a:lnTo>
                    <a:pt x="25" y="85"/>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59" name="未知"/>
            <p:cNvSpPr/>
            <p:nvPr/>
          </p:nvSpPr>
          <p:spPr bwMode="auto">
            <a:xfrm>
              <a:off x="1079" y="428"/>
              <a:ext cx="27" cy="38"/>
            </a:xfrm>
            <a:custGeom>
              <a:avLst/>
              <a:gdLst>
                <a:gd name="T0" fmla="*/ 0 w 67"/>
                <a:gd name="T1" fmla="*/ 0 h 93"/>
                <a:gd name="T2" fmla="*/ 0 w 67"/>
                <a:gd name="T3" fmla="*/ 0 h 93"/>
                <a:gd name="T4" fmla="*/ 0 w 67"/>
                <a:gd name="T5" fmla="*/ 0 h 93"/>
                <a:gd name="T6" fmla="*/ 0 w 67"/>
                <a:gd name="T7" fmla="*/ 0 h 93"/>
                <a:gd name="T8" fmla="*/ 0 w 67"/>
                <a:gd name="T9" fmla="*/ 0 h 93"/>
                <a:gd name="T10" fmla="*/ 0 w 67"/>
                <a:gd name="T11" fmla="*/ 0 h 93"/>
                <a:gd name="T12" fmla="*/ 0 w 67"/>
                <a:gd name="T13" fmla="*/ 0 h 93"/>
                <a:gd name="T14" fmla="*/ 0 w 67"/>
                <a:gd name="T15" fmla="*/ 0 h 93"/>
                <a:gd name="T16" fmla="*/ 0 w 67"/>
                <a:gd name="T17" fmla="*/ 0 h 93"/>
                <a:gd name="T18" fmla="*/ 0 w 67"/>
                <a:gd name="T19" fmla="*/ 0 h 93"/>
                <a:gd name="T20" fmla="*/ 0 w 67"/>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93">
                  <a:moveTo>
                    <a:pt x="47" y="58"/>
                  </a:moveTo>
                  <a:lnTo>
                    <a:pt x="56" y="54"/>
                  </a:lnTo>
                  <a:lnTo>
                    <a:pt x="67" y="93"/>
                  </a:lnTo>
                  <a:lnTo>
                    <a:pt x="56" y="54"/>
                  </a:lnTo>
                  <a:lnTo>
                    <a:pt x="50" y="42"/>
                  </a:lnTo>
                  <a:lnTo>
                    <a:pt x="43" y="55"/>
                  </a:lnTo>
                  <a:lnTo>
                    <a:pt x="0" y="0"/>
                  </a:lnTo>
                  <a:lnTo>
                    <a:pt x="43" y="55"/>
                  </a:lnTo>
                  <a:lnTo>
                    <a:pt x="43" y="56"/>
                  </a:lnTo>
                  <a:lnTo>
                    <a:pt x="46" y="58"/>
                  </a:lnTo>
                  <a:lnTo>
                    <a:pt x="47"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60" name="未知"/>
            <p:cNvSpPr/>
            <p:nvPr/>
          </p:nvSpPr>
          <p:spPr bwMode="auto">
            <a:xfrm>
              <a:off x="1096" y="429"/>
              <a:ext cx="22" cy="23"/>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30" y="37"/>
                  </a:moveTo>
                  <a:lnTo>
                    <a:pt x="3" y="56"/>
                  </a:lnTo>
                  <a:lnTo>
                    <a:pt x="2" y="56"/>
                  </a:lnTo>
                  <a:lnTo>
                    <a:pt x="0" y="53"/>
                  </a:lnTo>
                  <a:lnTo>
                    <a:pt x="1" y="52"/>
                  </a:lnTo>
                  <a:lnTo>
                    <a:pt x="41" y="7"/>
                  </a:lnTo>
                  <a:lnTo>
                    <a:pt x="54" y="0"/>
                  </a:lnTo>
                  <a:lnTo>
                    <a:pt x="55" y="1"/>
                  </a:lnTo>
                  <a:lnTo>
                    <a:pt x="56" y="1"/>
                  </a:lnTo>
                  <a:lnTo>
                    <a:pt x="56" y="2"/>
                  </a:lnTo>
                  <a:lnTo>
                    <a:pt x="56" y="3"/>
                  </a:lnTo>
                  <a:lnTo>
                    <a:pt x="30"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1" name="未知"/>
            <p:cNvSpPr/>
            <p:nvPr/>
          </p:nvSpPr>
          <p:spPr bwMode="auto">
            <a:xfrm>
              <a:off x="1066" y="409"/>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3" y="242"/>
                  </a:moveTo>
                  <a:lnTo>
                    <a:pt x="256" y="232"/>
                  </a:lnTo>
                  <a:lnTo>
                    <a:pt x="276" y="276"/>
                  </a:lnTo>
                  <a:lnTo>
                    <a:pt x="256" y="232"/>
                  </a:lnTo>
                  <a:lnTo>
                    <a:pt x="44" y="19"/>
                  </a:lnTo>
                  <a:lnTo>
                    <a:pt x="33" y="34"/>
                  </a:lnTo>
                  <a:lnTo>
                    <a:pt x="0" y="0"/>
                  </a:lnTo>
                  <a:lnTo>
                    <a:pt x="33" y="34"/>
                  </a:lnTo>
                  <a:lnTo>
                    <a:pt x="33" y="35"/>
                  </a:lnTo>
                  <a:lnTo>
                    <a:pt x="222" y="233"/>
                  </a:lnTo>
                  <a:lnTo>
                    <a:pt x="242" y="242"/>
                  </a:lnTo>
                  <a:lnTo>
                    <a:pt x="243"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62" name="未知"/>
            <p:cNvSpPr/>
            <p:nvPr/>
          </p:nvSpPr>
          <p:spPr bwMode="auto">
            <a:xfrm>
              <a:off x="1076" y="404"/>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3" y="241"/>
                  </a:moveTo>
                  <a:lnTo>
                    <a:pt x="233" y="240"/>
                  </a:lnTo>
                  <a:lnTo>
                    <a:pt x="233" y="238"/>
                  </a:lnTo>
                  <a:lnTo>
                    <a:pt x="262" y="262"/>
                  </a:lnTo>
                  <a:lnTo>
                    <a:pt x="233" y="238"/>
                  </a:lnTo>
                  <a:lnTo>
                    <a:pt x="233" y="237"/>
                  </a:lnTo>
                  <a:lnTo>
                    <a:pt x="44" y="39"/>
                  </a:lnTo>
                  <a:lnTo>
                    <a:pt x="24" y="30"/>
                  </a:lnTo>
                  <a:lnTo>
                    <a:pt x="23" y="30"/>
                  </a:lnTo>
                  <a:lnTo>
                    <a:pt x="21" y="30"/>
                  </a:lnTo>
                  <a:lnTo>
                    <a:pt x="20" y="30"/>
                  </a:lnTo>
                  <a:lnTo>
                    <a:pt x="0" y="0"/>
                  </a:lnTo>
                  <a:lnTo>
                    <a:pt x="20" y="30"/>
                  </a:lnTo>
                  <a:lnTo>
                    <a:pt x="232" y="243"/>
                  </a:lnTo>
                  <a:lnTo>
                    <a:pt x="233"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63" name="未知"/>
            <p:cNvSpPr/>
            <p:nvPr/>
          </p:nvSpPr>
          <p:spPr bwMode="auto">
            <a:xfrm>
              <a:off x="1080" y="416"/>
              <a:ext cx="89" cy="90"/>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220" y="219"/>
                  </a:moveTo>
                  <a:lnTo>
                    <a:pt x="224" y="208"/>
                  </a:lnTo>
                  <a:lnTo>
                    <a:pt x="224" y="207"/>
                  </a:lnTo>
                  <a:lnTo>
                    <a:pt x="35" y="9"/>
                  </a:lnTo>
                  <a:lnTo>
                    <a:pt x="15" y="0"/>
                  </a:lnTo>
                  <a:lnTo>
                    <a:pt x="14" y="0"/>
                  </a:lnTo>
                  <a:lnTo>
                    <a:pt x="0" y="15"/>
                  </a:lnTo>
                  <a:lnTo>
                    <a:pt x="0" y="16"/>
                  </a:lnTo>
                  <a:lnTo>
                    <a:pt x="189" y="214"/>
                  </a:lnTo>
                  <a:lnTo>
                    <a:pt x="209" y="223"/>
                  </a:lnTo>
                  <a:lnTo>
                    <a:pt x="210" y="223"/>
                  </a:lnTo>
                  <a:lnTo>
                    <a:pt x="220"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 name="未知"/>
            <p:cNvSpPr/>
            <p:nvPr/>
          </p:nvSpPr>
          <p:spPr bwMode="auto">
            <a:xfrm>
              <a:off x="1121" y="448"/>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 name="未知"/>
            <p:cNvSpPr/>
            <p:nvPr/>
          </p:nvSpPr>
          <p:spPr bwMode="auto">
            <a:xfrm>
              <a:off x="1120" y="448"/>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6" name="未知"/>
            <p:cNvSpPr/>
            <p:nvPr/>
          </p:nvSpPr>
          <p:spPr bwMode="auto">
            <a:xfrm>
              <a:off x="1141" y="468"/>
              <a:ext cx="3" cy="23"/>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7" name="未知"/>
            <p:cNvSpPr/>
            <p:nvPr/>
          </p:nvSpPr>
          <p:spPr bwMode="auto">
            <a:xfrm>
              <a:off x="1140" y="468"/>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8" name="未知"/>
            <p:cNvSpPr/>
            <p:nvPr/>
          </p:nvSpPr>
          <p:spPr bwMode="auto">
            <a:xfrm>
              <a:off x="1152" y="47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9" name="未知"/>
            <p:cNvSpPr/>
            <p:nvPr/>
          </p:nvSpPr>
          <p:spPr bwMode="auto">
            <a:xfrm>
              <a:off x="1150" y="47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0" name="未知"/>
            <p:cNvSpPr/>
            <p:nvPr/>
          </p:nvSpPr>
          <p:spPr bwMode="auto">
            <a:xfrm>
              <a:off x="1131" y="45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1" name="未知"/>
            <p:cNvSpPr/>
            <p:nvPr/>
          </p:nvSpPr>
          <p:spPr bwMode="auto">
            <a:xfrm>
              <a:off x="1130" y="458"/>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2" name="未知"/>
            <p:cNvSpPr/>
            <p:nvPr/>
          </p:nvSpPr>
          <p:spPr bwMode="auto">
            <a:xfrm>
              <a:off x="1112" y="439"/>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3" name="未知"/>
            <p:cNvSpPr/>
            <p:nvPr/>
          </p:nvSpPr>
          <p:spPr bwMode="auto">
            <a:xfrm>
              <a:off x="1111" y="439"/>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4" name="未知"/>
            <p:cNvSpPr/>
            <p:nvPr/>
          </p:nvSpPr>
          <p:spPr bwMode="auto">
            <a:xfrm>
              <a:off x="1112" y="476"/>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0" y="546"/>
                  </a:moveTo>
                  <a:lnTo>
                    <a:pt x="591" y="511"/>
                  </a:lnTo>
                  <a:lnTo>
                    <a:pt x="594" y="490"/>
                  </a:lnTo>
                  <a:lnTo>
                    <a:pt x="627" y="627"/>
                  </a:lnTo>
                  <a:lnTo>
                    <a:pt x="594" y="490"/>
                  </a:lnTo>
                  <a:lnTo>
                    <a:pt x="593" y="486"/>
                  </a:lnTo>
                  <a:lnTo>
                    <a:pt x="180" y="67"/>
                  </a:lnTo>
                  <a:lnTo>
                    <a:pt x="129" y="31"/>
                  </a:lnTo>
                  <a:lnTo>
                    <a:pt x="127" y="31"/>
                  </a:lnTo>
                  <a:lnTo>
                    <a:pt x="80" y="72"/>
                  </a:lnTo>
                  <a:lnTo>
                    <a:pt x="79" y="82"/>
                  </a:lnTo>
                  <a:lnTo>
                    <a:pt x="0" y="0"/>
                  </a:lnTo>
                  <a:lnTo>
                    <a:pt x="79" y="82"/>
                  </a:lnTo>
                  <a:lnTo>
                    <a:pt x="79" y="84"/>
                  </a:lnTo>
                  <a:lnTo>
                    <a:pt x="499" y="533"/>
                  </a:lnTo>
                  <a:lnTo>
                    <a:pt x="537" y="546"/>
                  </a:lnTo>
                  <a:lnTo>
                    <a:pt x="540"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 name="未知"/>
            <p:cNvSpPr/>
            <p:nvPr/>
          </p:nvSpPr>
          <p:spPr bwMode="auto">
            <a:xfrm>
              <a:off x="1157" y="457"/>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7"/>
                  </a:moveTo>
                  <a:lnTo>
                    <a:pt x="68" y="116"/>
                  </a:lnTo>
                  <a:lnTo>
                    <a:pt x="0" y="0"/>
                  </a:lnTo>
                  <a:lnTo>
                    <a:pt x="68" y="116"/>
                  </a:lnTo>
                  <a:lnTo>
                    <a:pt x="481" y="529"/>
                  </a:lnTo>
                  <a:lnTo>
                    <a:pt x="563" y="563"/>
                  </a:lnTo>
                  <a:lnTo>
                    <a:pt x="481" y="529"/>
                  </a:lnTo>
                  <a:lnTo>
                    <a:pt x="481" y="527"/>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6" name="未知"/>
            <p:cNvSpPr/>
            <p:nvPr/>
          </p:nvSpPr>
          <p:spPr bwMode="auto">
            <a:xfrm>
              <a:off x="1076" y="462"/>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4"/>
                  </a:moveTo>
                  <a:lnTo>
                    <a:pt x="234" y="97"/>
                  </a:lnTo>
                  <a:lnTo>
                    <a:pt x="253" y="253"/>
                  </a:lnTo>
                  <a:lnTo>
                    <a:pt x="234" y="97"/>
                  </a:lnTo>
                  <a:lnTo>
                    <a:pt x="158" y="21"/>
                  </a:lnTo>
                  <a:lnTo>
                    <a:pt x="21" y="152"/>
                  </a:lnTo>
                  <a:lnTo>
                    <a:pt x="0" y="0"/>
                  </a:lnTo>
                  <a:lnTo>
                    <a:pt x="21" y="152"/>
                  </a:lnTo>
                  <a:lnTo>
                    <a:pt x="47" y="171"/>
                  </a:lnTo>
                  <a:lnTo>
                    <a:pt x="144"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7" name="未知"/>
            <p:cNvSpPr/>
            <p:nvPr/>
          </p:nvSpPr>
          <p:spPr bwMode="auto">
            <a:xfrm>
              <a:off x="1130" y="439"/>
              <a:ext cx="70" cy="69"/>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10" y="142"/>
                  </a:moveTo>
                  <a:lnTo>
                    <a:pt x="175" y="174"/>
                  </a:lnTo>
                  <a:lnTo>
                    <a:pt x="110" y="142"/>
                  </a:lnTo>
                  <a:lnTo>
                    <a:pt x="47" y="55"/>
                  </a:lnTo>
                  <a:lnTo>
                    <a:pt x="21" y="79"/>
                  </a:lnTo>
                  <a:lnTo>
                    <a:pt x="0" y="0"/>
                  </a:lnTo>
                  <a:lnTo>
                    <a:pt x="21" y="79"/>
                  </a:lnTo>
                  <a:lnTo>
                    <a:pt x="97" y="155"/>
                  </a:lnTo>
                  <a:lnTo>
                    <a:pt x="110"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8" name="未知"/>
            <p:cNvSpPr/>
            <p:nvPr/>
          </p:nvSpPr>
          <p:spPr bwMode="auto">
            <a:xfrm>
              <a:off x="1084" y="461"/>
              <a:ext cx="90"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4" y="141"/>
                  </a:lnTo>
                  <a:lnTo>
                    <a:pt x="170" y="140"/>
                  </a:lnTo>
                  <a:lnTo>
                    <a:pt x="165" y="140"/>
                  </a:lnTo>
                  <a:lnTo>
                    <a:pt x="123" y="127"/>
                  </a:lnTo>
                  <a:lnTo>
                    <a:pt x="26" y="174"/>
                  </a:lnTo>
                  <a:lnTo>
                    <a:pt x="0" y="155"/>
                  </a:lnTo>
                  <a:lnTo>
                    <a:pt x="163" y="0"/>
                  </a:lnTo>
                  <a:lnTo>
                    <a:pt x="226"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9" name="未知"/>
            <p:cNvSpPr/>
            <p:nvPr/>
          </p:nvSpPr>
          <p:spPr bwMode="auto">
            <a:xfrm>
              <a:off x="1028" y="466"/>
              <a:ext cx="6" cy="6"/>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6"/>
                  </a:moveTo>
                  <a:lnTo>
                    <a:pt x="15" y="15"/>
                  </a:lnTo>
                  <a:lnTo>
                    <a:pt x="0" y="0"/>
                  </a:lnTo>
                  <a:lnTo>
                    <a:pt x="1" y="2"/>
                  </a:lnTo>
                  <a:lnTo>
                    <a:pt x="14" y="17"/>
                  </a:lnTo>
                  <a:lnTo>
                    <a:pt x="14"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0" name="未知"/>
            <p:cNvSpPr/>
            <p:nvPr/>
          </p:nvSpPr>
          <p:spPr bwMode="auto">
            <a:xfrm>
              <a:off x="1005" y="389"/>
              <a:ext cx="112" cy="111"/>
            </a:xfrm>
            <a:custGeom>
              <a:avLst/>
              <a:gdLst>
                <a:gd name="T0" fmla="*/ 0 w 279"/>
                <a:gd name="T1" fmla="*/ 0 h 278"/>
                <a:gd name="T2" fmla="*/ 0 w 279"/>
                <a:gd name="T3" fmla="*/ 0 h 278"/>
                <a:gd name="T4" fmla="*/ 0 w 279"/>
                <a:gd name="T5" fmla="*/ 0 h 278"/>
                <a:gd name="T6" fmla="*/ 0 w 279"/>
                <a:gd name="T7" fmla="*/ 0 h 278"/>
                <a:gd name="T8" fmla="*/ 0 w 279"/>
                <a:gd name="T9" fmla="*/ 0 h 278"/>
                <a:gd name="T10" fmla="*/ 0 w 279"/>
                <a:gd name="T11" fmla="*/ 0 h 278"/>
                <a:gd name="T12" fmla="*/ 0 w 279"/>
                <a:gd name="T13" fmla="*/ 0 h 278"/>
                <a:gd name="T14" fmla="*/ 0 w 279"/>
                <a:gd name="T15" fmla="*/ 0 h 278"/>
                <a:gd name="T16" fmla="*/ 0 w 279"/>
                <a:gd name="T17" fmla="*/ 0 h 278"/>
                <a:gd name="T18" fmla="*/ 0 w 279"/>
                <a:gd name="T19" fmla="*/ 0 h 278"/>
                <a:gd name="T20" fmla="*/ 0 w 279"/>
                <a:gd name="T21" fmla="*/ 0 h 278"/>
                <a:gd name="T22" fmla="*/ 0 w 279"/>
                <a:gd name="T23" fmla="*/ 0 h 278"/>
                <a:gd name="T24" fmla="*/ 0 w 279"/>
                <a:gd name="T25" fmla="*/ 0 h 278"/>
                <a:gd name="T26" fmla="*/ 0 w 279"/>
                <a:gd name="T27" fmla="*/ 0 h 278"/>
                <a:gd name="T28" fmla="*/ 0 w 279"/>
                <a:gd name="T29" fmla="*/ 0 h 278"/>
                <a:gd name="T30" fmla="*/ 0 w 279"/>
                <a:gd name="T31" fmla="*/ 0 h 278"/>
                <a:gd name="T32" fmla="*/ 0 w 279"/>
                <a:gd name="T33" fmla="*/ 0 h 278"/>
                <a:gd name="T34" fmla="*/ 0 w 279"/>
                <a:gd name="T35" fmla="*/ 0 h 278"/>
                <a:gd name="T36" fmla="*/ 0 w 279"/>
                <a:gd name="T37" fmla="*/ 0 h 2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8">
                  <a:moveTo>
                    <a:pt x="73" y="205"/>
                  </a:moveTo>
                  <a:lnTo>
                    <a:pt x="115" y="159"/>
                  </a:lnTo>
                  <a:lnTo>
                    <a:pt x="165" y="115"/>
                  </a:lnTo>
                  <a:lnTo>
                    <a:pt x="181" y="108"/>
                  </a:lnTo>
                  <a:lnTo>
                    <a:pt x="230" y="157"/>
                  </a:lnTo>
                  <a:lnTo>
                    <a:pt x="261" y="125"/>
                  </a:lnTo>
                  <a:lnTo>
                    <a:pt x="279" y="278"/>
                  </a:lnTo>
                  <a:lnTo>
                    <a:pt x="261" y="125"/>
                  </a:lnTo>
                  <a:lnTo>
                    <a:pt x="165" y="29"/>
                  </a:lnTo>
                  <a:lnTo>
                    <a:pt x="157" y="35"/>
                  </a:lnTo>
                  <a:lnTo>
                    <a:pt x="147" y="42"/>
                  </a:lnTo>
                  <a:lnTo>
                    <a:pt x="103" y="87"/>
                  </a:lnTo>
                  <a:lnTo>
                    <a:pt x="64" y="141"/>
                  </a:lnTo>
                  <a:lnTo>
                    <a:pt x="50" y="176"/>
                  </a:lnTo>
                  <a:lnTo>
                    <a:pt x="0" y="0"/>
                  </a:lnTo>
                  <a:lnTo>
                    <a:pt x="50" y="176"/>
                  </a:lnTo>
                  <a:lnTo>
                    <a:pt x="50" y="177"/>
                  </a:lnTo>
                  <a:lnTo>
                    <a:pt x="72" y="206"/>
                  </a:lnTo>
                  <a:lnTo>
                    <a:pt x="73" y="205"/>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1" name="未知"/>
            <p:cNvSpPr/>
            <p:nvPr/>
          </p:nvSpPr>
          <p:spPr bwMode="auto">
            <a:xfrm>
              <a:off x="1059" y="366"/>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w 202"/>
                <a:gd name="T23" fmla="*/ 0 h 202"/>
                <a:gd name="T24" fmla="*/ 0 w 202"/>
                <a:gd name="T25" fmla="*/ 0 h 202"/>
                <a:gd name="T26" fmla="*/ 0 w 202"/>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2">
                  <a:moveTo>
                    <a:pt x="148" y="159"/>
                  </a:moveTo>
                  <a:lnTo>
                    <a:pt x="202" y="202"/>
                  </a:lnTo>
                  <a:lnTo>
                    <a:pt x="148" y="159"/>
                  </a:lnTo>
                  <a:lnTo>
                    <a:pt x="123" y="105"/>
                  </a:lnTo>
                  <a:lnTo>
                    <a:pt x="68" y="69"/>
                  </a:lnTo>
                  <a:lnTo>
                    <a:pt x="60" y="70"/>
                  </a:lnTo>
                  <a:lnTo>
                    <a:pt x="50" y="74"/>
                  </a:lnTo>
                  <a:lnTo>
                    <a:pt x="41" y="80"/>
                  </a:lnTo>
                  <a:lnTo>
                    <a:pt x="31" y="86"/>
                  </a:lnTo>
                  <a:lnTo>
                    <a:pt x="30" y="87"/>
                  </a:lnTo>
                  <a:lnTo>
                    <a:pt x="0" y="0"/>
                  </a:lnTo>
                  <a:lnTo>
                    <a:pt x="30" y="87"/>
                  </a:lnTo>
                  <a:lnTo>
                    <a:pt x="126" y="183"/>
                  </a:lnTo>
                  <a:lnTo>
                    <a:pt x="148" y="159"/>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2" name="未知"/>
            <p:cNvSpPr/>
            <p:nvPr/>
          </p:nvSpPr>
          <p:spPr bwMode="auto">
            <a:xfrm>
              <a:off x="1025" y="394"/>
              <a:ext cx="93" cy="78"/>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4"/>
                  </a:lnTo>
                  <a:lnTo>
                    <a:pt x="70" y="57"/>
                  </a:lnTo>
                  <a:lnTo>
                    <a:pt x="116" y="17"/>
                  </a:lnTo>
                  <a:lnTo>
                    <a:pt x="153" y="0"/>
                  </a:lnTo>
                  <a:lnTo>
                    <a:pt x="162" y="0"/>
                  </a:lnTo>
                  <a:lnTo>
                    <a:pt x="213" y="43"/>
                  </a:lnTo>
                  <a:lnTo>
                    <a:pt x="233" y="90"/>
                  </a:lnTo>
                  <a:lnTo>
                    <a:pt x="180" y="146"/>
                  </a:lnTo>
                  <a:lnTo>
                    <a:pt x="131" y="97"/>
                  </a:lnTo>
                  <a:lnTo>
                    <a:pt x="126" y="98"/>
                  </a:lnTo>
                  <a:lnTo>
                    <a:pt x="72" y="141"/>
                  </a:lnTo>
                  <a:lnTo>
                    <a:pt x="29" y="187"/>
                  </a:lnTo>
                  <a:lnTo>
                    <a:pt x="21"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3" name="未知"/>
            <p:cNvSpPr/>
            <p:nvPr/>
          </p:nvSpPr>
          <p:spPr bwMode="auto">
            <a:xfrm>
              <a:off x="1118" y="472"/>
              <a:ext cx="70" cy="69"/>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75" y="127"/>
                  </a:moveTo>
                  <a:lnTo>
                    <a:pt x="136" y="75"/>
                  </a:lnTo>
                  <a:lnTo>
                    <a:pt x="144" y="56"/>
                  </a:lnTo>
                  <a:lnTo>
                    <a:pt x="175" y="174"/>
                  </a:lnTo>
                  <a:lnTo>
                    <a:pt x="144" y="56"/>
                  </a:lnTo>
                  <a:lnTo>
                    <a:pt x="144" y="54"/>
                  </a:lnTo>
                  <a:lnTo>
                    <a:pt x="118" y="31"/>
                  </a:lnTo>
                  <a:lnTo>
                    <a:pt x="116" y="31"/>
                  </a:lnTo>
                  <a:lnTo>
                    <a:pt x="55" y="83"/>
                  </a:lnTo>
                  <a:lnTo>
                    <a:pt x="47" y="101"/>
                  </a:lnTo>
                  <a:lnTo>
                    <a:pt x="0" y="0"/>
                  </a:lnTo>
                  <a:lnTo>
                    <a:pt x="47" y="101"/>
                  </a:lnTo>
                  <a:lnTo>
                    <a:pt x="47" y="103"/>
                  </a:lnTo>
                  <a:lnTo>
                    <a:pt x="73" y="127"/>
                  </a:lnTo>
                  <a:lnTo>
                    <a:pt x="75" y="127"/>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4" name="未知"/>
            <p:cNvSpPr/>
            <p:nvPr/>
          </p:nvSpPr>
          <p:spPr bwMode="auto">
            <a:xfrm>
              <a:off x="1315" y="670"/>
              <a:ext cx="17" cy="17"/>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1">
                  <a:moveTo>
                    <a:pt x="23" y="0"/>
                  </a:moveTo>
                  <a:lnTo>
                    <a:pt x="41" y="21"/>
                  </a:lnTo>
                  <a:lnTo>
                    <a:pt x="41" y="23"/>
                  </a:lnTo>
                  <a:lnTo>
                    <a:pt x="20" y="41"/>
                  </a:lnTo>
                  <a:lnTo>
                    <a:pt x="18" y="41"/>
                  </a:lnTo>
                  <a:lnTo>
                    <a:pt x="0" y="20"/>
                  </a:lnTo>
                  <a:lnTo>
                    <a:pt x="0" y="19"/>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 name="未知"/>
            <p:cNvSpPr/>
            <p:nvPr/>
          </p:nvSpPr>
          <p:spPr bwMode="auto">
            <a:xfrm>
              <a:off x="1315" y="670"/>
              <a:ext cx="17" cy="17"/>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w 4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1">
                  <a:moveTo>
                    <a:pt x="35" y="36"/>
                  </a:moveTo>
                  <a:lnTo>
                    <a:pt x="20" y="41"/>
                  </a:lnTo>
                  <a:lnTo>
                    <a:pt x="18" y="41"/>
                  </a:lnTo>
                  <a:lnTo>
                    <a:pt x="0" y="20"/>
                  </a:lnTo>
                  <a:lnTo>
                    <a:pt x="0" y="19"/>
                  </a:lnTo>
                  <a:lnTo>
                    <a:pt x="21" y="0"/>
                  </a:lnTo>
                  <a:lnTo>
                    <a:pt x="23" y="0"/>
                  </a:lnTo>
                  <a:lnTo>
                    <a:pt x="41" y="21"/>
                  </a:lnTo>
                  <a:lnTo>
                    <a:pt x="41"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6" name="未知"/>
            <p:cNvSpPr/>
            <p:nvPr/>
          </p:nvSpPr>
          <p:spPr bwMode="auto">
            <a:xfrm>
              <a:off x="648" y="908"/>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43"/>
                  </a:moveTo>
                  <a:lnTo>
                    <a:pt x="43" y="52"/>
                  </a:lnTo>
                  <a:lnTo>
                    <a:pt x="0" y="9"/>
                  </a:lnTo>
                  <a:lnTo>
                    <a:pt x="8" y="0"/>
                  </a:lnTo>
                  <a:lnTo>
                    <a:pt x="52" y="4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7" name="未知"/>
            <p:cNvSpPr/>
            <p:nvPr/>
          </p:nvSpPr>
          <p:spPr bwMode="auto">
            <a:xfrm>
              <a:off x="648" y="908"/>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0" y="9"/>
                  </a:moveTo>
                  <a:lnTo>
                    <a:pt x="43" y="52"/>
                  </a:lnTo>
                  <a:lnTo>
                    <a:pt x="52" y="43"/>
                  </a:lnTo>
                  <a:lnTo>
                    <a:pt x="8" y="0"/>
                  </a:lnTo>
                  <a:lnTo>
                    <a:pt x="0" y="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8" name="Rectangle 795"/>
            <p:cNvSpPr>
              <a:spLocks noChangeArrowheads="1"/>
            </p:cNvSpPr>
            <p:nvPr/>
          </p:nvSpPr>
          <p:spPr bwMode="auto">
            <a:xfrm>
              <a:off x="654" y="898"/>
              <a:ext cx="24"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89" name="Rectangle 796"/>
            <p:cNvSpPr/>
            <p:nvPr/>
          </p:nvSpPr>
          <p:spPr bwMode="auto">
            <a:xfrm>
              <a:off x="654" y="898"/>
              <a:ext cx="24"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90" name="未知"/>
            <p:cNvSpPr/>
            <p:nvPr/>
          </p:nvSpPr>
          <p:spPr bwMode="auto">
            <a:xfrm>
              <a:off x="648" y="874"/>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2" y="8"/>
                  </a:moveTo>
                  <a:lnTo>
                    <a:pt x="8" y="51"/>
                  </a:lnTo>
                  <a:lnTo>
                    <a:pt x="0" y="43"/>
                  </a:lnTo>
                  <a:lnTo>
                    <a:pt x="43" y="0"/>
                  </a:lnTo>
                  <a:lnTo>
                    <a:pt x="52"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91" name="未知"/>
            <p:cNvSpPr/>
            <p:nvPr/>
          </p:nvSpPr>
          <p:spPr bwMode="auto">
            <a:xfrm>
              <a:off x="648" y="874"/>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8" y="51"/>
                  </a:moveTo>
                  <a:lnTo>
                    <a:pt x="52" y="8"/>
                  </a:lnTo>
                  <a:lnTo>
                    <a:pt x="43" y="0"/>
                  </a:lnTo>
                  <a:lnTo>
                    <a:pt x="0" y="43"/>
                  </a:lnTo>
                  <a:lnTo>
                    <a:pt x="8" y="5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2" name="Rectangle 799"/>
            <p:cNvSpPr>
              <a:spLocks noChangeArrowheads="1"/>
            </p:cNvSpPr>
            <p:nvPr/>
          </p:nvSpPr>
          <p:spPr bwMode="auto">
            <a:xfrm>
              <a:off x="639" y="865"/>
              <a:ext cx="6" cy="24"/>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93" name="Rectangle 800"/>
            <p:cNvSpPr/>
            <p:nvPr/>
          </p:nvSpPr>
          <p:spPr bwMode="auto">
            <a:xfrm>
              <a:off x="639" y="865"/>
              <a:ext cx="6" cy="24"/>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94" name="Rectangle 801"/>
            <p:cNvSpPr>
              <a:spLocks noChangeArrowheads="1"/>
            </p:cNvSpPr>
            <p:nvPr/>
          </p:nvSpPr>
          <p:spPr bwMode="auto">
            <a:xfrm>
              <a:off x="605" y="898"/>
              <a:ext cx="25"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95" name="Rectangle 802"/>
            <p:cNvSpPr/>
            <p:nvPr/>
          </p:nvSpPr>
          <p:spPr bwMode="auto">
            <a:xfrm>
              <a:off x="605" y="898"/>
              <a:ext cx="25"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96" name="未知"/>
            <p:cNvSpPr/>
            <p:nvPr/>
          </p:nvSpPr>
          <p:spPr bwMode="auto">
            <a:xfrm>
              <a:off x="614" y="908"/>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97" name="未知"/>
            <p:cNvSpPr/>
            <p:nvPr/>
          </p:nvSpPr>
          <p:spPr bwMode="auto">
            <a:xfrm>
              <a:off x="614" y="908"/>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43" y="0"/>
                  </a:moveTo>
                  <a:lnTo>
                    <a:pt x="0" y="43"/>
                  </a:lnTo>
                  <a:lnTo>
                    <a:pt x="9" y="52"/>
                  </a:lnTo>
                  <a:lnTo>
                    <a:pt x="52" y="9"/>
                  </a:lnTo>
                  <a:lnTo>
                    <a:pt x="43"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8" name="Rectangle 805"/>
            <p:cNvSpPr>
              <a:spLocks noChangeArrowheads="1"/>
            </p:cNvSpPr>
            <p:nvPr/>
          </p:nvSpPr>
          <p:spPr bwMode="auto">
            <a:xfrm>
              <a:off x="639" y="912"/>
              <a:ext cx="6" cy="2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499" name="Rectangle 806"/>
            <p:cNvSpPr/>
            <p:nvPr/>
          </p:nvSpPr>
          <p:spPr bwMode="auto">
            <a:xfrm>
              <a:off x="639" y="912"/>
              <a:ext cx="6" cy="2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500" name="未知"/>
            <p:cNvSpPr/>
            <p:nvPr/>
          </p:nvSpPr>
          <p:spPr bwMode="auto">
            <a:xfrm>
              <a:off x="614" y="874"/>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2" y="42"/>
                  </a:moveTo>
                  <a:lnTo>
                    <a:pt x="43" y="51"/>
                  </a:lnTo>
                  <a:lnTo>
                    <a:pt x="0" y="8"/>
                  </a:lnTo>
                  <a:lnTo>
                    <a:pt x="9" y="0"/>
                  </a:lnTo>
                  <a:lnTo>
                    <a:pt x="52" y="42"/>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1" name="未知"/>
            <p:cNvSpPr/>
            <p:nvPr/>
          </p:nvSpPr>
          <p:spPr bwMode="auto">
            <a:xfrm>
              <a:off x="614" y="874"/>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2" y="42"/>
                  </a:moveTo>
                  <a:lnTo>
                    <a:pt x="9" y="0"/>
                  </a:lnTo>
                  <a:lnTo>
                    <a:pt x="0" y="8"/>
                  </a:lnTo>
                  <a:lnTo>
                    <a:pt x="43" y="51"/>
                  </a:lnTo>
                  <a:lnTo>
                    <a:pt x="52" y="4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02" name="未知"/>
            <p:cNvSpPr/>
            <p:nvPr/>
          </p:nvSpPr>
          <p:spPr bwMode="auto">
            <a:xfrm>
              <a:off x="618" y="933"/>
              <a:ext cx="47" cy="8"/>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w 116"/>
                <a:gd name="T45" fmla="*/ 0 h 19"/>
                <a:gd name="T46" fmla="*/ 0 w 116"/>
                <a:gd name="T47" fmla="*/ 0 h 19"/>
                <a:gd name="T48" fmla="*/ 0 w 116"/>
                <a:gd name="T49" fmla="*/ 0 h 19"/>
                <a:gd name="T50" fmla="*/ 0 w 116"/>
                <a:gd name="T51" fmla="*/ 0 h 19"/>
                <a:gd name="T52" fmla="*/ 0 w 116"/>
                <a:gd name="T53" fmla="*/ 0 h 19"/>
                <a:gd name="T54" fmla="*/ 0 w 116"/>
                <a:gd name="T55" fmla="*/ 0 h 19"/>
                <a:gd name="T56" fmla="*/ 0 w 116"/>
                <a:gd name="T57" fmla="*/ 0 h 19"/>
                <a:gd name="T58" fmla="*/ 0 w 116"/>
                <a:gd name="T59" fmla="*/ 0 h 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6" h="19">
                  <a:moveTo>
                    <a:pt x="58" y="19"/>
                  </a:moveTo>
                  <a:lnTo>
                    <a:pt x="54" y="19"/>
                  </a:lnTo>
                  <a:lnTo>
                    <a:pt x="50" y="18"/>
                  </a:lnTo>
                  <a:lnTo>
                    <a:pt x="46" y="18"/>
                  </a:lnTo>
                  <a:lnTo>
                    <a:pt x="42" y="18"/>
                  </a:lnTo>
                  <a:lnTo>
                    <a:pt x="38" y="17"/>
                  </a:lnTo>
                  <a:lnTo>
                    <a:pt x="24" y="13"/>
                  </a:lnTo>
                  <a:lnTo>
                    <a:pt x="20" y="11"/>
                  </a:lnTo>
                  <a:lnTo>
                    <a:pt x="17" y="10"/>
                  </a:lnTo>
                  <a:lnTo>
                    <a:pt x="13" y="8"/>
                  </a:lnTo>
                  <a:lnTo>
                    <a:pt x="10" y="6"/>
                  </a:lnTo>
                  <a:lnTo>
                    <a:pt x="6" y="4"/>
                  </a:lnTo>
                  <a:lnTo>
                    <a:pt x="3" y="2"/>
                  </a:lnTo>
                  <a:lnTo>
                    <a:pt x="0" y="0"/>
                  </a:lnTo>
                  <a:lnTo>
                    <a:pt x="116" y="0"/>
                  </a:lnTo>
                  <a:lnTo>
                    <a:pt x="112" y="2"/>
                  </a:lnTo>
                  <a:lnTo>
                    <a:pt x="109" y="4"/>
                  </a:lnTo>
                  <a:lnTo>
                    <a:pt x="106" y="6"/>
                  </a:lnTo>
                  <a:lnTo>
                    <a:pt x="103" y="8"/>
                  </a:lnTo>
                  <a:lnTo>
                    <a:pt x="99" y="10"/>
                  </a:lnTo>
                  <a:lnTo>
                    <a:pt x="96" y="11"/>
                  </a:lnTo>
                  <a:lnTo>
                    <a:pt x="92" y="13"/>
                  </a:lnTo>
                  <a:lnTo>
                    <a:pt x="88" y="14"/>
                  </a:lnTo>
                  <a:lnTo>
                    <a:pt x="85" y="15"/>
                  </a:lnTo>
                  <a:lnTo>
                    <a:pt x="81" y="16"/>
                  </a:lnTo>
                  <a:lnTo>
                    <a:pt x="77" y="17"/>
                  </a:lnTo>
                  <a:lnTo>
                    <a:pt x="62" y="19"/>
                  </a:lnTo>
                  <a:lnTo>
                    <a:pt x="58" y="1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3" name="未知"/>
            <p:cNvSpPr/>
            <p:nvPr/>
          </p:nvSpPr>
          <p:spPr bwMode="auto">
            <a:xfrm>
              <a:off x="602" y="870"/>
              <a:ext cx="40" cy="63"/>
            </a:xfrm>
            <a:custGeom>
              <a:avLst/>
              <a:gdLst>
                <a:gd name="T0" fmla="*/ 0 w 99"/>
                <a:gd name="T1" fmla="*/ 0 h 159"/>
                <a:gd name="T2" fmla="*/ 0 w 99"/>
                <a:gd name="T3" fmla="*/ 0 h 159"/>
                <a:gd name="T4" fmla="*/ 0 w 99"/>
                <a:gd name="T5" fmla="*/ 0 h 159"/>
                <a:gd name="T6" fmla="*/ 0 w 99"/>
                <a:gd name="T7" fmla="*/ 0 h 159"/>
                <a:gd name="T8" fmla="*/ 0 w 99"/>
                <a:gd name="T9" fmla="*/ 0 h 159"/>
                <a:gd name="T10" fmla="*/ 0 w 99"/>
                <a:gd name="T11" fmla="*/ 0 h 159"/>
                <a:gd name="T12" fmla="*/ 0 w 99"/>
                <a:gd name="T13" fmla="*/ 0 h 159"/>
                <a:gd name="T14" fmla="*/ 0 w 99"/>
                <a:gd name="T15" fmla="*/ 0 h 159"/>
                <a:gd name="T16" fmla="*/ 0 w 99"/>
                <a:gd name="T17" fmla="*/ 0 h 159"/>
                <a:gd name="T18" fmla="*/ 0 w 99"/>
                <a:gd name="T19" fmla="*/ 0 h 159"/>
                <a:gd name="T20" fmla="*/ 0 w 99"/>
                <a:gd name="T21" fmla="*/ 0 h 159"/>
                <a:gd name="T22" fmla="*/ 0 w 99"/>
                <a:gd name="T23" fmla="*/ 0 h 159"/>
                <a:gd name="T24" fmla="*/ 0 w 99"/>
                <a:gd name="T25" fmla="*/ 0 h 159"/>
                <a:gd name="T26" fmla="*/ 0 w 99"/>
                <a:gd name="T27" fmla="*/ 0 h 159"/>
                <a:gd name="T28" fmla="*/ 0 w 99"/>
                <a:gd name="T29" fmla="*/ 0 h 159"/>
                <a:gd name="T30" fmla="*/ 0 w 99"/>
                <a:gd name="T31" fmla="*/ 0 h 159"/>
                <a:gd name="T32" fmla="*/ 0 w 99"/>
                <a:gd name="T33" fmla="*/ 0 h 159"/>
                <a:gd name="T34" fmla="*/ 0 w 99"/>
                <a:gd name="T35" fmla="*/ 0 h 159"/>
                <a:gd name="T36" fmla="*/ 0 w 99"/>
                <a:gd name="T37" fmla="*/ 0 h 159"/>
                <a:gd name="T38" fmla="*/ 0 w 99"/>
                <a:gd name="T39" fmla="*/ 0 h 159"/>
                <a:gd name="T40" fmla="*/ 0 w 99"/>
                <a:gd name="T41" fmla="*/ 0 h 159"/>
                <a:gd name="T42" fmla="*/ 0 w 99"/>
                <a:gd name="T43" fmla="*/ 0 h 159"/>
                <a:gd name="T44" fmla="*/ 0 w 99"/>
                <a:gd name="T45" fmla="*/ 0 h 159"/>
                <a:gd name="T46" fmla="*/ 0 w 99"/>
                <a:gd name="T47" fmla="*/ 0 h 159"/>
                <a:gd name="T48" fmla="*/ 0 w 99"/>
                <a:gd name="T49" fmla="*/ 0 h 159"/>
                <a:gd name="T50" fmla="*/ 0 w 99"/>
                <a:gd name="T51" fmla="*/ 0 h 159"/>
                <a:gd name="T52" fmla="*/ 0 w 99"/>
                <a:gd name="T53" fmla="*/ 0 h 159"/>
                <a:gd name="T54" fmla="*/ 0 w 99"/>
                <a:gd name="T55" fmla="*/ 0 h 159"/>
                <a:gd name="T56" fmla="*/ 0 w 99"/>
                <a:gd name="T57" fmla="*/ 0 h 159"/>
                <a:gd name="T58" fmla="*/ 0 w 99"/>
                <a:gd name="T59" fmla="*/ 0 h 159"/>
                <a:gd name="T60" fmla="*/ 0 w 99"/>
                <a:gd name="T61" fmla="*/ 0 h 159"/>
                <a:gd name="T62" fmla="*/ 0 w 99"/>
                <a:gd name="T63" fmla="*/ 0 h 159"/>
                <a:gd name="T64" fmla="*/ 0 w 99"/>
                <a:gd name="T65" fmla="*/ 0 h 159"/>
                <a:gd name="T66" fmla="*/ 0 w 99"/>
                <a:gd name="T67" fmla="*/ 0 h 159"/>
                <a:gd name="T68" fmla="*/ 0 w 99"/>
                <a:gd name="T69" fmla="*/ 0 h 159"/>
                <a:gd name="T70" fmla="*/ 0 w 99"/>
                <a:gd name="T71" fmla="*/ 0 h 159"/>
                <a:gd name="T72" fmla="*/ 0 w 99"/>
                <a:gd name="T73" fmla="*/ 0 h 159"/>
                <a:gd name="T74" fmla="*/ 0 w 99"/>
                <a:gd name="T75" fmla="*/ 0 h 159"/>
                <a:gd name="T76" fmla="*/ 0 w 99"/>
                <a:gd name="T77" fmla="*/ 0 h 159"/>
                <a:gd name="T78" fmla="*/ 0 w 99"/>
                <a:gd name="T79" fmla="*/ 0 h 159"/>
                <a:gd name="T80" fmla="*/ 0 w 99"/>
                <a:gd name="T81" fmla="*/ 0 h 159"/>
                <a:gd name="T82" fmla="*/ 0 w 99"/>
                <a:gd name="T83" fmla="*/ 0 h 159"/>
                <a:gd name="T84" fmla="*/ 0 w 99"/>
                <a:gd name="T85" fmla="*/ 0 h 159"/>
                <a:gd name="T86" fmla="*/ 0 w 99"/>
                <a:gd name="T87" fmla="*/ 0 h 159"/>
                <a:gd name="T88" fmla="*/ 0 w 99"/>
                <a:gd name="T89" fmla="*/ 0 h 159"/>
                <a:gd name="T90" fmla="*/ 0 w 99"/>
                <a:gd name="T91" fmla="*/ 0 h 159"/>
                <a:gd name="T92" fmla="*/ 0 w 99"/>
                <a:gd name="T93" fmla="*/ 0 h 159"/>
                <a:gd name="T94" fmla="*/ 0 w 99"/>
                <a:gd name="T95" fmla="*/ 0 h 159"/>
                <a:gd name="T96" fmla="*/ 0 w 99"/>
                <a:gd name="T97" fmla="*/ 0 h 159"/>
                <a:gd name="T98" fmla="*/ 0 w 99"/>
                <a:gd name="T99" fmla="*/ 0 h 1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9" h="159">
                  <a:moveTo>
                    <a:pt x="41" y="159"/>
                  </a:moveTo>
                  <a:lnTo>
                    <a:pt x="40" y="159"/>
                  </a:lnTo>
                  <a:lnTo>
                    <a:pt x="40" y="158"/>
                  </a:lnTo>
                  <a:lnTo>
                    <a:pt x="39" y="158"/>
                  </a:lnTo>
                  <a:lnTo>
                    <a:pt x="39" y="157"/>
                  </a:lnTo>
                  <a:lnTo>
                    <a:pt x="38" y="157"/>
                  </a:lnTo>
                  <a:lnTo>
                    <a:pt x="37" y="156"/>
                  </a:lnTo>
                  <a:lnTo>
                    <a:pt x="36" y="155"/>
                  </a:lnTo>
                  <a:lnTo>
                    <a:pt x="35" y="154"/>
                  </a:lnTo>
                  <a:lnTo>
                    <a:pt x="33" y="153"/>
                  </a:lnTo>
                  <a:lnTo>
                    <a:pt x="32" y="152"/>
                  </a:lnTo>
                  <a:lnTo>
                    <a:pt x="31" y="150"/>
                  </a:lnTo>
                  <a:lnTo>
                    <a:pt x="29" y="149"/>
                  </a:lnTo>
                  <a:lnTo>
                    <a:pt x="28" y="147"/>
                  </a:lnTo>
                  <a:lnTo>
                    <a:pt x="26" y="145"/>
                  </a:lnTo>
                  <a:lnTo>
                    <a:pt x="24" y="144"/>
                  </a:lnTo>
                  <a:lnTo>
                    <a:pt x="24" y="143"/>
                  </a:lnTo>
                  <a:lnTo>
                    <a:pt x="23" y="142"/>
                  </a:lnTo>
                  <a:lnTo>
                    <a:pt x="21" y="140"/>
                  </a:lnTo>
                  <a:lnTo>
                    <a:pt x="20" y="138"/>
                  </a:lnTo>
                  <a:lnTo>
                    <a:pt x="19" y="137"/>
                  </a:lnTo>
                  <a:lnTo>
                    <a:pt x="18" y="136"/>
                  </a:lnTo>
                  <a:lnTo>
                    <a:pt x="16" y="133"/>
                  </a:lnTo>
                  <a:lnTo>
                    <a:pt x="15" y="131"/>
                  </a:lnTo>
                  <a:lnTo>
                    <a:pt x="14" y="130"/>
                  </a:lnTo>
                  <a:lnTo>
                    <a:pt x="14" y="128"/>
                  </a:lnTo>
                  <a:lnTo>
                    <a:pt x="12" y="126"/>
                  </a:lnTo>
                  <a:lnTo>
                    <a:pt x="11" y="123"/>
                  </a:lnTo>
                  <a:lnTo>
                    <a:pt x="10" y="121"/>
                  </a:lnTo>
                  <a:lnTo>
                    <a:pt x="8" y="118"/>
                  </a:lnTo>
                  <a:lnTo>
                    <a:pt x="8" y="116"/>
                  </a:lnTo>
                  <a:lnTo>
                    <a:pt x="7" y="115"/>
                  </a:lnTo>
                  <a:lnTo>
                    <a:pt x="6" y="113"/>
                  </a:lnTo>
                  <a:lnTo>
                    <a:pt x="5" y="110"/>
                  </a:lnTo>
                  <a:lnTo>
                    <a:pt x="5" y="109"/>
                  </a:lnTo>
                  <a:lnTo>
                    <a:pt x="4" y="107"/>
                  </a:lnTo>
                  <a:lnTo>
                    <a:pt x="4" y="104"/>
                  </a:lnTo>
                  <a:lnTo>
                    <a:pt x="3" y="102"/>
                  </a:lnTo>
                  <a:lnTo>
                    <a:pt x="3" y="101"/>
                  </a:lnTo>
                  <a:lnTo>
                    <a:pt x="2" y="98"/>
                  </a:lnTo>
                  <a:lnTo>
                    <a:pt x="2" y="95"/>
                  </a:lnTo>
                  <a:lnTo>
                    <a:pt x="0" y="82"/>
                  </a:lnTo>
                  <a:lnTo>
                    <a:pt x="0" y="79"/>
                  </a:lnTo>
                  <a:lnTo>
                    <a:pt x="0" y="76"/>
                  </a:lnTo>
                  <a:lnTo>
                    <a:pt x="1" y="73"/>
                  </a:lnTo>
                  <a:lnTo>
                    <a:pt x="1" y="72"/>
                  </a:lnTo>
                  <a:lnTo>
                    <a:pt x="1" y="70"/>
                  </a:lnTo>
                  <a:lnTo>
                    <a:pt x="1" y="67"/>
                  </a:lnTo>
                  <a:lnTo>
                    <a:pt x="1" y="64"/>
                  </a:lnTo>
                  <a:lnTo>
                    <a:pt x="2" y="64"/>
                  </a:lnTo>
                  <a:lnTo>
                    <a:pt x="2" y="60"/>
                  </a:lnTo>
                  <a:lnTo>
                    <a:pt x="3" y="57"/>
                  </a:lnTo>
                  <a:lnTo>
                    <a:pt x="4" y="55"/>
                  </a:lnTo>
                  <a:lnTo>
                    <a:pt x="4" y="52"/>
                  </a:lnTo>
                  <a:lnTo>
                    <a:pt x="5" y="49"/>
                  </a:lnTo>
                  <a:lnTo>
                    <a:pt x="6" y="46"/>
                  </a:lnTo>
                  <a:lnTo>
                    <a:pt x="7" y="43"/>
                  </a:lnTo>
                  <a:lnTo>
                    <a:pt x="8" y="42"/>
                  </a:lnTo>
                  <a:lnTo>
                    <a:pt x="8" y="40"/>
                  </a:lnTo>
                  <a:lnTo>
                    <a:pt x="10" y="38"/>
                  </a:lnTo>
                  <a:lnTo>
                    <a:pt x="11" y="35"/>
                  </a:lnTo>
                  <a:lnTo>
                    <a:pt x="12" y="32"/>
                  </a:lnTo>
                  <a:lnTo>
                    <a:pt x="14" y="30"/>
                  </a:lnTo>
                  <a:lnTo>
                    <a:pt x="14" y="28"/>
                  </a:lnTo>
                  <a:lnTo>
                    <a:pt x="15" y="28"/>
                  </a:lnTo>
                  <a:lnTo>
                    <a:pt x="16" y="25"/>
                  </a:lnTo>
                  <a:lnTo>
                    <a:pt x="18" y="23"/>
                  </a:lnTo>
                  <a:lnTo>
                    <a:pt x="19" y="22"/>
                  </a:lnTo>
                  <a:lnTo>
                    <a:pt x="20" y="21"/>
                  </a:lnTo>
                  <a:lnTo>
                    <a:pt x="21" y="19"/>
                  </a:lnTo>
                  <a:lnTo>
                    <a:pt x="23" y="17"/>
                  </a:lnTo>
                  <a:lnTo>
                    <a:pt x="24" y="15"/>
                  </a:lnTo>
                  <a:lnTo>
                    <a:pt x="26" y="13"/>
                  </a:lnTo>
                  <a:lnTo>
                    <a:pt x="28" y="11"/>
                  </a:lnTo>
                  <a:lnTo>
                    <a:pt x="29" y="10"/>
                  </a:lnTo>
                  <a:lnTo>
                    <a:pt x="31" y="8"/>
                  </a:lnTo>
                  <a:lnTo>
                    <a:pt x="32" y="7"/>
                  </a:lnTo>
                  <a:lnTo>
                    <a:pt x="33" y="6"/>
                  </a:lnTo>
                  <a:lnTo>
                    <a:pt x="35" y="4"/>
                  </a:lnTo>
                  <a:lnTo>
                    <a:pt x="36" y="3"/>
                  </a:lnTo>
                  <a:lnTo>
                    <a:pt x="37" y="3"/>
                  </a:lnTo>
                  <a:lnTo>
                    <a:pt x="38" y="2"/>
                  </a:lnTo>
                  <a:lnTo>
                    <a:pt x="39" y="1"/>
                  </a:lnTo>
                  <a:lnTo>
                    <a:pt x="40" y="0"/>
                  </a:lnTo>
                  <a:lnTo>
                    <a:pt x="41" y="0"/>
                  </a:lnTo>
                  <a:lnTo>
                    <a:pt x="99" y="0"/>
                  </a:lnTo>
                  <a:lnTo>
                    <a:pt x="96" y="0"/>
                  </a:lnTo>
                  <a:lnTo>
                    <a:pt x="92" y="0"/>
                  </a:lnTo>
                  <a:lnTo>
                    <a:pt x="89" y="0"/>
                  </a:lnTo>
                  <a:lnTo>
                    <a:pt x="86" y="1"/>
                  </a:lnTo>
                  <a:lnTo>
                    <a:pt x="83" y="1"/>
                  </a:lnTo>
                  <a:lnTo>
                    <a:pt x="80" y="2"/>
                  </a:lnTo>
                  <a:lnTo>
                    <a:pt x="77" y="3"/>
                  </a:lnTo>
                  <a:lnTo>
                    <a:pt x="74" y="3"/>
                  </a:lnTo>
                  <a:lnTo>
                    <a:pt x="72" y="4"/>
                  </a:lnTo>
                  <a:lnTo>
                    <a:pt x="71" y="4"/>
                  </a:lnTo>
                  <a:lnTo>
                    <a:pt x="68" y="6"/>
                  </a:lnTo>
                  <a:lnTo>
                    <a:pt x="66" y="7"/>
                  </a:lnTo>
                  <a:lnTo>
                    <a:pt x="63" y="8"/>
                  </a:lnTo>
                  <a:lnTo>
                    <a:pt x="60" y="10"/>
                  </a:lnTo>
                  <a:lnTo>
                    <a:pt x="57" y="11"/>
                  </a:lnTo>
                  <a:lnTo>
                    <a:pt x="55" y="13"/>
                  </a:lnTo>
                  <a:lnTo>
                    <a:pt x="52" y="15"/>
                  </a:lnTo>
                  <a:lnTo>
                    <a:pt x="51" y="15"/>
                  </a:lnTo>
                  <a:lnTo>
                    <a:pt x="50" y="17"/>
                  </a:lnTo>
                  <a:lnTo>
                    <a:pt x="47" y="19"/>
                  </a:lnTo>
                  <a:lnTo>
                    <a:pt x="45" y="21"/>
                  </a:lnTo>
                  <a:lnTo>
                    <a:pt x="44" y="22"/>
                  </a:lnTo>
                  <a:lnTo>
                    <a:pt x="43" y="23"/>
                  </a:lnTo>
                  <a:lnTo>
                    <a:pt x="40" y="25"/>
                  </a:lnTo>
                  <a:lnTo>
                    <a:pt x="38" y="28"/>
                  </a:lnTo>
                  <a:lnTo>
                    <a:pt x="36" y="30"/>
                  </a:lnTo>
                  <a:lnTo>
                    <a:pt x="25" y="49"/>
                  </a:lnTo>
                  <a:lnTo>
                    <a:pt x="24" y="52"/>
                  </a:lnTo>
                  <a:lnTo>
                    <a:pt x="23" y="55"/>
                  </a:lnTo>
                  <a:lnTo>
                    <a:pt x="22" y="57"/>
                  </a:lnTo>
                  <a:lnTo>
                    <a:pt x="20" y="72"/>
                  </a:lnTo>
                  <a:lnTo>
                    <a:pt x="19" y="73"/>
                  </a:lnTo>
                  <a:lnTo>
                    <a:pt x="19" y="76"/>
                  </a:lnTo>
                  <a:lnTo>
                    <a:pt x="19" y="79"/>
                  </a:lnTo>
                  <a:lnTo>
                    <a:pt x="19" y="82"/>
                  </a:lnTo>
                  <a:lnTo>
                    <a:pt x="19" y="86"/>
                  </a:lnTo>
                  <a:lnTo>
                    <a:pt x="20" y="87"/>
                  </a:lnTo>
                  <a:lnTo>
                    <a:pt x="20" y="89"/>
                  </a:lnTo>
                  <a:lnTo>
                    <a:pt x="20" y="92"/>
                  </a:lnTo>
                  <a:lnTo>
                    <a:pt x="21" y="94"/>
                  </a:lnTo>
                  <a:lnTo>
                    <a:pt x="21" y="95"/>
                  </a:lnTo>
                  <a:lnTo>
                    <a:pt x="21" y="98"/>
                  </a:lnTo>
                  <a:lnTo>
                    <a:pt x="22" y="101"/>
                  </a:lnTo>
                  <a:lnTo>
                    <a:pt x="22" y="102"/>
                  </a:lnTo>
                  <a:lnTo>
                    <a:pt x="23" y="104"/>
                  </a:lnTo>
                  <a:lnTo>
                    <a:pt x="28" y="116"/>
                  </a:lnTo>
                  <a:lnTo>
                    <a:pt x="29" y="118"/>
                  </a:lnTo>
                  <a:lnTo>
                    <a:pt x="44" y="137"/>
                  </a:lnTo>
                  <a:lnTo>
                    <a:pt x="45" y="138"/>
                  </a:lnTo>
                  <a:lnTo>
                    <a:pt x="60" y="149"/>
                  </a:lnTo>
                  <a:lnTo>
                    <a:pt x="63" y="150"/>
                  </a:lnTo>
                  <a:lnTo>
                    <a:pt x="65" y="152"/>
                  </a:lnTo>
                  <a:lnTo>
                    <a:pt x="68" y="153"/>
                  </a:lnTo>
                  <a:lnTo>
                    <a:pt x="96" y="159"/>
                  </a:lnTo>
                  <a:lnTo>
                    <a:pt x="99" y="15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4" name="未知"/>
            <p:cNvSpPr/>
            <p:nvPr/>
          </p:nvSpPr>
          <p:spPr bwMode="auto">
            <a:xfrm>
              <a:off x="642" y="870"/>
              <a:ext cx="39" cy="63"/>
            </a:xfrm>
            <a:custGeom>
              <a:avLst/>
              <a:gdLst>
                <a:gd name="T0" fmla="*/ 0 w 98"/>
                <a:gd name="T1" fmla="*/ 0 h 159"/>
                <a:gd name="T2" fmla="*/ 0 w 98"/>
                <a:gd name="T3" fmla="*/ 0 h 159"/>
                <a:gd name="T4" fmla="*/ 0 w 98"/>
                <a:gd name="T5" fmla="*/ 0 h 159"/>
                <a:gd name="T6" fmla="*/ 0 w 98"/>
                <a:gd name="T7" fmla="*/ 0 h 159"/>
                <a:gd name="T8" fmla="*/ 0 w 98"/>
                <a:gd name="T9" fmla="*/ 0 h 159"/>
                <a:gd name="T10" fmla="*/ 0 w 98"/>
                <a:gd name="T11" fmla="*/ 0 h 159"/>
                <a:gd name="T12" fmla="*/ 0 w 98"/>
                <a:gd name="T13" fmla="*/ 0 h 159"/>
                <a:gd name="T14" fmla="*/ 0 w 98"/>
                <a:gd name="T15" fmla="*/ 0 h 159"/>
                <a:gd name="T16" fmla="*/ 0 w 98"/>
                <a:gd name="T17" fmla="*/ 0 h 159"/>
                <a:gd name="T18" fmla="*/ 0 w 98"/>
                <a:gd name="T19" fmla="*/ 0 h 159"/>
                <a:gd name="T20" fmla="*/ 0 w 98"/>
                <a:gd name="T21" fmla="*/ 0 h 159"/>
                <a:gd name="T22" fmla="*/ 0 w 98"/>
                <a:gd name="T23" fmla="*/ 0 h 159"/>
                <a:gd name="T24" fmla="*/ 0 w 98"/>
                <a:gd name="T25" fmla="*/ 0 h 159"/>
                <a:gd name="T26" fmla="*/ 0 w 98"/>
                <a:gd name="T27" fmla="*/ 0 h 159"/>
                <a:gd name="T28" fmla="*/ 0 w 98"/>
                <a:gd name="T29" fmla="*/ 0 h 159"/>
                <a:gd name="T30" fmla="*/ 0 w 98"/>
                <a:gd name="T31" fmla="*/ 0 h 159"/>
                <a:gd name="T32" fmla="*/ 0 w 98"/>
                <a:gd name="T33" fmla="*/ 0 h 159"/>
                <a:gd name="T34" fmla="*/ 0 w 98"/>
                <a:gd name="T35" fmla="*/ 0 h 159"/>
                <a:gd name="T36" fmla="*/ 0 w 98"/>
                <a:gd name="T37" fmla="*/ 0 h 159"/>
                <a:gd name="T38" fmla="*/ 0 w 98"/>
                <a:gd name="T39" fmla="*/ 0 h 159"/>
                <a:gd name="T40" fmla="*/ 0 w 98"/>
                <a:gd name="T41" fmla="*/ 0 h 159"/>
                <a:gd name="T42" fmla="*/ 0 w 98"/>
                <a:gd name="T43" fmla="*/ 0 h 159"/>
                <a:gd name="T44" fmla="*/ 0 w 98"/>
                <a:gd name="T45" fmla="*/ 0 h 159"/>
                <a:gd name="T46" fmla="*/ 0 w 98"/>
                <a:gd name="T47" fmla="*/ 0 h 159"/>
                <a:gd name="T48" fmla="*/ 0 w 98"/>
                <a:gd name="T49" fmla="*/ 0 h 159"/>
                <a:gd name="T50" fmla="*/ 0 w 98"/>
                <a:gd name="T51" fmla="*/ 0 h 159"/>
                <a:gd name="T52" fmla="*/ 0 w 98"/>
                <a:gd name="T53" fmla="*/ 0 h 159"/>
                <a:gd name="T54" fmla="*/ 0 w 98"/>
                <a:gd name="T55" fmla="*/ 0 h 159"/>
                <a:gd name="T56" fmla="*/ 0 w 98"/>
                <a:gd name="T57" fmla="*/ 0 h 159"/>
                <a:gd name="T58" fmla="*/ 0 w 98"/>
                <a:gd name="T59" fmla="*/ 0 h 159"/>
                <a:gd name="T60" fmla="*/ 0 w 98"/>
                <a:gd name="T61" fmla="*/ 0 h 159"/>
                <a:gd name="T62" fmla="*/ 0 w 98"/>
                <a:gd name="T63" fmla="*/ 0 h 159"/>
                <a:gd name="T64" fmla="*/ 0 w 98"/>
                <a:gd name="T65" fmla="*/ 0 h 159"/>
                <a:gd name="T66" fmla="*/ 0 w 98"/>
                <a:gd name="T67" fmla="*/ 0 h 159"/>
                <a:gd name="T68" fmla="*/ 0 w 98"/>
                <a:gd name="T69" fmla="*/ 0 h 159"/>
                <a:gd name="T70" fmla="*/ 0 w 98"/>
                <a:gd name="T71" fmla="*/ 0 h 159"/>
                <a:gd name="T72" fmla="*/ 0 w 98"/>
                <a:gd name="T73" fmla="*/ 0 h 159"/>
                <a:gd name="T74" fmla="*/ 0 w 98"/>
                <a:gd name="T75" fmla="*/ 0 h 159"/>
                <a:gd name="T76" fmla="*/ 0 w 98"/>
                <a:gd name="T77" fmla="*/ 0 h 159"/>
                <a:gd name="T78" fmla="*/ 0 w 98"/>
                <a:gd name="T79" fmla="*/ 0 h 159"/>
                <a:gd name="T80" fmla="*/ 0 w 98"/>
                <a:gd name="T81" fmla="*/ 0 h 159"/>
                <a:gd name="T82" fmla="*/ 0 w 98"/>
                <a:gd name="T83" fmla="*/ 0 h 159"/>
                <a:gd name="T84" fmla="*/ 0 w 98"/>
                <a:gd name="T85" fmla="*/ 0 h 159"/>
                <a:gd name="T86" fmla="*/ 0 w 98"/>
                <a:gd name="T87" fmla="*/ 0 h 159"/>
                <a:gd name="T88" fmla="*/ 0 w 98"/>
                <a:gd name="T89" fmla="*/ 0 h 159"/>
                <a:gd name="T90" fmla="*/ 0 w 98"/>
                <a:gd name="T91" fmla="*/ 0 h 1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8" h="159">
                  <a:moveTo>
                    <a:pt x="0" y="159"/>
                  </a:moveTo>
                  <a:lnTo>
                    <a:pt x="18" y="157"/>
                  </a:lnTo>
                  <a:lnTo>
                    <a:pt x="22" y="156"/>
                  </a:lnTo>
                  <a:lnTo>
                    <a:pt x="25" y="155"/>
                  </a:lnTo>
                  <a:lnTo>
                    <a:pt x="27" y="154"/>
                  </a:lnTo>
                  <a:lnTo>
                    <a:pt x="43" y="146"/>
                  </a:lnTo>
                  <a:lnTo>
                    <a:pt x="44" y="145"/>
                  </a:lnTo>
                  <a:lnTo>
                    <a:pt x="47" y="144"/>
                  </a:lnTo>
                  <a:lnTo>
                    <a:pt x="47" y="143"/>
                  </a:lnTo>
                  <a:lnTo>
                    <a:pt x="49" y="142"/>
                  </a:lnTo>
                  <a:lnTo>
                    <a:pt x="58" y="134"/>
                  </a:lnTo>
                  <a:lnTo>
                    <a:pt x="61" y="131"/>
                  </a:lnTo>
                  <a:lnTo>
                    <a:pt x="63" y="127"/>
                  </a:lnTo>
                  <a:lnTo>
                    <a:pt x="65" y="126"/>
                  </a:lnTo>
                  <a:lnTo>
                    <a:pt x="66" y="124"/>
                  </a:lnTo>
                  <a:lnTo>
                    <a:pt x="68" y="120"/>
                  </a:lnTo>
                  <a:lnTo>
                    <a:pt x="73" y="110"/>
                  </a:lnTo>
                  <a:lnTo>
                    <a:pt x="74" y="109"/>
                  </a:lnTo>
                  <a:lnTo>
                    <a:pt x="78" y="95"/>
                  </a:lnTo>
                  <a:lnTo>
                    <a:pt x="78" y="91"/>
                  </a:lnTo>
                  <a:lnTo>
                    <a:pt x="79" y="91"/>
                  </a:lnTo>
                  <a:lnTo>
                    <a:pt x="79" y="87"/>
                  </a:lnTo>
                  <a:lnTo>
                    <a:pt x="79" y="85"/>
                  </a:lnTo>
                  <a:lnTo>
                    <a:pt x="79" y="83"/>
                  </a:lnTo>
                  <a:lnTo>
                    <a:pt x="79" y="79"/>
                  </a:lnTo>
                  <a:lnTo>
                    <a:pt x="79" y="75"/>
                  </a:lnTo>
                  <a:lnTo>
                    <a:pt x="79" y="73"/>
                  </a:lnTo>
                  <a:lnTo>
                    <a:pt x="79" y="71"/>
                  </a:lnTo>
                  <a:lnTo>
                    <a:pt x="79" y="67"/>
                  </a:lnTo>
                  <a:lnTo>
                    <a:pt x="78" y="67"/>
                  </a:lnTo>
                  <a:lnTo>
                    <a:pt x="78" y="64"/>
                  </a:lnTo>
                  <a:lnTo>
                    <a:pt x="77" y="61"/>
                  </a:lnTo>
                  <a:lnTo>
                    <a:pt x="77" y="60"/>
                  </a:lnTo>
                  <a:lnTo>
                    <a:pt x="76" y="56"/>
                  </a:lnTo>
                  <a:lnTo>
                    <a:pt x="76" y="55"/>
                  </a:lnTo>
                  <a:lnTo>
                    <a:pt x="75" y="52"/>
                  </a:lnTo>
                  <a:lnTo>
                    <a:pt x="74" y="49"/>
                  </a:lnTo>
                  <a:lnTo>
                    <a:pt x="73" y="49"/>
                  </a:lnTo>
                  <a:lnTo>
                    <a:pt x="72" y="45"/>
                  </a:lnTo>
                  <a:lnTo>
                    <a:pt x="71" y="44"/>
                  </a:lnTo>
                  <a:lnTo>
                    <a:pt x="70" y="41"/>
                  </a:lnTo>
                  <a:lnTo>
                    <a:pt x="68" y="38"/>
                  </a:lnTo>
                  <a:lnTo>
                    <a:pt x="66" y="34"/>
                  </a:lnTo>
                  <a:lnTo>
                    <a:pt x="65" y="33"/>
                  </a:lnTo>
                  <a:lnTo>
                    <a:pt x="63" y="31"/>
                  </a:lnTo>
                  <a:lnTo>
                    <a:pt x="61" y="28"/>
                  </a:lnTo>
                  <a:lnTo>
                    <a:pt x="58" y="25"/>
                  </a:lnTo>
                  <a:lnTo>
                    <a:pt x="56" y="23"/>
                  </a:lnTo>
                  <a:lnTo>
                    <a:pt x="55" y="21"/>
                  </a:lnTo>
                  <a:lnTo>
                    <a:pt x="43" y="12"/>
                  </a:lnTo>
                  <a:lnTo>
                    <a:pt x="41" y="11"/>
                  </a:lnTo>
                  <a:lnTo>
                    <a:pt x="27" y="4"/>
                  </a:lnTo>
                  <a:lnTo>
                    <a:pt x="24" y="3"/>
                  </a:lnTo>
                  <a:lnTo>
                    <a:pt x="0" y="0"/>
                  </a:lnTo>
                  <a:lnTo>
                    <a:pt x="58" y="0"/>
                  </a:lnTo>
                  <a:lnTo>
                    <a:pt x="59" y="0"/>
                  </a:lnTo>
                  <a:lnTo>
                    <a:pt x="59" y="1"/>
                  </a:lnTo>
                  <a:lnTo>
                    <a:pt x="60" y="1"/>
                  </a:lnTo>
                  <a:lnTo>
                    <a:pt x="61" y="2"/>
                  </a:lnTo>
                  <a:lnTo>
                    <a:pt x="62" y="3"/>
                  </a:lnTo>
                  <a:lnTo>
                    <a:pt x="63" y="3"/>
                  </a:lnTo>
                  <a:lnTo>
                    <a:pt x="64" y="4"/>
                  </a:lnTo>
                  <a:lnTo>
                    <a:pt x="65" y="6"/>
                  </a:lnTo>
                  <a:lnTo>
                    <a:pt x="67" y="7"/>
                  </a:lnTo>
                  <a:lnTo>
                    <a:pt x="68" y="8"/>
                  </a:lnTo>
                  <a:lnTo>
                    <a:pt x="70" y="10"/>
                  </a:lnTo>
                  <a:lnTo>
                    <a:pt x="71" y="11"/>
                  </a:lnTo>
                  <a:lnTo>
                    <a:pt x="72" y="12"/>
                  </a:lnTo>
                  <a:lnTo>
                    <a:pt x="73" y="13"/>
                  </a:lnTo>
                  <a:lnTo>
                    <a:pt x="74" y="15"/>
                  </a:lnTo>
                  <a:lnTo>
                    <a:pt x="75" y="15"/>
                  </a:lnTo>
                  <a:lnTo>
                    <a:pt x="76" y="17"/>
                  </a:lnTo>
                  <a:lnTo>
                    <a:pt x="77" y="18"/>
                  </a:lnTo>
                  <a:lnTo>
                    <a:pt x="78" y="19"/>
                  </a:lnTo>
                  <a:lnTo>
                    <a:pt x="79" y="21"/>
                  </a:lnTo>
                  <a:lnTo>
                    <a:pt x="80" y="21"/>
                  </a:lnTo>
                  <a:lnTo>
                    <a:pt x="81" y="23"/>
                  </a:lnTo>
                  <a:lnTo>
                    <a:pt x="82" y="25"/>
                  </a:lnTo>
                  <a:lnTo>
                    <a:pt x="84" y="28"/>
                  </a:lnTo>
                  <a:lnTo>
                    <a:pt x="86" y="31"/>
                  </a:lnTo>
                  <a:lnTo>
                    <a:pt x="87" y="33"/>
                  </a:lnTo>
                  <a:lnTo>
                    <a:pt x="88" y="34"/>
                  </a:lnTo>
                  <a:lnTo>
                    <a:pt x="89" y="38"/>
                  </a:lnTo>
                  <a:lnTo>
                    <a:pt x="91" y="41"/>
                  </a:lnTo>
                  <a:lnTo>
                    <a:pt x="92" y="44"/>
                  </a:lnTo>
                  <a:lnTo>
                    <a:pt x="92" y="45"/>
                  </a:lnTo>
                  <a:lnTo>
                    <a:pt x="94" y="49"/>
                  </a:lnTo>
                  <a:lnTo>
                    <a:pt x="95" y="52"/>
                  </a:lnTo>
                  <a:lnTo>
                    <a:pt x="95" y="55"/>
                  </a:lnTo>
                  <a:lnTo>
                    <a:pt x="96" y="56"/>
                  </a:lnTo>
                  <a:lnTo>
                    <a:pt x="96" y="60"/>
                  </a:lnTo>
                  <a:lnTo>
                    <a:pt x="97" y="61"/>
                  </a:lnTo>
                  <a:lnTo>
                    <a:pt x="97" y="64"/>
                  </a:lnTo>
                  <a:lnTo>
                    <a:pt x="98" y="79"/>
                  </a:lnTo>
                  <a:lnTo>
                    <a:pt x="98" y="91"/>
                  </a:lnTo>
                  <a:lnTo>
                    <a:pt x="97" y="95"/>
                  </a:lnTo>
                  <a:lnTo>
                    <a:pt x="97" y="97"/>
                  </a:lnTo>
                  <a:lnTo>
                    <a:pt x="96" y="99"/>
                  </a:lnTo>
                  <a:lnTo>
                    <a:pt x="96" y="102"/>
                  </a:lnTo>
                  <a:lnTo>
                    <a:pt x="95" y="103"/>
                  </a:lnTo>
                  <a:lnTo>
                    <a:pt x="95" y="106"/>
                  </a:lnTo>
                  <a:lnTo>
                    <a:pt x="94" y="109"/>
                  </a:lnTo>
                  <a:lnTo>
                    <a:pt x="94" y="110"/>
                  </a:lnTo>
                  <a:lnTo>
                    <a:pt x="92" y="113"/>
                  </a:lnTo>
                  <a:lnTo>
                    <a:pt x="92" y="115"/>
                  </a:lnTo>
                  <a:lnTo>
                    <a:pt x="91" y="117"/>
                  </a:lnTo>
                  <a:lnTo>
                    <a:pt x="89" y="120"/>
                  </a:lnTo>
                  <a:lnTo>
                    <a:pt x="88" y="124"/>
                  </a:lnTo>
                  <a:lnTo>
                    <a:pt x="87" y="126"/>
                  </a:lnTo>
                  <a:lnTo>
                    <a:pt x="86" y="127"/>
                  </a:lnTo>
                  <a:lnTo>
                    <a:pt x="84" y="131"/>
                  </a:lnTo>
                  <a:lnTo>
                    <a:pt x="82" y="134"/>
                  </a:lnTo>
                  <a:lnTo>
                    <a:pt x="81" y="136"/>
                  </a:lnTo>
                  <a:lnTo>
                    <a:pt x="80" y="137"/>
                  </a:lnTo>
                  <a:lnTo>
                    <a:pt x="79" y="138"/>
                  </a:lnTo>
                  <a:lnTo>
                    <a:pt x="78" y="140"/>
                  </a:lnTo>
                  <a:lnTo>
                    <a:pt x="77" y="140"/>
                  </a:lnTo>
                  <a:lnTo>
                    <a:pt x="76" y="142"/>
                  </a:lnTo>
                  <a:lnTo>
                    <a:pt x="75" y="143"/>
                  </a:lnTo>
                  <a:lnTo>
                    <a:pt x="74" y="144"/>
                  </a:lnTo>
                  <a:lnTo>
                    <a:pt x="73" y="145"/>
                  </a:lnTo>
                  <a:lnTo>
                    <a:pt x="72" y="146"/>
                  </a:lnTo>
                  <a:lnTo>
                    <a:pt x="71" y="147"/>
                  </a:lnTo>
                  <a:lnTo>
                    <a:pt x="70" y="149"/>
                  </a:lnTo>
                  <a:lnTo>
                    <a:pt x="64" y="154"/>
                  </a:lnTo>
                  <a:lnTo>
                    <a:pt x="63" y="155"/>
                  </a:lnTo>
                  <a:lnTo>
                    <a:pt x="62" y="156"/>
                  </a:lnTo>
                  <a:lnTo>
                    <a:pt x="61" y="157"/>
                  </a:lnTo>
                  <a:lnTo>
                    <a:pt x="60" y="157"/>
                  </a:lnTo>
                  <a:lnTo>
                    <a:pt x="59" y="158"/>
                  </a:lnTo>
                  <a:lnTo>
                    <a:pt x="58" y="15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 name="未知"/>
            <p:cNvSpPr/>
            <p:nvPr/>
          </p:nvSpPr>
          <p:spPr bwMode="auto">
            <a:xfrm>
              <a:off x="618" y="862"/>
              <a:ext cx="47" cy="8"/>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w 116"/>
                <a:gd name="T45" fmla="*/ 0 h 19"/>
                <a:gd name="T46" fmla="*/ 0 w 116"/>
                <a:gd name="T47" fmla="*/ 0 h 19"/>
                <a:gd name="T48" fmla="*/ 0 w 116"/>
                <a:gd name="T49" fmla="*/ 0 h 19"/>
                <a:gd name="T50" fmla="*/ 0 w 116"/>
                <a:gd name="T51" fmla="*/ 0 h 19"/>
                <a:gd name="T52" fmla="*/ 0 w 116"/>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6" h="19">
                  <a:moveTo>
                    <a:pt x="0" y="19"/>
                  </a:moveTo>
                  <a:lnTo>
                    <a:pt x="0" y="18"/>
                  </a:lnTo>
                  <a:lnTo>
                    <a:pt x="3" y="16"/>
                  </a:lnTo>
                  <a:lnTo>
                    <a:pt x="6" y="14"/>
                  </a:lnTo>
                  <a:lnTo>
                    <a:pt x="10" y="12"/>
                  </a:lnTo>
                  <a:lnTo>
                    <a:pt x="13" y="10"/>
                  </a:lnTo>
                  <a:lnTo>
                    <a:pt x="17" y="9"/>
                  </a:lnTo>
                  <a:lnTo>
                    <a:pt x="20" y="7"/>
                  </a:lnTo>
                  <a:lnTo>
                    <a:pt x="24" y="6"/>
                  </a:lnTo>
                  <a:lnTo>
                    <a:pt x="27" y="4"/>
                  </a:lnTo>
                  <a:lnTo>
                    <a:pt x="54" y="0"/>
                  </a:lnTo>
                  <a:lnTo>
                    <a:pt x="58" y="0"/>
                  </a:lnTo>
                  <a:lnTo>
                    <a:pt x="62" y="0"/>
                  </a:lnTo>
                  <a:lnTo>
                    <a:pt x="66" y="0"/>
                  </a:lnTo>
                  <a:lnTo>
                    <a:pt x="70" y="0"/>
                  </a:lnTo>
                  <a:lnTo>
                    <a:pt x="73" y="1"/>
                  </a:lnTo>
                  <a:lnTo>
                    <a:pt x="77" y="2"/>
                  </a:lnTo>
                  <a:lnTo>
                    <a:pt x="81" y="2"/>
                  </a:lnTo>
                  <a:lnTo>
                    <a:pt x="92" y="6"/>
                  </a:lnTo>
                  <a:lnTo>
                    <a:pt x="96" y="7"/>
                  </a:lnTo>
                  <a:lnTo>
                    <a:pt x="99" y="9"/>
                  </a:lnTo>
                  <a:lnTo>
                    <a:pt x="103" y="10"/>
                  </a:lnTo>
                  <a:lnTo>
                    <a:pt x="106" y="12"/>
                  </a:lnTo>
                  <a:lnTo>
                    <a:pt x="109" y="14"/>
                  </a:lnTo>
                  <a:lnTo>
                    <a:pt x="112" y="16"/>
                  </a:lnTo>
                  <a:lnTo>
                    <a:pt x="116" y="18"/>
                  </a:lnTo>
                  <a:lnTo>
                    <a:pt x="116" y="1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 name="未知"/>
            <p:cNvSpPr/>
            <p:nvPr/>
          </p:nvSpPr>
          <p:spPr bwMode="auto">
            <a:xfrm>
              <a:off x="610" y="870"/>
              <a:ext cx="63" cy="63"/>
            </a:xfrm>
            <a:custGeom>
              <a:avLst/>
              <a:gdLst>
                <a:gd name="T0" fmla="*/ 0 w 159"/>
                <a:gd name="T1" fmla="*/ 0 h 159"/>
                <a:gd name="T2" fmla="*/ 0 w 159"/>
                <a:gd name="T3" fmla="*/ 0 h 159"/>
                <a:gd name="T4" fmla="*/ 0 w 159"/>
                <a:gd name="T5" fmla="*/ 0 h 159"/>
                <a:gd name="T6" fmla="*/ 0 w 159"/>
                <a:gd name="T7" fmla="*/ 0 h 159"/>
                <a:gd name="T8" fmla="*/ 0 w 159"/>
                <a:gd name="T9" fmla="*/ 0 h 159"/>
                <a:gd name="T10" fmla="*/ 0 w 159"/>
                <a:gd name="T11" fmla="*/ 0 h 159"/>
                <a:gd name="T12" fmla="*/ 0 w 159"/>
                <a:gd name="T13" fmla="*/ 0 h 159"/>
                <a:gd name="T14" fmla="*/ 0 w 159"/>
                <a:gd name="T15" fmla="*/ 0 h 159"/>
                <a:gd name="T16" fmla="*/ 0 w 159"/>
                <a:gd name="T17" fmla="*/ 0 h 159"/>
                <a:gd name="T18" fmla="*/ 0 w 159"/>
                <a:gd name="T19" fmla="*/ 0 h 159"/>
                <a:gd name="T20" fmla="*/ 0 w 159"/>
                <a:gd name="T21" fmla="*/ 0 h 159"/>
                <a:gd name="T22" fmla="*/ 0 w 159"/>
                <a:gd name="T23" fmla="*/ 0 h 159"/>
                <a:gd name="T24" fmla="*/ 0 w 159"/>
                <a:gd name="T25" fmla="*/ 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159">
                  <a:moveTo>
                    <a:pt x="136" y="136"/>
                  </a:moveTo>
                  <a:lnTo>
                    <a:pt x="80" y="159"/>
                  </a:lnTo>
                  <a:lnTo>
                    <a:pt x="77" y="159"/>
                  </a:lnTo>
                  <a:lnTo>
                    <a:pt x="21" y="133"/>
                  </a:lnTo>
                  <a:lnTo>
                    <a:pt x="0" y="79"/>
                  </a:lnTo>
                  <a:lnTo>
                    <a:pt x="0" y="76"/>
                  </a:lnTo>
                  <a:lnTo>
                    <a:pt x="26" y="21"/>
                  </a:lnTo>
                  <a:lnTo>
                    <a:pt x="80" y="0"/>
                  </a:lnTo>
                  <a:lnTo>
                    <a:pt x="83" y="0"/>
                  </a:lnTo>
                  <a:lnTo>
                    <a:pt x="141" y="28"/>
                  </a:lnTo>
                  <a:lnTo>
                    <a:pt x="159" y="79"/>
                  </a:lnTo>
                  <a:lnTo>
                    <a:pt x="159" y="85"/>
                  </a:lnTo>
                  <a:lnTo>
                    <a:pt x="136" y="1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07" name="未知"/>
            <p:cNvSpPr/>
            <p:nvPr/>
          </p:nvSpPr>
          <p:spPr bwMode="auto">
            <a:xfrm>
              <a:off x="602" y="862"/>
              <a:ext cx="79" cy="79"/>
            </a:xfrm>
            <a:custGeom>
              <a:avLst/>
              <a:gdLst>
                <a:gd name="T0" fmla="*/ 0 w 197"/>
                <a:gd name="T1" fmla="*/ 0 h 197"/>
                <a:gd name="T2" fmla="*/ 0 w 197"/>
                <a:gd name="T3" fmla="*/ 0 h 197"/>
                <a:gd name="T4" fmla="*/ 0 w 197"/>
                <a:gd name="T5" fmla="*/ 0 h 197"/>
                <a:gd name="T6" fmla="*/ 0 w 197"/>
                <a:gd name="T7" fmla="*/ 0 h 197"/>
                <a:gd name="T8" fmla="*/ 0 w 197"/>
                <a:gd name="T9" fmla="*/ 0 h 197"/>
                <a:gd name="T10" fmla="*/ 0 w 197"/>
                <a:gd name="T11" fmla="*/ 0 h 197"/>
                <a:gd name="T12" fmla="*/ 0 w 197"/>
                <a:gd name="T13" fmla="*/ 0 h 197"/>
                <a:gd name="T14" fmla="*/ 0 w 197"/>
                <a:gd name="T15" fmla="*/ 0 h 197"/>
                <a:gd name="T16" fmla="*/ 0 w 197"/>
                <a:gd name="T17" fmla="*/ 0 h 197"/>
                <a:gd name="T18" fmla="*/ 0 w 197"/>
                <a:gd name="T19" fmla="*/ 0 h 197"/>
                <a:gd name="T20" fmla="*/ 0 w 197"/>
                <a:gd name="T21" fmla="*/ 0 h 197"/>
                <a:gd name="T22" fmla="*/ 0 w 197"/>
                <a:gd name="T23" fmla="*/ 0 h 197"/>
                <a:gd name="T24" fmla="*/ 0 w 197"/>
                <a:gd name="T25" fmla="*/ 0 h 197"/>
                <a:gd name="T26" fmla="*/ 0 w 197"/>
                <a:gd name="T27" fmla="*/ 0 h 197"/>
                <a:gd name="T28" fmla="*/ 0 w 197"/>
                <a:gd name="T29" fmla="*/ 0 h 197"/>
                <a:gd name="T30" fmla="*/ 0 w 197"/>
                <a:gd name="T31" fmla="*/ 0 h 197"/>
                <a:gd name="T32" fmla="*/ 0 w 197"/>
                <a:gd name="T33" fmla="*/ 0 h 197"/>
                <a:gd name="T34" fmla="*/ 0 w 197"/>
                <a:gd name="T35" fmla="*/ 0 h 1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7" h="197">
                  <a:moveTo>
                    <a:pt x="169" y="29"/>
                  </a:moveTo>
                  <a:lnTo>
                    <a:pt x="114" y="1"/>
                  </a:lnTo>
                  <a:lnTo>
                    <a:pt x="99" y="0"/>
                  </a:lnTo>
                  <a:lnTo>
                    <a:pt x="95" y="0"/>
                  </a:lnTo>
                  <a:lnTo>
                    <a:pt x="38" y="21"/>
                  </a:lnTo>
                  <a:lnTo>
                    <a:pt x="3" y="76"/>
                  </a:lnTo>
                  <a:lnTo>
                    <a:pt x="0" y="98"/>
                  </a:lnTo>
                  <a:lnTo>
                    <a:pt x="1" y="106"/>
                  </a:lnTo>
                  <a:lnTo>
                    <a:pt x="24" y="162"/>
                  </a:lnTo>
                  <a:lnTo>
                    <a:pt x="76" y="194"/>
                  </a:lnTo>
                  <a:lnTo>
                    <a:pt x="99" y="197"/>
                  </a:lnTo>
                  <a:lnTo>
                    <a:pt x="103" y="197"/>
                  </a:lnTo>
                  <a:lnTo>
                    <a:pt x="160" y="176"/>
                  </a:lnTo>
                  <a:lnTo>
                    <a:pt x="194" y="125"/>
                  </a:lnTo>
                  <a:lnTo>
                    <a:pt x="197" y="98"/>
                  </a:lnTo>
                  <a:lnTo>
                    <a:pt x="197" y="94"/>
                  </a:lnTo>
                  <a:lnTo>
                    <a:pt x="176" y="37"/>
                  </a:lnTo>
                  <a:lnTo>
                    <a:pt x="169" y="2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08" name="未知"/>
            <p:cNvSpPr/>
            <p:nvPr/>
          </p:nvSpPr>
          <p:spPr bwMode="auto">
            <a:xfrm>
              <a:off x="630" y="911"/>
              <a:ext cx="23" cy="5"/>
            </a:xfrm>
            <a:custGeom>
              <a:avLst/>
              <a:gdLst>
                <a:gd name="T0" fmla="*/ 0 w 56"/>
                <a:gd name="T1" fmla="*/ 0 h 13"/>
                <a:gd name="T2" fmla="*/ 0 w 56"/>
                <a:gd name="T3" fmla="*/ 0 h 13"/>
                <a:gd name="T4" fmla="*/ 0 w 56"/>
                <a:gd name="T5" fmla="*/ 0 h 13"/>
                <a:gd name="T6" fmla="*/ 0 w 56"/>
                <a:gd name="T7" fmla="*/ 0 h 13"/>
                <a:gd name="T8" fmla="*/ 0 w 56"/>
                <a:gd name="T9" fmla="*/ 0 h 13"/>
                <a:gd name="T10" fmla="*/ 0 w 56"/>
                <a:gd name="T11" fmla="*/ 0 h 13"/>
                <a:gd name="T12" fmla="*/ 0 w 56"/>
                <a:gd name="T13" fmla="*/ 0 h 13"/>
                <a:gd name="T14" fmla="*/ 0 w 56"/>
                <a:gd name="T15" fmla="*/ 0 h 13"/>
                <a:gd name="T16" fmla="*/ 0 w 56"/>
                <a:gd name="T17" fmla="*/ 0 h 13"/>
                <a:gd name="T18" fmla="*/ 0 w 56"/>
                <a:gd name="T19" fmla="*/ 0 h 13"/>
                <a:gd name="T20" fmla="*/ 0 w 56"/>
                <a:gd name="T21" fmla="*/ 0 h 13"/>
                <a:gd name="T22" fmla="*/ 0 w 56"/>
                <a:gd name="T23" fmla="*/ 0 h 13"/>
                <a:gd name="T24" fmla="*/ 0 w 56"/>
                <a:gd name="T25" fmla="*/ 0 h 13"/>
                <a:gd name="T26" fmla="*/ 0 w 56"/>
                <a:gd name="T27" fmla="*/ 0 h 13"/>
                <a:gd name="T28" fmla="*/ 0 w 56"/>
                <a:gd name="T29" fmla="*/ 0 h 13"/>
                <a:gd name="T30" fmla="*/ 0 w 56"/>
                <a:gd name="T31" fmla="*/ 0 h 13"/>
                <a:gd name="T32" fmla="*/ 0 w 56"/>
                <a:gd name="T33" fmla="*/ 0 h 13"/>
                <a:gd name="T34" fmla="*/ 0 w 56"/>
                <a:gd name="T35" fmla="*/ 0 h 13"/>
                <a:gd name="T36" fmla="*/ 0 w 56"/>
                <a:gd name="T37" fmla="*/ 0 h 13"/>
                <a:gd name="T38" fmla="*/ 0 w 56"/>
                <a:gd name="T39" fmla="*/ 0 h 13"/>
                <a:gd name="T40" fmla="*/ 0 w 56"/>
                <a:gd name="T41" fmla="*/ 0 h 13"/>
                <a:gd name="T42" fmla="*/ 0 w 56"/>
                <a:gd name="T43" fmla="*/ 0 h 13"/>
                <a:gd name="T44" fmla="*/ 0 w 56"/>
                <a:gd name="T45" fmla="*/ 0 h 13"/>
                <a:gd name="T46" fmla="*/ 0 w 56"/>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6" h="13">
                  <a:moveTo>
                    <a:pt x="28" y="13"/>
                  </a:moveTo>
                  <a:lnTo>
                    <a:pt x="26" y="13"/>
                  </a:lnTo>
                  <a:lnTo>
                    <a:pt x="25" y="13"/>
                  </a:lnTo>
                  <a:lnTo>
                    <a:pt x="23" y="13"/>
                  </a:lnTo>
                  <a:lnTo>
                    <a:pt x="22" y="12"/>
                  </a:lnTo>
                  <a:lnTo>
                    <a:pt x="21" y="12"/>
                  </a:lnTo>
                  <a:lnTo>
                    <a:pt x="6" y="6"/>
                  </a:lnTo>
                  <a:lnTo>
                    <a:pt x="5" y="5"/>
                  </a:lnTo>
                  <a:lnTo>
                    <a:pt x="4" y="4"/>
                  </a:lnTo>
                  <a:lnTo>
                    <a:pt x="3" y="3"/>
                  </a:lnTo>
                  <a:lnTo>
                    <a:pt x="2" y="2"/>
                  </a:lnTo>
                  <a:lnTo>
                    <a:pt x="1" y="1"/>
                  </a:lnTo>
                  <a:lnTo>
                    <a:pt x="0" y="0"/>
                  </a:lnTo>
                  <a:lnTo>
                    <a:pt x="56" y="0"/>
                  </a:lnTo>
                  <a:lnTo>
                    <a:pt x="55" y="1"/>
                  </a:lnTo>
                  <a:lnTo>
                    <a:pt x="54" y="2"/>
                  </a:lnTo>
                  <a:lnTo>
                    <a:pt x="53" y="3"/>
                  </a:lnTo>
                  <a:lnTo>
                    <a:pt x="52" y="4"/>
                  </a:lnTo>
                  <a:lnTo>
                    <a:pt x="51" y="5"/>
                  </a:lnTo>
                  <a:lnTo>
                    <a:pt x="49" y="6"/>
                  </a:lnTo>
                  <a:lnTo>
                    <a:pt x="41" y="11"/>
                  </a:lnTo>
                  <a:lnTo>
                    <a:pt x="35" y="12"/>
                  </a:lnTo>
                  <a:lnTo>
                    <a:pt x="29" y="13"/>
                  </a:lnTo>
                  <a:lnTo>
                    <a:pt x="28" y="1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9" name="未知"/>
            <p:cNvSpPr/>
            <p:nvPr/>
          </p:nvSpPr>
          <p:spPr bwMode="auto">
            <a:xfrm>
              <a:off x="627" y="892"/>
              <a:ext cx="15" cy="19"/>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w 37"/>
                <a:gd name="T81" fmla="*/ 0 h 48"/>
                <a:gd name="T82" fmla="*/ 0 w 37"/>
                <a:gd name="T83" fmla="*/ 0 h 48"/>
                <a:gd name="T84" fmla="*/ 0 w 37"/>
                <a:gd name="T85" fmla="*/ 0 h 48"/>
                <a:gd name="T86" fmla="*/ 0 w 37"/>
                <a:gd name="T87" fmla="*/ 0 h 48"/>
                <a:gd name="T88" fmla="*/ 0 w 37"/>
                <a:gd name="T89" fmla="*/ 0 h 48"/>
                <a:gd name="T90" fmla="*/ 0 w 37"/>
                <a:gd name="T91" fmla="*/ 0 h 48"/>
                <a:gd name="T92" fmla="*/ 0 w 37"/>
                <a:gd name="T93" fmla="*/ 0 h 48"/>
                <a:gd name="T94" fmla="*/ 0 w 37"/>
                <a:gd name="T95" fmla="*/ 0 h 48"/>
                <a:gd name="T96" fmla="*/ 0 w 37"/>
                <a:gd name="T97" fmla="*/ 0 h 48"/>
                <a:gd name="T98" fmla="*/ 0 w 37"/>
                <a:gd name="T99" fmla="*/ 0 h 48"/>
                <a:gd name="T100" fmla="*/ 0 w 37"/>
                <a:gd name="T101" fmla="*/ 0 h 48"/>
                <a:gd name="T102" fmla="*/ 0 w 37"/>
                <a:gd name="T103" fmla="*/ 0 h 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7" h="48">
                  <a:moveTo>
                    <a:pt x="9" y="48"/>
                  </a:moveTo>
                  <a:lnTo>
                    <a:pt x="9" y="48"/>
                  </a:lnTo>
                  <a:lnTo>
                    <a:pt x="8" y="47"/>
                  </a:lnTo>
                  <a:lnTo>
                    <a:pt x="7" y="46"/>
                  </a:lnTo>
                  <a:lnTo>
                    <a:pt x="7" y="45"/>
                  </a:lnTo>
                  <a:lnTo>
                    <a:pt x="6" y="45"/>
                  </a:lnTo>
                  <a:lnTo>
                    <a:pt x="6" y="44"/>
                  </a:lnTo>
                  <a:lnTo>
                    <a:pt x="5" y="43"/>
                  </a:lnTo>
                  <a:lnTo>
                    <a:pt x="5" y="42"/>
                  </a:lnTo>
                  <a:lnTo>
                    <a:pt x="4" y="41"/>
                  </a:lnTo>
                  <a:lnTo>
                    <a:pt x="4" y="40"/>
                  </a:lnTo>
                  <a:lnTo>
                    <a:pt x="3" y="39"/>
                  </a:lnTo>
                  <a:lnTo>
                    <a:pt x="3" y="38"/>
                  </a:lnTo>
                  <a:lnTo>
                    <a:pt x="2" y="37"/>
                  </a:lnTo>
                  <a:lnTo>
                    <a:pt x="2" y="36"/>
                  </a:lnTo>
                  <a:lnTo>
                    <a:pt x="2" y="35"/>
                  </a:lnTo>
                  <a:lnTo>
                    <a:pt x="2" y="34"/>
                  </a:lnTo>
                  <a:lnTo>
                    <a:pt x="1" y="33"/>
                  </a:lnTo>
                  <a:lnTo>
                    <a:pt x="1" y="32"/>
                  </a:lnTo>
                  <a:lnTo>
                    <a:pt x="1" y="31"/>
                  </a:lnTo>
                  <a:lnTo>
                    <a:pt x="1" y="30"/>
                  </a:lnTo>
                  <a:lnTo>
                    <a:pt x="0" y="29"/>
                  </a:lnTo>
                  <a:lnTo>
                    <a:pt x="0" y="28"/>
                  </a:lnTo>
                  <a:lnTo>
                    <a:pt x="0" y="27"/>
                  </a:lnTo>
                  <a:lnTo>
                    <a:pt x="0" y="26"/>
                  </a:lnTo>
                  <a:lnTo>
                    <a:pt x="0" y="25"/>
                  </a:lnTo>
                  <a:lnTo>
                    <a:pt x="0" y="24"/>
                  </a:lnTo>
                  <a:lnTo>
                    <a:pt x="0" y="23"/>
                  </a:lnTo>
                  <a:lnTo>
                    <a:pt x="0" y="22"/>
                  </a:lnTo>
                  <a:lnTo>
                    <a:pt x="0" y="21"/>
                  </a:lnTo>
                  <a:lnTo>
                    <a:pt x="0" y="20"/>
                  </a:lnTo>
                  <a:lnTo>
                    <a:pt x="0" y="19"/>
                  </a:lnTo>
                  <a:lnTo>
                    <a:pt x="1" y="19"/>
                  </a:lnTo>
                  <a:lnTo>
                    <a:pt x="1" y="18"/>
                  </a:lnTo>
                  <a:lnTo>
                    <a:pt x="1" y="17"/>
                  </a:lnTo>
                  <a:lnTo>
                    <a:pt x="1" y="16"/>
                  </a:lnTo>
                  <a:lnTo>
                    <a:pt x="1" y="15"/>
                  </a:lnTo>
                  <a:lnTo>
                    <a:pt x="2" y="14"/>
                  </a:lnTo>
                  <a:lnTo>
                    <a:pt x="2" y="13"/>
                  </a:lnTo>
                  <a:lnTo>
                    <a:pt x="2" y="12"/>
                  </a:lnTo>
                  <a:lnTo>
                    <a:pt x="3" y="11"/>
                  </a:lnTo>
                  <a:lnTo>
                    <a:pt x="3" y="10"/>
                  </a:lnTo>
                  <a:lnTo>
                    <a:pt x="3" y="9"/>
                  </a:lnTo>
                  <a:lnTo>
                    <a:pt x="4" y="9"/>
                  </a:lnTo>
                  <a:lnTo>
                    <a:pt x="4" y="8"/>
                  </a:lnTo>
                  <a:lnTo>
                    <a:pt x="4" y="7"/>
                  </a:lnTo>
                  <a:lnTo>
                    <a:pt x="5" y="6"/>
                  </a:lnTo>
                  <a:lnTo>
                    <a:pt x="5" y="5"/>
                  </a:lnTo>
                  <a:lnTo>
                    <a:pt x="6" y="5"/>
                  </a:lnTo>
                  <a:lnTo>
                    <a:pt x="6" y="4"/>
                  </a:lnTo>
                  <a:lnTo>
                    <a:pt x="7" y="3"/>
                  </a:lnTo>
                  <a:lnTo>
                    <a:pt x="7" y="2"/>
                  </a:lnTo>
                  <a:lnTo>
                    <a:pt x="8" y="2"/>
                  </a:lnTo>
                  <a:lnTo>
                    <a:pt x="8" y="1"/>
                  </a:lnTo>
                  <a:lnTo>
                    <a:pt x="9" y="1"/>
                  </a:lnTo>
                  <a:lnTo>
                    <a:pt x="9" y="0"/>
                  </a:lnTo>
                  <a:lnTo>
                    <a:pt x="37" y="0"/>
                  </a:lnTo>
                  <a:lnTo>
                    <a:pt x="36" y="0"/>
                  </a:lnTo>
                  <a:lnTo>
                    <a:pt x="35" y="0"/>
                  </a:lnTo>
                  <a:lnTo>
                    <a:pt x="26" y="3"/>
                  </a:lnTo>
                  <a:lnTo>
                    <a:pt x="25" y="3"/>
                  </a:lnTo>
                  <a:lnTo>
                    <a:pt x="19" y="8"/>
                  </a:lnTo>
                  <a:lnTo>
                    <a:pt x="15" y="13"/>
                  </a:lnTo>
                  <a:lnTo>
                    <a:pt x="13" y="19"/>
                  </a:lnTo>
                  <a:lnTo>
                    <a:pt x="13" y="20"/>
                  </a:lnTo>
                  <a:lnTo>
                    <a:pt x="13" y="21"/>
                  </a:lnTo>
                  <a:lnTo>
                    <a:pt x="13" y="22"/>
                  </a:lnTo>
                  <a:lnTo>
                    <a:pt x="13" y="23"/>
                  </a:lnTo>
                  <a:lnTo>
                    <a:pt x="13" y="24"/>
                  </a:lnTo>
                  <a:lnTo>
                    <a:pt x="13" y="25"/>
                  </a:lnTo>
                  <a:lnTo>
                    <a:pt x="14" y="33"/>
                  </a:lnTo>
                  <a:lnTo>
                    <a:pt x="19" y="41"/>
                  </a:lnTo>
                  <a:lnTo>
                    <a:pt x="20" y="41"/>
                  </a:lnTo>
                  <a:lnTo>
                    <a:pt x="20" y="42"/>
                  </a:lnTo>
                  <a:lnTo>
                    <a:pt x="21" y="43"/>
                  </a:lnTo>
                  <a:lnTo>
                    <a:pt x="22" y="43"/>
                  </a:lnTo>
                  <a:lnTo>
                    <a:pt x="26" y="46"/>
                  </a:lnTo>
                  <a:lnTo>
                    <a:pt x="33" y="48"/>
                  </a:lnTo>
                  <a:lnTo>
                    <a:pt x="34" y="48"/>
                  </a:lnTo>
                  <a:lnTo>
                    <a:pt x="35" y="48"/>
                  </a:lnTo>
                  <a:lnTo>
                    <a:pt x="36" y="48"/>
                  </a:lnTo>
                  <a:lnTo>
                    <a:pt x="37" y="4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0" name="未知"/>
            <p:cNvSpPr/>
            <p:nvPr/>
          </p:nvSpPr>
          <p:spPr bwMode="auto">
            <a:xfrm>
              <a:off x="642" y="892"/>
              <a:ext cx="14" cy="19"/>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w 37"/>
                <a:gd name="T81" fmla="*/ 0 h 48"/>
                <a:gd name="T82" fmla="*/ 0 w 37"/>
                <a:gd name="T83" fmla="*/ 0 h 48"/>
                <a:gd name="T84" fmla="*/ 0 w 37"/>
                <a:gd name="T85" fmla="*/ 0 h 48"/>
                <a:gd name="T86" fmla="*/ 0 w 37"/>
                <a:gd name="T87" fmla="*/ 0 h 48"/>
                <a:gd name="T88" fmla="*/ 0 w 37"/>
                <a:gd name="T89" fmla="*/ 0 h 48"/>
                <a:gd name="T90" fmla="*/ 0 w 37"/>
                <a:gd name="T91" fmla="*/ 0 h 48"/>
                <a:gd name="T92" fmla="*/ 0 w 37"/>
                <a:gd name="T93" fmla="*/ 0 h 48"/>
                <a:gd name="T94" fmla="*/ 0 w 37"/>
                <a:gd name="T95" fmla="*/ 0 h 48"/>
                <a:gd name="T96" fmla="*/ 0 w 37"/>
                <a:gd name="T97" fmla="*/ 0 h 48"/>
                <a:gd name="T98" fmla="*/ 0 w 37"/>
                <a:gd name="T99" fmla="*/ 0 h 48"/>
                <a:gd name="T100" fmla="*/ 0 w 37"/>
                <a:gd name="T101" fmla="*/ 0 h 48"/>
                <a:gd name="T102" fmla="*/ 0 w 37"/>
                <a:gd name="T103" fmla="*/ 0 h 48"/>
                <a:gd name="T104" fmla="*/ 0 w 37"/>
                <a:gd name="T105" fmla="*/ 0 h 48"/>
                <a:gd name="T106" fmla="*/ 0 w 37"/>
                <a:gd name="T107" fmla="*/ 0 h 48"/>
                <a:gd name="T108" fmla="*/ 0 w 37"/>
                <a:gd name="T109" fmla="*/ 0 h 48"/>
                <a:gd name="T110" fmla="*/ 0 w 37"/>
                <a:gd name="T111" fmla="*/ 0 h 48"/>
                <a:gd name="T112" fmla="*/ 0 w 37"/>
                <a:gd name="T113" fmla="*/ 0 h 48"/>
                <a:gd name="T114" fmla="*/ 0 w 37"/>
                <a:gd name="T115" fmla="*/ 0 h 48"/>
                <a:gd name="T116" fmla="*/ 0 w 37"/>
                <a:gd name="T117" fmla="*/ 0 h 48"/>
                <a:gd name="T118" fmla="*/ 0 w 37"/>
                <a:gd name="T119" fmla="*/ 0 h 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 h="48">
                  <a:moveTo>
                    <a:pt x="0" y="48"/>
                  </a:moveTo>
                  <a:lnTo>
                    <a:pt x="15" y="43"/>
                  </a:lnTo>
                  <a:lnTo>
                    <a:pt x="16" y="42"/>
                  </a:lnTo>
                  <a:lnTo>
                    <a:pt x="17" y="41"/>
                  </a:lnTo>
                  <a:lnTo>
                    <a:pt x="18" y="40"/>
                  </a:lnTo>
                  <a:lnTo>
                    <a:pt x="19" y="38"/>
                  </a:lnTo>
                  <a:lnTo>
                    <a:pt x="20" y="37"/>
                  </a:lnTo>
                  <a:lnTo>
                    <a:pt x="21" y="36"/>
                  </a:lnTo>
                  <a:lnTo>
                    <a:pt x="21" y="35"/>
                  </a:lnTo>
                  <a:lnTo>
                    <a:pt x="22" y="34"/>
                  </a:lnTo>
                  <a:lnTo>
                    <a:pt x="22" y="33"/>
                  </a:lnTo>
                  <a:lnTo>
                    <a:pt x="23" y="32"/>
                  </a:lnTo>
                  <a:lnTo>
                    <a:pt x="23" y="30"/>
                  </a:lnTo>
                  <a:lnTo>
                    <a:pt x="24" y="29"/>
                  </a:lnTo>
                  <a:lnTo>
                    <a:pt x="24" y="28"/>
                  </a:lnTo>
                  <a:lnTo>
                    <a:pt x="24" y="27"/>
                  </a:lnTo>
                  <a:lnTo>
                    <a:pt x="24" y="26"/>
                  </a:lnTo>
                  <a:lnTo>
                    <a:pt x="24" y="24"/>
                  </a:lnTo>
                  <a:lnTo>
                    <a:pt x="24" y="23"/>
                  </a:lnTo>
                  <a:lnTo>
                    <a:pt x="24" y="22"/>
                  </a:lnTo>
                  <a:lnTo>
                    <a:pt x="24" y="21"/>
                  </a:lnTo>
                  <a:lnTo>
                    <a:pt x="24" y="20"/>
                  </a:lnTo>
                  <a:lnTo>
                    <a:pt x="23" y="19"/>
                  </a:lnTo>
                  <a:lnTo>
                    <a:pt x="23" y="18"/>
                  </a:lnTo>
                  <a:lnTo>
                    <a:pt x="23" y="17"/>
                  </a:lnTo>
                  <a:lnTo>
                    <a:pt x="22" y="16"/>
                  </a:lnTo>
                  <a:lnTo>
                    <a:pt x="22" y="15"/>
                  </a:lnTo>
                  <a:lnTo>
                    <a:pt x="22" y="14"/>
                  </a:lnTo>
                  <a:lnTo>
                    <a:pt x="21" y="13"/>
                  </a:lnTo>
                  <a:lnTo>
                    <a:pt x="20" y="12"/>
                  </a:lnTo>
                  <a:lnTo>
                    <a:pt x="20" y="11"/>
                  </a:lnTo>
                  <a:lnTo>
                    <a:pt x="19" y="10"/>
                  </a:lnTo>
                  <a:lnTo>
                    <a:pt x="18" y="9"/>
                  </a:lnTo>
                  <a:lnTo>
                    <a:pt x="14" y="5"/>
                  </a:lnTo>
                  <a:lnTo>
                    <a:pt x="13" y="4"/>
                  </a:lnTo>
                  <a:lnTo>
                    <a:pt x="12" y="4"/>
                  </a:lnTo>
                  <a:lnTo>
                    <a:pt x="8" y="1"/>
                  </a:lnTo>
                  <a:lnTo>
                    <a:pt x="7" y="1"/>
                  </a:lnTo>
                  <a:lnTo>
                    <a:pt x="6" y="1"/>
                  </a:lnTo>
                  <a:lnTo>
                    <a:pt x="5" y="1"/>
                  </a:lnTo>
                  <a:lnTo>
                    <a:pt x="4" y="0"/>
                  </a:lnTo>
                  <a:lnTo>
                    <a:pt x="3" y="0"/>
                  </a:lnTo>
                  <a:lnTo>
                    <a:pt x="2" y="0"/>
                  </a:lnTo>
                  <a:lnTo>
                    <a:pt x="1" y="0"/>
                  </a:lnTo>
                  <a:lnTo>
                    <a:pt x="0" y="0"/>
                  </a:lnTo>
                  <a:lnTo>
                    <a:pt x="28" y="0"/>
                  </a:lnTo>
                  <a:lnTo>
                    <a:pt x="28" y="1"/>
                  </a:lnTo>
                  <a:lnTo>
                    <a:pt x="29" y="1"/>
                  </a:lnTo>
                  <a:lnTo>
                    <a:pt x="29" y="2"/>
                  </a:lnTo>
                  <a:lnTo>
                    <a:pt x="30" y="3"/>
                  </a:lnTo>
                  <a:lnTo>
                    <a:pt x="30" y="4"/>
                  </a:lnTo>
                  <a:lnTo>
                    <a:pt x="31" y="4"/>
                  </a:lnTo>
                  <a:lnTo>
                    <a:pt x="31" y="5"/>
                  </a:lnTo>
                  <a:lnTo>
                    <a:pt x="33" y="9"/>
                  </a:lnTo>
                  <a:lnTo>
                    <a:pt x="35" y="13"/>
                  </a:lnTo>
                  <a:lnTo>
                    <a:pt x="35" y="14"/>
                  </a:lnTo>
                  <a:lnTo>
                    <a:pt x="35" y="15"/>
                  </a:lnTo>
                  <a:lnTo>
                    <a:pt x="36" y="16"/>
                  </a:lnTo>
                  <a:lnTo>
                    <a:pt x="36" y="17"/>
                  </a:lnTo>
                  <a:lnTo>
                    <a:pt x="36" y="18"/>
                  </a:lnTo>
                  <a:lnTo>
                    <a:pt x="36" y="19"/>
                  </a:lnTo>
                  <a:lnTo>
                    <a:pt x="36" y="20"/>
                  </a:lnTo>
                  <a:lnTo>
                    <a:pt x="36" y="21"/>
                  </a:lnTo>
                  <a:lnTo>
                    <a:pt x="37" y="22"/>
                  </a:lnTo>
                  <a:lnTo>
                    <a:pt x="37" y="23"/>
                  </a:lnTo>
                  <a:lnTo>
                    <a:pt x="37" y="24"/>
                  </a:lnTo>
                  <a:lnTo>
                    <a:pt x="37" y="26"/>
                  </a:lnTo>
                  <a:lnTo>
                    <a:pt x="36" y="27"/>
                  </a:lnTo>
                  <a:lnTo>
                    <a:pt x="36" y="28"/>
                  </a:lnTo>
                  <a:lnTo>
                    <a:pt x="36" y="29"/>
                  </a:lnTo>
                  <a:lnTo>
                    <a:pt x="36" y="30"/>
                  </a:lnTo>
                  <a:lnTo>
                    <a:pt x="36" y="31"/>
                  </a:lnTo>
                  <a:lnTo>
                    <a:pt x="36" y="33"/>
                  </a:lnTo>
                  <a:lnTo>
                    <a:pt x="35" y="33"/>
                  </a:lnTo>
                  <a:lnTo>
                    <a:pt x="35" y="34"/>
                  </a:lnTo>
                  <a:lnTo>
                    <a:pt x="33" y="40"/>
                  </a:lnTo>
                  <a:lnTo>
                    <a:pt x="33" y="41"/>
                  </a:lnTo>
                  <a:lnTo>
                    <a:pt x="32" y="41"/>
                  </a:lnTo>
                  <a:lnTo>
                    <a:pt x="32" y="42"/>
                  </a:lnTo>
                  <a:lnTo>
                    <a:pt x="32" y="43"/>
                  </a:lnTo>
                  <a:lnTo>
                    <a:pt x="31" y="43"/>
                  </a:lnTo>
                  <a:lnTo>
                    <a:pt x="31" y="44"/>
                  </a:lnTo>
                  <a:lnTo>
                    <a:pt x="30" y="45"/>
                  </a:lnTo>
                  <a:lnTo>
                    <a:pt x="30" y="46"/>
                  </a:lnTo>
                  <a:lnTo>
                    <a:pt x="29" y="46"/>
                  </a:lnTo>
                  <a:lnTo>
                    <a:pt x="29" y="47"/>
                  </a:lnTo>
                  <a:lnTo>
                    <a:pt x="28" y="47"/>
                  </a:lnTo>
                  <a:lnTo>
                    <a:pt x="28" y="4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1" name="未知"/>
            <p:cNvSpPr/>
            <p:nvPr/>
          </p:nvSpPr>
          <p:spPr bwMode="auto">
            <a:xfrm>
              <a:off x="630" y="886"/>
              <a:ext cx="23" cy="6"/>
            </a:xfrm>
            <a:custGeom>
              <a:avLst/>
              <a:gdLst>
                <a:gd name="T0" fmla="*/ 0 w 56"/>
                <a:gd name="T1" fmla="*/ 0 h 13"/>
                <a:gd name="T2" fmla="*/ 0 w 56"/>
                <a:gd name="T3" fmla="*/ 0 h 13"/>
                <a:gd name="T4" fmla="*/ 0 w 56"/>
                <a:gd name="T5" fmla="*/ 0 h 13"/>
                <a:gd name="T6" fmla="*/ 0 w 56"/>
                <a:gd name="T7" fmla="*/ 0 h 13"/>
                <a:gd name="T8" fmla="*/ 0 w 56"/>
                <a:gd name="T9" fmla="*/ 0 h 13"/>
                <a:gd name="T10" fmla="*/ 0 w 56"/>
                <a:gd name="T11" fmla="*/ 0 h 13"/>
                <a:gd name="T12" fmla="*/ 0 w 56"/>
                <a:gd name="T13" fmla="*/ 0 h 13"/>
                <a:gd name="T14" fmla="*/ 0 w 56"/>
                <a:gd name="T15" fmla="*/ 0 h 13"/>
                <a:gd name="T16" fmla="*/ 0 w 56"/>
                <a:gd name="T17" fmla="*/ 0 h 13"/>
                <a:gd name="T18" fmla="*/ 0 w 56"/>
                <a:gd name="T19" fmla="*/ 0 h 13"/>
                <a:gd name="T20" fmla="*/ 0 w 56"/>
                <a:gd name="T21" fmla="*/ 0 h 13"/>
                <a:gd name="T22" fmla="*/ 0 w 56"/>
                <a:gd name="T23" fmla="*/ 0 h 13"/>
                <a:gd name="T24" fmla="*/ 0 w 56"/>
                <a:gd name="T25" fmla="*/ 0 h 13"/>
                <a:gd name="T26" fmla="*/ 0 w 56"/>
                <a:gd name="T27" fmla="*/ 0 h 13"/>
                <a:gd name="T28" fmla="*/ 0 w 56"/>
                <a:gd name="T29" fmla="*/ 0 h 13"/>
                <a:gd name="T30" fmla="*/ 0 w 56"/>
                <a:gd name="T31" fmla="*/ 0 h 13"/>
                <a:gd name="T32" fmla="*/ 0 w 56"/>
                <a:gd name="T33" fmla="*/ 0 h 13"/>
                <a:gd name="T34" fmla="*/ 0 w 56"/>
                <a:gd name="T35" fmla="*/ 0 h 13"/>
                <a:gd name="T36" fmla="*/ 0 w 56"/>
                <a:gd name="T37" fmla="*/ 0 h 13"/>
                <a:gd name="T38" fmla="*/ 0 w 56"/>
                <a:gd name="T39" fmla="*/ 0 h 13"/>
                <a:gd name="T40" fmla="*/ 0 w 56"/>
                <a:gd name="T41" fmla="*/ 0 h 13"/>
                <a:gd name="T42" fmla="*/ 0 w 56"/>
                <a:gd name="T43" fmla="*/ 0 h 13"/>
                <a:gd name="T44" fmla="*/ 0 w 56"/>
                <a:gd name="T45" fmla="*/ 0 h 13"/>
                <a:gd name="T46" fmla="*/ 0 w 56"/>
                <a:gd name="T47" fmla="*/ 0 h 13"/>
                <a:gd name="T48" fmla="*/ 0 w 56"/>
                <a:gd name="T49" fmla="*/ 0 h 13"/>
                <a:gd name="T50" fmla="*/ 0 w 56"/>
                <a:gd name="T51" fmla="*/ 0 h 13"/>
                <a:gd name="T52" fmla="*/ 0 w 56"/>
                <a:gd name="T53" fmla="*/ 0 h 13"/>
                <a:gd name="T54" fmla="*/ 0 w 56"/>
                <a:gd name="T55" fmla="*/ 0 h 13"/>
                <a:gd name="T56" fmla="*/ 0 w 56"/>
                <a:gd name="T57" fmla="*/ 0 h 1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6" h="13">
                  <a:moveTo>
                    <a:pt x="0" y="13"/>
                  </a:moveTo>
                  <a:lnTo>
                    <a:pt x="1" y="12"/>
                  </a:lnTo>
                  <a:lnTo>
                    <a:pt x="2" y="11"/>
                  </a:lnTo>
                  <a:lnTo>
                    <a:pt x="3" y="10"/>
                  </a:lnTo>
                  <a:lnTo>
                    <a:pt x="4" y="9"/>
                  </a:lnTo>
                  <a:lnTo>
                    <a:pt x="5" y="8"/>
                  </a:lnTo>
                  <a:lnTo>
                    <a:pt x="15" y="3"/>
                  </a:lnTo>
                  <a:lnTo>
                    <a:pt x="16" y="2"/>
                  </a:lnTo>
                  <a:lnTo>
                    <a:pt x="18" y="2"/>
                  </a:lnTo>
                  <a:lnTo>
                    <a:pt x="19" y="1"/>
                  </a:lnTo>
                  <a:lnTo>
                    <a:pt x="21" y="1"/>
                  </a:lnTo>
                  <a:lnTo>
                    <a:pt x="22" y="1"/>
                  </a:lnTo>
                  <a:lnTo>
                    <a:pt x="23" y="1"/>
                  </a:lnTo>
                  <a:lnTo>
                    <a:pt x="25" y="1"/>
                  </a:lnTo>
                  <a:lnTo>
                    <a:pt x="26" y="0"/>
                  </a:lnTo>
                  <a:lnTo>
                    <a:pt x="28" y="0"/>
                  </a:lnTo>
                  <a:lnTo>
                    <a:pt x="29" y="0"/>
                  </a:lnTo>
                  <a:lnTo>
                    <a:pt x="31" y="1"/>
                  </a:lnTo>
                  <a:lnTo>
                    <a:pt x="32" y="1"/>
                  </a:lnTo>
                  <a:lnTo>
                    <a:pt x="34" y="1"/>
                  </a:lnTo>
                  <a:lnTo>
                    <a:pt x="39" y="2"/>
                  </a:lnTo>
                  <a:lnTo>
                    <a:pt x="41" y="3"/>
                  </a:lnTo>
                  <a:lnTo>
                    <a:pt x="42" y="3"/>
                  </a:lnTo>
                  <a:lnTo>
                    <a:pt x="51" y="8"/>
                  </a:lnTo>
                  <a:lnTo>
                    <a:pt x="52" y="9"/>
                  </a:lnTo>
                  <a:lnTo>
                    <a:pt x="53" y="10"/>
                  </a:lnTo>
                  <a:lnTo>
                    <a:pt x="54" y="11"/>
                  </a:lnTo>
                  <a:lnTo>
                    <a:pt x="55" y="12"/>
                  </a:lnTo>
                  <a:lnTo>
                    <a:pt x="56" y="1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2" name="未知"/>
            <p:cNvSpPr/>
            <p:nvPr/>
          </p:nvSpPr>
          <p:spPr bwMode="auto">
            <a:xfrm>
              <a:off x="632" y="892"/>
              <a:ext cx="19" cy="19"/>
            </a:xfrm>
            <a:custGeom>
              <a:avLst/>
              <a:gdLst>
                <a:gd name="T0" fmla="*/ 0 w 48"/>
                <a:gd name="T1" fmla="*/ 0 h 48"/>
                <a:gd name="T2" fmla="*/ 0 w 48"/>
                <a:gd name="T3" fmla="*/ 0 h 48"/>
                <a:gd name="T4" fmla="*/ 0 w 48"/>
                <a:gd name="T5" fmla="*/ 0 h 48"/>
                <a:gd name="T6" fmla="*/ 0 w 48"/>
                <a:gd name="T7" fmla="*/ 0 h 48"/>
                <a:gd name="T8" fmla="*/ 0 w 48"/>
                <a:gd name="T9" fmla="*/ 0 h 48"/>
                <a:gd name="T10" fmla="*/ 0 w 48"/>
                <a:gd name="T11" fmla="*/ 0 h 48"/>
                <a:gd name="T12" fmla="*/ 0 w 48"/>
                <a:gd name="T13" fmla="*/ 0 h 48"/>
                <a:gd name="T14" fmla="*/ 0 w 48"/>
                <a:gd name="T15" fmla="*/ 0 h 48"/>
                <a:gd name="T16" fmla="*/ 0 w 48"/>
                <a:gd name="T17" fmla="*/ 0 h 48"/>
                <a:gd name="T18" fmla="*/ 0 w 4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8">
                  <a:moveTo>
                    <a:pt x="41" y="41"/>
                  </a:moveTo>
                  <a:lnTo>
                    <a:pt x="24" y="48"/>
                  </a:lnTo>
                  <a:lnTo>
                    <a:pt x="23" y="48"/>
                  </a:lnTo>
                  <a:lnTo>
                    <a:pt x="0" y="24"/>
                  </a:lnTo>
                  <a:lnTo>
                    <a:pt x="0" y="23"/>
                  </a:lnTo>
                  <a:lnTo>
                    <a:pt x="24" y="0"/>
                  </a:lnTo>
                  <a:lnTo>
                    <a:pt x="25" y="0"/>
                  </a:lnTo>
                  <a:lnTo>
                    <a:pt x="48" y="24"/>
                  </a:lnTo>
                  <a:lnTo>
                    <a:pt x="48" y="26"/>
                  </a:lnTo>
                  <a:lnTo>
                    <a:pt x="41" y="4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3" name="未知"/>
            <p:cNvSpPr/>
            <p:nvPr/>
          </p:nvSpPr>
          <p:spPr bwMode="auto">
            <a:xfrm>
              <a:off x="627" y="886"/>
              <a:ext cx="29" cy="30"/>
            </a:xfrm>
            <a:custGeom>
              <a:avLst/>
              <a:gdLst>
                <a:gd name="T0" fmla="*/ 0 w 74"/>
                <a:gd name="T1" fmla="*/ 0 h 74"/>
                <a:gd name="T2" fmla="*/ 0 w 74"/>
                <a:gd name="T3" fmla="*/ 0 h 74"/>
                <a:gd name="T4" fmla="*/ 0 w 74"/>
                <a:gd name="T5" fmla="*/ 0 h 74"/>
                <a:gd name="T6" fmla="*/ 0 w 74"/>
                <a:gd name="T7" fmla="*/ 0 h 74"/>
                <a:gd name="T8" fmla="*/ 0 w 74"/>
                <a:gd name="T9" fmla="*/ 0 h 74"/>
                <a:gd name="T10" fmla="*/ 0 w 74"/>
                <a:gd name="T11" fmla="*/ 0 h 74"/>
                <a:gd name="T12" fmla="*/ 0 w 74"/>
                <a:gd name="T13" fmla="*/ 0 h 74"/>
                <a:gd name="T14" fmla="*/ 0 w 74"/>
                <a:gd name="T15" fmla="*/ 0 h 74"/>
                <a:gd name="T16" fmla="*/ 0 w 74"/>
                <a:gd name="T17" fmla="*/ 0 h 74"/>
                <a:gd name="T18" fmla="*/ 0 w 74"/>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74">
                  <a:moveTo>
                    <a:pt x="63" y="11"/>
                  </a:moveTo>
                  <a:lnTo>
                    <a:pt x="37" y="0"/>
                  </a:lnTo>
                  <a:lnTo>
                    <a:pt x="35" y="0"/>
                  </a:lnTo>
                  <a:lnTo>
                    <a:pt x="0" y="37"/>
                  </a:lnTo>
                  <a:lnTo>
                    <a:pt x="0" y="40"/>
                  </a:lnTo>
                  <a:lnTo>
                    <a:pt x="37" y="74"/>
                  </a:lnTo>
                  <a:lnTo>
                    <a:pt x="38" y="74"/>
                  </a:lnTo>
                  <a:lnTo>
                    <a:pt x="74" y="37"/>
                  </a:lnTo>
                  <a:lnTo>
                    <a:pt x="74" y="36"/>
                  </a:lnTo>
                  <a:lnTo>
                    <a:pt x="63" y="1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4" name="未知"/>
            <p:cNvSpPr/>
            <p:nvPr/>
          </p:nvSpPr>
          <p:spPr bwMode="auto">
            <a:xfrm>
              <a:off x="686" y="810"/>
              <a:ext cx="43" cy="44"/>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w 109"/>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2">
                  <a:moveTo>
                    <a:pt x="25" y="86"/>
                  </a:moveTo>
                  <a:lnTo>
                    <a:pt x="66" y="41"/>
                  </a:lnTo>
                  <a:lnTo>
                    <a:pt x="67" y="37"/>
                  </a:lnTo>
                  <a:lnTo>
                    <a:pt x="109" y="112"/>
                  </a:lnTo>
                  <a:lnTo>
                    <a:pt x="67" y="37"/>
                  </a:lnTo>
                  <a:lnTo>
                    <a:pt x="67" y="36"/>
                  </a:lnTo>
                  <a:lnTo>
                    <a:pt x="66" y="35"/>
                  </a:lnTo>
                  <a:lnTo>
                    <a:pt x="65" y="35"/>
                  </a:lnTo>
                  <a:lnTo>
                    <a:pt x="64" y="35"/>
                  </a:lnTo>
                  <a:lnTo>
                    <a:pt x="18" y="74"/>
                  </a:lnTo>
                  <a:lnTo>
                    <a:pt x="0" y="0"/>
                  </a:lnTo>
                  <a:lnTo>
                    <a:pt x="18" y="74"/>
                  </a:lnTo>
                  <a:lnTo>
                    <a:pt x="24" y="86"/>
                  </a:lnTo>
                  <a:lnTo>
                    <a:pt x="25" y="86"/>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 name="未知"/>
            <p:cNvSpPr/>
            <p:nvPr/>
          </p:nvSpPr>
          <p:spPr bwMode="auto">
            <a:xfrm>
              <a:off x="673" y="822"/>
              <a:ext cx="27"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46" y="58"/>
                  </a:moveTo>
                  <a:lnTo>
                    <a:pt x="55" y="54"/>
                  </a:lnTo>
                  <a:lnTo>
                    <a:pt x="66" y="94"/>
                  </a:lnTo>
                  <a:lnTo>
                    <a:pt x="55" y="54"/>
                  </a:lnTo>
                  <a:lnTo>
                    <a:pt x="49" y="42"/>
                  </a:lnTo>
                  <a:lnTo>
                    <a:pt x="42" y="56"/>
                  </a:lnTo>
                  <a:lnTo>
                    <a:pt x="0" y="0"/>
                  </a:lnTo>
                  <a:lnTo>
                    <a:pt x="42" y="56"/>
                  </a:lnTo>
                  <a:lnTo>
                    <a:pt x="43" y="57"/>
                  </a:lnTo>
                  <a:lnTo>
                    <a:pt x="45" y="59"/>
                  </a:lnTo>
                  <a:lnTo>
                    <a:pt x="46"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 name="未知"/>
            <p:cNvSpPr/>
            <p:nvPr/>
          </p:nvSpPr>
          <p:spPr bwMode="auto">
            <a:xfrm>
              <a:off x="690" y="824"/>
              <a:ext cx="22" cy="22"/>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30" y="37"/>
                  </a:moveTo>
                  <a:lnTo>
                    <a:pt x="3" y="56"/>
                  </a:lnTo>
                  <a:lnTo>
                    <a:pt x="2" y="55"/>
                  </a:lnTo>
                  <a:lnTo>
                    <a:pt x="0" y="53"/>
                  </a:lnTo>
                  <a:lnTo>
                    <a:pt x="1" y="52"/>
                  </a:lnTo>
                  <a:lnTo>
                    <a:pt x="41" y="7"/>
                  </a:lnTo>
                  <a:lnTo>
                    <a:pt x="54" y="0"/>
                  </a:lnTo>
                  <a:lnTo>
                    <a:pt x="55" y="0"/>
                  </a:lnTo>
                  <a:lnTo>
                    <a:pt x="56" y="1"/>
                  </a:lnTo>
                  <a:lnTo>
                    <a:pt x="56" y="2"/>
                  </a:lnTo>
                  <a:lnTo>
                    <a:pt x="56" y="3"/>
                  </a:lnTo>
                  <a:lnTo>
                    <a:pt x="30"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7" name="未知"/>
            <p:cNvSpPr/>
            <p:nvPr/>
          </p:nvSpPr>
          <p:spPr bwMode="auto">
            <a:xfrm>
              <a:off x="660" y="803"/>
              <a:ext cx="111" cy="110"/>
            </a:xfrm>
            <a:custGeom>
              <a:avLst/>
              <a:gdLst>
                <a:gd name="T0" fmla="*/ 0 w 276"/>
                <a:gd name="T1" fmla="*/ 0 h 275"/>
                <a:gd name="T2" fmla="*/ 0 w 276"/>
                <a:gd name="T3" fmla="*/ 0 h 275"/>
                <a:gd name="T4" fmla="*/ 0 w 276"/>
                <a:gd name="T5" fmla="*/ 0 h 275"/>
                <a:gd name="T6" fmla="*/ 0 w 276"/>
                <a:gd name="T7" fmla="*/ 0 h 275"/>
                <a:gd name="T8" fmla="*/ 0 w 276"/>
                <a:gd name="T9" fmla="*/ 0 h 275"/>
                <a:gd name="T10" fmla="*/ 0 w 276"/>
                <a:gd name="T11" fmla="*/ 0 h 275"/>
                <a:gd name="T12" fmla="*/ 0 w 276"/>
                <a:gd name="T13" fmla="*/ 0 h 275"/>
                <a:gd name="T14" fmla="*/ 0 w 276"/>
                <a:gd name="T15" fmla="*/ 0 h 275"/>
                <a:gd name="T16" fmla="*/ 0 w 276"/>
                <a:gd name="T17" fmla="*/ 0 h 275"/>
                <a:gd name="T18" fmla="*/ 0 w 276"/>
                <a:gd name="T19" fmla="*/ 0 h 275"/>
                <a:gd name="T20" fmla="*/ 0 w 276"/>
                <a:gd name="T21" fmla="*/ 0 h 275"/>
                <a:gd name="T22" fmla="*/ 0 w 276"/>
                <a:gd name="T23" fmla="*/ 0 h 2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5">
                  <a:moveTo>
                    <a:pt x="243" y="242"/>
                  </a:moveTo>
                  <a:lnTo>
                    <a:pt x="256" y="231"/>
                  </a:lnTo>
                  <a:lnTo>
                    <a:pt x="276" y="275"/>
                  </a:lnTo>
                  <a:lnTo>
                    <a:pt x="256" y="231"/>
                  </a:lnTo>
                  <a:lnTo>
                    <a:pt x="44" y="19"/>
                  </a:lnTo>
                  <a:lnTo>
                    <a:pt x="33" y="33"/>
                  </a:lnTo>
                  <a:lnTo>
                    <a:pt x="0" y="0"/>
                  </a:lnTo>
                  <a:lnTo>
                    <a:pt x="33" y="33"/>
                  </a:lnTo>
                  <a:lnTo>
                    <a:pt x="33" y="35"/>
                  </a:lnTo>
                  <a:lnTo>
                    <a:pt x="222" y="233"/>
                  </a:lnTo>
                  <a:lnTo>
                    <a:pt x="242" y="242"/>
                  </a:lnTo>
                  <a:lnTo>
                    <a:pt x="243"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8" name="未知"/>
            <p:cNvSpPr/>
            <p:nvPr/>
          </p:nvSpPr>
          <p:spPr bwMode="auto">
            <a:xfrm>
              <a:off x="670" y="799"/>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3" y="241"/>
                  </a:moveTo>
                  <a:lnTo>
                    <a:pt x="233" y="239"/>
                  </a:lnTo>
                  <a:lnTo>
                    <a:pt x="233" y="238"/>
                  </a:lnTo>
                  <a:lnTo>
                    <a:pt x="262" y="262"/>
                  </a:lnTo>
                  <a:lnTo>
                    <a:pt x="233" y="238"/>
                  </a:lnTo>
                  <a:lnTo>
                    <a:pt x="233" y="236"/>
                  </a:lnTo>
                  <a:lnTo>
                    <a:pt x="44" y="39"/>
                  </a:lnTo>
                  <a:lnTo>
                    <a:pt x="24" y="29"/>
                  </a:lnTo>
                  <a:lnTo>
                    <a:pt x="23" y="29"/>
                  </a:lnTo>
                  <a:lnTo>
                    <a:pt x="21" y="30"/>
                  </a:lnTo>
                  <a:lnTo>
                    <a:pt x="20" y="30"/>
                  </a:lnTo>
                  <a:lnTo>
                    <a:pt x="0" y="0"/>
                  </a:lnTo>
                  <a:lnTo>
                    <a:pt x="20" y="30"/>
                  </a:lnTo>
                  <a:lnTo>
                    <a:pt x="232" y="242"/>
                  </a:lnTo>
                  <a:lnTo>
                    <a:pt x="233"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9" name="未知"/>
            <p:cNvSpPr/>
            <p:nvPr/>
          </p:nvSpPr>
          <p:spPr bwMode="auto">
            <a:xfrm>
              <a:off x="674" y="810"/>
              <a:ext cx="89"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220" y="220"/>
                  </a:moveTo>
                  <a:lnTo>
                    <a:pt x="224" y="209"/>
                  </a:lnTo>
                  <a:lnTo>
                    <a:pt x="224" y="207"/>
                  </a:lnTo>
                  <a:lnTo>
                    <a:pt x="35" y="10"/>
                  </a:lnTo>
                  <a:lnTo>
                    <a:pt x="15" y="0"/>
                  </a:lnTo>
                  <a:lnTo>
                    <a:pt x="14" y="0"/>
                  </a:lnTo>
                  <a:lnTo>
                    <a:pt x="0" y="15"/>
                  </a:lnTo>
                  <a:lnTo>
                    <a:pt x="0" y="17"/>
                  </a:lnTo>
                  <a:lnTo>
                    <a:pt x="189" y="215"/>
                  </a:lnTo>
                  <a:lnTo>
                    <a:pt x="209" y="224"/>
                  </a:lnTo>
                  <a:lnTo>
                    <a:pt x="210" y="224"/>
                  </a:lnTo>
                  <a:lnTo>
                    <a:pt x="220"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0" name="未知"/>
            <p:cNvSpPr/>
            <p:nvPr/>
          </p:nvSpPr>
          <p:spPr bwMode="auto">
            <a:xfrm>
              <a:off x="715" y="84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1" name="未知"/>
            <p:cNvSpPr/>
            <p:nvPr/>
          </p:nvSpPr>
          <p:spPr bwMode="auto">
            <a:xfrm>
              <a:off x="714" y="84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2" name="未知"/>
            <p:cNvSpPr/>
            <p:nvPr/>
          </p:nvSpPr>
          <p:spPr bwMode="auto">
            <a:xfrm>
              <a:off x="735" y="862"/>
              <a:ext cx="3" cy="23"/>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3" name="未知"/>
            <p:cNvSpPr/>
            <p:nvPr/>
          </p:nvSpPr>
          <p:spPr bwMode="auto">
            <a:xfrm>
              <a:off x="734" y="862"/>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4" name="未知"/>
            <p:cNvSpPr/>
            <p:nvPr/>
          </p:nvSpPr>
          <p:spPr bwMode="auto">
            <a:xfrm>
              <a:off x="746" y="873"/>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5" name="未知"/>
            <p:cNvSpPr/>
            <p:nvPr/>
          </p:nvSpPr>
          <p:spPr bwMode="auto">
            <a:xfrm>
              <a:off x="744" y="873"/>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6" name="未知"/>
            <p:cNvSpPr/>
            <p:nvPr/>
          </p:nvSpPr>
          <p:spPr bwMode="auto">
            <a:xfrm>
              <a:off x="725" y="85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7" name="未知"/>
            <p:cNvSpPr/>
            <p:nvPr/>
          </p:nvSpPr>
          <p:spPr bwMode="auto">
            <a:xfrm>
              <a:off x="724" y="852"/>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8" name="未知"/>
            <p:cNvSpPr/>
            <p:nvPr/>
          </p:nvSpPr>
          <p:spPr bwMode="auto">
            <a:xfrm>
              <a:off x="706" y="83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9" name="未知"/>
            <p:cNvSpPr/>
            <p:nvPr/>
          </p:nvSpPr>
          <p:spPr bwMode="auto">
            <a:xfrm>
              <a:off x="705" y="83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0" name="未知"/>
            <p:cNvSpPr/>
            <p:nvPr/>
          </p:nvSpPr>
          <p:spPr bwMode="auto">
            <a:xfrm>
              <a:off x="706" y="870"/>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540" y="547"/>
                  </a:moveTo>
                  <a:lnTo>
                    <a:pt x="591" y="512"/>
                  </a:lnTo>
                  <a:lnTo>
                    <a:pt x="594" y="490"/>
                  </a:lnTo>
                  <a:lnTo>
                    <a:pt x="627" y="627"/>
                  </a:lnTo>
                  <a:lnTo>
                    <a:pt x="594" y="490"/>
                  </a:lnTo>
                  <a:lnTo>
                    <a:pt x="594" y="487"/>
                  </a:lnTo>
                  <a:lnTo>
                    <a:pt x="180" y="68"/>
                  </a:lnTo>
                  <a:lnTo>
                    <a:pt x="132" y="32"/>
                  </a:lnTo>
                  <a:lnTo>
                    <a:pt x="129" y="32"/>
                  </a:lnTo>
                  <a:lnTo>
                    <a:pt x="127" y="32"/>
                  </a:lnTo>
                  <a:lnTo>
                    <a:pt x="80" y="72"/>
                  </a:lnTo>
                  <a:lnTo>
                    <a:pt x="79" y="83"/>
                  </a:lnTo>
                  <a:lnTo>
                    <a:pt x="0" y="0"/>
                  </a:lnTo>
                  <a:lnTo>
                    <a:pt x="79" y="83"/>
                  </a:lnTo>
                  <a:lnTo>
                    <a:pt x="79" y="85"/>
                  </a:lnTo>
                  <a:lnTo>
                    <a:pt x="499" y="534"/>
                  </a:lnTo>
                  <a:lnTo>
                    <a:pt x="537" y="547"/>
                  </a:lnTo>
                  <a:lnTo>
                    <a:pt x="540" y="547"/>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1" name="未知"/>
            <p:cNvSpPr/>
            <p:nvPr/>
          </p:nvSpPr>
          <p:spPr bwMode="auto">
            <a:xfrm>
              <a:off x="751" y="851"/>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8" y="116"/>
                  </a:lnTo>
                  <a:lnTo>
                    <a:pt x="0" y="0"/>
                  </a:lnTo>
                  <a:lnTo>
                    <a:pt x="68" y="116"/>
                  </a:lnTo>
                  <a:lnTo>
                    <a:pt x="481" y="529"/>
                  </a:lnTo>
                  <a:lnTo>
                    <a:pt x="563" y="563"/>
                  </a:lnTo>
                  <a:lnTo>
                    <a:pt x="481" y="529"/>
                  </a:lnTo>
                  <a:lnTo>
                    <a:pt x="481"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2" name="未知"/>
            <p:cNvSpPr/>
            <p:nvPr/>
          </p:nvSpPr>
          <p:spPr bwMode="auto">
            <a:xfrm>
              <a:off x="670" y="856"/>
              <a:ext cx="101" cy="102"/>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4"/>
                  </a:moveTo>
                  <a:lnTo>
                    <a:pt x="234" y="97"/>
                  </a:lnTo>
                  <a:lnTo>
                    <a:pt x="253" y="253"/>
                  </a:lnTo>
                  <a:lnTo>
                    <a:pt x="234" y="97"/>
                  </a:lnTo>
                  <a:lnTo>
                    <a:pt x="158" y="21"/>
                  </a:lnTo>
                  <a:lnTo>
                    <a:pt x="21" y="152"/>
                  </a:lnTo>
                  <a:lnTo>
                    <a:pt x="0" y="0"/>
                  </a:lnTo>
                  <a:lnTo>
                    <a:pt x="21" y="152"/>
                  </a:lnTo>
                  <a:lnTo>
                    <a:pt x="47" y="170"/>
                  </a:lnTo>
                  <a:lnTo>
                    <a:pt x="144"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3" name="未知"/>
            <p:cNvSpPr/>
            <p:nvPr/>
          </p:nvSpPr>
          <p:spPr bwMode="auto">
            <a:xfrm>
              <a:off x="724" y="833"/>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2"/>
                  </a:moveTo>
                  <a:lnTo>
                    <a:pt x="175" y="175"/>
                  </a:lnTo>
                  <a:lnTo>
                    <a:pt x="110" y="142"/>
                  </a:lnTo>
                  <a:lnTo>
                    <a:pt x="47" y="55"/>
                  </a:lnTo>
                  <a:lnTo>
                    <a:pt x="21" y="80"/>
                  </a:lnTo>
                  <a:lnTo>
                    <a:pt x="0" y="0"/>
                  </a:lnTo>
                  <a:lnTo>
                    <a:pt x="21" y="80"/>
                  </a:lnTo>
                  <a:lnTo>
                    <a:pt x="97" y="156"/>
                  </a:lnTo>
                  <a:lnTo>
                    <a:pt x="110"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4" name="未知"/>
            <p:cNvSpPr/>
            <p:nvPr/>
          </p:nvSpPr>
          <p:spPr bwMode="auto">
            <a:xfrm>
              <a:off x="678" y="855"/>
              <a:ext cx="90"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2"/>
                  </a:lnTo>
                  <a:lnTo>
                    <a:pt x="170" y="141"/>
                  </a:lnTo>
                  <a:lnTo>
                    <a:pt x="165" y="140"/>
                  </a:lnTo>
                  <a:lnTo>
                    <a:pt x="123" y="128"/>
                  </a:lnTo>
                  <a:lnTo>
                    <a:pt x="26" y="174"/>
                  </a:lnTo>
                  <a:lnTo>
                    <a:pt x="0" y="156"/>
                  </a:lnTo>
                  <a:lnTo>
                    <a:pt x="163" y="0"/>
                  </a:lnTo>
                  <a:lnTo>
                    <a:pt x="226"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5" name="未知"/>
            <p:cNvSpPr/>
            <p:nvPr/>
          </p:nvSpPr>
          <p:spPr bwMode="auto">
            <a:xfrm>
              <a:off x="622" y="860"/>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6"/>
                  </a:moveTo>
                  <a:lnTo>
                    <a:pt x="15" y="15"/>
                  </a:lnTo>
                  <a:lnTo>
                    <a:pt x="0" y="0"/>
                  </a:lnTo>
                  <a:lnTo>
                    <a:pt x="1" y="1"/>
                  </a:lnTo>
                  <a:lnTo>
                    <a:pt x="14" y="17"/>
                  </a:lnTo>
                  <a:lnTo>
                    <a:pt x="14"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6" name="未知"/>
            <p:cNvSpPr/>
            <p:nvPr/>
          </p:nvSpPr>
          <p:spPr bwMode="auto">
            <a:xfrm>
              <a:off x="599" y="783"/>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3" y="206"/>
                  </a:moveTo>
                  <a:lnTo>
                    <a:pt x="115" y="160"/>
                  </a:lnTo>
                  <a:lnTo>
                    <a:pt x="165" y="116"/>
                  </a:lnTo>
                  <a:lnTo>
                    <a:pt x="181" y="108"/>
                  </a:lnTo>
                  <a:lnTo>
                    <a:pt x="230" y="157"/>
                  </a:lnTo>
                  <a:lnTo>
                    <a:pt x="261" y="126"/>
                  </a:lnTo>
                  <a:lnTo>
                    <a:pt x="279" y="279"/>
                  </a:lnTo>
                  <a:lnTo>
                    <a:pt x="261" y="126"/>
                  </a:lnTo>
                  <a:lnTo>
                    <a:pt x="165" y="30"/>
                  </a:lnTo>
                  <a:lnTo>
                    <a:pt x="157" y="35"/>
                  </a:lnTo>
                  <a:lnTo>
                    <a:pt x="147" y="43"/>
                  </a:lnTo>
                  <a:lnTo>
                    <a:pt x="103" y="88"/>
                  </a:lnTo>
                  <a:lnTo>
                    <a:pt x="64" y="141"/>
                  </a:lnTo>
                  <a:lnTo>
                    <a:pt x="50" y="177"/>
                  </a:lnTo>
                  <a:lnTo>
                    <a:pt x="0" y="0"/>
                  </a:lnTo>
                  <a:lnTo>
                    <a:pt x="50" y="177"/>
                  </a:lnTo>
                  <a:lnTo>
                    <a:pt x="50" y="178"/>
                  </a:lnTo>
                  <a:lnTo>
                    <a:pt x="72" y="207"/>
                  </a:lnTo>
                  <a:lnTo>
                    <a:pt x="73" y="206"/>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7" name="未知"/>
            <p:cNvSpPr/>
            <p:nvPr/>
          </p:nvSpPr>
          <p:spPr bwMode="auto">
            <a:xfrm>
              <a:off x="653" y="760"/>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w 202"/>
                <a:gd name="T23" fmla="*/ 0 h 202"/>
                <a:gd name="T24" fmla="*/ 0 w 202"/>
                <a:gd name="T25" fmla="*/ 0 h 202"/>
                <a:gd name="T26" fmla="*/ 0 w 202"/>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2">
                  <a:moveTo>
                    <a:pt x="148" y="160"/>
                  </a:moveTo>
                  <a:lnTo>
                    <a:pt x="202" y="202"/>
                  </a:lnTo>
                  <a:lnTo>
                    <a:pt x="148" y="160"/>
                  </a:lnTo>
                  <a:lnTo>
                    <a:pt x="123" y="105"/>
                  </a:lnTo>
                  <a:lnTo>
                    <a:pt x="68" y="69"/>
                  </a:lnTo>
                  <a:lnTo>
                    <a:pt x="60" y="71"/>
                  </a:lnTo>
                  <a:lnTo>
                    <a:pt x="50" y="75"/>
                  </a:lnTo>
                  <a:lnTo>
                    <a:pt x="41" y="80"/>
                  </a:lnTo>
                  <a:lnTo>
                    <a:pt x="31" y="86"/>
                  </a:lnTo>
                  <a:lnTo>
                    <a:pt x="30" y="88"/>
                  </a:lnTo>
                  <a:lnTo>
                    <a:pt x="0" y="0"/>
                  </a:lnTo>
                  <a:lnTo>
                    <a:pt x="30" y="88"/>
                  </a:lnTo>
                  <a:lnTo>
                    <a:pt x="126" y="184"/>
                  </a:lnTo>
                  <a:lnTo>
                    <a:pt x="148" y="16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8" name="未知"/>
            <p:cNvSpPr/>
            <p:nvPr/>
          </p:nvSpPr>
          <p:spPr bwMode="auto">
            <a:xfrm>
              <a:off x="619" y="788"/>
              <a:ext cx="93" cy="79"/>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 y="198"/>
                  </a:moveTo>
                  <a:lnTo>
                    <a:pt x="0" y="166"/>
                  </a:lnTo>
                  <a:lnTo>
                    <a:pt x="0" y="164"/>
                  </a:lnTo>
                  <a:lnTo>
                    <a:pt x="31" y="105"/>
                  </a:lnTo>
                  <a:lnTo>
                    <a:pt x="70" y="58"/>
                  </a:lnTo>
                  <a:lnTo>
                    <a:pt x="116" y="17"/>
                  </a:lnTo>
                  <a:lnTo>
                    <a:pt x="153" y="0"/>
                  </a:lnTo>
                  <a:lnTo>
                    <a:pt x="162" y="0"/>
                  </a:lnTo>
                  <a:lnTo>
                    <a:pt x="213" y="44"/>
                  </a:lnTo>
                  <a:lnTo>
                    <a:pt x="233" y="91"/>
                  </a:lnTo>
                  <a:lnTo>
                    <a:pt x="180" y="146"/>
                  </a:lnTo>
                  <a:lnTo>
                    <a:pt x="131" y="97"/>
                  </a:lnTo>
                  <a:lnTo>
                    <a:pt x="126" y="98"/>
                  </a:lnTo>
                  <a:lnTo>
                    <a:pt x="72" y="142"/>
                  </a:lnTo>
                  <a:lnTo>
                    <a:pt x="29" y="188"/>
                  </a:lnTo>
                  <a:lnTo>
                    <a:pt x="21"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9" name="未知"/>
            <p:cNvSpPr/>
            <p:nvPr/>
          </p:nvSpPr>
          <p:spPr bwMode="auto">
            <a:xfrm>
              <a:off x="712" y="866"/>
              <a:ext cx="70" cy="69"/>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75" y="128"/>
                  </a:moveTo>
                  <a:lnTo>
                    <a:pt x="136" y="76"/>
                  </a:lnTo>
                  <a:lnTo>
                    <a:pt x="144" y="57"/>
                  </a:lnTo>
                  <a:lnTo>
                    <a:pt x="175" y="174"/>
                  </a:lnTo>
                  <a:lnTo>
                    <a:pt x="144" y="57"/>
                  </a:lnTo>
                  <a:lnTo>
                    <a:pt x="144" y="55"/>
                  </a:lnTo>
                  <a:lnTo>
                    <a:pt x="118" y="31"/>
                  </a:lnTo>
                  <a:lnTo>
                    <a:pt x="116" y="31"/>
                  </a:lnTo>
                  <a:lnTo>
                    <a:pt x="55" y="83"/>
                  </a:lnTo>
                  <a:lnTo>
                    <a:pt x="47" y="102"/>
                  </a:lnTo>
                  <a:lnTo>
                    <a:pt x="0" y="0"/>
                  </a:lnTo>
                  <a:lnTo>
                    <a:pt x="47" y="102"/>
                  </a:lnTo>
                  <a:lnTo>
                    <a:pt x="47" y="104"/>
                  </a:lnTo>
                  <a:lnTo>
                    <a:pt x="73" y="128"/>
                  </a:lnTo>
                  <a:lnTo>
                    <a:pt x="75" y="128"/>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40" name="未知"/>
            <p:cNvSpPr/>
            <p:nvPr/>
          </p:nvSpPr>
          <p:spPr bwMode="auto">
            <a:xfrm>
              <a:off x="909" y="1057"/>
              <a:ext cx="17" cy="16"/>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1">
                  <a:moveTo>
                    <a:pt x="23" y="0"/>
                  </a:moveTo>
                  <a:lnTo>
                    <a:pt x="41" y="21"/>
                  </a:lnTo>
                  <a:lnTo>
                    <a:pt x="41" y="22"/>
                  </a:lnTo>
                  <a:lnTo>
                    <a:pt x="20" y="41"/>
                  </a:lnTo>
                  <a:lnTo>
                    <a:pt x="18" y="41"/>
                  </a:lnTo>
                  <a:lnTo>
                    <a:pt x="0" y="20"/>
                  </a:lnTo>
                  <a:lnTo>
                    <a:pt x="0" y="18"/>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41" name="未知"/>
            <p:cNvSpPr/>
            <p:nvPr/>
          </p:nvSpPr>
          <p:spPr bwMode="auto">
            <a:xfrm>
              <a:off x="909" y="1057"/>
              <a:ext cx="17" cy="16"/>
            </a:xfrm>
            <a:custGeom>
              <a:avLst/>
              <a:gdLst>
                <a:gd name="T0" fmla="*/ 0 w 41"/>
                <a:gd name="T1" fmla="*/ 0 h 41"/>
                <a:gd name="T2" fmla="*/ 0 w 41"/>
                <a:gd name="T3" fmla="*/ 0 h 41"/>
                <a:gd name="T4" fmla="*/ 0 w 41"/>
                <a:gd name="T5" fmla="*/ 0 h 41"/>
                <a:gd name="T6" fmla="*/ 0 w 41"/>
                <a:gd name="T7" fmla="*/ 0 h 41"/>
                <a:gd name="T8" fmla="*/ 0 w 41"/>
                <a:gd name="T9" fmla="*/ 0 h 41"/>
                <a:gd name="T10" fmla="*/ 0 w 41"/>
                <a:gd name="T11" fmla="*/ 0 h 41"/>
                <a:gd name="T12" fmla="*/ 0 w 41"/>
                <a:gd name="T13" fmla="*/ 0 h 41"/>
                <a:gd name="T14" fmla="*/ 0 w 41"/>
                <a:gd name="T15" fmla="*/ 0 h 41"/>
                <a:gd name="T16" fmla="*/ 0 w 41"/>
                <a:gd name="T17" fmla="*/ 0 h 41"/>
                <a:gd name="T18" fmla="*/ 0 w 4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1">
                  <a:moveTo>
                    <a:pt x="35" y="35"/>
                  </a:moveTo>
                  <a:lnTo>
                    <a:pt x="20" y="41"/>
                  </a:lnTo>
                  <a:lnTo>
                    <a:pt x="18" y="41"/>
                  </a:lnTo>
                  <a:lnTo>
                    <a:pt x="0" y="20"/>
                  </a:lnTo>
                  <a:lnTo>
                    <a:pt x="0" y="18"/>
                  </a:lnTo>
                  <a:lnTo>
                    <a:pt x="21" y="0"/>
                  </a:lnTo>
                  <a:lnTo>
                    <a:pt x="23" y="0"/>
                  </a:lnTo>
                  <a:lnTo>
                    <a:pt x="41" y="21"/>
                  </a:lnTo>
                  <a:lnTo>
                    <a:pt x="41" y="22"/>
                  </a:lnTo>
                  <a:lnTo>
                    <a:pt x="35" y="35"/>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 name="未知"/>
            <p:cNvSpPr/>
            <p:nvPr/>
          </p:nvSpPr>
          <p:spPr bwMode="auto">
            <a:xfrm>
              <a:off x="385" y="832"/>
              <a:ext cx="14" cy="241"/>
            </a:xfrm>
            <a:custGeom>
              <a:avLst/>
              <a:gdLst>
                <a:gd name="T0" fmla="*/ 0 w 35"/>
                <a:gd name="T1" fmla="*/ 0 h 604"/>
                <a:gd name="T2" fmla="*/ 0 w 35"/>
                <a:gd name="T3" fmla="*/ 0 h 604"/>
                <a:gd name="T4" fmla="*/ 0 w 35"/>
                <a:gd name="T5" fmla="*/ 0 h 604"/>
                <a:gd name="T6" fmla="*/ 0 w 35"/>
                <a:gd name="T7" fmla="*/ 0 h 604"/>
                <a:gd name="T8" fmla="*/ 0 w 35"/>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4">
                  <a:moveTo>
                    <a:pt x="35" y="569"/>
                  </a:moveTo>
                  <a:lnTo>
                    <a:pt x="35" y="0"/>
                  </a:lnTo>
                  <a:lnTo>
                    <a:pt x="0" y="0"/>
                  </a:lnTo>
                  <a:lnTo>
                    <a:pt x="0" y="604"/>
                  </a:lnTo>
                  <a:lnTo>
                    <a:pt x="35" y="5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43" name="未知"/>
            <p:cNvSpPr/>
            <p:nvPr/>
          </p:nvSpPr>
          <p:spPr bwMode="auto">
            <a:xfrm>
              <a:off x="399" y="832"/>
              <a:ext cx="16" cy="227"/>
            </a:xfrm>
            <a:custGeom>
              <a:avLst/>
              <a:gdLst>
                <a:gd name="T0" fmla="*/ 0 w 40"/>
                <a:gd name="T1" fmla="*/ 0 h 569"/>
                <a:gd name="T2" fmla="*/ 0 w 40"/>
                <a:gd name="T3" fmla="*/ 0 h 569"/>
                <a:gd name="T4" fmla="*/ 0 w 40"/>
                <a:gd name="T5" fmla="*/ 0 h 569"/>
                <a:gd name="T6" fmla="*/ 0 w 40"/>
                <a:gd name="T7" fmla="*/ 0 h 569"/>
                <a:gd name="T8" fmla="*/ 0 w 40"/>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69">
                  <a:moveTo>
                    <a:pt x="40" y="529"/>
                  </a:moveTo>
                  <a:lnTo>
                    <a:pt x="40" y="0"/>
                  </a:lnTo>
                  <a:lnTo>
                    <a:pt x="0" y="0"/>
                  </a:lnTo>
                  <a:lnTo>
                    <a:pt x="0" y="569"/>
                  </a:lnTo>
                  <a:lnTo>
                    <a:pt x="40" y="5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44" name="未知"/>
            <p:cNvSpPr/>
            <p:nvPr/>
          </p:nvSpPr>
          <p:spPr bwMode="auto">
            <a:xfrm>
              <a:off x="415" y="832"/>
              <a:ext cx="16" cy="211"/>
            </a:xfrm>
            <a:custGeom>
              <a:avLst/>
              <a:gdLst>
                <a:gd name="T0" fmla="*/ 0 w 40"/>
                <a:gd name="T1" fmla="*/ 0 h 529"/>
                <a:gd name="T2" fmla="*/ 0 w 40"/>
                <a:gd name="T3" fmla="*/ 0 h 529"/>
                <a:gd name="T4" fmla="*/ 0 w 40"/>
                <a:gd name="T5" fmla="*/ 0 h 529"/>
                <a:gd name="T6" fmla="*/ 0 w 40"/>
                <a:gd name="T7" fmla="*/ 0 h 529"/>
                <a:gd name="T8" fmla="*/ 0 w 40"/>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29">
                  <a:moveTo>
                    <a:pt x="40" y="489"/>
                  </a:moveTo>
                  <a:lnTo>
                    <a:pt x="40" y="0"/>
                  </a:lnTo>
                  <a:lnTo>
                    <a:pt x="0" y="0"/>
                  </a:lnTo>
                  <a:lnTo>
                    <a:pt x="0" y="529"/>
                  </a:lnTo>
                  <a:lnTo>
                    <a:pt x="40"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45" name="未知"/>
            <p:cNvSpPr/>
            <p:nvPr/>
          </p:nvSpPr>
          <p:spPr bwMode="auto">
            <a:xfrm>
              <a:off x="436" y="832"/>
              <a:ext cx="0" cy="190"/>
            </a:xfrm>
            <a:custGeom>
              <a:avLst/>
              <a:gdLst>
                <a:gd name="T0" fmla="*/ 0 h 476"/>
                <a:gd name="T1" fmla="*/ 0 h 476"/>
                <a:gd name="T2" fmla="*/ 0 60000 65536"/>
                <a:gd name="T3" fmla="*/ 0 60000 65536"/>
              </a:gdLst>
              <a:ahLst/>
              <a:cxnLst>
                <a:cxn ang="T2">
                  <a:pos x="0" y="T0"/>
                </a:cxn>
                <a:cxn ang="T3">
                  <a:pos x="0" y="T1"/>
                </a:cxn>
              </a:cxnLst>
              <a:rect l="0" t="0" r="r" b="b"/>
              <a:pathLst>
                <a:path h="476">
                  <a:moveTo>
                    <a:pt x="0" y="0"/>
                  </a:moveTo>
                  <a:lnTo>
                    <a:pt x="0" y="476"/>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6" name="未知"/>
            <p:cNvSpPr/>
            <p:nvPr/>
          </p:nvSpPr>
          <p:spPr bwMode="auto">
            <a:xfrm>
              <a:off x="446" y="832"/>
              <a:ext cx="0" cy="180"/>
            </a:xfrm>
            <a:custGeom>
              <a:avLst/>
              <a:gdLst>
                <a:gd name="T0" fmla="*/ 0 h 451"/>
                <a:gd name="T1" fmla="*/ 0 h 451"/>
                <a:gd name="T2" fmla="*/ 0 60000 65536"/>
                <a:gd name="T3" fmla="*/ 0 60000 65536"/>
              </a:gdLst>
              <a:ahLst/>
              <a:cxnLst>
                <a:cxn ang="T2">
                  <a:pos x="0" y="T0"/>
                </a:cxn>
                <a:cxn ang="T3">
                  <a:pos x="0" y="T1"/>
                </a:cxn>
              </a:cxnLst>
              <a:rect l="0" t="0" r="r" b="b"/>
              <a:pathLst>
                <a:path h="451">
                  <a:moveTo>
                    <a:pt x="0" y="0"/>
                  </a:moveTo>
                  <a:lnTo>
                    <a:pt x="0" y="451"/>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7" name="未知"/>
            <p:cNvSpPr/>
            <p:nvPr/>
          </p:nvSpPr>
          <p:spPr bwMode="auto">
            <a:xfrm>
              <a:off x="385" y="832"/>
              <a:ext cx="64" cy="241"/>
            </a:xfrm>
            <a:custGeom>
              <a:avLst/>
              <a:gdLst>
                <a:gd name="T0" fmla="*/ 0 w 160"/>
                <a:gd name="T1" fmla="*/ 0 h 604"/>
                <a:gd name="T2" fmla="*/ 0 w 160"/>
                <a:gd name="T3" fmla="*/ 0 h 604"/>
                <a:gd name="T4" fmla="*/ 0 w 160"/>
                <a:gd name="T5" fmla="*/ 0 h 604"/>
                <a:gd name="T6" fmla="*/ 0 w 160"/>
                <a:gd name="T7" fmla="*/ 0 h 604"/>
                <a:gd name="T8" fmla="*/ 0 w 160"/>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604">
                  <a:moveTo>
                    <a:pt x="160" y="0"/>
                  </a:moveTo>
                  <a:lnTo>
                    <a:pt x="160" y="445"/>
                  </a:lnTo>
                  <a:lnTo>
                    <a:pt x="0" y="604"/>
                  </a:lnTo>
                  <a:lnTo>
                    <a:pt x="0" y="0"/>
                  </a:lnTo>
                  <a:lnTo>
                    <a:pt x="16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8" name="未知"/>
            <p:cNvSpPr/>
            <p:nvPr/>
          </p:nvSpPr>
          <p:spPr bwMode="auto">
            <a:xfrm>
              <a:off x="373" y="818"/>
              <a:ext cx="87" cy="0"/>
            </a:xfrm>
            <a:custGeom>
              <a:avLst/>
              <a:gdLst>
                <a:gd name="T0" fmla="*/ 0 w 219"/>
                <a:gd name="T1" fmla="*/ 0 w 219"/>
                <a:gd name="T2" fmla="*/ 0 60000 65536"/>
                <a:gd name="T3" fmla="*/ 0 60000 65536"/>
              </a:gdLst>
              <a:ahLst/>
              <a:cxnLst>
                <a:cxn ang="T2">
                  <a:pos x="T0" y="0"/>
                </a:cxn>
                <a:cxn ang="T3">
                  <a:pos x="T1" y="0"/>
                </a:cxn>
              </a:cxnLst>
              <a:rect l="0" t="0" r="r" b="b"/>
              <a:pathLst>
                <a:path w="219">
                  <a:moveTo>
                    <a:pt x="219" y="0"/>
                  </a:moveTo>
                  <a:lnTo>
                    <a:pt x="0" y="0"/>
                  </a:lnTo>
                </a:path>
              </a:pathLst>
            </a:custGeom>
            <a:noFill/>
            <a:ln w="1957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9" name="未知"/>
            <p:cNvSpPr/>
            <p:nvPr/>
          </p:nvSpPr>
          <p:spPr bwMode="auto">
            <a:xfrm>
              <a:off x="370" y="824"/>
              <a:ext cx="93" cy="10"/>
            </a:xfrm>
            <a:custGeom>
              <a:avLst/>
              <a:gdLst>
                <a:gd name="T0" fmla="*/ 0 w 231"/>
                <a:gd name="T1" fmla="*/ 0 h 24"/>
                <a:gd name="T2" fmla="*/ 0 w 231"/>
                <a:gd name="T3" fmla="*/ 0 h 24"/>
                <a:gd name="T4" fmla="*/ 0 w 231"/>
                <a:gd name="T5" fmla="*/ 0 h 24"/>
                <a:gd name="T6" fmla="*/ 0 w 231"/>
                <a:gd name="T7" fmla="*/ 0 h 24"/>
                <a:gd name="T8" fmla="*/ 0 w 231"/>
                <a:gd name="T9" fmla="*/ 0 h 24"/>
                <a:gd name="T10" fmla="*/ 0 w 231"/>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4">
                  <a:moveTo>
                    <a:pt x="210" y="24"/>
                  </a:moveTo>
                  <a:lnTo>
                    <a:pt x="231" y="1"/>
                  </a:lnTo>
                  <a:lnTo>
                    <a:pt x="0" y="0"/>
                  </a:lnTo>
                  <a:lnTo>
                    <a:pt x="24" y="24"/>
                  </a:lnTo>
                  <a:lnTo>
                    <a:pt x="208" y="24"/>
                  </a:lnTo>
                  <a:lnTo>
                    <a:pt x="210"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50" name="未知"/>
            <p:cNvSpPr/>
            <p:nvPr/>
          </p:nvSpPr>
          <p:spPr bwMode="auto">
            <a:xfrm>
              <a:off x="370" y="815"/>
              <a:ext cx="93" cy="19"/>
            </a:xfrm>
            <a:custGeom>
              <a:avLst/>
              <a:gdLst>
                <a:gd name="T0" fmla="*/ 0 w 231"/>
                <a:gd name="T1" fmla="*/ 0 h 47"/>
                <a:gd name="T2" fmla="*/ 0 w 231"/>
                <a:gd name="T3" fmla="*/ 0 h 47"/>
                <a:gd name="T4" fmla="*/ 0 w 231"/>
                <a:gd name="T5" fmla="*/ 0 h 47"/>
                <a:gd name="T6" fmla="*/ 0 w 231"/>
                <a:gd name="T7" fmla="*/ 0 h 47"/>
                <a:gd name="T8" fmla="*/ 0 w 231"/>
                <a:gd name="T9" fmla="*/ 0 h 47"/>
                <a:gd name="T10" fmla="*/ 0 w 231"/>
                <a:gd name="T11" fmla="*/ 0 h 47"/>
                <a:gd name="T12" fmla="*/ 0 w 231"/>
                <a:gd name="T13" fmla="*/ 0 h 47"/>
                <a:gd name="T14" fmla="*/ 0 w 231"/>
                <a:gd name="T15" fmla="*/ 0 h 47"/>
                <a:gd name="T16" fmla="*/ 0 w 231"/>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7">
                  <a:moveTo>
                    <a:pt x="208" y="47"/>
                  </a:moveTo>
                  <a:lnTo>
                    <a:pt x="231" y="24"/>
                  </a:lnTo>
                  <a:lnTo>
                    <a:pt x="231" y="22"/>
                  </a:lnTo>
                  <a:lnTo>
                    <a:pt x="208" y="0"/>
                  </a:lnTo>
                  <a:lnTo>
                    <a:pt x="24" y="0"/>
                  </a:lnTo>
                  <a:lnTo>
                    <a:pt x="0" y="24"/>
                  </a:lnTo>
                  <a:lnTo>
                    <a:pt x="0" y="26"/>
                  </a:lnTo>
                  <a:lnTo>
                    <a:pt x="24" y="47"/>
                  </a:lnTo>
                  <a:lnTo>
                    <a:pt x="20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 name="未知"/>
            <p:cNvSpPr/>
            <p:nvPr/>
          </p:nvSpPr>
          <p:spPr bwMode="auto">
            <a:xfrm>
              <a:off x="360" y="985"/>
              <a:ext cx="108" cy="109"/>
            </a:xfrm>
            <a:custGeom>
              <a:avLst/>
              <a:gdLst>
                <a:gd name="T0" fmla="*/ 0 w 271"/>
                <a:gd name="T1" fmla="*/ 0 h 272"/>
                <a:gd name="T2" fmla="*/ 0 w 271"/>
                <a:gd name="T3" fmla="*/ 0 h 272"/>
                <a:gd name="T4" fmla="*/ 0 w 271"/>
                <a:gd name="T5" fmla="*/ 0 h 272"/>
                <a:gd name="T6" fmla="*/ 0 w 271"/>
                <a:gd name="T7" fmla="*/ 0 h 272"/>
                <a:gd name="T8" fmla="*/ 0 w 271"/>
                <a:gd name="T9" fmla="*/ 0 h 272"/>
                <a:gd name="T10" fmla="*/ 0 w 271"/>
                <a:gd name="T11" fmla="*/ 0 h 272"/>
                <a:gd name="T12" fmla="*/ 0 w 271"/>
                <a:gd name="T13" fmla="*/ 0 h 272"/>
                <a:gd name="T14" fmla="*/ 0 w 271"/>
                <a:gd name="T15" fmla="*/ 0 h 272"/>
                <a:gd name="T16" fmla="*/ 0 w 271"/>
                <a:gd name="T17" fmla="*/ 0 h 272"/>
                <a:gd name="T18" fmla="*/ 0 w 271"/>
                <a:gd name="T19" fmla="*/ 0 h 272"/>
                <a:gd name="T20" fmla="*/ 0 w 271"/>
                <a:gd name="T21" fmla="*/ 0 h 272"/>
                <a:gd name="T22" fmla="*/ 0 w 271"/>
                <a:gd name="T23" fmla="*/ 0 h 272"/>
                <a:gd name="T24" fmla="*/ 0 w 271"/>
                <a:gd name="T25" fmla="*/ 0 h 272"/>
                <a:gd name="T26" fmla="*/ 0 w 271"/>
                <a:gd name="T27" fmla="*/ 0 h 272"/>
                <a:gd name="T28" fmla="*/ 0 w 271"/>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1" h="272">
                  <a:moveTo>
                    <a:pt x="54" y="248"/>
                  </a:moveTo>
                  <a:lnTo>
                    <a:pt x="247" y="59"/>
                  </a:lnTo>
                  <a:lnTo>
                    <a:pt x="248" y="52"/>
                  </a:lnTo>
                  <a:lnTo>
                    <a:pt x="271" y="272"/>
                  </a:lnTo>
                  <a:lnTo>
                    <a:pt x="248" y="52"/>
                  </a:lnTo>
                  <a:lnTo>
                    <a:pt x="248" y="51"/>
                  </a:lnTo>
                  <a:lnTo>
                    <a:pt x="234" y="39"/>
                  </a:lnTo>
                  <a:lnTo>
                    <a:pt x="232" y="39"/>
                  </a:lnTo>
                  <a:lnTo>
                    <a:pt x="50" y="210"/>
                  </a:lnTo>
                  <a:lnTo>
                    <a:pt x="38" y="234"/>
                  </a:lnTo>
                  <a:lnTo>
                    <a:pt x="0" y="0"/>
                  </a:lnTo>
                  <a:lnTo>
                    <a:pt x="38" y="234"/>
                  </a:lnTo>
                  <a:lnTo>
                    <a:pt x="38" y="236"/>
                  </a:lnTo>
                  <a:lnTo>
                    <a:pt x="52" y="248"/>
                  </a:lnTo>
                  <a:lnTo>
                    <a:pt x="54" y="248"/>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52" name="未知"/>
            <p:cNvSpPr/>
            <p:nvPr/>
          </p:nvSpPr>
          <p:spPr bwMode="auto">
            <a:xfrm>
              <a:off x="373" y="998"/>
              <a:ext cx="101"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5" y="213"/>
                  </a:moveTo>
                  <a:lnTo>
                    <a:pt x="202" y="42"/>
                  </a:lnTo>
                  <a:lnTo>
                    <a:pt x="213" y="25"/>
                  </a:lnTo>
                  <a:lnTo>
                    <a:pt x="252" y="252"/>
                  </a:lnTo>
                  <a:lnTo>
                    <a:pt x="213" y="25"/>
                  </a:lnTo>
                  <a:lnTo>
                    <a:pt x="25" y="213"/>
                  </a:lnTo>
                  <a:lnTo>
                    <a:pt x="0" y="0"/>
                  </a:lnTo>
                  <a:lnTo>
                    <a:pt x="25" y="213"/>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53" name="未知"/>
            <p:cNvSpPr/>
            <p:nvPr/>
          </p:nvSpPr>
          <p:spPr bwMode="auto">
            <a:xfrm>
              <a:off x="375" y="1000"/>
              <a:ext cx="84" cy="84"/>
            </a:xfrm>
            <a:custGeom>
              <a:avLst/>
              <a:gdLst>
                <a:gd name="T0" fmla="*/ 0 w 210"/>
                <a:gd name="T1" fmla="*/ 0 h 209"/>
                <a:gd name="T2" fmla="*/ 0 w 210"/>
                <a:gd name="T3" fmla="*/ 0 h 209"/>
                <a:gd name="T4" fmla="*/ 0 w 210"/>
                <a:gd name="T5" fmla="*/ 0 h 209"/>
                <a:gd name="T6" fmla="*/ 0 w 210"/>
                <a:gd name="T7" fmla="*/ 0 h 209"/>
                <a:gd name="T8" fmla="*/ 0 w 210"/>
                <a:gd name="T9" fmla="*/ 0 h 209"/>
                <a:gd name="T10" fmla="*/ 0 w 210"/>
                <a:gd name="T11" fmla="*/ 0 h 209"/>
                <a:gd name="T12" fmla="*/ 0 w 210"/>
                <a:gd name="T13" fmla="*/ 0 h 209"/>
                <a:gd name="T14" fmla="*/ 0 w 210"/>
                <a:gd name="T15" fmla="*/ 0 h 209"/>
                <a:gd name="T16" fmla="*/ 0 w 210"/>
                <a:gd name="T17" fmla="*/ 0 h 209"/>
                <a:gd name="T18" fmla="*/ 0 w 210"/>
                <a:gd name="T19" fmla="*/ 0 h 209"/>
                <a:gd name="T20" fmla="*/ 0 w 210"/>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0" h="209">
                  <a:moveTo>
                    <a:pt x="198" y="37"/>
                  </a:moveTo>
                  <a:lnTo>
                    <a:pt x="210" y="13"/>
                  </a:lnTo>
                  <a:lnTo>
                    <a:pt x="210" y="12"/>
                  </a:lnTo>
                  <a:lnTo>
                    <a:pt x="196" y="0"/>
                  </a:lnTo>
                  <a:lnTo>
                    <a:pt x="194" y="0"/>
                  </a:lnTo>
                  <a:lnTo>
                    <a:pt x="12" y="171"/>
                  </a:lnTo>
                  <a:lnTo>
                    <a:pt x="0" y="195"/>
                  </a:lnTo>
                  <a:lnTo>
                    <a:pt x="0" y="197"/>
                  </a:lnTo>
                  <a:lnTo>
                    <a:pt x="14" y="209"/>
                  </a:lnTo>
                  <a:lnTo>
                    <a:pt x="16" y="209"/>
                  </a:lnTo>
                  <a:lnTo>
                    <a:pt x="198"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 name="未知"/>
            <p:cNvSpPr/>
            <p:nvPr/>
          </p:nvSpPr>
          <p:spPr bwMode="auto">
            <a:xfrm>
              <a:off x="390" y="971"/>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55" name="未知"/>
            <p:cNvSpPr/>
            <p:nvPr/>
          </p:nvSpPr>
          <p:spPr bwMode="auto">
            <a:xfrm>
              <a:off x="390" y="971"/>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6" name="Rectangle 863"/>
            <p:cNvSpPr>
              <a:spLocks noChangeArrowheads="1"/>
            </p:cNvSpPr>
            <p:nvPr/>
          </p:nvSpPr>
          <p:spPr bwMode="auto">
            <a:xfrm>
              <a:off x="382" y="962"/>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557" name="Rectangle 864"/>
            <p:cNvSpPr/>
            <p:nvPr/>
          </p:nvSpPr>
          <p:spPr bwMode="auto">
            <a:xfrm>
              <a:off x="382" y="962"/>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558" name="未知"/>
            <p:cNvSpPr/>
            <p:nvPr/>
          </p:nvSpPr>
          <p:spPr bwMode="auto">
            <a:xfrm>
              <a:off x="390" y="94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59" name="未知"/>
            <p:cNvSpPr/>
            <p:nvPr/>
          </p:nvSpPr>
          <p:spPr bwMode="auto">
            <a:xfrm>
              <a:off x="390" y="94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8" y="0"/>
                  </a:lnTo>
                  <a:lnTo>
                    <a:pt x="47" y="39"/>
                  </a:lnTo>
                  <a:lnTo>
                    <a:pt x="39"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0" name="Rectangle 867"/>
            <p:cNvSpPr>
              <a:spLocks noChangeArrowheads="1"/>
            </p:cNvSpPr>
            <p:nvPr/>
          </p:nvSpPr>
          <p:spPr bwMode="auto">
            <a:xfrm>
              <a:off x="412" y="932"/>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561" name="Rectangle 868"/>
            <p:cNvSpPr/>
            <p:nvPr/>
          </p:nvSpPr>
          <p:spPr bwMode="auto">
            <a:xfrm>
              <a:off x="412" y="932"/>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562" name="Rectangle 869"/>
            <p:cNvSpPr>
              <a:spLocks noChangeArrowheads="1"/>
            </p:cNvSpPr>
            <p:nvPr/>
          </p:nvSpPr>
          <p:spPr bwMode="auto">
            <a:xfrm>
              <a:off x="426" y="962"/>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563" name="Rectangle 870"/>
            <p:cNvSpPr/>
            <p:nvPr/>
          </p:nvSpPr>
          <p:spPr bwMode="auto">
            <a:xfrm>
              <a:off x="426" y="962"/>
              <a:ext cx="21"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564" name="未知"/>
            <p:cNvSpPr/>
            <p:nvPr/>
          </p:nvSpPr>
          <p:spPr bwMode="auto">
            <a:xfrm>
              <a:off x="421" y="971"/>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9"/>
                  </a:moveTo>
                  <a:lnTo>
                    <a:pt x="38" y="47"/>
                  </a:lnTo>
                  <a:lnTo>
                    <a:pt x="0" y="8"/>
                  </a:lnTo>
                  <a:lnTo>
                    <a:pt x="8" y="0"/>
                  </a:lnTo>
                  <a:lnTo>
                    <a:pt x="46"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5" name="未知"/>
            <p:cNvSpPr/>
            <p:nvPr/>
          </p:nvSpPr>
          <p:spPr bwMode="auto">
            <a:xfrm>
              <a:off x="421" y="971"/>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8" y="0"/>
                  </a:moveTo>
                  <a:lnTo>
                    <a:pt x="46" y="39"/>
                  </a:lnTo>
                  <a:lnTo>
                    <a:pt x="38"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6" name="Rectangle 873"/>
            <p:cNvSpPr>
              <a:spLocks noChangeArrowheads="1"/>
            </p:cNvSpPr>
            <p:nvPr/>
          </p:nvSpPr>
          <p:spPr bwMode="auto">
            <a:xfrm>
              <a:off x="412" y="975"/>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567" name="Rectangle 874"/>
            <p:cNvSpPr/>
            <p:nvPr/>
          </p:nvSpPr>
          <p:spPr bwMode="auto">
            <a:xfrm>
              <a:off x="412" y="975"/>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568" name="未知"/>
            <p:cNvSpPr/>
            <p:nvPr/>
          </p:nvSpPr>
          <p:spPr bwMode="auto">
            <a:xfrm>
              <a:off x="421" y="940"/>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8"/>
                  </a:moveTo>
                  <a:lnTo>
                    <a:pt x="8" y="46"/>
                  </a:lnTo>
                  <a:lnTo>
                    <a:pt x="0" y="38"/>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9" name="未知"/>
            <p:cNvSpPr/>
            <p:nvPr/>
          </p:nvSpPr>
          <p:spPr bwMode="auto">
            <a:xfrm>
              <a:off x="421" y="940"/>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0" y="38"/>
                  </a:moveTo>
                  <a:lnTo>
                    <a:pt x="38" y="0"/>
                  </a:lnTo>
                  <a:lnTo>
                    <a:pt x="46" y="8"/>
                  </a:lnTo>
                  <a:lnTo>
                    <a:pt x="8" y="46"/>
                  </a:lnTo>
                  <a:lnTo>
                    <a:pt x="0"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0" name="未知"/>
            <p:cNvSpPr/>
            <p:nvPr/>
          </p:nvSpPr>
          <p:spPr bwMode="auto">
            <a:xfrm>
              <a:off x="394" y="994"/>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17">
                  <a:moveTo>
                    <a:pt x="53" y="17"/>
                  </a:moveTo>
                  <a:lnTo>
                    <a:pt x="49" y="17"/>
                  </a:lnTo>
                  <a:lnTo>
                    <a:pt x="46" y="17"/>
                  </a:lnTo>
                  <a:lnTo>
                    <a:pt x="42" y="17"/>
                  </a:lnTo>
                  <a:lnTo>
                    <a:pt x="39" y="16"/>
                  </a:lnTo>
                  <a:lnTo>
                    <a:pt x="35" y="16"/>
                  </a:lnTo>
                  <a:lnTo>
                    <a:pt x="16" y="9"/>
                  </a:lnTo>
                  <a:lnTo>
                    <a:pt x="12" y="8"/>
                  </a:lnTo>
                  <a:lnTo>
                    <a:pt x="9" y="6"/>
                  </a:lnTo>
                  <a:lnTo>
                    <a:pt x="6" y="5"/>
                  </a:lnTo>
                  <a:lnTo>
                    <a:pt x="3" y="3"/>
                  </a:lnTo>
                  <a:lnTo>
                    <a:pt x="1" y="1"/>
                  </a:lnTo>
                  <a:lnTo>
                    <a:pt x="0" y="0"/>
                  </a:lnTo>
                  <a:lnTo>
                    <a:pt x="105" y="0"/>
                  </a:lnTo>
                  <a:lnTo>
                    <a:pt x="105" y="1"/>
                  </a:lnTo>
                  <a:lnTo>
                    <a:pt x="102" y="3"/>
                  </a:lnTo>
                  <a:lnTo>
                    <a:pt x="99" y="5"/>
                  </a:lnTo>
                  <a:lnTo>
                    <a:pt x="96" y="6"/>
                  </a:lnTo>
                  <a:lnTo>
                    <a:pt x="93" y="8"/>
                  </a:lnTo>
                  <a:lnTo>
                    <a:pt x="90" y="9"/>
                  </a:lnTo>
                  <a:lnTo>
                    <a:pt x="87" y="11"/>
                  </a:lnTo>
                  <a:lnTo>
                    <a:pt x="77" y="14"/>
                  </a:lnTo>
                  <a:lnTo>
                    <a:pt x="74" y="15"/>
                  </a:lnTo>
                  <a:lnTo>
                    <a:pt x="70" y="16"/>
                  </a:lnTo>
                  <a:lnTo>
                    <a:pt x="67" y="16"/>
                  </a:lnTo>
                  <a:lnTo>
                    <a:pt x="63" y="17"/>
                  </a:lnTo>
                  <a:lnTo>
                    <a:pt x="60" y="17"/>
                  </a:lnTo>
                  <a:lnTo>
                    <a:pt x="56" y="17"/>
                  </a:lnTo>
                  <a:lnTo>
                    <a:pt x="53"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1" name="未知"/>
            <p:cNvSpPr/>
            <p:nvPr/>
          </p:nvSpPr>
          <p:spPr bwMode="auto">
            <a:xfrm>
              <a:off x="379" y="936"/>
              <a:ext cx="36" cy="58"/>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9" h="143">
                  <a:moveTo>
                    <a:pt x="36" y="143"/>
                  </a:moveTo>
                  <a:lnTo>
                    <a:pt x="36" y="143"/>
                  </a:lnTo>
                  <a:lnTo>
                    <a:pt x="35" y="143"/>
                  </a:lnTo>
                  <a:lnTo>
                    <a:pt x="35" y="142"/>
                  </a:lnTo>
                  <a:lnTo>
                    <a:pt x="34" y="142"/>
                  </a:lnTo>
                  <a:lnTo>
                    <a:pt x="33" y="141"/>
                  </a:lnTo>
                  <a:lnTo>
                    <a:pt x="32" y="140"/>
                  </a:lnTo>
                  <a:lnTo>
                    <a:pt x="31" y="139"/>
                  </a:lnTo>
                  <a:lnTo>
                    <a:pt x="30" y="138"/>
                  </a:lnTo>
                  <a:lnTo>
                    <a:pt x="29" y="137"/>
                  </a:lnTo>
                  <a:lnTo>
                    <a:pt x="27" y="136"/>
                  </a:lnTo>
                  <a:lnTo>
                    <a:pt x="26" y="135"/>
                  </a:lnTo>
                  <a:lnTo>
                    <a:pt x="24" y="133"/>
                  </a:lnTo>
                  <a:lnTo>
                    <a:pt x="24" y="132"/>
                  </a:lnTo>
                  <a:lnTo>
                    <a:pt x="23" y="131"/>
                  </a:lnTo>
                  <a:lnTo>
                    <a:pt x="22" y="130"/>
                  </a:lnTo>
                  <a:lnTo>
                    <a:pt x="16" y="122"/>
                  </a:lnTo>
                  <a:lnTo>
                    <a:pt x="15" y="121"/>
                  </a:lnTo>
                  <a:lnTo>
                    <a:pt x="13" y="118"/>
                  </a:lnTo>
                  <a:lnTo>
                    <a:pt x="11" y="115"/>
                  </a:lnTo>
                  <a:lnTo>
                    <a:pt x="10" y="114"/>
                  </a:lnTo>
                  <a:lnTo>
                    <a:pt x="10" y="112"/>
                  </a:lnTo>
                  <a:lnTo>
                    <a:pt x="8" y="109"/>
                  </a:lnTo>
                  <a:lnTo>
                    <a:pt x="7" y="106"/>
                  </a:lnTo>
                  <a:lnTo>
                    <a:pt x="6" y="104"/>
                  </a:lnTo>
                  <a:lnTo>
                    <a:pt x="5" y="103"/>
                  </a:lnTo>
                  <a:lnTo>
                    <a:pt x="4" y="99"/>
                  </a:lnTo>
                  <a:lnTo>
                    <a:pt x="3" y="96"/>
                  </a:lnTo>
                  <a:lnTo>
                    <a:pt x="3" y="94"/>
                  </a:lnTo>
                  <a:lnTo>
                    <a:pt x="2" y="93"/>
                  </a:lnTo>
                  <a:lnTo>
                    <a:pt x="0" y="77"/>
                  </a:lnTo>
                  <a:lnTo>
                    <a:pt x="0" y="75"/>
                  </a:lnTo>
                  <a:lnTo>
                    <a:pt x="0" y="72"/>
                  </a:lnTo>
                  <a:lnTo>
                    <a:pt x="0" y="68"/>
                  </a:lnTo>
                  <a:lnTo>
                    <a:pt x="0" y="66"/>
                  </a:lnTo>
                  <a:lnTo>
                    <a:pt x="0" y="65"/>
                  </a:lnTo>
                  <a:lnTo>
                    <a:pt x="1" y="61"/>
                  </a:lnTo>
                  <a:lnTo>
                    <a:pt x="1" y="58"/>
                  </a:lnTo>
                  <a:lnTo>
                    <a:pt x="2" y="55"/>
                  </a:lnTo>
                  <a:lnTo>
                    <a:pt x="2" y="54"/>
                  </a:lnTo>
                  <a:lnTo>
                    <a:pt x="2" y="51"/>
                  </a:lnTo>
                  <a:lnTo>
                    <a:pt x="3" y="50"/>
                  </a:lnTo>
                  <a:lnTo>
                    <a:pt x="3" y="48"/>
                  </a:lnTo>
                  <a:lnTo>
                    <a:pt x="4" y="45"/>
                  </a:lnTo>
                  <a:lnTo>
                    <a:pt x="13" y="25"/>
                  </a:lnTo>
                  <a:lnTo>
                    <a:pt x="15" y="23"/>
                  </a:lnTo>
                  <a:lnTo>
                    <a:pt x="16" y="21"/>
                  </a:lnTo>
                  <a:lnTo>
                    <a:pt x="17" y="20"/>
                  </a:lnTo>
                  <a:lnTo>
                    <a:pt x="17" y="19"/>
                  </a:lnTo>
                  <a:lnTo>
                    <a:pt x="19" y="17"/>
                  </a:lnTo>
                  <a:lnTo>
                    <a:pt x="20" y="15"/>
                  </a:lnTo>
                  <a:lnTo>
                    <a:pt x="21" y="14"/>
                  </a:lnTo>
                  <a:lnTo>
                    <a:pt x="22" y="14"/>
                  </a:lnTo>
                  <a:lnTo>
                    <a:pt x="23" y="12"/>
                  </a:lnTo>
                  <a:lnTo>
                    <a:pt x="24" y="12"/>
                  </a:lnTo>
                  <a:lnTo>
                    <a:pt x="25" y="11"/>
                  </a:lnTo>
                  <a:lnTo>
                    <a:pt x="26" y="9"/>
                  </a:lnTo>
                  <a:lnTo>
                    <a:pt x="27" y="8"/>
                  </a:lnTo>
                  <a:lnTo>
                    <a:pt x="28" y="7"/>
                  </a:lnTo>
                  <a:lnTo>
                    <a:pt x="30" y="6"/>
                  </a:lnTo>
                  <a:lnTo>
                    <a:pt x="31" y="5"/>
                  </a:lnTo>
                  <a:lnTo>
                    <a:pt x="31" y="4"/>
                  </a:lnTo>
                  <a:lnTo>
                    <a:pt x="32" y="4"/>
                  </a:lnTo>
                  <a:lnTo>
                    <a:pt x="33" y="3"/>
                  </a:lnTo>
                  <a:lnTo>
                    <a:pt x="34" y="2"/>
                  </a:lnTo>
                  <a:lnTo>
                    <a:pt x="35" y="1"/>
                  </a:lnTo>
                  <a:lnTo>
                    <a:pt x="36" y="1"/>
                  </a:lnTo>
                  <a:lnTo>
                    <a:pt x="36" y="0"/>
                  </a:lnTo>
                  <a:lnTo>
                    <a:pt x="89" y="0"/>
                  </a:lnTo>
                  <a:lnTo>
                    <a:pt x="86" y="0"/>
                  </a:lnTo>
                  <a:lnTo>
                    <a:pt x="83" y="0"/>
                  </a:lnTo>
                  <a:lnTo>
                    <a:pt x="80" y="1"/>
                  </a:lnTo>
                  <a:lnTo>
                    <a:pt x="77" y="1"/>
                  </a:lnTo>
                  <a:lnTo>
                    <a:pt x="75" y="1"/>
                  </a:lnTo>
                  <a:lnTo>
                    <a:pt x="72" y="2"/>
                  </a:lnTo>
                  <a:lnTo>
                    <a:pt x="59" y="7"/>
                  </a:lnTo>
                  <a:lnTo>
                    <a:pt x="50" y="12"/>
                  </a:lnTo>
                  <a:lnTo>
                    <a:pt x="49" y="12"/>
                  </a:lnTo>
                  <a:lnTo>
                    <a:pt x="47" y="14"/>
                  </a:lnTo>
                  <a:lnTo>
                    <a:pt x="46" y="14"/>
                  </a:lnTo>
                  <a:lnTo>
                    <a:pt x="44" y="15"/>
                  </a:lnTo>
                  <a:lnTo>
                    <a:pt x="42" y="17"/>
                  </a:lnTo>
                  <a:lnTo>
                    <a:pt x="40" y="19"/>
                  </a:lnTo>
                  <a:lnTo>
                    <a:pt x="39" y="20"/>
                  </a:lnTo>
                  <a:lnTo>
                    <a:pt x="38" y="21"/>
                  </a:lnTo>
                  <a:lnTo>
                    <a:pt x="37" y="23"/>
                  </a:lnTo>
                  <a:lnTo>
                    <a:pt x="34" y="25"/>
                  </a:lnTo>
                  <a:lnTo>
                    <a:pt x="32" y="29"/>
                  </a:lnTo>
                  <a:lnTo>
                    <a:pt x="30" y="30"/>
                  </a:lnTo>
                  <a:lnTo>
                    <a:pt x="24" y="41"/>
                  </a:lnTo>
                  <a:lnTo>
                    <a:pt x="22" y="44"/>
                  </a:lnTo>
                  <a:lnTo>
                    <a:pt x="22" y="45"/>
                  </a:lnTo>
                  <a:lnTo>
                    <a:pt x="21" y="48"/>
                  </a:lnTo>
                  <a:lnTo>
                    <a:pt x="20" y="50"/>
                  </a:lnTo>
                  <a:lnTo>
                    <a:pt x="20" y="51"/>
                  </a:lnTo>
                  <a:lnTo>
                    <a:pt x="19" y="54"/>
                  </a:lnTo>
                  <a:lnTo>
                    <a:pt x="19" y="55"/>
                  </a:lnTo>
                  <a:lnTo>
                    <a:pt x="18" y="58"/>
                  </a:lnTo>
                  <a:lnTo>
                    <a:pt x="18" y="61"/>
                  </a:lnTo>
                  <a:lnTo>
                    <a:pt x="17" y="65"/>
                  </a:lnTo>
                  <a:lnTo>
                    <a:pt x="17" y="66"/>
                  </a:lnTo>
                  <a:lnTo>
                    <a:pt x="17" y="68"/>
                  </a:lnTo>
                  <a:lnTo>
                    <a:pt x="17" y="72"/>
                  </a:lnTo>
                  <a:lnTo>
                    <a:pt x="17" y="75"/>
                  </a:lnTo>
                  <a:lnTo>
                    <a:pt x="17" y="77"/>
                  </a:lnTo>
                  <a:lnTo>
                    <a:pt x="17" y="79"/>
                  </a:lnTo>
                  <a:lnTo>
                    <a:pt x="18" y="82"/>
                  </a:lnTo>
                  <a:lnTo>
                    <a:pt x="18" y="83"/>
                  </a:lnTo>
                  <a:lnTo>
                    <a:pt x="18" y="86"/>
                  </a:lnTo>
                  <a:lnTo>
                    <a:pt x="19" y="88"/>
                  </a:lnTo>
                  <a:lnTo>
                    <a:pt x="19" y="89"/>
                  </a:lnTo>
                  <a:lnTo>
                    <a:pt x="20" y="93"/>
                  </a:lnTo>
                  <a:lnTo>
                    <a:pt x="20" y="94"/>
                  </a:lnTo>
                  <a:lnTo>
                    <a:pt x="21" y="96"/>
                  </a:lnTo>
                  <a:lnTo>
                    <a:pt x="22" y="99"/>
                  </a:lnTo>
                  <a:lnTo>
                    <a:pt x="24" y="103"/>
                  </a:lnTo>
                  <a:lnTo>
                    <a:pt x="25" y="104"/>
                  </a:lnTo>
                  <a:lnTo>
                    <a:pt x="26" y="106"/>
                  </a:lnTo>
                  <a:lnTo>
                    <a:pt x="27" y="109"/>
                  </a:lnTo>
                  <a:lnTo>
                    <a:pt x="29" y="112"/>
                  </a:lnTo>
                  <a:lnTo>
                    <a:pt x="37" y="121"/>
                  </a:lnTo>
                  <a:lnTo>
                    <a:pt x="38" y="122"/>
                  </a:lnTo>
                  <a:lnTo>
                    <a:pt x="39" y="124"/>
                  </a:lnTo>
                  <a:lnTo>
                    <a:pt x="40" y="124"/>
                  </a:lnTo>
                  <a:lnTo>
                    <a:pt x="42" y="126"/>
                  </a:lnTo>
                  <a:lnTo>
                    <a:pt x="42" y="127"/>
                  </a:lnTo>
                  <a:lnTo>
                    <a:pt x="44" y="128"/>
                  </a:lnTo>
                  <a:lnTo>
                    <a:pt x="46" y="129"/>
                  </a:lnTo>
                  <a:lnTo>
                    <a:pt x="47" y="130"/>
                  </a:lnTo>
                  <a:lnTo>
                    <a:pt x="49" y="131"/>
                  </a:lnTo>
                  <a:lnTo>
                    <a:pt x="50" y="132"/>
                  </a:lnTo>
                  <a:lnTo>
                    <a:pt x="51" y="133"/>
                  </a:lnTo>
                  <a:lnTo>
                    <a:pt x="59" y="137"/>
                  </a:lnTo>
                  <a:lnTo>
                    <a:pt x="61" y="138"/>
                  </a:lnTo>
                  <a:lnTo>
                    <a:pt x="72" y="142"/>
                  </a:lnTo>
                  <a:lnTo>
                    <a:pt x="75" y="142"/>
                  </a:lnTo>
                  <a:lnTo>
                    <a:pt x="77" y="143"/>
                  </a:lnTo>
                  <a:lnTo>
                    <a:pt x="80" y="143"/>
                  </a:lnTo>
                  <a:lnTo>
                    <a:pt x="83" y="143"/>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2" name="未知"/>
            <p:cNvSpPr/>
            <p:nvPr/>
          </p:nvSpPr>
          <p:spPr bwMode="auto">
            <a:xfrm>
              <a:off x="415" y="936"/>
              <a:ext cx="35" cy="58"/>
            </a:xfrm>
            <a:custGeom>
              <a:avLst/>
              <a:gdLst>
                <a:gd name="T0" fmla="*/ 0 w 88"/>
                <a:gd name="T1" fmla="*/ 0 h 143"/>
                <a:gd name="T2" fmla="*/ 0 w 88"/>
                <a:gd name="T3" fmla="*/ 0 h 143"/>
                <a:gd name="T4" fmla="*/ 0 w 88"/>
                <a:gd name="T5" fmla="*/ 0 h 143"/>
                <a:gd name="T6" fmla="*/ 0 w 88"/>
                <a:gd name="T7" fmla="*/ 0 h 143"/>
                <a:gd name="T8" fmla="*/ 0 w 88"/>
                <a:gd name="T9" fmla="*/ 0 h 143"/>
                <a:gd name="T10" fmla="*/ 0 w 88"/>
                <a:gd name="T11" fmla="*/ 0 h 143"/>
                <a:gd name="T12" fmla="*/ 0 w 88"/>
                <a:gd name="T13" fmla="*/ 0 h 143"/>
                <a:gd name="T14" fmla="*/ 0 w 88"/>
                <a:gd name="T15" fmla="*/ 0 h 143"/>
                <a:gd name="T16" fmla="*/ 0 w 88"/>
                <a:gd name="T17" fmla="*/ 0 h 143"/>
                <a:gd name="T18" fmla="*/ 0 w 88"/>
                <a:gd name="T19" fmla="*/ 0 h 143"/>
                <a:gd name="T20" fmla="*/ 0 w 88"/>
                <a:gd name="T21" fmla="*/ 0 h 143"/>
                <a:gd name="T22" fmla="*/ 0 w 88"/>
                <a:gd name="T23" fmla="*/ 0 h 143"/>
                <a:gd name="T24" fmla="*/ 0 w 88"/>
                <a:gd name="T25" fmla="*/ 0 h 143"/>
                <a:gd name="T26" fmla="*/ 0 w 88"/>
                <a:gd name="T27" fmla="*/ 0 h 143"/>
                <a:gd name="T28" fmla="*/ 0 w 88"/>
                <a:gd name="T29" fmla="*/ 0 h 143"/>
                <a:gd name="T30" fmla="*/ 0 w 88"/>
                <a:gd name="T31" fmla="*/ 0 h 143"/>
                <a:gd name="T32" fmla="*/ 0 w 88"/>
                <a:gd name="T33" fmla="*/ 0 h 143"/>
                <a:gd name="T34" fmla="*/ 0 w 88"/>
                <a:gd name="T35" fmla="*/ 0 h 143"/>
                <a:gd name="T36" fmla="*/ 0 w 88"/>
                <a:gd name="T37" fmla="*/ 0 h 143"/>
                <a:gd name="T38" fmla="*/ 0 w 88"/>
                <a:gd name="T39" fmla="*/ 0 h 143"/>
                <a:gd name="T40" fmla="*/ 0 w 88"/>
                <a:gd name="T41" fmla="*/ 0 h 143"/>
                <a:gd name="T42" fmla="*/ 0 w 88"/>
                <a:gd name="T43" fmla="*/ 0 h 143"/>
                <a:gd name="T44" fmla="*/ 0 w 88"/>
                <a:gd name="T45" fmla="*/ 0 h 143"/>
                <a:gd name="T46" fmla="*/ 0 w 88"/>
                <a:gd name="T47" fmla="*/ 0 h 143"/>
                <a:gd name="T48" fmla="*/ 0 w 88"/>
                <a:gd name="T49" fmla="*/ 0 h 143"/>
                <a:gd name="T50" fmla="*/ 0 w 88"/>
                <a:gd name="T51" fmla="*/ 0 h 143"/>
                <a:gd name="T52" fmla="*/ 0 w 88"/>
                <a:gd name="T53" fmla="*/ 0 h 143"/>
                <a:gd name="T54" fmla="*/ 0 w 88"/>
                <a:gd name="T55" fmla="*/ 0 h 143"/>
                <a:gd name="T56" fmla="*/ 0 w 88"/>
                <a:gd name="T57" fmla="*/ 0 h 143"/>
                <a:gd name="T58" fmla="*/ 0 w 88"/>
                <a:gd name="T59" fmla="*/ 0 h 143"/>
                <a:gd name="T60" fmla="*/ 0 w 88"/>
                <a:gd name="T61" fmla="*/ 0 h 143"/>
                <a:gd name="T62" fmla="*/ 0 w 88"/>
                <a:gd name="T63" fmla="*/ 0 h 143"/>
                <a:gd name="T64" fmla="*/ 0 w 88"/>
                <a:gd name="T65" fmla="*/ 0 h 143"/>
                <a:gd name="T66" fmla="*/ 0 w 88"/>
                <a:gd name="T67" fmla="*/ 0 h 143"/>
                <a:gd name="T68" fmla="*/ 0 w 88"/>
                <a:gd name="T69" fmla="*/ 0 h 143"/>
                <a:gd name="T70" fmla="*/ 0 w 88"/>
                <a:gd name="T71" fmla="*/ 0 h 143"/>
                <a:gd name="T72" fmla="*/ 0 w 88"/>
                <a:gd name="T73" fmla="*/ 0 h 143"/>
                <a:gd name="T74" fmla="*/ 0 w 88"/>
                <a:gd name="T75" fmla="*/ 0 h 143"/>
                <a:gd name="T76" fmla="*/ 0 w 88"/>
                <a:gd name="T77" fmla="*/ 0 h 143"/>
                <a:gd name="T78" fmla="*/ 0 w 88"/>
                <a:gd name="T79" fmla="*/ 0 h 143"/>
                <a:gd name="T80" fmla="*/ 0 w 88"/>
                <a:gd name="T81" fmla="*/ 0 h 143"/>
                <a:gd name="T82" fmla="*/ 0 w 88"/>
                <a:gd name="T83" fmla="*/ 0 h 143"/>
                <a:gd name="T84" fmla="*/ 0 w 88"/>
                <a:gd name="T85" fmla="*/ 0 h 143"/>
                <a:gd name="T86" fmla="*/ 0 w 88"/>
                <a:gd name="T87" fmla="*/ 0 h 143"/>
                <a:gd name="T88" fmla="*/ 0 w 88"/>
                <a:gd name="T89" fmla="*/ 0 h 143"/>
                <a:gd name="T90" fmla="*/ 0 w 88"/>
                <a:gd name="T91" fmla="*/ 0 h 143"/>
                <a:gd name="T92" fmla="*/ 0 w 88"/>
                <a:gd name="T93" fmla="*/ 0 h 143"/>
                <a:gd name="T94" fmla="*/ 0 w 88"/>
                <a:gd name="T95" fmla="*/ 0 h 143"/>
                <a:gd name="T96" fmla="*/ 0 w 88"/>
                <a:gd name="T97" fmla="*/ 0 h 143"/>
                <a:gd name="T98" fmla="*/ 0 w 88"/>
                <a:gd name="T99" fmla="*/ 0 h 143"/>
                <a:gd name="T100" fmla="*/ 0 w 88"/>
                <a:gd name="T101" fmla="*/ 0 h 143"/>
                <a:gd name="T102" fmla="*/ 0 w 88"/>
                <a:gd name="T103" fmla="*/ 0 h 143"/>
                <a:gd name="T104" fmla="*/ 0 w 88"/>
                <a:gd name="T105" fmla="*/ 0 h 143"/>
                <a:gd name="T106" fmla="*/ 0 w 88"/>
                <a:gd name="T107" fmla="*/ 0 h 143"/>
                <a:gd name="T108" fmla="*/ 0 w 88"/>
                <a:gd name="T109" fmla="*/ 0 h 143"/>
                <a:gd name="T110" fmla="*/ 0 w 88"/>
                <a:gd name="T111" fmla="*/ 0 h 143"/>
                <a:gd name="T112" fmla="*/ 0 w 88"/>
                <a:gd name="T113" fmla="*/ 0 h 143"/>
                <a:gd name="T114" fmla="*/ 0 w 88"/>
                <a:gd name="T115" fmla="*/ 0 h 143"/>
                <a:gd name="T116" fmla="*/ 0 w 88"/>
                <a:gd name="T117" fmla="*/ 0 h 143"/>
                <a:gd name="T118" fmla="*/ 0 w 88"/>
                <a:gd name="T119" fmla="*/ 0 h 143"/>
                <a:gd name="T120" fmla="*/ 0 w 88"/>
                <a:gd name="T121" fmla="*/ 0 h 1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 h="143">
                  <a:moveTo>
                    <a:pt x="0" y="143"/>
                  </a:moveTo>
                  <a:lnTo>
                    <a:pt x="24" y="139"/>
                  </a:lnTo>
                  <a:lnTo>
                    <a:pt x="25" y="139"/>
                  </a:lnTo>
                  <a:lnTo>
                    <a:pt x="34" y="135"/>
                  </a:lnTo>
                  <a:lnTo>
                    <a:pt x="35" y="134"/>
                  </a:lnTo>
                  <a:lnTo>
                    <a:pt x="37" y="133"/>
                  </a:lnTo>
                  <a:lnTo>
                    <a:pt x="39" y="131"/>
                  </a:lnTo>
                  <a:lnTo>
                    <a:pt x="42" y="130"/>
                  </a:lnTo>
                  <a:lnTo>
                    <a:pt x="43" y="129"/>
                  </a:lnTo>
                  <a:lnTo>
                    <a:pt x="44" y="128"/>
                  </a:lnTo>
                  <a:lnTo>
                    <a:pt x="55" y="118"/>
                  </a:lnTo>
                  <a:lnTo>
                    <a:pt x="56" y="116"/>
                  </a:lnTo>
                  <a:lnTo>
                    <a:pt x="63" y="105"/>
                  </a:lnTo>
                  <a:lnTo>
                    <a:pt x="64" y="104"/>
                  </a:lnTo>
                  <a:lnTo>
                    <a:pt x="65" y="102"/>
                  </a:lnTo>
                  <a:lnTo>
                    <a:pt x="66" y="99"/>
                  </a:lnTo>
                  <a:lnTo>
                    <a:pt x="67" y="97"/>
                  </a:lnTo>
                  <a:lnTo>
                    <a:pt x="68" y="94"/>
                  </a:lnTo>
                  <a:lnTo>
                    <a:pt x="68" y="92"/>
                  </a:lnTo>
                  <a:lnTo>
                    <a:pt x="69" y="91"/>
                  </a:lnTo>
                  <a:lnTo>
                    <a:pt x="71" y="72"/>
                  </a:lnTo>
                  <a:lnTo>
                    <a:pt x="71" y="69"/>
                  </a:lnTo>
                  <a:lnTo>
                    <a:pt x="70" y="58"/>
                  </a:lnTo>
                  <a:lnTo>
                    <a:pt x="59" y="32"/>
                  </a:lnTo>
                  <a:lnTo>
                    <a:pt x="58" y="30"/>
                  </a:lnTo>
                  <a:lnTo>
                    <a:pt x="56" y="27"/>
                  </a:lnTo>
                  <a:lnTo>
                    <a:pt x="55" y="26"/>
                  </a:lnTo>
                  <a:lnTo>
                    <a:pt x="54" y="25"/>
                  </a:lnTo>
                  <a:lnTo>
                    <a:pt x="52" y="23"/>
                  </a:lnTo>
                  <a:lnTo>
                    <a:pt x="50" y="21"/>
                  </a:lnTo>
                  <a:lnTo>
                    <a:pt x="49" y="20"/>
                  </a:lnTo>
                  <a:lnTo>
                    <a:pt x="48" y="19"/>
                  </a:lnTo>
                  <a:lnTo>
                    <a:pt x="0" y="0"/>
                  </a:lnTo>
                  <a:lnTo>
                    <a:pt x="52" y="0"/>
                  </a:lnTo>
                  <a:lnTo>
                    <a:pt x="53" y="1"/>
                  </a:lnTo>
                  <a:lnTo>
                    <a:pt x="56" y="4"/>
                  </a:lnTo>
                  <a:lnTo>
                    <a:pt x="57" y="4"/>
                  </a:lnTo>
                  <a:lnTo>
                    <a:pt x="57" y="5"/>
                  </a:lnTo>
                  <a:lnTo>
                    <a:pt x="59" y="6"/>
                  </a:lnTo>
                  <a:lnTo>
                    <a:pt x="60" y="7"/>
                  </a:lnTo>
                  <a:lnTo>
                    <a:pt x="61" y="8"/>
                  </a:lnTo>
                  <a:lnTo>
                    <a:pt x="62" y="9"/>
                  </a:lnTo>
                  <a:lnTo>
                    <a:pt x="64" y="11"/>
                  </a:lnTo>
                  <a:lnTo>
                    <a:pt x="65" y="12"/>
                  </a:lnTo>
                  <a:lnTo>
                    <a:pt x="71" y="19"/>
                  </a:lnTo>
                  <a:lnTo>
                    <a:pt x="72" y="20"/>
                  </a:lnTo>
                  <a:lnTo>
                    <a:pt x="72" y="21"/>
                  </a:lnTo>
                  <a:lnTo>
                    <a:pt x="74" y="23"/>
                  </a:lnTo>
                  <a:lnTo>
                    <a:pt x="75" y="25"/>
                  </a:lnTo>
                  <a:lnTo>
                    <a:pt x="76" y="26"/>
                  </a:lnTo>
                  <a:lnTo>
                    <a:pt x="76" y="27"/>
                  </a:lnTo>
                  <a:lnTo>
                    <a:pt x="78" y="30"/>
                  </a:lnTo>
                  <a:lnTo>
                    <a:pt x="79" y="32"/>
                  </a:lnTo>
                  <a:lnTo>
                    <a:pt x="80" y="34"/>
                  </a:lnTo>
                  <a:lnTo>
                    <a:pt x="81" y="37"/>
                  </a:lnTo>
                  <a:lnTo>
                    <a:pt x="82" y="38"/>
                  </a:lnTo>
                  <a:lnTo>
                    <a:pt x="82" y="39"/>
                  </a:lnTo>
                  <a:lnTo>
                    <a:pt x="83" y="42"/>
                  </a:lnTo>
                  <a:lnTo>
                    <a:pt x="84" y="44"/>
                  </a:lnTo>
                  <a:lnTo>
                    <a:pt x="84" y="45"/>
                  </a:lnTo>
                  <a:lnTo>
                    <a:pt x="85" y="47"/>
                  </a:lnTo>
                  <a:lnTo>
                    <a:pt x="85" y="50"/>
                  </a:lnTo>
                  <a:lnTo>
                    <a:pt x="86" y="51"/>
                  </a:lnTo>
                  <a:lnTo>
                    <a:pt x="86" y="52"/>
                  </a:lnTo>
                  <a:lnTo>
                    <a:pt x="87" y="55"/>
                  </a:lnTo>
                  <a:lnTo>
                    <a:pt x="87" y="58"/>
                  </a:lnTo>
                  <a:lnTo>
                    <a:pt x="88" y="60"/>
                  </a:lnTo>
                  <a:lnTo>
                    <a:pt x="88" y="63"/>
                  </a:lnTo>
                  <a:lnTo>
                    <a:pt x="88" y="65"/>
                  </a:lnTo>
                  <a:lnTo>
                    <a:pt x="88" y="66"/>
                  </a:lnTo>
                  <a:lnTo>
                    <a:pt x="88" y="69"/>
                  </a:lnTo>
                  <a:lnTo>
                    <a:pt x="88" y="72"/>
                  </a:lnTo>
                  <a:lnTo>
                    <a:pt x="88" y="75"/>
                  </a:lnTo>
                  <a:lnTo>
                    <a:pt x="88" y="77"/>
                  </a:lnTo>
                  <a:lnTo>
                    <a:pt x="88" y="79"/>
                  </a:lnTo>
                  <a:lnTo>
                    <a:pt x="88" y="80"/>
                  </a:lnTo>
                  <a:lnTo>
                    <a:pt x="88" y="83"/>
                  </a:lnTo>
                  <a:lnTo>
                    <a:pt x="87" y="85"/>
                  </a:lnTo>
                  <a:lnTo>
                    <a:pt x="87" y="86"/>
                  </a:lnTo>
                  <a:lnTo>
                    <a:pt x="87" y="89"/>
                  </a:lnTo>
                  <a:lnTo>
                    <a:pt x="86" y="91"/>
                  </a:lnTo>
                  <a:lnTo>
                    <a:pt x="86" y="92"/>
                  </a:lnTo>
                  <a:lnTo>
                    <a:pt x="85" y="94"/>
                  </a:lnTo>
                  <a:lnTo>
                    <a:pt x="85" y="97"/>
                  </a:lnTo>
                  <a:lnTo>
                    <a:pt x="84" y="99"/>
                  </a:lnTo>
                  <a:lnTo>
                    <a:pt x="83" y="102"/>
                  </a:lnTo>
                  <a:lnTo>
                    <a:pt x="82" y="104"/>
                  </a:lnTo>
                  <a:lnTo>
                    <a:pt x="82" y="105"/>
                  </a:lnTo>
                  <a:lnTo>
                    <a:pt x="81" y="107"/>
                  </a:lnTo>
                  <a:lnTo>
                    <a:pt x="80" y="109"/>
                  </a:lnTo>
                  <a:lnTo>
                    <a:pt x="79" y="111"/>
                  </a:lnTo>
                  <a:lnTo>
                    <a:pt x="78" y="114"/>
                  </a:lnTo>
                  <a:lnTo>
                    <a:pt x="76" y="116"/>
                  </a:lnTo>
                  <a:lnTo>
                    <a:pt x="76" y="118"/>
                  </a:lnTo>
                  <a:lnTo>
                    <a:pt x="75" y="118"/>
                  </a:lnTo>
                  <a:lnTo>
                    <a:pt x="74" y="120"/>
                  </a:lnTo>
                  <a:lnTo>
                    <a:pt x="72" y="122"/>
                  </a:lnTo>
                  <a:lnTo>
                    <a:pt x="72" y="124"/>
                  </a:lnTo>
                  <a:lnTo>
                    <a:pt x="71" y="124"/>
                  </a:lnTo>
                  <a:lnTo>
                    <a:pt x="70" y="126"/>
                  </a:lnTo>
                  <a:lnTo>
                    <a:pt x="68" y="128"/>
                  </a:lnTo>
                  <a:lnTo>
                    <a:pt x="67" y="129"/>
                  </a:lnTo>
                  <a:lnTo>
                    <a:pt x="67" y="130"/>
                  </a:lnTo>
                  <a:lnTo>
                    <a:pt x="61" y="136"/>
                  </a:lnTo>
                  <a:lnTo>
                    <a:pt x="60" y="137"/>
                  </a:lnTo>
                  <a:lnTo>
                    <a:pt x="59" y="138"/>
                  </a:lnTo>
                  <a:lnTo>
                    <a:pt x="57" y="139"/>
                  </a:lnTo>
                  <a:lnTo>
                    <a:pt x="56" y="140"/>
                  </a:lnTo>
                  <a:lnTo>
                    <a:pt x="55" y="141"/>
                  </a:lnTo>
                  <a:lnTo>
                    <a:pt x="54"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3" name="未知"/>
            <p:cNvSpPr/>
            <p:nvPr/>
          </p:nvSpPr>
          <p:spPr bwMode="auto">
            <a:xfrm>
              <a:off x="394" y="930"/>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5" h="17">
                  <a:moveTo>
                    <a:pt x="0" y="17"/>
                  </a:moveTo>
                  <a:lnTo>
                    <a:pt x="16" y="8"/>
                  </a:lnTo>
                  <a:lnTo>
                    <a:pt x="19" y="7"/>
                  </a:lnTo>
                  <a:lnTo>
                    <a:pt x="22" y="6"/>
                  </a:lnTo>
                  <a:lnTo>
                    <a:pt x="25" y="4"/>
                  </a:lnTo>
                  <a:lnTo>
                    <a:pt x="53" y="0"/>
                  </a:lnTo>
                  <a:lnTo>
                    <a:pt x="56" y="0"/>
                  </a:lnTo>
                  <a:lnTo>
                    <a:pt x="67" y="1"/>
                  </a:lnTo>
                  <a:lnTo>
                    <a:pt x="70" y="2"/>
                  </a:lnTo>
                  <a:lnTo>
                    <a:pt x="74" y="3"/>
                  </a:lnTo>
                  <a:lnTo>
                    <a:pt x="83" y="6"/>
                  </a:lnTo>
                  <a:lnTo>
                    <a:pt x="87" y="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4" name="未知"/>
            <p:cNvSpPr/>
            <p:nvPr/>
          </p:nvSpPr>
          <p:spPr bwMode="auto">
            <a:xfrm>
              <a:off x="386" y="936"/>
              <a:ext cx="57" cy="58"/>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w 143"/>
                <a:gd name="T11" fmla="*/ 0 h 143"/>
                <a:gd name="T12" fmla="*/ 0 w 143"/>
                <a:gd name="T13" fmla="*/ 0 h 143"/>
                <a:gd name="T14" fmla="*/ 0 w 143"/>
                <a:gd name="T15" fmla="*/ 0 h 143"/>
                <a:gd name="T16" fmla="*/ 0 w 143"/>
                <a:gd name="T17" fmla="*/ 0 h 143"/>
                <a:gd name="T18" fmla="*/ 0 w 143"/>
                <a:gd name="T19" fmla="*/ 0 h 143"/>
                <a:gd name="T20" fmla="*/ 0 w 143"/>
                <a:gd name="T21" fmla="*/ 0 h 143"/>
                <a:gd name="T22" fmla="*/ 0 w 143"/>
                <a:gd name="T23" fmla="*/ 0 h 143"/>
                <a:gd name="T24" fmla="*/ 0 w 143"/>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3">
                  <a:moveTo>
                    <a:pt x="21" y="21"/>
                  </a:moveTo>
                  <a:lnTo>
                    <a:pt x="72" y="0"/>
                  </a:lnTo>
                  <a:lnTo>
                    <a:pt x="75" y="0"/>
                  </a:lnTo>
                  <a:lnTo>
                    <a:pt x="128" y="27"/>
                  </a:lnTo>
                  <a:lnTo>
                    <a:pt x="143" y="72"/>
                  </a:lnTo>
                  <a:lnTo>
                    <a:pt x="143" y="75"/>
                  </a:lnTo>
                  <a:lnTo>
                    <a:pt x="116" y="128"/>
                  </a:lnTo>
                  <a:lnTo>
                    <a:pt x="72" y="143"/>
                  </a:lnTo>
                  <a:lnTo>
                    <a:pt x="69" y="143"/>
                  </a:lnTo>
                  <a:lnTo>
                    <a:pt x="13" y="114"/>
                  </a:lnTo>
                  <a:lnTo>
                    <a:pt x="0" y="72"/>
                  </a:lnTo>
                  <a:lnTo>
                    <a:pt x="0" y="66"/>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5" name="未知"/>
            <p:cNvSpPr/>
            <p:nvPr/>
          </p:nvSpPr>
          <p:spPr bwMode="auto">
            <a:xfrm>
              <a:off x="379" y="930"/>
              <a:ext cx="71" cy="70"/>
            </a:xfrm>
            <a:custGeom>
              <a:avLst/>
              <a:gdLst>
                <a:gd name="T0" fmla="*/ 0 w 177"/>
                <a:gd name="T1" fmla="*/ 0 h 177"/>
                <a:gd name="T2" fmla="*/ 0 w 177"/>
                <a:gd name="T3" fmla="*/ 0 h 177"/>
                <a:gd name="T4" fmla="*/ 0 w 177"/>
                <a:gd name="T5" fmla="*/ 0 h 177"/>
                <a:gd name="T6" fmla="*/ 0 w 177"/>
                <a:gd name="T7" fmla="*/ 0 h 177"/>
                <a:gd name="T8" fmla="*/ 0 w 177"/>
                <a:gd name="T9" fmla="*/ 0 h 177"/>
                <a:gd name="T10" fmla="*/ 0 w 177"/>
                <a:gd name="T11" fmla="*/ 0 h 177"/>
                <a:gd name="T12" fmla="*/ 0 w 177"/>
                <a:gd name="T13" fmla="*/ 0 h 177"/>
                <a:gd name="T14" fmla="*/ 0 w 177"/>
                <a:gd name="T15" fmla="*/ 0 h 177"/>
                <a:gd name="T16" fmla="*/ 0 w 177"/>
                <a:gd name="T17" fmla="*/ 0 h 177"/>
                <a:gd name="T18" fmla="*/ 0 w 177"/>
                <a:gd name="T19" fmla="*/ 0 h 177"/>
                <a:gd name="T20" fmla="*/ 0 w 177"/>
                <a:gd name="T21" fmla="*/ 0 h 177"/>
                <a:gd name="T22" fmla="*/ 0 w 177"/>
                <a:gd name="T23" fmla="*/ 0 h 177"/>
                <a:gd name="T24" fmla="*/ 0 w 177"/>
                <a:gd name="T25" fmla="*/ 0 h 177"/>
                <a:gd name="T26" fmla="*/ 0 w 177"/>
                <a:gd name="T27" fmla="*/ 0 h 177"/>
                <a:gd name="T28" fmla="*/ 0 w 177"/>
                <a:gd name="T29" fmla="*/ 0 h 177"/>
                <a:gd name="T30" fmla="*/ 0 w 177"/>
                <a:gd name="T31" fmla="*/ 0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7">
                  <a:moveTo>
                    <a:pt x="0" y="89"/>
                  </a:moveTo>
                  <a:lnTo>
                    <a:pt x="21" y="146"/>
                  </a:lnTo>
                  <a:lnTo>
                    <a:pt x="75" y="176"/>
                  </a:lnTo>
                  <a:lnTo>
                    <a:pt x="89" y="177"/>
                  </a:lnTo>
                  <a:lnTo>
                    <a:pt x="92" y="177"/>
                  </a:lnTo>
                  <a:lnTo>
                    <a:pt x="149" y="154"/>
                  </a:lnTo>
                  <a:lnTo>
                    <a:pt x="177" y="96"/>
                  </a:lnTo>
                  <a:lnTo>
                    <a:pt x="177" y="89"/>
                  </a:lnTo>
                  <a:lnTo>
                    <a:pt x="177" y="82"/>
                  </a:lnTo>
                  <a:lnTo>
                    <a:pt x="151" y="26"/>
                  </a:lnTo>
                  <a:lnTo>
                    <a:pt x="96" y="0"/>
                  </a:lnTo>
                  <a:lnTo>
                    <a:pt x="89" y="0"/>
                  </a:lnTo>
                  <a:lnTo>
                    <a:pt x="85" y="0"/>
                  </a:lnTo>
                  <a:lnTo>
                    <a:pt x="29" y="24"/>
                  </a:lnTo>
                  <a:lnTo>
                    <a:pt x="1" y="78"/>
                  </a:lnTo>
                  <a:lnTo>
                    <a:pt x="0" y="8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6" name="未知"/>
            <p:cNvSpPr/>
            <p:nvPr/>
          </p:nvSpPr>
          <p:spPr bwMode="auto">
            <a:xfrm>
              <a:off x="405" y="974"/>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w 50"/>
                <a:gd name="T79" fmla="*/ 0 h 11"/>
                <a:gd name="T80" fmla="*/ 0 w 50"/>
                <a:gd name="T81" fmla="*/ 0 h 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0" h="11">
                  <a:moveTo>
                    <a:pt x="25" y="11"/>
                  </a:moveTo>
                  <a:lnTo>
                    <a:pt x="23" y="11"/>
                  </a:lnTo>
                  <a:lnTo>
                    <a:pt x="22" y="11"/>
                  </a:lnTo>
                  <a:lnTo>
                    <a:pt x="21" y="11"/>
                  </a:lnTo>
                  <a:lnTo>
                    <a:pt x="13" y="9"/>
                  </a:lnTo>
                  <a:lnTo>
                    <a:pt x="12" y="8"/>
                  </a:lnTo>
                  <a:lnTo>
                    <a:pt x="11" y="8"/>
                  </a:lnTo>
                  <a:lnTo>
                    <a:pt x="10" y="7"/>
                  </a:lnTo>
                  <a:lnTo>
                    <a:pt x="9" y="7"/>
                  </a:lnTo>
                  <a:lnTo>
                    <a:pt x="7" y="6"/>
                  </a:lnTo>
                  <a:lnTo>
                    <a:pt x="6" y="5"/>
                  </a:lnTo>
                  <a:lnTo>
                    <a:pt x="5" y="5"/>
                  </a:lnTo>
                  <a:lnTo>
                    <a:pt x="4" y="4"/>
                  </a:lnTo>
                  <a:lnTo>
                    <a:pt x="3" y="3"/>
                  </a:lnTo>
                  <a:lnTo>
                    <a:pt x="2" y="2"/>
                  </a:lnTo>
                  <a:lnTo>
                    <a:pt x="1" y="1"/>
                  </a:lnTo>
                  <a:lnTo>
                    <a:pt x="0" y="0"/>
                  </a:lnTo>
                  <a:lnTo>
                    <a:pt x="50" y="0"/>
                  </a:lnTo>
                  <a:lnTo>
                    <a:pt x="49" y="0"/>
                  </a:lnTo>
                  <a:lnTo>
                    <a:pt x="48" y="1"/>
                  </a:lnTo>
                  <a:lnTo>
                    <a:pt x="47" y="2"/>
                  </a:lnTo>
                  <a:lnTo>
                    <a:pt x="46" y="3"/>
                  </a:lnTo>
                  <a:lnTo>
                    <a:pt x="45" y="4"/>
                  </a:lnTo>
                  <a:lnTo>
                    <a:pt x="44" y="5"/>
                  </a:lnTo>
                  <a:lnTo>
                    <a:pt x="43" y="5"/>
                  </a:lnTo>
                  <a:lnTo>
                    <a:pt x="42" y="6"/>
                  </a:lnTo>
                  <a:lnTo>
                    <a:pt x="41" y="7"/>
                  </a:lnTo>
                  <a:lnTo>
                    <a:pt x="40" y="7"/>
                  </a:lnTo>
                  <a:lnTo>
                    <a:pt x="39" y="8"/>
                  </a:lnTo>
                  <a:lnTo>
                    <a:pt x="37" y="8"/>
                  </a:lnTo>
                  <a:lnTo>
                    <a:pt x="36" y="9"/>
                  </a:lnTo>
                  <a:lnTo>
                    <a:pt x="35" y="9"/>
                  </a:lnTo>
                  <a:lnTo>
                    <a:pt x="34" y="10"/>
                  </a:lnTo>
                  <a:lnTo>
                    <a:pt x="32" y="10"/>
                  </a:lnTo>
                  <a:lnTo>
                    <a:pt x="31" y="10"/>
                  </a:lnTo>
                  <a:lnTo>
                    <a:pt x="30" y="10"/>
                  </a:lnTo>
                  <a:lnTo>
                    <a:pt x="29" y="11"/>
                  </a:lnTo>
                  <a:lnTo>
                    <a:pt x="27"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7" name="未知"/>
            <p:cNvSpPr/>
            <p:nvPr/>
          </p:nvSpPr>
          <p:spPr bwMode="auto">
            <a:xfrm>
              <a:off x="402" y="956"/>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3" h="44">
                  <a:moveTo>
                    <a:pt x="8" y="44"/>
                  </a:moveTo>
                  <a:lnTo>
                    <a:pt x="8" y="43"/>
                  </a:lnTo>
                  <a:lnTo>
                    <a:pt x="7" y="43"/>
                  </a:lnTo>
                  <a:lnTo>
                    <a:pt x="7" y="42"/>
                  </a:lnTo>
                  <a:lnTo>
                    <a:pt x="6" y="42"/>
                  </a:lnTo>
                  <a:lnTo>
                    <a:pt x="6" y="41"/>
                  </a:lnTo>
                  <a:lnTo>
                    <a:pt x="5" y="40"/>
                  </a:lnTo>
                  <a:lnTo>
                    <a:pt x="5" y="39"/>
                  </a:lnTo>
                  <a:lnTo>
                    <a:pt x="4" y="39"/>
                  </a:lnTo>
                  <a:lnTo>
                    <a:pt x="4" y="38"/>
                  </a:lnTo>
                  <a:lnTo>
                    <a:pt x="3" y="37"/>
                  </a:lnTo>
                  <a:lnTo>
                    <a:pt x="1" y="32"/>
                  </a:lnTo>
                  <a:lnTo>
                    <a:pt x="1" y="31"/>
                  </a:lnTo>
                  <a:lnTo>
                    <a:pt x="1" y="30"/>
                  </a:lnTo>
                  <a:lnTo>
                    <a:pt x="0" y="28"/>
                  </a:lnTo>
                  <a:lnTo>
                    <a:pt x="0" y="22"/>
                  </a:lnTo>
                  <a:lnTo>
                    <a:pt x="0" y="20"/>
                  </a:lnTo>
                  <a:lnTo>
                    <a:pt x="0" y="17"/>
                  </a:lnTo>
                  <a:lnTo>
                    <a:pt x="2" y="9"/>
                  </a:lnTo>
                  <a:lnTo>
                    <a:pt x="3" y="8"/>
                  </a:lnTo>
                  <a:lnTo>
                    <a:pt x="3" y="7"/>
                  </a:lnTo>
                  <a:lnTo>
                    <a:pt x="3" y="6"/>
                  </a:lnTo>
                  <a:lnTo>
                    <a:pt x="4" y="6"/>
                  </a:lnTo>
                  <a:lnTo>
                    <a:pt x="4" y="5"/>
                  </a:lnTo>
                  <a:lnTo>
                    <a:pt x="5" y="4"/>
                  </a:lnTo>
                  <a:lnTo>
                    <a:pt x="5" y="3"/>
                  </a:lnTo>
                  <a:lnTo>
                    <a:pt x="6" y="3"/>
                  </a:lnTo>
                  <a:lnTo>
                    <a:pt x="6" y="2"/>
                  </a:lnTo>
                  <a:lnTo>
                    <a:pt x="7" y="1"/>
                  </a:lnTo>
                  <a:lnTo>
                    <a:pt x="8" y="0"/>
                  </a:lnTo>
                  <a:lnTo>
                    <a:pt x="33" y="0"/>
                  </a:lnTo>
                  <a:lnTo>
                    <a:pt x="32" y="0"/>
                  </a:lnTo>
                  <a:lnTo>
                    <a:pt x="31" y="0"/>
                  </a:lnTo>
                  <a:lnTo>
                    <a:pt x="30" y="0"/>
                  </a:lnTo>
                  <a:lnTo>
                    <a:pt x="29" y="0"/>
                  </a:lnTo>
                  <a:lnTo>
                    <a:pt x="28" y="0"/>
                  </a:lnTo>
                  <a:lnTo>
                    <a:pt x="28" y="1"/>
                  </a:lnTo>
                  <a:lnTo>
                    <a:pt x="27" y="1"/>
                  </a:lnTo>
                  <a:lnTo>
                    <a:pt x="26" y="1"/>
                  </a:lnTo>
                  <a:lnTo>
                    <a:pt x="25" y="1"/>
                  </a:lnTo>
                  <a:lnTo>
                    <a:pt x="24" y="2"/>
                  </a:lnTo>
                  <a:lnTo>
                    <a:pt x="23" y="2"/>
                  </a:lnTo>
                  <a:lnTo>
                    <a:pt x="22" y="3"/>
                  </a:lnTo>
                  <a:lnTo>
                    <a:pt x="21" y="3"/>
                  </a:lnTo>
                  <a:lnTo>
                    <a:pt x="21" y="4"/>
                  </a:lnTo>
                  <a:lnTo>
                    <a:pt x="17" y="7"/>
                  </a:lnTo>
                  <a:lnTo>
                    <a:pt x="16" y="8"/>
                  </a:lnTo>
                  <a:lnTo>
                    <a:pt x="15" y="9"/>
                  </a:lnTo>
                  <a:lnTo>
                    <a:pt x="14" y="10"/>
                  </a:lnTo>
                  <a:lnTo>
                    <a:pt x="14" y="11"/>
                  </a:lnTo>
                  <a:lnTo>
                    <a:pt x="14" y="12"/>
                  </a:lnTo>
                  <a:lnTo>
                    <a:pt x="13" y="12"/>
                  </a:lnTo>
                  <a:lnTo>
                    <a:pt x="13" y="13"/>
                  </a:lnTo>
                  <a:lnTo>
                    <a:pt x="13" y="14"/>
                  </a:lnTo>
                  <a:lnTo>
                    <a:pt x="12" y="14"/>
                  </a:lnTo>
                  <a:lnTo>
                    <a:pt x="12" y="15"/>
                  </a:lnTo>
                  <a:lnTo>
                    <a:pt x="12" y="17"/>
                  </a:lnTo>
                  <a:lnTo>
                    <a:pt x="11" y="22"/>
                  </a:lnTo>
                  <a:lnTo>
                    <a:pt x="11" y="23"/>
                  </a:lnTo>
                  <a:lnTo>
                    <a:pt x="11" y="24"/>
                  </a:lnTo>
                  <a:lnTo>
                    <a:pt x="11" y="25"/>
                  </a:lnTo>
                  <a:lnTo>
                    <a:pt x="11" y="26"/>
                  </a:lnTo>
                  <a:lnTo>
                    <a:pt x="12" y="27"/>
                  </a:lnTo>
                  <a:lnTo>
                    <a:pt x="12" y="28"/>
                  </a:lnTo>
                  <a:lnTo>
                    <a:pt x="12" y="30"/>
                  </a:lnTo>
                  <a:lnTo>
                    <a:pt x="13" y="30"/>
                  </a:lnTo>
                  <a:lnTo>
                    <a:pt x="13" y="31"/>
                  </a:lnTo>
                  <a:lnTo>
                    <a:pt x="13" y="32"/>
                  </a:lnTo>
                  <a:lnTo>
                    <a:pt x="14" y="32"/>
                  </a:lnTo>
                  <a:lnTo>
                    <a:pt x="14" y="33"/>
                  </a:lnTo>
                  <a:lnTo>
                    <a:pt x="15" y="34"/>
                  </a:lnTo>
                  <a:lnTo>
                    <a:pt x="16" y="36"/>
                  </a:lnTo>
                  <a:lnTo>
                    <a:pt x="17" y="37"/>
                  </a:lnTo>
                  <a:lnTo>
                    <a:pt x="18" y="38"/>
                  </a:lnTo>
                  <a:lnTo>
                    <a:pt x="19" y="38"/>
                  </a:lnTo>
                  <a:lnTo>
                    <a:pt x="19" y="39"/>
                  </a:lnTo>
                  <a:lnTo>
                    <a:pt x="20" y="39"/>
                  </a:lnTo>
                  <a:lnTo>
                    <a:pt x="23" y="41"/>
                  </a:lnTo>
                  <a:lnTo>
                    <a:pt x="24" y="42"/>
                  </a:lnTo>
                  <a:lnTo>
                    <a:pt x="29" y="43"/>
                  </a:lnTo>
                  <a:lnTo>
                    <a:pt x="30" y="43"/>
                  </a:lnTo>
                  <a:lnTo>
                    <a:pt x="31" y="43"/>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8" name="未知"/>
            <p:cNvSpPr/>
            <p:nvPr/>
          </p:nvSpPr>
          <p:spPr bwMode="auto">
            <a:xfrm>
              <a:off x="415" y="956"/>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3" h="44">
                  <a:moveTo>
                    <a:pt x="0" y="44"/>
                  </a:moveTo>
                  <a:lnTo>
                    <a:pt x="13" y="39"/>
                  </a:lnTo>
                  <a:lnTo>
                    <a:pt x="19" y="32"/>
                  </a:lnTo>
                  <a:lnTo>
                    <a:pt x="21" y="27"/>
                  </a:lnTo>
                  <a:lnTo>
                    <a:pt x="21" y="26"/>
                  </a:lnTo>
                  <a:lnTo>
                    <a:pt x="21" y="25"/>
                  </a:lnTo>
                  <a:lnTo>
                    <a:pt x="21" y="24"/>
                  </a:lnTo>
                  <a:lnTo>
                    <a:pt x="21" y="23"/>
                  </a:lnTo>
                  <a:lnTo>
                    <a:pt x="21" y="22"/>
                  </a:lnTo>
                  <a:lnTo>
                    <a:pt x="21" y="17"/>
                  </a:lnTo>
                  <a:lnTo>
                    <a:pt x="16" y="7"/>
                  </a:lnTo>
                  <a:lnTo>
                    <a:pt x="15" y="6"/>
                  </a:lnTo>
                  <a:lnTo>
                    <a:pt x="10" y="2"/>
                  </a:lnTo>
                  <a:lnTo>
                    <a:pt x="3" y="0"/>
                  </a:lnTo>
                  <a:lnTo>
                    <a:pt x="2" y="0"/>
                  </a:lnTo>
                  <a:lnTo>
                    <a:pt x="1" y="0"/>
                  </a:lnTo>
                  <a:lnTo>
                    <a:pt x="0" y="0"/>
                  </a:lnTo>
                  <a:lnTo>
                    <a:pt x="25" y="0"/>
                  </a:lnTo>
                  <a:lnTo>
                    <a:pt x="25" y="1"/>
                  </a:lnTo>
                  <a:lnTo>
                    <a:pt x="26" y="1"/>
                  </a:lnTo>
                  <a:lnTo>
                    <a:pt x="26" y="2"/>
                  </a:lnTo>
                  <a:lnTo>
                    <a:pt x="27" y="3"/>
                  </a:lnTo>
                  <a:lnTo>
                    <a:pt x="27" y="4"/>
                  </a:lnTo>
                  <a:lnTo>
                    <a:pt x="28" y="4"/>
                  </a:lnTo>
                  <a:lnTo>
                    <a:pt x="28" y="5"/>
                  </a:lnTo>
                  <a:lnTo>
                    <a:pt x="29" y="6"/>
                  </a:lnTo>
                  <a:lnTo>
                    <a:pt x="29" y="7"/>
                  </a:lnTo>
                  <a:lnTo>
                    <a:pt x="30" y="8"/>
                  </a:lnTo>
                  <a:lnTo>
                    <a:pt x="30" y="9"/>
                  </a:lnTo>
                  <a:lnTo>
                    <a:pt x="30" y="10"/>
                  </a:lnTo>
                  <a:lnTo>
                    <a:pt x="31" y="10"/>
                  </a:lnTo>
                  <a:lnTo>
                    <a:pt x="31" y="11"/>
                  </a:lnTo>
                  <a:lnTo>
                    <a:pt x="31" y="12"/>
                  </a:lnTo>
                  <a:lnTo>
                    <a:pt x="31" y="13"/>
                  </a:lnTo>
                  <a:lnTo>
                    <a:pt x="32" y="13"/>
                  </a:lnTo>
                  <a:lnTo>
                    <a:pt x="32" y="14"/>
                  </a:lnTo>
                  <a:lnTo>
                    <a:pt x="32" y="15"/>
                  </a:lnTo>
                  <a:lnTo>
                    <a:pt x="32" y="16"/>
                  </a:lnTo>
                  <a:lnTo>
                    <a:pt x="32" y="17"/>
                  </a:lnTo>
                  <a:lnTo>
                    <a:pt x="33" y="20"/>
                  </a:lnTo>
                  <a:lnTo>
                    <a:pt x="33" y="21"/>
                  </a:lnTo>
                  <a:lnTo>
                    <a:pt x="33" y="22"/>
                  </a:lnTo>
                  <a:lnTo>
                    <a:pt x="33" y="23"/>
                  </a:lnTo>
                  <a:lnTo>
                    <a:pt x="33" y="24"/>
                  </a:lnTo>
                  <a:lnTo>
                    <a:pt x="33" y="25"/>
                  </a:lnTo>
                  <a:lnTo>
                    <a:pt x="32" y="26"/>
                  </a:lnTo>
                  <a:lnTo>
                    <a:pt x="32" y="27"/>
                  </a:lnTo>
                  <a:lnTo>
                    <a:pt x="32" y="28"/>
                  </a:lnTo>
                  <a:lnTo>
                    <a:pt x="32" y="29"/>
                  </a:lnTo>
                  <a:lnTo>
                    <a:pt x="32" y="30"/>
                  </a:lnTo>
                  <a:lnTo>
                    <a:pt x="31" y="31"/>
                  </a:lnTo>
                  <a:lnTo>
                    <a:pt x="31" y="32"/>
                  </a:lnTo>
                  <a:lnTo>
                    <a:pt x="31" y="33"/>
                  </a:lnTo>
                  <a:lnTo>
                    <a:pt x="30" y="34"/>
                  </a:lnTo>
                  <a:lnTo>
                    <a:pt x="30" y="35"/>
                  </a:lnTo>
                  <a:lnTo>
                    <a:pt x="30" y="36"/>
                  </a:lnTo>
                  <a:lnTo>
                    <a:pt x="29" y="37"/>
                  </a:lnTo>
                  <a:lnTo>
                    <a:pt x="29" y="38"/>
                  </a:lnTo>
                  <a:lnTo>
                    <a:pt x="28" y="38"/>
                  </a:lnTo>
                  <a:lnTo>
                    <a:pt x="28" y="39"/>
                  </a:lnTo>
                  <a:lnTo>
                    <a:pt x="27" y="40"/>
                  </a:lnTo>
                  <a:lnTo>
                    <a:pt x="27" y="41"/>
                  </a:lnTo>
                  <a:lnTo>
                    <a:pt x="26" y="42"/>
                  </a:lnTo>
                  <a:lnTo>
                    <a:pt x="25"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9" name="未知"/>
            <p:cNvSpPr/>
            <p:nvPr/>
          </p:nvSpPr>
          <p:spPr bwMode="auto">
            <a:xfrm>
              <a:off x="405" y="952"/>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 h="11">
                  <a:moveTo>
                    <a:pt x="0" y="11"/>
                  </a:moveTo>
                  <a:lnTo>
                    <a:pt x="0" y="10"/>
                  </a:lnTo>
                  <a:lnTo>
                    <a:pt x="1" y="9"/>
                  </a:lnTo>
                  <a:lnTo>
                    <a:pt x="2" y="8"/>
                  </a:lnTo>
                  <a:lnTo>
                    <a:pt x="3" y="8"/>
                  </a:lnTo>
                  <a:lnTo>
                    <a:pt x="4" y="7"/>
                  </a:lnTo>
                  <a:lnTo>
                    <a:pt x="7" y="5"/>
                  </a:lnTo>
                  <a:lnTo>
                    <a:pt x="9" y="4"/>
                  </a:lnTo>
                  <a:lnTo>
                    <a:pt x="10" y="3"/>
                  </a:lnTo>
                  <a:lnTo>
                    <a:pt x="11" y="3"/>
                  </a:lnTo>
                  <a:lnTo>
                    <a:pt x="19" y="0"/>
                  </a:lnTo>
                  <a:lnTo>
                    <a:pt x="21" y="0"/>
                  </a:lnTo>
                  <a:lnTo>
                    <a:pt x="22" y="0"/>
                  </a:lnTo>
                  <a:lnTo>
                    <a:pt x="23" y="0"/>
                  </a:lnTo>
                  <a:lnTo>
                    <a:pt x="25" y="0"/>
                  </a:lnTo>
                  <a:lnTo>
                    <a:pt x="26" y="0"/>
                  </a:lnTo>
                  <a:lnTo>
                    <a:pt x="27" y="0"/>
                  </a:lnTo>
                  <a:lnTo>
                    <a:pt x="29" y="0"/>
                  </a:lnTo>
                  <a:lnTo>
                    <a:pt x="30" y="0"/>
                  </a:lnTo>
                  <a:lnTo>
                    <a:pt x="31" y="0"/>
                  </a:lnTo>
                  <a:lnTo>
                    <a:pt x="32" y="1"/>
                  </a:lnTo>
                  <a:lnTo>
                    <a:pt x="34" y="1"/>
                  </a:lnTo>
                  <a:lnTo>
                    <a:pt x="35" y="1"/>
                  </a:lnTo>
                  <a:lnTo>
                    <a:pt x="36" y="2"/>
                  </a:lnTo>
                  <a:lnTo>
                    <a:pt x="37" y="2"/>
                  </a:lnTo>
                  <a:lnTo>
                    <a:pt x="39" y="3"/>
                  </a:lnTo>
                  <a:lnTo>
                    <a:pt x="40" y="3"/>
                  </a:lnTo>
                  <a:lnTo>
                    <a:pt x="41" y="4"/>
                  </a:lnTo>
                  <a:lnTo>
                    <a:pt x="42" y="5"/>
                  </a:lnTo>
                  <a:lnTo>
                    <a:pt x="43" y="5"/>
                  </a:lnTo>
                  <a:lnTo>
                    <a:pt x="44" y="6"/>
                  </a:lnTo>
                  <a:lnTo>
                    <a:pt x="45" y="7"/>
                  </a:lnTo>
                  <a:lnTo>
                    <a:pt x="46" y="8"/>
                  </a:lnTo>
                  <a:lnTo>
                    <a:pt x="47" y="8"/>
                  </a:lnTo>
                  <a:lnTo>
                    <a:pt x="48" y="9"/>
                  </a:lnTo>
                  <a:lnTo>
                    <a:pt x="49" y="10"/>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80" name="未知"/>
            <p:cNvSpPr/>
            <p:nvPr/>
          </p:nvSpPr>
          <p:spPr bwMode="auto">
            <a:xfrm>
              <a:off x="406" y="956"/>
              <a:ext cx="17" cy="18"/>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6" y="6"/>
                  </a:moveTo>
                  <a:lnTo>
                    <a:pt x="22" y="0"/>
                  </a:lnTo>
                  <a:lnTo>
                    <a:pt x="23" y="0"/>
                  </a:lnTo>
                  <a:lnTo>
                    <a:pt x="43" y="22"/>
                  </a:lnTo>
                  <a:lnTo>
                    <a:pt x="43" y="23"/>
                  </a:lnTo>
                  <a:lnTo>
                    <a:pt x="22" y="44"/>
                  </a:lnTo>
                  <a:lnTo>
                    <a:pt x="21" y="44"/>
                  </a:lnTo>
                  <a:lnTo>
                    <a:pt x="0" y="22"/>
                  </a:lnTo>
                  <a:lnTo>
                    <a:pt x="0" y="20"/>
                  </a:lnTo>
                  <a:lnTo>
                    <a:pt x="6" y="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1" name="未知"/>
            <p:cNvSpPr/>
            <p:nvPr/>
          </p:nvSpPr>
          <p:spPr bwMode="auto">
            <a:xfrm>
              <a:off x="402" y="952"/>
              <a:ext cx="26"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4" y="66"/>
                  </a:lnTo>
                  <a:lnTo>
                    <a:pt x="66" y="33"/>
                  </a:lnTo>
                  <a:lnTo>
                    <a:pt x="66" y="30"/>
                  </a:lnTo>
                  <a:lnTo>
                    <a:pt x="33" y="0"/>
                  </a:lnTo>
                  <a:lnTo>
                    <a:pt x="31"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2" name="未知"/>
            <p:cNvSpPr/>
            <p:nvPr/>
          </p:nvSpPr>
          <p:spPr bwMode="auto">
            <a:xfrm>
              <a:off x="346" y="891"/>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8" h="112">
                  <a:moveTo>
                    <a:pt x="90" y="74"/>
                  </a:moveTo>
                  <a:lnTo>
                    <a:pt x="108" y="112"/>
                  </a:lnTo>
                  <a:lnTo>
                    <a:pt x="90" y="74"/>
                  </a:lnTo>
                  <a:lnTo>
                    <a:pt x="44" y="35"/>
                  </a:lnTo>
                  <a:lnTo>
                    <a:pt x="43" y="35"/>
                  </a:lnTo>
                  <a:lnTo>
                    <a:pt x="42" y="35"/>
                  </a:lnTo>
                  <a:lnTo>
                    <a:pt x="42" y="36"/>
                  </a:lnTo>
                  <a:lnTo>
                    <a:pt x="42" y="37"/>
                  </a:lnTo>
                  <a:lnTo>
                    <a:pt x="0" y="0"/>
                  </a:lnTo>
                  <a:lnTo>
                    <a:pt x="42" y="37"/>
                  </a:lnTo>
                  <a:lnTo>
                    <a:pt x="42" y="38"/>
                  </a:lnTo>
                  <a:lnTo>
                    <a:pt x="83" y="85"/>
                  </a:lnTo>
                  <a:lnTo>
                    <a:pt x="85" y="86"/>
                  </a:lnTo>
                  <a:lnTo>
                    <a:pt x="90" y="74"/>
                  </a:lnTo>
                  <a:close/>
                </a:path>
              </a:pathLst>
            </a:custGeom>
            <a:blipFill dpi="0" rotWithShape="0">
              <a:blip r:embed="rId1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83" name="未知"/>
            <p:cNvSpPr/>
            <p:nvPr/>
          </p:nvSpPr>
          <p:spPr bwMode="auto">
            <a:xfrm>
              <a:off x="376" y="904"/>
              <a:ext cx="26"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22" y="58"/>
                  </a:moveTo>
                  <a:lnTo>
                    <a:pt x="23" y="56"/>
                  </a:lnTo>
                  <a:lnTo>
                    <a:pt x="66" y="94"/>
                  </a:lnTo>
                  <a:lnTo>
                    <a:pt x="23" y="56"/>
                  </a:lnTo>
                  <a:lnTo>
                    <a:pt x="23" y="55"/>
                  </a:lnTo>
                  <a:lnTo>
                    <a:pt x="16" y="42"/>
                  </a:lnTo>
                  <a:lnTo>
                    <a:pt x="11" y="54"/>
                  </a:lnTo>
                  <a:lnTo>
                    <a:pt x="0" y="0"/>
                  </a:lnTo>
                  <a:lnTo>
                    <a:pt x="11" y="54"/>
                  </a:lnTo>
                  <a:lnTo>
                    <a:pt x="21" y="58"/>
                  </a:lnTo>
                  <a:lnTo>
                    <a:pt x="22" y="58"/>
                  </a:lnTo>
                  <a:close/>
                </a:path>
              </a:pathLst>
            </a:custGeom>
            <a:blipFill dpi="0" rotWithShape="0">
              <a:blip r:embed="rId1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84" name="未知"/>
            <p:cNvSpPr/>
            <p:nvPr/>
          </p:nvSpPr>
          <p:spPr bwMode="auto">
            <a:xfrm>
              <a:off x="363" y="905"/>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26" y="37"/>
                  </a:moveTo>
                  <a:lnTo>
                    <a:pt x="53" y="55"/>
                  </a:lnTo>
                  <a:lnTo>
                    <a:pt x="54" y="55"/>
                  </a:lnTo>
                  <a:lnTo>
                    <a:pt x="55" y="53"/>
                  </a:lnTo>
                  <a:lnTo>
                    <a:pt x="55" y="52"/>
                  </a:lnTo>
                  <a:lnTo>
                    <a:pt x="15" y="7"/>
                  </a:lnTo>
                  <a:lnTo>
                    <a:pt x="2" y="0"/>
                  </a:lnTo>
                  <a:lnTo>
                    <a:pt x="1" y="0"/>
                  </a:lnTo>
                  <a:lnTo>
                    <a:pt x="0" y="0"/>
                  </a:lnTo>
                  <a:lnTo>
                    <a:pt x="0" y="1"/>
                  </a:lnTo>
                  <a:lnTo>
                    <a:pt x="0" y="2"/>
                  </a:lnTo>
                  <a:lnTo>
                    <a:pt x="0" y="3"/>
                  </a:lnTo>
                  <a:lnTo>
                    <a:pt x="26"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5" name="未知"/>
            <p:cNvSpPr/>
            <p:nvPr/>
          </p:nvSpPr>
          <p:spPr bwMode="auto">
            <a:xfrm>
              <a:off x="304" y="884"/>
              <a:ext cx="111"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3" y="54"/>
                  </a:lnTo>
                  <a:lnTo>
                    <a:pt x="243" y="34"/>
                  </a:lnTo>
                  <a:lnTo>
                    <a:pt x="276" y="276"/>
                  </a:lnTo>
                  <a:lnTo>
                    <a:pt x="243" y="34"/>
                  </a:lnTo>
                  <a:lnTo>
                    <a:pt x="243" y="33"/>
                  </a:lnTo>
                  <a:lnTo>
                    <a:pt x="231" y="20"/>
                  </a:lnTo>
                  <a:lnTo>
                    <a:pt x="19" y="231"/>
                  </a:lnTo>
                  <a:lnTo>
                    <a:pt x="0" y="0"/>
                  </a:lnTo>
                  <a:lnTo>
                    <a:pt x="19" y="231"/>
                  </a:lnTo>
                  <a:lnTo>
                    <a:pt x="34" y="243"/>
                  </a:lnTo>
                  <a:lnTo>
                    <a:pt x="36" y="243"/>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86" name="未知"/>
            <p:cNvSpPr/>
            <p:nvPr/>
          </p:nvSpPr>
          <p:spPr bwMode="auto">
            <a:xfrm>
              <a:off x="300" y="880"/>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42" y="31"/>
                  </a:moveTo>
                  <a:lnTo>
                    <a:pt x="262" y="262"/>
                  </a:lnTo>
                  <a:lnTo>
                    <a:pt x="242" y="31"/>
                  </a:lnTo>
                  <a:lnTo>
                    <a:pt x="242" y="30"/>
                  </a:lnTo>
                  <a:lnTo>
                    <a:pt x="240" y="30"/>
                  </a:lnTo>
                  <a:lnTo>
                    <a:pt x="239" y="30"/>
                  </a:lnTo>
                  <a:lnTo>
                    <a:pt x="237" y="30"/>
                  </a:lnTo>
                  <a:lnTo>
                    <a:pt x="39" y="219"/>
                  </a:lnTo>
                  <a:lnTo>
                    <a:pt x="30" y="239"/>
                  </a:lnTo>
                  <a:lnTo>
                    <a:pt x="0" y="0"/>
                  </a:lnTo>
                  <a:lnTo>
                    <a:pt x="30" y="239"/>
                  </a:lnTo>
                  <a:lnTo>
                    <a:pt x="30" y="240"/>
                  </a:lnTo>
                  <a:lnTo>
                    <a:pt x="30" y="242"/>
                  </a:lnTo>
                  <a:lnTo>
                    <a:pt x="242" y="3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87" name="未知"/>
            <p:cNvSpPr/>
            <p:nvPr/>
          </p:nvSpPr>
          <p:spPr bwMode="auto">
            <a:xfrm>
              <a:off x="312" y="892"/>
              <a:ext cx="90"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4" y="220"/>
                  </a:moveTo>
                  <a:lnTo>
                    <a:pt x="0" y="209"/>
                  </a:lnTo>
                  <a:lnTo>
                    <a:pt x="0" y="207"/>
                  </a:lnTo>
                  <a:lnTo>
                    <a:pt x="189" y="10"/>
                  </a:lnTo>
                  <a:lnTo>
                    <a:pt x="209" y="0"/>
                  </a:lnTo>
                  <a:lnTo>
                    <a:pt x="210" y="0"/>
                  </a:lnTo>
                  <a:lnTo>
                    <a:pt x="224" y="15"/>
                  </a:lnTo>
                  <a:lnTo>
                    <a:pt x="224" y="17"/>
                  </a:lnTo>
                  <a:lnTo>
                    <a:pt x="35" y="214"/>
                  </a:lnTo>
                  <a:lnTo>
                    <a:pt x="15" y="224"/>
                  </a:lnTo>
                  <a:lnTo>
                    <a:pt x="14" y="224"/>
                  </a:lnTo>
                  <a:lnTo>
                    <a:pt x="4"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8" name="未知"/>
            <p:cNvSpPr/>
            <p:nvPr/>
          </p:nvSpPr>
          <p:spPr bwMode="auto">
            <a:xfrm>
              <a:off x="358" y="924"/>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9" name="未知"/>
            <p:cNvSpPr/>
            <p:nvPr/>
          </p:nvSpPr>
          <p:spPr bwMode="auto">
            <a:xfrm>
              <a:off x="359" y="924"/>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0" name="未知"/>
            <p:cNvSpPr/>
            <p:nvPr/>
          </p:nvSpPr>
          <p:spPr bwMode="auto">
            <a:xfrm>
              <a:off x="338" y="944"/>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1" name="未知"/>
            <p:cNvSpPr/>
            <p:nvPr/>
          </p:nvSpPr>
          <p:spPr bwMode="auto">
            <a:xfrm>
              <a:off x="339" y="94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2" name="未知"/>
            <p:cNvSpPr/>
            <p:nvPr/>
          </p:nvSpPr>
          <p:spPr bwMode="auto">
            <a:xfrm>
              <a:off x="328" y="95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3" name="未知"/>
            <p:cNvSpPr/>
            <p:nvPr/>
          </p:nvSpPr>
          <p:spPr bwMode="auto">
            <a:xfrm>
              <a:off x="329" y="95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4" name="未知"/>
            <p:cNvSpPr/>
            <p:nvPr/>
          </p:nvSpPr>
          <p:spPr bwMode="auto">
            <a:xfrm>
              <a:off x="348" y="934"/>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5" name="未知"/>
            <p:cNvSpPr/>
            <p:nvPr/>
          </p:nvSpPr>
          <p:spPr bwMode="auto">
            <a:xfrm>
              <a:off x="349" y="93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6" name="未知"/>
            <p:cNvSpPr/>
            <p:nvPr/>
          </p:nvSpPr>
          <p:spPr bwMode="auto">
            <a:xfrm>
              <a:off x="367" y="91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7" name="未知"/>
            <p:cNvSpPr/>
            <p:nvPr/>
          </p:nvSpPr>
          <p:spPr bwMode="auto">
            <a:xfrm>
              <a:off x="368" y="91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8" name="未知"/>
            <p:cNvSpPr/>
            <p:nvPr/>
          </p:nvSpPr>
          <p:spPr bwMode="auto">
            <a:xfrm>
              <a:off x="118" y="952"/>
              <a:ext cx="251" cy="250"/>
            </a:xfrm>
            <a:custGeom>
              <a:avLst/>
              <a:gdLst>
                <a:gd name="T0" fmla="*/ 0 w 626"/>
                <a:gd name="T1" fmla="*/ 0 h 627"/>
                <a:gd name="T2" fmla="*/ 0 w 626"/>
                <a:gd name="T3" fmla="*/ 0 h 627"/>
                <a:gd name="T4" fmla="*/ 0 w 626"/>
                <a:gd name="T5" fmla="*/ 0 h 627"/>
                <a:gd name="T6" fmla="*/ 0 w 626"/>
                <a:gd name="T7" fmla="*/ 0 h 627"/>
                <a:gd name="T8" fmla="*/ 0 w 626"/>
                <a:gd name="T9" fmla="*/ 0 h 627"/>
                <a:gd name="T10" fmla="*/ 0 w 626"/>
                <a:gd name="T11" fmla="*/ 0 h 627"/>
                <a:gd name="T12" fmla="*/ 0 w 626"/>
                <a:gd name="T13" fmla="*/ 0 h 627"/>
                <a:gd name="T14" fmla="*/ 0 w 626"/>
                <a:gd name="T15" fmla="*/ 0 h 627"/>
                <a:gd name="T16" fmla="*/ 0 w 626"/>
                <a:gd name="T17" fmla="*/ 0 h 627"/>
                <a:gd name="T18" fmla="*/ 0 w 626"/>
                <a:gd name="T19" fmla="*/ 0 h 627"/>
                <a:gd name="T20" fmla="*/ 0 w 626"/>
                <a:gd name="T21" fmla="*/ 0 h 627"/>
                <a:gd name="T22" fmla="*/ 0 w 626"/>
                <a:gd name="T23" fmla="*/ 0 h 627"/>
                <a:gd name="T24" fmla="*/ 0 w 626"/>
                <a:gd name="T25" fmla="*/ 0 h 627"/>
                <a:gd name="T26" fmla="*/ 0 w 626"/>
                <a:gd name="T27" fmla="*/ 0 h 627"/>
                <a:gd name="T28" fmla="*/ 0 w 626"/>
                <a:gd name="T29" fmla="*/ 0 h 627"/>
                <a:gd name="T30" fmla="*/ 0 w 626"/>
                <a:gd name="T31" fmla="*/ 0 h 627"/>
                <a:gd name="T32" fmla="*/ 0 w 626"/>
                <a:gd name="T33" fmla="*/ 0 h 627"/>
                <a:gd name="T34" fmla="*/ 0 w 626"/>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6" h="627">
                  <a:moveTo>
                    <a:pt x="93" y="547"/>
                  </a:moveTo>
                  <a:lnTo>
                    <a:pt x="535" y="110"/>
                  </a:lnTo>
                  <a:lnTo>
                    <a:pt x="548" y="82"/>
                  </a:lnTo>
                  <a:lnTo>
                    <a:pt x="626" y="627"/>
                  </a:lnTo>
                  <a:lnTo>
                    <a:pt x="548" y="82"/>
                  </a:lnTo>
                  <a:lnTo>
                    <a:pt x="548" y="80"/>
                  </a:lnTo>
                  <a:lnTo>
                    <a:pt x="508" y="33"/>
                  </a:lnTo>
                  <a:lnTo>
                    <a:pt x="498" y="32"/>
                  </a:lnTo>
                  <a:lnTo>
                    <a:pt x="495" y="32"/>
                  </a:lnTo>
                  <a:lnTo>
                    <a:pt x="425" y="89"/>
                  </a:lnTo>
                  <a:lnTo>
                    <a:pt x="34" y="480"/>
                  </a:lnTo>
                  <a:lnTo>
                    <a:pt x="33" y="490"/>
                  </a:lnTo>
                  <a:lnTo>
                    <a:pt x="0" y="0"/>
                  </a:lnTo>
                  <a:lnTo>
                    <a:pt x="33" y="490"/>
                  </a:lnTo>
                  <a:lnTo>
                    <a:pt x="33" y="494"/>
                  </a:lnTo>
                  <a:lnTo>
                    <a:pt x="68" y="545"/>
                  </a:lnTo>
                  <a:lnTo>
                    <a:pt x="90" y="547"/>
                  </a:lnTo>
                  <a:lnTo>
                    <a:pt x="93" y="547"/>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99" name="未知"/>
            <p:cNvSpPr/>
            <p:nvPr/>
          </p:nvSpPr>
          <p:spPr bwMode="auto">
            <a:xfrm>
              <a:off x="99" y="932"/>
              <a:ext cx="225" cy="226"/>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74" y="137"/>
                  </a:moveTo>
                  <a:lnTo>
                    <a:pt x="563" y="563"/>
                  </a:lnTo>
                  <a:lnTo>
                    <a:pt x="474" y="137"/>
                  </a:lnTo>
                  <a:lnTo>
                    <a:pt x="95" y="500"/>
                  </a:lnTo>
                  <a:lnTo>
                    <a:pt x="83" y="528"/>
                  </a:lnTo>
                  <a:lnTo>
                    <a:pt x="0" y="0"/>
                  </a:lnTo>
                  <a:lnTo>
                    <a:pt x="83" y="528"/>
                  </a:lnTo>
                  <a:lnTo>
                    <a:pt x="474" y="137"/>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0" name="未知"/>
            <p:cNvSpPr/>
            <p:nvPr/>
          </p:nvSpPr>
          <p:spPr bwMode="auto">
            <a:xfrm>
              <a:off x="304" y="938"/>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3">
                  <a:moveTo>
                    <a:pt x="233" y="153"/>
                  </a:moveTo>
                  <a:lnTo>
                    <a:pt x="253" y="253"/>
                  </a:lnTo>
                  <a:lnTo>
                    <a:pt x="233" y="153"/>
                  </a:lnTo>
                  <a:lnTo>
                    <a:pt x="95" y="22"/>
                  </a:lnTo>
                  <a:lnTo>
                    <a:pt x="19" y="97"/>
                  </a:lnTo>
                  <a:lnTo>
                    <a:pt x="0" y="0"/>
                  </a:lnTo>
                  <a:lnTo>
                    <a:pt x="19" y="97"/>
                  </a:lnTo>
                  <a:lnTo>
                    <a:pt x="58" y="139"/>
                  </a:lnTo>
                  <a:lnTo>
                    <a:pt x="110" y="125"/>
                  </a:lnTo>
                  <a:lnTo>
                    <a:pt x="207" y="171"/>
                  </a:lnTo>
                  <a:lnTo>
                    <a:pt x="233" y="153"/>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1" name="未知"/>
            <p:cNvSpPr/>
            <p:nvPr/>
          </p:nvSpPr>
          <p:spPr bwMode="auto">
            <a:xfrm>
              <a:off x="281" y="914"/>
              <a:ext cx="69"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53" y="80"/>
                  </a:moveTo>
                  <a:lnTo>
                    <a:pt x="174" y="174"/>
                  </a:lnTo>
                  <a:lnTo>
                    <a:pt x="153" y="80"/>
                  </a:lnTo>
                  <a:lnTo>
                    <a:pt x="127" y="55"/>
                  </a:lnTo>
                  <a:lnTo>
                    <a:pt x="65" y="142"/>
                  </a:lnTo>
                  <a:lnTo>
                    <a:pt x="0" y="0"/>
                  </a:lnTo>
                  <a:lnTo>
                    <a:pt x="65" y="142"/>
                  </a:lnTo>
                  <a:lnTo>
                    <a:pt x="77" y="155"/>
                  </a:lnTo>
                  <a:lnTo>
                    <a:pt x="153" y="80"/>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2" name="未知"/>
            <p:cNvSpPr/>
            <p:nvPr/>
          </p:nvSpPr>
          <p:spPr bwMode="auto">
            <a:xfrm>
              <a:off x="307" y="936"/>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7"/>
                  </a:moveTo>
                  <a:lnTo>
                    <a:pt x="51" y="142"/>
                  </a:lnTo>
                  <a:lnTo>
                    <a:pt x="56" y="141"/>
                  </a:lnTo>
                  <a:lnTo>
                    <a:pt x="61" y="140"/>
                  </a:lnTo>
                  <a:lnTo>
                    <a:pt x="103" y="128"/>
                  </a:lnTo>
                  <a:lnTo>
                    <a:pt x="200" y="174"/>
                  </a:lnTo>
                  <a:lnTo>
                    <a:pt x="226" y="156"/>
                  </a:lnTo>
                  <a:lnTo>
                    <a:pt x="62" y="0"/>
                  </a:lnTo>
                  <a:lnTo>
                    <a:pt x="0"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3" name="未知"/>
            <p:cNvSpPr/>
            <p:nvPr/>
          </p:nvSpPr>
          <p:spPr bwMode="auto">
            <a:xfrm>
              <a:off x="447" y="940"/>
              <a:ext cx="7" cy="8"/>
            </a:xfrm>
            <a:custGeom>
              <a:avLst/>
              <a:gdLst>
                <a:gd name="T0" fmla="*/ 0 w 18"/>
                <a:gd name="T1" fmla="*/ 0 h 21"/>
                <a:gd name="T2" fmla="*/ 0 w 18"/>
                <a:gd name="T3" fmla="*/ 0 h 21"/>
                <a:gd name="T4" fmla="*/ 0 w 18"/>
                <a:gd name="T5" fmla="*/ 0 h 21"/>
                <a:gd name="T6" fmla="*/ 0 w 18"/>
                <a:gd name="T7" fmla="*/ 0 h 21"/>
                <a:gd name="T8" fmla="*/ 0 w 18"/>
                <a:gd name="T9" fmla="*/ 0 h 21"/>
                <a:gd name="T10" fmla="*/ 0 w 18"/>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1">
                  <a:moveTo>
                    <a:pt x="5" y="17"/>
                  </a:moveTo>
                  <a:lnTo>
                    <a:pt x="18" y="0"/>
                  </a:lnTo>
                  <a:lnTo>
                    <a:pt x="0" y="18"/>
                  </a:lnTo>
                  <a:lnTo>
                    <a:pt x="2" y="20"/>
                  </a:lnTo>
                  <a:lnTo>
                    <a:pt x="2" y="21"/>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4" name="未知"/>
            <p:cNvSpPr/>
            <p:nvPr/>
          </p:nvSpPr>
          <p:spPr bwMode="auto">
            <a:xfrm>
              <a:off x="364" y="865"/>
              <a:ext cx="112" cy="111"/>
            </a:xfrm>
            <a:custGeom>
              <a:avLst/>
              <a:gdLst>
                <a:gd name="T0" fmla="*/ 0 w 279"/>
                <a:gd name="T1" fmla="*/ 0 h 278"/>
                <a:gd name="T2" fmla="*/ 0 w 279"/>
                <a:gd name="T3" fmla="*/ 0 h 278"/>
                <a:gd name="T4" fmla="*/ 0 w 279"/>
                <a:gd name="T5" fmla="*/ 0 h 278"/>
                <a:gd name="T6" fmla="*/ 0 w 279"/>
                <a:gd name="T7" fmla="*/ 0 h 278"/>
                <a:gd name="T8" fmla="*/ 0 w 279"/>
                <a:gd name="T9" fmla="*/ 0 h 278"/>
                <a:gd name="T10" fmla="*/ 0 w 279"/>
                <a:gd name="T11" fmla="*/ 0 h 278"/>
                <a:gd name="T12" fmla="*/ 0 w 279"/>
                <a:gd name="T13" fmla="*/ 0 h 278"/>
                <a:gd name="T14" fmla="*/ 0 w 279"/>
                <a:gd name="T15" fmla="*/ 0 h 278"/>
                <a:gd name="T16" fmla="*/ 0 w 279"/>
                <a:gd name="T17" fmla="*/ 0 h 278"/>
                <a:gd name="T18" fmla="*/ 0 w 279"/>
                <a:gd name="T19" fmla="*/ 0 h 278"/>
                <a:gd name="T20" fmla="*/ 0 w 279"/>
                <a:gd name="T21" fmla="*/ 0 h 278"/>
                <a:gd name="T22" fmla="*/ 0 w 279"/>
                <a:gd name="T23" fmla="*/ 0 h 278"/>
                <a:gd name="T24" fmla="*/ 0 w 279"/>
                <a:gd name="T25" fmla="*/ 0 h 278"/>
                <a:gd name="T26" fmla="*/ 0 w 279"/>
                <a:gd name="T27" fmla="*/ 0 h 278"/>
                <a:gd name="T28" fmla="*/ 0 w 279"/>
                <a:gd name="T29" fmla="*/ 0 h 278"/>
                <a:gd name="T30" fmla="*/ 0 w 279"/>
                <a:gd name="T31" fmla="*/ 0 h 278"/>
                <a:gd name="T32" fmla="*/ 0 w 279"/>
                <a:gd name="T33" fmla="*/ 0 h 278"/>
                <a:gd name="T34" fmla="*/ 0 w 279"/>
                <a:gd name="T35" fmla="*/ 0 h 2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8">
                  <a:moveTo>
                    <a:pt x="225" y="188"/>
                  </a:moveTo>
                  <a:lnTo>
                    <a:pt x="230" y="176"/>
                  </a:lnTo>
                  <a:lnTo>
                    <a:pt x="279" y="278"/>
                  </a:lnTo>
                  <a:lnTo>
                    <a:pt x="230" y="176"/>
                  </a:lnTo>
                  <a:lnTo>
                    <a:pt x="230" y="175"/>
                  </a:lnTo>
                  <a:lnTo>
                    <a:pt x="199" y="116"/>
                  </a:lnTo>
                  <a:lnTo>
                    <a:pt x="160" y="69"/>
                  </a:lnTo>
                  <a:lnTo>
                    <a:pt x="115" y="29"/>
                  </a:lnTo>
                  <a:lnTo>
                    <a:pt x="19" y="125"/>
                  </a:lnTo>
                  <a:lnTo>
                    <a:pt x="0" y="0"/>
                  </a:lnTo>
                  <a:lnTo>
                    <a:pt x="19" y="125"/>
                  </a:lnTo>
                  <a:lnTo>
                    <a:pt x="49" y="157"/>
                  </a:lnTo>
                  <a:lnTo>
                    <a:pt x="99" y="108"/>
                  </a:lnTo>
                  <a:lnTo>
                    <a:pt x="103" y="109"/>
                  </a:lnTo>
                  <a:lnTo>
                    <a:pt x="158" y="152"/>
                  </a:lnTo>
                  <a:lnTo>
                    <a:pt x="200" y="198"/>
                  </a:lnTo>
                  <a:lnTo>
                    <a:pt x="207" y="206"/>
                  </a:lnTo>
                  <a:lnTo>
                    <a:pt x="225" y="188"/>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5" name="未知"/>
            <p:cNvSpPr/>
            <p:nvPr/>
          </p:nvSpPr>
          <p:spPr bwMode="auto">
            <a:xfrm>
              <a:off x="341" y="842"/>
              <a:ext cx="81" cy="80"/>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2">
                  <a:moveTo>
                    <a:pt x="173" y="87"/>
                  </a:moveTo>
                  <a:lnTo>
                    <a:pt x="202" y="202"/>
                  </a:lnTo>
                  <a:lnTo>
                    <a:pt x="173" y="87"/>
                  </a:lnTo>
                  <a:lnTo>
                    <a:pt x="134" y="69"/>
                  </a:lnTo>
                  <a:lnTo>
                    <a:pt x="126" y="69"/>
                  </a:lnTo>
                  <a:lnTo>
                    <a:pt x="75" y="113"/>
                  </a:lnTo>
                  <a:lnTo>
                    <a:pt x="55" y="160"/>
                  </a:lnTo>
                  <a:lnTo>
                    <a:pt x="0" y="0"/>
                  </a:lnTo>
                  <a:lnTo>
                    <a:pt x="55" y="160"/>
                  </a:lnTo>
                  <a:lnTo>
                    <a:pt x="77" y="183"/>
                  </a:lnTo>
                  <a:lnTo>
                    <a:pt x="173" y="87"/>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6" name="未知"/>
            <p:cNvSpPr/>
            <p:nvPr/>
          </p:nvSpPr>
          <p:spPr bwMode="auto">
            <a:xfrm>
              <a:off x="363" y="869"/>
              <a:ext cx="93" cy="79"/>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2" y="198"/>
                  </a:moveTo>
                  <a:lnTo>
                    <a:pt x="233" y="165"/>
                  </a:lnTo>
                  <a:lnTo>
                    <a:pt x="233" y="164"/>
                  </a:lnTo>
                  <a:lnTo>
                    <a:pt x="202" y="105"/>
                  </a:lnTo>
                  <a:lnTo>
                    <a:pt x="163" y="58"/>
                  </a:lnTo>
                  <a:lnTo>
                    <a:pt x="117" y="17"/>
                  </a:lnTo>
                  <a:lnTo>
                    <a:pt x="79" y="0"/>
                  </a:lnTo>
                  <a:lnTo>
                    <a:pt x="71" y="0"/>
                  </a:lnTo>
                  <a:lnTo>
                    <a:pt x="20" y="44"/>
                  </a:lnTo>
                  <a:lnTo>
                    <a:pt x="0" y="91"/>
                  </a:lnTo>
                  <a:lnTo>
                    <a:pt x="52" y="146"/>
                  </a:lnTo>
                  <a:lnTo>
                    <a:pt x="102" y="97"/>
                  </a:lnTo>
                  <a:lnTo>
                    <a:pt x="106" y="98"/>
                  </a:lnTo>
                  <a:lnTo>
                    <a:pt x="161" y="141"/>
                  </a:lnTo>
                  <a:lnTo>
                    <a:pt x="203" y="187"/>
                  </a:lnTo>
                  <a:lnTo>
                    <a:pt x="212"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 name="未知"/>
            <p:cNvSpPr/>
            <p:nvPr/>
          </p:nvSpPr>
          <p:spPr bwMode="auto">
            <a:xfrm>
              <a:off x="294" y="947"/>
              <a:ext cx="69"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104" y="127"/>
                  </a:moveTo>
                  <a:lnTo>
                    <a:pt x="128" y="102"/>
                  </a:lnTo>
                  <a:lnTo>
                    <a:pt x="174" y="174"/>
                  </a:lnTo>
                  <a:lnTo>
                    <a:pt x="128" y="102"/>
                  </a:lnTo>
                  <a:lnTo>
                    <a:pt x="128" y="100"/>
                  </a:lnTo>
                  <a:lnTo>
                    <a:pt x="75" y="39"/>
                  </a:lnTo>
                  <a:lnTo>
                    <a:pt x="57" y="31"/>
                  </a:lnTo>
                  <a:lnTo>
                    <a:pt x="55" y="31"/>
                  </a:lnTo>
                  <a:lnTo>
                    <a:pt x="31" y="57"/>
                  </a:lnTo>
                  <a:lnTo>
                    <a:pt x="0" y="0"/>
                  </a:lnTo>
                  <a:lnTo>
                    <a:pt x="31" y="57"/>
                  </a:lnTo>
                  <a:lnTo>
                    <a:pt x="31" y="59"/>
                  </a:lnTo>
                  <a:lnTo>
                    <a:pt x="83" y="120"/>
                  </a:lnTo>
                  <a:lnTo>
                    <a:pt x="102" y="128"/>
                  </a:lnTo>
                  <a:lnTo>
                    <a:pt x="104" y="127"/>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8" name="未知"/>
            <p:cNvSpPr/>
            <p:nvPr/>
          </p:nvSpPr>
          <p:spPr bwMode="auto">
            <a:xfrm>
              <a:off x="149" y="1138"/>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2">
                  <a:moveTo>
                    <a:pt x="22" y="0"/>
                  </a:moveTo>
                  <a:lnTo>
                    <a:pt x="42" y="21"/>
                  </a:lnTo>
                  <a:lnTo>
                    <a:pt x="42" y="22"/>
                  </a:lnTo>
                  <a:lnTo>
                    <a:pt x="22" y="42"/>
                  </a:lnTo>
                  <a:lnTo>
                    <a:pt x="20" y="42"/>
                  </a:lnTo>
                  <a:lnTo>
                    <a:pt x="0" y="22"/>
                  </a:lnTo>
                  <a:lnTo>
                    <a:pt x="0" y="20"/>
                  </a:lnTo>
                  <a:lnTo>
                    <a:pt x="21"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9" name="未知"/>
            <p:cNvSpPr/>
            <p:nvPr/>
          </p:nvSpPr>
          <p:spPr bwMode="auto">
            <a:xfrm>
              <a:off x="149" y="1138"/>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7" y="36"/>
                  </a:moveTo>
                  <a:lnTo>
                    <a:pt x="22" y="42"/>
                  </a:lnTo>
                  <a:lnTo>
                    <a:pt x="23" y="42"/>
                  </a:lnTo>
                  <a:lnTo>
                    <a:pt x="42" y="21"/>
                  </a:lnTo>
                  <a:lnTo>
                    <a:pt x="42" y="19"/>
                  </a:lnTo>
                  <a:lnTo>
                    <a:pt x="21" y="0"/>
                  </a:lnTo>
                  <a:lnTo>
                    <a:pt x="19" y="1"/>
                  </a:lnTo>
                  <a:lnTo>
                    <a:pt x="0" y="22"/>
                  </a:lnTo>
                  <a:lnTo>
                    <a:pt x="1" y="23"/>
                  </a:lnTo>
                  <a:lnTo>
                    <a:pt x="7"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0" name="未知"/>
            <p:cNvSpPr/>
            <p:nvPr/>
          </p:nvSpPr>
          <p:spPr bwMode="auto">
            <a:xfrm>
              <a:off x="822" y="395"/>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569"/>
                  </a:moveTo>
                  <a:lnTo>
                    <a:pt x="35" y="0"/>
                  </a:lnTo>
                  <a:lnTo>
                    <a:pt x="0" y="0"/>
                  </a:lnTo>
                  <a:lnTo>
                    <a:pt x="0" y="603"/>
                  </a:lnTo>
                  <a:lnTo>
                    <a:pt x="35" y="5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11" name="未知"/>
            <p:cNvSpPr/>
            <p:nvPr/>
          </p:nvSpPr>
          <p:spPr bwMode="auto">
            <a:xfrm>
              <a:off x="836" y="395"/>
              <a:ext cx="16" cy="227"/>
            </a:xfrm>
            <a:custGeom>
              <a:avLst/>
              <a:gdLst>
                <a:gd name="T0" fmla="*/ 0 w 41"/>
                <a:gd name="T1" fmla="*/ 0 h 569"/>
                <a:gd name="T2" fmla="*/ 0 w 41"/>
                <a:gd name="T3" fmla="*/ 0 h 569"/>
                <a:gd name="T4" fmla="*/ 0 w 41"/>
                <a:gd name="T5" fmla="*/ 0 h 569"/>
                <a:gd name="T6" fmla="*/ 0 w 41"/>
                <a:gd name="T7" fmla="*/ 0 h 569"/>
                <a:gd name="T8" fmla="*/ 0 w 41"/>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69">
                  <a:moveTo>
                    <a:pt x="41" y="529"/>
                  </a:moveTo>
                  <a:lnTo>
                    <a:pt x="41" y="0"/>
                  </a:lnTo>
                  <a:lnTo>
                    <a:pt x="0" y="0"/>
                  </a:lnTo>
                  <a:lnTo>
                    <a:pt x="0" y="569"/>
                  </a:lnTo>
                  <a:lnTo>
                    <a:pt x="41" y="5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12" name="未知"/>
            <p:cNvSpPr/>
            <p:nvPr/>
          </p:nvSpPr>
          <p:spPr bwMode="auto">
            <a:xfrm>
              <a:off x="852" y="395"/>
              <a:ext cx="16" cy="211"/>
            </a:xfrm>
            <a:custGeom>
              <a:avLst/>
              <a:gdLst>
                <a:gd name="T0" fmla="*/ 0 w 40"/>
                <a:gd name="T1" fmla="*/ 0 h 529"/>
                <a:gd name="T2" fmla="*/ 0 w 40"/>
                <a:gd name="T3" fmla="*/ 0 h 529"/>
                <a:gd name="T4" fmla="*/ 0 w 40"/>
                <a:gd name="T5" fmla="*/ 0 h 529"/>
                <a:gd name="T6" fmla="*/ 0 w 40"/>
                <a:gd name="T7" fmla="*/ 0 h 529"/>
                <a:gd name="T8" fmla="*/ 0 w 40"/>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29">
                  <a:moveTo>
                    <a:pt x="40" y="489"/>
                  </a:moveTo>
                  <a:lnTo>
                    <a:pt x="40" y="0"/>
                  </a:lnTo>
                  <a:lnTo>
                    <a:pt x="0" y="0"/>
                  </a:lnTo>
                  <a:lnTo>
                    <a:pt x="0" y="529"/>
                  </a:lnTo>
                  <a:lnTo>
                    <a:pt x="40"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13" name="未知"/>
            <p:cNvSpPr/>
            <p:nvPr/>
          </p:nvSpPr>
          <p:spPr bwMode="auto">
            <a:xfrm>
              <a:off x="873" y="395"/>
              <a:ext cx="0" cy="190"/>
            </a:xfrm>
            <a:custGeom>
              <a:avLst/>
              <a:gdLst>
                <a:gd name="T0" fmla="*/ 0 h 476"/>
                <a:gd name="T1" fmla="*/ 0 h 476"/>
                <a:gd name="T2" fmla="*/ 0 60000 65536"/>
                <a:gd name="T3" fmla="*/ 0 60000 65536"/>
              </a:gdLst>
              <a:ahLst/>
              <a:cxnLst>
                <a:cxn ang="T2">
                  <a:pos x="0" y="T0"/>
                </a:cxn>
                <a:cxn ang="T3">
                  <a:pos x="0" y="T1"/>
                </a:cxn>
              </a:cxnLst>
              <a:rect l="0" t="0" r="r" b="b"/>
              <a:pathLst>
                <a:path h="476">
                  <a:moveTo>
                    <a:pt x="0" y="0"/>
                  </a:moveTo>
                  <a:lnTo>
                    <a:pt x="0" y="476"/>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4" name="未知"/>
            <p:cNvSpPr/>
            <p:nvPr/>
          </p:nvSpPr>
          <p:spPr bwMode="auto">
            <a:xfrm>
              <a:off x="884" y="395"/>
              <a:ext cx="0" cy="180"/>
            </a:xfrm>
            <a:custGeom>
              <a:avLst/>
              <a:gdLst>
                <a:gd name="T0" fmla="*/ 0 h 450"/>
                <a:gd name="T1" fmla="*/ 0 h 450"/>
                <a:gd name="T2" fmla="*/ 0 60000 65536"/>
                <a:gd name="T3" fmla="*/ 0 60000 65536"/>
              </a:gdLst>
              <a:ahLst/>
              <a:cxnLst>
                <a:cxn ang="T2">
                  <a:pos x="0" y="T0"/>
                </a:cxn>
                <a:cxn ang="T3">
                  <a:pos x="0" y="T1"/>
                </a:cxn>
              </a:cxnLst>
              <a:rect l="0" t="0" r="r" b="b"/>
              <a:pathLst>
                <a:path h="450">
                  <a:moveTo>
                    <a:pt x="0" y="0"/>
                  </a:moveTo>
                  <a:lnTo>
                    <a:pt x="0" y="450"/>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5" name="未知"/>
            <p:cNvSpPr/>
            <p:nvPr/>
          </p:nvSpPr>
          <p:spPr bwMode="auto">
            <a:xfrm>
              <a:off x="822" y="395"/>
              <a:ext cx="64" cy="241"/>
            </a:xfrm>
            <a:custGeom>
              <a:avLst/>
              <a:gdLst>
                <a:gd name="T0" fmla="*/ 0 w 161"/>
                <a:gd name="T1" fmla="*/ 0 h 603"/>
                <a:gd name="T2" fmla="*/ 0 w 161"/>
                <a:gd name="T3" fmla="*/ 0 h 603"/>
                <a:gd name="T4" fmla="*/ 0 w 161"/>
                <a:gd name="T5" fmla="*/ 0 h 603"/>
                <a:gd name="T6" fmla="*/ 0 w 161"/>
                <a:gd name="T7" fmla="*/ 0 h 603"/>
                <a:gd name="T8" fmla="*/ 0 w 161"/>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603">
                  <a:moveTo>
                    <a:pt x="161" y="0"/>
                  </a:moveTo>
                  <a:lnTo>
                    <a:pt x="161" y="445"/>
                  </a:lnTo>
                  <a:lnTo>
                    <a:pt x="0" y="603"/>
                  </a:lnTo>
                  <a:lnTo>
                    <a:pt x="0" y="0"/>
                  </a:lnTo>
                  <a:lnTo>
                    <a:pt x="161"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6" name="未知"/>
            <p:cNvSpPr/>
            <p:nvPr/>
          </p:nvSpPr>
          <p:spPr bwMode="auto">
            <a:xfrm>
              <a:off x="808" y="378"/>
              <a:ext cx="92" cy="9"/>
            </a:xfrm>
            <a:custGeom>
              <a:avLst/>
              <a:gdLst>
                <a:gd name="T0" fmla="*/ 0 w 231"/>
                <a:gd name="T1" fmla="*/ 0 h 24"/>
                <a:gd name="T2" fmla="*/ 0 w 231"/>
                <a:gd name="T3" fmla="*/ 0 h 24"/>
                <a:gd name="T4" fmla="*/ 0 w 231"/>
                <a:gd name="T5" fmla="*/ 0 h 24"/>
                <a:gd name="T6" fmla="*/ 0 w 231"/>
                <a:gd name="T7" fmla="*/ 0 h 24"/>
                <a:gd name="T8" fmla="*/ 0 w 23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24">
                  <a:moveTo>
                    <a:pt x="231" y="24"/>
                  </a:moveTo>
                  <a:lnTo>
                    <a:pt x="207" y="0"/>
                  </a:lnTo>
                  <a:lnTo>
                    <a:pt x="24" y="0"/>
                  </a:lnTo>
                  <a:lnTo>
                    <a:pt x="0" y="24"/>
                  </a:lnTo>
                  <a:lnTo>
                    <a:pt x="231"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17" name="未知"/>
            <p:cNvSpPr/>
            <p:nvPr/>
          </p:nvSpPr>
          <p:spPr bwMode="auto">
            <a:xfrm>
              <a:off x="808" y="387"/>
              <a:ext cx="92" cy="10"/>
            </a:xfrm>
            <a:custGeom>
              <a:avLst/>
              <a:gdLst>
                <a:gd name="T0" fmla="*/ 0 w 231"/>
                <a:gd name="T1" fmla="*/ 0 h 24"/>
                <a:gd name="T2" fmla="*/ 0 w 231"/>
                <a:gd name="T3" fmla="*/ 0 h 24"/>
                <a:gd name="T4" fmla="*/ 0 w 231"/>
                <a:gd name="T5" fmla="*/ 0 h 24"/>
                <a:gd name="T6" fmla="*/ 0 w 231"/>
                <a:gd name="T7" fmla="*/ 0 h 24"/>
                <a:gd name="T8" fmla="*/ 0 w 231"/>
                <a:gd name="T9" fmla="*/ 0 h 24"/>
                <a:gd name="T10" fmla="*/ 0 w 231"/>
                <a:gd name="T11" fmla="*/ 0 h 24"/>
                <a:gd name="T12" fmla="*/ 0 w 231"/>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1" h="24">
                  <a:moveTo>
                    <a:pt x="209" y="23"/>
                  </a:moveTo>
                  <a:lnTo>
                    <a:pt x="231" y="0"/>
                  </a:lnTo>
                  <a:lnTo>
                    <a:pt x="0" y="0"/>
                  </a:lnTo>
                  <a:lnTo>
                    <a:pt x="0" y="2"/>
                  </a:lnTo>
                  <a:lnTo>
                    <a:pt x="24" y="24"/>
                  </a:lnTo>
                  <a:lnTo>
                    <a:pt x="207" y="24"/>
                  </a:lnTo>
                  <a:lnTo>
                    <a:pt x="209"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18" name="未知"/>
            <p:cNvSpPr/>
            <p:nvPr/>
          </p:nvSpPr>
          <p:spPr bwMode="auto">
            <a:xfrm>
              <a:off x="808" y="378"/>
              <a:ext cx="92" cy="19"/>
            </a:xfrm>
            <a:custGeom>
              <a:avLst/>
              <a:gdLst>
                <a:gd name="T0" fmla="*/ 0 w 231"/>
                <a:gd name="T1" fmla="*/ 0 h 48"/>
                <a:gd name="T2" fmla="*/ 0 w 231"/>
                <a:gd name="T3" fmla="*/ 0 h 48"/>
                <a:gd name="T4" fmla="*/ 0 w 231"/>
                <a:gd name="T5" fmla="*/ 0 h 48"/>
                <a:gd name="T6" fmla="*/ 0 w 231"/>
                <a:gd name="T7" fmla="*/ 0 h 48"/>
                <a:gd name="T8" fmla="*/ 0 w 231"/>
                <a:gd name="T9" fmla="*/ 0 h 48"/>
                <a:gd name="T10" fmla="*/ 0 w 231"/>
                <a:gd name="T11" fmla="*/ 0 h 48"/>
                <a:gd name="T12" fmla="*/ 0 w 231"/>
                <a:gd name="T13" fmla="*/ 0 h 48"/>
                <a:gd name="T14" fmla="*/ 0 w 231"/>
                <a:gd name="T15" fmla="*/ 0 h 48"/>
                <a:gd name="T16" fmla="*/ 0 w 231"/>
                <a:gd name="T17" fmla="*/ 0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8">
                  <a:moveTo>
                    <a:pt x="207" y="48"/>
                  </a:moveTo>
                  <a:lnTo>
                    <a:pt x="231" y="24"/>
                  </a:lnTo>
                  <a:lnTo>
                    <a:pt x="231" y="22"/>
                  </a:lnTo>
                  <a:lnTo>
                    <a:pt x="207" y="0"/>
                  </a:lnTo>
                  <a:lnTo>
                    <a:pt x="24" y="0"/>
                  </a:lnTo>
                  <a:lnTo>
                    <a:pt x="0" y="24"/>
                  </a:lnTo>
                  <a:lnTo>
                    <a:pt x="0" y="26"/>
                  </a:lnTo>
                  <a:lnTo>
                    <a:pt x="24" y="48"/>
                  </a:lnTo>
                  <a:lnTo>
                    <a:pt x="207" y="4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9" name="未知"/>
            <p:cNvSpPr/>
            <p:nvPr/>
          </p:nvSpPr>
          <p:spPr bwMode="auto">
            <a:xfrm>
              <a:off x="796" y="548"/>
              <a:ext cx="109" cy="108"/>
            </a:xfrm>
            <a:custGeom>
              <a:avLst/>
              <a:gdLst>
                <a:gd name="T0" fmla="*/ 0 w 272"/>
                <a:gd name="T1" fmla="*/ 0 h 272"/>
                <a:gd name="T2" fmla="*/ 0 w 272"/>
                <a:gd name="T3" fmla="*/ 0 h 272"/>
                <a:gd name="T4" fmla="*/ 0 w 272"/>
                <a:gd name="T5" fmla="*/ 0 h 272"/>
                <a:gd name="T6" fmla="*/ 0 w 272"/>
                <a:gd name="T7" fmla="*/ 0 h 272"/>
                <a:gd name="T8" fmla="*/ 0 w 272"/>
                <a:gd name="T9" fmla="*/ 0 h 272"/>
                <a:gd name="T10" fmla="*/ 0 w 272"/>
                <a:gd name="T11" fmla="*/ 0 h 272"/>
                <a:gd name="T12" fmla="*/ 0 w 272"/>
                <a:gd name="T13" fmla="*/ 0 h 272"/>
                <a:gd name="T14" fmla="*/ 0 w 272"/>
                <a:gd name="T15" fmla="*/ 0 h 272"/>
                <a:gd name="T16" fmla="*/ 0 w 272"/>
                <a:gd name="T17" fmla="*/ 0 h 272"/>
                <a:gd name="T18" fmla="*/ 0 w 272"/>
                <a:gd name="T19" fmla="*/ 0 h 272"/>
                <a:gd name="T20" fmla="*/ 0 w 272"/>
                <a:gd name="T21" fmla="*/ 0 h 272"/>
                <a:gd name="T22" fmla="*/ 0 w 272"/>
                <a:gd name="T23" fmla="*/ 0 h 272"/>
                <a:gd name="T24" fmla="*/ 0 w 272"/>
                <a:gd name="T25" fmla="*/ 0 h 272"/>
                <a:gd name="T26" fmla="*/ 0 w 272"/>
                <a:gd name="T27" fmla="*/ 0 h 272"/>
                <a:gd name="T28" fmla="*/ 0 w 272"/>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2" h="272">
                  <a:moveTo>
                    <a:pt x="55" y="248"/>
                  </a:moveTo>
                  <a:lnTo>
                    <a:pt x="247" y="59"/>
                  </a:lnTo>
                  <a:lnTo>
                    <a:pt x="248" y="53"/>
                  </a:lnTo>
                  <a:lnTo>
                    <a:pt x="272" y="272"/>
                  </a:lnTo>
                  <a:lnTo>
                    <a:pt x="248" y="53"/>
                  </a:lnTo>
                  <a:lnTo>
                    <a:pt x="248" y="51"/>
                  </a:lnTo>
                  <a:lnTo>
                    <a:pt x="234" y="39"/>
                  </a:lnTo>
                  <a:lnTo>
                    <a:pt x="233" y="39"/>
                  </a:lnTo>
                  <a:lnTo>
                    <a:pt x="50" y="211"/>
                  </a:lnTo>
                  <a:lnTo>
                    <a:pt x="39" y="234"/>
                  </a:lnTo>
                  <a:lnTo>
                    <a:pt x="0" y="0"/>
                  </a:lnTo>
                  <a:lnTo>
                    <a:pt x="39" y="234"/>
                  </a:lnTo>
                  <a:lnTo>
                    <a:pt x="39" y="236"/>
                  </a:lnTo>
                  <a:lnTo>
                    <a:pt x="53" y="248"/>
                  </a:lnTo>
                  <a:lnTo>
                    <a:pt x="55" y="248"/>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20" name="未知"/>
            <p:cNvSpPr/>
            <p:nvPr/>
          </p:nvSpPr>
          <p:spPr bwMode="auto">
            <a:xfrm>
              <a:off x="810" y="562"/>
              <a:ext cx="101" cy="100"/>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5" y="212"/>
                  </a:moveTo>
                  <a:lnTo>
                    <a:pt x="202" y="42"/>
                  </a:lnTo>
                  <a:lnTo>
                    <a:pt x="212" y="24"/>
                  </a:lnTo>
                  <a:lnTo>
                    <a:pt x="252" y="252"/>
                  </a:lnTo>
                  <a:lnTo>
                    <a:pt x="212" y="24"/>
                  </a:lnTo>
                  <a:lnTo>
                    <a:pt x="25" y="212"/>
                  </a:lnTo>
                  <a:lnTo>
                    <a:pt x="0" y="0"/>
                  </a:lnTo>
                  <a:lnTo>
                    <a:pt x="25" y="212"/>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21" name="未知"/>
            <p:cNvSpPr/>
            <p:nvPr/>
          </p:nvSpPr>
          <p:spPr bwMode="auto">
            <a:xfrm>
              <a:off x="812" y="563"/>
              <a:ext cx="84" cy="84"/>
            </a:xfrm>
            <a:custGeom>
              <a:avLst/>
              <a:gdLst>
                <a:gd name="T0" fmla="*/ 0 w 209"/>
                <a:gd name="T1" fmla="*/ 0 h 209"/>
                <a:gd name="T2" fmla="*/ 0 w 209"/>
                <a:gd name="T3" fmla="*/ 0 h 209"/>
                <a:gd name="T4" fmla="*/ 0 w 209"/>
                <a:gd name="T5" fmla="*/ 0 h 209"/>
                <a:gd name="T6" fmla="*/ 0 w 209"/>
                <a:gd name="T7" fmla="*/ 0 h 209"/>
                <a:gd name="T8" fmla="*/ 0 w 209"/>
                <a:gd name="T9" fmla="*/ 0 h 209"/>
                <a:gd name="T10" fmla="*/ 0 w 209"/>
                <a:gd name="T11" fmla="*/ 0 h 209"/>
                <a:gd name="T12" fmla="*/ 0 w 209"/>
                <a:gd name="T13" fmla="*/ 0 h 209"/>
                <a:gd name="T14" fmla="*/ 0 w 209"/>
                <a:gd name="T15" fmla="*/ 0 h 209"/>
                <a:gd name="T16" fmla="*/ 0 w 209"/>
                <a:gd name="T17" fmla="*/ 0 h 209"/>
                <a:gd name="T18" fmla="*/ 0 w 209"/>
                <a:gd name="T19" fmla="*/ 0 h 209"/>
                <a:gd name="T20" fmla="*/ 0 w 209"/>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 h="209">
                  <a:moveTo>
                    <a:pt x="198" y="38"/>
                  </a:moveTo>
                  <a:lnTo>
                    <a:pt x="209" y="14"/>
                  </a:lnTo>
                  <a:lnTo>
                    <a:pt x="209" y="12"/>
                  </a:lnTo>
                  <a:lnTo>
                    <a:pt x="195" y="0"/>
                  </a:lnTo>
                  <a:lnTo>
                    <a:pt x="194" y="0"/>
                  </a:lnTo>
                  <a:lnTo>
                    <a:pt x="11" y="172"/>
                  </a:lnTo>
                  <a:lnTo>
                    <a:pt x="0" y="195"/>
                  </a:lnTo>
                  <a:lnTo>
                    <a:pt x="0" y="197"/>
                  </a:lnTo>
                  <a:lnTo>
                    <a:pt x="14" y="209"/>
                  </a:lnTo>
                  <a:lnTo>
                    <a:pt x="16" y="209"/>
                  </a:lnTo>
                  <a:lnTo>
                    <a:pt x="198"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22" name="未知"/>
            <p:cNvSpPr/>
            <p:nvPr/>
          </p:nvSpPr>
          <p:spPr bwMode="auto">
            <a:xfrm>
              <a:off x="827" y="534"/>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23" name="未知"/>
            <p:cNvSpPr/>
            <p:nvPr/>
          </p:nvSpPr>
          <p:spPr bwMode="auto">
            <a:xfrm>
              <a:off x="827" y="534"/>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24" name="Rectangle 931"/>
            <p:cNvSpPr>
              <a:spLocks noChangeArrowheads="1"/>
            </p:cNvSpPr>
            <p:nvPr/>
          </p:nvSpPr>
          <p:spPr bwMode="auto">
            <a:xfrm>
              <a:off x="819" y="52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625" name="Rectangle 932"/>
            <p:cNvSpPr/>
            <p:nvPr/>
          </p:nvSpPr>
          <p:spPr bwMode="auto">
            <a:xfrm>
              <a:off x="819" y="525"/>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626" name="未知"/>
            <p:cNvSpPr/>
            <p:nvPr/>
          </p:nvSpPr>
          <p:spPr bwMode="auto">
            <a:xfrm>
              <a:off x="827" y="503"/>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9"/>
                  </a:moveTo>
                  <a:lnTo>
                    <a:pt x="38" y="47"/>
                  </a:lnTo>
                  <a:lnTo>
                    <a:pt x="0" y="8"/>
                  </a:lnTo>
                  <a:lnTo>
                    <a:pt x="8" y="0"/>
                  </a:lnTo>
                  <a:lnTo>
                    <a:pt x="46"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27" name="未知"/>
            <p:cNvSpPr/>
            <p:nvPr/>
          </p:nvSpPr>
          <p:spPr bwMode="auto">
            <a:xfrm>
              <a:off x="827" y="503"/>
              <a:ext cx="19"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38" y="47"/>
                  </a:moveTo>
                  <a:lnTo>
                    <a:pt x="0" y="8"/>
                  </a:lnTo>
                  <a:lnTo>
                    <a:pt x="8" y="0"/>
                  </a:lnTo>
                  <a:lnTo>
                    <a:pt x="46" y="39"/>
                  </a:lnTo>
                  <a:lnTo>
                    <a:pt x="3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28" name="Rectangle 935"/>
            <p:cNvSpPr>
              <a:spLocks noChangeArrowheads="1"/>
            </p:cNvSpPr>
            <p:nvPr/>
          </p:nvSpPr>
          <p:spPr bwMode="auto">
            <a:xfrm>
              <a:off x="849" y="495"/>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629" name="Rectangle 936"/>
            <p:cNvSpPr/>
            <p:nvPr/>
          </p:nvSpPr>
          <p:spPr bwMode="auto">
            <a:xfrm>
              <a:off x="849" y="495"/>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630" name="Rectangle 937"/>
            <p:cNvSpPr>
              <a:spLocks noChangeArrowheads="1"/>
            </p:cNvSpPr>
            <p:nvPr/>
          </p:nvSpPr>
          <p:spPr bwMode="auto">
            <a:xfrm>
              <a:off x="862" y="52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631" name="Rectangle 938"/>
            <p:cNvSpPr/>
            <p:nvPr/>
          </p:nvSpPr>
          <p:spPr bwMode="auto">
            <a:xfrm>
              <a:off x="862" y="525"/>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632" name="未知"/>
            <p:cNvSpPr/>
            <p:nvPr/>
          </p:nvSpPr>
          <p:spPr bwMode="auto">
            <a:xfrm>
              <a:off x="858" y="534"/>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3" name="未知"/>
            <p:cNvSpPr/>
            <p:nvPr/>
          </p:nvSpPr>
          <p:spPr bwMode="auto">
            <a:xfrm>
              <a:off x="858" y="534"/>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4" name="Rectangle 941"/>
            <p:cNvSpPr>
              <a:spLocks noChangeArrowheads="1"/>
            </p:cNvSpPr>
            <p:nvPr/>
          </p:nvSpPr>
          <p:spPr bwMode="auto">
            <a:xfrm>
              <a:off x="849" y="538"/>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635" name="Rectangle 942"/>
            <p:cNvSpPr/>
            <p:nvPr/>
          </p:nvSpPr>
          <p:spPr bwMode="auto">
            <a:xfrm>
              <a:off x="849" y="538"/>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636" name="未知"/>
            <p:cNvSpPr/>
            <p:nvPr/>
          </p:nvSpPr>
          <p:spPr bwMode="auto">
            <a:xfrm>
              <a:off x="858" y="503"/>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7" name="未知"/>
            <p:cNvSpPr/>
            <p:nvPr/>
          </p:nvSpPr>
          <p:spPr bwMode="auto">
            <a:xfrm>
              <a:off x="858" y="503"/>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0" y="39"/>
                  </a:moveTo>
                  <a:lnTo>
                    <a:pt x="38" y="0"/>
                  </a:lnTo>
                  <a:lnTo>
                    <a:pt x="46" y="8"/>
                  </a:lnTo>
                  <a:lnTo>
                    <a:pt x="8" y="47"/>
                  </a:lnTo>
                  <a:lnTo>
                    <a:pt x="0" y="3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8" name="未知"/>
            <p:cNvSpPr/>
            <p:nvPr/>
          </p:nvSpPr>
          <p:spPr bwMode="auto">
            <a:xfrm>
              <a:off x="831" y="557"/>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5" h="17">
                  <a:moveTo>
                    <a:pt x="52" y="17"/>
                  </a:moveTo>
                  <a:lnTo>
                    <a:pt x="49" y="17"/>
                  </a:lnTo>
                  <a:lnTo>
                    <a:pt x="45" y="17"/>
                  </a:lnTo>
                  <a:lnTo>
                    <a:pt x="42" y="16"/>
                  </a:lnTo>
                  <a:lnTo>
                    <a:pt x="38" y="16"/>
                  </a:lnTo>
                  <a:lnTo>
                    <a:pt x="35" y="15"/>
                  </a:lnTo>
                  <a:lnTo>
                    <a:pt x="31" y="14"/>
                  </a:lnTo>
                  <a:lnTo>
                    <a:pt x="28" y="14"/>
                  </a:lnTo>
                  <a:lnTo>
                    <a:pt x="15" y="9"/>
                  </a:lnTo>
                  <a:lnTo>
                    <a:pt x="12" y="7"/>
                  </a:lnTo>
                  <a:lnTo>
                    <a:pt x="0" y="0"/>
                  </a:lnTo>
                  <a:lnTo>
                    <a:pt x="105" y="0"/>
                  </a:lnTo>
                  <a:lnTo>
                    <a:pt x="104" y="0"/>
                  </a:lnTo>
                  <a:lnTo>
                    <a:pt x="102" y="2"/>
                  </a:lnTo>
                  <a:lnTo>
                    <a:pt x="89" y="9"/>
                  </a:lnTo>
                  <a:lnTo>
                    <a:pt x="86" y="10"/>
                  </a:lnTo>
                  <a:lnTo>
                    <a:pt x="83" y="11"/>
                  </a:lnTo>
                  <a:lnTo>
                    <a:pt x="80" y="13"/>
                  </a:lnTo>
                  <a:lnTo>
                    <a:pt x="77" y="14"/>
                  </a:lnTo>
                  <a:lnTo>
                    <a:pt x="66" y="16"/>
                  </a:lnTo>
                  <a:lnTo>
                    <a:pt x="63" y="16"/>
                  </a:lnTo>
                  <a:lnTo>
                    <a:pt x="59" y="17"/>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9" name="未知"/>
            <p:cNvSpPr/>
            <p:nvPr/>
          </p:nvSpPr>
          <p:spPr bwMode="auto">
            <a:xfrm>
              <a:off x="816" y="499"/>
              <a:ext cx="36" cy="58"/>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8" h="144">
                  <a:moveTo>
                    <a:pt x="36" y="144"/>
                  </a:moveTo>
                  <a:lnTo>
                    <a:pt x="36" y="144"/>
                  </a:lnTo>
                  <a:lnTo>
                    <a:pt x="35" y="143"/>
                  </a:lnTo>
                  <a:lnTo>
                    <a:pt x="34" y="142"/>
                  </a:lnTo>
                  <a:lnTo>
                    <a:pt x="33" y="141"/>
                  </a:lnTo>
                  <a:lnTo>
                    <a:pt x="32" y="140"/>
                  </a:lnTo>
                  <a:lnTo>
                    <a:pt x="31" y="140"/>
                  </a:lnTo>
                  <a:lnTo>
                    <a:pt x="27" y="136"/>
                  </a:lnTo>
                  <a:lnTo>
                    <a:pt x="26" y="135"/>
                  </a:lnTo>
                  <a:lnTo>
                    <a:pt x="24" y="133"/>
                  </a:lnTo>
                  <a:lnTo>
                    <a:pt x="23" y="132"/>
                  </a:lnTo>
                  <a:lnTo>
                    <a:pt x="21" y="130"/>
                  </a:lnTo>
                  <a:lnTo>
                    <a:pt x="20" y="128"/>
                  </a:lnTo>
                  <a:lnTo>
                    <a:pt x="19" y="127"/>
                  </a:lnTo>
                  <a:lnTo>
                    <a:pt x="18" y="127"/>
                  </a:lnTo>
                  <a:lnTo>
                    <a:pt x="17" y="125"/>
                  </a:lnTo>
                  <a:lnTo>
                    <a:pt x="16" y="124"/>
                  </a:lnTo>
                  <a:lnTo>
                    <a:pt x="16" y="123"/>
                  </a:lnTo>
                  <a:lnTo>
                    <a:pt x="10" y="114"/>
                  </a:lnTo>
                  <a:lnTo>
                    <a:pt x="9" y="112"/>
                  </a:lnTo>
                  <a:lnTo>
                    <a:pt x="8" y="109"/>
                  </a:lnTo>
                  <a:lnTo>
                    <a:pt x="6" y="106"/>
                  </a:lnTo>
                  <a:lnTo>
                    <a:pt x="2" y="94"/>
                  </a:lnTo>
                  <a:lnTo>
                    <a:pt x="2" y="93"/>
                  </a:lnTo>
                  <a:lnTo>
                    <a:pt x="1" y="90"/>
                  </a:lnTo>
                  <a:lnTo>
                    <a:pt x="1" y="89"/>
                  </a:lnTo>
                  <a:lnTo>
                    <a:pt x="1" y="86"/>
                  </a:lnTo>
                  <a:lnTo>
                    <a:pt x="0" y="83"/>
                  </a:lnTo>
                  <a:lnTo>
                    <a:pt x="0" y="79"/>
                  </a:lnTo>
                  <a:lnTo>
                    <a:pt x="0" y="78"/>
                  </a:lnTo>
                  <a:lnTo>
                    <a:pt x="0" y="76"/>
                  </a:lnTo>
                  <a:lnTo>
                    <a:pt x="0" y="72"/>
                  </a:lnTo>
                  <a:lnTo>
                    <a:pt x="0" y="61"/>
                  </a:lnTo>
                  <a:lnTo>
                    <a:pt x="1" y="58"/>
                  </a:lnTo>
                  <a:lnTo>
                    <a:pt x="1" y="56"/>
                  </a:lnTo>
                  <a:lnTo>
                    <a:pt x="1" y="55"/>
                  </a:lnTo>
                  <a:lnTo>
                    <a:pt x="2" y="51"/>
                  </a:lnTo>
                  <a:lnTo>
                    <a:pt x="2" y="50"/>
                  </a:lnTo>
                  <a:lnTo>
                    <a:pt x="3" y="48"/>
                  </a:lnTo>
                  <a:lnTo>
                    <a:pt x="4" y="45"/>
                  </a:lnTo>
                  <a:lnTo>
                    <a:pt x="8" y="35"/>
                  </a:lnTo>
                  <a:lnTo>
                    <a:pt x="9" y="32"/>
                  </a:lnTo>
                  <a:lnTo>
                    <a:pt x="10" y="30"/>
                  </a:lnTo>
                  <a:lnTo>
                    <a:pt x="11" y="29"/>
                  </a:lnTo>
                  <a:lnTo>
                    <a:pt x="13" y="26"/>
                  </a:lnTo>
                  <a:lnTo>
                    <a:pt x="14" y="23"/>
                  </a:lnTo>
                  <a:lnTo>
                    <a:pt x="16" y="21"/>
                  </a:lnTo>
                  <a:lnTo>
                    <a:pt x="16" y="20"/>
                  </a:lnTo>
                  <a:lnTo>
                    <a:pt x="17" y="19"/>
                  </a:lnTo>
                  <a:lnTo>
                    <a:pt x="18" y="18"/>
                  </a:lnTo>
                  <a:lnTo>
                    <a:pt x="19" y="17"/>
                  </a:lnTo>
                  <a:lnTo>
                    <a:pt x="20" y="16"/>
                  </a:lnTo>
                  <a:lnTo>
                    <a:pt x="21" y="15"/>
                  </a:lnTo>
                  <a:lnTo>
                    <a:pt x="21" y="14"/>
                  </a:lnTo>
                  <a:lnTo>
                    <a:pt x="23" y="12"/>
                  </a:lnTo>
                  <a:lnTo>
                    <a:pt x="24" y="11"/>
                  </a:lnTo>
                  <a:lnTo>
                    <a:pt x="25" y="10"/>
                  </a:lnTo>
                  <a:lnTo>
                    <a:pt x="27" y="8"/>
                  </a:lnTo>
                  <a:lnTo>
                    <a:pt x="28" y="7"/>
                  </a:lnTo>
                  <a:lnTo>
                    <a:pt x="29" y="6"/>
                  </a:lnTo>
                  <a:lnTo>
                    <a:pt x="31" y="5"/>
                  </a:lnTo>
                  <a:lnTo>
                    <a:pt x="32" y="4"/>
                  </a:lnTo>
                  <a:lnTo>
                    <a:pt x="33" y="3"/>
                  </a:lnTo>
                  <a:lnTo>
                    <a:pt x="33" y="2"/>
                  </a:lnTo>
                  <a:lnTo>
                    <a:pt x="34" y="2"/>
                  </a:lnTo>
                  <a:lnTo>
                    <a:pt x="35" y="1"/>
                  </a:lnTo>
                  <a:lnTo>
                    <a:pt x="36" y="1"/>
                  </a:lnTo>
                  <a:lnTo>
                    <a:pt x="88" y="0"/>
                  </a:lnTo>
                  <a:lnTo>
                    <a:pt x="85" y="1"/>
                  </a:lnTo>
                  <a:lnTo>
                    <a:pt x="83" y="1"/>
                  </a:lnTo>
                  <a:lnTo>
                    <a:pt x="80" y="1"/>
                  </a:lnTo>
                  <a:lnTo>
                    <a:pt x="77" y="1"/>
                  </a:lnTo>
                  <a:lnTo>
                    <a:pt x="74" y="2"/>
                  </a:lnTo>
                  <a:lnTo>
                    <a:pt x="72" y="2"/>
                  </a:lnTo>
                  <a:lnTo>
                    <a:pt x="54" y="9"/>
                  </a:lnTo>
                  <a:lnTo>
                    <a:pt x="53" y="10"/>
                  </a:lnTo>
                  <a:lnTo>
                    <a:pt x="46" y="15"/>
                  </a:lnTo>
                  <a:lnTo>
                    <a:pt x="44" y="16"/>
                  </a:lnTo>
                  <a:lnTo>
                    <a:pt x="42" y="17"/>
                  </a:lnTo>
                  <a:lnTo>
                    <a:pt x="42" y="18"/>
                  </a:lnTo>
                  <a:lnTo>
                    <a:pt x="40" y="19"/>
                  </a:lnTo>
                  <a:lnTo>
                    <a:pt x="31" y="29"/>
                  </a:lnTo>
                  <a:lnTo>
                    <a:pt x="30" y="30"/>
                  </a:lnTo>
                  <a:lnTo>
                    <a:pt x="29" y="32"/>
                  </a:lnTo>
                  <a:lnTo>
                    <a:pt x="27" y="35"/>
                  </a:lnTo>
                  <a:lnTo>
                    <a:pt x="25" y="38"/>
                  </a:lnTo>
                  <a:lnTo>
                    <a:pt x="24" y="40"/>
                  </a:lnTo>
                  <a:lnTo>
                    <a:pt x="24" y="41"/>
                  </a:lnTo>
                  <a:lnTo>
                    <a:pt x="22" y="45"/>
                  </a:lnTo>
                  <a:lnTo>
                    <a:pt x="21" y="48"/>
                  </a:lnTo>
                  <a:lnTo>
                    <a:pt x="20" y="50"/>
                  </a:lnTo>
                  <a:lnTo>
                    <a:pt x="17" y="65"/>
                  </a:lnTo>
                  <a:lnTo>
                    <a:pt x="17" y="67"/>
                  </a:lnTo>
                  <a:lnTo>
                    <a:pt x="17" y="69"/>
                  </a:lnTo>
                  <a:lnTo>
                    <a:pt x="17" y="72"/>
                  </a:lnTo>
                  <a:lnTo>
                    <a:pt x="17" y="76"/>
                  </a:lnTo>
                  <a:lnTo>
                    <a:pt x="17" y="78"/>
                  </a:lnTo>
                  <a:lnTo>
                    <a:pt x="17" y="79"/>
                  </a:lnTo>
                  <a:lnTo>
                    <a:pt x="17" y="83"/>
                  </a:lnTo>
                  <a:lnTo>
                    <a:pt x="18" y="83"/>
                  </a:lnTo>
                  <a:lnTo>
                    <a:pt x="18" y="86"/>
                  </a:lnTo>
                  <a:lnTo>
                    <a:pt x="19" y="89"/>
                  </a:lnTo>
                  <a:lnTo>
                    <a:pt x="19" y="90"/>
                  </a:lnTo>
                  <a:lnTo>
                    <a:pt x="20" y="93"/>
                  </a:lnTo>
                  <a:lnTo>
                    <a:pt x="24" y="103"/>
                  </a:lnTo>
                  <a:lnTo>
                    <a:pt x="24" y="104"/>
                  </a:lnTo>
                  <a:lnTo>
                    <a:pt x="25" y="106"/>
                  </a:lnTo>
                  <a:lnTo>
                    <a:pt x="27" y="109"/>
                  </a:lnTo>
                  <a:lnTo>
                    <a:pt x="29" y="112"/>
                  </a:lnTo>
                  <a:lnTo>
                    <a:pt x="30" y="114"/>
                  </a:lnTo>
                  <a:lnTo>
                    <a:pt x="31" y="115"/>
                  </a:lnTo>
                  <a:lnTo>
                    <a:pt x="34" y="118"/>
                  </a:lnTo>
                  <a:lnTo>
                    <a:pt x="36" y="121"/>
                  </a:lnTo>
                  <a:lnTo>
                    <a:pt x="38" y="123"/>
                  </a:lnTo>
                  <a:lnTo>
                    <a:pt x="39" y="124"/>
                  </a:lnTo>
                  <a:lnTo>
                    <a:pt x="40" y="125"/>
                  </a:lnTo>
                  <a:lnTo>
                    <a:pt x="42" y="127"/>
                  </a:lnTo>
                  <a:lnTo>
                    <a:pt x="44" y="128"/>
                  </a:lnTo>
                  <a:lnTo>
                    <a:pt x="46" y="130"/>
                  </a:lnTo>
                  <a:lnTo>
                    <a:pt x="49" y="132"/>
                  </a:lnTo>
                  <a:lnTo>
                    <a:pt x="85" y="144"/>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0" name="未知"/>
            <p:cNvSpPr/>
            <p:nvPr/>
          </p:nvSpPr>
          <p:spPr bwMode="auto">
            <a:xfrm>
              <a:off x="852" y="499"/>
              <a:ext cx="35"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 h="144">
                  <a:moveTo>
                    <a:pt x="0" y="144"/>
                  </a:moveTo>
                  <a:lnTo>
                    <a:pt x="24" y="140"/>
                  </a:lnTo>
                  <a:lnTo>
                    <a:pt x="25" y="139"/>
                  </a:lnTo>
                  <a:lnTo>
                    <a:pt x="28" y="138"/>
                  </a:lnTo>
                  <a:lnTo>
                    <a:pt x="30" y="137"/>
                  </a:lnTo>
                  <a:lnTo>
                    <a:pt x="33" y="136"/>
                  </a:lnTo>
                  <a:lnTo>
                    <a:pt x="35" y="135"/>
                  </a:lnTo>
                  <a:lnTo>
                    <a:pt x="38" y="133"/>
                  </a:lnTo>
                  <a:lnTo>
                    <a:pt x="40" y="132"/>
                  </a:lnTo>
                  <a:lnTo>
                    <a:pt x="42" y="130"/>
                  </a:lnTo>
                  <a:lnTo>
                    <a:pt x="43" y="130"/>
                  </a:lnTo>
                  <a:lnTo>
                    <a:pt x="45" y="128"/>
                  </a:lnTo>
                  <a:lnTo>
                    <a:pt x="55" y="118"/>
                  </a:lnTo>
                  <a:lnTo>
                    <a:pt x="57" y="116"/>
                  </a:lnTo>
                  <a:lnTo>
                    <a:pt x="64" y="106"/>
                  </a:lnTo>
                  <a:lnTo>
                    <a:pt x="64" y="105"/>
                  </a:lnTo>
                  <a:lnTo>
                    <a:pt x="65" y="102"/>
                  </a:lnTo>
                  <a:lnTo>
                    <a:pt x="67" y="100"/>
                  </a:lnTo>
                  <a:lnTo>
                    <a:pt x="67" y="99"/>
                  </a:lnTo>
                  <a:lnTo>
                    <a:pt x="68" y="97"/>
                  </a:lnTo>
                  <a:lnTo>
                    <a:pt x="71" y="86"/>
                  </a:lnTo>
                  <a:lnTo>
                    <a:pt x="71" y="83"/>
                  </a:lnTo>
                  <a:lnTo>
                    <a:pt x="72" y="81"/>
                  </a:lnTo>
                  <a:lnTo>
                    <a:pt x="72" y="79"/>
                  </a:lnTo>
                  <a:lnTo>
                    <a:pt x="72" y="78"/>
                  </a:lnTo>
                  <a:lnTo>
                    <a:pt x="72" y="75"/>
                  </a:lnTo>
                  <a:lnTo>
                    <a:pt x="72" y="72"/>
                  </a:lnTo>
                  <a:lnTo>
                    <a:pt x="71" y="59"/>
                  </a:lnTo>
                  <a:lnTo>
                    <a:pt x="71" y="58"/>
                  </a:lnTo>
                  <a:lnTo>
                    <a:pt x="70" y="55"/>
                  </a:lnTo>
                  <a:lnTo>
                    <a:pt x="69" y="53"/>
                  </a:lnTo>
                  <a:lnTo>
                    <a:pt x="69" y="52"/>
                  </a:lnTo>
                  <a:lnTo>
                    <a:pt x="69" y="50"/>
                  </a:lnTo>
                  <a:lnTo>
                    <a:pt x="50" y="20"/>
                  </a:lnTo>
                  <a:lnTo>
                    <a:pt x="49" y="19"/>
                  </a:lnTo>
                  <a:lnTo>
                    <a:pt x="47" y="18"/>
                  </a:lnTo>
                  <a:lnTo>
                    <a:pt x="45" y="16"/>
                  </a:lnTo>
                  <a:lnTo>
                    <a:pt x="43" y="15"/>
                  </a:lnTo>
                  <a:lnTo>
                    <a:pt x="42" y="14"/>
                  </a:lnTo>
                  <a:lnTo>
                    <a:pt x="0" y="0"/>
                  </a:lnTo>
                  <a:lnTo>
                    <a:pt x="53" y="0"/>
                  </a:lnTo>
                  <a:lnTo>
                    <a:pt x="53" y="1"/>
                  </a:lnTo>
                  <a:lnTo>
                    <a:pt x="54" y="1"/>
                  </a:lnTo>
                  <a:lnTo>
                    <a:pt x="54" y="2"/>
                  </a:lnTo>
                  <a:lnTo>
                    <a:pt x="55" y="2"/>
                  </a:lnTo>
                  <a:lnTo>
                    <a:pt x="56" y="3"/>
                  </a:lnTo>
                  <a:lnTo>
                    <a:pt x="57" y="4"/>
                  </a:lnTo>
                  <a:lnTo>
                    <a:pt x="58" y="5"/>
                  </a:lnTo>
                  <a:lnTo>
                    <a:pt x="59" y="6"/>
                  </a:lnTo>
                  <a:lnTo>
                    <a:pt x="60" y="7"/>
                  </a:lnTo>
                  <a:lnTo>
                    <a:pt x="62" y="8"/>
                  </a:lnTo>
                  <a:lnTo>
                    <a:pt x="63" y="9"/>
                  </a:lnTo>
                  <a:lnTo>
                    <a:pt x="64" y="11"/>
                  </a:lnTo>
                  <a:lnTo>
                    <a:pt x="66" y="12"/>
                  </a:lnTo>
                  <a:lnTo>
                    <a:pt x="67" y="14"/>
                  </a:lnTo>
                  <a:lnTo>
                    <a:pt x="68" y="15"/>
                  </a:lnTo>
                  <a:lnTo>
                    <a:pt x="74" y="24"/>
                  </a:lnTo>
                  <a:lnTo>
                    <a:pt x="76" y="26"/>
                  </a:lnTo>
                  <a:lnTo>
                    <a:pt x="77" y="28"/>
                  </a:lnTo>
                  <a:lnTo>
                    <a:pt x="78" y="30"/>
                  </a:lnTo>
                  <a:lnTo>
                    <a:pt x="80" y="32"/>
                  </a:lnTo>
                  <a:lnTo>
                    <a:pt x="81" y="35"/>
                  </a:lnTo>
                  <a:lnTo>
                    <a:pt x="82" y="37"/>
                  </a:lnTo>
                  <a:lnTo>
                    <a:pt x="82" y="39"/>
                  </a:lnTo>
                  <a:lnTo>
                    <a:pt x="83" y="40"/>
                  </a:lnTo>
                  <a:lnTo>
                    <a:pt x="84" y="42"/>
                  </a:lnTo>
                  <a:lnTo>
                    <a:pt x="85" y="45"/>
                  </a:lnTo>
                  <a:lnTo>
                    <a:pt x="85" y="47"/>
                  </a:lnTo>
                  <a:lnTo>
                    <a:pt x="86" y="50"/>
                  </a:lnTo>
                  <a:lnTo>
                    <a:pt x="87" y="52"/>
                  </a:lnTo>
                  <a:lnTo>
                    <a:pt x="87" y="53"/>
                  </a:lnTo>
                  <a:lnTo>
                    <a:pt x="87" y="55"/>
                  </a:lnTo>
                  <a:lnTo>
                    <a:pt x="88" y="58"/>
                  </a:lnTo>
                  <a:lnTo>
                    <a:pt x="88" y="59"/>
                  </a:lnTo>
                  <a:lnTo>
                    <a:pt x="88" y="61"/>
                  </a:lnTo>
                  <a:lnTo>
                    <a:pt x="89" y="64"/>
                  </a:lnTo>
                  <a:lnTo>
                    <a:pt x="89" y="65"/>
                  </a:lnTo>
                  <a:lnTo>
                    <a:pt x="89" y="66"/>
                  </a:lnTo>
                  <a:lnTo>
                    <a:pt x="89" y="69"/>
                  </a:lnTo>
                  <a:lnTo>
                    <a:pt x="89" y="72"/>
                  </a:lnTo>
                  <a:lnTo>
                    <a:pt x="89" y="75"/>
                  </a:lnTo>
                  <a:lnTo>
                    <a:pt x="89" y="78"/>
                  </a:lnTo>
                  <a:lnTo>
                    <a:pt x="89" y="79"/>
                  </a:lnTo>
                  <a:lnTo>
                    <a:pt x="89" y="81"/>
                  </a:lnTo>
                  <a:lnTo>
                    <a:pt x="88" y="83"/>
                  </a:lnTo>
                  <a:lnTo>
                    <a:pt x="88" y="86"/>
                  </a:lnTo>
                  <a:lnTo>
                    <a:pt x="87" y="89"/>
                  </a:lnTo>
                  <a:lnTo>
                    <a:pt x="87" y="92"/>
                  </a:lnTo>
                  <a:lnTo>
                    <a:pt x="86" y="94"/>
                  </a:lnTo>
                  <a:lnTo>
                    <a:pt x="85" y="97"/>
                  </a:lnTo>
                  <a:lnTo>
                    <a:pt x="85" y="99"/>
                  </a:lnTo>
                  <a:lnTo>
                    <a:pt x="85" y="100"/>
                  </a:lnTo>
                  <a:lnTo>
                    <a:pt x="84" y="102"/>
                  </a:lnTo>
                  <a:lnTo>
                    <a:pt x="83" y="105"/>
                  </a:lnTo>
                  <a:lnTo>
                    <a:pt x="82" y="106"/>
                  </a:lnTo>
                  <a:lnTo>
                    <a:pt x="82" y="107"/>
                  </a:lnTo>
                  <a:lnTo>
                    <a:pt x="81" y="110"/>
                  </a:lnTo>
                  <a:lnTo>
                    <a:pt x="80" y="112"/>
                  </a:lnTo>
                  <a:lnTo>
                    <a:pt x="78" y="114"/>
                  </a:lnTo>
                  <a:lnTo>
                    <a:pt x="77" y="116"/>
                  </a:lnTo>
                  <a:lnTo>
                    <a:pt x="76" y="118"/>
                  </a:lnTo>
                  <a:lnTo>
                    <a:pt x="76" y="119"/>
                  </a:lnTo>
                  <a:lnTo>
                    <a:pt x="74" y="121"/>
                  </a:lnTo>
                  <a:lnTo>
                    <a:pt x="73" y="123"/>
                  </a:lnTo>
                  <a:lnTo>
                    <a:pt x="72" y="124"/>
                  </a:lnTo>
                  <a:lnTo>
                    <a:pt x="72" y="125"/>
                  </a:lnTo>
                  <a:lnTo>
                    <a:pt x="70" y="127"/>
                  </a:lnTo>
                  <a:lnTo>
                    <a:pt x="69" y="128"/>
                  </a:lnTo>
                  <a:lnTo>
                    <a:pt x="68" y="130"/>
                  </a:lnTo>
                  <a:lnTo>
                    <a:pt x="67" y="130"/>
                  </a:lnTo>
                  <a:lnTo>
                    <a:pt x="66" y="132"/>
                  </a:lnTo>
                  <a:lnTo>
                    <a:pt x="64" y="133"/>
                  </a:lnTo>
                  <a:lnTo>
                    <a:pt x="63" y="135"/>
                  </a:lnTo>
                  <a:lnTo>
                    <a:pt x="62" y="136"/>
                  </a:lnTo>
                  <a:lnTo>
                    <a:pt x="61" y="137"/>
                  </a:lnTo>
                  <a:lnTo>
                    <a:pt x="59" y="138"/>
                  </a:lnTo>
                  <a:lnTo>
                    <a:pt x="58" y="139"/>
                  </a:lnTo>
                  <a:lnTo>
                    <a:pt x="58" y="140"/>
                  </a:lnTo>
                  <a:lnTo>
                    <a:pt x="57" y="140"/>
                  </a:lnTo>
                  <a:lnTo>
                    <a:pt x="56" y="141"/>
                  </a:lnTo>
                  <a:lnTo>
                    <a:pt x="55" y="142"/>
                  </a:lnTo>
                  <a:lnTo>
                    <a:pt x="54" y="142"/>
                  </a:lnTo>
                  <a:lnTo>
                    <a:pt x="54" y="143"/>
                  </a:lnTo>
                  <a:lnTo>
                    <a:pt x="53" y="143"/>
                  </a:lnTo>
                  <a:lnTo>
                    <a:pt x="53"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1" name="未知"/>
            <p:cNvSpPr/>
            <p:nvPr/>
          </p:nvSpPr>
          <p:spPr bwMode="auto">
            <a:xfrm>
              <a:off x="831" y="492"/>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w 105"/>
                <a:gd name="T61" fmla="*/ 0 h 17"/>
                <a:gd name="T62" fmla="*/ 0 w 105"/>
                <a:gd name="T63" fmla="*/ 0 h 17"/>
                <a:gd name="T64" fmla="*/ 0 w 105"/>
                <a:gd name="T65" fmla="*/ 0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 h="17">
                  <a:moveTo>
                    <a:pt x="0" y="17"/>
                  </a:moveTo>
                  <a:lnTo>
                    <a:pt x="0" y="17"/>
                  </a:lnTo>
                  <a:lnTo>
                    <a:pt x="3" y="15"/>
                  </a:lnTo>
                  <a:lnTo>
                    <a:pt x="6" y="13"/>
                  </a:lnTo>
                  <a:lnTo>
                    <a:pt x="9" y="12"/>
                  </a:lnTo>
                  <a:lnTo>
                    <a:pt x="12" y="10"/>
                  </a:lnTo>
                  <a:lnTo>
                    <a:pt x="15" y="9"/>
                  </a:lnTo>
                  <a:lnTo>
                    <a:pt x="18" y="7"/>
                  </a:lnTo>
                  <a:lnTo>
                    <a:pt x="22" y="6"/>
                  </a:lnTo>
                  <a:lnTo>
                    <a:pt x="25" y="5"/>
                  </a:lnTo>
                  <a:lnTo>
                    <a:pt x="28" y="4"/>
                  </a:lnTo>
                  <a:lnTo>
                    <a:pt x="31" y="3"/>
                  </a:lnTo>
                  <a:lnTo>
                    <a:pt x="35" y="2"/>
                  </a:lnTo>
                  <a:lnTo>
                    <a:pt x="38" y="2"/>
                  </a:lnTo>
                  <a:lnTo>
                    <a:pt x="42" y="1"/>
                  </a:lnTo>
                  <a:lnTo>
                    <a:pt x="45" y="1"/>
                  </a:lnTo>
                  <a:lnTo>
                    <a:pt x="49" y="1"/>
                  </a:lnTo>
                  <a:lnTo>
                    <a:pt x="52" y="0"/>
                  </a:lnTo>
                  <a:lnTo>
                    <a:pt x="56" y="1"/>
                  </a:lnTo>
                  <a:lnTo>
                    <a:pt x="59" y="1"/>
                  </a:lnTo>
                  <a:lnTo>
                    <a:pt x="63" y="1"/>
                  </a:lnTo>
                  <a:lnTo>
                    <a:pt x="66" y="2"/>
                  </a:lnTo>
                  <a:lnTo>
                    <a:pt x="77" y="4"/>
                  </a:lnTo>
                  <a:lnTo>
                    <a:pt x="80" y="5"/>
                  </a:lnTo>
                  <a:lnTo>
                    <a:pt x="83" y="6"/>
                  </a:lnTo>
                  <a:lnTo>
                    <a:pt x="86" y="7"/>
                  </a:lnTo>
                  <a:lnTo>
                    <a:pt x="89" y="9"/>
                  </a:lnTo>
                  <a:lnTo>
                    <a:pt x="93" y="10"/>
                  </a:lnTo>
                  <a:lnTo>
                    <a:pt x="96" y="12"/>
                  </a:lnTo>
                  <a:lnTo>
                    <a:pt x="99" y="13"/>
                  </a:lnTo>
                  <a:lnTo>
                    <a:pt x="102" y="15"/>
                  </a:lnTo>
                  <a:lnTo>
                    <a:pt x="104" y="1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2" name="未知"/>
            <p:cNvSpPr/>
            <p:nvPr/>
          </p:nvSpPr>
          <p:spPr bwMode="auto">
            <a:xfrm>
              <a:off x="823" y="499"/>
              <a:ext cx="57" cy="58"/>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21" y="21"/>
                  </a:moveTo>
                  <a:lnTo>
                    <a:pt x="71" y="0"/>
                  </a:lnTo>
                  <a:lnTo>
                    <a:pt x="74" y="1"/>
                  </a:lnTo>
                  <a:lnTo>
                    <a:pt x="128" y="28"/>
                  </a:lnTo>
                  <a:lnTo>
                    <a:pt x="143" y="72"/>
                  </a:lnTo>
                  <a:lnTo>
                    <a:pt x="143" y="75"/>
                  </a:lnTo>
                  <a:lnTo>
                    <a:pt x="116" y="128"/>
                  </a:lnTo>
                  <a:lnTo>
                    <a:pt x="71" y="144"/>
                  </a:lnTo>
                  <a:lnTo>
                    <a:pt x="68" y="144"/>
                  </a:lnTo>
                  <a:lnTo>
                    <a:pt x="13" y="114"/>
                  </a:lnTo>
                  <a:lnTo>
                    <a:pt x="0" y="72"/>
                  </a:lnTo>
                  <a:lnTo>
                    <a:pt x="0" y="67"/>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3" name="未知"/>
            <p:cNvSpPr/>
            <p:nvPr/>
          </p:nvSpPr>
          <p:spPr bwMode="auto">
            <a:xfrm>
              <a:off x="816" y="492"/>
              <a:ext cx="71" cy="72"/>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8">
                  <a:moveTo>
                    <a:pt x="0" y="89"/>
                  </a:moveTo>
                  <a:lnTo>
                    <a:pt x="21" y="147"/>
                  </a:lnTo>
                  <a:lnTo>
                    <a:pt x="74" y="177"/>
                  </a:lnTo>
                  <a:lnTo>
                    <a:pt x="88" y="178"/>
                  </a:lnTo>
                  <a:lnTo>
                    <a:pt x="92" y="178"/>
                  </a:lnTo>
                  <a:lnTo>
                    <a:pt x="148" y="154"/>
                  </a:lnTo>
                  <a:lnTo>
                    <a:pt x="177" y="96"/>
                  </a:lnTo>
                  <a:lnTo>
                    <a:pt x="177" y="89"/>
                  </a:lnTo>
                  <a:lnTo>
                    <a:pt x="177" y="82"/>
                  </a:lnTo>
                  <a:lnTo>
                    <a:pt x="151" y="26"/>
                  </a:lnTo>
                  <a:lnTo>
                    <a:pt x="95" y="1"/>
                  </a:lnTo>
                  <a:lnTo>
                    <a:pt x="88" y="0"/>
                  </a:lnTo>
                  <a:lnTo>
                    <a:pt x="85" y="1"/>
                  </a:lnTo>
                  <a:lnTo>
                    <a:pt x="28" y="24"/>
                  </a:lnTo>
                  <a:lnTo>
                    <a:pt x="0" y="79"/>
                  </a:lnTo>
                  <a:lnTo>
                    <a:pt x="0" y="8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4" name="未知"/>
            <p:cNvSpPr/>
            <p:nvPr/>
          </p:nvSpPr>
          <p:spPr bwMode="auto">
            <a:xfrm>
              <a:off x="842" y="537"/>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0" h="11">
                  <a:moveTo>
                    <a:pt x="25" y="11"/>
                  </a:moveTo>
                  <a:lnTo>
                    <a:pt x="24" y="11"/>
                  </a:lnTo>
                  <a:lnTo>
                    <a:pt x="23" y="11"/>
                  </a:lnTo>
                  <a:lnTo>
                    <a:pt x="21" y="11"/>
                  </a:lnTo>
                  <a:lnTo>
                    <a:pt x="20" y="11"/>
                  </a:lnTo>
                  <a:lnTo>
                    <a:pt x="19" y="11"/>
                  </a:lnTo>
                  <a:lnTo>
                    <a:pt x="18" y="10"/>
                  </a:lnTo>
                  <a:lnTo>
                    <a:pt x="16" y="10"/>
                  </a:lnTo>
                  <a:lnTo>
                    <a:pt x="15" y="10"/>
                  </a:lnTo>
                  <a:lnTo>
                    <a:pt x="14" y="9"/>
                  </a:lnTo>
                  <a:lnTo>
                    <a:pt x="8" y="6"/>
                  </a:lnTo>
                  <a:lnTo>
                    <a:pt x="7" y="6"/>
                  </a:lnTo>
                  <a:lnTo>
                    <a:pt x="6" y="5"/>
                  </a:lnTo>
                  <a:lnTo>
                    <a:pt x="5" y="4"/>
                  </a:lnTo>
                  <a:lnTo>
                    <a:pt x="4" y="3"/>
                  </a:lnTo>
                  <a:lnTo>
                    <a:pt x="3" y="2"/>
                  </a:lnTo>
                  <a:lnTo>
                    <a:pt x="2" y="2"/>
                  </a:lnTo>
                  <a:lnTo>
                    <a:pt x="1" y="1"/>
                  </a:lnTo>
                  <a:lnTo>
                    <a:pt x="0" y="0"/>
                  </a:lnTo>
                  <a:lnTo>
                    <a:pt x="50" y="0"/>
                  </a:lnTo>
                  <a:lnTo>
                    <a:pt x="50" y="1"/>
                  </a:lnTo>
                  <a:lnTo>
                    <a:pt x="49" y="2"/>
                  </a:lnTo>
                  <a:lnTo>
                    <a:pt x="48" y="2"/>
                  </a:lnTo>
                  <a:lnTo>
                    <a:pt x="47" y="3"/>
                  </a:lnTo>
                  <a:lnTo>
                    <a:pt x="46" y="4"/>
                  </a:lnTo>
                  <a:lnTo>
                    <a:pt x="45" y="5"/>
                  </a:lnTo>
                  <a:lnTo>
                    <a:pt x="44" y="6"/>
                  </a:lnTo>
                  <a:lnTo>
                    <a:pt x="43" y="6"/>
                  </a:lnTo>
                  <a:lnTo>
                    <a:pt x="41" y="7"/>
                  </a:lnTo>
                  <a:lnTo>
                    <a:pt x="37" y="9"/>
                  </a:lnTo>
                  <a:lnTo>
                    <a:pt x="36" y="10"/>
                  </a:lnTo>
                  <a:lnTo>
                    <a:pt x="34" y="10"/>
                  </a:lnTo>
                  <a:lnTo>
                    <a:pt x="33" y="10"/>
                  </a:lnTo>
                  <a:lnTo>
                    <a:pt x="32" y="11"/>
                  </a:lnTo>
                  <a:lnTo>
                    <a:pt x="31" y="11"/>
                  </a:lnTo>
                  <a:lnTo>
                    <a:pt x="29" y="11"/>
                  </a:lnTo>
                  <a:lnTo>
                    <a:pt x="28" y="11"/>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5" name="未知"/>
            <p:cNvSpPr/>
            <p:nvPr/>
          </p:nvSpPr>
          <p:spPr bwMode="auto">
            <a:xfrm>
              <a:off x="838" y="519"/>
              <a:ext cx="14"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w 33"/>
                <a:gd name="T113" fmla="*/ 0 h 44"/>
                <a:gd name="T114" fmla="*/ 0 w 33"/>
                <a:gd name="T115" fmla="*/ 0 h 44"/>
                <a:gd name="T116" fmla="*/ 0 w 33"/>
                <a:gd name="T117" fmla="*/ 0 h 44"/>
                <a:gd name="T118" fmla="*/ 0 w 33"/>
                <a:gd name="T119" fmla="*/ 0 h 44"/>
                <a:gd name="T120" fmla="*/ 0 w 33"/>
                <a:gd name="T121" fmla="*/ 0 h 44"/>
                <a:gd name="T122" fmla="*/ 0 w 33"/>
                <a:gd name="T123" fmla="*/ 0 h 44"/>
                <a:gd name="T124" fmla="*/ 0 w 33"/>
                <a:gd name="T125" fmla="*/ 0 h 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3" h="44">
                  <a:moveTo>
                    <a:pt x="8" y="44"/>
                  </a:moveTo>
                  <a:lnTo>
                    <a:pt x="8" y="44"/>
                  </a:lnTo>
                  <a:lnTo>
                    <a:pt x="8" y="43"/>
                  </a:lnTo>
                  <a:lnTo>
                    <a:pt x="7" y="43"/>
                  </a:lnTo>
                  <a:lnTo>
                    <a:pt x="7" y="42"/>
                  </a:lnTo>
                  <a:lnTo>
                    <a:pt x="6" y="41"/>
                  </a:lnTo>
                  <a:lnTo>
                    <a:pt x="6" y="40"/>
                  </a:lnTo>
                  <a:lnTo>
                    <a:pt x="5" y="40"/>
                  </a:lnTo>
                  <a:lnTo>
                    <a:pt x="5" y="39"/>
                  </a:lnTo>
                  <a:lnTo>
                    <a:pt x="4" y="38"/>
                  </a:lnTo>
                  <a:lnTo>
                    <a:pt x="4" y="37"/>
                  </a:lnTo>
                  <a:lnTo>
                    <a:pt x="3" y="36"/>
                  </a:lnTo>
                  <a:lnTo>
                    <a:pt x="3" y="35"/>
                  </a:lnTo>
                  <a:lnTo>
                    <a:pt x="2" y="34"/>
                  </a:lnTo>
                  <a:lnTo>
                    <a:pt x="2" y="33"/>
                  </a:lnTo>
                  <a:lnTo>
                    <a:pt x="2" y="32"/>
                  </a:lnTo>
                  <a:lnTo>
                    <a:pt x="1" y="31"/>
                  </a:lnTo>
                  <a:lnTo>
                    <a:pt x="1" y="30"/>
                  </a:lnTo>
                  <a:lnTo>
                    <a:pt x="1" y="29"/>
                  </a:lnTo>
                  <a:lnTo>
                    <a:pt x="1" y="27"/>
                  </a:lnTo>
                  <a:lnTo>
                    <a:pt x="0" y="26"/>
                  </a:lnTo>
                  <a:lnTo>
                    <a:pt x="0" y="25"/>
                  </a:lnTo>
                  <a:lnTo>
                    <a:pt x="0" y="24"/>
                  </a:lnTo>
                  <a:lnTo>
                    <a:pt x="0" y="23"/>
                  </a:lnTo>
                  <a:lnTo>
                    <a:pt x="0" y="22"/>
                  </a:lnTo>
                  <a:lnTo>
                    <a:pt x="0" y="21"/>
                  </a:lnTo>
                  <a:lnTo>
                    <a:pt x="1" y="14"/>
                  </a:lnTo>
                  <a:lnTo>
                    <a:pt x="1" y="13"/>
                  </a:lnTo>
                  <a:lnTo>
                    <a:pt x="2" y="12"/>
                  </a:lnTo>
                  <a:lnTo>
                    <a:pt x="2" y="11"/>
                  </a:lnTo>
                  <a:lnTo>
                    <a:pt x="3" y="9"/>
                  </a:lnTo>
                  <a:lnTo>
                    <a:pt x="3" y="8"/>
                  </a:lnTo>
                  <a:lnTo>
                    <a:pt x="4" y="7"/>
                  </a:lnTo>
                  <a:lnTo>
                    <a:pt x="4" y="6"/>
                  </a:lnTo>
                  <a:lnTo>
                    <a:pt x="5" y="6"/>
                  </a:lnTo>
                  <a:lnTo>
                    <a:pt x="5" y="5"/>
                  </a:lnTo>
                  <a:lnTo>
                    <a:pt x="6" y="4"/>
                  </a:lnTo>
                  <a:lnTo>
                    <a:pt x="6" y="3"/>
                  </a:lnTo>
                  <a:lnTo>
                    <a:pt x="7" y="3"/>
                  </a:lnTo>
                  <a:lnTo>
                    <a:pt x="7" y="2"/>
                  </a:lnTo>
                  <a:lnTo>
                    <a:pt x="8" y="1"/>
                  </a:lnTo>
                  <a:lnTo>
                    <a:pt x="8" y="0"/>
                  </a:lnTo>
                  <a:lnTo>
                    <a:pt x="33" y="0"/>
                  </a:lnTo>
                  <a:lnTo>
                    <a:pt x="32" y="0"/>
                  </a:lnTo>
                  <a:lnTo>
                    <a:pt x="31" y="1"/>
                  </a:lnTo>
                  <a:lnTo>
                    <a:pt x="30" y="1"/>
                  </a:lnTo>
                  <a:lnTo>
                    <a:pt x="29" y="1"/>
                  </a:lnTo>
                  <a:lnTo>
                    <a:pt x="28" y="1"/>
                  </a:lnTo>
                  <a:lnTo>
                    <a:pt x="27" y="1"/>
                  </a:lnTo>
                  <a:lnTo>
                    <a:pt x="26" y="2"/>
                  </a:lnTo>
                  <a:lnTo>
                    <a:pt x="22" y="4"/>
                  </a:lnTo>
                  <a:lnTo>
                    <a:pt x="21" y="4"/>
                  </a:lnTo>
                  <a:lnTo>
                    <a:pt x="19" y="6"/>
                  </a:lnTo>
                  <a:lnTo>
                    <a:pt x="18" y="7"/>
                  </a:lnTo>
                  <a:lnTo>
                    <a:pt x="17" y="8"/>
                  </a:lnTo>
                  <a:lnTo>
                    <a:pt x="16" y="9"/>
                  </a:lnTo>
                  <a:lnTo>
                    <a:pt x="15" y="11"/>
                  </a:lnTo>
                  <a:lnTo>
                    <a:pt x="14" y="12"/>
                  </a:lnTo>
                  <a:lnTo>
                    <a:pt x="14" y="13"/>
                  </a:lnTo>
                  <a:lnTo>
                    <a:pt x="13" y="14"/>
                  </a:lnTo>
                  <a:lnTo>
                    <a:pt x="13" y="16"/>
                  </a:lnTo>
                  <a:lnTo>
                    <a:pt x="12" y="17"/>
                  </a:lnTo>
                  <a:lnTo>
                    <a:pt x="12" y="18"/>
                  </a:lnTo>
                  <a:lnTo>
                    <a:pt x="12" y="19"/>
                  </a:lnTo>
                  <a:lnTo>
                    <a:pt x="12" y="20"/>
                  </a:lnTo>
                  <a:lnTo>
                    <a:pt x="12" y="21"/>
                  </a:lnTo>
                  <a:lnTo>
                    <a:pt x="12" y="22"/>
                  </a:lnTo>
                  <a:lnTo>
                    <a:pt x="12" y="23"/>
                  </a:lnTo>
                  <a:lnTo>
                    <a:pt x="12" y="24"/>
                  </a:lnTo>
                  <a:lnTo>
                    <a:pt x="12" y="25"/>
                  </a:lnTo>
                  <a:lnTo>
                    <a:pt x="12" y="26"/>
                  </a:lnTo>
                  <a:lnTo>
                    <a:pt x="12" y="27"/>
                  </a:lnTo>
                  <a:lnTo>
                    <a:pt x="13" y="29"/>
                  </a:lnTo>
                  <a:lnTo>
                    <a:pt x="13" y="30"/>
                  </a:lnTo>
                  <a:lnTo>
                    <a:pt x="14" y="31"/>
                  </a:lnTo>
                  <a:lnTo>
                    <a:pt x="14" y="32"/>
                  </a:lnTo>
                  <a:lnTo>
                    <a:pt x="15" y="33"/>
                  </a:lnTo>
                  <a:lnTo>
                    <a:pt x="15" y="34"/>
                  </a:lnTo>
                  <a:lnTo>
                    <a:pt x="16" y="35"/>
                  </a:lnTo>
                  <a:lnTo>
                    <a:pt x="17" y="36"/>
                  </a:lnTo>
                  <a:lnTo>
                    <a:pt x="18" y="37"/>
                  </a:lnTo>
                  <a:lnTo>
                    <a:pt x="18" y="38"/>
                  </a:lnTo>
                  <a:lnTo>
                    <a:pt x="19" y="38"/>
                  </a:lnTo>
                  <a:lnTo>
                    <a:pt x="19" y="39"/>
                  </a:lnTo>
                  <a:lnTo>
                    <a:pt x="26" y="43"/>
                  </a:lnTo>
                  <a:lnTo>
                    <a:pt x="27" y="43"/>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6" name="未知"/>
            <p:cNvSpPr/>
            <p:nvPr/>
          </p:nvSpPr>
          <p:spPr bwMode="auto">
            <a:xfrm>
              <a:off x="852" y="519"/>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3" h="44">
                  <a:moveTo>
                    <a:pt x="0" y="44"/>
                  </a:moveTo>
                  <a:lnTo>
                    <a:pt x="14" y="39"/>
                  </a:lnTo>
                  <a:lnTo>
                    <a:pt x="20" y="32"/>
                  </a:lnTo>
                  <a:lnTo>
                    <a:pt x="20" y="31"/>
                  </a:lnTo>
                  <a:lnTo>
                    <a:pt x="20" y="30"/>
                  </a:lnTo>
                  <a:lnTo>
                    <a:pt x="21" y="30"/>
                  </a:lnTo>
                  <a:lnTo>
                    <a:pt x="21" y="29"/>
                  </a:lnTo>
                  <a:lnTo>
                    <a:pt x="21" y="28"/>
                  </a:lnTo>
                  <a:lnTo>
                    <a:pt x="21" y="27"/>
                  </a:lnTo>
                  <a:lnTo>
                    <a:pt x="22" y="26"/>
                  </a:lnTo>
                  <a:lnTo>
                    <a:pt x="22" y="25"/>
                  </a:lnTo>
                  <a:lnTo>
                    <a:pt x="22" y="24"/>
                  </a:lnTo>
                  <a:lnTo>
                    <a:pt x="22" y="23"/>
                  </a:lnTo>
                  <a:lnTo>
                    <a:pt x="22" y="22"/>
                  </a:lnTo>
                  <a:lnTo>
                    <a:pt x="22" y="21"/>
                  </a:lnTo>
                  <a:lnTo>
                    <a:pt x="22" y="20"/>
                  </a:lnTo>
                  <a:lnTo>
                    <a:pt x="22" y="19"/>
                  </a:lnTo>
                  <a:lnTo>
                    <a:pt x="22" y="18"/>
                  </a:lnTo>
                  <a:lnTo>
                    <a:pt x="21" y="17"/>
                  </a:lnTo>
                  <a:lnTo>
                    <a:pt x="21" y="16"/>
                  </a:lnTo>
                  <a:lnTo>
                    <a:pt x="21" y="15"/>
                  </a:lnTo>
                  <a:lnTo>
                    <a:pt x="20" y="14"/>
                  </a:lnTo>
                  <a:lnTo>
                    <a:pt x="20" y="13"/>
                  </a:lnTo>
                  <a:lnTo>
                    <a:pt x="20" y="12"/>
                  </a:lnTo>
                  <a:lnTo>
                    <a:pt x="19" y="12"/>
                  </a:lnTo>
                  <a:lnTo>
                    <a:pt x="19" y="11"/>
                  </a:lnTo>
                  <a:lnTo>
                    <a:pt x="18" y="10"/>
                  </a:lnTo>
                  <a:lnTo>
                    <a:pt x="18" y="9"/>
                  </a:lnTo>
                  <a:lnTo>
                    <a:pt x="17" y="9"/>
                  </a:lnTo>
                  <a:lnTo>
                    <a:pt x="17" y="8"/>
                  </a:lnTo>
                  <a:lnTo>
                    <a:pt x="16" y="7"/>
                  </a:lnTo>
                  <a:lnTo>
                    <a:pt x="15" y="6"/>
                  </a:lnTo>
                  <a:lnTo>
                    <a:pt x="14" y="6"/>
                  </a:lnTo>
                  <a:lnTo>
                    <a:pt x="14" y="5"/>
                  </a:lnTo>
                  <a:lnTo>
                    <a:pt x="13" y="5"/>
                  </a:lnTo>
                  <a:lnTo>
                    <a:pt x="0" y="0"/>
                  </a:lnTo>
                  <a:lnTo>
                    <a:pt x="25" y="0"/>
                  </a:lnTo>
                  <a:lnTo>
                    <a:pt x="25" y="1"/>
                  </a:lnTo>
                  <a:lnTo>
                    <a:pt x="26" y="1"/>
                  </a:lnTo>
                  <a:lnTo>
                    <a:pt x="26" y="2"/>
                  </a:lnTo>
                  <a:lnTo>
                    <a:pt x="27" y="2"/>
                  </a:lnTo>
                  <a:lnTo>
                    <a:pt x="27" y="3"/>
                  </a:lnTo>
                  <a:lnTo>
                    <a:pt x="28" y="4"/>
                  </a:lnTo>
                  <a:lnTo>
                    <a:pt x="28" y="5"/>
                  </a:lnTo>
                  <a:lnTo>
                    <a:pt x="29" y="5"/>
                  </a:lnTo>
                  <a:lnTo>
                    <a:pt x="29" y="6"/>
                  </a:lnTo>
                  <a:lnTo>
                    <a:pt x="30" y="7"/>
                  </a:lnTo>
                  <a:lnTo>
                    <a:pt x="30" y="8"/>
                  </a:lnTo>
                  <a:lnTo>
                    <a:pt x="31" y="9"/>
                  </a:lnTo>
                  <a:lnTo>
                    <a:pt x="31" y="10"/>
                  </a:lnTo>
                  <a:lnTo>
                    <a:pt x="31" y="11"/>
                  </a:lnTo>
                  <a:lnTo>
                    <a:pt x="32" y="12"/>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3" y="28"/>
                  </a:lnTo>
                  <a:lnTo>
                    <a:pt x="33" y="29"/>
                  </a:lnTo>
                  <a:lnTo>
                    <a:pt x="33" y="30"/>
                  </a:lnTo>
                  <a:lnTo>
                    <a:pt x="32" y="30"/>
                  </a:lnTo>
                  <a:lnTo>
                    <a:pt x="32" y="31"/>
                  </a:lnTo>
                  <a:lnTo>
                    <a:pt x="32" y="32"/>
                  </a:lnTo>
                  <a:lnTo>
                    <a:pt x="32" y="33"/>
                  </a:lnTo>
                  <a:lnTo>
                    <a:pt x="31" y="33"/>
                  </a:lnTo>
                  <a:lnTo>
                    <a:pt x="31" y="34"/>
                  </a:lnTo>
                  <a:lnTo>
                    <a:pt x="31" y="35"/>
                  </a:lnTo>
                  <a:lnTo>
                    <a:pt x="31" y="36"/>
                  </a:lnTo>
                  <a:lnTo>
                    <a:pt x="30" y="36"/>
                  </a:lnTo>
                  <a:lnTo>
                    <a:pt x="30" y="37"/>
                  </a:lnTo>
                  <a:lnTo>
                    <a:pt x="30" y="38"/>
                  </a:lnTo>
                  <a:lnTo>
                    <a:pt x="29" y="38"/>
                  </a:lnTo>
                  <a:lnTo>
                    <a:pt x="29" y="39"/>
                  </a:lnTo>
                  <a:lnTo>
                    <a:pt x="28" y="40"/>
                  </a:lnTo>
                  <a:lnTo>
                    <a:pt x="28" y="41"/>
                  </a:lnTo>
                  <a:lnTo>
                    <a:pt x="27" y="41"/>
                  </a:lnTo>
                  <a:lnTo>
                    <a:pt x="27" y="42"/>
                  </a:lnTo>
                  <a:lnTo>
                    <a:pt x="26" y="43"/>
                  </a:lnTo>
                  <a:lnTo>
                    <a:pt x="26" y="44"/>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7" name="未知"/>
            <p:cNvSpPr/>
            <p:nvPr/>
          </p:nvSpPr>
          <p:spPr bwMode="auto">
            <a:xfrm>
              <a:off x="842" y="515"/>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 h="11">
                  <a:moveTo>
                    <a:pt x="0" y="11"/>
                  </a:moveTo>
                  <a:lnTo>
                    <a:pt x="1" y="11"/>
                  </a:lnTo>
                  <a:lnTo>
                    <a:pt x="2" y="10"/>
                  </a:lnTo>
                  <a:lnTo>
                    <a:pt x="3" y="9"/>
                  </a:lnTo>
                  <a:lnTo>
                    <a:pt x="4" y="8"/>
                  </a:lnTo>
                  <a:lnTo>
                    <a:pt x="5" y="7"/>
                  </a:lnTo>
                  <a:lnTo>
                    <a:pt x="6" y="6"/>
                  </a:lnTo>
                  <a:lnTo>
                    <a:pt x="7" y="6"/>
                  </a:lnTo>
                  <a:lnTo>
                    <a:pt x="8" y="5"/>
                  </a:lnTo>
                  <a:lnTo>
                    <a:pt x="9" y="4"/>
                  </a:lnTo>
                  <a:lnTo>
                    <a:pt x="10" y="4"/>
                  </a:lnTo>
                  <a:lnTo>
                    <a:pt x="11" y="3"/>
                  </a:lnTo>
                  <a:lnTo>
                    <a:pt x="13" y="3"/>
                  </a:lnTo>
                  <a:lnTo>
                    <a:pt x="14" y="2"/>
                  </a:lnTo>
                  <a:lnTo>
                    <a:pt x="15" y="2"/>
                  </a:lnTo>
                  <a:lnTo>
                    <a:pt x="16" y="1"/>
                  </a:lnTo>
                  <a:lnTo>
                    <a:pt x="18" y="1"/>
                  </a:lnTo>
                  <a:lnTo>
                    <a:pt x="19" y="1"/>
                  </a:lnTo>
                  <a:lnTo>
                    <a:pt x="20" y="0"/>
                  </a:lnTo>
                  <a:lnTo>
                    <a:pt x="21" y="0"/>
                  </a:lnTo>
                  <a:lnTo>
                    <a:pt x="23" y="0"/>
                  </a:lnTo>
                  <a:lnTo>
                    <a:pt x="24" y="0"/>
                  </a:lnTo>
                  <a:lnTo>
                    <a:pt x="25" y="0"/>
                  </a:lnTo>
                  <a:lnTo>
                    <a:pt x="29" y="0"/>
                  </a:lnTo>
                  <a:lnTo>
                    <a:pt x="31" y="0"/>
                  </a:lnTo>
                  <a:lnTo>
                    <a:pt x="34" y="1"/>
                  </a:lnTo>
                  <a:lnTo>
                    <a:pt x="36" y="2"/>
                  </a:lnTo>
                  <a:lnTo>
                    <a:pt x="37" y="2"/>
                  </a:lnTo>
                  <a:lnTo>
                    <a:pt x="38" y="3"/>
                  </a:lnTo>
                  <a:lnTo>
                    <a:pt x="39" y="3"/>
                  </a:lnTo>
                  <a:lnTo>
                    <a:pt x="45" y="6"/>
                  </a:lnTo>
                  <a:lnTo>
                    <a:pt x="46" y="7"/>
                  </a:lnTo>
                  <a:lnTo>
                    <a:pt x="47" y="8"/>
                  </a:lnTo>
                  <a:lnTo>
                    <a:pt x="48" y="9"/>
                  </a:lnTo>
                  <a:lnTo>
                    <a:pt x="49" y="10"/>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8" name="未知"/>
            <p:cNvSpPr/>
            <p:nvPr/>
          </p:nvSpPr>
          <p:spPr bwMode="auto">
            <a:xfrm>
              <a:off x="843" y="519"/>
              <a:ext cx="17" cy="18"/>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6" y="7"/>
                  </a:moveTo>
                  <a:lnTo>
                    <a:pt x="21" y="0"/>
                  </a:lnTo>
                  <a:lnTo>
                    <a:pt x="22" y="0"/>
                  </a:lnTo>
                  <a:lnTo>
                    <a:pt x="43" y="22"/>
                  </a:lnTo>
                  <a:lnTo>
                    <a:pt x="43" y="23"/>
                  </a:lnTo>
                  <a:lnTo>
                    <a:pt x="21" y="44"/>
                  </a:lnTo>
                  <a:lnTo>
                    <a:pt x="20" y="44"/>
                  </a:lnTo>
                  <a:lnTo>
                    <a:pt x="0" y="22"/>
                  </a:lnTo>
                  <a:lnTo>
                    <a:pt x="0" y="20"/>
                  </a:lnTo>
                  <a:lnTo>
                    <a:pt x="6" y="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9" name="未知"/>
            <p:cNvSpPr/>
            <p:nvPr/>
          </p:nvSpPr>
          <p:spPr bwMode="auto">
            <a:xfrm>
              <a:off x="838" y="515"/>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5" y="66"/>
                  </a:lnTo>
                  <a:lnTo>
                    <a:pt x="66" y="33"/>
                  </a:lnTo>
                  <a:lnTo>
                    <a:pt x="66" y="31"/>
                  </a:lnTo>
                  <a:lnTo>
                    <a:pt x="33" y="0"/>
                  </a:lnTo>
                  <a:lnTo>
                    <a:pt x="32"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0" name="未知"/>
            <p:cNvSpPr/>
            <p:nvPr/>
          </p:nvSpPr>
          <p:spPr bwMode="auto">
            <a:xfrm>
              <a:off x="783" y="454"/>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2">
                  <a:moveTo>
                    <a:pt x="91" y="74"/>
                  </a:moveTo>
                  <a:lnTo>
                    <a:pt x="109" y="112"/>
                  </a:lnTo>
                  <a:lnTo>
                    <a:pt x="91" y="74"/>
                  </a:lnTo>
                  <a:lnTo>
                    <a:pt x="44" y="35"/>
                  </a:lnTo>
                  <a:lnTo>
                    <a:pt x="43" y="35"/>
                  </a:lnTo>
                  <a:lnTo>
                    <a:pt x="43" y="36"/>
                  </a:lnTo>
                  <a:lnTo>
                    <a:pt x="43" y="37"/>
                  </a:lnTo>
                  <a:lnTo>
                    <a:pt x="0" y="0"/>
                  </a:lnTo>
                  <a:lnTo>
                    <a:pt x="43" y="37"/>
                  </a:lnTo>
                  <a:lnTo>
                    <a:pt x="43" y="38"/>
                  </a:lnTo>
                  <a:lnTo>
                    <a:pt x="83" y="85"/>
                  </a:lnTo>
                  <a:lnTo>
                    <a:pt x="86" y="87"/>
                  </a:lnTo>
                  <a:lnTo>
                    <a:pt x="91" y="74"/>
                  </a:lnTo>
                  <a:close/>
                </a:path>
              </a:pathLst>
            </a:custGeom>
            <a:blipFill dpi="0" rotWithShape="0">
              <a:blip r:embed="rId1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51" name="未知"/>
            <p:cNvSpPr/>
            <p:nvPr/>
          </p:nvSpPr>
          <p:spPr bwMode="auto">
            <a:xfrm>
              <a:off x="813" y="467"/>
              <a:ext cx="26" cy="37"/>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21" y="59"/>
                  </a:moveTo>
                  <a:lnTo>
                    <a:pt x="23" y="56"/>
                  </a:lnTo>
                  <a:lnTo>
                    <a:pt x="66" y="94"/>
                  </a:lnTo>
                  <a:lnTo>
                    <a:pt x="23" y="56"/>
                  </a:lnTo>
                  <a:lnTo>
                    <a:pt x="23" y="55"/>
                  </a:lnTo>
                  <a:lnTo>
                    <a:pt x="16" y="42"/>
                  </a:lnTo>
                  <a:lnTo>
                    <a:pt x="11" y="55"/>
                  </a:lnTo>
                  <a:lnTo>
                    <a:pt x="0" y="0"/>
                  </a:lnTo>
                  <a:lnTo>
                    <a:pt x="11" y="55"/>
                  </a:lnTo>
                  <a:lnTo>
                    <a:pt x="20" y="59"/>
                  </a:lnTo>
                  <a:lnTo>
                    <a:pt x="21" y="59"/>
                  </a:lnTo>
                  <a:close/>
                </a:path>
              </a:pathLst>
            </a:custGeom>
            <a:blipFill dpi="0" rotWithShape="0">
              <a:blip r:embed="rId1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52" name="未知"/>
            <p:cNvSpPr/>
            <p:nvPr/>
          </p:nvSpPr>
          <p:spPr bwMode="auto">
            <a:xfrm>
              <a:off x="800" y="468"/>
              <a:ext cx="22" cy="22"/>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6">
                  <a:moveTo>
                    <a:pt x="25" y="37"/>
                  </a:moveTo>
                  <a:lnTo>
                    <a:pt x="52" y="56"/>
                  </a:lnTo>
                  <a:lnTo>
                    <a:pt x="53" y="56"/>
                  </a:lnTo>
                  <a:lnTo>
                    <a:pt x="55" y="53"/>
                  </a:lnTo>
                  <a:lnTo>
                    <a:pt x="55" y="52"/>
                  </a:lnTo>
                  <a:lnTo>
                    <a:pt x="14" y="7"/>
                  </a:lnTo>
                  <a:lnTo>
                    <a:pt x="1" y="0"/>
                  </a:lnTo>
                  <a:lnTo>
                    <a:pt x="0" y="0"/>
                  </a:lnTo>
                  <a:lnTo>
                    <a:pt x="0" y="1"/>
                  </a:lnTo>
                  <a:lnTo>
                    <a:pt x="0" y="2"/>
                  </a:lnTo>
                  <a:lnTo>
                    <a:pt x="0" y="3"/>
                  </a:lnTo>
                  <a:lnTo>
                    <a:pt x="25"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3" name="未知"/>
            <p:cNvSpPr/>
            <p:nvPr/>
          </p:nvSpPr>
          <p:spPr bwMode="auto">
            <a:xfrm>
              <a:off x="741" y="447"/>
              <a:ext cx="111"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4" y="54"/>
                  </a:lnTo>
                  <a:lnTo>
                    <a:pt x="243" y="35"/>
                  </a:lnTo>
                  <a:lnTo>
                    <a:pt x="276" y="276"/>
                  </a:lnTo>
                  <a:lnTo>
                    <a:pt x="243" y="35"/>
                  </a:lnTo>
                  <a:lnTo>
                    <a:pt x="243" y="33"/>
                  </a:lnTo>
                  <a:lnTo>
                    <a:pt x="232" y="20"/>
                  </a:lnTo>
                  <a:lnTo>
                    <a:pt x="20" y="232"/>
                  </a:lnTo>
                  <a:lnTo>
                    <a:pt x="0" y="0"/>
                  </a:lnTo>
                  <a:lnTo>
                    <a:pt x="20" y="232"/>
                  </a:lnTo>
                  <a:lnTo>
                    <a:pt x="35" y="243"/>
                  </a:lnTo>
                  <a:lnTo>
                    <a:pt x="36" y="243"/>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54" name="未知"/>
            <p:cNvSpPr/>
            <p:nvPr/>
          </p:nvSpPr>
          <p:spPr bwMode="auto">
            <a:xfrm>
              <a:off x="737" y="443"/>
              <a:ext cx="105" cy="105"/>
            </a:xfrm>
            <a:custGeom>
              <a:avLst/>
              <a:gdLst>
                <a:gd name="T0" fmla="*/ 0 w 262"/>
                <a:gd name="T1" fmla="*/ 0 h 261"/>
                <a:gd name="T2" fmla="*/ 0 w 262"/>
                <a:gd name="T3" fmla="*/ 0 h 261"/>
                <a:gd name="T4" fmla="*/ 0 w 262"/>
                <a:gd name="T5" fmla="*/ 0 h 261"/>
                <a:gd name="T6" fmla="*/ 0 w 262"/>
                <a:gd name="T7" fmla="*/ 0 h 261"/>
                <a:gd name="T8" fmla="*/ 0 w 262"/>
                <a:gd name="T9" fmla="*/ 0 h 261"/>
                <a:gd name="T10" fmla="*/ 0 w 262"/>
                <a:gd name="T11" fmla="*/ 0 h 261"/>
                <a:gd name="T12" fmla="*/ 0 w 262"/>
                <a:gd name="T13" fmla="*/ 0 h 261"/>
                <a:gd name="T14" fmla="*/ 0 w 262"/>
                <a:gd name="T15" fmla="*/ 0 h 261"/>
                <a:gd name="T16" fmla="*/ 0 w 262"/>
                <a:gd name="T17" fmla="*/ 0 h 261"/>
                <a:gd name="T18" fmla="*/ 0 w 262"/>
                <a:gd name="T19" fmla="*/ 0 h 261"/>
                <a:gd name="T20" fmla="*/ 0 w 262"/>
                <a:gd name="T21" fmla="*/ 0 h 261"/>
                <a:gd name="T22" fmla="*/ 0 w 262"/>
                <a:gd name="T23" fmla="*/ 0 h 261"/>
                <a:gd name="T24" fmla="*/ 0 w 262"/>
                <a:gd name="T25" fmla="*/ 0 h 261"/>
                <a:gd name="T26" fmla="*/ 0 w 262"/>
                <a:gd name="T27" fmla="*/ 0 h 261"/>
                <a:gd name="T28" fmla="*/ 0 w 262"/>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1">
                  <a:moveTo>
                    <a:pt x="242" y="30"/>
                  </a:moveTo>
                  <a:lnTo>
                    <a:pt x="262" y="261"/>
                  </a:lnTo>
                  <a:lnTo>
                    <a:pt x="242" y="30"/>
                  </a:lnTo>
                  <a:lnTo>
                    <a:pt x="241" y="30"/>
                  </a:lnTo>
                  <a:lnTo>
                    <a:pt x="240" y="30"/>
                  </a:lnTo>
                  <a:lnTo>
                    <a:pt x="238" y="30"/>
                  </a:lnTo>
                  <a:lnTo>
                    <a:pt x="237" y="30"/>
                  </a:lnTo>
                  <a:lnTo>
                    <a:pt x="39" y="218"/>
                  </a:lnTo>
                  <a:lnTo>
                    <a:pt x="30" y="238"/>
                  </a:lnTo>
                  <a:lnTo>
                    <a:pt x="0" y="0"/>
                  </a:lnTo>
                  <a:lnTo>
                    <a:pt x="30" y="238"/>
                  </a:lnTo>
                  <a:lnTo>
                    <a:pt x="30" y="240"/>
                  </a:lnTo>
                  <a:lnTo>
                    <a:pt x="30" y="241"/>
                  </a:lnTo>
                  <a:lnTo>
                    <a:pt x="30" y="242"/>
                  </a:lnTo>
                  <a:lnTo>
                    <a:pt x="242" y="30"/>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55" name="未知"/>
            <p:cNvSpPr/>
            <p:nvPr/>
          </p:nvSpPr>
          <p:spPr bwMode="auto">
            <a:xfrm>
              <a:off x="749" y="455"/>
              <a:ext cx="89" cy="89"/>
            </a:xfrm>
            <a:custGeom>
              <a:avLst/>
              <a:gdLst>
                <a:gd name="T0" fmla="*/ 0 w 223"/>
                <a:gd name="T1" fmla="*/ 0 h 223"/>
                <a:gd name="T2" fmla="*/ 0 w 223"/>
                <a:gd name="T3" fmla="*/ 0 h 223"/>
                <a:gd name="T4" fmla="*/ 0 w 223"/>
                <a:gd name="T5" fmla="*/ 0 h 223"/>
                <a:gd name="T6" fmla="*/ 0 w 223"/>
                <a:gd name="T7" fmla="*/ 0 h 223"/>
                <a:gd name="T8" fmla="*/ 0 w 223"/>
                <a:gd name="T9" fmla="*/ 0 h 223"/>
                <a:gd name="T10" fmla="*/ 0 w 223"/>
                <a:gd name="T11" fmla="*/ 0 h 223"/>
                <a:gd name="T12" fmla="*/ 0 w 223"/>
                <a:gd name="T13" fmla="*/ 0 h 223"/>
                <a:gd name="T14" fmla="*/ 0 w 223"/>
                <a:gd name="T15" fmla="*/ 0 h 223"/>
                <a:gd name="T16" fmla="*/ 0 w 223"/>
                <a:gd name="T17" fmla="*/ 0 h 223"/>
                <a:gd name="T18" fmla="*/ 0 w 223"/>
                <a:gd name="T19" fmla="*/ 0 h 223"/>
                <a:gd name="T20" fmla="*/ 0 w 223"/>
                <a:gd name="T21" fmla="*/ 0 h 223"/>
                <a:gd name="T22" fmla="*/ 0 w 223"/>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3">
                  <a:moveTo>
                    <a:pt x="4" y="219"/>
                  </a:moveTo>
                  <a:lnTo>
                    <a:pt x="0" y="208"/>
                  </a:lnTo>
                  <a:lnTo>
                    <a:pt x="0" y="206"/>
                  </a:lnTo>
                  <a:lnTo>
                    <a:pt x="188" y="9"/>
                  </a:lnTo>
                  <a:lnTo>
                    <a:pt x="208" y="0"/>
                  </a:lnTo>
                  <a:lnTo>
                    <a:pt x="210" y="0"/>
                  </a:lnTo>
                  <a:lnTo>
                    <a:pt x="223" y="15"/>
                  </a:lnTo>
                  <a:lnTo>
                    <a:pt x="223" y="16"/>
                  </a:lnTo>
                  <a:lnTo>
                    <a:pt x="35" y="214"/>
                  </a:lnTo>
                  <a:lnTo>
                    <a:pt x="15" y="223"/>
                  </a:lnTo>
                  <a:lnTo>
                    <a:pt x="13" y="223"/>
                  </a:lnTo>
                  <a:lnTo>
                    <a:pt x="4"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6" name="未知"/>
            <p:cNvSpPr/>
            <p:nvPr/>
          </p:nvSpPr>
          <p:spPr bwMode="auto">
            <a:xfrm>
              <a:off x="795" y="487"/>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7" name="未知"/>
            <p:cNvSpPr/>
            <p:nvPr/>
          </p:nvSpPr>
          <p:spPr bwMode="auto">
            <a:xfrm>
              <a:off x="796" y="487"/>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8" name="未知"/>
            <p:cNvSpPr/>
            <p:nvPr/>
          </p:nvSpPr>
          <p:spPr bwMode="auto">
            <a:xfrm>
              <a:off x="775" y="50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9" name="未知"/>
            <p:cNvSpPr/>
            <p:nvPr/>
          </p:nvSpPr>
          <p:spPr bwMode="auto">
            <a:xfrm>
              <a:off x="776" y="50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0" name="未知"/>
            <p:cNvSpPr/>
            <p:nvPr/>
          </p:nvSpPr>
          <p:spPr bwMode="auto">
            <a:xfrm>
              <a:off x="764" y="517"/>
              <a:ext cx="3" cy="23"/>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1" name="未知"/>
            <p:cNvSpPr/>
            <p:nvPr/>
          </p:nvSpPr>
          <p:spPr bwMode="auto">
            <a:xfrm>
              <a:off x="766" y="51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2" name="未知"/>
            <p:cNvSpPr/>
            <p:nvPr/>
          </p:nvSpPr>
          <p:spPr bwMode="auto">
            <a:xfrm>
              <a:off x="785" y="4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3" name="未知"/>
            <p:cNvSpPr/>
            <p:nvPr/>
          </p:nvSpPr>
          <p:spPr bwMode="auto">
            <a:xfrm>
              <a:off x="786" y="4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4" name="未知"/>
            <p:cNvSpPr/>
            <p:nvPr/>
          </p:nvSpPr>
          <p:spPr bwMode="auto">
            <a:xfrm>
              <a:off x="804" y="478"/>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5" name="未知"/>
            <p:cNvSpPr/>
            <p:nvPr/>
          </p:nvSpPr>
          <p:spPr bwMode="auto">
            <a:xfrm>
              <a:off x="805" y="478"/>
              <a:ext cx="3" cy="22"/>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6" name="未知"/>
            <p:cNvSpPr/>
            <p:nvPr/>
          </p:nvSpPr>
          <p:spPr bwMode="auto">
            <a:xfrm>
              <a:off x="555" y="514"/>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5" y="110"/>
                  </a:lnTo>
                  <a:lnTo>
                    <a:pt x="549" y="83"/>
                  </a:lnTo>
                  <a:lnTo>
                    <a:pt x="627" y="627"/>
                  </a:lnTo>
                  <a:lnTo>
                    <a:pt x="549" y="83"/>
                  </a:lnTo>
                  <a:lnTo>
                    <a:pt x="549" y="80"/>
                  </a:lnTo>
                  <a:lnTo>
                    <a:pt x="508" y="34"/>
                  </a:lnTo>
                  <a:lnTo>
                    <a:pt x="498" y="32"/>
                  </a:lnTo>
                  <a:lnTo>
                    <a:pt x="496" y="32"/>
                  </a:lnTo>
                  <a:lnTo>
                    <a:pt x="426" y="89"/>
                  </a:lnTo>
                  <a:lnTo>
                    <a:pt x="34" y="481"/>
                  </a:lnTo>
                  <a:lnTo>
                    <a:pt x="34" y="491"/>
                  </a:lnTo>
                  <a:lnTo>
                    <a:pt x="0" y="0"/>
                  </a:lnTo>
                  <a:lnTo>
                    <a:pt x="34" y="491"/>
                  </a:lnTo>
                  <a:lnTo>
                    <a:pt x="34" y="494"/>
                  </a:lnTo>
                  <a:lnTo>
                    <a:pt x="69" y="545"/>
                  </a:lnTo>
                  <a:lnTo>
                    <a:pt x="91" y="547"/>
                  </a:lnTo>
                  <a:lnTo>
                    <a:pt x="94" y="547"/>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67" name="未知"/>
            <p:cNvSpPr/>
            <p:nvPr/>
          </p:nvSpPr>
          <p:spPr bwMode="auto">
            <a:xfrm>
              <a:off x="536" y="495"/>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74" y="137"/>
                  </a:moveTo>
                  <a:lnTo>
                    <a:pt x="563" y="563"/>
                  </a:lnTo>
                  <a:lnTo>
                    <a:pt x="474" y="137"/>
                  </a:lnTo>
                  <a:lnTo>
                    <a:pt x="95" y="500"/>
                  </a:lnTo>
                  <a:lnTo>
                    <a:pt x="82" y="529"/>
                  </a:lnTo>
                  <a:lnTo>
                    <a:pt x="0" y="0"/>
                  </a:lnTo>
                  <a:lnTo>
                    <a:pt x="82" y="529"/>
                  </a:lnTo>
                  <a:lnTo>
                    <a:pt x="474" y="137"/>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68" name="未知"/>
            <p:cNvSpPr/>
            <p:nvPr/>
          </p:nvSpPr>
          <p:spPr bwMode="auto">
            <a:xfrm>
              <a:off x="741" y="501"/>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3">
                  <a:moveTo>
                    <a:pt x="233" y="152"/>
                  </a:moveTo>
                  <a:lnTo>
                    <a:pt x="253" y="253"/>
                  </a:lnTo>
                  <a:lnTo>
                    <a:pt x="233" y="152"/>
                  </a:lnTo>
                  <a:lnTo>
                    <a:pt x="95" y="21"/>
                  </a:lnTo>
                  <a:lnTo>
                    <a:pt x="19" y="97"/>
                  </a:lnTo>
                  <a:lnTo>
                    <a:pt x="0" y="0"/>
                  </a:lnTo>
                  <a:lnTo>
                    <a:pt x="19" y="97"/>
                  </a:lnTo>
                  <a:lnTo>
                    <a:pt x="58" y="138"/>
                  </a:lnTo>
                  <a:lnTo>
                    <a:pt x="110" y="124"/>
                  </a:lnTo>
                  <a:lnTo>
                    <a:pt x="206" y="171"/>
                  </a:lnTo>
                  <a:lnTo>
                    <a:pt x="233" y="152"/>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69" name="未知"/>
            <p:cNvSpPr/>
            <p:nvPr/>
          </p:nvSpPr>
          <p:spPr bwMode="auto">
            <a:xfrm>
              <a:off x="718" y="477"/>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4" y="80"/>
                  </a:moveTo>
                  <a:lnTo>
                    <a:pt x="175" y="175"/>
                  </a:lnTo>
                  <a:lnTo>
                    <a:pt x="154" y="80"/>
                  </a:lnTo>
                  <a:lnTo>
                    <a:pt x="128" y="56"/>
                  </a:lnTo>
                  <a:lnTo>
                    <a:pt x="66" y="143"/>
                  </a:lnTo>
                  <a:lnTo>
                    <a:pt x="0" y="0"/>
                  </a:lnTo>
                  <a:lnTo>
                    <a:pt x="66" y="143"/>
                  </a:lnTo>
                  <a:lnTo>
                    <a:pt x="78" y="156"/>
                  </a:lnTo>
                  <a:lnTo>
                    <a:pt x="154" y="80"/>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0" name="未知"/>
            <p:cNvSpPr/>
            <p:nvPr/>
          </p:nvSpPr>
          <p:spPr bwMode="auto">
            <a:xfrm>
              <a:off x="744" y="500"/>
              <a:ext cx="90"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7"/>
                  </a:moveTo>
                  <a:lnTo>
                    <a:pt x="51" y="141"/>
                  </a:lnTo>
                  <a:lnTo>
                    <a:pt x="56" y="140"/>
                  </a:lnTo>
                  <a:lnTo>
                    <a:pt x="60" y="140"/>
                  </a:lnTo>
                  <a:lnTo>
                    <a:pt x="103" y="127"/>
                  </a:lnTo>
                  <a:lnTo>
                    <a:pt x="199" y="174"/>
                  </a:lnTo>
                  <a:lnTo>
                    <a:pt x="226" y="155"/>
                  </a:lnTo>
                  <a:lnTo>
                    <a:pt x="62" y="0"/>
                  </a:lnTo>
                  <a:lnTo>
                    <a:pt x="0"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71" name="未知"/>
            <p:cNvSpPr/>
            <p:nvPr/>
          </p:nvSpPr>
          <p:spPr bwMode="auto">
            <a:xfrm>
              <a:off x="884" y="503"/>
              <a:ext cx="7" cy="8"/>
            </a:xfrm>
            <a:custGeom>
              <a:avLst/>
              <a:gdLst>
                <a:gd name="T0" fmla="*/ 0 w 18"/>
                <a:gd name="T1" fmla="*/ 0 h 20"/>
                <a:gd name="T2" fmla="*/ 0 w 18"/>
                <a:gd name="T3" fmla="*/ 0 h 20"/>
                <a:gd name="T4" fmla="*/ 0 w 18"/>
                <a:gd name="T5" fmla="*/ 0 h 20"/>
                <a:gd name="T6" fmla="*/ 0 w 18"/>
                <a:gd name="T7" fmla="*/ 0 h 20"/>
                <a:gd name="T8" fmla="*/ 0 w 18"/>
                <a:gd name="T9" fmla="*/ 0 h 20"/>
                <a:gd name="T10" fmla="*/ 0 w 18"/>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0">
                  <a:moveTo>
                    <a:pt x="5" y="16"/>
                  </a:moveTo>
                  <a:lnTo>
                    <a:pt x="18" y="0"/>
                  </a:lnTo>
                  <a:lnTo>
                    <a:pt x="0" y="18"/>
                  </a:lnTo>
                  <a:lnTo>
                    <a:pt x="1" y="19"/>
                  </a:lnTo>
                  <a:lnTo>
                    <a:pt x="2" y="20"/>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2" name="未知"/>
            <p:cNvSpPr/>
            <p:nvPr/>
          </p:nvSpPr>
          <p:spPr bwMode="auto">
            <a:xfrm>
              <a:off x="801" y="428"/>
              <a:ext cx="112"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9">
                  <a:moveTo>
                    <a:pt x="225" y="189"/>
                  </a:moveTo>
                  <a:lnTo>
                    <a:pt x="230" y="177"/>
                  </a:lnTo>
                  <a:lnTo>
                    <a:pt x="279" y="279"/>
                  </a:lnTo>
                  <a:lnTo>
                    <a:pt x="230" y="177"/>
                  </a:lnTo>
                  <a:lnTo>
                    <a:pt x="230" y="175"/>
                  </a:lnTo>
                  <a:lnTo>
                    <a:pt x="199" y="116"/>
                  </a:lnTo>
                  <a:lnTo>
                    <a:pt x="160" y="69"/>
                  </a:lnTo>
                  <a:lnTo>
                    <a:pt x="114" y="29"/>
                  </a:lnTo>
                  <a:lnTo>
                    <a:pt x="18" y="125"/>
                  </a:lnTo>
                  <a:lnTo>
                    <a:pt x="0" y="0"/>
                  </a:lnTo>
                  <a:lnTo>
                    <a:pt x="18" y="125"/>
                  </a:lnTo>
                  <a:lnTo>
                    <a:pt x="49" y="158"/>
                  </a:lnTo>
                  <a:lnTo>
                    <a:pt x="98" y="108"/>
                  </a:lnTo>
                  <a:lnTo>
                    <a:pt x="103" y="110"/>
                  </a:lnTo>
                  <a:lnTo>
                    <a:pt x="157" y="153"/>
                  </a:lnTo>
                  <a:lnTo>
                    <a:pt x="200" y="199"/>
                  </a:lnTo>
                  <a:lnTo>
                    <a:pt x="207" y="207"/>
                  </a:lnTo>
                  <a:lnTo>
                    <a:pt x="225" y="189"/>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3" name="未知"/>
            <p:cNvSpPr/>
            <p:nvPr/>
          </p:nvSpPr>
          <p:spPr bwMode="auto">
            <a:xfrm>
              <a:off x="778" y="404"/>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2">
                  <a:moveTo>
                    <a:pt x="172" y="87"/>
                  </a:moveTo>
                  <a:lnTo>
                    <a:pt x="202" y="202"/>
                  </a:lnTo>
                  <a:lnTo>
                    <a:pt x="172" y="87"/>
                  </a:lnTo>
                  <a:lnTo>
                    <a:pt x="134" y="70"/>
                  </a:lnTo>
                  <a:lnTo>
                    <a:pt x="126" y="70"/>
                  </a:lnTo>
                  <a:lnTo>
                    <a:pt x="75" y="113"/>
                  </a:lnTo>
                  <a:lnTo>
                    <a:pt x="54" y="160"/>
                  </a:lnTo>
                  <a:lnTo>
                    <a:pt x="0" y="0"/>
                  </a:lnTo>
                  <a:lnTo>
                    <a:pt x="54" y="160"/>
                  </a:lnTo>
                  <a:lnTo>
                    <a:pt x="76" y="183"/>
                  </a:lnTo>
                  <a:lnTo>
                    <a:pt x="172" y="87"/>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4" name="未知"/>
            <p:cNvSpPr/>
            <p:nvPr/>
          </p:nvSpPr>
          <p:spPr bwMode="auto">
            <a:xfrm>
              <a:off x="800" y="432"/>
              <a:ext cx="93" cy="79"/>
            </a:xfrm>
            <a:custGeom>
              <a:avLst/>
              <a:gdLst>
                <a:gd name="T0" fmla="*/ 0 w 234"/>
                <a:gd name="T1" fmla="*/ 0 h 197"/>
                <a:gd name="T2" fmla="*/ 0 w 234"/>
                <a:gd name="T3" fmla="*/ 0 h 197"/>
                <a:gd name="T4" fmla="*/ 0 w 234"/>
                <a:gd name="T5" fmla="*/ 0 h 197"/>
                <a:gd name="T6" fmla="*/ 0 w 234"/>
                <a:gd name="T7" fmla="*/ 0 h 197"/>
                <a:gd name="T8" fmla="*/ 0 w 234"/>
                <a:gd name="T9" fmla="*/ 0 h 197"/>
                <a:gd name="T10" fmla="*/ 0 w 234"/>
                <a:gd name="T11" fmla="*/ 0 h 197"/>
                <a:gd name="T12" fmla="*/ 0 w 234"/>
                <a:gd name="T13" fmla="*/ 0 h 197"/>
                <a:gd name="T14" fmla="*/ 0 w 234"/>
                <a:gd name="T15" fmla="*/ 0 h 197"/>
                <a:gd name="T16" fmla="*/ 0 w 234"/>
                <a:gd name="T17" fmla="*/ 0 h 197"/>
                <a:gd name="T18" fmla="*/ 0 w 234"/>
                <a:gd name="T19" fmla="*/ 0 h 197"/>
                <a:gd name="T20" fmla="*/ 0 w 234"/>
                <a:gd name="T21" fmla="*/ 0 h 197"/>
                <a:gd name="T22" fmla="*/ 0 w 234"/>
                <a:gd name="T23" fmla="*/ 0 h 197"/>
                <a:gd name="T24" fmla="*/ 0 w 234"/>
                <a:gd name="T25" fmla="*/ 0 h 197"/>
                <a:gd name="T26" fmla="*/ 0 w 234"/>
                <a:gd name="T27" fmla="*/ 0 h 197"/>
                <a:gd name="T28" fmla="*/ 0 w 234"/>
                <a:gd name="T29" fmla="*/ 0 h 197"/>
                <a:gd name="T30" fmla="*/ 0 w 234"/>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4" h="197">
                  <a:moveTo>
                    <a:pt x="213" y="197"/>
                  </a:moveTo>
                  <a:lnTo>
                    <a:pt x="234" y="165"/>
                  </a:lnTo>
                  <a:lnTo>
                    <a:pt x="234" y="163"/>
                  </a:lnTo>
                  <a:lnTo>
                    <a:pt x="203" y="104"/>
                  </a:lnTo>
                  <a:lnTo>
                    <a:pt x="164" y="57"/>
                  </a:lnTo>
                  <a:lnTo>
                    <a:pt x="117" y="17"/>
                  </a:lnTo>
                  <a:lnTo>
                    <a:pt x="80" y="0"/>
                  </a:lnTo>
                  <a:lnTo>
                    <a:pt x="72" y="0"/>
                  </a:lnTo>
                  <a:lnTo>
                    <a:pt x="21" y="43"/>
                  </a:lnTo>
                  <a:lnTo>
                    <a:pt x="0" y="90"/>
                  </a:lnTo>
                  <a:lnTo>
                    <a:pt x="53" y="146"/>
                  </a:lnTo>
                  <a:lnTo>
                    <a:pt x="102" y="96"/>
                  </a:lnTo>
                  <a:lnTo>
                    <a:pt x="107" y="98"/>
                  </a:lnTo>
                  <a:lnTo>
                    <a:pt x="161" y="141"/>
                  </a:lnTo>
                  <a:lnTo>
                    <a:pt x="204" y="187"/>
                  </a:lnTo>
                  <a:lnTo>
                    <a:pt x="213"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75" name="未知"/>
            <p:cNvSpPr/>
            <p:nvPr/>
          </p:nvSpPr>
          <p:spPr bwMode="auto">
            <a:xfrm>
              <a:off x="730" y="510"/>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104" y="128"/>
                  </a:moveTo>
                  <a:lnTo>
                    <a:pt x="128" y="102"/>
                  </a:lnTo>
                  <a:lnTo>
                    <a:pt x="175" y="174"/>
                  </a:lnTo>
                  <a:lnTo>
                    <a:pt x="128" y="102"/>
                  </a:lnTo>
                  <a:lnTo>
                    <a:pt x="128" y="100"/>
                  </a:lnTo>
                  <a:lnTo>
                    <a:pt x="76" y="39"/>
                  </a:lnTo>
                  <a:lnTo>
                    <a:pt x="58" y="31"/>
                  </a:lnTo>
                  <a:lnTo>
                    <a:pt x="56" y="31"/>
                  </a:lnTo>
                  <a:lnTo>
                    <a:pt x="32" y="57"/>
                  </a:lnTo>
                  <a:lnTo>
                    <a:pt x="0" y="0"/>
                  </a:lnTo>
                  <a:lnTo>
                    <a:pt x="32" y="57"/>
                  </a:lnTo>
                  <a:lnTo>
                    <a:pt x="32" y="59"/>
                  </a:lnTo>
                  <a:lnTo>
                    <a:pt x="84" y="120"/>
                  </a:lnTo>
                  <a:lnTo>
                    <a:pt x="102" y="128"/>
                  </a:lnTo>
                  <a:lnTo>
                    <a:pt x="104" y="128"/>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6" name="未知"/>
            <p:cNvSpPr/>
            <p:nvPr/>
          </p:nvSpPr>
          <p:spPr bwMode="auto">
            <a:xfrm>
              <a:off x="586" y="701"/>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2" y="0"/>
                  </a:moveTo>
                  <a:lnTo>
                    <a:pt x="42" y="20"/>
                  </a:lnTo>
                  <a:lnTo>
                    <a:pt x="42" y="22"/>
                  </a:lnTo>
                  <a:lnTo>
                    <a:pt x="21" y="41"/>
                  </a:lnTo>
                  <a:lnTo>
                    <a:pt x="20" y="41"/>
                  </a:lnTo>
                  <a:lnTo>
                    <a:pt x="0" y="21"/>
                  </a:lnTo>
                  <a:lnTo>
                    <a:pt x="0" y="20"/>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7" name="未知"/>
            <p:cNvSpPr/>
            <p:nvPr/>
          </p:nvSpPr>
          <p:spPr bwMode="auto">
            <a:xfrm>
              <a:off x="586" y="701"/>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7" y="36"/>
                  </a:moveTo>
                  <a:lnTo>
                    <a:pt x="21" y="41"/>
                  </a:lnTo>
                  <a:lnTo>
                    <a:pt x="23" y="41"/>
                  </a:lnTo>
                  <a:lnTo>
                    <a:pt x="42" y="20"/>
                  </a:lnTo>
                  <a:lnTo>
                    <a:pt x="42" y="18"/>
                  </a:lnTo>
                  <a:lnTo>
                    <a:pt x="20" y="0"/>
                  </a:lnTo>
                  <a:lnTo>
                    <a:pt x="19" y="0"/>
                  </a:lnTo>
                  <a:lnTo>
                    <a:pt x="0" y="21"/>
                  </a:lnTo>
                  <a:lnTo>
                    <a:pt x="0" y="23"/>
                  </a:lnTo>
                  <a:lnTo>
                    <a:pt x="7"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78" name="未知"/>
            <p:cNvSpPr/>
            <p:nvPr/>
          </p:nvSpPr>
          <p:spPr bwMode="auto">
            <a:xfrm>
              <a:off x="754" y="235"/>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505" y="377"/>
                  </a:moveTo>
                  <a:lnTo>
                    <a:pt x="444" y="408"/>
                  </a:lnTo>
                  <a:lnTo>
                    <a:pt x="369" y="420"/>
                  </a:lnTo>
                  <a:lnTo>
                    <a:pt x="294" y="424"/>
                  </a:lnTo>
                  <a:lnTo>
                    <a:pt x="253" y="425"/>
                  </a:lnTo>
                  <a:lnTo>
                    <a:pt x="232" y="425"/>
                  </a:lnTo>
                  <a:lnTo>
                    <a:pt x="154" y="421"/>
                  </a:lnTo>
                  <a:lnTo>
                    <a:pt x="88" y="413"/>
                  </a:lnTo>
                  <a:lnTo>
                    <a:pt x="28" y="399"/>
                  </a:lnTo>
                  <a:lnTo>
                    <a:pt x="0" y="377"/>
                  </a:lnTo>
                  <a:lnTo>
                    <a:pt x="0" y="0"/>
                  </a:lnTo>
                  <a:lnTo>
                    <a:pt x="505" y="0"/>
                  </a:lnTo>
                  <a:lnTo>
                    <a:pt x="505" y="3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9" name="未知"/>
            <p:cNvSpPr/>
            <p:nvPr/>
          </p:nvSpPr>
          <p:spPr bwMode="auto">
            <a:xfrm>
              <a:off x="754" y="235"/>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0" y="0"/>
                  </a:moveTo>
                  <a:lnTo>
                    <a:pt x="0" y="377"/>
                  </a:lnTo>
                  <a:lnTo>
                    <a:pt x="1" y="381"/>
                  </a:lnTo>
                  <a:lnTo>
                    <a:pt x="61" y="408"/>
                  </a:lnTo>
                  <a:lnTo>
                    <a:pt x="137" y="420"/>
                  </a:lnTo>
                  <a:lnTo>
                    <a:pt x="212" y="424"/>
                  </a:lnTo>
                  <a:lnTo>
                    <a:pt x="253" y="425"/>
                  </a:lnTo>
                  <a:lnTo>
                    <a:pt x="273" y="425"/>
                  </a:lnTo>
                  <a:lnTo>
                    <a:pt x="351" y="421"/>
                  </a:lnTo>
                  <a:lnTo>
                    <a:pt x="417" y="413"/>
                  </a:lnTo>
                  <a:lnTo>
                    <a:pt x="477" y="399"/>
                  </a:lnTo>
                  <a:lnTo>
                    <a:pt x="505" y="377"/>
                  </a:lnTo>
                  <a:lnTo>
                    <a:pt x="50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 name="未知"/>
            <p:cNvSpPr/>
            <p:nvPr/>
          </p:nvSpPr>
          <p:spPr bwMode="auto">
            <a:xfrm>
              <a:off x="762" y="248"/>
              <a:ext cx="186" cy="144"/>
            </a:xfrm>
            <a:custGeom>
              <a:avLst/>
              <a:gdLst>
                <a:gd name="T0" fmla="*/ 0 w 465"/>
                <a:gd name="T1" fmla="*/ 0 h 361"/>
                <a:gd name="T2" fmla="*/ 0 w 465"/>
                <a:gd name="T3" fmla="*/ 0 h 361"/>
                <a:gd name="T4" fmla="*/ 0 w 465"/>
                <a:gd name="T5" fmla="*/ 0 h 361"/>
                <a:gd name="T6" fmla="*/ 0 w 465"/>
                <a:gd name="T7" fmla="*/ 0 h 361"/>
                <a:gd name="T8" fmla="*/ 0 w 465"/>
                <a:gd name="T9" fmla="*/ 0 h 361"/>
                <a:gd name="T10" fmla="*/ 0 w 465"/>
                <a:gd name="T11" fmla="*/ 0 h 361"/>
                <a:gd name="T12" fmla="*/ 0 w 465"/>
                <a:gd name="T13" fmla="*/ 0 h 361"/>
                <a:gd name="T14" fmla="*/ 0 w 465"/>
                <a:gd name="T15" fmla="*/ 0 h 361"/>
                <a:gd name="T16" fmla="*/ 0 w 465"/>
                <a:gd name="T17" fmla="*/ 0 h 361"/>
                <a:gd name="T18" fmla="*/ 0 w 465"/>
                <a:gd name="T19" fmla="*/ 0 h 361"/>
                <a:gd name="T20" fmla="*/ 0 w 465"/>
                <a:gd name="T21" fmla="*/ 0 h 361"/>
                <a:gd name="T22" fmla="*/ 0 w 465"/>
                <a:gd name="T23" fmla="*/ 0 h 361"/>
                <a:gd name="T24" fmla="*/ 0 w 465"/>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1">
                  <a:moveTo>
                    <a:pt x="465" y="320"/>
                  </a:moveTo>
                  <a:lnTo>
                    <a:pt x="406" y="347"/>
                  </a:lnTo>
                  <a:lnTo>
                    <a:pt x="335" y="357"/>
                  </a:lnTo>
                  <a:lnTo>
                    <a:pt x="268" y="361"/>
                  </a:lnTo>
                  <a:lnTo>
                    <a:pt x="233" y="361"/>
                  </a:lnTo>
                  <a:lnTo>
                    <a:pt x="215" y="361"/>
                  </a:lnTo>
                  <a:lnTo>
                    <a:pt x="146" y="358"/>
                  </a:lnTo>
                  <a:lnTo>
                    <a:pt x="85" y="351"/>
                  </a:lnTo>
                  <a:lnTo>
                    <a:pt x="20" y="336"/>
                  </a:lnTo>
                  <a:lnTo>
                    <a:pt x="0" y="320"/>
                  </a:lnTo>
                  <a:lnTo>
                    <a:pt x="0" y="0"/>
                  </a:lnTo>
                  <a:lnTo>
                    <a:pt x="465" y="0"/>
                  </a:lnTo>
                  <a:lnTo>
                    <a:pt x="465" y="320"/>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1" name="未知"/>
            <p:cNvSpPr/>
            <p:nvPr/>
          </p:nvSpPr>
          <p:spPr bwMode="auto">
            <a:xfrm>
              <a:off x="762" y="230"/>
              <a:ext cx="186" cy="32"/>
            </a:xfrm>
            <a:custGeom>
              <a:avLst/>
              <a:gdLst>
                <a:gd name="T0" fmla="*/ 0 w 465"/>
                <a:gd name="T1" fmla="*/ 0 h 82"/>
                <a:gd name="T2" fmla="*/ 0 w 465"/>
                <a:gd name="T3" fmla="*/ 0 h 82"/>
                <a:gd name="T4" fmla="*/ 0 w 465"/>
                <a:gd name="T5" fmla="*/ 0 h 82"/>
                <a:gd name="T6" fmla="*/ 0 w 465"/>
                <a:gd name="T7" fmla="*/ 0 h 82"/>
                <a:gd name="T8" fmla="*/ 0 w 465"/>
                <a:gd name="T9" fmla="*/ 0 h 82"/>
                <a:gd name="T10" fmla="*/ 0 w 465"/>
                <a:gd name="T11" fmla="*/ 0 h 82"/>
                <a:gd name="T12" fmla="*/ 0 w 465"/>
                <a:gd name="T13" fmla="*/ 0 h 82"/>
                <a:gd name="T14" fmla="*/ 0 w 465"/>
                <a:gd name="T15" fmla="*/ 0 h 82"/>
                <a:gd name="T16" fmla="*/ 0 w 465"/>
                <a:gd name="T17" fmla="*/ 0 h 82"/>
                <a:gd name="T18" fmla="*/ 0 w 465"/>
                <a:gd name="T19" fmla="*/ 0 h 82"/>
                <a:gd name="T20" fmla="*/ 0 w 465"/>
                <a:gd name="T21" fmla="*/ 0 h 82"/>
                <a:gd name="T22" fmla="*/ 0 w 465"/>
                <a:gd name="T23" fmla="*/ 0 h 82"/>
                <a:gd name="T24" fmla="*/ 0 w 465"/>
                <a:gd name="T25" fmla="*/ 0 h 82"/>
                <a:gd name="T26" fmla="*/ 0 w 465"/>
                <a:gd name="T27" fmla="*/ 0 h 82"/>
                <a:gd name="T28" fmla="*/ 0 w 465"/>
                <a:gd name="T29" fmla="*/ 0 h 82"/>
                <a:gd name="T30" fmla="*/ 0 w 465"/>
                <a:gd name="T31" fmla="*/ 0 h 82"/>
                <a:gd name="T32" fmla="*/ 0 w 465"/>
                <a:gd name="T33" fmla="*/ 0 h 82"/>
                <a:gd name="T34" fmla="*/ 0 w 465"/>
                <a:gd name="T35" fmla="*/ 0 h 82"/>
                <a:gd name="T36" fmla="*/ 0 w 465"/>
                <a:gd name="T37" fmla="*/ 0 h 82"/>
                <a:gd name="T38" fmla="*/ 0 w 465"/>
                <a:gd name="T39" fmla="*/ 0 h 82"/>
                <a:gd name="T40" fmla="*/ 0 w 465"/>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5" h="82">
                  <a:moveTo>
                    <a:pt x="250" y="0"/>
                  </a:moveTo>
                  <a:lnTo>
                    <a:pt x="319" y="4"/>
                  </a:lnTo>
                  <a:lnTo>
                    <a:pt x="380" y="10"/>
                  </a:lnTo>
                  <a:lnTo>
                    <a:pt x="445" y="25"/>
                  </a:lnTo>
                  <a:lnTo>
                    <a:pt x="465" y="41"/>
                  </a:lnTo>
                  <a:lnTo>
                    <a:pt x="464" y="45"/>
                  </a:lnTo>
                  <a:lnTo>
                    <a:pt x="406" y="68"/>
                  </a:lnTo>
                  <a:lnTo>
                    <a:pt x="335" y="78"/>
                  </a:lnTo>
                  <a:lnTo>
                    <a:pt x="268" y="82"/>
                  </a:lnTo>
                  <a:lnTo>
                    <a:pt x="233" y="82"/>
                  </a:lnTo>
                  <a:lnTo>
                    <a:pt x="215" y="82"/>
                  </a:lnTo>
                  <a:lnTo>
                    <a:pt x="146" y="79"/>
                  </a:lnTo>
                  <a:lnTo>
                    <a:pt x="85" y="72"/>
                  </a:lnTo>
                  <a:lnTo>
                    <a:pt x="20" y="57"/>
                  </a:lnTo>
                  <a:lnTo>
                    <a:pt x="0" y="41"/>
                  </a:lnTo>
                  <a:lnTo>
                    <a:pt x="1" y="38"/>
                  </a:lnTo>
                  <a:lnTo>
                    <a:pt x="60" y="15"/>
                  </a:lnTo>
                  <a:lnTo>
                    <a:pt x="130" y="5"/>
                  </a:lnTo>
                  <a:lnTo>
                    <a:pt x="197" y="1"/>
                  </a:lnTo>
                  <a:lnTo>
                    <a:pt x="233"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2" name="未知"/>
            <p:cNvSpPr/>
            <p:nvPr/>
          </p:nvSpPr>
          <p:spPr bwMode="auto">
            <a:xfrm>
              <a:off x="754" y="216"/>
              <a:ext cx="202" cy="38"/>
            </a:xfrm>
            <a:custGeom>
              <a:avLst/>
              <a:gdLst>
                <a:gd name="T0" fmla="*/ 0 w 505"/>
                <a:gd name="T1" fmla="*/ 0 h 96"/>
                <a:gd name="T2" fmla="*/ 0 w 505"/>
                <a:gd name="T3" fmla="*/ 0 h 96"/>
                <a:gd name="T4" fmla="*/ 0 w 505"/>
                <a:gd name="T5" fmla="*/ 0 h 96"/>
                <a:gd name="T6" fmla="*/ 0 w 505"/>
                <a:gd name="T7" fmla="*/ 0 h 96"/>
                <a:gd name="T8" fmla="*/ 0 w 505"/>
                <a:gd name="T9" fmla="*/ 0 h 96"/>
                <a:gd name="T10" fmla="*/ 0 w 505"/>
                <a:gd name="T11" fmla="*/ 0 h 96"/>
                <a:gd name="T12" fmla="*/ 0 w 505"/>
                <a:gd name="T13" fmla="*/ 0 h 96"/>
                <a:gd name="T14" fmla="*/ 0 w 505"/>
                <a:gd name="T15" fmla="*/ 0 h 96"/>
                <a:gd name="T16" fmla="*/ 0 w 505"/>
                <a:gd name="T17" fmla="*/ 0 h 96"/>
                <a:gd name="T18" fmla="*/ 0 w 505"/>
                <a:gd name="T19" fmla="*/ 0 h 96"/>
                <a:gd name="T20" fmla="*/ 0 w 505"/>
                <a:gd name="T21" fmla="*/ 0 h 96"/>
                <a:gd name="T22" fmla="*/ 0 w 505"/>
                <a:gd name="T23" fmla="*/ 0 h 96"/>
                <a:gd name="T24" fmla="*/ 0 w 505"/>
                <a:gd name="T25" fmla="*/ 0 h 96"/>
                <a:gd name="T26" fmla="*/ 0 w 505"/>
                <a:gd name="T27" fmla="*/ 0 h 96"/>
                <a:gd name="T28" fmla="*/ 0 w 505"/>
                <a:gd name="T29" fmla="*/ 0 h 96"/>
                <a:gd name="T30" fmla="*/ 0 w 505"/>
                <a:gd name="T31" fmla="*/ 0 h 96"/>
                <a:gd name="T32" fmla="*/ 0 w 505"/>
                <a:gd name="T33" fmla="*/ 0 h 96"/>
                <a:gd name="T34" fmla="*/ 0 w 505"/>
                <a:gd name="T35" fmla="*/ 0 h 96"/>
                <a:gd name="T36" fmla="*/ 0 w 505"/>
                <a:gd name="T37" fmla="*/ 0 h 96"/>
                <a:gd name="T38" fmla="*/ 0 w 505"/>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6">
                  <a:moveTo>
                    <a:pt x="253" y="96"/>
                  </a:moveTo>
                  <a:lnTo>
                    <a:pt x="192" y="95"/>
                  </a:lnTo>
                  <a:lnTo>
                    <a:pt x="120" y="89"/>
                  </a:lnTo>
                  <a:lnTo>
                    <a:pt x="49" y="76"/>
                  </a:lnTo>
                  <a:lnTo>
                    <a:pt x="0" y="48"/>
                  </a:lnTo>
                  <a:lnTo>
                    <a:pt x="1" y="44"/>
                  </a:lnTo>
                  <a:lnTo>
                    <a:pt x="61" y="17"/>
                  </a:lnTo>
                  <a:lnTo>
                    <a:pt x="137" y="5"/>
                  </a:lnTo>
                  <a:lnTo>
                    <a:pt x="212" y="0"/>
                  </a:lnTo>
                  <a:lnTo>
                    <a:pt x="253" y="0"/>
                  </a:lnTo>
                  <a:lnTo>
                    <a:pt x="273" y="0"/>
                  </a:lnTo>
                  <a:lnTo>
                    <a:pt x="351" y="4"/>
                  </a:lnTo>
                  <a:lnTo>
                    <a:pt x="417" y="11"/>
                  </a:lnTo>
                  <a:lnTo>
                    <a:pt x="477" y="26"/>
                  </a:lnTo>
                  <a:lnTo>
                    <a:pt x="505" y="48"/>
                  </a:lnTo>
                  <a:lnTo>
                    <a:pt x="504" y="52"/>
                  </a:lnTo>
                  <a:lnTo>
                    <a:pt x="444" y="79"/>
                  </a:lnTo>
                  <a:lnTo>
                    <a:pt x="369" y="91"/>
                  </a:lnTo>
                  <a:lnTo>
                    <a:pt x="294" y="95"/>
                  </a:lnTo>
                  <a:lnTo>
                    <a:pt x="253" y="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3" name="未知"/>
            <p:cNvSpPr/>
            <p:nvPr/>
          </p:nvSpPr>
          <p:spPr bwMode="auto">
            <a:xfrm>
              <a:off x="316" y="668"/>
              <a:ext cx="202" cy="170"/>
            </a:xfrm>
            <a:custGeom>
              <a:avLst/>
              <a:gdLst>
                <a:gd name="T0" fmla="*/ 0 w 505"/>
                <a:gd name="T1" fmla="*/ 0 h 426"/>
                <a:gd name="T2" fmla="*/ 0 w 505"/>
                <a:gd name="T3" fmla="*/ 0 h 426"/>
                <a:gd name="T4" fmla="*/ 0 w 505"/>
                <a:gd name="T5" fmla="*/ 0 h 426"/>
                <a:gd name="T6" fmla="*/ 0 w 505"/>
                <a:gd name="T7" fmla="*/ 0 h 426"/>
                <a:gd name="T8" fmla="*/ 0 w 505"/>
                <a:gd name="T9" fmla="*/ 0 h 426"/>
                <a:gd name="T10" fmla="*/ 0 w 505"/>
                <a:gd name="T11" fmla="*/ 0 h 426"/>
                <a:gd name="T12" fmla="*/ 0 w 505"/>
                <a:gd name="T13" fmla="*/ 0 h 426"/>
                <a:gd name="T14" fmla="*/ 0 w 505"/>
                <a:gd name="T15" fmla="*/ 0 h 426"/>
                <a:gd name="T16" fmla="*/ 0 w 505"/>
                <a:gd name="T17" fmla="*/ 0 h 426"/>
                <a:gd name="T18" fmla="*/ 0 w 505"/>
                <a:gd name="T19" fmla="*/ 0 h 426"/>
                <a:gd name="T20" fmla="*/ 0 w 505"/>
                <a:gd name="T21" fmla="*/ 0 h 426"/>
                <a:gd name="T22" fmla="*/ 0 w 505"/>
                <a:gd name="T23" fmla="*/ 0 h 426"/>
                <a:gd name="T24" fmla="*/ 0 w 505"/>
                <a:gd name="T25" fmla="*/ 0 h 4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6">
                  <a:moveTo>
                    <a:pt x="505" y="378"/>
                  </a:moveTo>
                  <a:lnTo>
                    <a:pt x="444" y="409"/>
                  </a:lnTo>
                  <a:lnTo>
                    <a:pt x="369" y="420"/>
                  </a:lnTo>
                  <a:lnTo>
                    <a:pt x="293" y="425"/>
                  </a:lnTo>
                  <a:lnTo>
                    <a:pt x="252" y="426"/>
                  </a:lnTo>
                  <a:lnTo>
                    <a:pt x="232" y="425"/>
                  </a:lnTo>
                  <a:lnTo>
                    <a:pt x="154" y="422"/>
                  </a:lnTo>
                  <a:lnTo>
                    <a:pt x="88" y="414"/>
                  </a:lnTo>
                  <a:lnTo>
                    <a:pt x="28" y="400"/>
                  </a:lnTo>
                  <a:lnTo>
                    <a:pt x="0" y="378"/>
                  </a:lnTo>
                  <a:lnTo>
                    <a:pt x="0" y="0"/>
                  </a:lnTo>
                  <a:lnTo>
                    <a:pt x="505" y="0"/>
                  </a:lnTo>
                  <a:lnTo>
                    <a:pt x="505" y="3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4" name="未知"/>
            <p:cNvSpPr/>
            <p:nvPr/>
          </p:nvSpPr>
          <p:spPr bwMode="auto">
            <a:xfrm>
              <a:off x="316" y="668"/>
              <a:ext cx="202" cy="170"/>
            </a:xfrm>
            <a:custGeom>
              <a:avLst/>
              <a:gdLst>
                <a:gd name="T0" fmla="*/ 0 w 505"/>
                <a:gd name="T1" fmla="*/ 0 h 426"/>
                <a:gd name="T2" fmla="*/ 0 w 505"/>
                <a:gd name="T3" fmla="*/ 0 h 426"/>
                <a:gd name="T4" fmla="*/ 0 w 505"/>
                <a:gd name="T5" fmla="*/ 0 h 426"/>
                <a:gd name="T6" fmla="*/ 0 w 505"/>
                <a:gd name="T7" fmla="*/ 0 h 426"/>
                <a:gd name="T8" fmla="*/ 0 w 505"/>
                <a:gd name="T9" fmla="*/ 0 h 426"/>
                <a:gd name="T10" fmla="*/ 0 w 505"/>
                <a:gd name="T11" fmla="*/ 0 h 426"/>
                <a:gd name="T12" fmla="*/ 0 w 505"/>
                <a:gd name="T13" fmla="*/ 0 h 426"/>
                <a:gd name="T14" fmla="*/ 0 w 505"/>
                <a:gd name="T15" fmla="*/ 0 h 426"/>
                <a:gd name="T16" fmla="*/ 0 w 505"/>
                <a:gd name="T17" fmla="*/ 0 h 426"/>
                <a:gd name="T18" fmla="*/ 0 w 505"/>
                <a:gd name="T19" fmla="*/ 0 h 426"/>
                <a:gd name="T20" fmla="*/ 0 w 505"/>
                <a:gd name="T21" fmla="*/ 0 h 426"/>
                <a:gd name="T22" fmla="*/ 0 w 505"/>
                <a:gd name="T23" fmla="*/ 0 h 426"/>
                <a:gd name="T24" fmla="*/ 0 w 505"/>
                <a:gd name="T25" fmla="*/ 0 h 4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6">
                  <a:moveTo>
                    <a:pt x="0" y="0"/>
                  </a:moveTo>
                  <a:lnTo>
                    <a:pt x="0" y="378"/>
                  </a:lnTo>
                  <a:lnTo>
                    <a:pt x="1" y="381"/>
                  </a:lnTo>
                  <a:lnTo>
                    <a:pt x="61" y="409"/>
                  </a:lnTo>
                  <a:lnTo>
                    <a:pt x="136" y="420"/>
                  </a:lnTo>
                  <a:lnTo>
                    <a:pt x="211" y="425"/>
                  </a:lnTo>
                  <a:lnTo>
                    <a:pt x="252" y="426"/>
                  </a:lnTo>
                  <a:lnTo>
                    <a:pt x="273" y="425"/>
                  </a:lnTo>
                  <a:lnTo>
                    <a:pt x="351" y="422"/>
                  </a:lnTo>
                  <a:lnTo>
                    <a:pt x="417" y="414"/>
                  </a:lnTo>
                  <a:lnTo>
                    <a:pt x="477" y="400"/>
                  </a:lnTo>
                  <a:lnTo>
                    <a:pt x="505" y="378"/>
                  </a:lnTo>
                  <a:lnTo>
                    <a:pt x="50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5" name="未知"/>
            <p:cNvSpPr/>
            <p:nvPr/>
          </p:nvSpPr>
          <p:spPr bwMode="auto">
            <a:xfrm>
              <a:off x="324" y="681"/>
              <a:ext cx="186" cy="145"/>
            </a:xfrm>
            <a:custGeom>
              <a:avLst/>
              <a:gdLst>
                <a:gd name="T0" fmla="*/ 0 w 465"/>
                <a:gd name="T1" fmla="*/ 0 h 362"/>
                <a:gd name="T2" fmla="*/ 0 w 465"/>
                <a:gd name="T3" fmla="*/ 0 h 362"/>
                <a:gd name="T4" fmla="*/ 0 w 465"/>
                <a:gd name="T5" fmla="*/ 0 h 362"/>
                <a:gd name="T6" fmla="*/ 0 w 465"/>
                <a:gd name="T7" fmla="*/ 0 h 362"/>
                <a:gd name="T8" fmla="*/ 0 w 465"/>
                <a:gd name="T9" fmla="*/ 0 h 362"/>
                <a:gd name="T10" fmla="*/ 0 w 465"/>
                <a:gd name="T11" fmla="*/ 0 h 362"/>
                <a:gd name="T12" fmla="*/ 0 w 465"/>
                <a:gd name="T13" fmla="*/ 0 h 362"/>
                <a:gd name="T14" fmla="*/ 0 w 465"/>
                <a:gd name="T15" fmla="*/ 0 h 362"/>
                <a:gd name="T16" fmla="*/ 0 w 465"/>
                <a:gd name="T17" fmla="*/ 0 h 362"/>
                <a:gd name="T18" fmla="*/ 0 w 465"/>
                <a:gd name="T19" fmla="*/ 0 h 362"/>
                <a:gd name="T20" fmla="*/ 0 w 465"/>
                <a:gd name="T21" fmla="*/ 0 h 362"/>
                <a:gd name="T22" fmla="*/ 0 w 465"/>
                <a:gd name="T23" fmla="*/ 0 h 362"/>
                <a:gd name="T24" fmla="*/ 0 w 465"/>
                <a:gd name="T25" fmla="*/ 0 h 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2">
                  <a:moveTo>
                    <a:pt x="465" y="321"/>
                  </a:moveTo>
                  <a:lnTo>
                    <a:pt x="406" y="347"/>
                  </a:lnTo>
                  <a:lnTo>
                    <a:pt x="335" y="357"/>
                  </a:lnTo>
                  <a:lnTo>
                    <a:pt x="268" y="361"/>
                  </a:lnTo>
                  <a:lnTo>
                    <a:pt x="232" y="362"/>
                  </a:lnTo>
                  <a:lnTo>
                    <a:pt x="215" y="362"/>
                  </a:lnTo>
                  <a:lnTo>
                    <a:pt x="146" y="359"/>
                  </a:lnTo>
                  <a:lnTo>
                    <a:pt x="85" y="352"/>
                  </a:lnTo>
                  <a:lnTo>
                    <a:pt x="20" y="337"/>
                  </a:lnTo>
                  <a:lnTo>
                    <a:pt x="0" y="321"/>
                  </a:lnTo>
                  <a:lnTo>
                    <a:pt x="0" y="0"/>
                  </a:lnTo>
                  <a:lnTo>
                    <a:pt x="465" y="0"/>
                  </a:lnTo>
                  <a:lnTo>
                    <a:pt x="465" y="32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6" name="未知"/>
            <p:cNvSpPr/>
            <p:nvPr/>
          </p:nvSpPr>
          <p:spPr bwMode="auto">
            <a:xfrm>
              <a:off x="324" y="663"/>
              <a:ext cx="186" cy="33"/>
            </a:xfrm>
            <a:custGeom>
              <a:avLst/>
              <a:gdLst>
                <a:gd name="T0" fmla="*/ 0 w 465"/>
                <a:gd name="T1" fmla="*/ 0 h 82"/>
                <a:gd name="T2" fmla="*/ 0 w 465"/>
                <a:gd name="T3" fmla="*/ 0 h 82"/>
                <a:gd name="T4" fmla="*/ 0 w 465"/>
                <a:gd name="T5" fmla="*/ 0 h 82"/>
                <a:gd name="T6" fmla="*/ 0 w 465"/>
                <a:gd name="T7" fmla="*/ 0 h 82"/>
                <a:gd name="T8" fmla="*/ 0 w 465"/>
                <a:gd name="T9" fmla="*/ 0 h 82"/>
                <a:gd name="T10" fmla="*/ 0 w 465"/>
                <a:gd name="T11" fmla="*/ 0 h 82"/>
                <a:gd name="T12" fmla="*/ 0 w 465"/>
                <a:gd name="T13" fmla="*/ 0 h 82"/>
                <a:gd name="T14" fmla="*/ 0 w 465"/>
                <a:gd name="T15" fmla="*/ 0 h 82"/>
                <a:gd name="T16" fmla="*/ 0 w 465"/>
                <a:gd name="T17" fmla="*/ 0 h 82"/>
                <a:gd name="T18" fmla="*/ 0 w 465"/>
                <a:gd name="T19" fmla="*/ 0 h 82"/>
                <a:gd name="T20" fmla="*/ 0 w 465"/>
                <a:gd name="T21" fmla="*/ 0 h 82"/>
                <a:gd name="T22" fmla="*/ 0 w 465"/>
                <a:gd name="T23" fmla="*/ 0 h 82"/>
                <a:gd name="T24" fmla="*/ 0 w 465"/>
                <a:gd name="T25" fmla="*/ 0 h 82"/>
                <a:gd name="T26" fmla="*/ 0 w 465"/>
                <a:gd name="T27" fmla="*/ 0 h 82"/>
                <a:gd name="T28" fmla="*/ 0 w 465"/>
                <a:gd name="T29" fmla="*/ 0 h 82"/>
                <a:gd name="T30" fmla="*/ 0 w 465"/>
                <a:gd name="T31" fmla="*/ 0 h 82"/>
                <a:gd name="T32" fmla="*/ 0 w 465"/>
                <a:gd name="T33" fmla="*/ 0 h 82"/>
                <a:gd name="T34" fmla="*/ 0 w 465"/>
                <a:gd name="T35" fmla="*/ 0 h 82"/>
                <a:gd name="T36" fmla="*/ 0 w 465"/>
                <a:gd name="T37" fmla="*/ 0 h 82"/>
                <a:gd name="T38" fmla="*/ 0 w 465"/>
                <a:gd name="T39" fmla="*/ 0 h 82"/>
                <a:gd name="T40" fmla="*/ 0 w 465"/>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5" h="82">
                  <a:moveTo>
                    <a:pt x="250" y="0"/>
                  </a:moveTo>
                  <a:lnTo>
                    <a:pt x="319" y="3"/>
                  </a:lnTo>
                  <a:lnTo>
                    <a:pt x="380" y="10"/>
                  </a:lnTo>
                  <a:lnTo>
                    <a:pt x="445" y="25"/>
                  </a:lnTo>
                  <a:lnTo>
                    <a:pt x="465" y="41"/>
                  </a:lnTo>
                  <a:lnTo>
                    <a:pt x="464" y="44"/>
                  </a:lnTo>
                  <a:lnTo>
                    <a:pt x="406" y="67"/>
                  </a:lnTo>
                  <a:lnTo>
                    <a:pt x="335" y="77"/>
                  </a:lnTo>
                  <a:lnTo>
                    <a:pt x="268" y="81"/>
                  </a:lnTo>
                  <a:lnTo>
                    <a:pt x="232" y="82"/>
                  </a:lnTo>
                  <a:lnTo>
                    <a:pt x="215" y="82"/>
                  </a:lnTo>
                  <a:lnTo>
                    <a:pt x="146" y="79"/>
                  </a:lnTo>
                  <a:lnTo>
                    <a:pt x="85" y="72"/>
                  </a:lnTo>
                  <a:lnTo>
                    <a:pt x="20" y="57"/>
                  </a:lnTo>
                  <a:lnTo>
                    <a:pt x="0" y="41"/>
                  </a:lnTo>
                  <a:lnTo>
                    <a:pt x="1" y="37"/>
                  </a:lnTo>
                  <a:lnTo>
                    <a:pt x="59" y="14"/>
                  </a:lnTo>
                  <a:lnTo>
                    <a:pt x="130" y="5"/>
                  </a:lnTo>
                  <a:lnTo>
                    <a:pt x="197" y="0"/>
                  </a:lnTo>
                  <a:lnTo>
                    <a:pt x="232"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7" name="未知"/>
            <p:cNvSpPr/>
            <p:nvPr/>
          </p:nvSpPr>
          <p:spPr bwMode="auto">
            <a:xfrm>
              <a:off x="316" y="649"/>
              <a:ext cx="202" cy="39"/>
            </a:xfrm>
            <a:custGeom>
              <a:avLst/>
              <a:gdLst>
                <a:gd name="T0" fmla="*/ 0 w 505"/>
                <a:gd name="T1" fmla="*/ 0 h 97"/>
                <a:gd name="T2" fmla="*/ 0 w 505"/>
                <a:gd name="T3" fmla="*/ 0 h 97"/>
                <a:gd name="T4" fmla="*/ 0 w 505"/>
                <a:gd name="T5" fmla="*/ 0 h 97"/>
                <a:gd name="T6" fmla="*/ 0 w 505"/>
                <a:gd name="T7" fmla="*/ 0 h 97"/>
                <a:gd name="T8" fmla="*/ 0 w 505"/>
                <a:gd name="T9" fmla="*/ 0 h 97"/>
                <a:gd name="T10" fmla="*/ 0 w 505"/>
                <a:gd name="T11" fmla="*/ 0 h 97"/>
                <a:gd name="T12" fmla="*/ 0 w 505"/>
                <a:gd name="T13" fmla="*/ 0 h 97"/>
                <a:gd name="T14" fmla="*/ 0 w 505"/>
                <a:gd name="T15" fmla="*/ 0 h 97"/>
                <a:gd name="T16" fmla="*/ 0 w 505"/>
                <a:gd name="T17" fmla="*/ 0 h 97"/>
                <a:gd name="T18" fmla="*/ 0 w 505"/>
                <a:gd name="T19" fmla="*/ 0 h 97"/>
                <a:gd name="T20" fmla="*/ 0 w 505"/>
                <a:gd name="T21" fmla="*/ 0 h 97"/>
                <a:gd name="T22" fmla="*/ 0 w 505"/>
                <a:gd name="T23" fmla="*/ 0 h 97"/>
                <a:gd name="T24" fmla="*/ 0 w 505"/>
                <a:gd name="T25" fmla="*/ 0 h 97"/>
                <a:gd name="T26" fmla="*/ 0 w 505"/>
                <a:gd name="T27" fmla="*/ 0 h 97"/>
                <a:gd name="T28" fmla="*/ 0 w 505"/>
                <a:gd name="T29" fmla="*/ 0 h 97"/>
                <a:gd name="T30" fmla="*/ 0 w 505"/>
                <a:gd name="T31" fmla="*/ 0 h 97"/>
                <a:gd name="T32" fmla="*/ 0 w 505"/>
                <a:gd name="T33" fmla="*/ 0 h 97"/>
                <a:gd name="T34" fmla="*/ 0 w 505"/>
                <a:gd name="T35" fmla="*/ 0 h 97"/>
                <a:gd name="T36" fmla="*/ 0 w 505"/>
                <a:gd name="T37" fmla="*/ 0 h 97"/>
                <a:gd name="T38" fmla="*/ 0 w 505"/>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7">
                  <a:moveTo>
                    <a:pt x="252" y="97"/>
                  </a:moveTo>
                  <a:lnTo>
                    <a:pt x="192" y="95"/>
                  </a:lnTo>
                  <a:lnTo>
                    <a:pt x="119" y="89"/>
                  </a:lnTo>
                  <a:lnTo>
                    <a:pt x="49" y="77"/>
                  </a:lnTo>
                  <a:lnTo>
                    <a:pt x="0" y="48"/>
                  </a:lnTo>
                  <a:lnTo>
                    <a:pt x="1" y="45"/>
                  </a:lnTo>
                  <a:lnTo>
                    <a:pt x="61" y="17"/>
                  </a:lnTo>
                  <a:lnTo>
                    <a:pt x="136" y="6"/>
                  </a:lnTo>
                  <a:lnTo>
                    <a:pt x="211" y="1"/>
                  </a:lnTo>
                  <a:lnTo>
                    <a:pt x="252" y="0"/>
                  </a:lnTo>
                  <a:lnTo>
                    <a:pt x="273" y="1"/>
                  </a:lnTo>
                  <a:lnTo>
                    <a:pt x="351" y="4"/>
                  </a:lnTo>
                  <a:lnTo>
                    <a:pt x="417" y="12"/>
                  </a:lnTo>
                  <a:lnTo>
                    <a:pt x="477" y="26"/>
                  </a:lnTo>
                  <a:lnTo>
                    <a:pt x="505" y="48"/>
                  </a:lnTo>
                  <a:lnTo>
                    <a:pt x="504" y="52"/>
                  </a:lnTo>
                  <a:lnTo>
                    <a:pt x="444" y="80"/>
                  </a:lnTo>
                  <a:lnTo>
                    <a:pt x="369" y="91"/>
                  </a:lnTo>
                  <a:lnTo>
                    <a:pt x="293" y="96"/>
                  </a:lnTo>
                  <a:lnTo>
                    <a:pt x="252" y="97"/>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8" name="未知"/>
            <p:cNvSpPr/>
            <p:nvPr/>
          </p:nvSpPr>
          <p:spPr bwMode="auto">
            <a:xfrm>
              <a:off x="162" y="1299"/>
              <a:ext cx="21" cy="20"/>
            </a:xfrm>
            <a:custGeom>
              <a:avLst/>
              <a:gdLst>
                <a:gd name="T0" fmla="*/ 0 w 51"/>
                <a:gd name="T1" fmla="*/ 0 h 51"/>
                <a:gd name="T2" fmla="*/ 0 w 51"/>
                <a:gd name="T3" fmla="*/ 0 h 51"/>
                <a:gd name="T4" fmla="*/ 0 w 51"/>
                <a:gd name="T5" fmla="*/ 0 h 51"/>
                <a:gd name="T6" fmla="*/ 0 w 51"/>
                <a:gd name="T7" fmla="*/ 0 h 51"/>
                <a:gd name="T8" fmla="*/ 0 w 51"/>
                <a:gd name="T9" fmla="*/ 0 h 51"/>
                <a:gd name="T10" fmla="*/ 0 w 51"/>
                <a:gd name="T11" fmla="*/ 0 h 51"/>
                <a:gd name="T12" fmla="*/ 0 w 51"/>
                <a:gd name="T13" fmla="*/ 0 h 51"/>
                <a:gd name="T14" fmla="*/ 0 w 51"/>
                <a:gd name="T15" fmla="*/ 0 h 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51">
                  <a:moveTo>
                    <a:pt x="51" y="1"/>
                  </a:moveTo>
                  <a:lnTo>
                    <a:pt x="48" y="1"/>
                  </a:lnTo>
                  <a:lnTo>
                    <a:pt x="41" y="0"/>
                  </a:lnTo>
                  <a:lnTo>
                    <a:pt x="35" y="0"/>
                  </a:lnTo>
                  <a:lnTo>
                    <a:pt x="0" y="41"/>
                  </a:lnTo>
                  <a:lnTo>
                    <a:pt x="1" y="48"/>
                  </a:lnTo>
                  <a:lnTo>
                    <a:pt x="1" y="51"/>
                  </a:lnTo>
                  <a:lnTo>
                    <a:pt x="51"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9" name="未知"/>
            <p:cNvSpPr/>
            <p:nvPr/>
          </p:nvSpPr>
          <p:spPr bwMode="auto">
            <a:xfrm>
              <a:off x="147" y="1283"/>
              <a:ext cx="101" cy="102"/>
            </a:xfrm>
            <a:custGeom>
              <a:avLst/>
              <a:gdLst>
                <a:gd name="T0" fmla="*/ 0 w 254"/>
                <a:gd name="T1" fmla="*/ 0 h 254"/>
                <a:gd name="T2" fmla="*/ 0 w 254"/>
                <a:gd name="T3" fmla="*/ 0 h 254"/>
                <a:gd name="T4" fmla="*/ 0 w 254"/>
                <a:gd name="T5" fmla="*/ 0 h 254"/>
                <a:gd name="T6" fmla="*/ 0 w 254"/>
                <a:gd name="T7" fmla="*/ 0 h 254"/>
                <a:gd name="T8" fmla="*/ 0 w 254"/>
                <a:gd name="T9" fmla="*/ 0 h 254"/>
                <a:gd name="T10" fmla="*/ 0 w 254"/>
                <a:gd name="T11" fmla="*/ 0 h 254"/>
                <a:gd name="T12" fmla="*/ 0 w 254"/>
                <a:gd name="T13" fmla="*/ 0 h 254"/>
                <a:gd name="T14" fmla="*/ 0 w 254"/>
                <a:gd name="T15" fmla="*/ 0 h 254"/>
                <a:gd name="T16" fmla="*/ 0 w 254"/>
                <a:gd name="T17" fmla="*/ 0 h 254"/>
                <a:gd name="T18" fmla="*/ 0 w 254"/>
                <a:gd name="T19" fmla="*/ 0 h 254"/>
                <a:gd name="T20" fmla="*/ 0 w 254"/>
                <a:gd name="T21" fmla="*/ 0 h 254"/>
                <a:gd name="T22" fmla="*/ 0 w 254"/>
                <a:gd name="T23" fmla="*/ 0 h 254"/>
                <a:gd name="T24" fmla="*/ 0 w 254"/>
                <a:gd name="T25" fmla="*/ 0 h 2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4" h="254">
                  <a:moveTo>
                    <a:pt x="228" y="150"/>
                  </a:moveTo>
                  <a:lnTo>
                    <a:pt x="254" y="254"/>
                  </a:lnTo>
                  <a:lnTo>
                    <a:pt x="228" y="150"/>
                  </a:lnTo>
                  <a:lnTo>
                    <a:pt x="187" y="97"/>
                  </a:lnTo>
                  <a:lnTo>
                    <a:pt x="139" y="60"/>
                  </a:lnTo>
                  <a:lnTo>
                    <a:pt x="90" y="40"/>
                  </a:lnTo>
                  <a:lnTo>
                    <a:pt x="40" y="90"/>
                  </a:lnTo>
                  <a:lnTo>
                    <a:pt x="0" y="0"/>
                  </a:lnTo>
                  <a:lnTo>
                    <a:pt x="40" y="90"/>
                  </a:lnTo>
                  <a:lnTo>
                    <a:pt x="65" y="147"/>
                  </a:lnTo>
                  <a:lnTo>
                    <a:pt x="105" y="195"/>
                  </a:lnTo>
                  <a:lnTo>
                    <a:pt x="150" y="228"/>
                  </a:lnTo>
                  <a:lnTo>
                    <a:pt x="228" y="150"/>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0" name="未知"/>
            <p:cNvSpPr/>
            <p:nvPr/>
          </p:nvSpPr>
          <p:spPr bwMode="auto">
            <a:xfrm>
              <a:off x="196" y="1333"/>
              <a:ext cx="75" cy="74"/>
            </a:xfrm>
            <a:custGeom>
              <a:avLst/>
              <a:gdLst>
                <a:gd name="T0" fmla="*/ 0 w 186"/>
                <a:gd name="T1" fmla="*/ 0 h 186"/>
                <a:gd name="T2" fmla="*/ 0 w 186"/>
                <a:gd name="T3" fmla="*/ 0 h 186"/>
                <a:gd name="T4" fmla="*/ 0 w 186"/>
                <a:gd name="T5" fmla="*/ 0 h 186"/>
                <a:gd name="T6" fmla="*/ 0 w 186"/>
                <a:gd name="T7" fmla="*/ 0 h 186"/>
                <a:gd name="T8" fmla="*/ 0 w 186"/>
                <a:gd name="T9" fmla="*/ 0 h 186"/>
                <a:gd name="T10" fmla="*/ 0 w 186"/>
                <a:gd name="T11" fmla="*/ 0 h 186"/>
                <a:gd name="T12" fmla="*/ 0 w 186"/>
                <a:gd name="T13" fmla="*/ 0 h 186"/>
                <a:gd name="T14" fmla="*/ 0 w 186"/>
                <a:gd name="T15" fmla="*/ 0 h 186"/>
                <a:gd name="T16" fmla="*/ 0 w 186"/>
                <a:gd name="T17" fmla="*/ 0 h 186"/>
                <a:gd name="T18" fmla="*/ 0 w 186"/>
                <a:gd name="T19" fmla="*/ 0 h 186"/>
                <a:gd name="T20" fmla="*/ 0 w 186"/>
                <a:gd name="T21" fmla="*/ 0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6" h="186">
                  <a:moveTo>
                    <a:pt x="86" y="121"/>
                  </a:moveTo>
                  <a:lnTo>
                    <a:pt x="121" y="80"/>
                  </a:lnTo>
                  <a:lnTo>
                    <a:pt x="186" y="186"/>
                  </a:lnTo>
                  <a:lnTo>
                    <a:pt x="121" y="80"/>
                  </a:lnTo>
                  <a:lnTo>
                    <a:pt x="121" y="73"/>
                  </a:lnTo>
                  <a:lnTo>
                    <a:pt x="104" y="26"/>
                  </a:lnTo>
                  <a:lnTo>
                    <a:pt x="26" y="104"/>
                  </a:lnTo>
                  <a:lnTo>
                    <a:pt x="0" y="0"/>
                  </a:lnTo>
                  <a:lnTo>
                    <a:pt x="26" y="104"/>
                  </a:lnTo>
                  <a:lnTo>
                    <a:pt x="80" y="121"/>
                  </a:lnTo>
                  <a:lnTo>
                    <a:pt x="86" y="121"/>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1" name="未知"/>
            <p:cNvSpPr/>
            <p:nvPr/>
          </p:nvSpPr>
          <p:spPr bwMode="auto">
            <a:xfrm>
              <a:off x="162" y="1299"/>
              <a:ext cx="83" cy="82"/>
            </a:xfrm>
            <a:custGeom>
              <a:avLst/>
              <a:gdLst>
                <a:gd name="T0" fmla="*/ 0 w 206"/>
                <a:gd name="T1" fmla="*/ 0 h 206"/>
                <a:gd name="T2" fmla="*/ 0 w 206"/>
                <a:gd name="T3" fmla="*/ 0 h 206"/>
                <a:gd name="T4" fmla="*/ 0 w 206"/>
                <a:gd name="T5" fmla="*/ 0 h 206"/>
                <a:gd name="T6" fmla="*/ 0 w 206"/>
                <a:gd name="T7" fmla="*/ 0 h 206"/>
                <a:gd name="T8" fmla="*/ 0 w 206"/>
                <a:gd name="T9" fmla="*/ 0 h 206"/>
                <a:gd name="T10" fmla="*/ 0 w 206"/>
                <a:gd name="T11" fmla="*/ 0 h 206"/>
                <a:gd name="T12" fmla="*/ 0 w 206"/>
                <a:gd name="T13" fmla="*/ 0 h 206"/>
                <a:gd name="T14" fmla="*/ 0 w 206"/>
                <a:gd name="T15" fmla="*/ 0 h 206"/>
                <a:gd name="T16" fmla="*/ 0 w 206"/>
                <a:gd name="T17" fmla="*/ 0 h 206"/>
                <a:gd name="T18" fmla="*/ 0 w 206"/>
                <a:gd name="T19" fmla="*/ 0 h 206"/>
                <a:gd name="T20" fmla="*/ 0 w 206"/>
                <a:gd name="T21" fmla="*/ 0 h 206"/>
                <a:gd name="T22" fmla="*/ 0 w 206"/>
                <a:gd name="T23" fmla="*/ 0 h 206"/>
                <a:gd name="T24" fmla="*/ 0 w 206"/>
                <a:gd name="T25" fmla="*/ 0 h 206"/>
                <a:gd name="T26" fmla="*/ 0 w 206"/>
                <a:gd name="T27" fmla="*/ 0 h 206"/>
                <a:gd name="T28" fmla="*/ 0 w 206"/>
                <a:gd name="T29" fmla="*/ 0 h 206"/>
                <a:gd name="T30" fmla="*/ 0 w 206"/>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6" h="206">
                  <a:moveTo>
                    <a:pt x="196" y="196"/>
                  </a:moveTo>
                  <a:lnTo>
                    <a:pt x="165" y="206"/>
                  </a:lnTo>
                  <a:lnTo>
                    <a:pt x="158" y="206"/>
                  </a:lnTo>
                  <a:lnTo>
                    <a:pt x="98" y="181"/>
                  </a:lnTo>
                  <a:lnTo>
                    <a:pt x="51" y="140"/>
                  </a:lnTo>
                  <a:lnTo>
                    <a:pt x="12" y="85"/>
                  </a:lnTo>
                  <a:lnTo>
                    <a:pt x="0" y="41"/>
                  </a:lnTo>
                  <a:lnTo>
                    <a:pt x="0" y="35"/>
                  </a:lnTo>
                  <a:lnTo>
                    <a:pt x="41" y="0"/>
                  </a:lnTo>
                  <a:lnTo>
                    <a:pt x="48" y="1"/>
                  </a:lnTo>
                  <a:lnTo>
                    <a:pt x="108" y="26"/>
                  </a:lnTo>
                  <a:lnTo>
                    <a:pt x="156" y="66"/>
                  </a:lnTo>
                  <a:lnTo>
                    <a:pt x="194" y="122"/>
                  </a:lnTo>
                  <a:lnTo>
                    <a:pt x="206" y="165"/>
                  </a:lnTo>
                  <a:lnTo>
                    <a:pt x="206" y="171"/>
                  </a:lnTo>
                  <a:lnTo>
                    <a:pt x="196" y="1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2" name="未知"/>
            <p:cNvSpPr/>
            <p:nvPr/>
          </p:nvSpPr>
          <p:spPr bwMode="auto">
            <a:xfrm>
              <a:off x="163" y="1367"/>
              <a:ext cx="24" cy="24"/>
            </a:xfrm>
            <a:custGeom>
              <a:avLst/>
              <a:gdLst>
                <a:gd name="T0" fmla="*/ 0 w 60"/>
                <a:gd name="T1" fmla="*/ 0 h 59"/>
                <a:gd name="T2" fmla="*/ 0 w 60"/>
                <a:gd name="T3" fmla="*/ 0 h 59"/>
                <a:gd name="T4" fmla="*/ 0 w 60"/>
                <a:gd name="T5" fmla="*/ 0 h 59"/>
                <a:gd name="T6" fmla="*/ 0 w 60"/>
                <a:gd name="T7" fmla="*/ 0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59">
                  <a:moveTo>
                    <a:pt x="60" y="40"/>
                  </a:moveTo>
                  <a:lnTo>
                    <a:pt x="0" y="59"/>
                  </a:lnTo>
                  <a:lnTo>
                    <a:pt x="21" y="0"/>
                  </a:lnTo>
                  <a:lnTo>
                    <a:pt x="60"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3" name="未知"/>
            <p:cNvSpPr/>
            <p:nvPr/>
          </p:nvSpPr>
          <p:spPr bwMode="auto">
            <a:xfrm>
              <a:off x="173" y="1354"/>
              <a:ext cx="26" cy="27"/>
            </a:xfrm>
            <a:custGeom>
              <a:avLst/>
              <a:gdLst>
                <a:gd name="T0" fmla="*/ 0 w 65"/>
                <a:gd name="T1" fmla="*/ 0 h 68"/>
                <a:gd name="T2" fmla="*/ 0 w 65"/>
                <a:gd name="T3" fmla="*/ 0 h 68"/>
                <a:gd name="T4" fmla="*/ 0 60000 65536"/>
                <a:gd name="T5" fmla="*/ 0 60000 65536"/>
              </a:gdLst>
              <a:ahLst/>
              <a:cxnLst>
                <a:cxn ang="T4">
                  <a:pos x="T0" y="T1"/>
                </a:cxn>
                <a:cxn ang="T5">
                  <a:pos x="T2" y="T3"/>
                </a:cxn>
              </a:cxnLst>
              <a:rect l="0" t="0" r="r" b="b"/>
              <a:pathLst>
                <a:path w="65" h="68">
                  <a:moveTo>
                    <a:pt x="0" y="68"/>
                  </a:moveTo>
                  <a:lnTo>
                    <a:pt x="6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4" name="未知"/>
            <p:cNvSpPr/>
            <p:nvPr/>
          </p:nvSpPr>
          <p:spPr bwMode="auto">
            <a:xfrm>
              <a:off x="1258" y="155"/>
              <a:ext cx="1" cy="70"/>
            </a:xfrm>
            <a:custGeom>
              <a:avLst/>
              <a:gdLst>
                <a:gd name="T0" fmla="*/ 1 w 2"/>
                <a:gd name="T1" fmla="*/ 0 h 175"/>
                <a:gd name="T2" fmla="*/ 0 w 2"/>
                <a:gd name="T3" fmla="*/ 0 h 175"/>
                <a:gd name="T4" fmla="*/ 0 w 2"/>
                <a:gd name="T5" fmla="*/ 0 h 175"/>
                <a:gd name="T6" fmla="*/ 0 w 2"/>
                <a:gd name="T7" fmla="*/ 0 h 175"/>
                <a:gd name="T8" fmla="*/ 0 w 2"/>
                <a:gd name="T9" fmla="*/ 0 h 175"/>
                <a:gd name="T10" fmla="*/ 0 w 2"/>
                <a:gd name="T11" fmla="*/ 0 h 175"/>
                <a:gd name="T12" fmla="*/ 0 w 2"/>
                <a:gd name="T13" fmla="*/ 0 h 175"/>
                <a:gd name="T14" fmla="*/ 0 w 2"/>
                <a:gd name="T15" fmla="*/ 0 h 175"/>
                <a:gd name="T16" fmla="*/ 0 w 2"/>
                <a:gd name="T17" fmla="*/ 0 h 175"/>
                <a:gd name="T18" fmla="*/ 0 w 2"/>
                <a:gd name="T19" fmla="*/ 0 h 175"/>
                <a:gd name="T20" fmla="*/ 0 w 2"/>
                <a:gd name="T21" fmla="*/ 0 h 175"/>
                <a:gd name="T22" fmla="*/ 0 w 2"/>
                <a:gd name="T23" fmla="*/ 0 h 175"/>
                <a:gd name="T24" fmla="*/ 0 w 2"/>
                <a:gd name="T25" fmla="*/ 0 h 175"/>
                <a:gd name="T26" fmla="*/ 0 w 2"/>
                <a:gd name="T27" fmla="*/ 0 h 175"/>
                <a:gd name="T28" fmla="*/ 0 w 2"/>
                <a:gd name="T29" fmla="*/ 0 h 175"/>
                <a:gd name="T30" fmla="*/ 0 w 2"/>
                <a:gd name="T31" fmla="*/ 0 h 175"/>
                <a:gd name="T32" fmla="*/ 0 w 2"/>
                <a:gd name="T33" fmla="*/ 0 h 175"/>
                <a:gd name="T34" fmla="*/ 1 w 2"/>
                <a:gd name="T35" fmla="*/ 0 h 175"/>
                <a:gd name="T36" fmla="*/ 1 w 2"/>
                <a:gd name="T37" fmla="*/ 0 h 175"/>
                <a:gd name="T38" fmla="*/ 1 w 2"/>
                <a:gd name="T39" fmla="*/ 0 h 1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 h="175">
                  <a:moveTo>
                    <a:pt x="2" y="0"/>
                  </a:moveTo>
                  <a:lnTo>
                    <a:pt x="0" y="0"/>
                  </a:lnTo>
                  <a:lnTo>
                    <a:pt x="0" y="2"/>
                  </a:lnTo>
                  <a:lnTo>
                    <a:pt x="0" y="29"/>
                  </a:lnTo>
                  <a:lnTo>
                    <a:pt x="0" y="37"/>
                  </a:lnTo>
                  <a:lnTo>
                    <a:pt x="0" y="45"/>
                  </a:lnTo>
                  <a:lnTo>
                    <a:pt x="0" y="53"/>
                  </a:lnTo>
                  <a:lnTo>
                    <a:pt x="0" y="63"/>
                  </a:lnTo>
                  <a:lnTo>
                    <a:pt x="0" y="73"/>
                  </a:lnTo>
                  <a:lnTo>
                    <a:pt x="0" y="83"/>
                  </a:lnTo>
                  <a:lnTo>
                    <a:pt x="0" y="94"/>
                  </a:lnTo>
                  <a:lnTo>
                    <a:pt x="0" y="105"/>
                  </a:lnTo>
                  <a:lnTo>
                    <a:pt x="0" y="117"/>
                  </a:lnTo>
                  <a:lnTo>
                    <a:pt x="0" y="129"/>
                  </a:lnTo>
                  <a:lnTo>
                    <a:pt x="0" y="141"/>
                  </a:lnTo>
                  <a:lnTo>
                    <a:pt x="0" y="154"/>
                  </a:lnTo>
                  <a:lnTo>
                    <a:pt x="1" y="167"/>
                  </a:lnTo>
                  <a:lnTo>
                    <a:pt x="2" y="17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5" name="未知"/>
            <p:cNvSpPr/>
            <p:nvPr/>
          </p:nvSpPr>
          <p:spPr bwMode="auto">
            <a:xfrm>
              <a:off x="1267" y="155"/>
              <a:ext cx="0" cy="92"/>
            </a:xfrm>
            <a:custGeom>
              <a:avLst/>
              <a:gdLst>
                <a:gd name="T0" fmla="*/ 0 h 230"/>
                <a:gd name="T1" fmla="*/ 0 h 230"/>
                <a:gd name="T2" fmla="*/ 0 60000 65536"/>
                <a:gd name="T3" fmla="*/ 0 60000 65536"/>
              </a:gdLst>
              <a:ahLst/>
              <a:cxnLst>
                <a:cxn ang="T2">
                  <a:pos x="0" y="T0"/>
                </a:cxn>
                <a:cxn ang="T3">
                  <a:pos x="0" y="T1"/>
                </a:cxn>
              </a:cxnLst>
              <a:rect l="0" t="0" r="r" b="b"/>
              <a:pathLst>
                <a:path h="230">
                  <a:moveTo>
                    <a:pt x="0" y="0"/>
                  </a:moveTo>
                  <a:lnTo>
                    <a:pt x="0" y="230"/>
                  </a:lnTo>
                </a:path>
              </a:pathLst>
            </a:custGeom>
            <a:noFill/>
            <a:ln w="25158"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6" name="未知"/>
            <p:cNvSpPr/>
            <p:nvPr/>
          </p:nvSpPr>
          <p:spPr bwMode="auto">
            <a:xfrm>
              <a:off x="1283" y="155"/>
              <a:ext cx="0" cy="109"/>
            </a:xfrm>
            <a:custGeom>
              <a:avLst/>
              <a:gdLst>
                <a:gd name="T0" fmla="*/ 0 h 273"/>
                <a:gd name="T1" fmla="*/ 0 h 273"/>
                <a:gd name="T2" fmla="*/ 0 60000 65536"/>
                <a:gd name="T3" fmla="*/ 0 60000 65536"/>
              </a:gdLst>
              <a:ahLst/>
              <a:cxnLst>
                <a:cxn ang="T2">
                  <a:pos x="0" y="T0"/>
                </a:cxn>
                <a:cxn ang="T3">
                  <a:pos x="0" y="T1"/>
                </a:cxn>
              </a:cxnLst>
              <a:rect l="0" t="0" r="r" b="b"/>
              <a:pathLst>
                <a:path h="273">
                  <a:moveTo>
                    <a:pt x="0" y="0"/>
                  </a:moveTo>
                  <a:lnTo>
                    <a:pt x="0" y="273"/>
                  </a:lnTo>
                </a:path>
              </a:pathLst>
            </a:custGeom>
            <a:noFill/>
            <a:ln w="25158" cmpd="sng">
              <a:solidFill>
                <a:srgbClr val="3333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7" name="未知"/>
            <p:cNvSpPr/>
            <p:nvPr/>
          </p:nvSpPr>
          <p:spPr bwMode="auto">
            <a:xfrm>
              <a:off x="1299" y="155"/>
              <a:ext cx="0" cy="118"/>
            </a:xfrm>
            <a:custGeom>
              <a:avLst/>
              <a:gdLst>
                <a:gd name="T0" fmla="*/ 0 h 296"/>
                <a:gd name="T1" fmla="*/ 0 h 296"/>
                <a:gd name="T2" fmla="*/ 0 60000 65536"/>
                <a:gd name="T3" fmla="*/ 0 60000 65536"/>
              </a:gdLst>
              <a:ahLst/>
              <a:cxnLst>
                <a:cxn ang="T2">
                  <a:pos x="0" y="T0"/>
                </a:cxn>
                <a:cxn ang="T3">
                  <a:pos x="0" y="T1"/>
                </a:cxn>
              </a:cxnLst>
              <a:rect l="0" t="0" r="r" b="b"/>
              <a:pathLst>
                <a:path h="296">
                  <a:moveTo>
                    <a:pt x="0" y="0"/>
                  </a:moveTo>
                  <a:lnTo>
                    <a:pt x="0" y="296"/>
                  </a:lnTo>
                </a:path>
              </a:pathLst>
            </a:custGeom>
            <a:noFill/>
            <a:ln w="25158"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8" name="未知"/>
            <p:cNvSpPr/>
            <p:nvPr/>
          </p:nvSpPr>
          <p:spPr bwMode="auto">
            <a:xfrm>
              <a:off x="1314" y="155"/>
              <a:ext cx="0" cy="122"/>
            </a:xfrm>
            <a:custGeom>
              <a:avLst/>
              <a:gdLst>
                <a:gd name="T0" fmla="*/ 0 h 306"/>
                <a:gd name="T1" fmla="*/ 0 h 306"/>
                <a:gd name="T2" fmla="*/ 0 60000 65536"/>
                <a:gd name="T3" fmla="*/ 0 60000 65536"/>
              </a:gdLst>
              <a:ahLst/>
              <a:cxnLst>
                <a:cxn ang="T2">
                  <a:pos x="0" y="T0"/>
                </a:cxn>
                <a:cxn ang="T3">
                  <a:pos x="0" y="T1"/>
                </a:cxn>
              </a:cxnLst>
              <a:rect l="0" t="0" r="r" b="b"/>
              <a:pathLst>
                <a:path h="306">
                  <a:moveTo>
                    <a:pt x="0" y="0"/>
                  </a:moveTo>
                  <a:lnTo>
                    <a:pt x="0" y="306"/>
                  </a:lnTo>
                </a:path>
              </a:pathLst>
            </a:custGeom>
            <a:noFill/>
            <a:ln w="25158" cmpd="sng">
              <a:solidFill>
                <a:srgbClr val="9999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9" name="未知"/>
            <p:cNvSpPr/>
            <p:nvPr/>
          </p:nvSpPr>
          <p:spPr bwMode="auto">
            <a:xfrm>
              <a:off x="1330" y="155"/>
              <a:ext cx="0" cy="123"/>
            </a:xfrm>
            <a:custGeom>
              <a:avLst/>
              <a:gdLst>
                <a:gd name="T0" fmla="*/ 0 h 308"/>
                <a:gd name="T1" fmla="*/ 0 h 308"/>
                <a:gd name="T2" fmla="*/ 0 60000 65536"/>
                <a:gd name="T3" fmla="*/ 0 60000 65536"/>
              </a:gdLst>
              <a:ahLst/>
              <a:cxnLst>
                <a:cxn ang="T2">
                  <a:pos x="0" y="T0"/>
                </a:cxn>
                <a:cxn ang="T3">
                  <a:pos x="0" y="T1"/>
                </a:cxn>
              </a:cxnLst>
              <a:rect l="0" t="0" r="r" b="b"/>
              <a:pathLst>
                <a:path h="308">
                  <a:moveTo>
                    <a:pt x="0" y="0"/>
                  </a:moveTo>
                  <a:lnTo>
                    <a:pt x="0" y="308"/>
                  </a:lnTo>
                </a:path>
              </a:pathLst>
            </a:custGeom>
            <a:noFill/>
            <a:ln w="25158" cmpd="sng">
              <a:solidFill>
                <a:srgbClr val="CCCCCC"/>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 name="未知"/>
            <p:cNvSpPr/>
            <p:nvPr/>
          </p:nvSpPr>
          <p:spPr bwMode="auto">
            <a:xfrm>
              <a:off x="1346" y="155"/>
              <a:ext cx="0" cy="120"/>
            </a:xfrm>
            <a:custGeom>
              <a:avLst/>
              <a:gdLst>
                <a:gd name="T0" fmla="*/ 0 h 300"/>
                <a:gd name="T1" fmla="*/ 0 h 300"/>
                <a:gd name="T2" fmla="*/ 0 60000 65536"/>
                <a:gd name="T3" fmla="*/ 0 60000 65536"/>
              </a:gdLst>
              <a:ahLst/>
              <a:cxnLst>
                <a:cxn ang="T2">
                  <a:pos x="0" y="T0"/>
                </a:cxn>
                <a:cxn ang="T3">
                  <a:pos x="0" y="T1"/>
                </a:cxn>
              </a:cxnLst>
              <a:rect l="0" t="0" r="r" b="b"/>
              <a:pathLst>
                <a:path h="300">
                  <a:moveTo>
                    <a:pt x="0" y="0"/>
                  </a:moveTo>
                  <a:lnTo>
                    <a:pt x="0" y="300"/>
                  </a:lnTo>
                </a:path>
              </a:pathLst>
            </a:custGeom>
            <a:noFill/>
            <a:ln w="25158"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1" name="未知"/>
            <p:cNvSpPr/>
            <p:nvPr/>
          </p:nvSpPr>
          <p:spPr bwMode="auto">
            <a:xfrm>
              <a:off x="1361" y="155"/>
              <a:ext cx="0" cy="113"/>
            </a:xfrm>
            <a:custGeom>
              <a:avLst/>
              <a:gdLst>
                <a:gd name="T0" fmla="*/ 0 h 284"/>
                <a:gd name="T1" fmla="*/ 0 h 284"/>
                <a:gd name="T2" fmla="*/ 0 60000 65536"/>
                <a:gd name="T3" fmla="*/ 0 60000 65536"/>
              </a:gdLst>
              <a:ahLst/>
              <a:cxnLst>
                <a:cxn ang="T2">
                  <a:pos x="0" y="T0"/>
                </a:cxn>
                <a:cxn ang="T3">
                  <a:pos x="0" y="T1"/>
                </a:cxn>
              </a:cxnLst>
              <a:rect l="0" t="0" r="r" b="b"/>
              <a:pathLst>
                <a:path h="284">
                  <a:moveTo>
                    <a:pt x="0" y="0"/>
                  </a:moveTo>
                  <a:lnTo>
                    <a:pt x="0" y="284"/>
                  </a:lnTo>
                </a:path>
              </a:pathLst>
            </a:custGeom>
            <a:noFill/>
            <a:ln w="21564"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 name="未知"/>
            <p:cNvSpPr/>
            <p:nvPr/>
          </p:nvSpPr>
          <p:spPr bwMode="auto">
            <a:xfrm>
              <a:off x="1374" y="155"/>
              <a:ext cx="0" cy="103"/>
            </a:xfrm>
            <a:custGeom>
              <a:avLst/>
              <a:gdLst>
                <a:gd name="T0" fmla="*/ 0 h 257"/>
                <a:gd name="T1" fmla="*/ 0 h 257"/>
                <a:gd name="T2" fmla="*/ 0 60000 65536"/>
                <a:gd name="T3" fmla="*/ 0 60000 65536"/>
              </a:gdLst>
              <a:ahLst/>
              <a:cxnLst>
                <a:cxn ang="T2">
                  <a:pos x="0" y="T0"/>
                </a:cxn>
                <a:cxn ang="T3">
                  <a:pos x="0" y="T1"/>
                </a:cxn>
              </a:cxnLst>
              <a:rect l="0" t="0" r="r" b="b"/>
              <a:pathLst>
                <a:path h="257">
                  <a:moveTo>
                    <a:pt x="0" y="0"/>
                  </a:moveTo>
                  <a:lnTo>
                    <a:pt x="0" y="257"/>
                  </a:lnTo>
                </a:path>
              </a:pathLst>
            </a:custGeom>
            <a:noFill/>
            <a:ln w="21564" cmpd="sng">
              <a:solidFill>
                <a:srgbClr val="7E7E7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3" name="未知"/>
            <p:cNvSpPr/>
            <p:nvPr/>
          </p:nvSpPr>
          <p:spPr bwMode="auto">
            <a:xfrm>
              <a:off x="1388" y="155"/>
              <a:ext cx="0" cy="81"/>
            </a:xfrm>
            <a:custGeom>
              <a:avLst/>
              <a:gdLst>
                <a:gd name="T0" fmla="*/ 0 h 204"/>
                <a:gd name="T1" fmla="*/ 0 h 204"/>
                <a:gd name="T2" fmla="*/ 0 60000 65536"/>
                <a:gd name="T3" fmla="*/ 0 60000 65536"/>
              </a:gdLst>
              <a:ahLst/>
              <a:cxnLst>
                <a:cxn ang="T2">
                  <a:pos x="0" y="T0"/>
                </a:cxn>
                <a:cxn ang="T3">
                  <a:pos x="0" y="T1"/>
                </a:cxn>
              </a:cxnLst>
              <a:rect l="0" t="0" r="r" b="b"/>
              <a:pathLst>
                <a:path h="204">
                  <a:moveTo>
                    <a:pt x="0" y="0"/>
                  </a:moveTo>
                  <a:lnTo>
                    <a:pt x="0" y="204"/>
                  </a:lnTo>
                </a:path>
              </a:pathLst>
            </a:custGeom>
            <a:noFill/>
            <a:ln w="21564"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4" name="未知"/>
            <p:cNvSpPr/>
            <p:nvPr/>
          </p:nvSpPr>
          <p:spPr bwMode="auto">
            <a:xfrm>
              <a:off x="1258" y="155"/>
              <a:ext cx="134" cy="123"/>
            </a:xfrm>
            <a:custGeom>
              <a:avLst/>
              <a:gdLst>
                <a:gd name="T0" fmla="*/ 0 w 333"/>
                <a:gd name="T1" fmla="*/ 0 h 308"/>
                <a:gd name="T2" fmla="*/ 0 w 333"/>
                <a:gd name="T3" fmla="*/ 0 h 308"/>
                <a:gd name="T4" fmla="*/ 0 w 333"/>
                <a:gd name="T5" fmla="*/ 0 h 308"/>
                <a:gd name="T6" fmla="*/ 0 w 333"/>
                <a:gd name="T7" fmla="*/ 0 h 308"/>
                <a:gd name="T8" fmla="*/ 0 w 333"/>
                <a:gd name="T9" fmla="*/ 0 h 308"/>
                <a:gd name="T10" fmla="*/ 0 w 333"/>
                <a:gd name="T11" fmla="*/ 0 h 308"/>
                <a:gd name="T12" fmla="*/ 0 w 333"/>
                <a:gd name="T13" fmla="*/ 0 h 308"/>
                <a:gd name="T14" fmla="*/ 0 w 333"/>
                <a:gd name="T15" fmla="*/ 0 h 308"/>
                <a:gd name="T16" fmla="*/ 0 w 333"/>
                <a:gd name="T17" fmla="*/ 0 h 308"/>
                <a:gd name="T18" fmla="*/ 0 w 333"/>
                <a:gd name="T19" fmla="*/ 0 h 308"/>
                <a:gd name="T20" fmla="*/ 0 w 333"/>
                <a:gd name="T21" fmla="*/ 0 h 308"/>
                <a:gd name="T22" fmla="*/ 0 w 333"/>
                <a:gd name="T23" fmla="*/ 0 h 308"/>
                <a:gd name="T24" fmla="*/ 0 w 333"/>
                <a:gd name="T25" fmla="*/ 0 h 308"/>
                <a:gd name="T26" fmla="*/ 0 w 333"/>
                <a:gd name="T27" fmla="*/ 0 h 308"/>
                <a:gd name="T28" fmla="*/ 0 w 333"/>
                <a:gd name="T29" fmla="*/ 0 h 308"/>
                <a:gd name="T30" fmla="*/ 0 w 333"/>
                <a:gd name="T31" fmla="*/ 0 h 308"/>
                <a:gd name="T32" fmla="*/ 0 w 333"/>
                <a:gd name="T33" fmla="*/ 0 h 308"/>
                <a:gd name="T34" fmla="*/ 0 w 333"/>
                <a:gd name="T35" fmla="*/ 0 h 308"/>
                <a:gd name="T36" fmla="*/ 0 w 333"/>
                <a:gd name="T37" fmla="*/ 0 h 308"/>
                <a:gd name="T38" fmla="*/ 0 w 333"/>
                <a:gd name="T39" fmla="*/ 0 h 308"/>
                <a:gd name="T40" fmla="*/ 0 w 333"/>
                <a:gd name="T41" fmla="*/ 0 h 308"/>
                <a:gd name="T42" fmla="*/ 0 w 333"/>
                <a:gd name="T43" fmla="*/ 0 h 308"/>
                <a:gd name="T44" fmla="*/ 0 w 333"/>
                <a:gd name="T45" fmla="*/ 0 h 308"/>
                <a:gd name="T46" fmla="*/ 0 w 333"/>
                <a:gd name="T47" fmla="*/ 0 h 308"/>
                <a:gd name="T48" fmla="*/ 0 w 333"/>
                <a:gd name="T49" fmla="*/ 0 h 308"/>
                <a:gd name="T50" fmla="*/ 0 w 333"/>
                <a:gd name="T51" fmla="*/ 0 h 308"/>
                <a:gd name="T52" fmla="*/ 0 w 333"/>
                <a:gd name="T53" fmla="*/ 0 h 308"/>
                <a:gd name="T54" fmla="*/ 0 w 333"/>
                <a:gd name="T55" fmla="*/ 0 h 308"/>
                <a:gd name="T56" fmla="*/ 0 w 333"/>
                <a:gd name="T57" fmla="*/ 0 h 308"/>
                <a:gd name="T58" fmla="*/ 0 w 333"/>
                <a:gd name="T59" fmla="*/ 0 h 308"/>
                <a:gd name="T60" fmla="*/ 0 w 333"/>
                <a:gd name="T61" fmla="*/ 0 h 308"/>
                <a:gd name="T62" fmla="*/ 0 w 333"/>
                <a:gd name="T63" fmla="*/ 0 h 308"/>
                <a:gd name="T64" fmla="*/ 0 w 333"/>
                <a:gd name="T65" fmla="*/ 0 h 308"/>
                <a:gd name="T66" fmla="*/ 0 w 333"/>
                <a:gd name="T67" fmla="*/ 0 h 308"/>
                <a:gd name="T68" fmla="*/ 0 w 333"/>
                <a:gd name="T69" fmla="*/ 0 h 308"/>
                <a:gd name="T70" fmla="*/ 0 w 333"/>
                <a:gd name="T71" fmla="*/ 0 h 308"/>
                <a:gd name="T72" fmla="*/ 0 w 333"/>
                <a:gd name="T73" fmla="*/ 0 h 308"/>
                <a:gd name="T74" fmla="*/ 0 w 333"/>
                <a:gd name="T75" fmla="*/ 0 h 308"/>
                <a:gd name="T76" fmla="*/ 0 w 333"/>
                <a:gd name="T77" fmla="*/ 0 h 308"/>
                <a:gd name="T78" fmla="*/ 0 w 333"/>
                <a:gd name="T79" fmla="*/ 0 h 308"/>
                <a:gd name="T80" fmla="*/ 0 w 333"/>
                <a:gd name="T81" fmla="*/ 0 h 308"/>
                <a:gd name="T82" fmla="*/ 0 w 333"/>
                <a:gd name="T83" fmla="*/ 0 h 308"/>
                <a:gd name="T84" fmla="*/ 0 w 333"/>
                <a:gd name="T85" fmla="*/ 0 h 308"/>
                <a:gd name="T86" fmla="*/ 0 w 333"/>
                <a:gd name="T87" fmla="*/ 0 h 308"/>
                <a:gd name="T88" fmla="*/ 0 w 333"/>
                <a:gd name="T89" fmla="*/ 0 h 308"/>
                <a:gd name="T90" fmla="*/ 0 w 333"/>
                <a:gd name="T91" fmla="*/ 0 h 308"/>
                <a:gd name="T92" fmla="*/ 0 w 333"/>
                <a:gd name="T93" fmla="*/ 0 h 308"/>
                <a:gd name="T94" fmla="*/ 0 w 333"/>
                <a:gd name="T95" fmla="*/ 0 h 308"/>
                <a:gd name="T96" fmla="*/ 0 w 333"/>
                <a:gd name="T97" fmla="*/ 0 h 308"/>
                <a:gd name="T98" fmla="*/ 0 w 333"/>
                <a:gd name="T99" fmla="*/ 0 h 308"/>
                <a:gd name="T100" fmla="*/ 0 w 333"/>
                <a:gd name="T101" fmla="*/ 0 h 308"/>
                <a:gd name="T102" fmla="*/ 0 w 333"/>
                <a:gd name="T103" fmla="*/ 0 h 308"/>
                <a:gd name="T104" fmla="*/ 0 w 333"/>
                <a:gd name="T105" fmla="*/ 0 h 308"/>
                <a:gd name="T106" fmla="*/ 0 w 333"/>
                <a:gd name="T107" fmla="*/ 0 h 308"/>
                <a:gd name="T108" fmla="*/ 0 w 333"/>
                <a:gd name="T109" fmla="*/ 0 h 308"/>
                <a:gd name="T110" fmla="*/ 0 w 333"/>
                <a:gd name="T111" fmla="*/ 0 h 308"/>
                <a:gd name="T112" fmla="*/ 0 w 333"/>
                <a:gd name="T113" fmla="*/ 0 h 30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33" h="308">
                  <a:moveTo>
                    <a:pt x="167" y="308"/>
                  </a:moveTo>
                  <a:lnTo>
                    <a:pt x="102" y="296"/>
                  </a:lnTo>
                  <a:lnTo>
                    <a:pt x="49" y="263"/>
                  </a:lnTo>
                  <a:lnTo>
                    <a:pt x="13" y="214"/>
                  </a:lnTo>
                  <a:lnTo>
                    <a:pt x="0" y="154"/>
                  </a:lnTo>
                  <a:lnTo>
                    <a:pt x="0" y="141"/>
                  </a:lnTo>
                  <a:lnTo>
                    <a:pt x="0" y="129"/>
                  </a:lnTo>
                  <a:lnTo>
                    <a:pt x="0" y="117"/>
                  </a:lnTo>
                  <a:lnTo>
                    <a:pt x="0" y="105"/>
                  </a:lnTo>
                  <a:lnTo>
                    <a:pt x="0" y="94"/>
                  </a:lnTo>
                  <a:lnTo>
                    <a:pt x="0" y="83"/>
                  </a:lnTo>
                  <a:lnTo>
                    <a:pt x="0" y="73"/>
                  </a:lnTo>
                  <a:lnTo>
                    <a:pt x="0" y="63"/>
                  </a:lnTo>
                  <a:lnTo>
                    <a:pt x="0" y="53"/>
                  </a:lnTo>
                  <a:lnTo>
                    <a:pt x="0" y="45"/>
                  </a:lnTo>
                  <a:lnTo>
                    <a:pt x="0" y="37"/>
                  </a:lnTo>
                  <a:lnTo>
                    <a:pt x="0" y="29"/>
                  </a:lnTo>
                  <a:lnTo>
                    <a:pt x="0" y="23"/>
                  </a:lnTo>
                  <a:lnTo>
                    <a:pt x="0" y="0"/>
                  </a:lnTo>
                  <a:lnTo>
                    <a:pt x="34" y="0"/>
                  </a:lnTo>
                  <a:lnTo>
                    <a:pt x="66" y="0"/>
                  </a:lnTo>
                  <a:lnTo>
                    <a:pt x="93" y="0"/>
                  </a:lnTo>
                  <a:lnTo>
                    <a:pt x="119" y="0"/>
                  </a:lnTo>
                  <a:lnTo>
                    <a:pt x="141" y="0"/>
                  </a:lnTo>
                  <a:lnTo>
                    <a:pt x="161" y="0"/>
                  </a:lnTo>
                  <a:lnTo>
                    <a:pt x="179" y="0"/>
                  </a:lnTo>
                  <a:lnTo>
                    <a:pt x="195" y="0"/>
                  </a:lnTo>
                  <a:lnTo>
                    <a:pt x="210" y="0"/>
                  </a:lnTo>
                  <a:lnTo>
                    <a:pt x="223" y="0"/>
                  </a:lnTo>
                  <a:lnTo>
                    <a:pt x="235" y="0"/>
                  </a:lnTo>
                  <a:lnTo>
                    <a:pt x="246" y="0"/>
                  </a:lnTo>
                  <a:lnTo>
                    <a:pt x="333" y="0"/>
                  </a:lnTo>
                  <a:lnTo>
                    <a:pt x="333" y="9"/>
                  </a:lnTo>
                  <a:lnTo>
                    <a:pt x="333" y="18"/>
                  </a:lnTo>
                  <a:lnTo>
                    <a:pt x="333" y="26"/>
                  </a:lnTo>
                  <a:lnTo>
                    <a:pt x="333" y="34"/>
                  </a:lnTo>
                  <a:lnTo>
                    <a:pt x="333" y="41"/>
                  </a:lnTo>
                  <a:lnTo>
                    <a:pt x="333" y="47"/>
                  </a:lnTo>
                  <a:lnTo>
                    <a:pt x="333" y="53"/>
                  </a:lnTo>
                  <a:lnTo>
                    <a:pt x="333" y="59"/>
                  </a:lnTo>
                  <a:lnTo>
                    <a:pt x="333" y="65"/>
                  </a:lnTo>
                  <a:lnTo>
                    <a:pt x="333" y="71"/>
                  </a:lnTo>
                  <a:lnTo>
                    <a:pt x="333" y="77"/>
                  </a:lnTo>
                  <a:lnTo>
                    <a:pt x="333" y="83"/>
                  </a:lnTo>
                  <a:lnTo>
                    <a:pt x="333" y="89"/>
                  </a:lnTo>
                  <a:lnTo>
                    <a:pt x="333" y="96"/>
                  </a:lnTo>
                  <a:lnTo>
                    <a:pt x="333" y="104"/>
                  </a:lnTo>
                  <a:lnTo>
                    <a:pt x="333" y="112"/>
                  </a:lnTo>
                  <a:lnTo>
                    <a:pt x="333" y="121"/>
                  </a:lnTo>
                  <a:lnTo>
                    <a:pt x="333" y="131"/>
                  </a:lnTo>
                  <a:lnTo>
                    <a:pt x="333" y="142"/>
                  </a:lnTo>
                  <a:lnTo>
                    <a:pt x="333" y="154"/>
                  </a:lnTo>
                  <a:lnTo>
                    <a:pt x="333" y="167"/>
                  </a:lnTo>
                  <a:lnTo>
                    <a:pt x="315" y="225"/>
                  </a:lnTo>
                  <a:lnTo>
                    <a:pt x="275" y="271"/>
                  </a:lnTo>
                  <a:lnTo>
                    <a:pt x="219" y="300"/>
                  </a:lnTo>
                  <a:lnTo>
                    <a:pt x="167" y="30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5" name="未知"/>
            <p:cNvSpPr/>
            <p:nvPr/>
          </p:nvSpPr>
          <p:spPr bwMode="auto">
            <a:xfrm>
              <a:off x="1222" y="52"/>
              <a:ext cx="174" cy="174"/>
            </a:xfrm>
            <a:custGeom>
              <a:avLst/>
              <a:gdLst>
                <a:gd name="T0" fmla="*/ 0 w 434"/>
                <a:gd name="T1" fmla="*/ 0 h 433"/>
                <a:gd name="T2" fmla="*/ 0 w 434"/>
                <a:gd name="T3" fmla="*/ 0 h 433"/>
                <a:gd name="T4" fmla="*/ 0 w 434"/>
                <a:gd name="T5" fmla="*/ 0 h 433"/>
                <a:gd name="T6" fmla="*/ 0 w 434"/>
                <a:gd name="T7" fmla="*/ 0 h 433"/>
                <a:gd name="T8" fmla="*/ 0 w 434"/>
                <a:gd name="T9" fmla="*/ 0 h 433"/>
                <a:gd name="T10" fmla="*/ 0 w 434"/>
                <a:gd name="T11" fmla="*/ 0 h 433"/>
                <a:gd name="T12" fmla="*/ 0 w 434"/>
                <a:gd name="T13" fmla="*/ 0 h 433"/>
                <a:gd name="T14" fmla="*/ 0 w 434"/>
                <a:gd name="T15" fmla="*/ 0 h 433"/>
                <a:gd name="T16" fmla="*/ 0 w 434"/>
                <a:gd name="T17" fmla="*/ 0 h 433"/>
                <a:gd name="T18" fmla="*/ 0 w 434"/>
                <a:gd name="T19" fmla="*/ 0 h 433"/>
                <a:gd name="T20" fmla="*/ 0 w 434"/>
                <a:gd name="T21" fmla="*/ 0 h 433"/>
                <a:gd name="T22" fmla="*/ 0 w 434"/>
                <a:gd name="T23" fmla="*/ 0 h 4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4" h="433">
                  <a:moveTo>
                    <a:pt x="392" y="219"/>
                  </a:moveTo>
                  <a:lnTo>
                    <a:pt x="434" y="433"/>
                  </a:lnTo>
                  <a:lnTo>
                    <a:pt x="392" y="219"/>
                  </a:lnTo>
                  <a:lnTo>
                    <a:pt x="94" y="219"/>
                  </a:lnTo>
                  <a:lnTo>
                    <a:pt x="91" y="220"/>
                  </a:lnTo>
                  <a:lnTo>
                    <a:pt x="59" y="254"/>
                  </a:lnTo>
                  <a:lnTo>
                    <a:pt x="0" y="0"/>
                  </a:lnTo>
                  <a:lnTo>
                    <a:pt x="59" y="254"/>
                  </a:lnTo>
                  <a:lnTo>
                    <a:pt x="59" y="257"/>
                  </a:lnTo>
                  <a:lnTo>
                    <a:pt x="94" y="289"/>
                  </a:lnTo>
                  <a:lnTo>
                    <a:pt x="322" y="289"/>
                  </a:lnTo>
                  <a:lnTo>
                    <a:pt x="392" y="219"/>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06" name="未知"/>
            <p:cNvSpPr/>
            <p:nvPr/>
          </p:nvSpPr>
          <p:spPr bwMode="auto">
            <a:xfrm>
              <a:off x="1294" y="124"/>
              <a:ext cx="132" cy="132"/>
            </a:xfrm>
            <a:custGeom>
              <a:avLst/>
              <a:gdLst>
                <a:gd name="T0" fmla="*/ 0 w 331"/>
                <a:gd name="T1" fmla="*/ 0 h 332"/>
                <a:gd name="T2" fmla="*/ 0 w 331"/>
                <a:gd name="T3" fmla="*/ 0 h 332"/>
                <a:gd name="T4" fmla="*/ 0 w 331"/>
                <a:gd name="T5" fmla="*/ 0 h 332"/>
                <a:gd name="T6" fmla="*/ 0 w 331"/>
                <a:gd name="T7" fmla="*/ 0 h 332"/>
                <a:gd name="T8" fmla="*/ 0 w 331"/>
                <a:gd name="T9" fmla="*/ 0 h 332"/>
                <a:gd name="T10" fmla="*/ 0 w 331"/>
                <a:gd name="T11" fmla="*/ 0 h 332"/>
                <a:gd name="T12" fmla="*/ 0 w 331"/>
                <a:gd name="T13" fmla="*/ 0 h 332"/>
                <a:gd name="T14" fmla="*/ 0 w 331"/>
                <a:gd name="T15" fmla="*/ 0 h 332"/>
                <a:gd name="T16" fmla="*/ 0 w 331"/>
                <a:gd name="T17" fmla="*/ 0 h 332"/>
                <a:gd name="T18" fmla="*/ 0 w 331"/>
                <a:gd name="T19" fmla="*/ 0 h 332"/>
                <a:gd name="T20" fmla="*/ 0 w 331"/>
                <a:gd name="T21" fmla="*/ 0 h 332"/>
                <a:gd name="T22" fmla="*/ 0 w 331"/>
                <a:gd name="T23" fmla="*/ 0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1" h="332">
                  <a:moveTo>
                    <a:pt x="240" y="111"/>
                  </a:moveTo>
                  <a:lnTo>
                    <a:pt x="272" y="76"/>
                  </a:lnTo>
                  <a:lnTo>
                    <a:pt x="331" y="332"/>
                  </a:lnTo>
                  <a:lnTo>
                    <a:pt x="272" y="76"/>
                  </a:lnTo>
                  <a:lnTo>
                    <a:pt x="272" y="74"/>
                  </a:lnTo>
                  <a:lnTo>
                    <a:pt x="237" y="41"/>
                  </a:lnTo>
                  <a:lnTo>
                    <a:pt x="213" y="41"/>
                  </a:lnTo>
                  <a:lnTo>
                    <a:pt x="143" y="111"/>
                  </a:lnTo>
                  <a:lnTo>
                    <a:pt x="0" y="0"/>
                  </a:lnTo>
                  <a:lnTo>
                    <a:pt x="143" y="111"/>
                  </a:lnTo>
                  <a:lnTo>
                    <a:pt x="237" y="111"/>
                  </a:lnTo>
                  <a:lnTo>
                    <a:pt x="240" y="111"/>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07" name="未知"/>
            <p:cNvSpPr/>
            <p:nvPr/>
          </p:nvSpPr>
          <p:spPr bwMode="auto">
            <a:xfrm>
              <a:off x="1246" y="140"/>
              <a:ext cx="157" cy="28"/>
            </a:xfrm>
            <a:custGeom>
              <a:avLst/>
              <a:gdLst>
                <a:gd name="T0" fmla="*/ 0 w 392"/>
                <a:gd name="T1" fmla="*/ 0 h 70"/>
                <a:gd name="T2" fmla="*/ 0 w 392"/>
                <a:gd name="T3" fmla="*/ 0 h 70"/>
                <a:gd name="T4" fmla="*/ 0 w 392"/>
                <a:gd name="T5" fmla="*/ 0 h 70"/>
                <a:gd name="T6" fmla="*/ 0 w 392"/>
                <a:gd name="T7" fmla="*/ 0 h 70"/>
                <a:gd name="T8" fmla="*/ 0 w 392"/>
                <a:gd name="T9" fmla="*/ 0 h 70"/>
                <a:gd name="T10" fmla="*/ 0 w 392"/>
                <a:gd name="T11" fmla="*/ 0 h 70"/>
                <a:gd name="T12" fmla="*/ 0 w 392"/>
                <a:gd name="T13" fmla="*/ 0 h 70"/>
                <a:gd name="T14" fmla="*/ 0 w 392"/>
                <a:gd name="T15" fmla="*/ 0 h 70"/>
                <a:gd name="T16" fmla="*/ 0 w 392"/>
                <a:gd name="T17" fmla="*/ 0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2" h="70">
                  <a:moveTo>
                    <a:pt x="35" y="70"/>
                  </a:moveTo>
                  <a:lnTo>
                    <a:pt x="0" y="35"/>
                  </a:lnTo>
                  <a:lnTo>
                    <a:pt x="0" y="33"/>
                  </a:lnTo>
                  <a:lnTo>
                    <a:pt x="35" y="0"/>
                  </a:lnTo>
                  <a:lnTo>
                    <a:pt x="357" y="0"/>
                  </a:lnTo>
                  <a:lnTo>
                    <a:pt x="392" y="35"/>
                  </a:lnTo>
                  <a:lnTo>
                    <a:pt x="392" y="38"/>
                  </a:lnTo>
                  <a:lnTo>
                    <a:pt x="357" y="70"/>
                  </a:lnTo>
                  <a:lnTo>
                    <a:pt x="35" y="7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8" name="未知"/>
            <p:cNvSpPr/>
            <p:nvPr/>
          </p:nvSpPr>
          <p:spPr bwMode="auto">
            <a:xfrm>
              <a:off x="1374" y="80"/>
              <a:ext cx="193" cy="29"/>
            </a:xfrm>
            <a:custGeom>
              <a:avLst/>
              <a:gdLst>
                <a:gd name="T0" fmla="*/ 0 w 484"/>
                <a:gd name="T1" fmla="*/ 0 h 73"/>
                <a:gd name="T2" fmla="*/ 0 w 484"/>
                <a:gd name="T3" fmla="*/ 0 h 73"/>
                <a:gd name="T4" fmla="*/ 0 w 484"/>
                <a:gd name="T5" fmla="*/ 0 h 73"/>
                <a:gd name="T6" fmla="*/ 0 w 484"/>
                <a:gd name="T7" fmla="*/ 0 h 73"/>
                <a:gd name="T8" fmla="*/ 0 w 484"/>
                <a:gd name="T9" fmla="*/ 0 h 73"/>
                <a:gd name="T10" fmla="*/ 0 w 484"/>
                <a:gd name="T11" fmla="*/ 0 h 73"/>
                <a:gd name="T12" fmla="*/ 0 w 484"/>
                <a:gd name="T13" fmla="*/ 0 h 73"/>
                <a:gd name="T14" fmla="*/ 0 w 484"/>
                <a:gd name="T15" fmla="*/ 0 h 73"/>
                <a:gd name="T16" fmla="*/ 0 w 484"/>
                <a:gd name="T17" fmla="*/ 0 h 73"/>
                <a:gd name="T18" fmla="*/ 0 w 484"/>
                <a:gd name="T19" fmla="*/ 0 h 73"/>
                <a:gd name="T20" fmla="*/ 0 w 484"/>
                <a:gd name="T21" fmla="*/ 0 h 73"/>
                <a:gd name="T22" fmla="*/ 0 w 484"/>
                <a:gd name="T23" fmla="*/ 0 h 73"/>
                <a:gd name="T24" fmla="*/ 0 w 484"/>
                <a:gd name="T25" fmla="*/ 0 h 73"/>
                <a:gd name="T26" fmla="*/ 0 w 484"/>
                <a:gd name="T27" fmla="*/ 0 h 73"/>
                <a:gd name="T28" fmla="*/ 0 w 484"/>
                <a:gd name="T29" fmla="*/ 0 h 73"/>
                <a:gd name="T30" fmla="*/ 0 w 484"/>
                <a:gd name="T31" fmla="*/ 0 h 73"/>
                <a:gd name="T32" fmla="*/ 0 w 484"/>
                <a:gd name="T33" fmla="*/ 0 h 73"/>
                <a:gd name="T34" fmla="*/ 0 w 484"/>
                <a:gd name="T35" fmla="*/ 0 h 73"/>
                <a:gd name="T36" fmla="*/ 0 w 484"/>
                <a:gd name="T37" fmla="*/ 0 h 73"/>
                <a:gd name="T38" fmla="*/ 0 w 484"/>
                <a:gd name="T39" fmla="*/ 0 h 73"/>
                <a:gd name="T40" fmla="*/ 0 w 484"/>
                <a:gd name="T41" fmla="*/ 0 h 73"/>
                <a:gd name="T42" fmla="*/ 0 w 484"/>
                <a:gd name="T43" fmla="*/ 0 h 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84" h="73">
                  <a:moveTo>
                    <a:pt x="424" y="0"/>
                  </a:moveTo>
                  <a:lnTo>
                    <a:pt x="484" y="10"/>
                  </a:lnTo>
                  <a:lnTo>
                    <a:pt x="484" y="12"/>
                  </a:lnTo>
                  <a:lnTo>
                    <a:pt x="484" y="14"/>
                  </a:lnTo>
                  <a:lnTo>
                    <a:pt x="429" y="38"/>
                  </a:lnTo>
                  <a:lnTo>
                    <a:pt x="361" y="51"/>
                  </a:lnTo>
                  <a:lnTo>
                    <a:pt x="290" y="60"/>
                  </a:lnTo>
                  <a:lnTo>
                    <a:pt x="212" y="66"/>
                  </a:lnTo>
                  <a:lnTo>
                    <a:pt x="148" y="70"/>
                  </a:lnTo>
                  <a:lnTo>
                    <a:pt x="87" y="73"/>
                  </a:lnTo>
                  <a:lnTo>
                    <a:pt x="52" y="73"/>
                  </a:lnTo>
                  <a:lnTo>
                    <a:pt x="38" y="73"/>
                  </a:lnTo>
                  <a:lnTo>
                    <a:pt x="0" y="68"/>
                  </a:lnTo>
                  <a:lnTo>
                    <a:pt x="1" y="65"/>
                  </a:lnTo>
                  <a:lnTo>
                    <a:pt x="66" y="47"/>
                  </a:lnTo>
                  <a:lnTo>
                    <a:pt x="143" y="32"/>
                  </a:lnTo>
                  <a:lnTo>
                    <a:pt x="207" y="21"/>
                  </a:lnTo>
                  <a:lnTo>
                    <a:pt x="266" y="12"/>
                  </a:lnTo>
                  <a:lnTo>
                    <a:pt x="329" y="5"/>
                  </a:lnTo>
                  <a:lnTo>
                    <a:pt x="392" y="0"/>
                  </a:lnTo>
                  <a:lnTo>
                    <a:pt x="414" y="0"/>
                  </a:lnTo>
                  <a:lnTo>
                    <a:pt x="424"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ustDataLst>
      <p:tags r:id="rId34"/>
    </p:custDataLst>
  </p:cSld>
  <p:clrMapOvr>
    <a:masterClrMapping/>
  </p:clrMapOvr>
  <mc:AlternateContent xmlns:mc="http://schemas.openxmlformats.org/markup-compatibility/2006">
    <mc:Choice xmlns:p14="http://schemas.microsoft.com/office/powerpoint/2010/main" Requires="p14">
      <p:transition p14:dur="0" advTm="111250"/>
    </mc:Choice>
    <mc:Fallback>
      <p:transition advTm="1112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wipe(left)">
                                      <p:cBhvr>
                                        <p:cTn id="7" dur="5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6"/>
                                        </p:tgtEl>
                                        <p:attrNameLst>
                                          <p:attrName>style.visibility</p:attrName>
                                        </p:attrNameLst>
                                      </p:cBhvr>
                                      <p:to>
                                        <p:strVal val="visible"/>
                                      </p:to>
                                    </p:set>
                                    <p:animEffect transition="in" filter="wipe(left)">
                                      <p:cBhvr>
                                        <p:cTn id="12" dur="500"/>
                                        <p:tgtEl>
                                          <p:spTgt spid="6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4"/>
                                        </p:tgtEl>
                                        <p:attrNameLst>
                                          <p:attrName>style.visibility</p:attrName>
                                        </p:attrNameLst>
                                      </p:cBhvr>
                                      <p:to>
                                        <p:strVal val="visible"/>
                                      </p:to>
                                    </p:set>
                                    <p:animEffect transition="in" filter="wipe(left)">
                                      <p:cBhvr>
                                        <p:cTn id="17" dur="500"/>
                                        <p:tgtEl>
                                          <p:spTgt spid="3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14"/>
                                        </p:tgtEl>
                                        <p:attrNameLst>
                                          <p:attrName>style.visibility</p:attrName>
                                        </p:attrNameLst>
                                      </p:cBhvr>
                                      <p:to>
                                        <p:strVal val="visible"/>
                                      </p:to>
                                    </p:set>
                                    <p:animEffect transition="in" filter="wipe(left)">
                                      <p:cBhvr>
                                        <p:cTn id="22" dur="500"/>
                                        <p:tgtEl>
                                          <p:spTgt spid="14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5"/>
                                        </p:tgtEl>
                                        <p:attrNameLst>
                                          <p:attrName>style.visibility</p:attrName>
                                        </p:attrNameLst>
                                      </p:cBhvr>
                                      <p:to>
                                        <p:strVal val="visible"/>
                                      </p:to>
                                    </p:set>
                                    <p:animEffect transition="in" filter="wipe(left)">
                                      <p:cBhvr>
                                        <p:cTn id="27" dur="500"/>
                                        <p:tgtEl>
                                          <p:spTgt spid="69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59"/>
                                        </p:tgtEl>
                                        <p:attrNameLst>
                                          <p:attrName>style.visibility</p:attrName>
                                        </p:attrNameLst>
                                      </p:cBhvr>
                                      <p:to>
                                        <p:strVal val="visible"/>
                                      </p:to>
                                    </p:set>
                                    <p:animEffect transition="in" filter="wipe(left)">
                                      <p:cBhvr>
                                        <p:cTn id="32" dur="500"/>
                                        <p:tgtEl>
                                          <p:spTgt spid="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P spid="324" grpId="0"/>
      <p:bldP spid="69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先行进位加法器电路设计之</a:t>
            </a:r>
            <a:r>
              <a:rPr lang="en-US" altLang="zh-CN" dirty="0"/>
              <a:t>---PG</a:t>
            </a:r>
            <a:r>
              <a:rPr lang="zh-CN" altLang="en-US" dirty="0"/>
              <a:t>生成电路</a:t>
            </a:r>
            <a:endParaRPr lang="zh-CN" altLang="en-US" dirty="0"/>
          </a:p>
        </p:txBody>
      </p:sp>
      <p:sp>
        <p:nvSpPr>
          <p:cNvPr id="65" name="内容占位符 2"/>
          <p:cNvSpPr txBox="1"/>
          <p:nvPr/>
        </p:nvSpPr>
        <p:spPr>
          <a:xfrm>
            <a:off x="4551441" y="5984127"/>
            <a:ext cx="3249232" cy="49365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3 </a:t>
            </a:r>
            <a:r>
              <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级门电路延迟</a:t>
            </a:r>
            <a:endPar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endParaRPr>
          </a:p>
          <a:p>
            <a:pPr algn="ctr"/>
            <a:endPar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14" name="组合 113"/>
          <p:cNvGrpSpPr/>
          <p:nvPr/>
        </p:nvGrpSpPr>
        <p:grpSpPr>
          <a:xfrm>
            <a:off x="2470200" y="2174240"/>
            <a:ext cx="7162800" cy="3389282"/>
            <a:chOff x="2470200" y="1424940"/>
            <a:chExt cx="7162800" cy="3389282"/>
          </a:xfrm>
        </p:grpSpPr>
        <p:sp>
          <p:nvSpPr>
            <p:cNvPr id="4" name="Rectangle 2"/>
            <p:cNvSpPr>
              <a:spLocks noChangeArrowheads="1"/>
            </p:cNvSpPr>
            <p:nvPr/>
          </p:nvSpPr>
          <p:spPr bwMode="auto">
            <a:xfrm>
              <a:off x="2470200" y="2244839"/>
              <a:ext cx="7162800" cy="1916778"/>
            </a:xfrm>
            <a:prstGeom prst="rect">
              <a:avLst/>
            </a:prstGeom>
            <a:solidFill>
              <a:srgbClr val="99FFCC"/>
            </a:solidFill>
            <a:ln w="19050">
              <a:solidFill>
                <a:schemeClr val="accent2"/>
              </a:solidFill>
              <a:miter lim="800000"/>
            </a:ln>
            <a:effectLst>
              <a:outerShdw blurRad="50800" dist="635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sz="360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3" name="Rectangle 138"/>
            <p:cNvSpPr>
              <a:spLocks noChangeArrowheads="1"/>
            </p:cNvSpPr>
            <p:nvPr/>
          </p:nvSpPr>
          <p:spPr bwMode="auto">
            <a:xfrm>
              <a:off x="2908425" y="1424940"/>
              <a:ext cx="1308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G</a:t>
              </a:r>
              <a:r>
                <a:rPr lang="en-US" altLang="zh-CN" sz="2400" b="1" baseline="-2500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3    </a:t>
              </a:r>
              <a:r>
                <a:rPr lang="en-US" altLang="zh-CN" sz="2400" b="1">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P</a:t>
              </a:r>
              <a:r>
                <a:rPr lang="en-US" altLang="zh-CN" sz="2400" b="1" baseline="-2500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3</a:t>
              </a:r>
              <a:endPar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endParaRPr>
            </a:p>
          </p:txBody>
        </p:sp>
        <p:grpSp>
          <p:nvGrpSpPr>
            <p:cNvPr id="3" name="组合 2"/>
            <p:cNvGrpSpPr/>
            <p:nvPr/>
          </p:nvGrpSpPr>
          <p:grpSpPr>
            <a:xfrm>
              <a:off x="2823260" y="1882140"/>
              <a:ext cx="1424940" cy="2898918"/>
              <a:chOff x="2823260" y="1882140"/>
              <a:chExt cx="1424940" cy="2898918"/>
            </a:xfrm>
          </p:grpSpPr>
          <p:sp>
            <p:nvSpPr>
              <p:cNvPr id="51" name="Rectangle 136"/>
              <p:cNvSpPr>
                <a:spLocks noChangeArrowheads="1"/>
              </p:cNvSpPr>
              <p:nvPr/>
            </p:nvSpPr>
            <p:spPr bwMode="auto">
              <a:xfrm>
                <a:off x="2823260" y="4400058"/>
                <a:ext cx="1219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a:latin typeface="Courier New" panose="02070309020205020404" pitchFamily="49" charset="0"/>
                    <a:ea typeface="Segoe UI Black" panose="020B0A02040204020203" pitchFamily="34" charset="0"/>
                    <a:cs typeface="Courier New" panose="02070309020205020404" pitchFamily="49" charset="0"/>
                  </a:rPr>
                  <a:t>X</a:t>
                </a:r>
                <a:r>
                  <a:rPr lang="en-US" altLang="zh-CN" sz="2400" b="1" baseline="-25000">
                    <a:latin typeface="Courier New" panose="02070309020205020404" pitchFamily="49" charset="0"/>
                    <a:ea typeface="Segoe UI Black" panose="020B0A02040204020203" pitchFamily="34" charset="0"/>
                    <a:cs typeface="Courier New" panose="02070309020205020404" pitchFamily="49" charset="0"/>
                  </a:rPr>
                  <a:t>3</a:t>
                </a:r>
                <a:r>
                  <a:rPr lang="en-US" altLang="zh-CN" sz="2400" b="1">
                    <a:latin typeface="Courier New" panose="02070309020205020404" pitchFamily="49" charset="0"/>
                    <a:ea typeface="Segoe UI Black" panose="020B0A02040204020203" pitchFamily="34" charset="0"/>
                    <a:cs typeface="Courier New" panose="02070309020205020404" pitchFamily="49" charset="0"/>
                  </a:rPr>
                  <a:t>Y</a:t>
                </a:r>
                <a:r>
                  <a:rPr lang="en-US" altLang="zh-CN" sz="2400" b="1" baseline="-25000">
                    <a:latin typeface="Courier New" panose="02070309020205020404" pitchFamily="49" charset="0"/>
                    <a:ea typeface="Segoe UI Black" panose="020B0A02040204020203" pitchFamily="34" charset="0"/>
                    <a:cs typeface="Courier New" panose="02070309020205020404" pitchFamily="49" charset="0"/>
                  </a:rPr>
                  <a:t>3</a:t>
                </a:r>
                <a:endParaRPr lang="en-US" altLang="zh-CN" sz="2400" b="1" baseline="-25000" dirty="0">
                  <a:solidFill>
                    <a:schemeClr val="folHlink"/>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55" name="Rectangle 140"/>
              <p:cNvSpPr>
                <a:spLocks noChangeArrowheads="1"/>
              </p:cNvSpPr>
              <p:nvPr/>
            </p:nvSpPr>
            <p:spPr bwMode="auto">
              <a:xfrm>
                <a:off x="2876600" y="2789064"/>
                <a:ext cx="609600" cy="3810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0"/>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2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Line 141"/>
              <p:cNvSpPr>
                <a:spLocks noChangeShapeType="1"/>
              </p:cNvSpPr>
              <p:nvPr/>
            </p:nvSpPr>
            <p:spPr bwMode="auto">
              <a:xfrm>
                <a:off x="3029000" y="3170064"/>
                <a:ext cx="0" cy="12620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57" name="Line 142"/>
              <p:cNvSpPr>
                <a:spLocks noChangeShapeType="1"/>
              </p:cNvSpPr>
              <p:nvPr/>
            </p:nvSpPr>
            <p:spPr bwMode="auto">
              <a:xfrm>
                <a:off x="3333800" y="3170064"/>
                <a:ext cx="0" cy="12620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58" name="Line 143"/>
              <p:cNvSpPr>
                <a:spLocks noChangeShapeType="1"/>
              </p:cNvSpPr>
              <p:nvPr/>
            </p:nvSpPr>
            <p:spPr bwMode="auto">
              <a:xfrm>
                <a:off x="3029000" y="3474864"/>
                <a:ext cx="76200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59" name="Line 144"/>
              <p:cNvSpPr>
                <a:spLocks noChangeShapeType="1"/>
              </p:cNvSpPr>
              <p:nvPr/>
            </p:nvSpPr>
            <p:spPr bwMode="auto">
              <a:xfrm>
                <a:off x="3332897" y="3703464"/>
                <a:ext cx="76200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60" name="Line 145"/>
              <p:cNvSpPr>
                <a:spLocks noChangeShapeType="1"/>
              </p:cNvSpPr>
              <p:nvPr/>
            </p:nvSpPr>
            <p:spPr bwMode="auto">
              <a:xfrm>
                <a:off x="3791000" y="3170064"/>
                <a:ext cx="0" cy="30480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61" name="Line 146"/>
              <p:cNvSpPr>
                <a:spLocks noChangeShapeType="1"/>
              </p:cNvSpPr>
              <p:nvPr/>
            </p:nvSpPr>
            <p:spPr bwMode="auto">
              <a:xfrm>
                <a:off x="4095800" y="3170064"/>
                <a:ext cx="0" cy="53340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62" name="Line 147"/>
              <p:cNvSpPr>
                <a:spLocks noChangeShapeType="1"/>
              </p:cNvSpPr>
              <p:nvPr/>
            </p:nvSpPr>
            <p:spPr bwMode="auto">
              <a:xfrm flipV="1">
                <a:off x="318140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64" name="Oval 149"/>
              <p:cNvSpPr>
                <a:spLocks noChangeArrowheads="1"/>
              </p:cNvSpPr>
              <p:nvPr/>
            </p:nvSpPr>
            <p:spPr bwMode="auto">
              <a:xfrm>
                <a:off x="3303639" y="3672983"/>
                <a:ext cx="67416" cy="66675"/>
              </a:xfrm>
              <a:prstGeom prst="ellipse">
                <a:avLst/>
              </a:prstGeom>
              <a:solidFill>
                <a:schemeClr val="tx1"/>
              </a:solidFill>
              <a:ln w="19050">
                <a:solidFill>
                  <a:schemeClr val="tx1"/>
                </a:solidFill>
                <a:rou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6" name="Oval 149"/>
              <p:cNvSpPr>
                <a:spLocks noChangeArrowheads="1"/>
              </p:cNvSpPr>
              <p:nvPr/>
            </p:nvSpPr>
            <p:spPr bwMode="auto">
              <a:xfrm>
                <a:off x="2998839" y="3444383"/>
                <a:ext cx="67416" cy="66675"/>
              </a:xfrm>
              <a:prstGeom prst="ellipse">
                <a:avLst/>
              </a:prstGeom>
              <a:solidFill>
                <a:schemeClr val="tx1"/>
              </a:solidFill>
              <a:ln w="19050">
                <a:solidFill>
                  <a:schemeClr val="tx1"/>
                </a:solidFill>
                <a:rou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4" name="Rectangle 139"/>
              <p:cNvSpPr>
                <a:spLocks noChangeArrowheads="1"/>
              </p:cNvSpPr>
              <p:nvPr/>
            </p:nvSpPr>
            <p:spPr bwMode="auto">
              <a:xfrm>
                <a:off x="3638600" y="2789064"/>
                <a:ext cx="609600" cy="3810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0"/>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Line 147"/>
              <p:cNvSpPr>
                <a:spLocks noChangeShapeType="1"/>
              </p:cNvSpPr>
              <p:nvPr/>
            </p:nvSpPr>
            <p:spPr bwMode="auto">
              <a:xfrm flipV="1">
                <a:off x="392816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4499659" y="1915304"/>
              <a:ext cx="1424940" cy="2898918"/>
              <a:chOff x="2823260" y="1882140"/>
              <a:chExt cx="1424940" cy="2898918"/>
            </a:xfrm>
          </p:grpSpPr>
          <p:sp>
            <p:nvSpPr>
              <p:cNvPr id="69" name="Rectangle 136"/>
              <p:cNvSpPr>
                <a:spLocks noChangeArrowheads="1"/>
              </p:cNvSpPr>
              <p:nvPr/>
            </p:nvSpPr>
            <p:spPr bwMode="auto">
              <a:xfrm>
                <a:off x="2823260" y="4400058"/>
                <a:ext cx="1219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a:latin typeface="Courier New" panose="02070309020205020404" pitchFamily="49" charset="0"/>
                    <a:ea typeface="Segoe UI Black" panose="020B0A02040204020203" pitchFamily="34" charset="0"/>
                    <a:cs typeface="Courier New" panose="02070309020205020404" pitchFamily="49" charset="0"/>
                  </a:rPr>
                  <a:t>X</a:t>
                </a:r>
                <a:r>
                  <a:rPr lang="en-US" altLang="zh-CN" sz="2400" b="1" baseline="-25000">
                    <a:latin typeface="Courier New" panose="02070309020205020404" pitchFamily="49" charset="0"/>
                    <a:ea typeface="Segoe UI Black" panose="020B0A02040204020203" pitchFamily="34" charset="0"/>
                    <a:cs typeface="Courier New" panose="02070309020205020404" pitchFamily="49" charset="0"/>
                  </a:rPr>
                  <a:t>2</a:t>
                </a:r>
                <a:r>
                  <a:rPr lang="en-US" altLang="zh-CN" sz="2400" b="1">
                    <a:latin typeface="Courier New" panose="02070309020205020404" pitchFamily="49" charset="0"/>
                    <a:ea typeface="Segoe UI Black" panose="020B0A02040204020203" pitchFamily="34" charset="0"/>
                    <a:cs typeface="Courier New" panose="02070309020205020404" pitchFamily="49" charset="0"/>
                  </a:rPr>
                  <a:t>Y</a:t>
                </a:r>
                <a:r>
                  <a:rPr lang="en-US" altLang="zh-CN" sz="2400" b="1" baseline="-25000">
                    <a:latin typeface="Courier New" panose="02070309020205020404" pitchFamily="49" charset="0"/>
                    <a:ea typeface="Segoe UI Black" panose="020B0A02040204020203" pitchFamily="34" charset="0"/>
                    <a:cs typeface="Courier New" panose="02070309020205020404" pitchFamily="49" charset="0"/>
                  </a:rPr>
                  <a:t>2</a:t>
                </a:r>
                <a:endParaRPr lang="en-US" altLang="zh-CN" sz="2400" b="1" baseline="-25000" dirty="0">
                  <a:solidFill>
                    <a:schemeClr val="folHlink"/>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70" name="Rectangle 140"/>
              <p:cNvSpPr>
                <a:spLocks noChangeArrowheads="1"/>
              </p:cNvSpPr>
              <p:nvPr/>
            </p:nvSpPr>
            <p:spPr bwMode="auto">
              <a:xfrm>
                <a:off x="2876600" y="2789064"/>
                <a:ext cx="609600" cy="3810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0"/>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2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1" name="Line 141"/>
              <p:cNvSpPr>
                <a:spLocks noChangeShapeType="1"/>
              </p:cNvSpPr>
              <p:nvPr/>
            </p:nvSpPr>
            <p:spPr bwMode="auto">
              <a:xfrm>
                <a:off x="3029000" y="3170064"/>
                <a:ext cx="0" cy="12620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2" name="Line 142"/>
              <p:cNvSpPr>
                <a:spLocks noChangeShapeType="1"/>
              </p:cNvSpPr>
              <p:nvPr/>
            </p:nvSpPr>
            <p:spPr bwMode="auto">
              <a:xfrm>
                <a:off x="3333800" y="3170064"/>
                <a:ext cx="0" cy="12620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3" name="Line 143"/>
              <p:cNvSpPr>
                <a:spLocks noChangeShapeType="1"/>
              </p:cNvSpPr>
              <p:nvPr/>
            </p:nvSpPr>
            <p:spPr bwMode="auto">
              <a:xfrm>
                <a:off x="3029000" y="3474864"/>
                <a:ext cx="76200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4" name="Line 144"/>
              <p:cNvSpPr>
                <a:spLocks noChangeShapeType="1"/>
              </p:cNvSpPr>
              <p:nvPr/>
            </p:nvSpPr>
            <p:spPr bwMode="auto">
              <a:xfrm>
                <a:off x="3332897" y="3703464"/>
                <a:ext cx="76200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5" name="Line 145"/>
              <p:cNvSpPr>
                <a:spLocks noChangeShapeType="1"/>
              </p:cNvSpPr>
              <p:nvPr/>
            </p:nvSpPr>
            <p:spPr bwMode="auto">
              <a:xfrm>
                <a:off x="3791000" y="3170064"/>
                <a:ext cx="0" cy="30480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6" name="Line 146"/>
              <p:cNvSpPr>
                <a:spLocks noChangeShapeType="1"/>
              </p:cNvSpPr>
              <p:nvPr/>
            </p:nvSpPr>
            <p:spPr bwMode="auto">
              <a:xfrm>
                <a:off x="4095800" y="3170064"/>
                <a:ext cx="0" cy="53340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7" name="Line 147"/>
              <p:cNvSpPr>
                <a:spLocks noChangeShapeType="1"/>
              </p:cNvSpPr>
              <p:nvPr/>
            </p:nvSpPr>
            <p:spPr bwMode="auto">
              <a:xfrm flipV="1">
                <a:off x="318140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8" name="Oval 149"/>
              <p:cNvSpPr>
                <a:spLocks noChangeArrowheads="1"/>
              </p:cNvSpPr>
              <p:nvPr/>
            </p:nvSpPr>
            <p:spPr bwMode="auto">
              <a:xfrm>
                <a:off x="3303639" y="3672983"/>
                <a:ext cx="67416" cy="66675"/>
              </a:xfrm>
              <a:prstGeom prst="ellipse">
                <a:avLst/>
              </a:prstGeom>
              <a:solidFill>
                <a:schemeClr val="tx1"/>
              </a:solidFill>
              <a:ln w="19050">
                <a:solidFill>
                  <a:schemeClr val="tx1"/>
                </a:solidFill>
                <a:rou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9" name="Oval 149"/>
              <p:cNvSpPr>
                <a:spLocks noChangeArrowheads="1"/>
              </p:cNvSpPr>
              <p:nvPr/>
            </p:nvSpPr>
            <p:spPr bwMode="auto">
              <a:xfrm>
                <a:off x="2998839" y="3444383"/>
                <a:ext cx="67416" cy="66675"/>
              </a:xfrm>
              <a:prstGeom prst="ellipse">
                <a:avLst/>
              </a:prstGeom>
              <a:solidFill>
                <a:schemeClr val="tx1"/>
              </a:solidFill>
              <a:ln w="19050">
                <a:solidFill>
                  <a:schemeClr val="tx1"/>
                </a:solidFill>
                <a:rou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0" name="Rectangle 139"/>
              <p:cNvSpPr>
                <a:spLocks noChangeArrowheads="1"/>
              </p:cNvSpPr>
              <p:nvPr/>
            </p:nvSpPr>
            <p:spPr bwMode="auto">
              <a:xfrm>
                <a:off x="3638600" y="2789064"/>
                <a:ext cx="609600" cy="3810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0"/>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1" name="Line 147"/>
              <p:cNvSpPr>
                <a:spLocks noChangeShapeType="1"/>
              </p:cNvSpPr>
              <p:nvPr/>
            </p:nvSpPr>
            <p:spPr bwMode="auto">
              <a:xfrm flipV="1">
                <a:off x="392816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6176057" y="1906169"/>
              <a:ext cx="1424940" cy="2898918"/>
              <a:chOff x="2823260" y="1882140"/>
              <a:chExt cx="1424940" cy="2898918"/>
            </a:xfrm>
          </p:grpSpPr>
          <p:sp>
            <p:nvSpPr>
              <p:cNvPr id="83" name="Rectangle 136"/>
              <p:cNvSpPr>
                <a:spLocks noChangeArrowheads="1"/>
              </p:cNvSpPr>
              <p:nvPr/>
            </p:nvSpPr>
            <p:spPr bwMode="auto">
              <a:xfrm>
                <a:off x="2823260" y="4400058"/>
                <a:ext cx="1219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a:latin typeface="Courier New" panose="02070309020205020404" pitchFamily="49" charset="0"/>
                    <a:ea typeface="Segoe UI Black" panose="020B0A02040204020203" pitchFamily="34" charset="0"/>
                    <a:cs typeface="Courier New" panose="02070309020205020404" pitchFamily="49" charset="0"/>
                  </a:rPr>
                  <a:t>X</a:t>
                </a:r>
                <a:r>
                  <a:rPr lang="en-US" altLang="zh-CN" sz="2400" b="1" baseline="-25000">
                    <a:latin typeface="Courier New" panose="02070309020205020404" pitchFamily="49" charset="0"/>
                    <a:ea typeface="Segoe UI Black" panose="020B0A02040204020203" pitchFamily="34" charset="0"/>
                    <a:cs typeface="Courier New" panose="02070309020205020404" pitchFamily="49" charset="0"/>
                  </a:rPr>
                  <a:t>1</a:t>
                </a:r>
                <a:r>
                  <a:rPr lang="en-US" altLang="zh-CN" sz="2400" b="1">
                    <a:latin typeface="Courier New" panose="02070309020205020404" pitchFamily="49" charset="0"/>
                    <a:ea typeface="Segoe UI Black" panose="020B0A02040204020203" pitchFamily="34" charset="0"/>
                    <a:cs typeface="Courier New" panose="02070309020205020404" pitchFamily="49" charset="0"/>
                  </a:rPr>
                  <a:t>Y</a:t>
                </a:r>
                <a:r>
                  <a:rPr lang="en-US" altLang="zh-CN" sz="2400" b="1" baseline="-25000">
                    <a:latin typeface="Courier New" panose="02070309020205020404" pitchFamily="49" charset="0"/>
                    <a:ea typeface="Segoe UI Black" panose="020B0A02040204020203" pitchFamily="34" charset="0"/>
                    <a:cs typeface="Courier New" panose="02070309020205020404" pitchFamily="49" charset="0"/>
                  </a:rPr>
                  <a:t>1</a:t>
                </a:r>
                <a:endParaRPr lang="en-US" altLang="zh-CN" sz="2400" b="1" baseline="-25000" dirty="0">
                  <a:solidFill>
                    <a:schemeClr val="folHlink"/>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84" name="Rectangle 140"/>
              <p:cNvSpPr>
                <a:spLocks noChangeArrowheads="1"/>
              </p:cNvSpPr>
              <p:nvPr/>
            </p:nvSpPr>
            <p:spPr bwMode="auto">
              <a:xfrm>
                <a:off x="2876600" y="2789064"/>
                <a:ext cx="609600" cy="3810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0"/>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2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Line 141"/>
              <p:cNvSpPr>
                <a:spLocks noChangeShapeType="1"/>
              </p:cNvSpPr>
              <p:nvPr/>
            </p:nvSpPr>
            <p:spPr bwMode="auto">
              <a:xfrm>
                <a:off x="3029000" y="3170064"/>
                <a:ext cx="0" cy="12620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86" name="Line 142"/>
              <p:cNvSpPr>
                <a:spLocks noChangeShapeType="1"/>
              </p:cNvSpPr>
              <p:nvPr/>
            </p:nvSpPr>
            <p:spPr bwMode="auto">
              <a:xfrm>
                <a:off x="3333800" y="3170064"/>
                <a:ext cx="0" cy="12620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87" name="Line 143"/>
              <p:cNvSpPr>
                <a:spLocks noChangeShapeType="1"/>
              </p:cNvSpPr>
              <p:nvPr/>
            </p:nvSpPr>
            <p:spPr bwMode="auto">
              <a:xfrm>
                <a:off x="3029000" y="3474864"/>
                <a:ext cx="76200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88" name="Line 144"/>
              <p:cNvSpPr>
                <a:spLocks noChangeShapeType="1"/>
              </p:cNvSpPr>
              <p:nvPr/>
            </p:nvSpPr>
            <p:spPr bwMode="auto">
              <a:xfrm>
                <a:off x="3332897" y="3703464"/>
                <a:ext cx="76200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89" name="Line 145"/>
              <p:cNvSpPr>
                <a:spLocks noChangeShapeType="1"/>
              </p:cNvSpPr>
              <p:nvPr/>
            </p:nvSpPr>
            <p:spPr bwMode="auto">
              <a:xfrm>
                <a:off x="3791000" y="3170064"/>
                <a:ext cx="0" cy="30480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90" name="Line 146"/>
              <p:cNvSpPr>
                <a:spLocks noChangeShapeType="1"/>
              </p:cNvSpPr>
              <p:nvPr/>
            </p:nvSpPr>
            <p:spPr bwMode="auto">
              <a:xfrm>
                <a:off x="4095800" y="3170064"/>
                <a:ext cx="0" cy="53340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91" name="Line 147"/>
              <p:cNvSpPr>
                <a:spLocks noChangeShapeType="1"/>
              </p:cNvSpPr>
              <p:nvPr/>
            </p:nvSpPr>
            <p:spPr bwMode="auto">
              <a:xfrm flipV="1">
                <a:off x="318140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92" name="Oval 149"/>
              <p:cNvSpPr>
                <a:spLocks noChangeArrowheads="1"/>
              </p:cNvSpPr>
              <p:nvPr/>
            </p:nvSpPr>
            <p:spPr bwMode="auto">
              <a:xfrm>
                <a:off x="3303639" y="3672983"/>
                <a:ext cx="67416" cy="66675"/>
              </a:xfrm>
              <a:prstGeom prst="ellipse">
                <a:avLst/>
              </a:prstGeom>
              <a:solidFill>
                <a:schemeClr val="tx1"/>
              </a:solidFill>
              <a:ln w="19050">
                <a:solidFill>
                  <a:schemeClr val="tx1"/>
                </a:solidFill>
                <a:rou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Oval 149"/>
              <p:cNvSpPr>
                <a:spLocks noChangeArrowheads="1"/>
              </p:cNvSpPr>
              <p:nvPr/>
            </p:nvSpPr>
            <p:spPr bwMode="auto">
              <a:xfrm>
                <a:off x="2998839" y="3444383"/>
                <a:ext cx="67416" cy="66675"/>
              </a:xfrm>
              <a:prstGeom prst="ellipse">
                <a:avLst/>
              </a:prstGeom>
              <a:solidFill>
                <a:schemeClr val="tx1"/>
              </a:solidFill>
              <a:ln w="19050">
                <a:solidFill>
                  <a:schemeClr val="tx1"/>
                </a:solidFill>
                <a:rou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4" name="Rectangle 139"/>
              <p:cNvSpPr>
                <a:spLocks noChangeArrowheads="1"/>
              </p:cNvSpPr>
              <p:nvPr/>
            </p:nvSpPr>
            <p:spPr bwMode="auto">
              <a:xfrm>
                <a:off x="3638600" y="2789064"/>
                <a:ext cx="609600" cy="3810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0"/>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 name="Line 147"/>
              <p:cNvSpPr>
                <a:spLocks noChangeShapeType="1"/>
              </p:cNvSpPr>
              <p:nvPr/>
            </p:nvSpPr>
            <p:spPr bwMode="auto">
              <a:xfrm flipV="1">
                <a:off x="392816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grpSp>
        <p:grpSp>
          <p:nvGrpSpPr>
            <p:cNvPr id="96" name="组合 95"/>
            <p:cNvGrpSpPr/>
            <p:nvPr/>
          </p:nvGrpSpPr>
          <p:grpSpPr>
            <a:xfrm>
              <a:off x="7852455" y="1909734"/>
              <a:ext cx="1424940" cy="2898918"/>
              <a:chOff x="2823260" y="1882140"/>
              <a:chExt cx="1424940" cy="2898918"/>
            </a:xfrm>
          </p:grpSpPr>
          <p:sp>
            <p:nvSpPr>
              <p:cNvPr id="97" name="Rectangle 136"/>
              <p:cNvSpPr>
                <a:spLocks noChangeArrowheads="1"/>
              </p:cNvSpPr>
              <p:nvPr/>
            </p:nvSpPr>
            <p:spPr bwMode="auto">
              <a:xfrm>
                <a:off x="2823260" y="4400058"/>
                <a:ext cx="1219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a:latin typeface="Courier New" panose="02070309020205020404" pitchFamily="49" charset="0"/>
                    <a:ea typeface="Segoe UI Black" panose="020B0A02040204020203" pitchFamily="34" charset="0"/>
                    <a:cs typeface="Courier New" panose="02070309020205020404" pitchFamily="49" charset="0"/>
                  </a:rPr>
                  <a:t>X</a:t>
                </a:r>
                <a:r>
                  <a:rPr lang="en-US" altLang="zh-CN" sz="2400" b="1" baseline="-25000">
                    <a:latin typeface="Courier New" panose="02070309020205020404" pitchFamily="49" charset="0"/>
                    <a:ea typeface="Segoe UI Black" panose="020B0A02040204020203" pitchFamily="34" charset="0"/>
                    <a:cs typeface="Courier New" panose="02070309020205020404" pitchFamily="49" charset="0"/>
                  </a:rPr>
                  <a:t>0</a:t>
                </a:r>
                <a:r>
                  <a:rPr lang="en-US" altLang="zh-CN" sz="2400" b="1">
                    <a:latin typeface="Courier New" panose="02070309020205020404" pitchFamily="49" charset="0"/>
                    <a:ea typeface="Segoe UI Black" panose="020B0A02040204020203" pitchFamily="34" charset="0"/>
                    <a:cs typeface="Courier New" panose="02070309020205020404" pitchFamily="49" charset="0"/>
                  </a:rPr>
                  <a:t>Y</a:t>
                </a:r>
                <a:r>
                  <a:rPr lang="en-US" altLang="zh-CN" sz="2400" b="1" baseline="-25000">
                    <a:latin typeface="Courier New" panose="02070309020205020404" pitchFamily="49" charset="0"/>
                    <a:ea typeface="Segoe UI Black" panose="020B0A02040204020203" pitchFamily="34" charset="0"/>
                    <a:cs typeface="Courier New" panose="02070309020205020404" pitchFamily="49" charset="0"/>
                  </a:rPr>
                  <a:t>0</a:t>
                </a:r>
                <a:endParaRPr lang="en-US" altLang="zh-CN" sz="2400" b="1" baseline="-25000" dirty="0">
                  <a:solidFill>
                    <a:schemeClr val="folHlink"/>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98" name="Rectangle 140"/>
              <p:cNvSpPr>
                <a:spLocks noChangeArrowheads="1"/>
              </p:cNvSpPr>
              <p:nvPr/>
            </p:nvSpPr>
            <p:spPr bwMode="auto">
              <a:xfrm>
                <a:off x="2876600" y="2789064"/>
                <a:ext cx="609600" cy="3810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0"/>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2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9" name="Line 141"/>
              <p:cNvSpPr>
                <a:spLocks noChangeShapeType="1"/>
              </p:cNvSpPr>
              <p:nvPr/>
            </p:nvSpPr>
            <p:spPr bwMode="auto">
              <a:xfrm>
                <a:off x="3029000" y="3170064"/>
                <a:ext cx="0" cy="12620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0" name="Line 142"/>
              <p:cNvSpPr>
                <a:spLocks noChangeShapeType="1"/>
              </p:cNvSpPr>
              <p:nvPr/>
            </p:nvSpPr>
            <p:spPr bwMode="auto">
              <a:xfrm>
                <a:off x="3333800" y="3170064"/>
                <a:ext cx="0" cy="12620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1" name="Line 143"/>
              <p:cNvSpPr>
                <a:spLocks noChangeShapeType="1"/>
              </p:cNvSpPr>
              <p:nvPr/>
            </p:nvSpPr>
            <p:spPr bwMode="auto">
              <a:xfrm>
                <a:off x="3029000" y="3474864"/>
                <a:ext cx="76200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2" name="Line 144"/>
              <p:cNvSpPr>
                <a:spLocks noChangeShapeType="1"/>
              </p:cNvSpPr>
              <p:nvPr/>
            </p:nvSpPr>
            <p:spPr bwMode="auto">
              <a:xfrm>
                <a:off x="3332897" y="3703464"/>
                <a:ext cx="76200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3" name="Line 145"/>
              <p:cNvSpPr>
                <a:spLocks noChangeShapeType="1"/>
              </p:cNvSpPr>
              <p:nvPr/>
            </p:nvSpPr>
            <p:spPr bwMode="auto">
              <a:xfrm>
                <a:off x="3791000" y="3170064"/>
                <a:ext cx="0" cy="30480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4" name="Line 146"/>
              <p:cNvSpPr>
                <a:spLocks noChangeShapeType="1"/>
              </p:cNvSpPr>
              <p:nvPr/>
            </p:nvSpPr>
            <p:spPr bwMode="auto">
              <a:xfrm>
                <a:off x="4095800" y="3170064"/>
                <a:ext cx="0" cy="53340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5" name="Line 147"/>
              <p:cNvSpPr>
                <a:spLocks noChangeShapeType="1"/>
              </p:cNvSpPr>
              <p:nvPr/>
            </p:nvSpPr>
            <p:spPr bwMode="auto">
              <a:xfrm flipV="1">
                <a:off x="318140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6" name="Oval 149"/>
              <p:cNvSpPr>
                <a:spLocks noChangeArrowheads="1"/>
              </p:cNvSpPr>
              <p:nvPr/>
            </p:nvSpPr>
            <p:spPr bwMode="auto">
              <a:xfrm>
                <a:off x="3303639" y="3672983"/>
                <a:ext cx="67416" cy="66675"/>
              </a:xfrm>
              <a:prstGeom prst="ellipse">
                <a:avLst/>
              </a:prstGeom>
              <a:solidFill>
                <a:schemeClr val="tx1"/>
              </a:solidFill>
              <a:ln w="19050">
                <a:solidFill>
                  <a:schemeClr val="tx1"/>
                </a:solidFill>
                <a:rou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07" name="Oval 149"/>
              <p:cNvSpPr>
                <a:spLocks noChangeArrowheads="1"/>
              </p:cNvSpPr>
              <p:nvPr/>
            </p:nvSpPr>
            <p:spPr bwMode="auto">
              <a:xfrm>
                <a:off x="2998839" y="3444383"/>
                <a:ext cx="67416" cy="66675"/>
              </a:xfrm>
              <a:prstGeom prst="ellipse">
                <a:avLst/>
              </a:prstGeom>
              <a:solidFill>
                <a:schemeClr val="tx1"/>
              </a:solidFill>
              <a:ln w="19050">
                <a:solidFill>
                  <a:schemeClr val="tx1"/>
                </a:solidFill>
                <a:rou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08" name="Rectangle 139"/>
              <p:cNvSpPr>
                <a:spLocks noChangeArrowheads="1"/>
              </p:cNvSpPr>
              <p:nvPr/>
            </p:nvSpPr>
            <p:spPr bwMode="auto">
              <a:xfrm>
                <a:off x="3638600" y="2789064"/>
                <a:ext cx="609600" cy="3810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0"/>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Line 147"/>
              <p:cNvSpPr>
                <a:spLocks noChangeShapeType="1"/>
              </p:cNvSpPr>
              <p:nvPr/>
            </p:nvSpPr>
            <p:spPr bwMode="auto">
              <a:xfrm flipV="1">
                <a:off x="392816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grpSp>
        <p:sp>
          <p:nvSpPr>
            <p:cNvPr id="111" name="Rectangle 138"/>
            <p:cNvSpPr>
              <a:spLocks noChangeArrowheads="1"/>
            </p:cNvSpPr>
            <p:nvPr/>
          </p:nvSpPr>
          <p:spPr bwMode="auto">
            <a:xfrm>
              <a:off x="4574664" y="1424940"/>
              <a:ext cx="1308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G</a:t>
              </a:r>
              <a:r>
                <a:rPr lang="en-US" altLang="zh-CN" sz="2400" b="1" baseline="-2500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2    </a:t>
              </a:r>
              <a:r>
                <a:rPr lang="en-US" altLang="zh-CN" sz="2400" b="1">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P</a:t>
              </a:r>
              <a:r>
                <a:rPr lang="en-US" altLang="zh-CN" sz="2400" b="1" baseline="-2500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2</a:t>
              </a:r>
              <a:endPar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112" name="Rectangle 138"/>
            <p:cNvSpPr>
              <a:spLocks noChangeArrowheads="1"/>
            </p:cNvSpPr>
            <p:nvPr/>
          </p:nvSpPr>
          <p:spPr bwMode="auto">
            <a:xfrm>
              <a:off x="6252281" y="1424940"/>
              <a:ext cx="1308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G</a:t>
              </a:r>
              <a:r>
                <a:rPr lang="en-US" altLang="zh-CN" sz="2400" b="1" baseline="-2500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1    </a:t>
              </a:r>
              <a:r>
                <a:rPr lang="en-US" altLang="zh-CN" sz="2400" b="1">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P</a:t>
              </a:r>
              <a:r>
                <a:rPr lang="en-US" altLang="zh-CN" sz="2400" b="1" baseline="-2500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1</a:t>
              </a:r>
              <a:endPar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113" name="Rectangle 138"/>
            <p:cNvSpPr>
              <a:spLocks noChangeArrowheads="1"/>
            </p:cNvSpPr>
            <p:nvPr/>
          </p:nvSpPr>
          <p:spPr bwMode="auto">
            <a:xfrm>
              <a:off x="7931220" y="1424940"/>
              <a:ext cx="1308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G</a:t>
              </a:r>
              <a:r>
                <a:rPr lang="en-US" altLang="zh-CN" sz="2400" b="1" baseline="-2500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0    </a:t>
              </a:r>
              <a:r>
                <a:rPr lang="en-US" altLang="zh-CN" sz="2400" b="1">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P</a:t>
              </a:r>
              <a:r>
                <a:rPr lang="en-US" altLang="zh-CN" sz="2400" b="1" baseline="-2500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0</a:t>
              </a:r>
              <a:endPar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endParaRPr>
            </a:p>
          </p:txBody>
        </p:sp>
      </p:grpSp>
      <p:pic>
        <p:nvPicPr>
          <p:cNvPr id="5" name="图片 4"/>
          <p:cNvPicPr>
            <a:picLocks noChangeAspect="1"/>
          </p:cNvPicPr>
          <p:nvPr/>
        </p:nvPicPr>
        <p:blipFill>
          <a:blip r:embed="rId1"/>
          <a:stretch>
            <a:fillRect/>
          </a:stretch>
        </p:blipFill>
        <p:spPr>
          <a:xfrm>
            <a:off x="3789409" y="1280796"/>
            <a:ext cx="4238625" cy="6191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advTm="40000"/>
    </mc:Choice>
    <mc:Fallback>
      <p:transition advTm="4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先行进位加法器电路设计之</a:t>
            </a:r>
            <a:r>
              <a:rPr lang="en-US" altLang="zh-CN" dirty="0"/>
              <a:t>---</a:t>
            </a:r>
            <a:r>
              <a:rPr lang="zh-CN" altLang="en-US" dirty="0"/>
              <a:t>进位生成电路</a:t>
            </a:r>
            <a:endParaRPr lang="zh-CN" altLang="en-US" dirty="0"/>
          </a:p>
        </p:txBody>
      </p:sp>
      <p:sp>
        <p:nvSpPr>
          <p:cNvPr id="4" name="Rectangle 260"/>
          <p:cNvSpPr>
            <a:spLocks noChangeArrowheads="1"/>
          </p:cNvSpPr>
          <p:nvPr/>
        </p:nvSpPr>
        <p:spPr bwMode="auto">
          <a:xfrm>
            <a:off x="1943712" y="1900447"/>
            <a:ext cx="7940988" cy="3036260"/>
          </a:xfrm>
          <a:prstGeom prst="rect">
            <a:avLst/>
          </a:prstGeom>
          <a:solidFill>
            <a:schemeClr val="accent5">
              <a:lumMod val="20000"/>
              <a:lumOff val="80000"/>
            </a:schemeClr>
          </a:solidFill>
          <a:ln w="12700" cap="sq">
            <a:solidFill>
              <a:schemeClr val="tx1"/>
            </a:solidFill>
            <a:prstDash val="solid"/>
            <a:miter lim="800000"/>
          </a:ln>
          <a:effectLst>
            <a:outerShdw blurRad="165100" dist="762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sz="180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 name="Rectangle 7"/>
          <p:cNvSpPr>
            <a:spLocks noChangeArrowheads="1"/>
          </p:cNvSpPr>
          <p:nvPr/>
        </p:nvSpPr>
        <p:spPr bwMode="auto">
          <a:xfrm>
            <a:off x="9983789" y="3894138"/>
            <a:ext cx="1366837"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0</a:t>
            </a:r>
            <a:r>
              <a:rPr lang="en-US" altLang="zh-CN" sz="1700" baseline="-25000" dirty="0">
                <a:ea typeface="微软雅黑" panose="020B0503020204020204" pitchFamily="34" charset="-122"/>
              </a:rPr>
              <a:t> </a:t>
            </a:r>
            <a:endParaRPr lang="en-US" altLang="zh-CN" sz="1700" baseline="-25000" dirty="0">
              <a:solidFill>
                <a:schemeClr val="folHlink"/>
              </a:solidFill>
              <a:ea typeface="微软雅黑" panose="020B0503020204020204" pitchFamily="34" charset="-122"/>
            </a:endParaRPr>
          </a:p>
        </p:txBody>
      </p:sp>
      <p:sp>
        <p:nvSpPr>
          <p:cNvPr id="6" name="Line 41"/>
          <p:cNvSpPr>
            <a:spLocks noChangeShapeType="1"/>
          </p:cNvSpPr>
          <p:nvPr/>
        </p:nvSpPr>
        <p:spPr bwMode="auto">
          <a:xfrm flipH="1">
            <a:off x="7590606" y="3320632"/>
            <a:ext cx="0" cy="1828800"/>
          </a:xfrm>
          <a:prstGeom prst="line">
            <a:avLst/>
          </a:prstGeom>
          <a:noFill/>
          <a:ln w="19050" cap="sq">
            <a:solidFill>
              <a:srgbClr val="FF6600"/>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7" name="Line 50"/>
          <p:cNvSpPr>
            <a:spLocks noChangeShapeType="1"/>
          </p:cNvSpPr>
          <p:nvPr/>
        </p:nvSpPr>
        <p:spPr bwMode="auto">
          <a:xfrm>
            <a:off x="7743006" y="3320632"/>
            <a:ext cx="0" cy="381000"/>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9" name="Line 85"/>
          <p:cNvSpPr>
            <a:spLocks noChangeShapeType="1"/>
          </p:cNvSpPr>
          <p:nvPr/>
        </p:nvSpPr>
        <p:spPr bwMode="auto">
          <a:xfrm flipV="1">
            <a:off x="9343206" y="3320632"/>
            <a:ext cx="0" cy="1828800"/>
          </a:xfrm>
          <a:prstGeom prst="line">
            <a:avLst/>
          </a:prstGeom>
          <a:noFill/>
          <a:ln w="19050" cap="sq">
            <a:solidFill>
              <a:srgbClr val="FF6600"/>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grpSp>
        <p:nvGrpSpPr>
          <p:cNvPr id="13" name="Group 14"/>
          <p:cNvGrpSpPr/>
          <p:nvPr/>
        </p:nvGrpSpPr>
        <p:grpSpPr bwMode="auto">
          <a:xfrm>
            <a:off x="6447606" y="2482432"/>
            <a:ext cx="1308100" cy="2667000"/>
            <a:chOff x="0" y="0"/>
            <a:chExt cx="824" cy="1680"/>
          </a:xfrm>
        </p:grpSpPr>
        <p:sp>
          <p:nvSpPr>
            <p:cNvPr id="14" name="Line 108"/>
            <p:cNvSpPr>
              <a:spLocks noChangeShapeType="1"/>
            </p:cNvSpPr>
            <p:nvPr/>
          </p:nvSpPr>
          <p:spPr bwMode="auto">
            <a:xfrm>
              <a:off x="584" y="0"/>
              <a:ext cx="0" cy="96"/>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15" name="Line 104"/>
            <p:cNvSpPr>
              <a:spLocks noChangeShapeType="1"/>
            </p:cNvSpPr>
            <p:nvPr/>
          </p:nvSpPr>
          <p:spPr bwMode="auto">
            <a:xfrm>
              <a:off x="480" y="0"/>
              <a:ext cx="0" cy="336"/>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grpSp>
          <p:nvGrpSpPr>
            <p:cNvPr id="16" name="Group 17"/>
            <p:cNvGrpSpPr/>
            <p:nvPr/>
          </p:nvGrpSpPr>
          <p:grpSpPr bwMode="auto">
            <a:xfrm>
              <a:off x="0" y="0"/>
              <a:ext cx="384" cy="1680"/>
              <a:chOff x="0" y="0"/>
              <a:chExt cx="384" cy="1680"/>
            </a:xfrm>
          </p:grpSpPr>
          <p:sp>
            <p:nvSpPr>
              <p:cNvPr id="19" name="Line 109"/>
              <p:cNvSpPr>
                <a:spLocks noChangeShapeType="1"/>
              </p:cNvSpPr>
              <p:nvPr/>
            </p:nvSpPr>
            <p:spPr bwMode="auto">
              <a:xfrm>
                <a:off x="384" y="0"/>
                <a:ext cx="0" cy="96"/>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20" name="Line 110"/>
              <p:cNvSpPr>
                <a:spLocks noChangeShapeType="1"/>
              </p:cNvSpPr>
              <p:nvPr/>
            </p:nvSpPr>
            <p:spPr bwMode="auto">
              <a:xfrm>
                <a:off x="0" y="96"/>
                <a:ext cx="384" cy="0"/>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21" name="Line 111"/>
              <p:cNvSpPr>
                <a:spLocks noChangeShapeType="1"/>
              </p:cNvSpPr>
              <p:nvPr/>
            </p:nvSpPr>
            <p:spPr bwMode="auto">
              <a:xfrm>
                <a:off x="0" y="96"/>
                <a:ext cx="0" cy="1584"/>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grpSp>
        <p:sp>
          <p:nvSpPr>
            <p:cNvPr id="17" name="Line 112"/>
            <p:cNvSpPr>
              <a:spLocks noChangeShapeType="1"/>
            </p:cNvSpPr>
            <p:nvPr/>
          </p:nvSpPr>
          <p:spPr bwMode="auto">
            <a:xfrm>
              <a:off x="584" y="96"/>
              <a:ext cx="24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18" name="Line 113"/>
            <p:cNvSpPr>
              <a:spLocks noChangeShapeType="1"/>
            </p:cNvSpPr>
            <p:nvPr/>
          </p:nvSpPr>
          <p:spPr bwMode="auto">
            <a:xfrm>
              <a:off x="824" y="96"/>
              <a:ext cx="0" cy="24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grpSp>
      <p:sp>
        <p:nvSpPr>
          <p:cNvPr id="22" name="Line 128"/>
          <p:cNvSpPr>
            <a:spLocks noChangeShapeType="1"/>
          </p:cNvSpPr>
          <p:nvPr/>
        </p:nvSpPr>
        <p:spPr bwMode="auto">
          <a:xfrm flipH="1">
            <a:off x="4314006" y="3549232"/>
            <a:ext cx="5791200" cy="0"/>
          </a:xfrm>
          <a:prstGeom prst="line">
            <a:avLst/>
          </a:prstGeom>
          <a:noFill/>
          <a:ln w="19050" cap="sq">
            <a:solidFill>
              <a:srgbClr val="008000"/>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3" name="Line 130"/>
          <p:cNvSpPr>
            <a:spLocks noChangeShapeType="1"/>
          </p:cNvSpPr>
          <p:nvPr/>
        </p:nvSpPr>
        <p:spPr bwMode="auto">
          <a:xfrm>
            <a:off x="9648006" y="3320632"/>
            <a:ext cx="0" cy="228600"/>
          </a:xfrm>
          <a:prstGeom prst="line">
            <a:avLst/>
          </a:prstGeom>
          <a:noFill/>
          <a:ln w="19050" cap="sq">
            <a:solidFill>
              <a:srgbClr val="0080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4" name="Line 134"/>
          <p:cNvSpPr>
            <a:spLocks noChangeShapeType="1"/>
          </p:cNvSpPr>
          <p:nvPr/>
        </p:nvSpPr>
        <p:spPr bwMode="auto">
          <a:xfrm>
            <a:off x="7887469" y="3320632"/>
            <a:ext cx="0" cy="228600"/>
          </a:xfrm>
          <a:prstGeom prst="line">
            <a:avLst/>
          </a:prstGeom>
          <a:noFill/>
          <a:ln w="19050" cap="sq">
            <a:solidFill>
              <a:srgbClr val="0080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5" name="Line 137"/>
          <p:cNvSpPr>
            <a:spLocks noChangeShapeType="1"/>
          </p:cNvSpPr>
          <p:nvPr/>
        </p:nvSpPr>
        <p:spPr bwMode="auto">
          <a:xfrm>
            <a:off x="6079306" y="3320632"/>
            <a:ext cx="0" cy="228600"/>
          </a:xfrm>
          <a:prstGeom prst="line">
            <a:avLst/>
          </a:prstGeom>
          <a:noFill/>
          <a:ln w="19050" cap="sq">
            <a:solidFill>
              <a:srgbClr val="0080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6" name="Line 141"/>
          <p:cNvSpPr>
            <a:spLocks noChangeShapeType="1"/>
          </p:cNvSpPr>
          <p:nvPr/>
        </p:nvSpPr>
        <p:spPr bwMode="auto">
          <a:xfrm>
            <a:off x="4237806" y="3701632"/>
            <a:ext cx="5105400" cy="0"/>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7" name="Line 143"/>
          <p:cNvSpPr>
            <a:spLocks noChangeShapeType="1"/>
          </p:cNvSpPr>
          <p:nvPr/>
        </p:nvSpPr>
        <p:spPr bwMode="auto">
          <a:xfrm>
            <a:off x="5977706" y="3320632"/>
            <a:ext cx="0" cy="381000"/>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8" name="Line 148"/>
          <p:cNvSpPr>
            <a:spLocks noChangeShapeType="1"/>
          </p:cNvSpPr>
          <p:nvPr/>
        </p:nvSpPr>
        <p:spPr bwMode="auto">
          <a:xfrm>
            <a:off x="3780606" y="3854032"/>
            <a:ext cx="4495800" cy="0"/>
          </a:xfrm>
          <a:prstGeom prst="line">
            <a:avLst/>
          </a:prstGeom>
          <a:noFill/>
          <a:ln w="19050" cap="sq">
            <a:solidFill>
              <a:srgbClr val="0000CC"/>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9" name="Line 114"/>
          <p:cNvSpPr>
            <a:spLocks noChangeShapeType="1"/>
          </p:cNvSpPr>
          <p:nvPr/>
        </p:nvSpPr>
        <p:spPr bwMode="auto">
          <a:xfrm>
            <a:off x="7362006" y="3320632"/>
            <a:ext cx="0" cy="533400"/>
          </a:xfrm>
          <a:prstGeom prst="line">
            <a:avLst/>
          </a:prstGeom>
          <a:noFill/>
          <a:ln w="19050" cap="sq">
            <a:solidFill>
              <a:srgbClr val="0000CC"/>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30" name="Line 160"/>
          <p:cNvSpPr>
            <a:spLocks noChangeShapeType="1"/>
          </p:cNvSpPr>
          <p:nvPr/>
        </p:nvSpPr>
        <p:spPr bwMode="auto">
          <a:xfrm>
            <a:off x="3704406" y="4006432"/>
            <a:ext cx="3886200" cy="0"/>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31" name="Line 90"/>
          <p:cNvSpPr>
            <a:spLocks noChangeShapeType="1"/>
          </p:cNvSpPr>
          <p:nvPr/>
        </p:nvSpPr>
        <p:spPr bwMode="auto">
          <a:xfrm>
            <a:off x="7057206" y="3320632"/>
            <a:ext cx="0" cy="685800"/>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32" name="Line 166"/>
          <p:cNvSpPr>
            <a:spLocks noChangeShapeType="1"/>
          </p:cNvSpPr>
          <p:nvPr/>
        </p:nvSpPr>
        <p:spPr bwMode="auto">
          <a:xfrm>
            <a:off x="5868169" y="3320632"/>
            <a:ext cx="0" cy="685800"/>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33" name="Line 169"/>
          <p:cNvSpPr>
            <a:spLocks noChangeShapeType="1"/>
          </p:cNvSpPr>
          <p:nvPr/>
        </p:nvSpPr>
        <p:spPr bwMode="auto">
          <a:xfrm>
            <a:off x="5749106" y="3320632"/>
            <a:ext cx="0" cy="1828800"/>
          </a:xfrm>
          <a:prstGeom prst="line">
            <a:avLst/>
          </a:prstGeom>
          <a:noFill/>
          <a:ln w="19050" cap="sq">
            <a:solidFill>
              <a:srgbClr val="FF6600"/>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grpSp>
        <p:nvGrpSpPr>
          <p:cNvPr id="34" name="Group 35"/>
          <p:cNvGrpSpPr/>
          <p:nvPr/>
        </p:nvGrpSpPr>
        <p:grpSpPr bwMode="auto">
          <a:xfrm>
            <a:off x="4542606" y="2482432"/>
            <a:ext cx="1371600" cy="2667000"/>
            <a:chOff x="0" y="0"/>
            <a:chExt cx="864" cy="1680"/>
          </a:xfrm>
        </p:grpSpPr>
        <p:sp>
          <p:nvSpPr>
            <p:cNvPr id="35" name="Line 173"/>
            <p:cNvSpPr>
              <a:spLocks noChangeShapeType="1"/>
            </p:cNvSpPr>
            <p:nvPr/>
          </p:nvSpPr>
          <p:spPr bwMode="auto">
            <a:xfrm>
              <a:off x="192" y="192"/>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grpSp>
          <p:nvGrpSpPr>
            <p:cNvPr id="36" name="Group 37"/>
            <p:cNvGrpSpPr/>
            <p:nvPr/>
          </p:nvGrpSpPr>
          <p:grpSpPr bwMode="auto">
            <a:xfrm>
              <a:off x="0" y="0"/>
              <a:ext cx="864" cy="1680"/>
              <a:chOff x="0" y="0"/>
              <a:chExt cx="864" cy="1680"/>
            </a:xfrm>
          </p:grpSpPr>
          <p:sp>
            <p:nvSpPr>
              <p:cNvPr id="37" name="Line 170"/>
              <p:cNvSpPr>
                <a:spLocks noChangeShapeType="1"/>
              </p:cNvSpPr>
              <p:nvPr/>
            </p:nvSpPr>
            <p:spPr bwMode="auto">
              <a:xfrm>
                <a:off x="432" y="0"/>
                <a:ext cx="0" cy="96"/>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38" name="Line 171"/>
              <p:cNvSpPr>
                <a:spLocks noChangeShapeType="1"/>
              </p:cNvSpPr>
              <p:nvPr/>
            </p:nvSpPr>
            <p:spPr bwMode="auto">
              <a:xfrm>
                <a:off x="0" y="96"/>
                <a:ext cx="432" cy="0"/>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39" name="Line 172"/>
              <p:cNvSpPr>
                <a:spLocks noChangeShapeType="1"/>
              </p:cNvSpPr>
              <p:nvPr/>
            </p:nvSpPr>
            <p:spPr bwMode="auto">
              <a:xfrm>
                <a:off x="0" y="96"/>
                <a:ext cx="0" cy="1584"/>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40" name="Line 174"/>
              <p:cNvSpPr>
                <a:spLocks noChangeShapeType="1"/>
              </p:cNvSpPr>
              <p:nvPr/>
            </p:nvSpPr>
            <p:spPr bwMode="auto">
              <a:xfrm>
                <a:off x="192" y="192"/>
                <a:ext cx="288"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41" name="Line 175"/>
              <p:cNvSpPr>
                <a:spLocks noChangeShapeType="1"/>
              </p:cNvSpPr>
              <p:nvPr/>
            </p:nvSpPr>
            <p:spPr bwMode="auto">
              <a:xfrm flipV="1">
                <a:off x="480" y="0"/>
                <a:ext cx="0" cy="192"/>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42" name="Line 176"/>
              <p:cNvSpPr>
                <a:spLocks noChangeShapeType="1"/>
              </p:cNvSpPr>
              <p:nvPr/>
            </p:nvSpPr>
            <p:spPr bwMode="auto">
              <a:xfrm>
                <a:off x="528" y="0"/>
                <a:ext cx="0" cy="336"/>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43" name="Line 177"/>
              <p:cNvSpPr>
                <a:spLocks noChangeShapeType="1"/>
              </p:cNvSpPr>
              <p:nvPr/>
            </p:nvSpPr>
            <p:spPr bwMode="auto">
              <a:xfrm>
                <a:off x="624" y="96"/>
                <a:ext cx="24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44" name="Line 178"/>
              <p:cNvSpPr>
                <a:spLocks noChangeShapeType="1"/>
              </p:cNvSpPr>
              <p:nvPr/>
            </p:nvSpPr>
            <p:spPr bwMode="auto">
              <a:xfrm flipV="1">
                <a:off x="624" y="0"/>
                <a:ext cx="0" cy="96"/>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45" name="Line 179"/>
              <p:cNvSpPr>
                <a:spLocks noChangeShapeType="1"/>
              </p:cNvSpPr>
              <p:nvPr/>
            </p:nvSpPr>
            <p:spPr bwMode="auto">
              <a:xfrm>
                <a:off x="864" y="96"/>
                <a:ext cx="0" cy="24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grpSp>
      </p:grpSp>
      <p:grpSp>
        <p:nvGrpSpPr>
          <p:cNvPr id="46" name="Group 47"/>
          <p:cNvGrpSpPr/>
          <p:nvPr/>
        </p:nvGrpSpPr>
        <p:grpSpPr bwMode="auto">
          <a:xfrm>
            <a:off x="9114606" y="2482432"/>
            <a:ext cx="381000" cy="533400"/>
            <a:chOff x="0" y="0"/>
            <a:chExt cx="240" cy="336"/>
          </a:xfrm>
        </p:grpSpPr>
        <p:sp>
          <p:nvSpPr>
            <p:cNvPr id="47" name="Line 183"/>
            <p:cNvSpPr>
              <a:spLocks noChangeShapeType="1"/>
            </p:cNvSpPr>
            <p:nvPr/>
          </p:nvSpPr>
          <p:spPr bwMode="auto">
            <a:xfrm>
              <a:off x="0" y="0"/>
              <a:ext cx="0" cy="96"/>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48" name="Line 184"/>
            <p:cNvSpPr>
              <a:spLocks noChangeShapeType="1"/>
            </p:cNvSpPr>
            <p:nvPr/>
          </p:nvSpPr>
          <p:spPr bwMode="auto">
            <a:xfrm>
              <a:off x="0" y="96"/>
              <a:ext cx="24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49" name="Line 185"/>
            <p:cNvSpPr>
              <a:spLocks noChangeShapeType="1"/>
            </p:cNvSpPr>
            <p:nvPr/>
          </p:nvSpPr>
          <p:spPr bwMode="auto">
            <a:xfrm>
              <a:off x="240" y="96"/>
              <a:ext cx="0" cy="24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grpSp>
        <p:nvGrpSpPr>
          <p:cNvPr id="50" name="Group 51"/>
          <p:cNvGrpSpPr/>
          <p:nvPr/>
        </p:nvGrpSpPr>
        <p:grpSpPr bwMode="auto">
          <a:xfrm>
            <a:off x="8276406" y="2482432"/>
            <a:ext cx="533400" cy="2667000"/>
            <a:chOff x="0" y="0"/>
            <a:chExt cx="336" cy="1680"/>
          </a:xfrm>
        </p:grpSpPr>
        <p:sp>
          <p:nvSpPr>
            <p:cNvPr id="51" name="Line 186"/>
            <p:cNvSpPr>
              <a:spLocks noChangeShapeType="1"/>
            </p:cNvSpPr>
            <p:nvPr/>
          </p:nvSpPr>
          <p:spPr bwMode="auto">
            <a:xfrm>
              <a:off x="336" y="0"/>
              <a:ext cx="0" cy="96"/>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52" name="Line 187"/>
            <p:cNvSpPr>
              <a:spLocks noChangeShapeType="1"/>
            </p:cNvSpPr>
            <p:nvPr/>
          </p:nvSpPr>
          <p:spPr bwMode="auto">
            <a:xfrm>
              <a:off x="0" y="96"/>
              <a:ext cx="336" cy="0"/>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53" name="Line 188"/>
            <p:cNvSpPr>
              <a:spLocks noChangeShapeType="1"/>
            </p:cNvSpPr>
            <p:nvPr/>
          </p:nvSpPr>
          <p:spPr bwMode="auto">
            <a:xfrm>
              <a:off x="0" y="96"/>
              <a:ext cx="0" cy="1584"/>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54" name="Group 55"/>
          <p:cNvGrpSpPr/>
          <p:nvPr/>
        </p:nvGrpSpPr>
        <p:grpSpPr bwMode="auto">
          <a:xfrm>
            <a:off x="1937519" y="5143082"/>
            <a:ext cx="7699376" cy="460375"/>
            <a:chOff x="-105" y="92"/>
            <a:chExt cx="4850" cy="290"/>
          </a:xfrm>
        </p:grpSpPr>
        <p:sp>
          <p:nvSpPr>
            <p:cNvPr id="55" name="Rectangle 73"/>
            <p:cNvSpPr>
              <a:spLocks noChangeArrowheads="1"/>
            </p:cNvSpPr>
            <p:nvPr/>
          </p:nvSpPr>
          <p:spPr bwMode="auto">
            <a:xfrm>
              <a:off x="-105" y="92"/>
              <a:ext cx="145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a:solidFill>
                    <a:srgbClr val="0000CC"/>
                  </a:solidFill>
                  <a:ea typeface="微软雅黑" panose="020B0503020204020204" pitchFamily="34" charset="-122"/>
                </a:rPr>
                <a:t>  G</a:t>
              </a:r>
              <a:r>
                <a:rPr lang="en-US" altLang="zh-CN" sz="1700" baseline="-25000">
                  <a:solidFill>
                    <a:srgbClr val="0000CC"/>
                  </a:solidFill>
                  <a:ea typeface="微软雅黑" panose="020B0503020204020204" pitchFamily="34" charset="-122"/>
                </a:rPr>
                <a:t>3</a:t>
              </a:r>
              <a:r>
                <a:rPr lang="en-US" altLang="zh-CN" sz="1700" baseline="-25000">
                  <a:ea typeface="微软雅黑" panose="020B0503020204020204" pitchFamily="34" charset="-122"/>
                </a:rPr>
                <a:t>                             </a:t>
              </a:r>
              <a:r>
                <a:rPr lang="en-US" altLang="zh-CN" sz="1700">
                  <a:solidFill>
                    <a:schemeClr val="accent2"/>
                  </a:solidFill>
                  <a:ea typeface="微软雅黑" panose="020B0503020204020204" pitchFamily="34" charset="-122"/>
                </a:rPr>
                <a:t>P</a:t>
              </a:r>
              <a:r>
                <a:rPr lang="en-US" altLang="zh-CN" sz="1700" baseline="-25000">
                  <a:solidFill>
                    <a:schemeClr val="accent2"/>
                  </a:solidFill>
                  <a:ea typeface="微软雅黑" panose="020B0503020204020204" pitchFamily="34" charset="-122"/>
                </a:rPr>
                <a:t>3</a:t>
              </a:r>
              <a:endParaRPr lang="en-US" altLang="zh-CN" sz="1700" baseline="-25000" dirty="0">
                <a:solidFill>
                  <a:schemeClr val="accent2"/>
                </a:solidFill>
                <a:ea typeface="微软雅黑" panose="020B0503020204020204" pitchFamily="34" charset="-122"/>
              </a:endParaRPr>
            </a:p>
          </p:txBody>
        </p:sp>
        <p:sp>
          <p:nvSpPr>
            <p:cNvPr id="56" name="Rectangle 74"/>
            <p:cNvSpPr>
              <a:spLocks noChangeArrowheads="1"/>
            </p:cNvSpPr>
            <p:nvPr/>
          </p:nvSpPr>
          <p:spPr bwMode="auto">
            <a:xfrm>
              <a:off x="1338" y="92"/>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a:solidFill>
                    <a:srgbClr val="0000CC"/>
                  </a:solidFill>
                  <a:ea typeface="微软雅黑" panose="020B0503020204020204" pitchFamily="34" charset="-122"/>
                </a:rPr>
                <a:t>  G</a:t>
              </a:r>
              <a:r>
                <a:rPr lang="en-US" altLang="zh-CN" sz="1700" baseline="-25000">
                  <a:solidFill>
                    <a:srgbClr val="0000CC"/>
                  </a:solidFill>
                  <a:ea typeface="微软雅黑" panose="020B0503020204020204" pitchFamily="34" charset="-122"/>
                </a:rPr>
                <a:t>2</a:t>
              </a:r>
              <a:r>
                <a:rPr lang="en-US" altLang="zh-CN" sz="1700" baseline="-25000">
                  <a:ea typeface="微软雅黑" panose="020B0503020204020204" pitchFamily="34" charset="-122"/>
                </a:rPr>
                <a:t>                  </a:t>
              </a:r>
              <a:r>
                <a:rPr lang="en-US" altLang="zh-CN" sz="1700">
                  <a:solidFill>
                    <a:schemeClr val="accent2"/>
                  </a:solidFill>
                  <a:ea typeface="微软雅黑" panose="020B0503020204020204" pitchFamily="34" charset="-122"/>
                </a:rPr>
                <a:t>P</a:t>
              </a:r>
              <a:r>
                <a:rPr lang="en-US" altLang="zh-CN" sz="1700" baseline="-25000">
                  <a:solidFill>
                    <a:schemeClr val="accent2"/>
                  </a:solidFill>
                  <a:ea typeface="微软雅黑" panose="020B0503020204020204" pitchFamily="34" charset="-122"/>
                </a:rPr>
                <a:t>2</a:t>
              </a:r>
              <a:endParaRPr lang="en-US" altLang="zh-CN" sz="1700" baseline="-25000" dirty="0">
                <a:solidFill>
                  <a:schemeClr val="accent2"/>
                </a:solidFill>
                <a:ea typeface="微软雅黑" panose="020B0503020204020204" pitchFamily="34" charset="-122"/>
              </a:endParaRPr>
            </a:p>
          </p:txBody>
        </p:sp>
        <p:sp>
          <p:nvSpPr>
            <p:cNvPr id="57" name="Rectangle 75"/>
            <p:cNvSpPr>
              <a:spLocks noChangeArrowheads="1"/>
            </p:cNvSpPr>
            <p:nvPr/>
          </p:nvSpPr>
          <p:spPr bwMode="auto">
            <a:xfrm>
              <a:off x="2541" y="92"/>
              <a:ext cx="112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a:solidFill>
                    <a:srgbClr val="0000CC"/>
                  </a:solidFill>
                  <a:ea typeface="微软雅黑" panose="020B0503020204020204" pitchFamily="34" charset="-122"/>
                </a:rPr>
                <a:t>  G</a:t>
              </a:r>
              <a:r>
                <a:rPr lang="en-US" altLang="zh-CN" sz="1700" baseline="-25000">
                  <a:solidFill>
                    <a:srgbClr val="0000CC"/>
                  </a:solidFill>
                  <a:ea typeface="微软雅黑" panose="020B0503020204020204" pitchFamily="34" charset="-122"/>
                </a:rPr>
                <a:t>1 </a:t>
              </a:r>
              <a:r>
                <a:rPr lang="en-US" altLang="zh-CN" sz="1700" baseline="-25000">
                  <a:ea typeface="微软雅黑" panose="020B0503020204020204" pitchFamily="34" charset="-122"/>
                </a:rPr>
                <a:t>                </a:t>
              </a:r>
              <a:r>
                <a:rPr lang="en-US" altLang="zh-CN" sz="1700">
                  <a:solidFill>
                    <a:schemeClr val="accent2"/>
                  </a:solidFill>
                  <a:ea typeface="微软雅黑" panose="020B0503020204020204" pitchFamily="34" charset="-122"/>
                </a:rPr>
                <a:t>P</a:t>
              </a:r>
              <a:r>
                <a:rPr lang="en-US" altLang="zh-CN" sz="1700" baseline="-25000">
                  <a:solidFill>
                    <a:schemeClr val="accent2"/>
                  </a:solidFill>
                  <a:ea typeface="微软雅黑" panose="020B0503020204020204" pitchFamily="34" charset="-122"/>
                </a:rPr>
                <a:t>1</a:t>
              </a:r>
              <a:endParaRPr lang="en-US" altLang="zh-CN" sz="1700" baseline="-25000" dirty="0">
                <a:solidFill>
                  <a:schemeClr val="accent2"/>
                </a:solidFill>
                <a:ea typeface="微软雅黑" panose="020B0503020204020204" pitchFamily="34" charset="-122"/>
              </a:endParaRPr>
            </a:p>
          </p:txBody>
        </p:sp>
        <p:sp>
          <p:nvSpPr>
            <p:cNvPr id="58" name="Rectangle 76"/>
            <p:cNvSpPr>
              <a:spLocks noChangeArrowheads="1"/>
            </p:cNvSpPr>
            <p:nvPr/>
          </p:nvSpPr>
          <p:spPr bwMode="auto">
            <a:xfrm>
              <a:off x="3783" y="94"/>
              <a:ext cx="9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a:solidFill>
                    <a:srgbClr val="0000CC"/>
                  </a:solidFill>
                  <a:ea typeface="微软雅黑" panose="020B0503020204020204" pitchFamily="34" charset="-122"/>
                </a:rPr>
                <a:t>G</a:t>
              </a:r>
              <a:r>
                <a:rPr lang="en-US" altLang="zh-CN" sz="1700" baseline="-25000">
                  <a:solidFill>
                    <a:srgbClr val="0000CC"/>
                  </a:solidFill>
                  <a:ea typeface="微软雅黑" panose="020B0503020204020204" pitchFamily="34" charset="-122"/>
                </a:rPr>
                <a:t>0</a:t>
              </a:r>
              <a:r>
                <a:rPr lang="en-US" altLang="zh-CN" sz="1700" baseline="-25000">
                  <a:ea typeface="微软雅黑" panose="020B0503020204020204" pitchFamily="34" charset="-122"/>
                </a:rPr>
                <a:t>                </a:t>
              </a:r>
              <a:r>
                <a:rPr lang="en-US" altLang="zh-CN" sz="1700">
                  <a:solidFill>
                    <a:schemeClr val="accent2"/>
                  </a:solidFill>
                  <a:ea typeface="微软雅黑" panose="020B0503020204020204" pitchFamily="34" charset="-122"/>
                </a:rPr>
                <a:t>P</a:t>
              </a:r>
              <a:r>
                <a:rPr lang="en-US" altLang="zh-CN" sz="1700" baseline="-25000">
                  <a:solidFill>
                    <a:schemeClr val="accent2"/>
                  </a:solidFill>
                  <a:ea typeface="微软雅黑" panose="020B0503020204020204" pitchFamily="34" charset="-122"/>
                </a:rPr>
                <a:t>0</a:t>
              </a:r>
              <a:endParaRPr lang="en-US" altLang="zh-CN" sz="1700" baseline="-25000" dirty="0">
                <a:solidFill>
                  <a:schemeClr val="accent2"/>
                </a:solidFill>
                <a:ea typeface="微软雅黑" panose="020B0503020204020204" pitchFamily="34" charset="-122"/>
              </a:endParaRPr>
            </a:p>
          </p:txBody>
        </p:sp>
      </p:grpSp>
      <p:sp>
        <p:nvSpPr>
          <p:cNvPr id="59" name="Line 190"/>
          <p:cNvSpPr>
            <a:spLocks noChangeShapeType="1"/>
          </p:cNvSpPr>
          <p:nvPr/>
        </p:nvSpPr>
        <p:spPr bwMode="auto">
          <a:xfrm>
            <a:off x="3094806" y="4311232"/>
            <a:ext cx="2667000" cy="0"/>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nvGrpSpPr>
          <p:cNvPr id="60" name="Group 61"/>
          <p:cNvGrpSpPr/>
          <p:nvPr/>
        </p:nvGrpSpPr>
        <p:grpSpPr bwMode="auto">
          <a:xfrm>
            <a:off x="5228406" y="3320632"/>
            <a:ext cx="304800" cy="990600"/>
            <a:chOff x="0" y="0"/>
            <a:chExt cx="192" cy="624"/>
          </a:xfrm>
        </p:grpSpPr>
        <p:sp>
          <p:nvSpPr>
            <p:cNvPr id="61" name="Line 154"/>
            <p:cNvSpPr>
              <a:spLocks noChangeShapeType="1"/>
            </p:cNvSpPr>
            <p:nvPr/>
          </p:nvSpPr>
          <p:spPr bwMode="auto">
            <a:xfrm>
              <a:off x="192" y="0"/>
              <a:ext cx="0" cy="336"/>
            </a:xfrm>
            <a:prstGeom prst="line">
              <a:avLst/>
            </a:prstGeom>
            <a:noFill/>
            <a:ln w="19050" cap="sq">
              <a:solidFill>
                <a:srgbClr val="0000CC"/>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62" name="Line 164"/>
            <p:cNvSpPr>
              <a:spLocks noChangeShapeType="1"/>
            </p:cNvSpPr>
            <p:nvPr/>
          </p:nvSpPr>
          <p:spPr bwMode="auto">
            <a:xfrm>
              <a:off x="101" y="0"/>
              <a:ext cx="0" cy="432"/>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63" name="Line 191"/>
            <p:cNvSpPr>
              <a:spLocks noChangeShapeType="1"/>
            </p:cNvSpPr>
            <p:nvPr/>
          </p:nvSpPr>
          <p:spPr bwMode="auto">
            <a:xfrm>
              <a:off x="0" y="0"/>
              <a:ext cx="0" cy="624"/>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sp>
        <p:nvSpPr>
          <p:cNvPr id="64" name="Line 194"/>
          <p:cNvSpPr>
            <a:spLocks noChangeShapeType="1"/>
          </p:cNvSpPr>
          <p:nvPr/>
        </p:nvSpPr>
        <p:spPr bwMode="auto">
          <a:xfrm>
            <a:off x="3247206" y="4158832"/>
            <a:ext cx="3200400" cy="0"/>
          </a:xfrm>
          <a:prstGeom prst="line">
            <a:avLst/>
          </a:prstGeom>
          <a:noFill/>
          <a:ln w="19050" cap="sq">
            <a:solidFill>
              <a:srgbClr val="0000CC"/>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nvGrpSpPr>
          <p:cNvPr id="65" name="Group 66"/>
          <p:cNvGrpSpPr/>
          <p:nvPr/>
        </p:nvGrpSpPr>
        <p:grpSpPr bwMode="auto">
          <a:xfrm>
            <a:off x="4720406" y="3320632"/>
            <a:ext cx="241300" cy="990600"/>
            <a:chOff x="0" y="0"/>
            <a:chExt cx="152" cy="624"/>
          </a:xfrm>
        </p:grpSpPr>
        <p:sp>
          <p:nvSpPr>
            <p:cNvPr id="66" name="Line 192"/>
            <p:cNvSpPr>
              <a:spLocks noChangeShapeType="1"/>
            </p:cNvSpPr>
            <p:nvPr/>
          </p:nvSpPr>
          <p:spPr bwMode="auto">
            <a:xfrm>
              <a:off x="152" y="0"/>
              <a:ext cx="0" cy="528"/>
            </a:xfrm>
            <a:prstGeom prst="line">
              <a:avLst/>
            </a:prstGeom>
            <a:noFill/>
            <a:ln w="19050" cap="sq">
              <a:solidFill>
                <a:srgbClr val="0000CC"/>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67" name="Line 195"/>
            <p:cNvSpPr>
              <a:spLocks noChangeShapeType="1"/>
            </p:cNvSpPr>
            <p:nvPr/>
          </p:nvSpPr>
          <p:spPr bwMode="auto">
            <a:xfrm>
              <a:off x="0" y="0"/>
              <a:ext cx="0" cy="624"/>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sp>
        <p:nvSpPr>
          <p:cNvPr id="68" name="Line 196"/>
          <p:cNvSpPr>
            <a:spLocks noChangeShapeType="1"/>
          </p:cNvSpPr>
          <p:nvPr/>
        </p:nvSpPr>
        <p:spPr bwMode="auto">
          <a:xfrm>
            <a:off x="2409006" y="4616032"/>
            <a:ext cx="1600200" cy="0"/>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l"/>
            <a:endParaRPr lang="zh-CN" altLang="en-US">
              <a:latin typeface="Segoe UI Black" panose="020B0A02040204020203" pitchFamily="34" charset="0"/>
              <a:cs typeface="Segoe UI Black" panose="020B0A02040204020203" pitchFamily="34" charset="0"/>
            </a:endParaRPr>
          </a:p>
        </p:txBody>
      </p:sp>
      <p:sp>
        <p:nvSpPr>
          <p:cNvPr id="69" name="Line 197"/>
          <p:cNvSpPr>
            <a:spLocks noChangeShapeType="1"/>
          </p:cNvSpPr>
          <p:nvPr/>
        </p:nvSpPr>
        <p:spPr bwMode="auto">
          <a:xfrm>
            <a:off x="2713806" y="4463632"/>
            <a:ext cx="1828800" cy="0"/>
          </a:xfrm>
          <a:prstGeom prst="line">
            <a:avLst/>
          </a:prstGeom>
          <a:noFill/>
          <a:ln w="19050" cap="sq">
            <a:solidFill>
              <a:srgbClr val="0000CC"/>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nvGrpSpPr>
          <p:cNvPr id="70" name="Group 71"/>
          <p:cNvGrpSpPr/>
          <p:nvPr/>
        </p:nvGrpSpPr>
        <p:grpSpPr bwMode="auto">
          <a:xfrm>
            <a:off x="4009206" y="3320632"/>
            <a:ext cx="304800" cy="1828800"/>
            <a:chOff x="0" y="0"/>
            <a:chExt cx="192" cy="1152"/>
          </a:xfrm>
        </p:grpSpPr>
        <p:sp>
          <p:nvSpPr>
            <p:cNvPr id="71" name="Line 140"/>
            <p:cNvSpPr>
              <a:spLocks noChangeShapeType="1"/>
            </p:cNvSpPr>
            <p:nvPr/>
          </p:nvSpPr>
          <p:spPr bwMode="auto">
            <a:xfrm>
              <a:off x="192" y="0"/>
              <a:ext cx="0" cy="144"/>
            </a:xfrm>
            <a:prstGeom prst="line">
              <a:avLst/>
            </a:prstGeom>
            <a:noFill/>
            <a:ln w="19050" cap="sq">
              <a:solidFill>
                <a:srgbClr val="008000"/>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72" name="Line 145"/>
            <p:cNvSpPr>
              <a:spLocks noChangeShapeType="1"/>
            </p:cNvSpPr>
            <p:nvPr/>
          </p:nvSpPr>
          <p:spPr bwMode="auto">
            <a:xfrm>
              <a:off x="144" y="0"/>
              <a:ext cx="0" cy="240"/>
            </a:xfrm>
            <a:prstGeom prst="line">
              <a:avLst/>
            </a:prstGeom>
            <a:noFill/>
            <a:ln w="19050" cap="sq">
              <a:solidFill>
                <a:srgbClr val="FF6600"/>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73" name="Line 198"/>
            <p:cNvSpPr>
              <a:spLocks noChangeShapeType="1"/>
            </p:cNvSpPr>
            <p:nvPr/>
          </p:nvSpPr>
          <p:spPr bwMode="auto">
            <a:xfrm>
              <a:off x="0" y="0"/>
              <a:ext cx="0" cy="1152"/>
            </a:xfrm>
            <a:prstGeom prst="line">
              <a:avLst/>
            </a:prstGeom>
            <a:noFill/>
            <a:ln w="19050" cap="sq">
              <a:solidFill>
                <a:srgbClr val="FF6600"/>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74" name="Line 199"/>
            <p:cNvSpPr>
              <a:spLocks noChangeShapeType="1"/>
            </p:cNvSpPr>
            <p:nvPr/>
          </p:nvSpPr>
          <p:spPr bwMode="auto">
            <a:xfrm>
              <a:off x="48" y="0"/>
              <a:ext cx="0" cy="624"/>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75" name="Line 200"/>
            <p:cNvSpPr>
              <a:spLocks noChangeShapeType="1"/>
            </p:cNvSpPr>
            <p:nvPr/>
          </p:nvSpPr>
          <p:spPr bwMode="auto">
            <a:xfrm>
              <a:off x="96" y="0"/>
              <a:ext cx="0" cy="432"/>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76" name="Group 77"/>
          <p:cNvGrpSpPr/>
          <p:nvPr/>
        </p:nvGrpSpPr>
        <p:grpSpPr bwMode="auto">
          <a:xfrm>
            <a:off x="3475806" y="3320632"/>
            <a:ext cx="304800" cy="1295400"/>
            <a:chOff x="0" y="0"/>
            <a:chExt cx="192" cy="816"/>
          </a:xfrm>
        </p:grpSpPr>
        <p:sp>
          <p:nvSpPr>
            <p:cNvPr id="77" name="Line 157"/>
            <p:cNvSpPr>
              <a:spLocks noChangeShapeType="1"/>
            </p:cNvSpPr>
            <p:nvPr/>
          </p:nvSpPr>
          <p:spPr bwMode="auto">
            <a:xfrm>
              <a:off x="192" y="0"/>
              <a:ext cx="0" cy="336"/>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78" name="Line 202"/>
            <p:cNvSpPr>
              <a:spLocks noChangeShapeType="1"/>
            </p:cNvSpPr>
            <p:nvPr/>
          </p:nvSpPr>
          <p:spPr bwMode="auto">
            <a:xfrm>
              <a:off x="0" y="0"/>
              <a:ext cx="0" cy="816"/>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79" name="Line 203"/>
            <p:cNvSpPr>
              <a:spLocks noChangeShapeType="1"/>
            </p:cNvSpPr>
            <p:nvPr/>
          </p:nvSpPr>
          <p:spPr bwMode="auto">
            <a:xfrm>
              <a:off x="48" y="0"/>
              <a:ext cx="0" cy="624"/>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80" name="Line 204"/>
            <p:cNvSpPr>
              <a:spLocks noChangeShapeType="1"/>
            </p:cNvSpPr>
            <p:nvPr/>
          </p:nvSpPr>
          <p:spPr bwMode="auto">
            <a:xfrm>
              <a:off x="144" y="0"/>
              <a:ext cx="0" cy="432"/>
            </a:xfrm>
            <a:prstGeom prst="line">
              <a:avLst/>
            </a:prstGeom>
            <a:noFill/>
            <a:ln w="19050" cap="sq">
              <a:solidFill>
                <a:srgbClr val="FF6600"/>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grpSp>
        <p:nvGrpSpPr>
          <p:cNvPr id="81" name="Group 82"/>
          <p:cNvGrpSpPr/>
          <p:nvPr/>
        </p:nvGrpSpPr>
        <p:grpSpPr bwMode="auto">
          <a:xfrm>
            <a:off x="2942406" y="3320632"/>
            <a:ext cx="304800" cy="1295400"/>
            <a:chOff x="0" y="0"/>
            <a:chExt cx="192" cy="816"/>
          </a:xfrm>
        </p:grpSpPr>
        <p:sp>
          <p:nvSpPr>
            <p:cNvPr id="82" name="Line 206"/>
            <p:cNvSpPr>
              <a:spLocks noChangeShapeType="1"/>
            </p:cNvSpPr>
            <p:nvPr/>
          </p:nvSpPr>
          <p:spPr bwMode="auto">
            <a:xfrm>
              <a:off x="96" y="0"/>
              <a:ext cx="0" cy="624"/>
            </a:xfrm>
            <a:prstGeom prst="line">
              <a:avLst/>
            </a:prstGeom>
            <a:noFill/>
            <a:ln w="19050" cap="sq">
              <a:solidFill>
                <a:srgbClr val="FF6600"/>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83" name="Line 208"/>
            <p:cNvSpPr>
              <a:spLocks noChangeShapeType="1"/>
            </p:cNvSpPr>
            <p:nvPr/>
          </p:nvSpPr>
          <p:spPr bwMode="auto">
            <a:xfrm>
              <a:off x="192" y="0"/>
              <a:ext cx="0" cy="528"/>
            </a:xfrm>
            <a:prstGeom prst="line">
              <a:avLst/>
            </a:prstGeom>
            <a:noFill/>
            <a:ln w="19050" cap="sq">
              <a:solidFill>
                <a:srgbClr val="0000FF"/>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84" name="Line 210"/>
            <p:cNvSpPr>
              <a:spLocks noChangeShapeType="1"/>
            </p:cNvSpPr>
            <p:nvPr/>
          </p:nvSpPr>
          <p:spPr bwMode="auto">
            <a:xfrm>
              <a:off x="0" y="0"/>
              <a:ext cx="0" cy="816"/>
            </a:xfrm>
            <a:prstGeom prst="line">
              <a:avLst/>
            </a:prstGeom>
            <a:noFill/>
            <a:ln w="19050" cap="sq">
              <a:solidFill>
                <a:srgbClr val="FF6600"/>
              </a:solidFill>
              <a:miter lim="800000"/>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grpSp>
        <p:nvGrpSpPr>
          <p:cNvPr id="85" name="Group 86"/>
          <p:cNvGrpSpPr/>
          <p:nvPr/>
        </p:nvGrpSpPr>
        <p:grpSpPr bwMode="auto">
          <a:xfrm>
            <a:off x="2409006" y="3320632"/>
            <a:ext cx="304800" cy="1295400"/>
            <a:chOff x="0" y="0"/>
            <a:chExt cx="192" cy="816"/>
          </a:xfrm>
        </p:grpSpPr>
        <p:sp>
          <p:nvSpPr>
            <p:cNvPr id="86" name="Line 211"/>
            <p:cNvSpPr>
              <a:spLocks noChangeShapeType="1"/>
            </p:cNvSpPr>
            <p:nvPr/>
          </p:nvSpPr>
          <p:spPr bwMode="auto">
            <a:xfrm>
              <a:off x="0" y="0"/>
              <a:ext cx="0" cy="816"/>
            </a:xfrm>
            <a:prstGeom prst="line">
              <a:avLst/>
            </a:prstGeom>
            <a:noFill/>
            <a:ln w="19050" cap="sq">
              <a:solidFill>
                <a:srgbClr val="FF6600"/>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87" name="Line 213"/>
            <p:cNvSpPr>
              <a:spLocks noChangeShapeType="1"/>
            </p:cNvSpPr>
            <p:nvPr/>
          </p:nvSpPr>
          <p:spPr bwMode="auto">
            <a:xfrm>
              <a:off x="192" y="0"/>
              <a:ext cx="0" cy="720"/>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grpSp>
        <p:nvGrpSpPr>
          <p:cNvPr id="88" name="Group 89"/>
          <p:cNvGrpSpPr/>
          <p:nvPr/>
        </p:nvGrpSpPr>
        <p:grpSpPr bwMode="auto">
          <a:xfrm>
            <a:off x="2256606" y="2482432"/>
            <a:ext cx="1905000" cy="2667000"/>
            <a:chOff x="0" y="0"/>
            <a:chExt cx="1200" cy="1680"/>
          </a:xfrm>
        </p:grpSpPr>
        <p:sp>
          <p:nvSpPr>
            <p:cNvPr id="89" name="Line 214"/>
            <p:cNvSpPr>
              <a:spLocks noChangeShapeType="1"/>
            </p:cNvSpPr>
            <p:nvPr/>
          </p:nvSpPr>
          <p:spPr bwMode="auto">
            <a:xfrm>
              <a:off x="672" y="0"/>
              <a:ext cx="0" cy="48"/>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0" name="Line 215"/>
            <p:cNvSpPr>
              <a:spLocks noChangeShapeType="1"/>
            </p:cNvSpPr>
            <p:nvPr/>
          </p:nvSpPr>
          <p:spPr bwMode="auto">
            <a:xfrm>
              <a:off x="0" y="48"/>
              <a:ext cx="672" cy="0"/>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1" name="Line 216"/>
            <p:cNvSpPr>
              <a:spLocks noChangeShapeType="1"/>
            </p:cNvSpPr>
            <p:nvPr/>
          </p:nvSpPr>
          <p:spPr bwMode="auto">
            <a:xfrm>
              <a:off x="0" y="48"/>
              <a:ext cx="0" cy="1632"/>
            </a:xfrm>
            <a:prstGeom prst="line">
              <a:avLst/>
            </a:prstGeom>
            <a:noFill/>
            <a:ln w="19050" cap="sq">
              <a:solidFill>
                <a:srgbClr val="0000CC"/>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2" name="Line 217"/>
            <p:cNvSpPr>
              <a:spLocks noChangeShapeType="1"/>
            </p:cNvSpPr>
            <p:nvPr/>
          </p:nvSpPr>
          <p:spPr bwMode="auto">
            <a:xfrm flipH="1">
              <a:off x="192" y="96"/>
              <a:ext cx="0" cy="24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3" name="Line 218"/>
            <p:cNvSpPr>
              <a:spLocks noChangeShapeType="1"/>
            </p:cNvSpPr>
            <p:nvPr/>
          </p:nvSpPr>
          <p:spPr bwMode="auto">
            <a:xfrm>
              <a:off x="192" y="96"/>
              <a:ext cx="528"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4" name="Line 219"/>
            <p:cNvSpPr>
              <a:spLocks noChangeShapeType="1"/>
            </p:cNvSpPr>
            <p:nvPr/>
          </p:nvSpPr>
          <p:spPr bwMode="auto">
            <a:xfrm flipV="1">
              <a:off x="720" y="0"/>
              <a:ext cx="0" cy="96"/>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5" name="Line 220"/>
            <p:cNvSpPr>
              <a:spLocks noChangeShapeType="1"/>
            </p:cNvSpPr>
            <p:nvPr/>
          </p:nvSpPr>
          <p:spPr bwMode="auto">
            <a:xfrm>
              <a:off x="528" y="192"/>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6" name="Line 221"/>
            <p:cNvSpPr>
              <a:spLocks noChangeShapeType="1"/>
            </p:cNvSpPr>
            <p:nvPr/>
          </p:nvSpPr>
          <p:spPr bwMode="auto">
            <a:xfrm>
              <a:off x="528" y="192"/>
              <a:ext cx="240"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7" name="Line 222"/>
            <p:cNvSpPr>
              <a:spLocks noChangeShapeType="1"/>
            </p:cNvSpPr>
            <p:nvPr/>
          </p:nvSpPr>
          <p:spPr bwMode="auto">
            <a:xfrm flipV="1">
              <a:off x="768" y="0"/>
              <a:ext cx="0" cy="192"/>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8" name="Line 223"/>
            <p:cNvSpPr>
              <a:spLocks noChangeShapeType="1"/>
            </p:cNvSpPr>
            <p:nvPr/>
          </p:nvSpPr>
          <p:spPr bwMode="auto">
            <a:xfrm>
              <a:off x="864" y="192"/>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99" name="Line 224"/>
            <p:cNvSpPr>
              <a:spLocks noChangeShapeType="1"/>
            </p:cNvSpPr>
            <p:nvPr/>
          </p:nvSpPr>
          <p:spPr bwMode="auto">
            <a:xfrm>
              <a:off x="816" y="192"/>
              <a:ext cx="48"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100" name="Line 225"/>
            <p:cNvSpPr>
              <a:spLocks noChangeShapeType="1"/>
            </p:cNvSpPr>
            <p:nvPr/>
          </p:nvSpPr>
          <p:spPr bwMode="auto">
            <a:xfrm flipV="1">
              <a:off x="816" y="0"/>
              <a:ext cx="0" cy="192"/>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101" name="Line 226"/>
            <p:cNvSpPr>
              <a:spLocks noChangeShapeType="1"/>
            </p:cNvSpPr>
            <p:nvPr/>
          </p:nvSpPr>
          <p:spPr bwMode="auto">
            <a:xfrm>
              <a:off x="1200" y="96"/>
              <a:ext cx="0" cy="24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102" name="Line 227"/>
            <p:cNvSpPr>
              <a:spLocks noChangeShapeType="1"/>
            </p:cNvSpPr>
            <p:nvPr/>
          </p:nvSpPr>
          <p:spPr bwMode="auto">
            <a:xfrm>
              <a:off x="864" y="96"/>
              <a:ext cx="336"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sp>
          <p:nvSpPr>
            <p:cNvPr id="103" name="Line 228"/>
            <p:cNvSpPr>
              <a:spLocks noChangeShapeType="1"/>
            </p:cNvSpPr>
            <p:nvPr/>
          </p:nvSpPr>
          <p:spPr bwMode="auto">
            <a:xfrm flipV="1">
              <a:off x="864" y="0"/>
              <a:ext cx="0" cy="96"/>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104" name="Group 105"/>
          <p:cNvGrpSpPr/>
          <p:nvPr/>
        </p:nvGrpSpPr>
        <p:grpSpPr bwMode="auto">
          <a:xfrm>
            <a:off x="3151957" y="1260057"/>
            <a:ext cx="646113" cy="917576"/>
            <a:chOff x="-204" y="-146"/>
            <a:chExt cx="407" cy="578"/>
          </a:xfrm>
        </p:grpSpPr>
        <p:sp>
          <p:nvSpPr>
            <p:cNvPr id="105" name="Line 230"/>
            <p:cNvSpPr>
              <a:spLocks noChangeShapeType="1"/>
            </p:cNvSpPr>
            <p:nvPr/>
          </p:nvSpPr>
          <p:spPr bwMode="auto">
            <a:xfrm>
              <a:off x="0" y="96"/>
              <a:ext cx="0" cy="3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06" name="Rectangle 231"/>
            <p:cNvSpPr>
              <a:spLocks noChangeArrowheads="1"/>
            </p:cNvSpPr>
            <p:nvPr/>
          </p:nvSpPr>
          <p:spPr bwMode="auto">
            <a:xfrm>
              <a:off x="-204" y="-146"/>
              <a:ext cx="40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4</a:t>
              </a:r>
              <a:r>
                <a:rPr lang="en-US" altLang="zh-CN" sz="1700" baseline="-25000" dirty="0">
                  <a:solidFill>
                    <a:srgbClr val="008000"/>
                  </a:solidFill>
                  <a:ea typeface="微软雅黑" panose="020B0503020204020204" pitchFamily="34" charset="-122"/>
                </a:rPr>
                <a:t> </a:t>
              </a:r>
              <a:endParaRPr lang="en-US" altLang="zh-CN" sz="1700" baseline="-25000" dirty="0">
                <a:solidFill>
                  <a:srgbClr val="008000"/>
                </a:solidFill>
                <a:ea typeface="微软雅黑" panose="020B0503020204020204" pitchFamily="34" charset="-122"/>
              </a:endParaRPr>
            </a:p>
          </p:txBody>
        </p:sp>
      </p:grpSp>
      <p:grpSp>
        <p:nvGrpSpPr>
          <p:cNvPr id="107" name="Group 108"/>
          <p:cNvGrpSpPr/>
          <p:nvPr/>
        </p:nvGrpSpPr>
        <p:grpSpPr bwMode="auto">
          <a:xfrm>
            <a:off x="5088706" y="1247357"/>
            <a:ext cx="646113" cy="930276"/>
            <a:chOff x="-184" y="-154"/>
            <a:chExt cx="407" cy="586"/>
          </a:xfrm>
        </p:grpSpPr>
        <p:sp>
          <p:nvSpPr>
            <p:cNvPr id="108" name="Rectangle 182"/>
            <p:cNvSpPr>
              <a:spLocks noChangeArrowheads="1"/>
            </p:cNvSpPr>
            <p:nvPr/>
          </p:nvSpPr>
          <p:spPr bwMode="auto">
            <a:xfrm>
              <a:off x="-184" y="-154"/>
              <a:ext cx="40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3</a:t>
              </a:r>
              <a:endParaRPr lang="en-US" altLang="zh-CN" sz="1700" baseline="-25000" dirty="0">
                <a:solidFill>
                  <a:srgbClr val="008000"/>
                </a:solidFill>
                <a:ea typeface="微软雅黑" panose="020B0503020204020204" pitchFamily="34" charset="-122"/>
              </a:endParaRPr>
            </a:p>
          </p:txBody>
        </p:sp>
        <p:sp>
          <p:nvSpPr>
            <p:cNvPr id="109" name="Line 233"/>
            <p:cNvSpPr>
              <a:spLocks noChangeShapeType="1"/>
            </p:cNvSpPr>
            <p:nvPr/>
          </p:nvSpPr>
          <p:spPr bwMode="auto">
            <a:xfrm>
              <a:off x="0" y="96"/>
              <a:ext cx="0" cy="3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110" name="Group 111"/>
          <p:cNvGrpSpPr/>
          <p:nvPr/>
        </p:nvGrpSpPr>
        <p:grpSpPr bwMode="auto">
          <a:xfrm>
            <a:off x="6898456" y="1231482"/>
            <a:ext cx="646113" cy="946151"/>
            <a:chOff x="-196" y="-164"/>
            <a:chExt cx="407" cy="596"/>
          </a:xfrm>
        </p:grpSpPr>
        <p:sp>
          <p:nvSpPr>
            <p:cNvPr id="111" name="Rectangle 54"/>
            <p:cNvSpPr>
              <a:spLocks noChangeArrowheads="1"/>
            </p:cNvSpPr>
            <p:nvPr/>
          </p:nvSpPr>
          <p:spPr bwMode="auto">
            <a:xfrm>
              <a:off x="-196" y="-164"/>
              <a:ext cx="40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2</a:t>
              </a:r>
              <a:r>
                <a:rPr lang="en-US" altLang="zh-CN" sz="1700" baseline="-25000" dirty="0">
                  <a:solidFill>
                    <a:srgbClr val="008000"/>
                  </a:solidFill>
                  <a:ea typeface="微软雅黑" panose="020B0503020204020204" pitchFamily="34" charset="-122"/>
                </a:rPr>
                <a:t> </a:t>
              </a:r>
              <a:endParaRPr lang="en-US" altLang="zh-CN" sz="1700" baseline="-25000" dirty="0">
                <a:solidFill>
                  <a:srgbClr val="008000"/>
                </a:solidFill>
                <a:ea typeface="微软雅黑" panose="020B0503020204020204" pitchFamily="34" charset="-122"/>
              </a:endParaRPr>
            </a:p>
          </p:txBody>
        </p:sp>
        <p:sp>
          <p:nvSpPr>
            <p:cNvPr id="112" name="Line 235"/>
            <p:cNvSpPr>
              <a:spLocks noChangeShapeType="1"/>
            </p:cNvSpPr>
            <p:nvPr/>
          </p:nvSpPr>
          <p:spPr bwMode="auto">
            <a:xfrm>
              <a:off x="0" y="96"/>
              <a:ext cx="0" cy="3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113" name="Group 114"/>
          <p:cNvGrpSpPr/>
          <p:nvPr/>
        </p:nvGrpSpPr>
        <p:grpSpPr bwMode="auto">
          <a:xfrm>
            <a:off x="8638357" y="1233070"/>
            <a:ext cx="646112" cy="944563"/>
            <a:chOff x="-175" y="-163"/>
            <a:chExt cx="407" cy="595"/>
          </a:xfrm>
        </p:grpSpPr>
        <p:sp>
          <p:nvSpPr>
            <p:cNvPr id="114" name="Rectangle 18"/>
            <p:cNvSpPr>
              <a:spLocks noChangeArrowheads="1"/>
            </p:cNvSpPr>
            <p:nvPr/>
          </p:nvSpPr>
          <p:spPr bwMode="auto">
            <a:xfrm>
              <a:off x="-175" y="-163"/>
              <a:ext cx="40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1</a:t>
              </a:r>
              <a:r>
                <a:rPr lang="en-US" altLang="zh-CN" sz="1700" baseline="-25000" dirty="0">
                  <a:solidFill>
                    <a:srgbClr val="008000"/>
                  </a:solidFill>
                  <a:ea typeface="微软雅黑" panose="020B0503020204020204" pitchFamily="34" charset="-122"/>
                </a:rPr>
                <a:t> </a:t>
              </a:r>
              <a:endParaRPr lang="en-US" altLang="zh-CN" sz="1700" baseline="-25000" dirty="0">
                <a:solidFill>
                  <a:srgbClr val="008000"/>
                </a:solidFill>
                <a:ea typeface="微软雅黑" panose="020B0503020204020204" pitchFamily="34" charset="-122"/>
              </a:endParaRPr>
            </a:p>
          </p:txBody>
        </p:sp>
        <p:sp>
          <p:nvSpPr>
            <p:cNvPr id="115" name="Line 236"/>
            <p:cNvSpPr>
              <a:spLocks noChangeShapeType="1"/>
            </p:cNvSpPr>
            <p:nvPr/>
          </p:nvSpPr>
          <p:spPr bwMode="auto">
            <a:xfrm>
              <a:off x="29" y="96"/>
              <a:ext cx="0" cy="3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grpSp>
      <p:sp>
        <p:nvSpPr>
          <p:cNvPr id="116" name="Rectangle 102"/>
          <p:cNvSpPr>
            <a:spLocks noChangeArrowheads="1"/>
          </p:cNvSpPr>
          <p:nvPr/>
        </p:nvSpPr>
        <p:spPr bwMode="auto">
          <a:xfrm>
            <a:off x="8733606" y="2177632"/>
            <a:ext cx="457200" cy="304800"/>
          </a:xfrm>
          <a:prstGeom prst="rect">
            <a:avLst/>
          </a:prstGeom>
          <a:solidFill>
            <a:srgbClr val="99FFCC"/>
          </a:solidFill>
          <a:ln w="19050" cap="sq">
            <a:solidFill>
              <a:schemeClr val="accent2"/>
            </a:solidFill>
            <a:miter lim="800000"/>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7" name="Rectangle 103"/>
          <p:cNvSpPr>
            <a:spLocks noChangeArrowheads="1"/>
          </p:cNvSpPr>
          <p:nvPr/>
        </p:nvSpPr>
        <p:spPr bwMode="auto">
          <a:xfrm>
            <a:off x="6981006" y="2177632"/>
            <a:ext cx="457200" cy="304800"/>
          </a:xfrm>
          <a:prstGeom prst="rect">
            <a:avLst/>
          </a:prstGeom>
          <a:solidFill>
            <a:srgbClr val="99FFCC"/>
          </a:solidFill>
          <a:ln w="19050" cap="sq">
            <a:solidFill>
              <a:schemeClr val="accent2"/>
            </a:solidFill>
            <a:miter lim="800000"/>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8" name="Group 119"/>
          <p:cNvGrpSpPr/>
          <p:nvPr/>
        </p:nvGrpSpPr>
        <p:grpSpPr bwMode="auto">
          <a:xfrm>
            <a:off x="4618806" y="2177632"/>
            <a:ext cx="1524000" cy="1143000"/>
            <a:chOff x="0" y="0"/>
            <a:chExt cx="960" cy="720"/>
          </a:xfrm>
        </p:grpSpPr>
        <p:sp>
          <p:nvSpPr>
            <p:cNvPr id="119" name="Rectangle 91"/>
            <p:cNvSpPr>
              <a:spLocks noChangeArrowheads="1"/>
            </p:cNvSpPr>
            <p:nvPr/>
          </p:nvSpPr>
          <p:spPr bwMode="auto">
            <a:xfrm>
              <a:off x="672" y="528"/>
              <a:ext cx="288" cy="192"/>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0" name="Rectangle 92"/>
            <p:cNvSpPr>
              <a:spLocks noChangeArrowheads="1"/>
            </p:cNvSpPr>
            <p:nvPr/>
          </p:nvSpPr>
          <p:spPr bwMode="auto">
            <a:xfrm>
              <a:off x="336" y="528"/>
              <a:ext cx="288" cy="192"/>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1" name="Rectangle 93"/>
            <p:cNvSpPr>
              <a:spLocks noChangeArrowheads="1"/>
            </p:cNvSpPr>
            <p:nvPr/>
          </p:nvSpPr>
          <p:spPr bwMode="auto">
            <a:xfrm>
              <a:off x="0" y="528"/>
              <a:ext cx="288" cy="192"/>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2" name="Rectangle 126"/>
            <p:cNvSpPr>
              <a:spLocks noChangeArrowheads="1"/>
            </p:cNvSpPr>
            <p:nvPr/>
          </p:nvSpPr>
          <p:spPr bwMode="auto">
            <a:xfrm>
              <a:off x="336" y="0"/>
              <a:ext cx="288" cy="192"/>
            </a:xfrm>
            <a:prstGeom prst="rect">
              <a:avLst/>
            </a:prstGeom>
            <a:solidFill>
              <a:srgbClr val="99FFCC"/>
            </a:solidFill>
            <a:ln w="19050" cap="sq">
              <a:solidFill>
                <a:schemeClr val="accent2"/>
              </a:solidFill>
              <a:miter lim="800000"/>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3" name="Group 124"/>
          <p:cNvGrpSpPr/>
          <p:nvPr/>
        </p:nvGrpSpPr>
        <p:grpSpPr bwMode="auto">
          <a:xfrm>
            <a:off x="2332806" y="2177632"/>
            <a:ext cx="2057400" cy="1143000"/>
            <a:chOff x="0" y="0"/>
            <a:chExt cx="1296" cy="720"/>
          </a:xfrm>
        </p:grpSpPr>
        <p:sp>
          <p:nvSpPr>
            <p:cNvPr id="124" name="Rectangle 95"/>
            <p:cNvSpPr>
              <a:spLocks noChangeArrowheads="1"/>
            </p:cNvSpPr>
            <p:nvPr/>
          </p:nvSpPr>
          <p:spPr bwMode="auto">
            <a:xfrm>
              <a:off x="1008" y="528"/>
              <a:ext cx="288" cy="192"/>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5" name="Rectangle 96"/>
            <p:cNvSpPr>
              <a:spLocks noChangeArrowheads="1"/>
            </p:cNvSpPr>
            <p:nvPr/>
          </p:nvSpPr>
          <p:spPr bwMode="auto">
            <a:xfrm>
              <a:off x="672" y="528"/>
              <a:ext cx="288" cy="192"/>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97"/>
            <p:cNvSpPr>
              <a:spLocks noChangeArrowheads="1"/>
            </p:cNvSpPr>
            <p:nvPr/>
          </p:nvSpPr>
          <p:spPr bwMode="auto">
            <a:xfrm>
              <a:off x="336" y="528"/>
              <a:ext cx="288" cy="192"/>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7" name="Rectangle 101"/>
            <p:cNvSpPr>
              <a:spLocks noChangeArrowheads="1"/>
            </p:cNvSpPr>
            <p:nvPr/>
          </p:nvSpPr>
          <p:spPr bwMode="auto">
            <a:xfrm>
              <a:off x="0" y="528"/>
              <a:ext cx="288" cy="192"/>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8" name="Rectangle 127"/>
            <p:cNvSpPr>
              <a:spLocks noChangeArrowheads="1"/>
            </p:cNvSpPr>
            <p:nvPr/>
          </p:nvSpPr>
          <p:spPr bwMode="auto">
            <a:xfrm>
              <a:off x="576" y="0"/>
              <a:ext cx="288" cy="192"/>
            </a:xfrm>
            <a:prstGeom prst="rect">
              <a:avLst/>
            </a:prstGeom>
            <a:solidFill>
              <a:srgbClr val="99FFCC"/>
            </a:solidFill>
            <a:ln w="19050" cap="sq">
              <a:solidFill>
                <a:schemeClr val="accent2"/>
              </a:solidFill>
              <a:miter lim="800000"/>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内容占位符 2"/>
          <p:cNvSpPr txBox="1"/>
          <p:nvPr/>
        </p:nvSpPr>
        <p:spPr>
          <a:xfrm>
            <a:off x="4471384" y="5851106"/>
            <a:ext cx="3249232" cy="49365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2</a:t>
            </a:r>
            <a:r>
              <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级门电路延迟</a:t>
            </a:r>
            <a:endPar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endParaRPr>
          </a:p>
          <a:p>
            <a:pPr algn="ctr"/>
            <a:endPar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 name="Rectangle 84"/>
          <p:cNvSpPr>
            <a:spLocks noChangeArrowheads="1"/>
          </p:cNvSpPr>
          <p:nvPr/>
        </p:nvSpPr>
        <p:spPr bwMode="auto">
          <a:xfrm>
            <a:off x="9267006" y="3015832"/>
            <a:ext cx="457200" cy="304800"/>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 name="Group 11"/>
          <p:cNvGrpSpPr/>
          <p:nvPr/>
        </p:nvGrpSpPr>
        <p:grpSpPr bwMode="auto">
          <a:xfrm>
            <a:off x="6981006" y="3015832"/>
            <a:ext cx="990600" cy="304800"/>
            <a:chOff x="0" y="0"/>
            <a:chExt cx="624" cy="192"/>
          </a:xfrm>
        </p:grpSpPr>
        <p:sp>
          <p:nvSpPr>
            <p:cNvPr id="11" name="Rectangle 87"/>
            <p:cNvSpPr>
              <a:spLocks noChangeArrowheads="1"/>
            </p:cNvSpPr>
            <p:nvPr/>
          </p:nvSpPr>
          <p:spPr bwMode="auto">
            <a:xfrm>
              <a:off x="336" y="0"/>
              <a:ext cx="288" cy="192"/>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Rectangle 88"/>
            <p:cNvSpPr>
              <a:spLocks noChangeArrowheads="1"/>
            </p:cNvSpPr>
            <p:nvPr/>
          </p:nvSpPr>
          <p:spPr bwMode="auto">
            <a:xfrm>
              <a:off x="0" y="0"/>
              <a:ext cx="288" cy="192"/>
            </a:xfrm>
            <a:prstGeom prst="rect">
              <a:avLst/>
            </a:prstGeom>
            <a:solidFill>
              <a:srgbClr val="FFCC00"/>
            </a:solidFill>
            <a:ln w="19050" cap="sq">
              <a:solidFill>
                <a:schemeClr val="accent2"/>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0" advClick="0" advTm="96520"/>
    </mc:Choice>
    <mc:Fallback>
      <p:transition advClick="0" advTm="96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fill="hold"/>
                                        <p:tgtEl>
                                          <p:spTgt spid="116"/>
                                        </p:tgtEl>
                                        <p:attrNameLst>
                                          <p:attrName>ppt_x</p:attrName>
                                        </p:attrNameLst>
                                      </p:cBhvr>
                                      <p:tavLst>
                                        <p:tav tm="0">
                                          <p:val>
                                            <p:strVal val="#ppt_x"/>
                                          </p:val>
                                        </p:tav>
                                        <p:tav tm="100000">
                                          <p:val>
                                            <p:strVal val="#ppt_x"/>
                                          </p:val>
                                        </p:tav>
                                      </p:tavLst>
                                    </p:anim>
                                    <p:anim calcmode="lin" valueType="num">
                                      <p:cBhvr additive="base">
                                        <p:cTn id="20"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righ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down)">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13"/>
                                        </p:tgtEl>
                                        <p:attrNameLst>
                                          <p:attrName>style.visibility</p:attrName>
                                        </p:attrNameLst>
                                      </p:cBhvr>
                                      <p:to>
                                        <p:strVal val="visible"/>
                                      </p:to>
                                    </p:set>
                                    <p:animEffect transition="in" filter="wipe(down)">
                                      <p:cBhvr>
                                        <p:cTn id="56" dur="500"/>
                                        <p:tgtEl>
                                          <p:spTgt spid="11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7"/>
                                        </p:tgtEl>
                                        <p:attrNameLst>
                                          <p:attrName>style.visibility</p:attrName>
                                        </p:attrNameLst>
                                      </p:cBhvr>
                                      <p:to>
                                        <p:strVal val="visible"/>
                                      </p:to>
                                    </p:set>
                                    <p:anim calcmode="lin" valueType="num">
                                      <p:cBhvr additive="base">
                                        <p:cTn id="61" dur="500" fill="hold"/>
                                        <p:tgtEl>
                                          <p:spTgt spid="117"/>
                                        </p:tgtEl>
                                        <p:attrNameLst>
                                          <p:attrName>ppt_x</p:attrName>
                                        </p:attrNameLst>
                                      </p:cBhvr>
                                      <p:tavLst>
                                        <p:tav tm="0">
                                          <p:val>
                                            <p:strVal val="#ppt_x"/>
                                          </p:val>
                                        </p:tav>
                                        <p:tav tm="100000">
                                          <p:val>
                                            <p:strVal val="#ppt_x"/>
                                          </p:val>
                                        </p:tav>
                                      </p:tavLst>
                                    </p:anim>
                                    <p:anim calcmode="lin" valueType="num">
                                      <p:cBhvr additive="base">
                                        <p:cTn id="6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down)">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repeatCount="300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down)">
                                      <p:cBhvr>
                                        <p:cTn id="72" dur="500"/>
                                        <p:tgtEl>
                                          <p:spTgt spid="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repeatCount="300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up)">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repeatCount="300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repeatCount="3000"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right)">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repeatCount="300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wipe(up)">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repeatCount="3000"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right)">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repeatCount="300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wipe(up)">
                                      <p:cBhvr>
                                        <p:cTn id="107" dur="5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repeatCount="3000" fill="hold" nodeType="click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wipe(down)">
                                      <p:cBhvr>
                                        <p:cTn id="112" dur="500"/>
                                        <p:tgtEl>
                                          <p:spTgt spid="1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10"/>
                                        </p:tgtEl>
                                        <p:attrNameLst>
                                          <p:attrName>style.visibility</p:attrName>
                                        </p:attrNameLst>
                                      </p:cBhvr>
                                      <p:to>
                                        <p:strVal val="visible"/>
                                      </p:to>
                                    </p:set>
                                    <p:animEffect transition="in" filter="wipe(down)">
                                      <p:cBhvr>
                                        <p:cTn id="117" dur="500"/>
                                        <p:tgtEl>
                                          <p:spTgt spid="1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118"/>
                                        </p:tgtEl>
                                        <p:attrNameLst>
                                          <p:attrName>style.visibility</p:attrName>
                                        </p:attrNameLst>
                                      </p:cBhvr>
                                      <p:to>
                                        <p:strVal val="visible"/>
                                      </p:to>
                                    </p:set>
                                    <p:animEffect transition="in" filter="wipe(down)">
                                      <p:cBhvr>
                                        <p:cTn id="122" dur="500"/>
                                        <p:tgtEl>
                                          <p:spTgt spid="11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wipe(down)">
                                      <p:cBhvr>
                                        <p:cTn id="127" dur="500"/>
                                        <p:tgtEl>
                                          <p:spTgt spid="3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wipe(down)">
                                      <p:cBhvr>
                                        <p:cTn id="132" dur="500"/>
                                        <p:tgtEl>
                                          <p:spTgt spid="3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down)">
                                      <p:cBhvr>
                                        <p:cTn id="137" dur="500"/>
                                        <p:tgtEl>
                                          <p:spTgt spid="2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wipe(down)">
                                      <p:cBhvr>
                                        <p:cTn id="142" dur="500"/>
                                        <p:tgtEl>
                                          <p:spTgt spid="2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59"/>
                                        </p:tgtEl>
                                        <p:attrNameLst>
                                          <p:attrName>style.visibility</p:attrName>
                                        </p:attrNameLst>
                                      </p:cBhvr>
                                      <p:to>
                                        <p:strVal val="visible"/>
                                      </p:to>
                                    </p:set>
                                    <p:animEffect transition="in" filter="wipe(right)">
                                      <p:cBhvr>
                                        <p:cTn id="147" dur="500"/>
                                        <p:tgtEl>
                                          <p:spTgt spid="59"/>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nodeType="clickEffect">
                                  <p:stCondLst>
                                    <p:cond delay="0"/>
                                  </p:stCondLst>
                                  <p:childTnLst>
                                    <p:set>
                                      <p:cBhvr>
                                        <p:cTn id="151" dur="1" fill="hold">
                                          <p:stCondLst>
                                            <p:cond delay="0"/>
                                          </p:stCondLst>
                                        </p:cTn>
                                        <p:tgtEl>
                                          <p:spTgt spid="60"/>
                                        </p:tgtEl>
                                        <p:attrNameLst>
                                          <p:attrName>style.visibility</p:attrName>
                                        </p:attrNameLst>
                                      </p:cBhvr>
                                      <p:to>
                                        <p:strVal val="visible"/>
                                      </p:to>
                                    </p:set>
                                    <p:animEffect transition="in" filter="wipe(down)">
                                      <p:cBhvr>
                                        <p:cTn id="152" dur="500"/>
                                        <p:tgtEl>
                                          <p:spTgt spid="60"/>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2" fill="hold" grpId="0" nodeType="clickEffect">
                                  <p:stCondLst>
                                    <p:cond delay="0"/>
                                  </p:stCondLst>
                                  <p:childTnLst>
                                    <p:set>
                                      <p:cBhvr>
                                        <p:cTn id="156" dur="1" fill="hold">
                                          <p:stCondLst>
                                            <p:cond delay="0"/>
                                          </p:stCondLst>
                                        </p:cTn>
                                        <p:tgtEl>
                                          <p:spTgt spid="64"/>
                                        </p:tgtEl>
                                        <p:attrNameLst>
                                          <p:attrName>style.visibility</p:attrName>
                                        </p:attrNameLst>
                                      </p:cBhvr>
                                      <p:to>
                                        <p:strVal val="visible"/>
                                      </p:to>
                                    </p:set>
                                    <p:animEffect transition="in" filter="wipe(right)">
                                      <p:cBhvr>
                                        <p:cTn id="157" dur="500"/>
                                        <p:tgtEl>
                                          <p:spTgt spid="64"/>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repeatCount="3000" fill="hold" nodeType="clickEffect">
                                  <p:stCondLst>
                                    <p:cond delay="0"/>
                                  </p:stCondLst>
                                  <p:childTnLst>
                                    <p:set>
                                      <p:cBhvr>
                                        <p:cTn id="161" dur="1" fill="hold">
                                          <p:stCondLst>
                                            <p:cond delay="0"/>
                                          </p:stCondLst>
                                        </p:cTn>
                                        <p:tgtEl>
                                          <p:spTgt spid="65"/>
                                        </p:tgtEl>
                                        <p:attrNameLst>
                                          <p:attrName>style.visibility</p:attrName>
                                        </p:attrNameLst>
                                      </p:cBhvr>
                                      <p:to>
                                        <p:strVal val="visible"/>
                                      </p:to>
                                    </p:set>
                                    <p:animEffect transition="in" filter="wipe(down)">
                                      <p:cBhvr>
                                        <p:cTn id="162" dur="500"/>
                                        <p:tgtEl>
                                          <p:spTgt spid="65"/>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nodeType="clickEffect">
                                  <p:stCondLst>
                                    <p:cond delay="0"/>
                                  </p:stCondLst>
                                  <p:childTnLst>
                                    <p:set>
                                      <p:cBhvr>
                                        <p:cTn id="166" dur="1" fill="hold">
                                          <p:stCondLst>
                                            <p:cond delay="0"/>
                                          </p:stCondLst>
                                        </p:cTn>
                                        <p:tgtEl>
                                          <p:spTgt spid="34"/>
                                        </p:tgtEl>
                                        <p:attrNameLst>
                                          <p:attrName>style.visibility</p:attrName>
                                        </p:attrNameLst>
                                      </p:cBhvr>
                                      <p:to>
                                        <p:strVal val="visible"/>
                                      </p:to>
                                    </p:set>
                                    <p:animEffect transition="in" filter="wipe(down)">
                                      <p:cBhvr>
                                        <p:cTn id="167" dur="500"/>
                                        <p:tgtEl>
                                          <p:spTgt spid="34"/>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nodeType="clickEffect">
                                  <p:stCondLst>
                                    <p:cond delay="0"/>
                                  </p:stCondLst>
                                  <p:childTnLst>
                                    <p:set>
                                      <p:cBhvr>
                                        <p:cTn id="171" dur="1" fill="hold">
                                          <p:stCondLst>
                                            <p:cond delay="0"/>
                                          </p:stCondLst>
                                        </p:cTn>
                                        <p:tgtEl>
                                          <p:spTgt spid="107"/>
                                        </p:tgtEl>
                                        <p:attrNameLst>
                                          <p:attrName>style.visibility</p:attrName>
                                        </p:attrNameLst>
                                      </p:cBhvr>
                                      <p:to>
                                        <p:strVal val="visible"/>
                                      </p:to>
                                    </p:set>
                                    <p:animEffect transition="in" filter="wipe(down)">
                                      <p:cBhvr>
                                        <p:cTn id="172" dur="500"/>
                                        <p:tgtEl>
                                          <p:spTgt spid="10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nodeType="clickEffect">
                                  <p:stCondLst>
                                    <p:cond delay="0"/>
                                  </p:stCondLst>
                                  <p:childTnLst>
                                    <p:set>
                                      <p:cBhvr>
                                        <p:cTn id="176" dur="1" fill="hold">
                                          <p:stCondLst>
                                            <p:cond delay="0"/>
                                          </p:stCondLst>
                                        </p:cTn>
                                        <p:tgtEl>
                                          <p:spTgt spid="123"/>
                                        </p:tgtEl>
                                        <p:attrNameLst>
                                          <p:attrName>style.visibility</p:attrName>
                                        </p:attrNameLst>
                                      </p:cBhvr>
                                      <p:to>
                                        <p:strVal val="visible"/>
                                      </p:to>
                                    </p:set>
                                    <p:animEffect transition="in" filter="wipe(down)">
                                      <p:cBhvr>
                                        <p:cTn id="177" dur="500"/>
                                        <p:tgtEl>
                                          <p:spTgt spid="123"/>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nodeType="clickEffect">
                                  <p:stCondLst>
                                    <p:cond delay="0"/>
                                  </p:stCondLst>
                                  <p:childTnLst>
                                    <p:set>
                                      <p:cBhvr>
                                        <p:cTn id="181" dur="1" fill="hold">
                                          <p:stCondLst>
                                            <p:cond delay="0"/>
                                          </p:stCondLst>
                                        </p:cTn>
                                        <p:tgtEl>
                                          <p:spTgt spid="70"/>
                                        </p:tgtEl>
                                        <p:attrNameLst>
                                          <p:attrName>style.visibility</p:attrName>
                                        </p:attrNameLst>
                                      </p:cBhvr>
                                      <p:to>
                                        <p:strVal val="visible"/>
                                      </p:to>
                                    </p:set>
                                    <p:animEffect transition="in" filter="wipe(down)">
                                      <p:cBhvr>
                                        <p:cTn id="182" dur="500"/>
                                        <p:tgtEl>
                                          <p:spTgt spid="70"/>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grpId="0" nodeType="clickEffect">
                                  <p:stCondLst>
                                    <p:cond delay="0"/>
                                  </p:stCondLst>
                                  <p:childTnLst>
                                    <p:set>
                                      <p:cBhvr>
                                        <p:cTn id="186" dur="1" fill="hold">
                                          <p:stCondLst>
                                            <p:cond delay="0"/>
                                          </p:stCondLst>
                                        </p:cTn>
                                        <p:tgtEl>
                                          <p:spTgt spid="68"/>
                                        </p:tgtEl>
                                        <p:attrNameLst>
                                          <p:attrName>style.visibility</p:attrName>
                                        </p:attrNameLst>
                                      </p:cBhvr>
                                      <p:to>
                                        <p:strVal val="visible"/>
                                      </p:to>
                                    </p:set>
                                    <p:animEffect transition="in" filter="wipe(right)">
                                      <p:cBhvr>
                                        <p:cTn id="187" dur="500"/>
                                        <p:tgtEl>
                                          <p:spTgt spid="68"/>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nodeType="clickEffect">
                                  <p:stCondLst>
                                    <p:cond delay="0"/>
                                  </p:stCondLst>
                                  <p:childTnLst>
                                    <p:set>
                                      <p:cBhvr>
                                        <p:cTn id="191" dur="1" fill="hold">
                                          <p:stCondLst>
                                            <p:cond delay="0"/>
                                          </p:stCondLst>
                                        </p:cTn>
                                        <p:tgtEl>
                                          <p:spTgt spid="76"/>
                                        </p:tgtEl>
                                        <p:attrNameLst>
                                          <p:attrName>style.visibility</p:attrName>
                                        </p:attrNameLst>
                                      </p:cBhvr>
                                      <p:to>
                                        <p:strVal val="visible"/>
                                      </p:to>
                                    </p:set>
                                    <p:animEffect transition="in" filter="wipe(down)">
                                      <p:cBhvr>
                                        <p:cTn id="192" dur="500"/>
                                        <p:tgtEl>
                                          <p:spTgt spid="76"/>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nodeType="clickEffect">
                                  <p:stCondLst>
                                    <p:cond delay="0"/>
                                  </p:stCondLst>
                                  <p:childTnLst>
                                    <p:set>
                                      <p:cBhvr>
                                        <p:cTn id="196" dur="1" fill="hold">
                                          <p:stCondLst>
                                            <p:cond delay="0"/>
                                          </p:stCondLst>
                                        </p:cTn>
                                        <p:tgtEl>
                                          <p:spTgt spid="81"/>
                                        </p:tgtEl>
                                        <p:attrNameLst>
                                          <p:attrName>style.visibility</p:attrName>
                                        </p:attrNameLst>
                                      </p:cBhvr>
                                      <p:to>
                                        <p:strVal val="visible"/>
                                      </p:to>
                                    </p:set>
                                    <p:animEffect transition="in" filter="wipe(down)">
                                      <p:cBhvr>
                                        <p:cTn id="197" dur="500"/>
                                        <p:tgtEl>
                                          <p:spTgt spid="81"/>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2" fill="hold" grpId="0" nodeType="click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wipe(right)">
                                      <p:cBhvr>
                                        <p:cTn id="202" dur="500"/>
                                        <p:tgtEl>
                                          <p:spTgt spid="6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85"/>
                                        </p:tgtEl>
                                        <p:attrNameLst>
                                          <p:attrName>style.visibility</p:attrName>
                                        </p:attrNameLst>
                                      </p:cBhvr>
                                      <p:to>
                                        <p:strVal val="visible"/>
                                      </p:to>
                                    </p:set>
                                    <p:animEffect transition="in" filter="wipe(down)">
                                      <p:cBhvr>
                                        <p:cTn id="207" dur="500"/>
                                        <p:tgtEl>
                                          <p:spTgt spid="85"/>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nodeType="clickEffect">
                                  <p:stCondLst>
                                    <p:cond delay="0"/>
                                  </p:stCondLst>
                                  <p:childTnLst>
                                    <p:set>
                                      <p:cBhvr>
                                        <p:cTn id="211" dur="1" fill="hold">
                                          <p:stCondLst>
                                            <p:cond delay="0"/>
                                          </p:stCondLst>
                                        </p:cTn>
                                        <p:tgtEl>
                                          <p:spTgt spid="88"/>
                                        </p:tgtEl>
                                        <p:attrNameLst>
                                          <p:attrName>style.visibility</p:attrName>
                                        </p:attrNameLst>
                                      </p:cBhvr>
                                      <p:to>
                                        <p:strVal val="visible"/>
                                      </p:to>
                                    </p:set>
                                    <p:animEffect transition="in" filter="wipe(down)">
                                      <p:cBhvr>
                                        <p:cTn id="212" dur="500"/>
                                        <p:tgtEl>
                                          <p:spTgt spid="8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104"/>
                                        </p:tgtEl>
                                        <p:attrNameLst>
                                          <p:attrName>style.visibility</p:attrName>
                                        </p:attrNameLst>
                                      </p:cBhvr>
                                      <p:to>
                                        <p:strVal val="visible"/>
                                      </p:to>
                                    </p:set>
                                    <p:animEffect transition="in" filter="wipe(down)">
                                      <p:cBhvr>
                                        <p:cTn id="217" dur="500"/>
                                        <p:tgtEl>
                                          <p:spTgt spid="104"/>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129"/>
                                        </p:tgtEl>
                                        <p:attrNameLst>
                                          <p:attrName>style.visibility</p:attrName>
                                        </p:attrNameLst>
                                      </p:cBhvr>
                                      <p:to>
                                        <p:strVal val="visible"/>
                                      </p:to>
                                    </p:set>
                                    <p:animEffect transition="in" filter="wipe(left)">
                                      <p:cBhvr>
                                        <p:cTn id="22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P spid="7" grpId="0" animBg="1"/>
      <p:bldP spid="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59" grpId="0" animBg="1"/>
      <p:bldP spid="64" grpId="0" animBg="1"/>
      <p:bldP spid="68" grpId="0" animBg="1"/>
      <p:bldP spid="69" grpId="0" animBg="1"/>
      <p:bldP spid="116" grpId="0" animBg="1" autoUpdateAnimBg="0"/>
      <p:bldP spid="117" grpId="0" animBg="1" autoUpdateAnimBg="0"/>
      <p:bldP spid="129" grpId="0"/>
      <p:bldP spid="8"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先行进位加法器电路设计之</a:t>
            </a:r>
            <a:r>
              <a:rPr lang="en-US" altLang="zh-CN" dirty="0"/>
              <a:t>---</a:t>
            </a:r>
            <a:r>
              <a:rPr lang="zh-CN" altLang="en-US" dirty="0"/>
              <a:t>和的生成</a:t>
            </a:r>
            <a:endParaRPr lang="zh-CN" altLang="en-US" dirty="0"/>
          </a:p>
        </p:txBody>
      </p:sp>
      <p:sp>
        <p:nvSpPr>
          <p:cNvPr id="3" name="内容占位符 2"/>
          <p:cNvSpPr>
            <a:spLocks noGrp="1"/>
          </p:cNvSpPr>
          <p:nvPr>
            <p:ph idx="1"/>
          </p:nvPr>
        </p:nvSpPr>
        <p:spPr/>
        <p:txBody>
          <a:bodyPr/>
          <a:lstStyle/>
          <a:p>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S</a:t>
            </a:r>
            <a:r>
              <a:rPr lang="en-US" altLang="zh-CN" sz="2800" b="1" spc="600" baseline="-250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3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X</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3</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⊕Y</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3</a:t>
            </a:r>
            <a:r>
              <a:rPr lang="en-US" altLang="zh-CN" sz="2800" b="1" spc="600" dirty="0">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3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P</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3</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3</a:t>
            </a:r>
            <a:endPar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endParaRPr>
          </a:p>
          <a:p>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S</a:t>
            </a:r>
            <a:r>
              <a:rPr lang="en-US" altLang="zh-CN" sz="2800" b="1" spc="600" baseline="-250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2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X</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2</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⊕Y</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2</a:t>
            </a:r>
            <a:r>
              <a:rPr lang="en-US" altLang="zh-CN" sz="2800" b="1" spc="600" dirty="0">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2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P</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2</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2</a:t>
            </a:r>
            <a:endPar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endParaRPr>
          </a:p>
          <a:p>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S</a:t>
            </a:r>
            <a:r>
              <a:rPr lang="en-US" altLang="zh-CN" sz="2800" b="1" spc="600" baseline="-250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1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X</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1</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⊕Y</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1</a:t>
            </a:r>
            <a:r>
              <a:rPr lang="en-US" altLang="zh-CN" sz="2800" b="1" spc="600" dirty="0">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1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P</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1</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1</a:t>
            </a:r>
            <a:endPar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endParaRPr>
          </a:p>
          <a:p>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S</a:t>
            </a:r>
            <a:r>
              <a:rPr lang="en-US" altLang="zh-CN" sz="2800" b="1" spc="600" baseline="-250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0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X</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0</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⊕Y</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0</a:t>
            </a:r>
            <a:r>
              <a:rPr lang="en-US" altLang="zh-CN" sz="2800" b="1" spc="600" dirty="0">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0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P</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0</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0</a:t>
            </a:r>
            <a:endPar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endParaRPr>
          </a:p>
          <a:p>
            <a:endPar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endParaRPr>
          </a:p>
          <a:p>
            <a:pPr marL="0" indent="0">
              <a:buNone/>
            </a:pPr>
            <a:endParaRPr lang="en-US" altLang="zh-CN" b="1" baseline="-25000" dirty="0">
              <a:solidFill>
                <a:srgbClr val="00B050"/>
              </a:solidFill>
              <a:latin typeface="Arial Rounded MT Bold" panose="020F0704030504030204" pitchFamily="34" charset="0"/>
              <a:ea typeface="MS PGothic" panose="020B0600070205080204" pitchFamily="34" charset="-128"/>
            </a:endParaRPr>
          </a:p>
          <a:p>
            <a:r>
              <a:rPr lang="zh-CN" altLang="en-US" dirty="0"/>
              <a:t>进位信号得到后，求和只需一级异或门</a:t>
            </a:r>
            <a:r>
              <a:rPr lang="en-US" altLang="zh-CN" dirty="0"/>
              <a:t>3T</a:t>
            </a:r>
            <a:r>
              <a:rPr lang="zh-CN" altLang="en-US" dirty="0"/>
              <a:t>即可完成</a:t>
            </a:r>
            <a:endParaRPr lang="zh-CN" altLang="en-US" b="1" baseline="-25000" dirty="0">
              <a:solidFill>
                <a:srgbClr val="800080"/>
              </a:solidFill>
              <a:latin typeface="Courier New" panose="02070309020205020404" pitchFamily="49" charset="0"/>
              <a:ea typeface="MS PGothic" panose="020B0600070205080204" pitchFamily="34" charset="-128"/>
            </a:endParaRPr>
          </a:p>
          <a:p>
            <a:endParaRPr lang="zh-CN" altLang="en-US" dirty="0"/>
          </a:p>
          <a:p>
            <a:endParaRPr lang="zh-CN" altLang="en-US" dirty="0"/>
          </a:p>
        </p:txBody>
      </p:sp>
      <p:pic>
        <p:nvPicPr>
          <p:cNvPr id="8194" name="Picture 2" descr="See the source image"/>
          <p:cNvPicPr>
            <a:picLocks noChangeAspect="1" noChangeArrowheads="1"/>
          </p:cNvPicPr>
          <p:nvPr/>
        </p:nvPicPr>
        <p:blipFill>
          <a:blip r:embed="rId1"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80375" y="3945061"/>
            <a:ext cx="2483351" cy="12993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796542" y="4244021"/>
            <a:ext cx="2665412" cy="7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28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28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endPar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 name="Rectangle 11"/>
          <p:cNvSpPr>
            <a:spLocks noChangeArrowheads="1"/>
          </p:cNvSpPr>
          <p:nvPr/>
        </p:nvSpPr>
        <p:spPr bwMode="auto">
          <a:xfrm>
            <a:off x="3617333" y="4306782"/>
            <a:ext cx="48711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zh-CN" altLang="en-US" sz="2400"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进位传递函数 </a:t>
            </a:r>
            <a:r>
              <a:rPr lang="en-US" altLang="zh-CN" sz="24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Propagate</a:t>
            </a:r>
            <a:endParaRPr lang="en-US" altLang="zh-CN" sz="24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advTm="35143"/>
    </mc:Choice>
    <mc:Fallback>
      <p:transition advTm="351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8194"/>
                                        </p:tgtEl>
                                        <p:attrNameLst>
                                          <p:attrName>style.visibility</p:attrName>
                                        </p:attrNameLst>
                                      </p:cBhvr>
                                      <p:to>
                                        <p:strVal val="visible"/>
                                      </p:to>
                                    </p:set>
                                    <p:animEffect transition="in" filter="wipe(down)">
                                      <p:cBhvr>
                                        <p:cTn id="30" dur="500"/>
                                        <p:tgtEl>
                                          <p:spTgt spid="819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3" descr="新闻纸"/>
          <p:cNvSpPr>
            <a:spLocks noChangeArrowheads="1"/>
          </p:cNvSpPr>
          <p:nvPr/>
        </p:nvSpPr>
        <p:spPr bwMode="auto">
          <a:xfrm>
            <a:off x="3189912" y="1574800"/>
            <a:ext cx="6017587" cy="3488008"/>
          </a:xfrm>
          <a:prstGeom prst="rect">
            <a:avLst/>
          </a:prstGeom>
          <a:solidFill>
            <a:schemeClr val="accent2">
              <a:lumMod val="20000"/>
              <a:lumOff val="80000"/>
            </a:schemeClr>
          </a:solidFill>
          <a:ln w="9525">
            <a:solidFill>
              <a:schemeClr val="tx1"/>
            </a:solidFill>
            <a:miter lim="800000"/>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endParaRPr lang="zh-CN" altLang="en-US">
              <a:latin typeface="Segoe UI" panose="020B0502040204020203" pitchFamily="34" charset="0"/>
              <a:ea typeface="宋体" panose="02010600030101010101" pitchFamily="2" charset="-122"/>
              <a:cs typeface="Segoe UI" panose="020B0502040204020203" pitchFamily="34" charset="0"/>
            </a:endParaRPr>
          </a:p>
        </p:txBody>
      </p:sp>
      <p:grpSp>
        <p:nvGrpSpPr>
          <p:cNvPr id="85" name="Group 106"/>
          <p:cNvGrpSpPr/>
          <p:nvPr/>
        </p:nvGrpSpPr>
        <p:grpSpPr bwMode="auto">
          <a:xfrm>
            <a:off x="2886794" y="2117227"/>
            <a:ext cx="1219200" cy="381000"/>
            <a:chOff x="0" y="0"/>
            <a:chExt cx="768" cy="240"/>
          </a:xfrm>
        </p:grpSpPr>
        <p:sp>
          <p:nvSpPr>
            <p:cNvPr id="87" name="Line 104"/>
            <p:cNvSpPr>
              <a:spLocks noChangeShapeType="1"/>
            </p:cNvSpPr>
            <p:nvPr/>
          </p:nvSpPr>
          <p:spPr bwMode="auto">
            <a:xfrm flipV="1">
              <a:off x="768" y="0"/>
              <a:ext cx="0" cy="24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88" name="Line 105"/>
            <p:cNvSpPr>
              <a:spLocks noChangeShapeType="1"/>
            </p:cNvSpPr>
            <p:nvPr/>
          </p:nvSpPr>
          <p:spPr bwMode="auto">
            <a:xfrm flipH="1">
              <a:off x="0" y="0"/>
              <a:ext cx="768" cy="0"/>
            </a:xfrm>
            <a:prstGeom prst="line">
              <a:avLst/>
            </a:prstGeom>
            <a:noFill/>
            <a:ln w="19050" cap="sq">
              <a:solidFill>
                <a:schemeClr val="tx1"/>
              </a:solidFill>
              <a:miter lim="800000"/>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grpSp>
        <p:nvGrpSpPr>
          <p:cNvPr id="3" name="组合 2"/>
          <p:cNvGrpSpPr/>
          <p:nvPr/>
        </p:nvGrpSpPr>
        <p:grpSpPr>
          <a:xfrm>
            <a:off x="3985344" y="4618126"/>
            <a:ext cx="4267200" cy="679632"/>
            <a:chOff x="3985344" y="4590552"/>
            <a:chExt cx="4267200" cy="603250"/>
          </a:xfrm>
        </p:grpSpPr>
        <p:sp>
          <p:nvSpPr>
            <p:cNvPr id="47" name="Line 66"/>
            <p:cNvSpPr>
              <a:spLocks noChangeShapeType="1"/>
            </p:cNvSpPr>
            <p:nvPr/>
          </p:nvSpPr>
          <p:spPr bwMode="auto">
            <a:xfrm>
              <a:off x="3985344" y="4590552"/>
              <a:ext cx="0" cy="6032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48" name="Line 67"/>
            <p:cNvSpPr>
              <a:spLocks noChangeShapeType="1"/>
            </p:cNvSpPr>
            <p:nvPr/>
          </p:nvSpPr>
          <p:spPr bwMode="auto">
            <a:xfrm>
              <a:off x="4594944" y="4590552"/>
              <a:ext cx="0" cy="6032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49" name="Line 68"/>
            <p:cNvSpPr>
              <a:spLocks noChangeShapeType="1"/>
            </p:cNvSpPr>
            <p:nvPr/>
          </p:nvSpPr>
          <p:spPr bwMode="auto">
            <a:xfrm>
              <a:off x="5204544" y="4590552"/>
              <a:ext cx="0" cy="6032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0" name="Line 69"/>
            <p:cNvSpPr>
              <a:spLocks noChangeShapeType="1"/>
            </p:cNvSpPr>
            <p:nvPr/>
          </p:nvSpPr>
          <p:spPr bwMode="auto">
            <a:xfrm>
              <a:off x="5814144" y="4590552"/>
              <a:ext cx="0" cy="6032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1" name="Line 70"/>
            <p:cNvSpPr>
              <a:spLocks noChangeShapeType="1"/>
            </p:cNvSpPr>
            <p:nvPr/>
          </p:nvSpPr>
          <p:spPr bwMode="auto">
            <a:xfrm>
              <a:off x="6423744" y="4590552"/>
              <a:ext cx="0" cy="6032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2" name="Line 71"/>
            <p:cNvSpPr>
              <a:spLocks noChangeShapeType="1"/>
            </p:cNvSpPr>
            <p:nvPr/>
          </p:nvSpPr>
          <p:spPr bwMode="auto">
            <a:xfrm>
              <a:off x="7033344" y="4590552"/>
              <a:ext cx="0" cy="6032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3" name="Line 72"/>
            <p:cNvSpPr>
              <a:spLocks noChangeShapeType="1"/>
            </p:cNvSpPr>
            <p:nvPr/>
          </p:nvSpPr>
          <p:spPr bwMode="auto">
            <a:xfrm>
              <a:off x="7642944" y="4590552"/>
              <a:ext cx="0" cy="6032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4" name="Line 73"/>
            <p:cNvSpPr>
              <a:spLocks noChangeShapeType="1"/>
            </p:cNvSpPr>
            <p:nvPr/>
          </p:nvSpPr>
          <p:spPr bwMode="auto">
            <a:xfrm>
              <a:off x="8252544" y="4590552"/>
              <a:ext cx="0" cy="6032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2" name="标题 1"/>
          <p:cNvSpPr>
            <a:spLocks noGrp="1"/>
          </p:cNvSpPr>
          <p:nvPr>
            <p:ph type="title"/>
          </p:nvPr>
        </p:nvSpPr>
        <p:spPr/>
        <p:txBody>
          <a:bodyPr/>
          <a:lstStyle/>
          <a:p>
            <a:r>
              <a:rPr lang="zh-CN" altLang="zh-CN"/>
              <a:t>四位</a:t>
            </a:r>
            <a:r>
              <a:rPr lang="zh-CN" altLang="en-US"/>
              <a:t>先行进位</a:t>
            </a:r>
            <a:r>
              <a:rPr lang="zh-CN" altLang="zh-CN"/>
              <a:t>快速</a:t>
            </a:r>
            <a:r>
              <a:rPr lang="zh-CN" altLang="zh-CN" dirty="0"/>
              <a:t>加法器</a:t>
            </a:r>
            <a:endParaRPr lang="zh-CN" altLang="en-US" dirty="0"/>
          </a:p>
        </p:txBody>
      </p:sp>
      <p:grpSp>
        <p:nvGrpSpPr>
          <p:cNvPr id="102" name="组合 101"/>
          <p:cNvGrpSpPr/>
          <p:nvPr/>
        </p:nvGrpSpPr>
        <p:grpSpPr>
          <a:xfrm>
            <a:off x="3985344" y="3326902"/>
            <a:ext cx="4267200" cy="459762"/>
            <a:chOff x="3985344" y="3041152"/>
            <a:chExt cx="4267200" cy="831850"/>
          </a:xfrm>
        </p:grpSpPr>
        <p:sp>
          <p:nvSpPr>
            <p:cNvPr id="24" name="Line 41"/>
            <p:cNvSpPr>
              <a:spLocks noChangeShapeType="1"/>
            </p:cNvSpPr>
            <p:nvPr/>
          </p:nvSpPr>
          <p:spPr bwMode="auto">
            <a:xfrm>
              <a:off x="3985344" y="3041152"/>
              <a:ext cx="0" cy="8318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5" name="Line 42"/>
            <p:cNvSpPr>
              <a:spLocks noChangeShapeType="1"/>
            </p:cNvSpPr>
            <p:nvPr/>
          </p:nvSpPr>
          <p:spPr bwMode="auto">
            <a:xfrm>
              <a:off x="4594944" y="3041152"/>
              <a:ext cx="0" cy="8318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6" name="Line 43"/>
            <p:cNvSpPr>
              <a:spLocks noChangeShapeType="1"/>
            </p:cNvSpPr>
            <p:nvPr/>
          </p:nvSpPr>
          <p:spPr bwMode="auto">
            <a:xfrm>
              <a:off x="5814144" y="3041152"/>
              <a:ext cx="0" cy="8318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7" name="Line 44"/>
            <p:cNvSpPr>
              <a:spLocks noChangeShapeType="1"/>
            </p:cNvSpPr>
            <p:nvPr/>
          </p:nvSpPr>
          <p:spPr bwMode="auto">
            <a:xfrm>
              <a:off x="6423744" y="3041152"/>
              <a:ext cx="0" cy="8318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8" name="Line 45"/>
            <p:cNvSpPr>
              <a:spLocks noChangeShapeType="1"/>
            </p:cNvSpPr>
            <p:nvPr/>
          </p:nvSpPr>
          <p:spPr bwMode="auto">
            <a:xfrm>
              <a:off x="7033344" y="3041152"/>
              <a:ext cx="0" cy="8318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9" name="Line 46"/>
            <p:cNvSpPr>
              <a:spLocks noChangeShapeType="1"/>
            </p:cNvSpPr>
            <p:nvPr/>
          </p:nvSpPr>
          <p:spPr bwMode="auto">
            <a:xfrm>
              <a:off x="7642944" y="3041152"/>
              <a:ext cx="0" cy="8318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30" name="Line 47"/>
            <p:cNvSpPr>
              <a:spLocks noChangeShapeType="1"/>
            </p:cNvSpPr>
            <p:nvPr/>
          </p:nvSpPr>
          <p:spPr bwMode="auto">
            <a:xfrm>
              <a:off x="8252544" y="3041152"/>
              <a:ext cx="0" cy="8318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31" name="Line 48"/>
            <p:cNvSpPr>
              <a:spLocks noChangeShapeType="1"/>
            </p:cNvSpPr>
            <p:nvPr/>
          </p:nvSpPr>
          <p:spPr bwMode="auto">
            <a:xfrm>
              <a:off x="5182319" y="3041152"/>
              <a:ext cx="0" cy="83185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33" name="Rectangle 51"/>
          <p:cNvSpPr>
            <a:spLocks noChangeArrowheads="1"/>
          </p:cNvSpPr>
          <p:nvPr/>
        </p:nvSpPr>
        <p:spPr bwMode="auto">
          <a:xfrm>
            <a:off x="3475757" y="3778177"/>
            <a:ext cx="5295900" cy="839950"/>
          </a:xfrm>
          <a:prstGeom prst="rect">
            <a:avLst/>
          </a:prstGeom>
          <a:solidFill>
            <a:srgbClr val="CCFF66"/>
          </a:solidFill>
          <a:ln w="25400">
            <a:solidFill>
              <a:schemeClr val="tx1"/>
            </a:solidFill>
            <a:miter lim="800000"/>
          </a:ln>
          <a:effectLst>
            <a:outerShdw blurRad="50800" dist="635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zh-CN" altLang="en-US"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与门异或门</a:t>
            </a:r>
            <a:r>
              <a:rPr lang="zh-CN" altLang="en-US" sz="1800" u="none" spc="300">
                <a:solidFill>
                  <a:schemeClr val="tx1"/>
                </a:solidFill>
                <a:latin typeface="微软雅黑" panose="020B0503020204020204" pitchFamily="34" charset="-122"/>
                <a:ea typeface="微软雅黑" panose="020B0503020204020204" pitchFamily="34" charset="-122"/>
                <a:cs typeface="Segoe UI" panose="020B0502040204020203" pitchFamily="34" charset="0"/>
              </a:rPr>
              <a:t>电路（</a:t>
            </a:r>
            <a:r>
              <a:rPr lang="en-US" altLang="zh-CN" sz="1800" u="none" spc="300">
                <a:solidFill>
                  <a:schemeClr val="tx1"/>
                </a:solidFill>
                <a:latin typeface="微软雅黑" panose="020B0503020204020204" pitchFamily="34" charset="-122"/>
                <a:ea typeface="微软雅黑" panose="020B0503020204020204" pitchFamily="34" charset="-122"/>
                <a:cs typeface="Segoe UI" panose="020B0502040204020203" pitchFamily="34" charset="0"/>
              </a:rPr>
              <a:t>3T</a:t>
            </a:r>
            <a:r>
              <a:rPr lang="zh-CN" altLang="en-US" sz="1800" u="none" spc="300">
                <a:solidFill>
                  <a:schemeClr val="tx1"/>
                </a:solidFill>
                <a:latin typeface="微软雅黑" panose="020B0503020204020204" pitchFamily="34" charset="-122"/>
                <a:ea typeface="微软雅黑" panose="020B0503020204020204" pitchFamily="34" charset="-122"/>
                <a:cs typeface="Segoe UI" panose="020B0502040204020203" pitchFamily="34" charset="0"/>
              </a:rPr>
              <a:t>）</a:t>
            </a:r>
            <a:endParaRPr lang="zh-CN" altLang="en-US"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1" name="Rectangle 80"/>
          <p:cNvSpPr>
            <a:spLocks noChangeArrowheads="1"/>
          </p:cNvSpPr>
          <p:nvPr/>
        </p:nvSpPr>
        <p:spPr bwMode="auto">
          <a:xfrm>
            <a:off x="9523412" y="2721596"/>
            <a:ext cx="504825" cy="55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a:solidFill>
                  <a:srgbClr val="0000FF"/>
                </a:solidFill>
                <a:latin typeface="Segoe UI" panose="020B0502040204020203" pitchFamily="34" charset="0"/>
                <a:ea typeface="宋体" panose="02010600030101010101" pitchFamily="2" charset="-122"/>
                <a:cs typeface="Segoe UI" panose="020B0502040204020203" pitchFamily="34" charset="0"/>
              </a:rPr>
              <a:t>C</a:t>
            </a:r>
            <a:r>
              <a:rPr lang="en-US" altLang="zh-CN" sz="1700" b="1" baseline="-25000">
                <a:solidFill>
                  <a:srgbClr val="0000FF"/>
                </a:solidFill>
                <a:latin typeface="Segoe UI" panose="020B0502040204020203" pitchFamily="34" charset="0"/>
                <a:ea typeface="宋体" panose="02010600030101010101" pitchFamily="2" charset="-122"/>
                <a:cs typeface="Segoe UI" panose="020B0502040204020203" pitchFamily="34" charset="0"/>
              </a:rPr>
              <a:t>0</a:t>
            </a:r>
            <a:endParaRPr lang="en-US" altLang="zh-CN" sz="1700" b="1" baseline="-2500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64" name="Rectangle 82"/>
          <p:cNvSpPr>
            <a:spLocks noChangeArrowheads="1"/>
          </p:cNvSpPr>
          <p:nvPr/>
        </p:nvSpPr>
        <p:spPr bwMode="auto">
          <a:xfrm>
            <a:off x="3467819" y="2481457"/>
            <a:ext cx="5295901" cy="842240"/>
          </a:xfrm>
          <a:prstGeom prst="rect">
            <a:avLst/>
          </a:prstGeom>
          <a:solidFill>
            <a:srgbClr val="99FFCC"/>
          </a:solidFill>
          <a:ln w="25400">
            <a:solidFill>
              <a:schemeClr val="tx1"/>
            </a:solidFill>
            <a:miter lim="800000"/>
          </a:ln>
          <a:effectLst>
            <a:outerShdw blurRad="50800" dist="635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zh-CN" altLang="en-US"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四位先行进位电路</a:t>
            </a:r>
            <a:r>
              <a:rPr lang="zh-CN" altLang="en-US" sz="1800" u="none" spc="300">
                <a:solidFill>
                  <a:schemeClr val="tx1"/>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sz="1800" u="none" spc="300">
                <a:solidFill>
                  <a:schemeClr val="tx1"/>
                </a:solidFill>
                <a:latin typeface="微软雅黑" panose="020B0503020204020204" pitchFamily="34" charset="-122"/>
                <a:ea typeface="微软雅黑" panose="020B0503020204020204" pitchFamily="34" charset="-122"/>
                <a:cs typeface="Segoe UI" panose="020B0502040204020203" pitchFamily="34" charset="0"/>
              </a:rPr>
              <a:t>2T</a:t>
            </a:r>
            <a:r>
              <a:rPr lang="zh-CN" altLang="en-US" sz="1800" u="none" spc="300">
                <a:solidFill>
                  <a:schemeClr val="tx1"/>
                </a:solidFill>
                <a:latin typeface="微软雅黑" panose="020B0503020204020204" pitchFamily="34" charset="-122"/>
                <a:ea typeface="微软雅黑" panose="020B0503020204020204" pitchFamily="34" charset="-122"/>
                <a:cs typeface="Segoe UI" panose="020B0502040204020203" pitchFamily="34" charset="0"/>
              </a:rPr>
              <a:t>）</a:t>
            </a:r>
            <a:endParaRPr lang="zh-CN" altLang="en-US"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9" name="Rectangle 87"/>
          <p:cNvSpPr>
            <a:spLocks noChangeArrowheads="1"/>
          </p:cNvSpPr>
          <p:nvPr/>
        </p:nvSpPr>
        <p:spPr bwMode="auto">
          <a:xfrm>
            <a:off x="3869358" y="2432271"/>
            <a:ext cx="4627563" cy="49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C</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4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C</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C</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C</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 </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71" name="Rectangle 90"/>
          <p:cNvSpPr>
            <a:spLocks noChangeArrowheads="1"/>
          </p:cNvSpPr>
          <p:nvPr/>
        </p:nvSpPr>
        <p:spPr bwMode="auto">
          <a:xfrm>
            <a:off x="7486231" y="5221672"/>
            <a:ext cx="1366838" cy="38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a:solidFill>
                  <a:srgbClr val="0000FF"/>
                </a:solidFill>
                <a:latin typeface="Segoe UI" panose="020B0502040204020203" pitchFamily="34" charset="0"/>
                <a:ea typeface="宋体" panose="02010600030101010101" pitchFamily="2" charset="-122"/>
                <a:cs typeface="Segoe UI" panose="020B0502040204020203" pitchFamily="34" charset="0"/>
              </a:rPr>
              <a:t>X</a:t>
            </a:r>
            <a:r>
              <a:rPr lang="en-US" altLang="zh-CN" sz="1700" b="1" baseline="-25000">
                <a:solidFill>
                  <a:srgbClr val="0000FF"/>
                </a:solidFill>
                <a:latin typeface="Segoe UI" panose="020B0502040204020203" pitchFamily="34" charset="0"/>
                <a:ea typeface="宋体" panose="02010600030101010101" pitchFamily="2" charset="-122"/>
                <a:cs typeface="Segoe UI" panose="020B0502040204020203" pitchFamily="34" charset="0"/>
              </a:rPr>
              <a:t>0          </a:t>
            </a:r>
            <a:r>
              <a:rPr lang="en-US" altLang="zh-CN" sz="1700" b="1">
                <a:solidFill>
                  <a:srgbClr val="0000FF"/>
                </a:solidFill>
                <a:latin typeface="Segoe UI" panose="020B0502040204020203" pitchFamily="34" charset="0"/>
                <a:ea typeface="宋体" panose="02010600030101010101" pitchFamily="2" charset="-122"/>
                <a:cs typeface="Segoe UI" panose="020B0502040204020203" pitchFamily="34" charset="0"/>
              </a:rPr>
              <a:t>Y</a:t>
            </a:r>
            <a:r>
              <a:rPr lang="en-US" altLang="zh-CN" sz="1700" b="1" baseline="-25000">
                <a:solidFill>
                  <a:srgbClr val="0000FF"/>
                </a:solidFill>
                <a:latin typeface="Segoe UI" panose="020B0502040204020203" pitchFamily="34" charset="0"/>
                <a:ea typeface="宋体" panose="02010600030101010101" pitchFamily="2" charset="-122"/>
                <a:cs typeface="Segoe UI" panose="020B0502040204020203" pitchFamily="34" charset="0"/>
              </a:rPr>
              <a:t>0</a:t>
            </a:r>
            <a:endPar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72" name="Rectangle 91"/>
          <p:cNvSpPr>
            <a:spLocks noChangeArrowheads="1"/>
          </p:cNvSpPr>
          <p:nvPr/>
        </p:nvSpPr>
        <p:spPr bwMode="auto">
          <a:xfrm>
            <a:off x="3778100" y="5240282"/>
            <a:ext cx="1366838" cy="38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X</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3          </a:t>
            </a: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Y</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3</a:t>
            </a:r>
            <a:endPar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73" name="Rectangle 92"/>
          <p:cNvSpPr>
            <a:spLocks noChangeArrowheads="1"/>
          </p:cNvSpPr>
          <p:nvPr/>
        </p:nvSpPr>
        <p:spPr bwMode="auto">
          <a:xfrm>
            <a:off x="4892525" y="5240282"/>
            <a:ext cx="1366838" cy="38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  X</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2          </a:t>
            </a: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Y</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2</a:t>
            </a:r>
            <a:endPar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74" name="Rectangle 93"/>
          <p:cNvSpPr>
            <a:spLocks noChangeArrowheads="1"/>
          </p:cNvSpPr>
          <p:nvPr/>
        </p:nvSpPr>
        <p:spPr bwMode="auto">
          <a:xfrm>
            <a:off x="6245075" y="5240282"/>
            <a:ext cx="1366838" cy="38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X</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1          </a:t>
            </a: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Y</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1</a:t>
            </a:r>
            <a:endPar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grpSp>
        <p:nvGrpSpPr>
          <p:cNvPr id="133" name="组合 132"/>
          <p:cNvGrpSpPr/>
          <p:nvPr/>
        </p:nvGrpSpPr>
        <p:grpSpPr>
          <a:xfrm>
            <a:off x="4522898" y="850107"/>
            <a:ext cx="4162424" cy="381000"/>
            <a:chOff x="4522898" y="913607"/>
            <a:chExt cx="4162424" cy="381000"/>
          </a:xfrm>
        </p:grpSpPr>
        <p:sp>
          <p:nvSpPr>
            <p:cNvPr id="78" name="Rectangle 97"/>
            <p:cNvSpPr>
              <a:spLocks noChangeArrowheads="1"/>
            </p:cNvSpPr>
            <p:nvPr/>
          </p:nvSpPr>
          <p:spPr bwMode="auto">
            <a:xfrm>
              <a:off x="4522898" y="913607"/>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900" b="1">
                  <a:solidFill>
                    <a:schemeClr val="accent2"/>
                  </a:solidFill>
                  <a:latin typeface="Segoe UI" panose="020B0502040204020203" pitchFamily="34" charset="0"/>
                  <a:ea typeface="宋体" panose="02010600030101010101" pitchFamily="2" charset="-122"/>
                  <a:cs typeface="Segoe UI" panose="020B0502040204020203" pitchFamily="34" charset="0"/>
                </a:rPr>
                <a:t>S</a:t>
              </a:r>
              <a:r>
                <a:rPr lang="en-US" altLang="zh-CN" sz="1900" b="1" baseline="-25000">
                  <a:solidFill>
                    <a:schemeClr val="accent2"/>
                  </a:solidFill>
                  <a:latin typeface="Segoe UI" panose="020B0502040204020203" pitchFamily="34" charset="0"/>
                  <a:ea typeface="宋体" panose="02010600030101010101" pitchFamily="2" charset="-122"/>
                  <a:cs typeface="Segoe UI" panose="020B0502040204020203" pitchFamily="34" charset="0"/>
                </a:rPr>
                <a:t>3</a:t>
              </a:r>
              <a:endParaRPr lang="en-US" altLang="zh-CN" sz="1900" b="1" baseline="-25000" dirty="0">
                <a:solidFill>
                  <a:schemeClr val="accent2"/>
                </a:solidFill>
                <a:latin typeface="Segoe UI" panose="020B0502040204020203" pitchFamily="34" charset="0"/>
                <a:ea typeface="宋体" panose="02010600030101010101" pitchFamily="2" charset="-122"/>
                <a:cs typeface="Segoe UI" panose="020B0502040204020203" pitchFamily="34" charset="0"/>
              </a:endParaRPr>
            </a:p>
          </p:txBody>
        </p:sp>
        <p:sp>
          <p:nvSpPr>
            <p:cNvPr id="79" name="Rectangle 98"/>
            <p:cNvSpPr>
              <a:spLocks noChangeArrowheads="1"/>
            </p:cNvSpPr>
            <p:nvPr/>
          </p:nvSpPr>
          <p:spPr bwMode="auto">
            <a:xfrm>
              <a:off x="5721460" y="913607"/>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900" b="1">
                  <a:solidFill>
                    <a:schemeClr val="accent2"/>
                  </a:solidFill>
                  <a:latin typeface="Segoe UI" panose="020B0502040204020203" pitchFamily="34" charset="0"/>
                  <a:ea typeface="宋体" panose="02010600030101010101" pitchFamily="2" charset="-122"/>
                  <a:cs typeface="Segoe UI" panose="020B0502040204020203" pitchFamily="34" charset="0"/>
                </a:rPr>
                <a:t>S</a:t>
              </a:r>
              <a:r>
                <a:rPr lang="en-US" altLang="zh-CN" sz="1900" b="1" baseline="-25000">
                  <a:solidFill>
                    <a:schemeClr val="accent2"/>
                  </a:solidFill>
                  <a:latin typeface="Segoe UI" panose="020B0502040204020203" pitchFamily="34" charset="0"/>
                  <a:ea typeface="宋体" panose="02010600030101010101" pitchFamily="2" charset="-122"/>
                  <a:cs typeface="Segoe UI" panose="020B0502040204020203" pitchFamily="34" charset="0"/>
                </a:rPr>
                <a:t>2</a:t>
              </a:r>
              <a:endParaRPr lang="en-US" altLang="zh-CN" sz="1900" b="1" baseline="-25000" dirty="0">
                <a:solidFill>
                  <a:schemeClr val="accent2"/>
                </a:solidFill>
                <a:latin typeface="Segoe UI" panose="020B0502040204020203" pitchFamily="34" charset="0"/>
                <a:ea typeface="宋体" panose="02010600030101010101" pitchFamily="2" charset="-122"/>
                <a:cs typeface="Segoe UI" panose="020B0502040204020203" pitchFamily="34" charset="0"/>
              </a:endParaRPr>
            </a:p>
          </p:txBody>
        </p:sp>
        <p:sp>
          <p:nvSpPr>
            <p:cNvPr id="82" name="Rectangle 101"/>
            <p:cNvSpPr>
              <a:spLocks noChangeArrowheads="1"/>
            </p:cNvSpPr>
            <p:nvPr/>
          </p:nvSpPr>
          <p:spPr bwMode="auto">
            <a:xfrm>
              <a:off x="6949019" y="913607"/>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900" b="1">
                  <a:solidFill>
                    <a:schemeClr val="accent2"/>
                  </a:solidFill>
                  <a:latin typeface="Segoe UI" panose="020B0502040204020203" pitchFamily="34" charset="0"/>
                  <a:ea typeface="宋体" panose="02010600030101010101" pitchFamily="2" charset="-122"/>
                  <a:cs typeface="Segoe UI" panose="020B0502040204020203" pitchFamily="34" charset="0"/>
                </a:rPr>
                <a:t>S</a:t>
              </a:r>
              <a:r>
                <a:rPr lang="en-US" altLang="zh-CN" sz="1900" b="1" baseline="-25000">
                  <a:solidFill>
                    <a:schemeClr val="accent2"/>
                  </a:solidFill>
                  <a:latin typeface="Segoe UI" panose="020B0502040204020203" pitchFamily="34" charset="0"/>
                  <a:ea typeface="宋体" panose="02010600030101010101" pitchFamily="2" charset="-122"/>
                  <a:cs typeface="Segoe UI" panose="020B0502040204020203" pitchFamily="34" charset="0"/>
                </a:rPr>
                <a:t>1</a:t>
              </a:r>
              <a:endParaRPr lang="en-US" altLang="zh-CN" sz="1900" b="1" baseline="-25000" dirty="0">
                <a:solidFill>
                  <a:schemeClr val="accent2"/>
                </a:solidFill>
                <a:latin typeface="Segoe UI" panose="020B0502040204020203" pitchFamily="34" charset="0"/>
                <a:ea typeface="宋体" panose="02010600030101010101" pitchFamily="2" charset="-122"/>
                <a:cs typeface="Segoe UI" panose="020B0502040204020203" pitchFamily="34" charset="0"/>
              </a:endParaRPr>
            </a:p>
          </p:txBody>
        </p:sp>
        <p:sp>
          <p:nvSpPr>
            <p:cNvPr id="83" name="Rectangle 102"/>
            <p:cNvSpPr>
              <a:spLocks noChangeArrowheads="1"/>
            </p:cNvSpPr>
            <p:nvPr/>
          </p:nvSpPr>
          <p:spPr bwMode="auto">
            <a:xfrm>
              <a:off x="8151922" y="913607"/>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900" b="1">
                  <a:solidFill>
                    <a:schemeClr val="accent2"/>
                  </a:solidFill>
                  <a:latin typeface="Segoe UI" panose="020B0502040204020203" pitchFamily="34" charset="0"/>
                  <a:ea typeface="宋体" panose="02010600030101010101" pitchFamily="2" charset="-122"/>
                  <a:cs typeface="Segoe UI" panose="020B0502040204020203" pitchFamily="34" charset="0"/>
                </a:rPr>
                <a:t>S</a:t>
              </a:r>
              <a:r>
                <a:rPr lang="en-US" altLang="zh-CN" sz="1900" b="1" baseline="-25000">
                  <a:solidFill>
                    <a:schemeClr val="accent2"/>
                  </a:solidFill>
                  <a:latin typeface="Segoe UI" panose="020B0502040204020203" pitchFamily="34" charset="0"/>
                  <a:ea typeface="宋体" panose="02010600030101010101" pitchFamily="2" charset="-122"/>
                  <a:cs typeface="Segoe UI" panose="020B0502040204020203" pitchFamily="34" charset="0"/>
                </a:rPr>
                <a:t>0</a:t>
              </a:r>
              <a:endParaRPr lang="en-US" altLang="zh-CN" sz="1900" b="1" baseline="-25000" dirty="0">
                <a:solidFill>
                  <a:schemeClr val="accent2"/>
                </a:solidFill>
                <a:latin typeface="Segoe UI" panose="020B0502040204020203" pitchFamily="34" charset="0"/>
                <a:ea typeface="宋体" panose="02010600030101010101" pitchFamily="2" charset="-122"/>
                <a:cs typeface="Segoe UI" panose="020B0502040204020203" pitchFamily="34" charset="0"/>
              </a:endParaRPr>
            </a:p>
          </p:txBody>
        </p:sp>
      </p:grpSp>
      <p:sp>
        <p:nvSpPr>
          <p:cNvPr id="86" name="Text Box 106"/>
          <p:cNvSpPr txBox="1">
            <a:spLocks noChangeArrowheads="1"/>
          </p:cNvSpPr>
          <p:nvPr/>
        </p:nvSpPr>
        <p:spPr bwMode="auto">
          <a:xfrm>
            <a:off x="2517672" y="1882277"/>
            <a:ext cx="457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Wingdings" panose="05000000000000000000" pitchFamily="2" charset="2"/>
              <a:buNone/>
            </a:pPr>
            <a:r>
              <a:rPr lang="en-US" altLang="zh-CN" sz="1800" b="1">
                <a:solidFill>
                  <a:schemeClr val="accent2"/>
                </a:solidFill>
                <a:latin typeface="Segoe UI" panose="020B0502040204020203" pitchFamily="34" charset="0"/>
                <a:ea typeface="宋体" panose="02010600030101010101" pitchFamily="2" charset="-122"/>
                <a:cs typeface="Segoe UI" panose="020B0502040204020203" pitchFamily="34" charset="0"/>
              </a:rPr>
              <a:t>C</a:t>
            </a:r>
            <a:r>
              <a:rPr lang="en-US" altLang="zh-CN" sz="1800" b="1" baseline="-25000">
                <a:solidFill>
                  <a:schemeClr val="accent2"/>
                </a:solidFill>
                <a:latin typeface="Segoe UI" panose="020B0502040204020203" pitchFamily="34" charset="0"/>
                <a:ea typeface="宋体" panose="02010600030101010101" pitchFamily="2" charset="-122"/>
                <a:cs typeface="Segoe UI" panose="020B0502040204020203" pitchFamily="34" charset="0"/>
              </a:rPr>
              <a:t>4</a:t>
            </a:r>
            <a:endParaRPr lang="en-US" altLang="zh-CN" sz="1800" b="1" baseline="-25000">
              <a:solidFill>
                <a:schemeClr val="accent2"/>
              </a:solidFill>
              <a:latin typeface="Segoe UI" panose="020B0502040204020203" pitchFamily="34" charset="0"/>
              <a:ea typeface="宋体" panose="02010600030101010101" pitchFamily="2" charset="-122"/>
              <a:cs typeface="Segoe UI" panose="020B0502040204020203" pitchFamily="34" charset="0"/>
            </a:endParaRPr>
          </a:p>
        </p:txBody>
      </p:sp>
      <p:sp>
        <p:nvSpPr>
          <p:cNvPr id="89" name="内容占位符 2"/>
          <p:cNvSpPr txBox="1"/>
          <p:nvPr/>
        </p:nvSpPr>
        <p:spPr>
          <a:xfrm>
            <a:off x="4594944" y="5920279"/>
            <a:ext cx="3249232" cy="49365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b="1">
                <a:solidFill>
                  <a:srgbClr val="C00000"/>
                </a:solidFill>
                <a:latin typeface="微软雅黑" panose="020B0503020204020204" pitchFamily="34" charset="-122"/>
                <a:ea typeface="微软雅黑" panose="020B0503020204020204" pitchFamily="34" charset="-122"/>
              </a:rPr>
              <a:t>8</a:t>
            </a:r>
            <a:r>
              <a:rPr lang="zh-CN" altLang="en-US" b="1">
                <a:solidFill>
                  <a:srgbClr val="C00000"/>
                </a:solidFill>
                <a:latin typeface="微软雅黑" panose="020B0503020204020204" pitchFamily="34" charset="-122"/>
                <a:ea typeface="微软雅黑" panose="020B0503020204020204" pitchFamily="34" charset="-122"/>
              </a:rPr>
              <a:t>级</a:t>
            </a:r>
            <a:r>
              <a:rPr lang="zh-CN" altLang="en-US" b="1" dirty="0">
                <a:solidFill>
                  <a:srgbClr val="C00000"/>
                </a:solidFill>
                <a:latin typeface="微软雅黑" panose="020B0503020204020204" pitchFamily="34" charset="-122"/>
                <a:ea typeface="微软雅黑" panose="020B0503020204020204" pitchFamily="34" charset="-122"/>
              </a:rPr>
              <a:t>门电路延迟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4" name="Rectangle 83"/>
          <p:cNvSpPr>
            <a:spLocks noChangeArrowheads="1"/>
          </p:cNvSpPr>
          <p:nvPr/>
        </p:nvSpPr>
        <p:spPr bwMode="auto">
          <a:xfrm>
            <a:off x="3761507" y="4303615"/>
            <a:ext cx="1082675" cy="30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X</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          </a:t>
            </a:r>
            <a:r>
              <a:rPr lang="zh-CN" altLang="en-US"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Y</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95" name="Rectangle 84"/>
          <p:cNvSpPr>
            <a:spLocks noChangeArrowheads="1"/>
          </p:cNvSpPr>
          <p:nvPr/>
        </p:nvSpPr>
        <p:spPr bwMode="auto">
          <a:xfrm>
            <a:off x="5005022" y="4315647"/>
            <a:ext cx="1054100" cy="35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X</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         </a:t>
            </a:r>
            <a:r>
              <a:rPr lang="zh-CN" altLang="en-US"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Y</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96" name="Rectangle 85"/>
          <p:cNvSpPr>
            <a:spLocks noChangeArrowheads="1"/>
          </p:cNvSpPr>
          <p:nvPr/>
        </p:nvSpPr>
        <p:spPr bwMode="auto">
          <a:xfrm>
            <a:off x="6242605" y="4303615"/>
            <a:ext cx="1017588"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X</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Y</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97" name="Rectangle 86"/>
          <p:cNvSpPr>
            <a:spLocks noChangeArrowheads="1"/>
          </p:cNvSpPr>
          <p:nvPr/>
        </p:nvSpPr>
        <p:spPr bwMode="auto">
          <a:xfrm>
            <a:off x="7392120" y="4303615"/>
            <a:ext cx="1154113"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X</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0        </a:t>
            </a:r>
            <a:r>
              <a:rPr lang="zh-CN" altLang="en-US"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Y</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0</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98" name="Rectangle 83"/>
          <p:cNvSpPr>
            <a:spLocks noChangeArrowheads="1"/>
          </p:cNvSpPr>
          <p:nvPr/>
        </p:nvSpPr>
        <p:spPr bwMode="auto">
          <a:xfrm>
            <a:off x="3778100" y="3723230"/>
            <a:ext cx="1082675" cy="30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          </a:t>
            </a:r>
            <a:r>
              <a:rPr lang="zh-CN" altLang="en-US"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99" name="Rectangle 84"/>
          <p:cNvSpPr>
            <a:spLocks noChangeArrowheads="1"/>
          </p:cNvSpPr>
          <p:nvPr/>
        </p:nvSpPr>
        <p:spPr bwMode="auto">
          <a:xfrm>
            <a:off x="4973487" y="3723230"/>
            <a:ext cx="1054100" cy="35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           </a:t>
            </a:r>
            <a:r>
              <a:rPr lang="zh-CN" altLang="en-US"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100" name="Rectangle 85"/>
          <p:cNvSpPr>
            <a:spLocks noChangeArrowheads="1"/>
          </p:cNvSpPr>
          <p:nvPr/>
        </p:nvSpPr>
        <p:spPr bwMode="auto">
          <a:xfrm>
            <a:off x="6199038" y="3723230"/>
            <a:ext cx="1017588"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101" name="Rectangle 86"/>
          <p:cNvSpPr>
            <a:spLocks noChangeArrowheads="1"/>
          </p:cNvSpPr>
          <p:nvPr/>
        </p:nvSpPr>
        <p:spPr bwMode="auto">
          <a:xfrm>
            <a:off x="7408713" y="3723230"/>
            <a:ext cx="1154113"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G</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0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0</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grpSp>
        <p:nvGrpSpPr>
          <p:cNvPr id="104" name="组合 103"/>
          <p:cNvGrpSpPr/>
          <p:nvPr/>
        </p:nvGrpSpPr>
        <p:grpSpPr>
          <a:xfrm>
            <a:off x="4492067" y="1256507"/>
            <a:ext cx="871226" cy="1224517"/>
            <a:chOff x="4482542" y="1256507"/>
            <a:chExt cx="871226" cy="1224517"/>
          </a:xfrm>
        </p:grpSpPr>
        <p:grpSp>
          <p:nvGrpSpPr>
            <p:cNvPr id="8" name="Group 17"/>
            <p:cNvGrpSpPr/>
            <p:nvPr/>
          </p:nvGrpSpPr>
          <p:grpSpPr bwMode="auto">
            <a:xfrm>
              <a:off x="4851658" y="2014299"/>
              <a:ext cx="502110" cy="457200"/>
              <a:chOff x="0" y="0"/>
              <a:chExt cx="432" cy="288"/>
            </a:xfrm>
          </p:grpSpPr>
          <p:sp>
            <p:nvSpPr>
              <p:cNvPr id="13" name="Line 16"/>
              <p:cNvSpPr>
                <a:spLocks noChangeShapeType="1"/>
              </p:cNvSpPr>
              <p:nvPr/>
            </p:nvSpPr>
            <p:spPr bwMode="auto">
              <a:xfrm flipV="1">
                <a:off x="432" y="144"/>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4" name="Line 17"/>
              <p:cNvSpPr>
                <a:spLocks noChangeShapeType="1"/>
              </p:cNvSpPr>
              <p:nvPr/>
            </p:nvSpPr>
            <p:spPr bwMode="auto">
              <a:xfrm>
                <a:off x="0" y="144"/>
                <a:ext cx="428"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5" name="Line 18"/>
              <p:cNvSpPr>
                <a:spLocks noChangeShapeType="1"/>
              </p:cNvSpPr>
              <p:nvPr/>
            </p:nvSpPr>
            <p:spPr bwMode="auto">
              <a:xfrm flipV="1">
                <a:off x="0" y="0"/>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42" name="Rectangle 61"/>
            <p:cNvSpPr>
              <a:spLocks noChangeArrowheads="1"/>
            </p:cNvSpPr>
            <p:nvPr/>
          </p:nvSpPr>
          <p:spPr bwMode="auto">
            <a:xfrm>
              <a:off x="4482542" y="1709499"/>
              <a:ext cx="457200" cy="3048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u="none">
                  <a:solidFill>
                    <a:schemeClr val="tx1"/>
                  </a:solidFill>
                  <a:latin typeface="Segoe UI" panose="020B0502040204020203" pitchFamily="34" charset="0"/>
                  <a:ea typeface="宋体" panose="02010600030101010101" pitchFamily="2" charset="-122"/>
                  <a:cs typeface="Segoe UI" panose="020B0502040204020203" pitchFamily="34" charset="0"/>
                </a:rPr>
                <a:t>=1</a:t>
              </a:r>
              <a:endParaRPr lang="en-US" altLang="zh-CN" sz="1600" u="none">
                <a:solidFill>
                  <a:schemeClr val="tx1"/>
                </a:solidFill>
                <a:latin typeface="Segoe UI" panose="020B0502040204020203" pitchFamily="34" charset="0"/>
                <a:ea typeface="宋体" panose="02010600030101010101" pitchFamily="2" charset="-122"/>
                <a:cs typeface="Segoe UI" panose="020B0502040204020203" pitchFamily="34" charset="0"/>
              </a:endParaRPr>
            </a:p>
          </p:txBody>
        </p:sp>
        <p:sp>
          <p:nvSpPr>
            <p:cNvPr id="76" name="Line 95"/>
            <p:cNvSpPr>
              <a:spLocks noChangeShapeType="1"/>
            </p:cNvSpPr>
            <p:nvPr/>
          </p:nvSpPr>
          <p:spPr bwMode="auto">
            <a:xfrm>
              <a:off x="4708789" y="1256507"/>
              <a:ext cx="0" cy="452992"/>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03" name="Line 42"/>
            <p:cNvSpPr>
              <a:spLocks noChangeShapeType="1"/>
            </p:cNvSpPr>
            <p:nvPr/>
          </p:nvSpPr>
          <p:spPr bwMode="auto">
            <a:xfrm>
              <a:off x="4589313" y="2023824"/>
              <a:ext cx="0" cy="4572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grpSp>
        <p:nvGrpSpPr>
          <p:cNvPr id="105" name="组合 104"/>
          <p:cNvGrpSpPr/>
          <p:nvPr/>
        </p:nvGrpSpPr>
        <p:grpSpPr>
          <a:xfrm>
            <a:off x="5700163" y="1256507"/>
            <a:ext cx="871226" cy="1223314"/>
            <a:chOff x="4482542" y="1257710"/>
            <a:chExt cx="871226" cy="1223314"/>
          </a:xfrm>
        </p:grpSpPr>
        <p:grpSp>
          <p:nvGrpSpPr>
            <p:cNvPr id="106" name="Group 17"/>
            <p:cNvGrpSpPr/>
            <p:nvPr/>
          </p:nvGrpSpPr>
          <p:grpSpPr bwMode="auto">
            <a:xfrm>
              <a:off x="4851658" y="2014299"/>
              <a:ext cx="502110" cy="457200"/>
              <a:chOff x="0" y="0"/>
              <a:chExt cx="432" cy="288"/>
            </a:xfrm>
          </p:grpSpPr>
          <p:sp>
            <p:nvSpPr>
              <p:cNvPr id="110" name="Line 16"/>
              <p:cNvSpPr>
                <a:spLocks noChangeShapeType="1"/>
              </p:cNvSpPr>
              <p:nvPr/>
            </p:nvSpPr>
            <p:spPr bwMode="auto">
              <a:xfrm flipV="1">
                <a:off x="432" y="144"/>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11" name="Line 17"/>
              <p:cNvSpPr>
                <a:spLocks noChangeShapeType="1"/>
              </p:cNvSpPr>
              <p:nvPr/>
            </p:nvSpPr>
            <p:spPr bwMode="auto">
              <a:xfrm>
                <a:off x="0" y="144"/>
                <a:ext cx="428"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12" name="Line 18"/>
              <p:cNvSpPr>
                <a:spLocks noChangeShapeType="1"/>
              </p:cNvSpPr>
              <p:nvPr/>
            </p:nvSpPr>
            <p:spPr bwMode="auto">
              <a:xfrm flipV="1">
                <a:off x="0" y="0"/>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107" name="Rectangle 61"/>
            <p:cNvSpPr>
              <a:spLocks noChangeArrowheads="1"/>
            </p:cNvSpPr>
            <p:nvPr/>
          </p:nvSpPr>
          <p:spPr bwMode="auto">
            <a:xfrm>
              <a:off x="4482542" y="1709499"/>
              <a:ext cx="457200" cy="3048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u="none">
                  <a:solidFill>
                    <a:schemeClr val="tx1"/>
                  </a:solidFill>
                  <a:latin typeface="Segoe UI" panose="020B0502040204020203" pitchFamily="34" charset="0"/>
                  <a:ea typeface="宋体" panose="02010600030101010101" pitchFamily="2" charset="-122"/>
                  <a:cs typeface="Segoe UI" panose="020B0502040204020203" pitchFamily="34" charset="0"/>
                </a:rPr>
                <a:t>=1</a:t>
              </a:r>
              <a:endParaRPr lang="en-US" altLang="zh-CN" sz="1600" u="none">
                <a:solidFill>
                  <a:schemeClr val="tx1"/>
                </a:solidFill>
                <a:latin typeface="Segoe UI" panose="020B0502040204020203" pitchFamily="34" charset="0"/>
                <a:ea typeface="宋体" panose="02010600030101010101" pitchFamily="2" charset="-122"/>
                <a:cs typeface="Segoe UI" panose="020B0502040204020203" pitchFamily="34" charset="0"/>
              </a:endParaRPr>
            </a:p>
          </p:txBody>
        </p:sp>
        <p:sp>
          <p:nvSpPr>
            <p:cNvPr id="108" name="Line 95"/>
            <p:cNvSpPr>
              <a:spLocks noChangeShapeType="1"/>
            </p:cNvSpPr>
            <p:nvPr/>
          </p:nvSpPr>
          <p:spPr bwMode="auto">
            <a:xfrm>
              <a:off x="4708789" y="1257710"/>
              <a:ext cx="0" cy="451789"/>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09" name="Line 42"/>
            <p:cNvSpPr>
              <a:spLocks noChangeShapeType="1"/>
            </p:cNvSpPr>
            <p:nvPr/>
          </p:nvSpPr>
          <p:spPr bwMode="auto">
            <a:xfrm>
              <a:off x="4589313" y="2023824"/>
              <a:ext cx="0" cy="4572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grpSp>
        <p:nvGrpSpPr>
          <p:cNvPr id="113" name="组合 112"/>
          <p:cNvGrpSpPr/>
          <p:nvPr/>
        </p:nvGrpSpPr>
        <p:grpSpPr>
          <a:xfrm>
            <a:off x="6926952" y="1256507"/>
            <a:ext cx="871226" cy="1231700"/>
            <a:chOff x="4482542" y="1249324"/>
            <a:chExt cx="871226" cy="1231700"/>
          </a:xfrm>
        </p:grpSpPr>
        <p:grpSp>
          <p:nvGrpSpPr>
            <p:cNvPr id="114" name="Group 17"/>
            <p:cNvGrpSpPr/>
            <p:nvPr/>
          </p:nvGrpSpPr>
          <p:grpSpPr bwMode="auto">
            <a:xfrm>
              <a:off x="4851658" y="2014299"/>
              <a:ext cx="502110" cy="457200"/>
              <a:chOff x="0" y="0"/>
              <a:chExt cx="432" cy="288"/>
            </a:xfrm>
          </p:grpSpPr>
          <p:sp>
            <p:nvSpPr>
              <p:cNvPr id="118" name="Line 16"/>
              <p:cNvSpPr>
                <a:spLocks noChangeShapeType="1"/>
              </p:cNvSpPr>
              <p:nvPr/>
            </p:nvSpPr>
            <p:spPr bwMode="auto">
              <a:xfrm flipV="1">
                <a:off x="432" y="144"/>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19" name="Line 17"/>
              <p:cNvSpPr>
                <a:spLocks noChangeShapeType="1"/>
              </p:cNvSpPr>
              <p:nvPr/>
            </p:nvSpPr>
            <p:spPr bwMode="auto">
              <a:xfrm>
                <a:off x="0" y="144"/>
                <a:ext cx="428"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20" name="Line 18"/>
              <p:cNvSpPr>
                <a:spLocks noChangeShapeType="1"/>
              </p:cNvSpPr>
              <p:nvPr/>
            </p:nvSpPr>
            <p:spPr bwMode="auto">
              <a:xfrm flipV="1">
                <a:off x="0" y="0"/>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115" name="Rectangle 61"/>
            <p:cNvSpPr>
              <a:spLocks noChangeArrowheads="1"/>
            </p:cNvSpPr>
            <p:nvPr/>
          </p:nvSpPr>
          <p:spPr bwMode="auto">
            <a:xfrm>
              <a:off x="4482542" y="1709499"/>
              <a:ext cx="457200" cy="3048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u="none">
                  <a:solidFill>
                    <a:schemeClr val="tx1"/>
                  </a:solidFill>
                  <a:latin typeface="Segoe UI" panose="020B0502040204020203" pitchFamily="34" charset="0"/>
                  <a:ea typeface="宋体" panose="02010600030101010101" pitchFamily="2" charset="-122"/>
                  <a:cs typeface="Segoe UI" panose="020B0502040204020203" pitchFamily="34" charset="0"/>
                </a:rPr>
                <a:t>=1</a:t>
              </a:r>
              <a:endParaRPr lang="en-US" altLang="zh-CN" sz="1600" u="none">
                <a:solidFill>
                  <a:schemeClr val="tx1"/>
                </a:solidFill>
                <a:latin typeface="Segoe UI" panose="020B0502040204020203" pitchFamily="34" charset="0"/>
                <a:ea typeface="宋体" panose="02010600030101010101" pitchFamily="2" charset="-122"/>
                <a:cs typeface="Segoe UI" panose="020B0502040204020203" pitchFamily="34" charset="0"/>
              </a:endParaRPr>
            </a:p>
          </p:txBody>
        </p:sp>
        <p:sp>
          <p:nvSpPr>
            <p:cNvPr id="116" name="Line 95"/>
            <p:cNvSpPr>
              <a:spLocks noChangeShapeType="1"/>
            </p:cNvSpPr>
            <p:nvPr/>
          </p:nvSpPr>
          <p:spPr bwMode="auto">
            <a:xfrm>
              <a:off x="4708789" y="1249324"/>
              <a:ext cx="0" cy="460175"/>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17" name="Line 42"/>
            <p:cNvSpPr>
              <a:spLocks noChangeShapeType="1"/>
            </p:cNvSpPr>
            <p:nvPr/>
          </p:nvSpPr>
          <p:spPr bwMode="auto">
            <a:xfrm>
              <a:off x="4589313" y="2023824"/>
              <a:ext cx="0" cy="4572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grpSp>
        <p:nvGrpSpPr>
          <p:cNvPr id="121" name="组合 120"/>
          <p:cNvGrpSpPr/>
          <p:nvPr/>
        </p:nvGrpSpPr>
        <p:grpSpPr>
          <a:xfrm>
            <a:off x="8154838" y="1256507"/>
            <a:ext cx="871226" cy="1664888"/>
            <a:chOff x="4482542" y="1246349"/>
            <a:chExt cx="871226" cy="1664888"/>
          </a:xfrm>
        </p:grpSpPr>
        <p:grpSp>
          <p:nvGrpSpPr>
            <p:cNvPr id="122" name="Group 17"/>
            <p:cNvGrpSpPr/>
            <p:nvPr/>
          </p:nvGrpSpPr>
          <p:grpSpPr bwMode="auto">
            <a:xfrm>
              <a:off x="4851658" y="2014299"/>
              <a:ext cx="502110" cy="896938"/>
              <a:chOff x="0" y="0"/>
              <a:chExt cx="432" cy="565"/>
            </a:xfrm>
          </p:grpSpPr>
          <p:sp>
            <p:nvSpPr>
              <p:cNvPr id="126" name="Line 16"/>
              <p:cNvSpPr>
                <a:spLocks noChangeShapeType="1"/>
              </p:cNvSpPr>
              <p:nvPr/>
            </p:nvSpPr>
            <p:spPr bwMode="auto">
              <a:xfrm flipV="1">
                <a:off x="432" y="144"/>
                <a:ext cx="0" cy="421"/>
              </a:xfrm>
              <a:prstGeom prst="line">
                <a:avLst/>
              </a:prstGeom>
              <a:noFill/>
              <a:ln w="19050" cap="sq">
                <a:solidFill>
                  <a:schemeClr val="tx1"/>
                </a:solidFill>
                <a:miter lim="800000"/>
                <a:headEnd type="oval"/>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27" name="Line 17"/>
              <p:cNvSpPr>
                <a:spLocks noChangeShapeType="1"/>
              </p:cNvSpPr>
              <p:nvPr/>
            </p:nvSpPr>
            <p:spPr bwMode="auto">
              <a:xfrm>
                <a:off x="0" y="144"/>
                <a:ext cx="428" cy="0"/>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28" name="Line 18"/>
              <p:cNvSpPr>
                <a:spLocks noChangeShapeType="1"/>
              </p:cNvSpPr>
              <p:nvPr/>
            </p:nvSpPr>
            <p:spPr bwMode="auto">
              <a:xfrm flipV="1">
                <a:off x="0" y="0"/>
                <a:ext cx="0" cy="144"/>
              </a:xfrm>
              <a:prstGeom prst="line">
                <a:avLst/>
              </a:prstGeom>
              <a:noFill/>
              <a:ln w="19050" cap="sq">
                <a:solidFill>
                  <a:schemeClr val="tx1"/>
                </a:solidFill>
                <a:miter lim="800000"/>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123" name="Rectangle 61"/>
            <p:cNvSpPr>
              <a:spLocks noChangeArrowheads="1"/>
            </p:cNvSpPr>
            <p:nvPr/>
          </p:nvSpPr>
          <p:spPr bwMode="auto">
            <a:xfrm>
              <a:off x="4482542" y="1709499"/>
              <a:ext cx="457200" cy="304800"/>
            </a:xfrm>
            <a:prstGeom prst="rect">
              <a:avLst/>
            </a:prstGeom>
            <a:solidFill>
              <a:srgbClr val="FFCC00"/>
            </a:solidFill>
            <a:ln w="19050">
              <a:solidFill>
                <a:schemeClr val="accent2"/>
              </a:solidFill>
              <a:miter lim="800000"/>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u="none">
                  <a:solidFill>
                    <a:schemeClr val="tx1"/>
                  </a:solidFill>
                  <a:latin typeface="Segoe UI" panose="020B0502040204020203" pitchFamily="34" charset="0"/>
                  <a:ea typeface="宋体" panose="02010600030101010101" pitchFamily="2" charset="-122"/>
                  <a:cs typeface="Segoe UI" panose="020B0502040204020203" pitchFamily="34" charset="0"/>
                </a:rPr>
                <a:t>=1</a:t>
              </a:r>
              <a:endParaRPr lang="en-US" altLang="zh-CN" sz="1600" u="none">
                <a:solidFill>
                  <a:schemeClr val="tx1"/>
                </a:solidFill>
                <a:latin typeface="Segoe UI" panose="020B0502040204020203" pitchFamily="34" charset="0"/>
                <a:ea typeface="宋体" panose="02010600030101010101" pitchFamily="2" charset="-122"/>
                <a:cs typeface="Segoe UI" panose="020B0502040204020203" pitchFamily="34" charset="0"/>
              </a:endParaRPr>
            </a:p>
          </p:txBody>
        </p:sp>
        <p:sp>
          <p:nvSpPr>
            <p:cNvPr id="124" name="Line 95"/>
            <p:cNvSpPr>
              <a:spLocks noChangeShapeType="1"/>
            </p:cNvSpPr>
            <p:nvPr/>
          </p:nvSpPr>
          <p:spPr bwMode="auto">
            <a:xfrm>
              <a:off x="4708789" y="1246349"/>
              <a:ext cx="0" cy="463150"/>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25" name="Line 42"/>
            <p:cNvSpPr>
              <a:spLocks noChangeShapeType="1"/>
            </p:cNvSpPr>
            <p:nvPr/>
          </p:nvSpPr>
          <p:spPr bwMode="auto">
            <a:xfrm>
              <a:off x="4589313" y="2023824"/>
              <a:ext cx="0" cy="4572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93" name="内容占位符 2"/>
          <p:cNvSpPr txBox="1"/>
          <p:nvPr/>
        </p:nvSpPr>
        <p:spPr>
          <a:xfrm>
            <a:off x="3095275" y="1677362"/>
            <a:ext cx="1115625" cy="49365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b="1">
                <a:latin typeface="微软雅黑" panose="020B0503020204020204" pitchFamily="34" charset="-122"/>
                <a:ea typeface="微软雅黑" panose="020B0503020204020204" pitchFamily="34" charset="-122"/>
              </a:rPr>
              <a:t>5T</a:t>
            </a:r>
            <a:endParaRPr lang="zh-CN" altLang="en-US" b="1" dirty="0">
              <a:latin typeface="微软雅黑" panose="020B0503020204020204" pitchFamily="34" charset="-122"/>
              <a:ea typeface="微软雅黑" panose="020B0503020204020204" pitchFamily="34" charset="-122"/>
            </a:endParaRPr>
          </a:p>
        </p:txBody>
      </p:sp>
      <p:sp>
        <p:nvSpPr>
          <p:cNvPr id="129" name="内容占位符 2"/>
          <p:cNvSpPr txBox="1"/>
          <p:nvPr/>
        </p:nvSpPr>
        <p:spPr>
          <a:xfrm>
            <a:off x="7033344" y="1080371"/>
            <a:ext cx="1115625" cy="49365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b="1">
                <a:latin typeface="微软雅黑" panose="020B0503020204020204" pitchFamily="34" charset="-122"/>
                <a:ea typeface="微软雅黑" panose="020B0503020204020204" pitchFamily="34" charset="-122"/>
              </a:rPr>
              <a:t>8T</a:t>
            </a:r>
            <a:endParaRPr lang="zh-CN" altLang="en-US" b="1" dirty="0">
              <a:latin typeface="微软雅黑" panose="020B0503020204020204" pitchFamily="34" charset="-122"/>
              <a:ea typeface="微软雅黑" panose="020B0503020204020204" pitchFamily="34" charset="-122"/>
            </a:endParaRPr>
          </a:p>
        </p:txBody>
      </p:sp>
      <p:sp>
        <p:nvSpPr>
          <p:cNvPr id="90" name="Rectangle 83"/>
          <p:cNvSpPr>
            <a:spLocks noChangeArrowheads="1"/>
          </p:cNvSpPr>
          <p:nvPr/>
        </p:nvSpPr>
        <p:spPr bwMode="auto">
          <a:xfrm>
            <a:off x="3753539" y="2974699"/>
            <a:ext cx="1082675" cy="30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          </a:t>
            </a:r>
            <a:r>
              <a:rPr lang="zh-CN" altLang="en-US"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91" name="Rectangle 84"/>
          <p:cNvSpPr>
            <a:spLocks noChangeArrowheads="1"/>
          </p:cNvSpPr>
          <p:nvPr/>
        </p:nvSpPr>
        <p:spPr bwMode="auto">
          <a:xfrm>
            <a:off x="4948926" y="2974699"/>
            <a:ext cx="1054100" cy="35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           </a:t>
            </a:r>
            <a:r>
              <a:rPr lang="zh-CN" altLang="en-US"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92" name="Rectangle 85"/>
          <p:cNvSpPr>
            <a:spLocks noChangeArrowheads="1"/>
          </p:cNvSpPr>
          <p:nvPr/>
        </p:nvSpPr>
        <p:spPr bwMode="auto">
          <a:xfrm>
            <a:off x="6174477" y="2974699"/>
            <a:ext cx="1017588"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130" name="Rectangle 86"/>
          <p:cNvSpPr>
            <a:spLocks noChangeArrowheads="1"/>
          </p:cNvSpPr>
          <p:nvPr/>
        </p:nvSpPr>
        <p:spPr bwMode="auto">
          <a:xfrm>
            <a:off x="7384152" y="2974699"/>
            <a:ext cx="1154113"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G</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0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0</a:t>
            </a:r>
            <a:endPar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endParaRPr>
          </a:p>
        </p:txBody>
      </p:sp>
      <p:sp>
        <p:nvSpPr>
          <p:cNvPr id="132" name="Line 88"/>
          <p:cNvSpPr>
            <a:spLocks noChangeShapeType="1"/>
          </p:cNvSpPr>
          <p:nvPr/>
        </p:nvSpPr>
        <p:spPr bwMode="auto">
          <a:xfrm>
            <a:off x="8785944" y="2922021"/>
            <a:ext cx="751755" cy="0"/>
          </a:xfrm>
          <a:prstGeom prst="line">
            <a:avLst/>
          </a:prstGeom>
          <a:noFill/>
          <a:ln w="19050" cap="sq">
            <a:solidFill>
              <a:schemeClr val="tx1"/>
            </a:solidFill>
            <a:miter lim="800000"/>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 name="矩形 4"/>
          <p:cNvSpPr/>
          <p:nvPr/>
        </p:nvSpPr>
        <p:spPr>
          <a:xfrm>
            <a:off x="6689725" y="334645"/>
            <a:ext cx="2833370" cy="922020"/>
          </a:xfrm>
          <a:prstGeom prst="rect">
            <a:avLst/>
          </a:prstGeom>
        </p:spPr>
        <p:txBody>
          <a:bodyPr wrap="square">
            <a:spAutoFit/>
          </a:bodyPr>
          <a:lstStyle/>
          <a:p>
            <a:r>
              <a:rPr lang="en-US" altLang="zh-CN" dirty="0">
                <a:solidFill>
                  <a:srgbClr val="767171"/>
                </a:solidFill>
                <a:latin typeface="MicrosoftYaHei"/>
              </a:rPr>
              <a:t>4</a:t>
            </a:r>
            <a:r>
              <a:rPr lang="zh-CN" altLang="en-US" dirty="0">
                <a:solidFill>
                  <a:srgbClr val="767171"/>
                </a:solidFill>
                <a:latin typeface="MicrosoftYaHei"/>
              </a:rPr>
              <a:t>位串行加法器和输出</a:t>
            </a:r>
            <a:br>
              <a:rPr lang="zh-CN" altLang="en-US" dirty="0">
                <a:solidFill>
                  <a:srgbClr val="767171"/>
                </a:solidFill>
                <a:latin typeface="MicrosoftYaHei"/>
              </a:rPr>
            </a:br>
            <a:r>
              <a:rPr lang="zh-CN" altLang="en-US" dirty="0">
                <a:solidFill>
                  <a:srgbClr val="767171"/>
                </a:solidFill>
                <a:latin typeface="MicrosoftYaHei"/>
              </a:rPr>
              <a:t>延时为</a:t>
            </a:r>
            <a:r>
              <a:rPr lang="en-US" altLang="zh-CN" dirty="0">
                <a:solidFill>
                  <a:srgbClr val="767171"/>
                </a:solidFill>
                <a:latin typeface="MicrosoftYaHei"/>
              </a:rPr>
              <a:t>2n+4=12T</a:t>
            </a:r>
            <a:r>
              <a:rPr lang="en-US" altLang="zh-CN" dirty="0"/>
              <a:t> </a:t>
            </a:r>
            <a:br>
              <a:rPr lang="en-US" altLang="zh-CN" dirty="0"/>
            </a:br>
            <a:endParaRPr lang="zh-CN" altLang="en-US" dirty="0"/>
          </a:p>
        </p:txBody>
      </p:sp>
      <p:sp>
        <p:nvSpPr>
          <p:cNvPr id="6" name="矩形 5"/>
          <p:cNvSpPr/>
          <p:nvPr/>
        </p:nvSpPr>
        <p:spPr>
          <a:xfrm>
            <a:off x="421435" y="2486918"/>
            <a:ext cx="2690635" cy="923330"/>
          </a:xfrm>
          <a:prstGeom prst="rect">
            <a:avLst/>
          </a:prstGeom>
        </p:spPr>
        <p:txBody>
          <a:bodyPr wrap="square">
            <a:spAutoFit/>
          </a:bodyPr>
          <a:lstStyle/>
          <a:p>
            <a:r>
              <a:rPr lang="en-US" altLang="zh-CN" dirty="0">
                <a:solidFill>
                  <a:srgbClr val="767171"/>
                </a:solidFill>
                <a:latin typeface="MicrosoftYaHei"/>
              </a:rPr>
              <a:t>4</a:t>
            </a:r>
            <a:r>
              <a:rPr lang="zh-CN" altLang="en-US" dirty="0">
                <a:solidFill>
                  <a:srgbClr val="767171"/>
                </a:solidFill>
                <a:latin typeface="MicrosoftYaHei"/>
              </a:rPr>
              <a:t>位串行加法器进位输出</a:t>
            </a:r>
            <a:br>
              <a:rPr lang="zh-CN" altLang="en-US" dirty="0">
                <a:solidFill>
                  <a:srgbClr val="767171"/>
                </a:solidFill>
                <a:latin typeface="MicrosoftYaHei"/>
              </a:rPr>
            </a:br>
            <a:r>
              <a:rPr lang="zh-CN" altLang="en-US" dirty="0">
                <a:solidFill>
                  <a:srgbClr val="767171"/>
                </a:solidFill>
                <a:latin typeface="MicrosoftYaHei"/>
              </a:rPr>
              <a:t>延时为</a:t>
            </a:r>
            <a:r>
              <a:rPr lang="en-US" altLang="zh-CN" dirty="0">
                <a:solidFill>
                  <a:srgbClr val="767171"/>
                </a:solidFill>
                <a:latin typeface="MicrosoftYaHei"/>
              </a:rPr>
              <a:t>2n+3=11T</a:t>
            </a:r>
            <a:r>
              <a:rPr lang="zh-CN" altLang="en-US" dirty="0"/>
              <a:t> </a:t>
            </a:r>
            <a:br>
              <a:rPr lang="zh-CN" altLang="en-US" dirty="0"/>
            </a:b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advTm="66737"/>
    </mc:Choice>
    <mc:Fallback>
      <p:transition advTm="667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left)">
                                      <p:cBhvr>
                                        <p:cTn id="1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3" grpId="0"/>
      <p:bldP spid="1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语言中的运算</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逻辑运算</a:t>
            </a:r>
            <a:endParaRPr lang="en-US" altLang="zh-CN" dirty="0"/>
          </a:p>
          <a:p>
            <a:pPr lvl="1">
              <a:lnSpc>
                <a:spcPct val="130000"/>
              </a:lnSpc>
            </a:pPr>
            <a:r>
              <a:rPr lang="zh-CN" altLang="en-US" dirty="0"/>
              <a:t>位运算           </a:t>
            </a:r>
            <a:r>
              <a:rPr lang="zh-CN" altLang="en-US" dirty="0">
                <a:solidFill>
                  <a:srgbClr val="0000FF"/>
                </a:solidFill>
                <a:ea typeface="黑体" panose="02010609060101010101" pitchFamily="49" charset="-122"/>
              </a:rPr>
              <a:t>“</a:t>
            </a:r>
            <a:r>
              <a:rPr lang="en-US" altLang="zh-CN" dirty="0">
                <a:solidFill>
                  <a:srgbClr val="0000FF"/>
                </a:solidFill>
              </a:rPr>
              <a:t>&amp;</a:t>
            </a:r>
            <a:r>
              <a:rPr lang="zh-CN" altLang="en-US" dirty="0">
                <a:solidFill>
                  <a:srgbClr val="0000FF"/>
                </a:solidFill>
                <a:ea typeface="黑体" panose="02010609060101010101" pitchFamily="49" charset="-122"/>
              </a:rPr>
              <a:t>” “</a:t>
            </a:r>
            <a:r>
              <a:rPr lang="en-US" altLang="zh-CN" dirty="0">
                <a:solidFill>
                  <a:srgbClr val="0000FF"/>
                </a:solidFill>
                <a:ea typeface="黑体" panose="02010609060101010101" pitchFamily="49" charset="-122"/>
              </a:rPr>
              <a:t>|</a:t>
            </a:r>
            <a:r>
              <a:rPr lang="zh-CN" altLang="en-US" dirty="0">
                <a:solidFill>
                  <a:srgbClr val="0000FF"/>
                </a:solidFill>
                <a:ea typeface="黑体" panose="02010609060101010101" pitchFamily="49" charset="-122"/>
              </a:rPr>
              <a:t>” “</a:t>
            </a:r>
            <a:r>
              <a:rPr lang="en-US" altLang="zh-CN" dirty="0">
                <a:solidFill>
                  <a:srgbClr val="0000FF"/>
                </a:solidFill>
              </a:rPr>
              <a:t>~</a:t>
            </a:r>
            <a:r>
              <a:rPr lang="zh-CN" altLang="en-US" dirty="0">
                <a:solidFill>
                  <a:srgbClr val="0000FF"/>
                </a:solidFill>
                <a:ea typeface="黑体" panose="02010609060101010101" pitchFamily="49" charset="-122"/>
              </a:rPr>
              <a:t>” “</a:t>
            </a:r>
            <a:r>
              <a:rPr lang="en-US" altLang="zh-CN" dirty="0">
                <a:solidFill>
                  <a:srgbClr val="0000FF"/>
                </a:solidFill>
              </a:rPr>
              <a:t>^</a:t>
            </a:r>
            <a:r>
              <a:rPr lang="zh-CN" altLang="en-US" dirty="0">
                <a:solidFill>
                  <a:srgbClr val="0000FF"/>
                </a:solidFill>
                <a:ea typeface="黑体" panose="02010609060101010101" pitchFamily="49" charset="-122"/>
              </a:rPr>
              <a:t>”</a:t>
            </a:r>
            <a:r>
              <a:rPr lang="zh-CN" altLang="en-US" dirty="0">
                <a:solidFill>
                  <a:srgbClr val="0000FF"/>
                </a:solidFill>
              </a:rPr>
              <a:t>      </a:t>
            </a:r>
            <a:r>
              <a:rPr lang="zh-CN" altLang="en-US" dirty="0"/>
              <a:t>   </a:t>
            </a:r>
            <a:endParaRPr lang="zh-CN" altLang="en-US" dirty="0"/>
          </a:p>
          <a:p>
            <a:pPr lvl="1">
              <a:lnSpc>
                <a:spcPct val="130000"/>
              </a:lnSpc>
            </a:pPr>
            <a:r>
              <a:rPr lang="zh-CN" altLang="en-US" dirty="0"/>
              <a:t>逻辑运算        </a:t>
            </a:r>
            <a:r>
              <a:rPr lang="zh-CN" altLang="en-US" dirty="0">
                <a:solidFill>
                  <a:srgbClr val="0000FF"/>
                </a:solidFill>
                <a:ea typeface="黑体" panose="02010609060101010101" pitchFamily="49" charset="-122"/>
              </a:rPr>
              <a:t>“</a:t>
            </a:r>
            <a:r>
              <a:rPr lang="en-US" altLang="zh-CN" dirty="0">
                <a:solidFill>
                  <a:srgbClr val="0000FF"/>
                </a:solidFill>
              </a:rPr>
              <a:t>&amp;&amp;</a:t>
            </a:r>
            <a:r>
              <a:rPr lang="zh-CN" altLang="en-US" dirty="0">
                <a:solidFill>
                  <a:srgbClr val="0000FF"/>
                </a:solidFill>
                <a:ea typeface="黑体" panose="02010609060101010101" pitchFamily="49" charset="-122"/>
              </a:rPr>
              <a:t>” “</a:t>
            </a:r>
            <a:r>
              <a:rPr lang="en-US" altLang="zh-CN" dirty="0">
                <a:solidFill>
                  <a:srgbClr val="0000FF"/>
                </a:solidFill>
                <a:ea typeface="黑体" panose="02010609060101010101" pitchFamily="49" charset="-122"/>
              </a:rPr>
              <a:t>||</a:t>
            </a:r>
            <a:r>
              <a:rPr lang="zh-CN" altLang="en-US" dirty="0">
                <a:solidFill>
                  <a:srgbClr val="0000FF"/>
                </a:solidFill>
                <a:ea typeface="黑体" panose="02010609060101010101" pitchFamily="49" charset="-122"/>
              </a:rPr>
              <a:t>” “</a:t>
            </a:r>
            <a:r>
              <a:rPr lang="en-US" altLang="zh-CN" dirty="0">
                <a:solidFill>
                  <a:srgbClr val="0000FF"/>
                </a:solidFill>
              </a:rPr>
              <a:t>!</a:t>
            </a:r>
            <a:r>
              <a:rPr lang="zh-CN" altLang="en-US" dirty="0">
                <a:solidFill>
                  <a:srgbClr val="0000FF"/>
                </a:solidFill>
                <a:ea typeface="黑体" panose="02010609060101010101" pitchFamily="49" charset="-122"/>
              </a:rPr>
              <a:t>” </a:t>
            </a:r>
            <a:r>
              <a:rPr lang="zh-CN" altLang="en-US" dirty="0">
                <a:solidFill>
                  <a:srgbClr val="0000FF"/>
                </a:solidFill>
              </a:rPr>
              <a:t>        </a:t>
            </a:r>
            <a:endParaRPr lang="zh-CN" altLang="en-US" dirty="0">
              <a:solidFill>
                <a:srgbClr val="0000FF"/>
              </a:solidFill>
            </a:endParaRPr>
          </a:p>
          <a:p>
            <a:pPr lvl="1">
              <a:lnSpc>
                <a:spcPct val="130000"/>
              </a:lnSpc>
            </a:pPr>
            <a:r>
              <a:rPr lang="zh-CN" altLang="en-US" dirty="0"/>
              <a:t>移位运算        </a:t>
            </a:r>
            <a:r>
              <a:rPr lang="zh-CN" altLang="en-US" dirty="0">
                <a:solidFill>
                  <a:srgbClr val="0000FF"/>
                </a:solidFill>
                <a:ea typeface="黑体" panose="02010609060101010101" pitchFamily="49" charset="-122"/>
              </a:rPr>
              <a:t>“</a:t>
            </a:r>
            <a:r>
              <a:rPr lang="en-US" altLang="zh-CN" dirty="0">
                <a:solidFill>
                  <a:srgbClr val="0000FF"/>
                </a:solidFill>
              </a:rPr>
              <a:t>&lt;&lt;</a:t>
            </a:r>
            <a:r>
              <a:rPr lang="zh-CN" altLang="en-US" dirty="0">
                <a:solidFill>
                  <a:srgbClr val="0000FF"/>
                </a:solidFill>
                <a:ea typeface="黑体" panose="02010609060101010101" pitchFamily="49" charset="-122"/>
              </a:rPr>
              <a:t> ”</a:t>
            </a:r>
            <a:r>
              <a:rPr lang="zh-CN" altLang="en-US" dirty="0">
                <a:solidFill>
                  <a:srgbClr val="0000FF"/>
                </a:solidFill>
              </a:rPr>
              <a:t> </a:t>
            </a:r>
            <a:r>
              <a:rPr lang="zh-CN" altLang="en-US" dirty="0">
                <a:solidFill>
                  <a:srgbClr val="0000FF"/>
                </a:solidFill>
                <a:ea typeface="黑体" panose="02010609060101010101" pitchFamily="49" charset="-122"/>
              </a:rPr>
              <a:t>“</a:t>
            </a:r>
            <a:r>
              <a:rPr lang="en-US" altLang="zh-CN" dirty="0">
                <a:solidFill>
                  <a:srgbClr val="0000FF"/>
                </a:solidFill>
                <a:ea typeface="黑体" panose="02010609060101010101" pitchFamily="49" charset="-122"/>
              </a:rPr>
              <a:t>&gt;&gt;</a:t>
            </a:r>
            <a:r>
              <a:rPr lang="zh-CN" altLang="en-US" dirty="0">
                <a:solidFill>
                  <a:srgbClr val="0000FF"/>
                </a:solidFill>
                <a:ea typeface="黑体" panose="02010609060101010101" pitchFamily="49" charset="-122"/>
              </a:rPr>
              <a:t> ”</a:t>
            </a:r>
            <a:endParaRPr lang="zh-CN" altLang="en-US" dirty="0">
              <a:solidFill>
                <a:srgbClr val="0000FF"/>
              </a:solidFill>
            </a:endParaRPr>
          </a:p>
          <a:p>
            <a:pPr lvl="1">
              <a:lnSpc>
                <a:spcPct val="130000"/>
              </a:lnSpc>
            </a:pPr>
            <a:r>
              <a:rPr lang="zh-CN" altLang="en-US" dirty="0"/>
              <a:t>位扩展      位截断        </a:t>
            </a:r>
            <a:r>
              <a:rPr lang="zh-CN" altLang="en-US" dirty="0">
                <a:solidFill>
                  <a:srgbClr val="0000FF"/>
                </a:solidFill>
              </a:rPr>
              <a:t>用于</a:t>
            </a:r>
            <a:r>
              <a:rPr lang="zh-CN" altLang="en-US" dirty="0">
                <a:solidFill>
                  <a:srgbClr val="0000FF"/>
                </a:solidFill>
                <a:ea typeface="黑体" panose="02010609060101010101" pitchFamily="49" charset="-122"/>
              </a:rPr>
              <a:t>类型转换</a:t>
            </a:r>
            <a:endParaRPr lang="zh-CN" altLang="en-US" dirty="0">
              <a:solidFill>
                <a:srgbClr val="0000FF"/>
              </a:solidFill>
              <a:ea typeface="黑体" panose="02010609060101010101" pitchFamily="49" charset="-122"/>
            </a:endParaRPr>
          </a:p>
          <a:p>
            <a:pPr>
              <a:lnSpc>
                <a:spcPct val="130000"/>
              </a:lnSpc>
            </a:pPr>
            <a:r>
              <a:rPr lang="zh-CN" altLang="en-US" dirty="0"/>
              <a:t>算术运算</a:t>
            </a:r>
            <a:endParaRPr lang="en-US" altLang="zh-CN" dirty="0"/>
          </a:p>
          <a:p>
            <a:pPr lvl="1">
              <a:lnSpc>
                <a:spcPct val="130000"/>
              </a:lnSpc>
            </a:pPr>
            <a:r>
              <a:rPr lang="zh-CN" altLang="en-US" dirty="0"/>
              <a:t>无符号</a:t>
            </a:r>
            <a:r>
              <a:rPr lang="en-US" altLang="zh-CN" dirty="0"/>
              <a:t>/</a:t>
            </a:r>
            <a:r>
              <a:rPr lang="zh-CN" altLang="en-US" dirty="0"/>
              <a:t>符号整数的加减乘除运算 </a:t>
            </a:r>
            <a:endParaRPr lang="zh-CN" altLang="en-US" dirty="0"/>
          </a:p>
          <a:p>
            <a:pPr lvl="1">
              <a:lnSpc>
                <a:spcPct val="130000"/>
              </a:lnSpc>
            </a:pPr>
            <a:r>
              <a:rPr lang="zh-CN" altLang="en-US" dirty="0"/>
              <a:t>变量与常数间的乘除运算 </a:t>
            </a:r>
            <a:endParaRPr lang="zh-CN" altLang="en-US" dirty="0"/>
          </a:p>
          <a:p>
            <a:pPr lvl="1">
              <a:lnSpc>
                <a:spcPct val="130000"/>
              </a:lnSpc>
            </a:pPr>
            <a:r>
              <a:rPr lang="zh-CN" altLang="en-US" dirty="0"/>
              <a:t>浮点数加减乘除运算 </a:t>
            </a:r>
            <a:endParaRPr lang="zh-CN" altLang="en-US" dirty="0"/>
          </a:p>
          <a:p>
            <a:pPr>
              <a:lnSpc>
                <a:spcPct val="130000"/>
              </a:lnSpc>
            </a:pPr>
            <a:r>
              <a:rPr dirty="0"/>
              <a:t>如何用电路实现？   </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位加法器</a:t>
            </a:r>
            <a:endParaRPr lang="zh-CN" altLang="en-US" dirty="0"/>
          </a:p>
        </p:txBody>
      </p:sp>
      <p:sp>
        <p:nvSpPr>
          <p:cNvPr id="3" name="内容占位符 2"/>
          <p:cNvSpPr>
            <a:spLocks noGrp="1"/>
          </p:cNvSpPr>
          <p:nvPr>
            <p:ph idx="1"/>
          </p:nvPr>
        </p:nvSpPr>
        <p:spPr>
          <a:xfrm>
            <a:off x="5370340" y="1638732"/>
            <a:ext cx="3912594" cy="2264667"/>
          </a:xfrm>
        </p:spPr>
        <p:txBody>
          <a:bodyPr>
            <a:normAutofit/>
          </a:bodyPr>
          <a:lstStyle/>
          <a:p>
            <a:pPr eaLnBrk="1" hangingPunct="1"/>
            <a:r>
              <a:rPr lang="zh-CN" altLang="en-US" dirty="0"/>
              <a:t>组内先行进位</a:t>
            </a:r>
            <a:endParaRPr lang="zh-CN" altLang="en-US" dirty="0"/>
          </a:p>
          <a:p>
            <a:pPr eaLnBrk="1" hangingPunct="1"/>
            <a:r>
              <a:rPr lang="zh-CN" altLang="en-US" dirty="0"/>
              <a:t>组间串行进位</a:t>
            </a:r>
            <a:endParaRPr lang="zh-CN" altLang="en-US" dirty="0"/>
          </a:p>
          <a:p>
            <a:endParaRPr lang="zh-CN" altLang="en-US" dirty="0"/>
          </a:p>
        </p:txBody>
      </p:sp>
      <p:grpSp>
        <p:nvGrpSpPr>
          <p:cNvPr id="5" name="Group 3"/>
          <p:cNvGrpSpPr/>
          <p:nvPr/>
        </p:nvGrpSpPr>
        <p:grpSpPr bwMode="auto">
          <a:xfrm>
            <a:off x="1702485" y="1639051"/>
            <a:ext cx="3384297" cy="1633058"/>
            <a:chOff x="0" y="0"/>
            <a:chExt cx="1890" cy="912"/>
          </a:xfrm>
        </p:grpSpPr>
        <p:sp>
          <p:nvSpPr>
            <p:cNvPr id="6" name="Line 84"/>
            <p:cNvSpPr>
              <a:spLocks noChangeShapeType="1"/>
            </p:cNvSpPr>
            <p:nvPr/>
          </p:nvSpPr>
          <p:spPr bwMode="auto">
            <a:xfrm>
              <a:off x="1084" y="0"/>
              <a:ext cx="0" cy="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Line 85"/>
            <p:cNvSpPr>
              <a:spLocks noChangeShapeType="1"/>
            </p:cNvSpPr>
            <p:nvPr/>
          </p:nvSpPr>
          <p:spPr bwMode="auto">
            <a:xfrm>
              <a:off x="504" y="0"/>
              <a:ext cx="0" cy="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Line 87"/>
            <p:cNvSpPr>
              <a:spLocks noChangeShapeType="1"/>
            </p:cNvSpPr>
            <p:nvPr/>
          </p:nvSpPr>
          <p:spPr bwMode="auto">
            <a:xfrm>
              <a:off x="794" y="0"/>
              <a:ext cx="0" cy="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90"/>
            <p:cNvSpPr>
              <a:spLocks noChangeShapeType="1"/>
            </p:cNvSpPr>
            <p:nvPr/>
          </p:nvSpPr>
          <p:spPr bwMode="auto">
            <a:xfrm>
              <a:off x="1373" y="0"/>
              <a:ext cx="0" cy="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3"/>
            <p:cNvSpPr>
              <a:spLocks noChangeArrowheads="1"/>
            </p:cNvSpPr>
            <p:nvPr/>
          </p:nvSpPr>
          <p:spPr bwMode="auto">
            <a:xfrm>
              <a:off x="302" y="224"/>
              <a:ext cx="1233" cy="438"/>
            </a:xfrm>
            <a:prstGeom prst="rect">
              <a:avLst/>
            </a:prstGeom>
            <a:solidFill>
              <a:srgbClr val="CCFF99"/>
            </a:solidFill>
            <a:ln w="19050">
              <a:solidFill>
                <a:schemeClr val="accent2"/>
              </a:solidFill>
              <a:miter lim="800000"/>
            </a:ln>
            <a:effectLst>
              <a:outerShdw blurRad="50800" dist="38100" dir="5400000" algn="t" rotWithShape="0">
                <a:prstClr val="black">
                  <a:alpha val="40000"/>
                </a:prstClr>
              </a:outerShdw>
            </a:effectLst>
          </p:spPr>
          <p:txBody>
            <a:bodyPr anchor="ctr" anchorCtr="1"/>
            <a:lstStyle>
              <a:lvl1pPr marL="469900" indent="-469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tabLst>
                  <a:tab pos="88900" algn="l"/>
                </a:tabLst>
              </a:pPr>
              <a:r>
                <a:rPr lang="en-US" altLang="zh-CN" sz="1900" u="none" dirty="0">
                  <a:solidFill>
                    <a:schemeClr val="tx1"/>
                  </a:solidFill>
                  <a:latin typeface="宋体" panose="02010600030101010101" pitchFamily="2" charset="-122"/>
                  <a:ea typeface="微软雅黑" panose="020B0503020204020204" pitchFamily="34" charset="-122"/>
                </a:rPr>
                <a:t>4</a:t>
              </a:r>
              <a:r>
                <a:rPr lang="zh-CN" altLang="en-US" sz="1900" u="none" dirty="0">
                  <a:solidFill>
                    <a:schemeClr val="tx1"/>
                  </a:solidFill>
                  <a:latin typeface="宋体" panose="02010600030101010101" pitchFamily="2" charset="-122"/>
                  <a:ea typeface="微软雅黑" panose="020B0503020204020204" pitchFamily="34" charset="-122"/>
                </a:rPr>
                <a:t>位快速加法器</a:t>
              </a:r>
              <a:endParaRPr lang="zh-CN" altLang="en-US" sz="1900" u="none" baseline="-25000" dirty="0">
                <a:solidFill>
                  <a:schemeClr val="folHlink"/>
                </a:solidFill>
                <a:latin typeface="Verdana" panose="020B0604030504040204" pitchFamily="34" charset="0"/>
                <a:ea typeface="微软雅黑" panose="020B0503020204020204" pitchFamily="34" charset="-122"/>
              </a:endParaRPr>
            </a:p>
          </p:txBody>
        </p:sp>
        <p:grpSp>
          <p:nvGrpSpPr>
            <p:cNvPr id="11" name="Group 9"/>
            <p:cNvGrpSpPr/>
            <p:nvPr/>
          </p:nvGrpSpPr>
          <p:grpSpPr bwMode="auto">
            <a:xfrm>
              <a:off x="439" y="662"/>
              <a:ext cx="958" cy="250"/>
              <a:chOff x="0" y="0"/>
              <a:chExt cx="635" cy="272"/>
            </a:xfrm>
          </p:grpSpPr>
          <p:sp>
            <p:nvSpPr>
              <p:cNvPr id="16" name="Line 4"/>
              <p:cNvSpPr>
                <a:spLocks noChangeShapeType="1"/>
              </p:cNvSpPr>
              <p:nvPr/>
            </p:nvSpPr>
            <p:spPr bwMode="auto">
              <a:xfrm>
                <a:off x="363"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5"/>
              <p:cNvSpPr>
                <a:spLocks noChangeShapeType="1"/>
              </p:cNvSpPr>
              <p:nvPr/>
            </p:nvSpPr>
            <p:spPr bwMode="auto">
              <a:xfrm>
                <a:off x="0"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6"/>
              <p:cNvSpPr>
                <a:spLocks noChangeShapeType="1"/>
              </p:cNvSpPr>
              <p:nvPr/>
            </p:nvSpPr>
            <p:spPr bwMode="auto">
              <a:xfrm>
                <a:off x="91"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7"/>
              <p:cNvSpPr>
                <a:spLocks noChangeShapeType="1"/>
              </p:cNvSpPr>
              <p:nvPr/>
            </p:nvSpPr>
            <p:spPr bwMode="auto">
              <a:xfrm>
                <a:off x="181"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Line 8"/>
              <p:cNvSpPr>
                <a:spLocks noChangeShapeType="1"/>
              </p:cNvSpPr>
              <p:nvPr/>
            </p:nvSpPr>
            <p:spPr bwMode="auto">
              <a:xfrm>
                <a:off x="272"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9"/>
              <p:cNvSpPr>
                <a:spLocks noChangeShapeType="1"/>
              </p:cNvSpPr>
              <p:nvPr/>
            </p:nvSpPr>
            <p:spPr bwMode="auto">
              <a:xfrm>
                <a:off x="453"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10"/>
              <p:cNvSpPr>
                <a:spLocks noChangeShapeType="1"/>
              </p:cNvSpPr>
              <p:nvPr/>
            </p:nvSpPr>
            <p:spPr bwMode="auto">
              <a:xfrm>
                <a:off x="544"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Line 11"/>
              <p:cNvSpPr>
                <a:spLocks noChangeShapeType="1"/>
              </p:cNvSpPr>
              <p:nvPr/>
            </p:nvSpPr>
            <p:spPr bwMode="auto">
              <a:xfrm>
                <a:off x="635"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 name="Line 12"/>
            <p:cNvSpPr>
              <a:spLocks noChangeShapeType="1"/>
            </p:cNvSpPr>
            <p:nvPr/>
          </p:nvSpPr>
          <p:spPr bwMode="auto">
            <a:xfrm>
              <a:off x="1535" y="411"/>
              <a:ext cx="273"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6"/>
            <p:cNvSpPr>
              <a:spLocks noChangeArrowheads="1"/>
            </p:cNvSpPr>
            <p:nvPr/>
          </p:nvSpPr>
          <p:spPr bwMode="auto">
            <a:xfrm>
              <a:off x="0" y="152"/>
              <a:ext cx="33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400" b="1" baseline="-25000" dirty="0">
                  <a:latin typeface="Courier New" panose="02070309020205020404" pitchFamily="49" charset="0"/>
                  <a:ea typeface="微软雅黑" panose="020B0503020204020204" pitchFamily="34" charset="-122"/>
                  <a:cs typeface="Courier New" panose="02070309020205020404" pitchFamily="49" charset="0"/>
                </a:rPr>
                <a:t>4</a:t>
              </a:r>
              <a:endParaRPr lang="en-US" altLang="zh-CN" sz="2400" b="1" baseline="-250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Line 17"/>
            <p:cNvSpPr>
              <a:spLocks noChangeShapeType="1"/>
            </p:cNvSpPr>
            <p:nvPr/>
          </p:nvSpPr>
          <p:spPr bwMode="auto">
            <a:xfrm>
              <a:off x="29" y="413"/>
              <a:ext cx="273"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Rectangle 36"/>
            <p:cNvSpPr>
              <a:spLocks noChangeArrowheads="1"/>
            </p:cNvSpPr>
            <p:nvPr/>
          </p:nvSpPr>
          <p:spPr bwMode="auto">
            <a:xfrm>
              <a:off x="1536" y="144"/>
              <a:ext cx="354"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400" b="1" baseline="-25000" dirty="0">
                  <a:latin typeface="Courier New" panose="02070309020205020404" pitchFamily="49" charset="0"/>
                  <a:ea typeface="微软雅黑" panose="020B0503020204020204" pitchFamily="34" charset="-122"/>
                  <a:cs typeface="Courier New" panose="02070309020205020404" pitchFamily="49" charset="0"/>
                </a:rPr>
                <a:t>0</a:t>
              </a:r>
              <a:endParaRPr lang="en-US" altLang="zh-CN" sz="2400" b="1" baseline="-25000"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24" name="Group 23"/>
          <p:cNvGrpSpPr/>
          <p:nvPr/>
        </p:nvGrpSpPr>
        <p:grpSpPr bwMode="auto">
          <a:xfrm>
            <a:off x="1127609" y="4527551"/>
            <a:ext cx="2588309" cy="1130300"/>
            <a:chOff x="3" y="0"/>
            <a:chExt cx="1319" cy="576"/>
          </a:xfrm>
        </p:grpSpPr>
        <p:sp>
          <p:nvSpPr>
            <p:cNvPr id="25" name="Line 133"/>
            <p:cNvSpPr>
              <a:spLocks noChangeShapeType="1"/>
            </p:cNvSpPr>
            <p:nvPr/>
          </p:nvSpPr>
          <p:spPr bwMode="auto">
            <a:xfrm>
              <a:off x="1082" y="288"/>
              <a:ext cx="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96"/>
            <p:cNvSpPr>
              <a:spLocks noChangeShapeType="1"/>
            </p:cNvSpPr>
            <p:nvPr/>
          </p:nvSpPr>
          <p:spPr bwMode="auto">
            <a:xfrm>
              <a:off x="793"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97"/>
            <p:cNvSpPr>
              <a:spLocks noChangeShapeType="1"/>
            </p:cNvSpPr>
            <p:nvPr/>
          </p:nvSpPr>
          <p:spPr bwMode="auto">
            <a:xfrm>
              <a:off x="360"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98"/>
            <p:cNvSpPr>
              <a:spLocks noChangeShapeType="1"/>
            </p:cNvSpPr>
            <p:nvPr/>
          </p:nvSpPr>
          <p:spPr bwMode="auto">
            <a:xfrm>
              <a:off x="576"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99"/>
            <p:cNvSpPr>
              <a:spLocks noChangeShapeType="1"/>
            </p:cNvSpPr>
            <p:nvPr/>
          </p:nvSpPr>
          <p:spPr bwMode="auto">
            <a:xfrm>
              <a:off x="1008"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Rectangle 100"/>
            <p:cNvSpPr>
              <a:spLocks noChangeArrowheads="1"/>
            </p:cNvSpPr>
            <p:nvPr/>
          </p:nvSpPr>
          <p:spPr bwMode="auto">
            <a:xfrm>
              <a:off x="266" y="141"/>
              <a:ext cx="831" cy="277"/>
            </a:xfrm>
            <a:prstGeom prst="rect">
              <a:avLst/>
            </a:prstGeom>
            <a:solidFill>
              <a:srgbClr val="CCFF99"/>
            </a:solidFill>
            <a:ln w="19050">
              <a:solidFill>
                <a:schemeClr val="accent2"/>
              </a:solidFill>
              <a:miter lim="800000"/>
            </a:ln>
            <a:effectLst>
              <a:outerShdw blurRad="50800" dist="38100" dir="5400000" algn="t" rotWithShape="0">
                <a:prstClr val="black">
                  <a:alpha val="40000"/>
                </a:prstClr>
              </a:outerShdw>
            </a:effectLst>
          </p:spPr>
          <p:txBody>
            <a:bodyPr anchor="ctr" anchorCtr="1"/>
            <a:lstStyle>
              <a:lvl1pPr marL="469900" indent="-469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zh-CN" altLang="en-US" sz="1600" u="none" dirty="0">
                  <a:solidFill>
                    <a:schemeClr val="tx1"/>
                  </a:solidFill>
                  <a:latin typeface="宋体" panose="02010600030101010101" pitchFamily="2" charset="-122"/>
                  <a:ea typeface="微软雅黑" panose="020B0503020204020204" pitchFamily="34" charset="-122"/>
                </a:rPr>
                <a:t>快速加法器</a:t>
              </a:r>
              <a:endParaRPr lang="zh-CN" altLang="en-US" sz="1600" u="none" baseline="-25000" dirty="0">
                <a:solidFill>
                  <a:schemeClr val="tx1"/>
                </a:solidFill>
                <a:latin typeface="Verdana" panose="020B0604030504040204" pitchFamily="34" charset="0"/>
                <a:ea typeface="微软雅黑" panose="020B0503020204020204" pitchFamily="34" charset="-122"/>
              </a:endParaRPr>
            </a:p>
          </p:txBody>
        </p:sp>
        <p:grpSp>
          <p:nvGrpSpPr>
            <p:cNvPr id="31" name="Group 30"/>
            <p:cNvGrpSpPr/>
            <p:nvPr/>
          </p:nvGrpSpPr>
          <p:grpSpPr bwMode="auto">
            <a:xfrm>
              <a:off x="320" y="418"/>
              <a:ext cx="714" cy="158"/>
              <a:chOff x="0" y="0"/>
              <a:chExt cx="635" cy="272"/>
            </a:xfrm>
          </p:grpSpPr>
          <p:sp>
            <p:nvSpPr>
              <p:cNvPr id="35" name="Line 102"/>
              <p:cNvSpPr>
                <a:spLocks noChangeShapeType="1"/>
              </p:cNvSpPr>
              <p:nvPr/>
            </p:nvSpPr>
            <p:spPr bwMode="auto">
              <a:xfrm>
                <a:off x="363"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Line 103"/>
              <p:cNvSpPr>
                <a:spLocks noChangeShapeType="1"/>
              </p:cNvSpPr>
              <p:nvPr/>
            </p:nvSpPr>
            <p:spPr bwMode="auto">
              <a:xfrm>
                <a:off x="0"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104"/>
              <p:cNvSpPr>
                <a:spLocks noChangeShapeType="1"/>
              </p:cNvSpPr>
              <p:nvPr/>
            </p:nvSpPr>
            <p:spPr bwMode="auto">
              <a:xfrm>
                <a:off x="91"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Line 105"/>
              <p:cNvSpPr>
                <a:spLocks noChangeShapeType="1"/>
              </p:cNvSpPr>
              <p:nvPr/>
            </p:nvSpPr>
            <p:spPr bwMode="auto">
              <a:xfrm>
                <a:off x="181"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Line 106"/>
              <p:cNvSpPr>
                <a:spLocks noChangeShapeType="1"/>
              </p:cNvSpPr>
              <p:nvPr/>
            </p:nvSpPr>
            <p:spPr bwMode="auto">
              <a:xfrm>
                <a:off x="272"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Line 107"/>
              <p:cNvSpPr>
                <a:spLocks noChangeShapeType="1"/>
              </p:cNvSpPr>
              <p:nvPr/>
            </p:nvSpPr>
            <p:spPr bwMode="auto">
              <a:xfrm>
                <a:off x="453"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108"/>
              <p:cNvSpPr>
                <a:spLocks noChangeShapeType="1"/>
              </p:cNvSpPr>
              <p:nvPr/>
            </p:nvSpPr>
            <p:spPr bwMode="auto">
              <a:xfrm>
                <a:off x="544"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Line 109"/>
              <p:cNvSpPr>
                <a:spLocks noChangeShapeType="1"/>
              </p:cNvSpPr>
              <p:nvPr/>
            </p:nvSpPr>
            <p:spPr bwMode="auto">
              <a:xfrm>
                <a:off x="635"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2" name="Rectangle 111"/>
            <p:cNvSpPr>
              <a:spLocks noChangeArrowheads="1"/>
            </p:cNvSpPr>
            <p:nvPr/>
          </p:nvSpPr>
          <p:spPr bwMode="auto">
            <a:xfrm>
              <a:off x="3" y="71"/>
              <a:ext cx="3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rPr>
                <a:t>16</a:t>
              </a:r>
              <a:endPar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Rectangle 113"/>
            <p:cNvSpPr>
              <a:spLocks noChangeArrowheads="1"/>
            </p:cNvSpPr>
            <p:nvPr/>
          </p:nvSpPr>
          <p:spPr bwMode="auto">
            <a:xfrm>
              <a:off x="1058" y="102"/>
              <a:ext cx="26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endParaRPr lang="zh-CN" altLang="en-US" sz="1300" baseline="-25000" dirty="0">
                <a:solidFill>
                  <a:srgbClr val="0000FF"/>
                </a:solidFill>
                <a:ea typeface="微软雅黑" panose="020B0503020204020204" pitchFamily="34" charset="-122"/>
              </a:endParaRPr>
            </a:p>
          </p:txBody>
        </p:sp>
        <p:sp>
          <p:nvSpPr>
            <p:cNvPr id="34" name="Line 134"/>
            <p:cNvSpPr>
              <a:spLocks noChangeShapeType="1"/>
            </p:cNvSpPr>
            <p:nvPr/>
          </p:nvSpPr>
          <p:spPr bwMode="auto">
            <a:xfrm>
              <a:off x="170" y="288"/>
              <a:ext cx="96" cy="0"/>
            </a:xfrm>
            <a:prstGeom prst="line">
              <a:avLst/>
            </a:prstGeom>
            <a:noFill/>
            <a:ln w="127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61"/>
          <p:cNvGrpSpPr/>
          <p:nvPr/>
        </p:nvGrpSpPr>
        <p:grpSpPr bwMode="auto">
          <a:xfrm>
            <a:off x="6141354" y="4527551"/>
            <a:ext cx="2437208" cy="1130300"/>
            <a:chOff x="-23" y="0"/>
            <a:chExt cx="1242" cy="576"/>
          </a:xfrm>
        </p:grpSpPr>
        <p:sp>
          <p:nvSpPr>
            <p:cNvPr id="63" name="Line 231"/>
            <p:cNvSpPr>
              <a:spLocks noChangeShapeType="1"/>
            </p:cNvSpPr>
            <p:nvPr/>
          </p:nvSpPr>
          <p:spPr bwMode="auto">
            <a:xfrm>
              <a:off x="979" y="288"/>
              <a:ext cx="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Line 232"/>
            <p:cNvSpPr>
              <a:spLocks noChangeShapeType="1"/>
            </p:cNvSpPr>
            <p:nvPr/>
          </p:nvSpPr>
          <p:spPr bwMode="auto">
            <a:xfrm>
              <a:off x="732"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Line 233"/>
            <p:cNvSpPr>
              <a:spLocks noChangeShapeType="1"/>
            </p:cNvSpPr>
            <p:nvPr/>
          </p:nvSpPr>
          <p:spPr bwMode="auto">
            <a:xfrm>
              <a:off x="299"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Line 234"/>
            <p:cNvSpPr>
              <a:spLocks noChangeShapeType="1"/>
            </p:cNvSpPr>
            <p:nvPr/>
          </p:nvSpPr>
          <p:spPr bwMode="auto">
            <a:xfrm>
              <a:off x="515"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 name="Line 235"/>
            <p:cNvSpPr>
              <a:spLocks noChangeShapeType="1"/>
            </p:cNvSpPr>
            <p:nvPr/>
          </p:nvSpPr>
          <p:spPr bwMode="auto">
            <a:xfrm>
              <a:off x="947"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9" name="Group 68"/>
            <p:cNvGrpSpPr/>
            <p:nvPr/>
          </p:nvGrpSpPr>
          <p:grpSpPr bwMode="auto">
            <a:xfrm>
              <a:off x="257" y="418"/>
              <a:ext cx="714" cy="158"/>
              <a:chOff x="0" y="0"/>
              <a:chExt cx="635" cy="272"/>
            </a:xfrm>
          </p:grpSpPr>
          <p:sp>
            <p:nvSpPr>
              <p:cNvPr id="73" name="Line 238"/>
              <p:cNvSpPr>
                <a:spLocks noChangeShapeType="1"/>
              </p:cNvSpPr>
              <p:nvPr/>
            </p:nvSpPr>
            <p:spPr bwMode="auto">
              <a:xfrm>
                <a:off x="363"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 name="Line 239"/>
              <p:cNvSpPr>
                <a:spLocks noChangeShapeType="1"/>
              </p:cNvSpPr>
              <p:nvPr/>
            </p:nvSpPr>
            <p:spPr bwMode="auto">
              <a:xfrm>
                <a:off x="0"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 name="Line 240"/>
              <p:cNvSpPr>
                <a:spLocks noChangeShapeType="1"/>
              </p:cNvSpPr>
              <p:nvPr/>
            </p:nvSpPr>
            <p:spPr bwMode="auto">
              <a:xfrm>
                <a:off x="91"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 name="Line 241"/>
              <p:cNvSpPr>
                <a:spLocks noChangeShapeType="1"/>
              </p:cNvSpPr>
              <p:nvPr/>
            </p:nvSpPr>
            <p:spPr bwMode="auto">
              <a:xfrm>
                <a:off x="181"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 name="Line 242"/>
              <p:cNvSpPr>
                <a:spLocks noChangeShapeType="1"/>
              </p:cNvSpPr>
              <p:nvPr/>
            </p:nvSpPr>
            <p:spPr bwMode="auto">
              <a:xfrm>
                <a:off x="272"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Line 243"/>
              <p:cNvSpPr>
                <a:spLocks noChangeShapeType="1"/>
              </p:cNvSpPr>
              <p:nvPr/>
            </p:nvSpPr>
            <p:spPr bwMode="auto">
              <a:xfrm>
                <a:off x="453"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 name="Line 244"/>
              <p:cNvSpPr>
                <a:spLocks noChangeShapeType="1"/>
              </p:cNvSpPr>
              <p:nvPr/>
            </p:nvSpPr>
            <p:spPr bwMode="auto">
              <a:xfrm>
                <a:off x="544"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 name="Line 245"/>
              <p:cNvSpPr>
                <a:spLocks noChangeShapeType="1"/>
              </p:cNvSpPr>
              <p:nvPr/>
            </p:nvSpPr>
            <p:spPr bwMode="auto">
              <a:xfrm>
                <a:off x="635"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0" name="Rectangle 246"/>
            <p:cNvSpPr>
              <a:spLocks noChangeArrowheads="1"/>
            </p:cNvSpPr>
            <p:nvPr/>
          </p:nvSpPr>
          <p:spPr bwMode="auto">
            <a:xfrm>
              <a:off x="-23" y="71"/>
              <a:ext cx="25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rPr>
                <a:t>8</a:t>
              </a:r>
              <a:endPar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71" name="Rectangle 247"/>
            <p:cNvSpPr>
              <a:spLocks noChangeArrowheads="1"/>
            </p:cNvSpPr>
            <p:nvPr/>
          </p:nvSpPr>
          <p:spPr bwMode="auto">
            <a:xfrm>
              <a:off x="955" y="102"/>
              <a:ext cx="26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endParaRPr lang="zh-CN" altLang="en-US" sz="1300" baseline="-25000" dirty="0">
                <a:solidFill>
                  <a:srgbClr val="0000FF"/>
                </a:solidFill>
                <a:ea typeface="微软雅黑" panose="020B0503020204020204" pitchFamily="34" charset="-122"/>
              </a:endParaRPr>
            </a:p>
          </p:txBody>
        </p:sp>
        <p:sp>
          <p:nvSpPr>
            <p:cNvPr id="72" name="Line 248"/>
            <p:cNvSpPr>
              <a:spLocks noChangeShapeType="1"/>
            </p:cNvSpPr>
            <p:nvPr/>
          </p:nvSpPr>
          <p:spPr bwMode="auto">
            <a:xfrm>
              <a:off x="107" y="288"/>
              <a:ext cx="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Rectangle 236"/>
            <p:cNvSpPr>
              <a:spLocks noChangeArrowheads="1"/>
            </p:cNvSpPr>
            <p:nvPr/>
          </p:nvSpPr>
          <p:spPr bwMode="auto">
            <a:xfrm>
              <a:off x="203" y="141"/>
              <a:ext cx="831" cy="277"/>
            </a:xfrm>
            <a:prstGeom prst="rect">
              <a:avLst/>
            </a:prstGeom>
            <a:solidFill>
              <a:srgbClr val="CCFF99"/>
            </a:solidFill>
            <a:ln w="19050">
              <a:solidFill>
                <a:schemeClr val="accent2"/>
              </a:solidFill>
              <a:miter lim="800000"/>
            </a:ln>
            <a:effectLst>
              <a:outerShdw blurRad="50800" dist="38100" dir="5400000" algn="t" rotWithShape="0">
                <a:prstClr val="black">
                  <a:alpha val="40000"/>
                </a:prstClr>
              </a:outerShdw>
            </a:effectLst>
          </p:spPr>
          <p:txBody>
            <a:bodyPr anchor="ctr" anchorCtr="1"/>
            <a:lstStyle>
              <a:lvl1pPr marL="469900" indent="-469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300" b="0" u="none" dirty="0">
                  <a:solidFill>
                    <a:srgbClr val="0000FF"/>
                  </a:solidFill>
                  <a:latin typeface="宋体" panose="02010600030101010101" pitchFamily="2" charset="-122"/>
                  <a:ea typeface="微软雅黑" panose="020B0503020204020204" pitchFamily="34" charset="-122"/>
                </a:rPr>
                <a:t> </a:t>
              </a:r>
              <a:r>
                <a:rPr lang="zh-CN" altLang="en-US" sz="1600" u="none" dirty="0">
                  <a:solidFill>
                    <a:schemeClr val="tx1"/>
                  </a:solidFill>
                  <a:latin typeface="宋体" panose="02010600030101010101" pitchFamily="2" charset="-122"/>
                  <a:ea typeface="微软雅黑" panose="020B0503020204020204" pitchFamily="34" charset="-122"/>
                </a:rPr>
                <a:t>快速加法器</a:t>
              </a:r>
              <a:endParaRPr lang="zh-CN" altLang="en-US" sz="1600" u="none" baseline="-25000" dirty="0">
                <a:solidFill>
                  <a:schemeClr val="tx1"/>
                </a:solidFill>
                <a:latin typeface="Verdana" panose="020B0604030504040204" pitchFamily="34" charset="0"/>
                <a:ea typeface="微软雅黑" panose="020B0503020204020204" pitchFamily="34" charset="-122"/>
              </a:endParaRPr>
            </a:p>
          </p:txBody>
        </p:sp>
      </p:grpSp>
      <p:grpSp>
        <p:nvGrpSpPr>
          <p:cNvPr id="43" name="Group 42"/>
          <p:cNvGrpSpPr/>
          <p:nvPr/>
        </p:nvGrpSpPr>
        <p:grpSpPr bwMode="auto">
          <a:xfrm>
            <a:off x="3586404" y="4527551"/>
            <a:ext cx="2600083" cy="1130300"/>
            <a:chOff x="-29" y="0"/>
            <a:chExt cx="1325" cy="576"/>
          </a:xfrm>
        </p:grpSpPr>
        <p:sp>
          <p:nvSpPr>
            <p:cNvPr id="44" name="Line 212"/>
            <p:cNvSpPr>
              <a:spLocks noChangeShapeType="1"/>
            </p:cNvSpPr>
            <p:nvPr/>
          </p:nvSpPr>
          <p:spPr bwMode="auto">
            <a:xfrm>
              <a:off x="1056" y="288"/>
              <a:ext cx="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Line 213"/>
            <p:cNvSpPr>
              <a:spLocks noChangeShapeType="1"/>
            </p:cNvSpPr>
            <p:nvPr/>
          </p:nvSpPr>
          <p:spPr bwMode="auto">
            <a:xfrm>
              <a:off x="780"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Line 214"/>
            <p:cNvSpPr>
              <a:spLocks noChangeShapeType="1"/>
            </p:cNvSpPr>
            <p:nvPr/>
          </p:nvSpPr>
          <p:spPr bwMode="auto">
            <a:xfrm>
              <a:off x="347"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Line 215"/>
            <p:cNvSpPr>
              <a:spLocks noChangeShapeType="1"/>
            </p:cNvSpPr>
            <p:nvPr/>
          </p:nvSpPr>
          <p:spPr bwMode="auto">
            <a:xfrm>
              <a:off x="563"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Line 216"/>
            <p:cNvSpPr>
              <a:spLocks noChangeShapeType="1"/>
            </p:cNvSpPr>
            <p:nvPr/>
          </p:nvSpPr>
          <p:spPr bwMode="auto">
            <a:xfrm>
              <a:off x="995"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Rectangle 217"/>
            <p:cNvSpPr>
              <a:spLocks noChangeArrowheads="1"/>
            </p:cNvSpPr>
            <p:nvPr/>
          </p:nvSpPr>
          <p:spPr bwMode="auto">
            <a:xfrm>
              <a:off x="240" y="141"/>
              <a:ext cx="831" cy="277"/>
            </a:xfrm>
            <a:prstGeom prst="rect">
              <a:avLst/>
            </a:prstGeom>
            <a:solidFill>
              <a:srgbClr val="CCFF99"/>
            </a:solidFill>
            <a:ln w="19050">
              <a:solidFill>
                <a:schemeClr val="accent2"/>
              </a:solidFill>
              <a:miter lim="800000"/>
            </a:ln>
            <a:effectLst>
              <a:outerShdw blurRad="50800" dist="38100" dir="5400000" algn="t" rotWithShape="0">
                <a:prstClr val="black">
                  <a:alpha val="40000"/>
                </a:prstClr>
              </a:outerShdw>
            </a:effectLst>
          </p:spPr>
          <p:txBody>
            <a:bodyPr anchor="ctr" anchorCtr="1"/>
            <a:lstStyle>
              <a:lvl1pPr marL="469900" indent="-469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300" b="0" u="none" dirty="0">
                  <a:solidFill>
                    <a:srgbClr val="0000FF"/>
                  </a:solidFill>
                  <a:latin typeface="宋体" panose="02010600030101010101" pitchFamily="2" charset="-122"/>
                  <a:ea typeface="微软雅黑" panose="020B0503020204020204" pitchFamily="34" charset="-122"/>
                </a:rPr>
                <a:t> </a:t>
              </a:r>
              <a:r>
                <a:rPr lang="zh-CN" altLang="en-US" sz="1600" u="none" dirty="0">
                  <a:solidFill>
                    <a:schemeClr val="tx1"/>
                  </a:solidFill>
                  <a:latin typeface="宋体" panose="02010600030101010101" pitchFamily="2" charset="-122"/>
                  <a:ea typeface="微软雅黑" panose="020B0503020204020204" pitchFamily="34" charset="-122"/>
                </a:rPr>
                <a:t>快速加法器</a:t>
              </a:r>
              <a:endParaRPr lang="zh-CN" altLang="en-US" sz="1600" u="none" baseline="-25000" dirty="0">
                <a:solidFill>
                  <a:schemeClr val="tx1"/>
                </a:solidFill>
                <a:latin typeface="Verdana" panose="020B0604030504040204" pitchFamily="34" charset="0"/>
                <a:ea typeface="微软雅黑" panose="020B0503020204020204" pitchFamily="34" charset="-122"/>
              </a:endParaRPr>
            </a:p>
          </p:txBody>
        </p:sp>
        <p:grpSp>
          <p:nvGrpSpPr>
            <p:cNvPr id="50" name="Group 49"/>
            <p:cNvGrpSpPr/>
            <p:nvPr/>
          </p:nvGrpSpPr>
          <p:grpSpPr bwMode="auto">
            <a:xfrm>
              <a:off x="294" y="418"/>
              <a:ext cx="714" cy="158"/>
              <a:chOff x="0" y="0"/>
              <a:chExt cx="635" cy="272"/>
            </a:xfrm>
          </p:grpSpPr>
          <p:sp>
            <p:nvSpPr>
              <p:cNvPr id="54" name="Line 219"/>
              <p:cNvSpPr>
                <a:spLocks noChangeShapeType="1"/>
              </p:cNvSpPr>
              <p:nvPr/>
            </p:nvSpPr>
            <p:spPr bwMode="auto">
              <a:xfrm>
                <a:off x="363"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Line 220"/>
              <p:cNvSpPr>
                <a:spLocks noChangeShapeType="1"/>
              </p:cNvSpPr>
              <p:nvPr/>
            </p:nvSpPr>
            <p:spPr bwMode="auto">
              <a:xfrm>
                <a:off x="0"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 name="Line 221"/>
              <p:cNvSpPr>
                <a:spLocks noChangeShapeType="1"/>
              </p:cNvSpPr>
              <p:nvPr/>
            </p:nvSpPr>
            <p:spPr bwMode="auto">
              <a:xfrm>
                <a:off x="91"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 name="Line 222"/>
              <p:cNvSpPr>
                <a:spLocks noChangeShapeType="1"/>
              </p:cNvSpPr>
              <p:nvPr/>
            </p:nvSpPr>
            <p:spPr bwMode="auto">
              <a:xfrm>
                <a:off x="181"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Line 223"/>
              <p:cNvSpPr>
                <a:spLocks noChangeShapeType="1"/>
              </p:cNvSpPr>
              <p:nvPr/>
            </p:nvSpPr>
            <p:spPr bwMode="auto">
              <a:xfrm>
                <a:off x="272"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 name="Line 224"/>
              <p:cNvSpPr>
                <a:spLocks noChangeShapeType="1"/>
              </p:cNvSpPr>
              <p:nvPr/>
            </p:nvSpPr>
            <p:spPr bwMode="auto">
              <a:xfrm>
                <a:off x="453"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 name="Line 225"/>
              <p:cNvSpPr>
                <a:spLocks noChangeShapeType="1"/>
              </p:cNvSpPr>
              <p:nvPr/>
            </p:nvSpPr>
            <p:spPr bwMode="auto">
              <a:xfrm>
                <a:off x="544"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Line 226"/>
              <p:cNvSpPr>
                <a:spLocks noChangeShapeType="1"/>
              </p:cNvSpPr>
              <p:nvPr/>
            </p:nvSpPr>
            <p:spPr bwMode="auto">
              <a:xfrm>
                <a:off x="635"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1" name="Rectangle 227"/>
            <p:cNvSpPr>
              <a:spLocks noChangeArrowheads="1"/>
            </p:cNvSpPr>
            <p:nvPr/>
          </p:nvSpPr>
          <p:spPr bwMode="auto">
            <a:xfrm>
              <a:off x="-29" y="54"/>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rPr>
                <a:t>12</a:t>
              </a:r>
              <a:endPar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52" name="Rectangle 228"/>
            <p:cNvSpPr>
              <a:spLocks noChangeArrowheads="1"/>
            </p:cNvSpPr>
            <p:nvPr/>
          </p:nvSpPr>
          <p:spPr bwMode="auto">
            <a:xfrm>
              <a:off x="1032" y="102"/>
              <a:ext cx="26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endParaRPr lang="zh-CN" altLang="en-US" sz="1300" baseline="-25000" dirty="0">
                <a:solidFill>
                  <a:srgbClr val="0000FF"/>
                </a:solidFill>
                <a:ea typeface="微软雅黑" panose="020B0503020204020204" pitchFamily="34" charset="-122"/>
              </a:endParaRPr>
            </a:p>
          </p:txBody>
        </p:sp>
        <p:sp>
          <p:nvSpPr>
            <p:cNvPr id="53" name="Line 229"/>
            <p:cNvSpPr>
              <a:spLocks noChangeShapeType="1"/>
            </p:cNvSpPr>
            <p:nvPr/>
          </p:nvSpPr>
          <p:spPr bwMode="auto">
            <a:xfrm>
              <a:off x="144" y="288"/>
              <a:ext cx="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1" name="Group 80"/>
          <p:cNvGrpSpPr/>
          <p:nvPr/>
        </p:nvGrpSpPr>
        <p:grpSpPr bwMode="auto">
          <a:xfrm>
            <a:off x="8615846" y="4527551"/>
            <a:ext cx="2631481" cy="1130300"/>
            <a:chOff x="-21" y="0"/>
            <a:chExt cx="1341" cy="576"/>
          </a:xfrm>
        </p:grpSpPr>
        <p:sp>
          <p:nvSpPr>
            <p:cNvPr id="82" name="Line 250"/>
            <p:cNvSpPr>
              <a:spLocks noChangeShapeType="1"/>
            </p:cNvSpPr>
            <p:nvPr/>
          </p:nvSpPr>
          <p:spPr bwMode="auto">
            <a:xfrm>
              <a:off x="1019" y="288"/>
              <a:ext cx="96"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Line 251"/>
            <p:cNvSpPr>
              <a:spLocks noChangeShapeType="1"/>
            </p:cNvSpPr>
            <p:nvPr/>
          </p:nvSpPr>
          <p:spPr bwMode="auto">
            <a:xfrm>
              <a:off x="745"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 name="Line 252"/>
            <p:cNvSpPr>
              <a:spLocks noChangeShapeType="1"/>
            </p:cNvSpPr>
            <p:nvPr/>
          </p:nvSpPr>
          <p:spPr bwMode="auto">
            <a:xfrm>
              <a:off x="312"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 name="Line 253"/>
            <p:cNvSpPr>
              <a:spLocks noChangeShapeType="1"/>
            </p:cNvSpPr>
            <p:nvPr/>
          </p:nvSpPr>
          <p:spPr bwMode="auto">
            <a:xfrm>
              <a:off x="528"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Line 254"/>
            <p:cNvSpPr>
              <a:spLocks noChangeShapeType="1"/>
            </p:cNvSpPr>
            <p:nvPr/>
          </p:nvSpPr>
          <p:spPr bwMode="auto">
            <a:xfrm>
              <a:off x="960" y="0"/>
              <a:ext cx="0" cy="1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7" name="Rectangle 255"/>
            <p:cNvSpPr>
              <a:spLocks noChangeArrowheads="1"/>
            </p:cNvSpPr>
            <p:nvPr/>
          </p:nvSpPr>
          <p:spPr bwMode="auto">
            <a:xfrm>
              <a:off x="203" y="141"/>
              <a:ext cx="831" cy="277"/>
            </a:xfrm>
            <a:prstGeom prst="rect">
              <a:avLst/>
            </a:prstGeom>
            <a:solidFill>
              <a:srgbClr val="CCFF99"/>
            </a:solidFill>
            <a:ln w="19050">
              <a:solidFill>
                <a:schemeClr val="accent2"/>
              </a:solidFill>
              <a:miter lim="800000"/>
            </a:ln>
            <a:effectLst>
              <a:outerShdw blurRad="50800" dist="38100" dir="5400000" algn="t" rotWithShape="0">
                <a:prstClr val="black">
                  <a:alpha val="40000"/>
                </a:prstClr>
              </a:outerShdw>
            </a:effectLst>
          </p:spPr>
          <p:txBody>
            <a:bodyPr anchor="ctr" anchorCtr="1"/>
            <a:lstStyle>
              <a:lvl1pPr marL="469900" indent="-469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300" b="0" u="none" dirty="0">
                  <a:solidFill>
                    <a:srgbClr val="0000FF"/>
                  </a:solidFill>
                  <a:latin typeface="宋体" panose="02010600030101010101" pitchFamily="2" charset="-122"/>
                  <a:ea typeface="微软雅黑" panose="020B0503020204020204" pitchFamily="34" charset="-122"/>
                </a:rPr>
                <a:t> </a:t>
              </a:r>
              <a:r>
                <a:rPr lang="zh-CN" altLang="en-US" sz="1600" u="none" dirty="0">
                  <a:solidFill>
                    <a:schemeClr val="tx1"/>
                  </a:solidFill>
                  <a:latin typeface="宋体" panose="02010600030101010101" pitchFamily="2" charset="-122"/>
                  <a:ea typeface="微软雅黑" panose="020B0503020204020204" pitchFamily="34" charset="-122"/>
                </a:rPr>
                <a:t>快速加法器</a:t>
              </a:r>
              <a:endParaRPr lang="zh-CN" altLang="en-US" sz="1600" u="none" baseline="-25000" dirty="0">
                <a:solidFill>
                  <a:schemeClr val="tx1"/>
                </a:solidFill>
                <a:latin typeface="Verdana" panose="020B0604030504040204" pitchFamily="34" charset="0"/>
                <a:ea typeface="微软雅黑" panose="020B0503020204020204" pitchFamily="34" charset="-122"/>
              </a:endParaRPr>
            </a:p>
          </p:txBody>
        </p:sp>
        <p:grpSp>
          <p:nvGrpSpPr>
            <p:cNvPr id="88" name="Group 87"/>
            <p:cNvGrpSpPr/>
            <p:nvPr/>
          </p:nvGrpSpPr>
          <p:grpSpPr bwMode="auto">
            <a:xfrm>
              <a:off x="257" y="418"/>
              <a:ext cx="714" cy="158"/>
              <a:chOff x="0" y="0"/>
              <a:chExt cx="635" cy="272"/>
            </a:xfrm>
          </p:grpSpPr>
          <p:sp>
            <p:nvSpPr>
              <p:cNvPr id="92" name="Line 257"/>
              <p:cNvSpPr>
                <a:spLocks noChangeShapeType="1"/>
              </p:cNvSpPr>
              <p:nvPr/>
            </p:nvSpPr>
            <p:spPr bwMode="auto">
              <a:xfrm>
                <a:off x="363"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258"/>
              <p:cNvSpPr>
                <a:spLocks noChangeShapeType="1"/>
              </p:cNvSpPr>
              <p:nvPr/>
            </p:nvSpPr>
            <p:spPr bwMode="auto">
              <a:xfrm>
                <a:off x="0"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Line 259"/>
              <p:cNvSpPr>
                <a:spLocks noChangeShapeType="1"/>
              </p:cNvSpPr>
              <p:nvPr/>
            </p:nvSpPr>
            <p:spPr bwMode="auto">
              <a:xfrm>
                <a:off x="91"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Line 260"/>
              <p:cNvSpPr>
                <a:spLocks noChangeShapeType="1"/>
              </p:cNvSpPr>
              <p:nvPr/>
            </p:nvSpPr>
            <p:spPr bwMode="auto">
              <a:xfrm>
                <a:off x="181"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 name="Line 261"/>
              <p:cNvSpPr>
                <a:spLocks noChangeShapeType="1"/>
              </p:cNvSpPr>
              <p:nvPr/>
            </p:nvSpPr>
            <p:spPr bwMode="auto">
              <a:xfrm>
                <a:off x="272"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 name="Line 262"/>
              <p:cNvSpPr>
                <a:spLocks noChangeShapeType="1"/>
              </p:cNvSpPr>
              <p:nvPr/>
            </p:nvSpPr>
            <p:spPr bwMode="auto">
              <a:xfrm>
                <a:off x="453"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8" name="Line 263"/>
              <p:cNvSpPr>
                <a:spLocks noChangeShapeType="1"/>
              </p:cNvSpPr>
              <p:nvPr/>
            </p:nvSpPr>
            <p:spPr bwMode="auto">
              <a:xfrm>
                <a:off x="544"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9" name="Line 264"/>
              <p:cNvSpPr>
                <a:spLocks noChangeShapeType="1"/>
              </p:cNvSpPr>
              <p:nvPr/>
            </p:nvSpPr>
            <p:spPr bwMode="auto">
              <a:xfrm>
                <a:off x="635" y="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9" name="Rectangle 265"/>
            <p:cNvSpPr>
              <a:spLocks noChangeArrowheads="1"/>
            </p:cNvSpPr>
            <p:nvPr/>
          </p:nvSpPr>
          <p:spPr bwMode="auto">
            <a:xfrm>
              <a:off x="-21" y="63"/>
              <a:ext cx="251"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rPr>
                <a:t>4</a:t>
              </a:r>
              <a:endPar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90" name="Rectangle 266"/>
            <p:cNvSpPr>
              <a:spLocks noChangeArrowheads="1"/>
            </p:cNvSpPr>
            <p:nvPr/>
          </p:nvSpPr>
          <p:spPr bwMode="auto">
            <a:xfrm>
              <a:off x="1056" y="89"/>
              <a:ext cx="26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rPr>
                <a:t>0</a:t>
              </a:r>
              <a:endPar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91" name="Line 267"/>
            <p:cNvSpPr>
              <a:spLocks noChangeShapeType="1"/>
            </p:cNvSpPr>
            <p:nvPr/>
          </p:nvSpPr>
          <p:spPr bwMode="auto">
            <a:xfrm>
              <a:off x="107" y="288"/>
              <a:ext cx="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2" name="Line 271"/>
          <p:cNvSpPr>
            <a:spLocks noChangeShapeType="1"/>
          </p:cNvSpPr>
          <p:nvPr/>
        </p:nvSpPr>
        <p:spPr bwMode="auto">
          <a:xfrm>
            <a:off x="8215532" y="5092701"/>
            <a:ext cx="839875" cy="0"/>
          </a:xfrm>
          <a:prstGeom prst="line">
            <a:avLst/>
          </a:prstGeom>
          <a:noFill/>
          <a:ln w="31750">
            <a:solidFill>
              <a:srgbClr val="00B050"/>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Line 271"/>
          <p:cNvSpPr>
            <a:spLocks noChangeShapeType="1"/>
          </p:cNvSpPr>
          <p:nvPr/>
        </p:nvSpPr>
        <p:spPr bwMode="auto">
          <a:xfrm>
            <a:off x="5744964" y="5092701"/>
            <a:ext cx="839875" cy="0"/>
          </a:xfrm>
          <a:prstGeom prst="line">
            <a:avLst/>
          </a:prstGeom>
          <a:noFill/>
          <a:ln w="31750">
            <a:solidFill>
              <a:srgbClr val="00B050"/>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6" name="Line 271"/>
          <p:cNvSpPr>
            <a:spLocks noChangeShapeType="1"/>
          </p:cNvSpPr>
          <p:nvPr/>
        </p:nvSpPr>
        <p:spPr bwMode="auto">
          <a:xfrm>
            <a:off x="3274397" y="5092701"/>
            <a:ext cx="839874" cy="0"/>
          </a:xfrm>
          <a:prstGeom prst="line">
            <a:avLst/>
          </a:prstGeom>
          <a:noFill/>
          <a:ln w="31750">
            <a:solidFill>
              <a:srgbClr val="00B050"/>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1" name="Rectangle 83"/>
          <p:cNvSpPr>
            <a:spLocks noChangeArrowheads="1"/>
          </p:cNvSpPr>
          <p:nvPr/>
        </p:nvSpPr>
        <p:spPr bwMode="auto">
          <a:xfrm>
            <a:off x="8442045" y="5115143"/>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5T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2" name="Rectangle 83"/>
          <p:cNvSpPr>
            <a:spLocks noChangeArrowheads="1"/>
          </p:cNvSpPr>
          <p:nvPr/>
        </p:nvSpPr>
        <p:spPr bwMode="auto">
          <a:xfrm>
            <a:off x="9663480" y="4154192"/>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8T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3" name="Rectangle 83"/>
          <p:cNvSpPr>
            <a:spLocks noChangeArrowheads="1"/>
          </p:cNvSpPr>
          <p:nvPr/>
        </p:nvSpPr>
        <p:spPr bwMode="auto">
          <a:xfrm>
            <a:off x="5990350" y="5128680"/>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7T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4" name="Rectangle 83"/>
          <p:cNvSpPr>
            <a:spLocks noChangeArrowheads="1"/>
          </p:cNvSpPr>
          <p:nvPr/>
        </p:nvSpPr>
        <p:spPr bwMode="auto">
          <a:xfrm>
            <a:off x="7118001" y="4167729"/>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10T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5" name="Rectangle 83"/>
          <p:cNvSpPr>
            <a:spLocks noChangeArrowheads="1"/>
          </p:cNvSpPr>
          <p:nvPr/>
        </p:nvSpPr>
        <p:spPr bwMode="auto">
          <a:xfrm>
            <a:off x="3470246" y="5143773"/>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9T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6" name="Rectangle 83"/>
          <p:cNvSpPr>
            <a:spLocks noChangeArrowheads="1"/>
          </p:cNvSpPr>
          <p:nvPr/>
        </p:nvSpPr>
        <p:spPr bwMode="auto">
          <a:xfrm>
            <a:off x="4691681" y="4182822"/>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12T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7" name="Rectangle 83"/>
          <p:cNvSpPr>
            <a:spLocks noChangeArrowheads="1"/>
          </p:cNvSpPr>
          <p:nvPr/>
        </p:nvSpPr>
        <p:spPr bwMode="auto">
          <a:xfrm>
            <a:off x="985290" y="5130613"/>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11T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8" name="Rectangle 83"/>
          <p:cNvSpPr>
            <a:spLocks noChangeArrowheads="1"/>
          </p:cNvSpPr>
          <p:nvPr/>
        </p:nvSpPr>
        <p:spPr bwMode="auto">
          <a:xfrm>
            <a:off x="2206725" y="4169662"/>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14T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044810" y="881604"/>
            <a:ext cx="4019684" cy="2658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right)">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righ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right)">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righ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2000" fill="hold" grpId="0" nodeType="clickEffect">
                                  <p:stCondLst>
                                    <p:cond delay="500"/>
                                  </p:stCondLst>
                                  <p:childTnLst>
                                    <p:set>
                                      <p:cBhvr>
                                        <p:cTn id="36" dur="1" fill="hold">
                                          <p:stCondLst>
                                            <p:cond delay="0"/>
                                          </p:stCondLst>
                                        </p:cTn>
                                        <p:tgtEl>
                                          <p:spTgt spid="102"/>
                                        </p:tgtEl>
                                        <p:attrNameLst>
                                          <p:attrName>style.visibility</p:attrName>
                                        </p:attrNameLst>
                                      </p:cBhvr>
                                      <p:to>
                                        <p:strVal val="visible"/>
                                      </p:to>
                                    </p:set>
                                    <p:animEffect transition="in" filter="wipe(right)">
                                      <p:cBhvr>
                                        <p:cTn id="37" dur="500"/>
                                        <p:tgtEl>
                                          <p:spTgt spid="10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repeatCount="2000" fill="hold" grpId="0" nodeType="clickEffect">
                                  <p:stCondLst>
                                    <p:cond delay="500"/>
                                  </p:stCondLst>
                                  <p:childTnLst>
                                    <p:set>
                                      <p:cBhvr>
                                        <p:cTn id="41" dur="1" fill="hold">
                                          <p:stCondLst>
                                            <p:cond delay="0"/>
                                          </p:stCondLst>
                                        </p:cTn>
                                        <p:tgtEl>
                                          <p:spTgt spid="125"/>
                                        </p:tgtEl>
                                        <p:attrNameLst>
                                          <p:attrName>style.visibility</p:attrName>
                                        </p:attrNameLst>
                                      </p:cBhvr>
                                      <p:to>
                                        <p:strVal val="visible"/>
                                      </p:to>
                                    </p:set>
                                    <p:animEffect transition="in" filter="wipe(right)">
                                      <p:cBhvr>
                                        <p:cTn id="42" dur="500"/>
                                        <p:tgtEl>
                                          <p:spTgt spid="1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repeatCount="2000" fill="hold" grpId="0" nodeType="clickEffect">
                                  <p:stCondLst>
                                    <p:cond delay="500"/>
                                  </p:stCondLst>
                                  <p:childTnLst>
                                    <p:set>
                                      <p:cBhvr>
                                        <p:cTn id="46" dur="1" fill="hold">
                                          <p:stCondLst>
                                            <p:cond delay="0"/>
                                          </p:stCondLst>
                                        </p:cTn>
                                        <p:tgtEl>
                                          <p:spTgt spid="126"/>
                                        </p:tgtEl>
                                        <p:attrNameLst>
                                          <p:attrName>style.visibility</p:attrName>
                                        </p:attrNameLst>
                                      </p:cBhvr>
                                      <p:to>
                                        <p:strVal val="visible"/>
                                      </p:to>
                                    </p:set>
                                    <p:animEffect transition="in" filter="wipe(right)">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11"/>
                                        </p:tgtEl>
                                        <p:attrNameLst>
                                          <p:attrName>style.visibility</p:attrName>
                                        </p:attrNameLst>
                                      </p:cBhvr>
                                      <p:to>
                                        <p:strVal val="visible"/>
                                      </p:to>
                                    </p:set>
                                    <p:anim calcmode="lin" valueType="num">
                                      <p:cBhvr additive="base">
                                        <p:cTn id="52" dur="500" fill="hold"/>
                                        <p:tgtEl>
                                          <p:spTgt spid="211"/>
                                        </p:tgtEl>
                                        <p:attrNameLst>
                                          <p:attrName>ppt_x</p:attrName>
                                        </p:attrNameLst>
                                      </p:cBhvr>
                                      <p:tavLst>
                                        <p:tav tm="0">
                                          <p:val>
                                            <p:strVal val="#ppt_x"/>
                                          </p:val>
                                        </p:tav>
                                        <p:tav tm="100000">
                                          <p:val>
                                            <p:strVal val="#ppt_x"/>
                                          </p:val>
                                        </p:tav>
                                      </p:tavLst>
                                    </p:anim>
                                    <p:anim calcmode="lin" valueType="num">
                                      <p:cBhvr additive="base">
                                        <p:cTn id="53" dur="500" fill="hold"/>
                                        <p:tgtEl>
                                          <p:spTgt spid="21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12"/>
                                        </p:tgtEl>
                                        <p:attrNameLst>
                                          <p:attrName>style.visibility</p:attrName>
                                        </p:attrNameLst>
                                      </p:cBhvr>
                                      <p:to>
                                        <p:strVal val="visible"/>
                                      </p:to>
                                    </p:set>
                                    <p:anim calcmode="lin" valueType="num">
                                      <p:cBhvr additive="base">
                                        <p:cTn id="58" dur="500" fill="hold"/>
                                        <p:tgtEl>
                                          <p:spTgt spid="212"/>
                                        </p:tgtEl>
                                        <p:attrNameLst>
                                          <p:attrName>ppt_x</p:attrName>
                                        </p:attrNameLst>
                                      </p:cBhvr>
                                      <p:tavLst>
                                        <p:tav tm="0">
                                          <p:val>
                                            <p:strVal val="#ppt_x"/>
                                          </p:val>
                                        </p:tav>
                                        <p:tav tm="100000">
                                          <p:val>
                                            <p:strVal val="#ppt_x"/>
                                          </p:val>
                                        </p:tav>
                                      </p:tavLst>
                                    </p:anim>
                                    <p:anim calcmode="lin" valueType="num">
                                      <p:cBhvr additive="base">
                                        <p:cTn id="59" dur="500" fill="hold"/>
                                        <p:tgtEl>
                                          <p:spTgt spid="21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13"/>
                                        </p:tgtEl>
                                        <p:attrNameLst>
                                          <p:attrName>style.visibility</p:attrName>
                                        </p:attrNameLst>
                                      </p:cBhvr>
                                      <p:to>
                                        <p:strVal val="visible"/>
                                      </p:to>
                                    </p:set>
                                    <p:anim calcmode="lin" valueType="num">
                                      <p:cBhvr additive="base">
                                        <p:cTn id="64" dur="500" fill="hold"/>
                                        <p:tgtEl>
                                          <p:spTgt spid="213"/>
                                        </p:tgtEl>
                                        <p:attrNameLst>
                                          <p:attrName>ppt_x</p:attrName>
                                        </p:attrNameLst>
                                      </p:cBhvr>
                                      <p:tavLst>
                                        <p:tav tm="0">
                                          <p:val>
                                            <p:strVal val="#ppt_x"/>
                                          </p:val>
                                        </p:tav>
                                        <p:tav tm="100000">
                                          <p:val>
                                            <p:strVal val="#ppt_x"/>
                                          </p:val>
                                        </p:tav>
                                      </p:tavLst>
                                    </p:anim>
                                    <p:anim calcmode="lin" valueType="num">
                                      <p:cBhvr additive="base">
                                        <p:cTn id="65"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14"/>
                                        </p:tgtEl>
                                        <p:attrNameLst>
                                          <p:attrName>style.visibility</p:attrName>
                                        </p:attrNameLst>
                                      </p:cBhvr>
                                      <p:to>
                                        <p:strVal val="visible"/>
                                      </p:to>
                                    </p:set>
                                    <p:anim calcmode="lin" valueType="num">
                                      <p:cBhvr additive="base">
                                        <p:cTn id="70" dur="500" fill="hold"/>
                                        <p:tgtEl>
                                          <p:spTgt spid="214"/>
                                        </p:tgtEl>
                                        <p:attrNameLst>
                                          <p:attrName>ppt_x</p:attrName>
                                        </p:attrNameLst>
                                      </p:cBhvr>
                                      <p:tavLst>
                                        <p:tav tm="0">
                                          <p:val>
                                            <p:strVal val="#ppt_x"/>
                                          </p:val>
                                        </p:tav>
                                        <p:tav tm="100000">
                                          <p:val>
                                            <p:strVal val="#ppt_x"/>
                                          </p:val>
                                        </p:tav>
                                      </p:tavLst>
                                    </p:anim>
                                    <p:anim calcmode="lin" valueType="num">
                                      <p:cBhvr additive="base">
                                        <p:cTn id="71"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15"/>
                                        </p:tgtEl>
                                        <p:attrNameLst>
                                          <p:attrName>style.visibility</p:attrName>
                                        </p:attrNameLst>
                                      </p:cBhvr>
                                      <p:to>
                                        <p:strVal val="visible"/>
                                      </p:to>
                                    </p:set>
                                    <p:anim calcmode="lin" valueType="num">
                                      <p:cBhvr additive="base">
                                        <p:cTn id="76" dur="500" fill="hold"/>
                                        <p:tgtEl>
                                          <p:spTgt spid="215"/>
                                        </p:tgtEl>
                                        <p:attrNameLst>
                                          <p:attrName>ppt_x</p:attrName>
                                        </p:attrNameLst>
                                      </p:cBhvr>
                                      <p:tavLst>
                                        <p:tav tm="0">
                                          <p:val>
                                            <p:strVal val="#ppt_x"/>
                                          </p:val>
                                        </p:tav>
                                        <p:tav tm="100000">
                                          <p:val>
                                            <p:strVal val="#ppt_x"/>
                                          </p:val>
                                        </p:tav>
                                      </p:tavLst>
                                    </p:anim>
                                    <p:anim calcmode="lin" valueType="num">
                                      <p:cBhvr additive="base">
                                        <p:cTn id="77" dur="500" fill="hold"/>
                                        <p:tgtEl>
                                          <p:spTgt spid="21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16"/>
                                        </p:tgtEl>
                                        <p:attrNameLst>
                                          <p:attrName>style.visibility</p:attrName>
                                        </p:attrNameLst>
                                      </p:cBhvr>
                                      <p:to>
                                        <p:strVal val="visible"/>
                                      </p:to>
                                    </p:set>
                                    <p:anim calcmode="lin" valueType="num">
                                      <p:cBhvr additive="base">
                                        <p:cTn id="82" dur="500" fill="hold"/>
                                        <p:tgtEl>
                                          <p:spTgt spid="216"/>
                                        </p:tgtEl>
                                        <p:attrNameLst>
                                          <p:attrName>ppt_x</p:attrName>
                                        </p:attrNameLst>
                                      </p:cBhvr>
                                      <p:tavLst>
                                        <p:tav tm="0">
                                          <p:val>
                                            <p:strVal val="#ppt_x"/>
                                          </p:val>
                                        </p:tav>
                                        <p:tav tm="100000">
                                          <p:val>
                                            <p:strVal val="#ppt_x"/>
                                          </p:val>
                                        </p:tav>
                                      </p:tavLst>
                                    </p:anim>
                                    <p:anim calcmode="lin" valueType="num">
                                      <p:cBhvr additive="base">
                                        <p:cTn id="83"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17"/>
                                        </p:tgtEl>
                                        <p:attrNameLst>
                                          <p:attrName>style.visibility</p:attrName>
                                        </p:attrNameLst>
                                      </p:cBhvr>
                                      <p:to>
                                        <p:strVal val="visible"/>
                                      </p:to>
                                    </p:set>
                                    <p:anim calcmode="lin" valueType="num">
                                      <p:cBhvr additive="base">
                                        <p:cTn id="88" dur="500" fill="hold"/>
                                        <p:tgtEl>
                                          <p:spTgt spid="217"/>
                                        </p:tgtEl>
                                        <p:attrNameLst>
                                          <p:attrName>ppt_x</p:attrName>
                                        </p:attrNameLst>
                                      </p:cBhvr>
                                      <p:tavLst>
                                        <p:tav tm="0">
                                          <p:val>
                                            <p:strVal val="#ppt_x"/>
                                          </p:val>
                                        </p:tav>
                                        <p:tav tm="100000">
                                          <p:val>
                                            <p:strVal val="#ppt_x"/>
                                          </p:val>
                                        </p:tav>
                                      </p:tavLst>
                                    </p:anim>
                                    <p:anim calcmode="lin" valueType="num">
                                      <p:cBhvr additive="base">
                                        <p:cTn id="89"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218"/>
                                        </p:tgtEl>
                                        <p:attrNameLst>
                                          <p:attrName>style.visibility</p:attrName>
                                        </p:attrNameLst>
                                      </p:cBhvr>
                                      <p:to>
                                        <p:strVal val="visible"/>
                                      </p:to>
                                    </p:set>
                                    <p:anim calcmode="lin" valueType="num">
                                      <p:cBhvr additive="base">
                                        <p:cTn id="94" dur="500" fill="hold"/>
                                        <p:tgtEl>
                                          <p:spTgt spid="218"/>
                                        </p:tgtEl>
                                        <p:attrNameLst>
                                          <p:attrName>ppt_x</p:attrName>
                                        </p:attrNameLst>
                                      </p:cBhvr>
                                      <p:tavLst>
                                        <p:tav tm="0">
                                          <p:val>
                                            <p:strVal val="#ppt_x"/>
                                          </p:val>
                                        </p:tav>
                                        <p:tav tm="100000">
                                          <p:val>
                                            <p:strVal val="#ppt_x"/>
                                          </p:val>
                                        </p:tav>
                                      </p:tavLst>
                                    </p:anim>
                                    <p:anim calcmode="lin" valueType="num">
                                      <p:cBhvr additive="base">
                                        <p:cTn id="95"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2" grpId="0" animBg="1"/>
      <p:bldP spid="125" grpId="0" animBg="1"/>
      <p:bldP spid="126" grpId="0" animBg="1"/>
      <p:bldP spid="211" grpId="0"/>
      <p:bldP spid="212" grpId="0"/>
      <p:bldP spid="213" grpId="0"/>
      <p:bldP spid="214" grpId="0"/>
      <p:bldP spid="215" grpId="0"/>
      <p:bldP spid="216" grpId="0"/>
      <p:bldP spid="217" grpId="0"/>
      <p:bldP spid="218"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成组进位</a:t>
            </a:r>
            <a:endParaRPr lang="zh-CN" altLang="en-US" dirty="0"/>
          </a:p>
        </p:txBody>
      </p:sp>
      <p:sp>
        <p:nvSpPr>
          <p:cNvPr id="3" name="内容占位符 2"/>
          <p:cNvSpPr>
            <a:spLocks noGrp="1"/>
          </p:cNvSpPr>
          <p:nvPr>
            <p:ph idx="1"/>
          </p:nvPr>
        </p:nvSpPr>
        <p:spPr/>
        <p:txBody>
          <a:bodyPr/>
          <a:lstStyle/>
          <a:p>
            <a:pPr eaLnBrk="1" hangingPunct="1"/>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4 </a:t>
            </a:r>
            <a:r>
              <a:rPr lang="en-US" altLang="zh-CN" sz="2800" b="1" dirty="0">
                <a:latin typeface="Courier New" panose="02070309020205020404" pitchFamily="49" charset="0"/>
                <a:cs typeface="Courier New" panose="02070309020205020404" pitchFamily="49" charset="0"/>
              </a:rPr>
              <a:t>=</a:t>
            </a:r>
            <a:r>
              <a:rPr lang="en-US" altLang="zh-CN" sz="2800" b="1" baseline="-25000" dirty="0">
                <a:solidFill>
                  <a:srgbClr val="0000FF"/>
                </a:solidFill>
                <a:latin typeface="Courier New" panose="02070309020205020404" pitchFamily="49" charset="0"/>
                <a:cs typeface="Courier New" panose="02070309020205020404" pitchFamily="49" charset="0"/>
              </a:rPr>
              <a:t> </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1</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1</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0 </a:t>
            </a:r>
            <a:r>
              <a:rPr lang="en-US" altLang="zh-CN" sz="2800" b="1"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3</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2</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1</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0</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0</a:t>
            </a:r>
            <a:endParaRPr lang="en-US" altLang="zh-CN" sz="2800" b="1" baseline="-25000" dirty="0">
              <a:solidFill>
                <a:srgbClr val="00B050"/>
              </a:solidFill>
              <a:latin typeface="Courier New" panose="02070309020205020404" pitchFamily="49" charset="0"/>
              <a:cs typeface="Courier New" panose="02070309020205020404" pitchFamily="49" charset="0"/>
            </a:endParaRPr>
          </a:p>
          <a:p>
            <a:pPr eaLnBrk="1" hangingPunct="1"/>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50000" dirty="0">
                <a:solidFill>
                  <a:srgbClr val="0000FF"/>
                </a:solidFill>
                <a:latin typeface="Courier New" panose="02070309020205020404" pitchFamily="49" charset="0"/>
                <a:cs typeface="Courier New" panose="02070309020205020404" pitchFamily="49" charset="0"/>
              </a:rPr>
              <a:t>*</a:t>
            </a:r>
            <a:r>
              <a:rPr lang="en-US" altLang="zh-CN" sz="2800" b="1" dirty="0">
                <a:solidFill>
                  <a:srgbClr val="0000FF"/>
                </a:solidFill>
                <a:latin typeface="Courier New" panose="02070309020205020404" pitchFamily="49" charset="0"/>
                <a:cs typeface="Courier New" panose="02070309020205020404" pitchFamily="49" charset="0"/>
              </a:rPr>
              <a:t>=</a:t>
            </a:r>
            <a:r>
              <a:rPr lang="en-US" altLang="zh-CN" sz="2800" b="1" baseline="-25000" dirty="0">
                <a:solidFill>
                  <a:srgbClr val="0000FF"/>
                </a:solidFill>
                <a:latin typeface="Courier New" panose="02070309020205020404" pitchFamily="49" charset="0"/>
                <a:cs typeface="Courier New" panose="02070309020205020404" pitchFamily="49" charset="0"/>
              </a:rPr>
              <a:t> </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1</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1</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0</a:t>
            </a:r>
            <a:endParaRPr lang="en-US" altLang="zh-CN" sz="2800" b="1" baseline="-25000" dirty="0">
              <a:solidFill>
                <a:srgbClr val="0000FF"/>
              </a:solidFill>
              <a:latin typeface="Courier New" panose="02070309020205020404" pitchFamily="49" charset="0"/>
              <a:cs typeface="Courier New" panose="02070309020205020404" pitchFamily="49" charset="0"/>
            </a:endParaRPr>
          </a:p>
          <a:p>
            <a:pPr lvl="1" eaLnBrk="1" hangingPunct="1"/>
            <a:r>
              <a:rPr lang="zh-CN" altLang="en-US" sz="2400" b="1" dirty="0">
                <a:solidFill>
                  <a:schemeClr val="tx1"/>
                </a:solidFill>
                <a:latin typeface="Courier New" panose="02070309020205020404" pitchFamily="49" charset="0"/>
                <a:cs typeface="Courier New" panose="02070309020205020404" pitchFamily="49" charset="0"/>
              </a:rPr>
              <a:t>成组进位生成函数</a:t>
            </a:r>
            <a:endParaRPr lang="zh-CN" altLang="en-US" sz="2400" b="1" dirty="0">
              <a:solidFill>
                <a:schemeClr val="tx1"/>
              </a:solidFill>
              <a:latin typeface="Courier New" panose="02070309020205020404" pitchFamily="49" charset="0"/>
              <a:cs typeface="Courier New" panose="02070309020205020404" pitchFamily="49" charset="0"/>
            </a:endParaRPr>
          </a:p>
          <a:p>
            <a:pPr eaLnBrk="1" hangingPunct="1"/>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50000" dirty="0">
                <a:solidFill>
                  <a:srgbClr val="C00000"/>
                </a:solidFill>
                <a:latin typeface="Courier New" panose="02070309020205020404" pitchFamily="49" charset="0"/>
                <a:cs typeface="Courier New" panose="02070309020205020404" pitchFamily="49" charset="0"/>
              </a:rPr>
              <a:t>*</a:t>
            </a:r>
            <a:r>
              <a:rPr lang="en-US" altLang="zh-CN" sz="2800" b="1" dirty="0">
                <a:solidFill>
                  <a:srgbClr val="C00000"/>
                </a:solidFill>
                <a:latin typeface="Courier New" panose="02070309020205020404" pitchFamily="49" charset="0"/>
                <a:cs typeface="Courier New" panose="02070309020205020404" pitchFamily="49" charset="0"/>
              </a:rPr>
              <a:t>=</a:t>
            </a:r>
            <a:r>
              <a:rPr lang="en-US" altLang="zh-CN" sz="2800" b="1" baseline="-25000" dirty="0">
                <a:solidFill>
                  <a:srgbClr val="C00000"/>
                </a:solidFill>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3</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2</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1</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0</a:t>
            </a:r>
            <a:endParaRPr lang="en-US" altLang="zh-CN" sz="2800" b="1" baseline="-25000" dirty="0">
              <a:solidFill>
                <a:srgbClr val="C00000"/>
              </a:solidFill>
              <a:latin typeface="Courier New" panose="02070309020205020404" pitchFamily="49" charset="0"/>
              <a:cs typeface="Courier New" panose="02070309020205020404" pitchFamily="49" charset="0"/>
            </a:endParaRPr>
          </a:p>
          <a:p>
            <a:pPr lvl="1" eaLnBrk="1" hangingPunct="1"/>
            <a:r>
              <a:rPr lang="zh-CN" altLang="en-US" sz="2400" b="1" dirty="0">
                <a:solidFill>
                  <a:schemeClr val="tx1"/>
                </a:solidFill>
                <a:latin typeface="Courier New" panose="02070309020205020404" pitchFamily="49" charset="0"/>
                <a:cs typeface="Courier New" panose="02070309020205020404" pitchFamily="49" charset="0"/>
              </a:rPr>
              <a:t>成组进位传递函数</a:t>
            </a:r>
            <a:endParaRPr lang="zh-CN" altLang="en-US" sz="2400" b="1" baseline="-25000" dirty="0">
              <a:solidFill>
                <a:schemeClr val="tx1"/>
              </a:solidFill>
              <a:latin typeface="Courier New" panose="02070309020205020404" pitchFamily="49" charset="0"/>
              <a:cs typeface="Courier New" panose="02070309020205020404" pitchFamily="49" charset="0"/>
            </a:endParaRPr>
          </a:p>
          <a:p>
            <a:pPr eaLnBrk="1" hangingPunct="1"/>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4 </a:t>
            </a:r>
            <a:r>
              <a:rPr lang="en-US" altLang="zh-CN" sz="2800" b="1" dirty="0">
                <a:latin typeface="Courier New" panose="02070309020205020404" pitchFamily="49" charset="0"/>
                <a:cs typeface="Courier New" panose="02070309020205020404" pitchFamily="49" charset="0"/>
              </a:rPr>
              <a:t>=</a:t>
            </a:r>
            <a:r>
              <a:rPr lang="en-US" altLang="zh-CN" sz="2800" b="1" baseline="-25000" dirty="0">
                <a:latin typeface="Courier New" panose="02070309020205020404" pitchFamily="49" charset="0"/>
                <a:cs typeface="Courier New" panose="02070309020205020404" pitchFamily="49" charset="0"/>
              </a:rPr>
              <a:t> </a:t>
            </a:r>
            <a:r>
              <a:rPr lang="en-US" altLang="zh-CN" sz="2800" b="1" dirty="0">
                <a:solidFill>
                  <a:srgbClr val="0000CC"/>
                </a:solidFill>
                <a:latin typeface="Courier New" panose="02070309020205020404" pitchFamily="49" charset="0"/>
                <a:cs typeface="Courier New" panose="02070309020205020404" pitchFamily="49" charset="0"/>
              </a:rPr>
              <a:t>G</a:t>
            </a:r>
            <a:r>
              <a:rPr lang="en-US" altLang="zh-CN" sz="2800" b="1" baseline="50000" dirty="0">
                <a:solidFill>
                  <a:srgbClr val="0000FF"/>
                </a:solidFill>
                <a:latin typeface="Courier New" panose="02070309020205020404" pitchFamily="49" charset="0"/>
                <a:cs typeface="Courier New" panose="02070309020205020404" pitchFamily="49" charset="0"/>
              </a:rPr>
              <a:t>* </a:t>
            </a:r>
            <a:r>
              <a:rPr lang="en-US" altLang="zh-CN" sz="2800" b="1"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50000" dirty="0">
                <a:solidFill>
                  <a:srgbClr val="C00000"/>
                </a:solidFill>
                <a:latin typeface="Courier New" panose="02070309020205020404" pitchFamily="49" charset="0"/>
                <a:cs typeface="Courier New" panose="02070309020205020404" pitchFamily="49" charset="0"/>
              </a:rPr>
              <a:t>*</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0</a:t>
            </a:r>
            <a:r>
              <a:rPr lang="en-US" altLang="zh-CN" sz="2800" b="1" baseline="-25000" dirty="0">
                <a:solidFill>
                  <a:srgbClr val="008000"/>
                </a:solidFill>
                <a:latin typeface="Courier New" panose="02070309020205020404" pitchFamily="49" charset="0"/>
                <a:cs typeface="Courier New" panose="02070309020205020404" pitchFamily="49" charset="0"/>
              </a:rPr>
              <a:t>   </a:t>
            </a:r>
            <a:endParaRPr lang="en-US" altLang="zh-CN" sz="2800" b="1" baseline="-25000" dirty="0">
              <a:solidFill>
                <a:srgbClr val="008000"/>
              </a:solidFill>
              <a:latin typeface="Courier New" panose="02070309020205020404" pitchFamily="49" charset="0"/>
              <a:cs typeface="Courier New" panose="02070309020205020404" pitchFamily="49" charset="0"/>
            </a:endParaRPr>
          </a:p>
          <a:p>
            <a:pPr eaLnBrk="1" hangingPunct="1"/>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1 </a:t>
            </a:r>
            <a:r>
              <a:rPr lang="en-US" altLang="zh-CN" sz="2800" b="1" dirty="0">
                <a:latin typeface="Courier New" panose="02070309020205020404" pitchFamily="49" charset="0"/>
                <a:cs typeface="Courier New" panose="02070309020205020404" pitchFamily="49" charset="0"/>
              </a:rPr>
              <a:t>=</a:t>
            </a:r>
            <a:r>
              <a:rPr lang="en-US" altLang="zh-CN" sz="2800" b="1" baseline="-25000" dirty="0">
                <a:solidFill>
                  <a:srgbClr val="0000FF"/>
                </a:solidFill>
                <a:latin typeface="Courier New" panose="02070309020205020404" pitchFamily="49" charset="0"/>
                <a:cs typeface="Courier New" panose="02070309020205020404" pitchFamily="49" charset="0"/>
              </a:rPr>
              <a:t> </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0  </a:t>
            </a:r>
            <a:r>
              <a:rPr lang="en-US" altLang="zh-CN" sz="2800" b="1"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0</a:t>
            </a:r>
            <a:r>
              <a:rPr lang="en-US" altLang="zh-CN" sz="2800" b="1" baseline="-25000" dirty="0">
                <a:solidFill>
                  <a:srgbClr val="FF3399"/>
                </a:solidFill>
                <a:latin typeface="Courier New" panose="02070309020205020404" pitchFamily="49" charset="0"/>
                <a:cs typeface="Courier New" panose="02070309020205020404" pitchFamily="49" charset="0"/>
              </a:rPr>
              <a:t> </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0</a:t>
            </a:r>
            <a:r>
              <a:rPr lang="en-US" altLang="zh-CN" sz="2800" b="1" baseline="-25000" dirty="0">
                <a:solidFill>
                  <a:srgbClr val="008000"/>
                </a:solidFill>
                <a:latin typeface="Courier New" panose="02070309020205020404" pitchFamily="49" charset="0"/>
                <a:cs typeface="Courier New" panose="02070309020205020404" pitchFamily="49" charset="0"/>
              </a:rPr>
              <a:t>     </a:t>
            </a:r>
            <a:r>
              <a:rPr lang="zh-CN" altLang="en-US" sz="2800" b="1" dirty="0">
                <a:solidFill>
                  <a:srgbClr val="FF0000"/>
                </a:solidFill>
                <a:latin typeface="Courier New" panose="02070309020205020404" pitchFamily="49" charset="0"/>
                <a:cs typeface="Courier New" panose="02070309020205020404" pitchFamily="49" charset="0"/>
              </a:rPr>
              <a:t> 上下两式形式一样？</a:t>
            </a:r>
            <a:endParaRPr lang="zh-CN" altLang="en-US" sz="2800" b="1" dirty="0">
              <a:solidFill>
                <a:srgbClr val="FF0000"/>
              </a:solidFill>
              <a:latin typeface="Courier New" panose="02070309020205020404" pitchFamily="49" charset="0"/>
              <a:cs typeface="Courier New" panose="02070309020205020404" pitchFamily="49" charset="0"/>
            </a:endParaRPr>
          </a:p>
          <a:p>
            <a:endParaRPr lang="zh-CN" altLang="en-US" dirty="0"/>
          </a:p>
        </p:txBody>
      </p:sp>
      <p:sp>
        <p:nvSpPr>
          <p:cNvPr id="5" name="Rectangle 4"/>
          <p:cNvSpPr>
            <a:spLocks noChangeArrowheads="1"/>
          </p:cNvSpPr>
          <p:nvPr/>
        </p:nvSpPr>
        <p:spPr bwMode="auto">
          <a:xfrm>
            <a:off x="6467382" y="1097856"/>
            <a:ext cx="1471376" cy="533400"/>
          </a:xfrm>
          <a:prstGeom prst="rect">
            <a:avLst/>
          </a:prstGeom>
          <a:solidFill>
            <a:schemeClr val="accent2">
              <a:alpha val="16078"/>
            </a:schemeClr>
          </a:solidFill>
          <a:ln w="9525">
            <a:solidFill>
              <a:schemeClr val="tx1"/>
            </a:solidFill>
            <a:miter lim="800000"/>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Rounded MT Bold" panose="020F0704030504030204" pitchFamily="34" charset="0"/>
              <a:ea typeface="微软雅黑" panose="020B0503020204020204" pitchFamily="34" charset="-122"/>
            </a:endParaRPr>
          </a:p>
        </p:txBody>
      </p:sp>
      <p:sp>
        <p:nvSpPr>
          <p:cNvPr id="6" name="Rectangle 5"/>
          <p:cNvSpPr>
            <a:spLocks noChangeArrowheads="1"/>
          </p:cNvSpPr>
          <p:nvPr/>
        </p:nvSpPr>
        <p:spPr bwMode="auto">
          <a:xfrm>
            <a:off x="1685206" y="1097856"/>
            <a:ext cx="4320480" cy="533400"/>
          </a:xfrm>
          <a:prstGeom prst="rect">
            <a:avLst/>
          </a:prstGeom>
          <a:solidFill>
            <a:srgbClr val="0000FF">
              <a:alpha val="16078"/>
            </a:srgbClr>
          </a:solidFill>
          <a:ln w="9525">
            <a:solidFill>
              <a:schemeClr val="tx1"/>
            </a:solidFill>
            <a:miter lim="800000"/>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Rounded MT Bold" panose="020F0704030504030204" pitchFamily="34" charset="0"/>
              <a:ea typeface="微软雅黑" panose="020B0503020204020204" pitchFamily="34" charset="-122"/>
            </a:endParaRPr>
          </a:p>
        </p:txBody>
      </p:sp>
      <p:sp>
        <p:nvSpPr>
          <p:cNvPr id="4" name="矩形 3"/>
          <p:cNvSpPr/>
          <p:nvPr/>
        </p:nvSpPr>
        <p:spPr>
          <a:xfrm>
            <a:off x="873664" y="6164289"/>
            <a:ext cx="7065094" cy="830997"/>
          </a:xfrm>
          <a:prstGeom prst="rect">
            <a:avLst/>
          </a:prstGeom>
        </p:spPr>
        <p:txBody>
          <a:bodyPr wrap="square">
            <a:spAutoFit/>
          </a:bodyPr>
          <a:lstStyle/>
          <a:p>
            <a:r>
              <a:rPr lang="zh-CN" altLang="en-US" sz="2400" b="1" dirty="0">
                <a:solidFill>
                  <a:srgbClr val="000000"/>
                </a:solidFill>
                <a:latin typeface="MicrosoftYaHei-Bold"/>
              </a:rPr>
              <a:t>将</a:t>
            </a:r>
            <a:r>
              <a:rPr lang="zh-CN" altLang="en-US" sz="2400" b="1" dirty="0">
                <a:solidFill>
                  <a:srgbClr val="00B050"/>
                </a:solidFill>
                <a:latin typeface="MicrosoftYaHei-Bold"/>
              </a:rPr>
              <a:t>每一组</a:t>
            </a:r>
            <a:r>
              <a:rPr lang="zh-CN" altLang="en-US" sz="2400" b="1" dirty="0">
                <a:solidFill>
                  <a:srgbClr val="000000"/>
                </a:solidFill>
                <a:latin typeface="MicrosoftYaHei-Bold"/>
              </a:rPr>
              <a:t>的进位输出再按照先行进位公式展开</a:t>
            </a:r>
            <a:r>
              <a:rPr lang="zh-CN" altLang="en-US" sz="2400" dirty="0"/>
              <a:t> </a:t>
            </a:r>
            <a:br>
              <a:rPr lang="zh-CN" altLang="en-US" sz="2400" dirty="0"/>
            </a:b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grpId="1" nodeType="clickEffect">
                                  <p:stCondLst>
                                    <p:cond delay="0"/>
                                  </p:stCondLst>
                                  <p:childTnLst>
                                    <p:anim calcmode="discrete" valueType="str">
                                      <p:cBhvr>
                                        <p:cTn id="17"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3000" fill="hold" grpId="1" nodeType="clickEffect">
                                  <p:stCondLst>
                                    <p:cond delay="0"/>
                                  </p:stCondLst>
                                  <p:childTnLst>
                                    <p:anim calcmode="discrete" valueType="str">
                                      <p:cBhvr>
                                        <p:cTn id="2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autoUpdateAnimBg="0"/>
      <p:bldP spid="5" grpId="1" animBg="1" autoUpdateAnimBg="0"/>
      <p:bldP spid="6" grpId="0" animBg="1" autoUpdateAnimBg="0"/>
      <p:bldP spid="6" grpId="1"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成组进位生成函数  </a:t>
            </a:r>
            <a:r>
              <a:rPr lang="en-US" altLang="zh-CN" dirty="0"/>
              <a:t>&amp; </a:t>
            </a:r>
            <a:r>
              <a:rPr lang="zh-CN" altLang="en-US" dirty="0"/>
              <a:t>传递函数</a:t>
            </a:r>
            <a:endParaRPr lang="zh-CN" altLang="en-US" dirty="0"/>
          </a:p>
        </p:txBody>
      </p:sp>
      <p:sp>
        <p:nvSpPr>
          <p:cNvPr id="296" name="Rectangle 748"/>
          <p:cNvSpPr txBox="1">
            <a:spLocks noChangeArrowheads="1"/>
          </p:cNvSpPr>
          <p:nvPr/>
        </p:nvSpPr>
        <p:spPr>
          <a:xfrm>
            <a:off x="2433541" y="4643843"/>
            <a:ext cx="7590420" cy="193388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b="1">
                <a:solidFill>
                  <a:srgbClr val="C00000"/>
                </a:solidFill>
                <a:latin typeface="Courier New" panose="02070309020205020404" pitchFamily="49" charset="0"/>
                <a:cs typeface="Courier New" panose="02070309020205020404" pitchFamily="49" charset="0"/>
              </a:rPr>
              <a:t>P </a:t>
            </a:r>
            <a:r>
              <a:rPr lang="en-US" altLang="zh-CN" b="1" baseline="50000">
                <a:solidFill>
                  <a:srgbClr val="C00000"/>
                </a:solidFill>
                <a:latin typeface="Courier New" panose="02070309020205020404" pitchFamily="49" charset="0"/>
                <a:cs typeface="Courier New" panose="02070309020205020404" pitchFamily="49" charset="0"/>
              </a:rPr>
              <a:t>* </a:t>
            </a:r>
            <a:r>
              <a:rPr lang="en-US" altLang="zh-CN" b="1">
                <a:solidFill>
                  <a:srgbClr val="C00000"/>
                </a:solidFill>
                <a:latin typeface="Courier New" panose="02070309020205020404" pitchFamily="49" charset="0"/>
                <a:cs typeface="Courier New" panose="02070309020205020404" pitchFamily="49" charset="0"/>
              </a:rPr>
              <a:t>=</a:t>
            </a:r>
            <a:r>
              <a:rPr lang="en-US" altLang="zh-CN" b="1" baseline="-25000">
                <a:solidFill>
                  <a:srgbClr val="C00000"/>
                </a:solidFill>
                <a:latin typeface="Courier New" panose="02070309020205020404" pitchFamily="49" charset="0"/>
                <a:cs typeface="Courier New" panose="02070309020205020404" pitchFamily="49" charset="0"/>
              </a:rPr>
              <a:t> </a:t>
            </a:r>
            <a:r>
              <a:rPr lang="en-US" altLang="zh-CN" b="1">
                <a:solidFill>
                  <a:srgbClr val="C00000"/>
                </a:solidFill>
                <a:latin typeface="Courier New" panose="02070309020205020404" pitchFamily="49" charset="0"/>
                <a:cs typeface="Courier New" panose="02070309020205020404" pitchFamily="49" charset="0"/>
              </a:rPr>
              <a:t>P</a:t>
            </a:r>
            <a:r>
              <a:rPr lang="en-US" altLang="zh-CN" b="1" baseline="-25000">
                <a:solidFill>
                  <a:srgbClr val="C00000"/>
                </a:solidFill>
                <a:latin typeface="Courier New" panose="02070309020205020404" pitchFamily="49" charset="0"/>
                <a:cs typeface="Courier New" panose="02070309020205020404" pitchFamily="49" charset="0"/>
              </a:rPr>
              <a:t>3</a:t>
            </a:r>
            <a:r>
              <a:rPr lang="en-US" altLang="zh-CN" b="1">
                <a:solidFill>
                  <a:srgbClr val="C00000"/>
                </a:solidFill>
                <a:latin typeface="Courier New" panose="02070309020205020404" pitchFamily="49" charset="0"/>
                <a:cs typeface="Courier New" panose="02070309020205020404" pitchFamily="49" charset="0"/>
              </a:rPr>
              <a:t>P</a:t>
            </a:r>
            <a:r>
              <a:rPr lang="en-US" altLang="zh-CN" b="1" baseline="-25000">
                <a:solidFill>
                  <a:srgbClr val="C00000"/>
                </a:solidFill>
                <a:latin typeface="Courier New" panose="02070309020205020404" pitchFamily="49" charset="0"/>
                <a:cs typeface="Courier New" panose="02070309020205020404" pitchFamily="49" charset="0"/>
              </a:rPr>
              <a:t>2</a:t>
            </a:r>
            <a:r>
              <a:rPr lang="en-US" altLang="zh-CN" b="1">
                <a:solidFill>
                  <a:srgbClr val="C00000"/>
                </a:solidFill>
                <a:latin typeface="Courier New" panose="02070309020205020404" pitchFamily="49" charset="0"/>
                <a:cs typeface="Courier New" panose="02070309020205020404" pitchFamily="49" charset="0"/>
              </a:rPr>
              <a:t>P</a:t>
            </a:r>
            <a:r>
              <a:rPr lang="en-US" altLang="zh-CN" b="1" baseline="-25000">
                <a:solidFill>
                  <a:srgbClr val="C00000"/>
                </a:solidFill>
                <a:latin typeface="Courier New" panose="02070309020205020404" pitchFamily="49" charset="0"/>
                <a:cs typeface="Courier New" panose="02070309020205020404" pitchFamily="49" charset="0"/>
              </a:rPr>
              <a:t>1</a:t>
            </a:r>
            <a:r>
              <a:rPr lang="en-US" altLang="zh-CN" b="1">
                <a:solidFill>
                  <a:srgbClr val="C00000"/>
                </a:solidFill>
                <a:latin typeface="Courier New" panose="02070309020205020404" pitchFamily="49" charset="0"/>
                <a:cs typeface="Courier New" panose="02070309020205020404" pitchFamily="49" charset="0"/>
              </a:rPr>
              <a:t>P</a:t>
            </a:r>
            <a:r>
              <a:rPr lang="en-US" altLang="zh-CN" b="1" baseline="-25000">
                <a:solidFill>
                  <a:srgbClr val="C00000"/>
                </a:solidFill>
                <a:latin typeface="Courier New" panose="02070309020205020404" pitchFamily="49" charset="0"/>
                <a:cs typeface="Courier New" panose="02070309020205020404" pitchFamily="49" charset="0"/>
              </a:rPr>
              <a:t>0</a:t>
            </a:r>
            <a:endParaRPr lang="en-US" altLang="zh-CN" b="1" baseline="-25000" dirty="0">
              <a:solidFill>
                <a:srgbClr val="C00000"/>
              </a:solidFill>
              <a:latin typeface="Courier New" panose="02070309020205020404" pitchFamily="49" charset="0"/>
              <a:cs typeface="Courier New" panose="02070309020205020404" pitchFamily="49" charset="0"/>
            </a:endParaRPr>
          </a:p>
          <a:p>
            <a:pPr marL="0" indent="0">
              <a:lnSpc>
                <a:spcPct val="150000"/>
              </a:lnSpc>
              <a:buNone/>
            </a:pPr>
            <a:r>
              <a:rPr lang="en-US" altLang="zh-CN" b="1">
                <a:solidFill>
                  <a:srgbClr val="0000FF"/>
                </a:solidFill>
                <a:latin typeface="Courier New" panose="02070309020205020404" pitchFamily="49" charset="0"/>
                <a:cs typeface="Courier New" panose="02070309020205020404" pitchFamily="49" charset="0"/>
              </a:rPr>
              <a:t>G </a:t>
            </a:r>
            <a:r>
              <a:rPr lang="en-US" altLang="zh-CN" b="1" baseline="50000">
                <a:solidFill>
                  <a:srgbClr val="0000FF"/>
                </a:solidFill>
                <a:latin typeface="Courier New" panose="02070309020205020404" pitchFamily="49" charset="0"/>
                <a:cs typeface="Courier New" panose="02070309020205020404" pitchFamily="49" charset="0"/>
              </a:rPr>
              <a:t>* </a:t>
            </a:r>
            <a:r>
              <a:rPr lang="en-US" altLang="zh-CN" b="1">
                <a:solidFill>
                  <a:srgbClr val="0000FF"/>
                </a:solidFill>
                <a:latin typeface="Courier New" panose="02070309020205020404" pitchFamily="49" charset="0"/>
                <a:cs typeface="Courier New" panose="02070309020205020404" pitchFamily="49" charset="0"/>
              </a:rPr>
              <a:t>=</a:t>
            </a:r>
            <a:r>
              <a:rPr lang="en-US" altLang="zh-CN" b="1" baseline="-25000">
                <a:solidFill>
                  <a:srgbClr val="0000FF"/>
                </a:solidFill>
                <a:latin typeface="Courier New" panose="02070309020205020404" pitchFamily="49" charset="0"/>
                <a:cs typeface="Courier New" panose="02070309020205020404" pitchFamily="49" charset="0"/>
              </a:rPr>
              <a:t> </a:t>
            </a:r>
            <a:r>
              <a:rPr lang="en-US" altLang="zh-CN" b="1">
                <a:solidFill>
                  <a:srgbClr val="0000FF"/>
                </a:solidFill>
                <a:latin typeface="Courier New" panose="02070309020205020404" pitchFamily="49" charset="0"/>
                <a:cs typeface="Courier New" panose="02070309020205020404" pitchFamily="49" charset="0"/>
              </a:rPr>
              <a:t>G</a:t>
            </a:r>
            <a:r>
              <a:rPr lang="en-US" altLang="zh-CN" b="1" baseline="-25000">
                <a:solidFill>
                  <a:srgbClr val="0000FF"/>
                </a:solidFill>
                <a:latin typeface="Courier New" panose="02070309020205020404" pitchFamily="49" charset="0"/>
                <a:cs typeface="Courier New" panose="02070309020205020404" pitchFamily="49" charset="0"/>
              </a:rPr>
              <a:t>3 </a:t>
            </a:r>
            <a:r>
              <a:rPr lang="en-US" altLang="zh-CN" b="1">
                <a:solidFill>
                  <a:srgbClr val="0000FF"/>
                </a:solidFill>
                <a:latin typeface="Courier New" panose="02070309020205020404" pitchFamily="49" charset="0"/>
                <a:cs typeface="Courier New" panose="02070309020205020404" pitchFamily="49" charset="0"/>
              </a:rPr>
              <a:t>+ P</a:t>
            </a:r>
            <a:r>
              <a:rPr lang="en-US" altLang="zh-CN" b="1" baseline="-25000">
                <a:solidFill>
                  <a:srgbClr val="0000FF"/>
                </a:solidFill>
                <a:latin typeface="Courier New" panose="02070309020205020404" pitchFamily="49" charset="0"/>
                <a:cs typeface="Courier New" panose="02070309020205020404" pitchFamily="49" charset="0"/>
              </a:rPr>
              <a:t>3</a:t>
            </a:r>
            <a:r>
              <a:rPr lang="en-US" altLang="zh-CN" b="1">
                <a:solidFill>
                  <a:srgbClr val="0000FF"/>
                </a:solidFill>
                <a:latin typeface="Courier New" panose="02070309020205020404" pitchFamily="49" charset="0"/>
                <a:cs typeface="Courier New" panose="02070309020205020404" pitchFamily="49" charset="0"/>
              </a:rPr>
              <a:t>G</a:t>
            </a:r>
            <a:r>
              <a:rPr lang="en-US" altLang="zh-CN" b="1" baseline="-25000">
                <a:solidFill>
                  <a:srgbClr val="0000FF"/>
                </a:solidFill>
                <a:latin typeface="Courier New" panose="02070309020205020404" pitchFamily="49" charset="0"/>
                <a:cs typeface="Courier New" panose="02070309020205020404" pitchFamily="49" charset="0"/>
              </a:rPr>
              <a:t>2 </a:t>
            </a:r>
            <a:r>
              <a:rPr lang="en-US" altLang="zh-CN" b="1">
                <a:solidFill>
                  <a:srgbClr val="0000FF"/>
                </a:solidFill>
                <a:latin typeface="Courier New" panose="02070309020205020404" pitchFamily="49" charset="0"/>
                <a:cs typeface="Courier New" panose="02070309020205020404" pitchFamily="49" charset="0"/>
              </a:rPr>
              <a:t>+ P</a:t>
            </a:r>
            <a:r>
              <a:rPr lang="en-US" altLang="zh-CN" b="1" baseline="-25000">
                <a:solidFill>
                  <a:srgbClr val="0000FF"/>
                </a:solidFill>
                <a:latin typeface="Courier New" panose="02070309020205020404" pitchFamily="49" charset="0"/>
                <a:cs typeface="Courier New" panose="02070309020205020404" pitchFamily="49" charset="0"/>
              </a:rPr>
              <a:t>3</a:t>
            </a:r>
            <a:r>
              <a:rPr lang="en-US" altLang="zh-CN" b="1">
                <a:solidFill>
                  <a:srgbClr val="0000FF"/>
                </a:solidFill>
                <a:latin typeface="Courier New" panose="02070309020205020404" pitchFamily="49" charset="0"/>
                <a:cs typeface="Courier New" panose="02070309020205020404" pitchFamily="49" charset="0"/>
              </a:rPr>
              <a:t>P</a:t>
            </a:r>
            <a:r>
              <a:rPr lang="en-US" altLang="zh-CN" b="1" baseline="-25000">
                <a:solidFill>
                  <a:srgbClr val="0000FF"/>
                </a:solidFill>
                <a:latin typeface="Courier New" panose="02070309020205020404" pitchFamily="49" charset="0"/>
                <a:cs typeface="Courier New" panose="02070309020205020404" pitchFamily="49" charset="0"/>
              </a:rPr>
              <a:t>2</a:t>
            </a:r>
            <a:r>
              <a:rPr lang="en-US" altLang="zh-CN" b="1">
                <a:solidFill>
                  <a:srgbClr val="0000FF"/>
                </a:solidFill>
                <a:latin typeface="Courier New" panose="02070309020205020404" pitchFamily="49" charset="0"/>
                <a:cs typeface="Courier New" panose="02070309020205020404" pitchFamily="49" charset="0"/>
              </a:rPr>
              <a:t>G</a:t>
            </a:r>
            <a:r>
              <a:rPr lang="en-US" altLang="zh-CN" b="1" baseline="-25000">
                <a:solidFill>
                  <a:srgbClr val="0000FF"/>
                </a:solidFill>
                <a:latin typeface="Courier New" panose="02070309020205020404" pitchFamily="49" charset="0"/>
                <a:cs typeface="Courier New" panose="02070309020205020404" pitchFamily="49" charset="0"/>
              </a:rPr>
              <a:t>1 </a:t>
            </a:r>
            <a:r>
              <a:rPr lang="en-US" altLang="zh-CN" b="1">
                <a:solidFill>
                  <a:srgbClr val="0000FF"/>
                </a:solidFill>
                <a:latin typeface="Courier New" panose="02070309020205020404" pitchFamily="49" charset="0"/>
                <a:cs typeface="Courier New" panose="02070309020205020404" pitchFamily="49" charset="0"/>
              </a:rPr>
              <a:t>+ P</a:t>
            </a:r>
            <a:r>
              <a:rPr lang="en-US" altLang="zh-CN" b="1" baseline="-25000">
                <a:solidFill>
                  <a:srgbClr val="0000FF"/>
                </a:solidFill>
                <a:latin typeface="Courier New" panose="02070309020205020404" pitchFamily="49" charset="0"/>
                <a:cs typeface="Courier New" panose="02070309020205020404" pitchFamily="49" charset="0"/>
              </a:rPr>
              <a:t>3</a:t>
            </a:r>
            <a:r>
              <a:rPr lang="en-US" altLang="zh-CN" b="1">
                <a:solidFill>
                  <a:srgbClr val="0000FF"/>
                </a:solidFill>
                <a:latin typeface="Courier New" panose="02070309020205020404" pitchFamily="49" charset="0"/>
                <a:cs typeface="Courier New" panose="02070309020205020404" pitchFamily="49" charset="0"/>
              </a:rPr>
              <a:t>P</a:t>
            </a:r>
            <a:r>
              <a:rPr lang="en-US" altLang="zh-CN" b="1" baseline="-25000">
                <a:solidFill>
                  <a:srgbClr val="0000FF"/>
                </a:solidFill>
                <a:latin typeface="Courier New" panose="02070309020205020404" pitchFamily="49" charset="0"/>
                <a:cs typeface="Courier New" panose="02070309020205020404" pitchFamily="49" charset="0"/>
              </a:rPr>
              <a:t>2</a:t>
            </a:r>
            <a:r>
              <a:rPr lang="en-US" altLang="zh-CN" b="1">
                <a:solidFill>
                  <a:srgbClr val="0000FF"/>
                </a:solidFill>
                <a:latin typeface="Courier New" panose="02070309020205020404" pitchFamily="49" charset="0"/>
                <a:cs typeface="Courier New" panose="02070309020205020404" pitchFamily="49" charset="0"/>
              </a:rPr>
              <a:t>P</a:t>
            </a:r>
            <a:r>
              <a:rPr lang="en-US" altLang="zh-CN" b="1" baseline="-25000">
                <a:solidFill>
                  <a:srgbClr val="0000FF"/>
                </a:solidFill>
                <a:latin typeface="Courier New" panose="02070309020205020404" pitchFamily="49" charset="0"/>
                <a:cs typeface="Courier New" panose="02070309020205020404" pitchFamily="49" charset="0"/>
              </a:rPr>
              <a:t>1</a:t>
            </a:r>
            <a:r>
              <a:rPr lang="en-US" altLang="zh-CN" b="1">
                <a:solidFill>
                  <a:srgbClr val="0000FF"/>
                </a:solidFill>
                <a:latin typeface="Courier New" panose="02070309020205020404" pitchFamily="49" charset="0"/>
                <a:cs typeface="Courier New" panose="02070309020205020404" pitchFamily="49" charset="0"/>
              </a:rPr>
              <a:t>G</a:t>
            </a:r>
            <a:r>
              <a:rPr lang="en-US" altLang="zh-CN" b="1" baseline="-25000">
                <a:solidFill>
                  <a:srgbClr val="0000FF"/>
                </a:solidFill>
                <a:latin typeface="Courier New" panose="02070309020205020404" pitchFamily="49" charset="0"/>
                <a:cs typeface="Courier New" panose="02070309020205020404" pitchFamily="49" charset="0"/>
              </a:rPr>
              <a:t>0</a:t>
            </a:r>
            <a:endParaRPr lang="en-US" altLang="zh-CN" b="1" baseline="-25000" dirty="0">
              <a:solidFill>
                <a:srgbClr val="0000FF"/>
              </a:solidFill>
              <a:latin typeface="Courier New" panose="02070309020205020404" pitchFamily="49" charset="0"/>
              <a:cs typeface="Courier New" panose="02070309020205020404" pitchFamily="49" charset="0"/>
            </a:endParaRPr>
          </a:p>
          <a:p>
            <a:pPr marL="0" indent="0">
              <a:lnSpc>
                <a:spcPct val="150000"/>
              </a:lnSpc>
              <a:buFont typeface="Arial" panose="020B0604020202020204" pitchFamily="34" charset="0"/>
              <a:buNone/>
            </a:pPr>
            <a:r>
              <a:rPr lang="en-US" altLang="zh-CN" b="1" dirty="0">
                <a:latin typeface="Courier New" panose="02070309020205020404" pitchFamily="49" charset="0"/>
                <a:cs typeface="Courier New" panose="02070309020205020404" pitchFamily="49" charset="0"/>
              </a:rPr>
              <a:t>C</a:t>
            </a:r>
            <a:r>
              <a:rPr lang="en-US" altLang="zh-CN" b="1" baseline="-25000" dirty="0">
                <a:latin typeface="Courier New" panose="02070309020205020404" pitchFamily="49" charset="0"/>
                <a:cs typeface="Courier New" panose="02070309020205020404" pitchFamily="49" charset="0"/>
              </a:rPr>
              <a:t>4   </a:t>
            </a:r>
            <a:r>
              <a:rPr lang="en-US" altLang="zh-CN" b="1">
                <a:latin typeface="Courier New" panose="02070309020205020404" pitchFamily="49" charset="0"/>
                <a:cs typeface="Courier New" panose="02070309020205020404" pitchFamily="49" charset="0"/>
              </a:rPr>
              <a:t>=</a:t>
            </a:r>
            <a:r>
              <a:rPr lang="en-US" altLang="zh-CN" b="1" baseline="-25000">
                <a:latin typeface="Courier New" panose="02070309020205020404" pitchFamily="49" charset="0"/>
                <a:cs typeface="Courier New" panose="02070309020205020404" pitchFamily="49" charset="0"/>
              </a:rPr>
              <a:t> </a:t>
            </a:r>
            <a:r>
              <a:rPr lang="en-US" altLang="zh-CN" b="1">
                <a:solidFill>
                  <a:srgbClr val="0000CC"/>
                </a:solidFill>
                <a:latin typeface="Courier New" panose="02070309020205020404" pitchFamily="49" charset="0"/>
                <a:cs typeface="Courier New" panose="02070309020205020404" pitchFamily="49" charset="0"/>
              </a:rPr>
              <a:t>G</a:t>
            </a:r>
            <a:r>
              <a:rPr lang="en-US" altLang="zh-CN" b="1" baseline="50000">
                <a:solidFill>
                  <a:srgbClr val="0000FF"/>
                </a:solidFill>
                <a:latin typeface="Courier New" panose="02070309020205020404" pitchFamily="49" charset="0"/>
                <a:cs typeface="Courier New" panose="02070309020205020404" pitchFamily="49" charset="0"/>
              </a:rPr>
              <a:t>* </a:t>
            </a:r>
            <a:r>
              <a:rPr lang="en-US" altLang="zh-CN" b="1">
                <a:latin typeface="Courier New" panose="02070309020205020404" pitchFamily="49" charset="0"/>
                <a:cs typeface="Courier New" panose="02070309020205020404" pitchFamily="49" charset="0"/>
              </a:rPr>
              <a:t>+ </a:t>
            </a:r>
            <a:r>
              <a:rPr lang="en-US" altLang="zh-CN" b="1">
                <a:solidFill>
                  <a:srgbClr val="C00000"/>
                </a:solidFill>
                <a:latin typeface="Courier New" panose="02070309020205020404" pitchFamily="49" charset="0"/>
                <a:cs typeface="Courier New" panose="02070309020205020404" pitchFamily="49" charset="0"/>
              </a:rPr>
              <a:t>P</a:t>
            </a:r>
            <a:r>
              <a:rPr lang="en-US" altLang="zh-CN" b="1" baseline="50000">
                <a:solidFill>
                  <a:srgbClr val="C00000"/>
                </a:solidFill>
                <a:latin typeface="Courier New" panose="02070309020205020404" pitchFamily="49" charset="0"/>
                <a:cs typeface="Courier New" panose="02070309020205020404" pitchFamily="49" charset="0"/>
              </a:rPr>
              <a:t>*</a:t>
            </a:r>
            <a:r>
              <a:rPr lang="en-US" altLang="zh-CN" b="1">
                <a:solidFill>
                  <a:srgbClr val="008000"/>
                </a:solidFill>
                <a:latin typeface="Courier New" panose="02070309020205020404" pitchFamily="49" charset="0"/>
                <a:cs typeface="Courier New" panose="02070309020205020404" pitchFamily="49" charset="0"/>
              </a:rPr>
              <a:t>C</a:t>
            </a:r>
            <a:r>
              <a:rPr lang="en-US" altLang="zh-CN" b="1" baseline="-25000">
                <a:solidFill>
                  <a:srgbClr val="008000"/>
                </a:solidFill>
                <a:latin typeface="Courier New" panose="02070309020205020404" pitchFamily="49" charset="0"/>
                <a:cs typeface="Courier New" panose="02070309020205020404" pitchFamily="49" charset="0"/>
              </a:rPr>
              <a:t>0   </a:t>
            </a:r>
            <a:endParaRPr lang="en-US" altLang="zh-CN" b="1" baseline="-25000" dirty="0">
              <a:solidFill>
                <a:srgbClr val="008000"/>
              </a:solidFill>
              <a:latin typeface="Courier New" panose="02070309020205020404" pitchFamily="49" charset="0"/>
              <a:cs typeface="Courier New" panose="02070309020205020404" pitchFamily="49" charset="0"/>
            </a:endParaRPr>
          </a:p>
        </p:txBody>
      </p:sp>
      <p:grpSp>
        <p:nvGrpSpPr>
          <p:cNvPr id="493" name="Group 3"/>
          <p:cNvGrpSpPr/>
          <p:nvPr/>
        </p:nvGrpSpPr>
        <p:grpSpPr bwMode="auto">
          <a:xfrm>
            <a:off x="2128838" y="1648939"/>
            <a:ext cx="2949575" cy="3003550"/>
            <a:chOff x="-164" y="0"/>
            <a:chExt cx="1858" cy="1892"/>
          </a:xfrm>
        </p:grpSpPr>
        <p:sp>
          <p:nvSpPr>
            <p:cNvPr id="494" name="Text Box 4"/>
            <p:cNvSpPr txBox="1">
              <a:spLocks noChangeArrowheads="1"/>
            </p:cNvSpPr>
            <p:nvPr/>
          </p:nvSpPr>
          <p:spPr bwMode="auto">
            <a:xfrm>
              <a:off x="434" y="1517"/>
              <a:ext cx="1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chemeClr val="accent2"/>
                  </a:solidFill>
                  <a:latin typeface="Verdana" panose="020B0604030504040204" pitchFamily="34" charset="0"/>
                  <a:ea typeface="宋体" panose="02010600030101010101" pitchFamily="2" charset="-122"/>
                </a:rPr>
                <a:t>P</a:t>
              </a:r>
              <a:r>
                <a:rPr lang="en-US" altLang="zh-CN" sz="1800" b="0" u="none" baseline="-25000">
                  <a:solidFill>
                    <a:schemeClr val="accent2"/>
                  </a:solidFill>
                  <a:latin typeface="Verdana" panose="020B0604030504040204" pitchFamily="34" charset="0"/>
                  <a:ea typeface="宋体" panose="02010600030101010101" pitchFamily="2" charset="-122"/>
                </a:rPr>
                <a:t>3</a:t>
              </a:r>
              <a:endParaRPr lang="zh-CN" altLang="zh-CN" sz="1800" b="0" u="none" baseline="-25000">
                <a:solidFill>
                  <a:schemeClr val="accent2"/>
                </a:solidFill>
                <a:latin typeface="Verdana" panose="020B0604030504040204" pitchFamily="34" charset="0"/>
                <a:ea typeface="宋体" panose="02010600030101010101" pitchFamily="2" charset="-122"/>
              </a:endParaRPr>
            </a:p>
          </p:txBody>
        </p:sp>
        <p:grpSp>
          <p:nvGrpSpPr>
            <p:cNvPr id="495" name="Group 5"/>
            <p:cNvGrpSpPr/>
            <p:nvPr/>
          </p:nvGrpSpPr>
          <p:grpSpPr bwMode="auto">
            <a:xfrm>
              <a:off x="-164" y="0"/>
              <a:ext cx="1858" cy="1892"/>
              <a:chOff x="-142" y="0"/>
              <a:chExt cx="1612" cy="1685"/>
            </a:xfrm>
          </p:grpSpPr>
          <p:sp>
            <p:nvSpPr>
              <p:cNvPr id="496" name="Text Box 6"/>
              <p:cNvSpPr txBox="1">
                <a:spLocks noChangeArrowheads="1"/>
              </p:cNvSpPr>
              <p:nvPr/>
            </p:nvSpPr>
            <p:spPr bwMode="auto">
              <a:xfrm>
                <a:off x="860" y="933"/>
                <a:ext cx="1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chemeClr val="accent2"/>
                    </a:solidFill>
                    <a:latin typeface="Verdana" panose="020B0604030504040204" pitchFamily="34" charset="0"/>
                    <a:ea typeface="宋体" panose="02010600030101010101" pitchFamily="2" charset="-122"/>
                  </a:rPr>
                  <a:t>P</a:t>
                </a:r>
                <a:r>
                  <a:rPr lang="en-US" altLang="zh-CN" sz="1800" b="0" u="none" baseline="-25000">
                    <a:solidFill>
                      <a:schemeClr val="accent2"/>
                    </a:solidFill>
                    <a:latin typeface="Verdana" panose="020B0604030504040204" pitchFamily="34" charset="0"/>
                    <a:ea typeface="宋体" panose="02010600030101010101" pitchFamily="2" charset="-122"/>
                  </a:rPr>
                  <a:t>1</a:t>
                </a:r>
                <a:endParaRPr lang="zh-CN" altLang="zh-CN" sz="1800" b="0" u="none" baseline="-25000">
                  <a:solidFill>
                    <a:schemeClr val="accent2"/>
                  </a:solidFill>
                  <a:latin typeface="Verdana" panose="020B0604030504040204" pitchFamily="34" charset="0"/>
                  <a:ea typeface="宋体" panose="02010600030101010101" pitchFamily="2" charset="-122"/>
                </a:endParaRPr>
              </a:p>
            </p:txBody>
          </p:sp>
          <p:sp>
            <p:nvSpPr>
              <p:cNvPr id="497" name="Text Box 7"/>
              <p:cNvSpPr txBox="1">
                <a:spLocks noChangeArrowheads="1"/>
              </p:cNvSpPr>
              <p:nvPr/>
            </p:nvSpPr>
            <p:spPr bwMode="auto">
              <a:xfrm>
                <a:off x="1084" y="709"/>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chemeClr val="accent2"/>
                    </a:solidFill>
                    <a:latin typeface="Verdana" panose="020B0604030504040204" pitchFamily="34" charset="0"/>
                    <a:ea typeface="宋体" panose="02010600030101010101" pitchFamily="2" charset="-122"/>
                  </a:rPr>
                  <a:t>P</a:t>
                </a:r>
                <a:r>
                  <a:rPr lang="en-US" altLang="zh-CN" sz="1800" b="0" u="none" baseline="-25000">
                    <a:solidFill>
                      <a:schemeClr val="accent2"/>
                    </a:solidFill>
                    <a:latin typeface="Verdana" panose="020B0604030504040204" pitchFamily="34" charset="0"/>
                    <a:ea typeface="宋体" panose="02010600030101010101" pitchFamily="2" charset="-122"/>
                  </a:rPr>
                  <a:t>0</a:t>
                </a:r>
                <a:endParaRPr lang="zh-CN" altLang="zh-CN" sz="1800" b="0" u="none" baseline="-25000">
                  <a:solidFill>
                    <a:schemeClr val="accent2"/>
                  </a:solidFill>
                  <a:latin typeface="Verdana" panose="020B0604030504040204" pitchFamily="34" charset="0"/>
                  <a:ea typeface="宋体" panose="02010600030101010101" pitchFamily="2" charset="-122"/>
                </a:endParaRPr>
              </a:p>
            </p:txBody>
          </p:sp>
          <p:sp>
            <p:nvSpPr>
              <p:cNvPr id="498" name="Text Box 8"/>
              <p:cNvSpPr txBox="1">
                <a:spLocks noChangeArrowheads="1"/>
              </p:cNvSpPr>
              <p:nvPr/>
            </p:nvSpPr>
            <p:spPr bwMode="auto">
              <a:xfrm>
                <a:off x="-142" y="1493"/>
                <a:ext cx="2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dirty="0">
                    <a:solidFill>
                      <a:schemeClr val="tx1"/>
                    </a:solidFill>
                    <a:latin typeface="Verdana" panose="020B0604030504040204" pitchFamily="34" charset="0"/>
                    <a:ea typeface="宋体" panose="02010600030101010101" pitchFamily="2" charset="-122"/>
                  </a:rPr>
                  <a:t>P</a:t>
                </a:r>
                <a:r>
                  <a:rPr lang="zh-CN" altLang="zh-CN" sz="1800" b="0" u="none" baseline="50000" dirty="0">
                    <a:solidFill>
                      <a:schemeClr val="tx1"/>
                    </a:solidFill>
                    <a:latin typeface="Verdana" panose="020B0604030504040204" pitchFamily="34" charset="0"/>
                    <a:ea typeface="宋体" panose="02010600030101010101" pitchFamily="2" charset="-122"/>
                  </a:rPr>
                  <a:t>*</a:t>
                </a:r>
                <a:endParaRPr lang="zh-CN" altLang="zh-CN" sz="1800" b="0" u="none" baseline="50000" dirty="0">
                  <a:solidFill>
                    <a:schemeClr val="tx1"/>
                  </a:solidFill>
                  <a:latin typeface="Verdana" panose="020B0604030504040204" pitchFamily="34" charset="0"/>
                  <a:ea typeface="宋体" panose="02010600030101010101" pitchFamily="2" charset="-122"/>
                </a:endParaRPr>
              </a:p>
            </p:txBody>
          </p:sp>
          <p:sp>
            <p:nvSpPr>
              <p:cNvPr id="499" name="Text Box 9"/>
              <p:cNvSpPr txBox="1">
                <a:spLocks noChangeArrowheads="1"/>
              </p:cNvSpPr>
              <p:nvPr/>
            </p:nvSpPr>
            <p:spPr bwMode="auto">
              <a:xfrm>
                <a:off x="636" y="1149"/>
                <a:ext cx="16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chemeClr val="accent2"/>
                    </a:solidFill>
                    <a:latin typeface="Verdana" panose="020B0604030504040204" pitchFamily="34" charset="0"/>
                    <a:ea typeface="宋体" panose="02010600030101010101" pitchFamily="2" charset="-122"/>
                  </a:rPr>
                  <a:t>P</a:t>
                </a:r>
                <a:r>
                  <a:rPr lang="en-US" altLang="zh-CN" sz="1800" b="0" u="none" baseline="-25000">
                    <a:solidFill>
                      <a:schemeClr val="accent2"/>
                    </a:solidFill>
                    <a:latin typeface="Verdana" panose="020B0604030504040204" pitchFamily="34" charset="0"/>
                    <a:ea typeface="宋体" panose="02010600030101010101" pitchFamily="2" charset="-122"/>
                  </a:rPr>
                  <a:t>2</a:t>
                </a:r>
                <a:endParaRPr lang="zh-CN" altLang="zh-CN" sz="1800" b="0" u="none" baseline="-25000">
                  <a:solidFill>
                    <a:schemeClr val="accent2"/>
                  </a:solidFill>
                  <a:latin typeface="Verdana" panose="020B0604030504040204" pitchFamily="34" charset="0"/>
                  <a:ea typeface="宋体" panose="02010600030101010101" pitchFamily="2" charset="-122"/>
                </a:endParaRPr>
              </a:p>
            </p:txBody>
          </p:sp>
          <p:sp>
            <p:nvSpPr>
              <p:cNvPr id="500" name="未知"/>
              <p:cNvSpPr/>
              <p:nvPr/>
            </p:nvSpPr>
            <p:spPr bwMode="auto">
              <a:xfrm>
                <a:off x="1306" y="0"/>
                <a:ext cx="92" cy="71"/>
              </a:xfrm>
              <a:custGeom>
                <a:avLst/>
                <a:gdLst>
                  <a:gd name="T0" fmla="*/ 0 w 231"/>
                  <a:gd name="T1" fmla="*/ 0 h 179"/>
                  <a:gd name="T2" fmla="*/ 0 w 231"/>
                  <a:gd name="T3" fmla="*/ 0 h 179"/>
                  <a:gd name="T4" fmla="*/ 0 w 231"/>
                  <a:gd name="T5" fmla="*/ 0 h 179"/>
                  <a:gd name="T6" fmla="*/ 0 w 231"/>
                  <a:gd name="T7" fmla="*/ 0 h 179"/>
                  <a:gd name="T8" fmla="*/ 0 w 231"/>
                  <a:gd name="T9" fmla="*/ 0 h 179"/>
                  <a:gd name="T10" fmla="*/ 0 w 231"/>
                  <a:gd name="T11" fmla="*/ 0 h 179"/>
                  <a:gd name="T12" fmla="*/ 0 w 231"/>
                  <a:gd name="T13" fmla="*/ 0 h 179"/>
                  <a:gd name="T14" fmla="*/ 0 w 231"/>
                  <a:gd name="T15" fmla="*/ 0 h 179"/>
                  <a:gd name="T16" fmla="*/ 0 w 231"/>
                  <a:gd name="T17" fmla="*/ 0 h 179"/>
                  <a:gd name="T18" fmla="*/ 0 w 231"/>
                  <a:gd name="T19" fmla="*/ 0 h 179"/>
                  <a:gd name="T20" fmla="*/ 0 w 231"/>
                  <a:gd name="T21" fmla="*/ 0 h 179"/>
                  <a:gd name="T22" fmla="*/ 0 w 231"/>
                  <a:gd name="T23" fmla="*/ 0 h 179"/>
                  <a:gd name="T24" fmla="*/ 0 w 231"/>
                  <a:gd name="T25" fmla="*/ 0 h 1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1" h="179">
                    <a:moveTo>
                      <a:pt x="0" y="73"/>
                    </a:moveTo>
                    <a:lnTo>
                      <a:pt x="27" y="51"/>
                    </a:lnTo>
                    <a:lnTo>
                      <a:pt x="34" y="46"/>
                    </a:lnTo>
                    <a:lnTo>
                      <a:pt x="88" y="9"/>
                    </a:lnTo>
                    <a:lnTo>
                      <a:pt x="120" y="0"/>
                    </a:lnTo>
                    <a:lnTo>
                      <a:pt x="128" y="0"/>
                    </a:lnTo>
                    <a:lnTo>
                      <a:pt x="184" y="46"/>
                    </a:lnTo>
                    <a:lnTo>
                      <a:pt x="213" y="102"/>
                    </a:lnTo>
                    <a:lnTo>
                      <a:pt x="230" y="161"/>
                    </a:lnTo>
                    <a:lnTo>
                      <a:pt x="231" y="168"/>
                    </a:lnTo>
                    <a:lnTo>
                      <a:pt x="230" y="173"/>
                    </a:lnTo>
                    <a:lnTo>
                      <a:pt x="229" y="177"/>
                    </a:lnTo>
                    <a:lnTo>
                      <a:pt x="227" y="179"/>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 name="未知"/>
              <p:cNvSpPr/>
              <p:nvPr/>
            </p:nvSpPr>
            <p:spPr bwMode="auto">
              <a:xfrm>
                <a:off x="1320" y="14"/>
                <a:ext cx="63" cy="54"/>
              </a:xfrm>
              <a:custGeom>
                <a:avLst/>
                <a:gdLst>
                  <a:gd name="T0" fmla="*/ 0 w 158"/>
                  <a:gd name="T1" fmla="*/ 0 h 136"/>
                  <a:gd name="T2" fmla="*/ 0 w 158"/>
                  <a:gd name="T3" fmla="*/ 0 h 136"/>
                  <a:gd name="T4" fmla="*/ 0 w 158"/>
                  <a:gd name="T5" fmla="*/ 0 h 136"/>
                  <a:gd name="T6" fmla="*/ 0 w 158"/>
                  <a:gd name="T7" fmla="*/ 0 h 136"/>
                  <a:gd name="T8" fmla="*/ 0 w 158"/>
                  <a:gd name="T9" fmla="*/ 0 h 136"/>
                  <a:gd name="T10" fmla="*/ 0 w 158"/>
                  <a:gd name="T11" fmla="*/ 0 h 136"/>
                  <a:gd name="T12" fmla="*/ 0 w 158"/>
                  <a:gd name="T13" fmla="*/ 0 h 136"/>
                  <a:gd name="T14" fmla="*/ 0 w 158"/>
                  <a:gd name="T15" fmla="*/ 0 h 136"/>
                  <a:gd name="T16" fmla="*/ 0 w 158"/>
                  <a:gd name="T17" fmla="*/ 0 h 136"/>
                  <a:gd name="T18" fmla="*/ 0 w 158"/>
                  <a:gd name="T19" fmla="*/ 0 h 136"/>
                  <a:gd name="T20" fmla="*/ 0 w 158"/>
                  <a:gd name="T21" fmla="*/ 0 h 136"/>
                  <a:gd name="T22" fmla="*/ 0 w 158"/>
                  <a:gd name="T23" fmla="*/ 0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 h="136">
                    <a:moveTo>
                      <a:pt x="0" y="58"/>
                    </a:moveTo>
                    <a:lnTo>
                      <a:pt x="18" y="43"/>
                    </a:lnTo>
                    <a:lnTo>
                      <a:pt x="22" y="38"/>
                    </a:lnTo>
                    <a:lnTo>
                      <a:pt x="72" y="3"/>
                    </a:lnTo>
                    <a:lnTo>
                      <a:pt x="84" y="0"/>
                    </a:lnTo>
                    <a:lnTo>
                      <a:pt x="90" y="1"/>
                    </a:lnTo>
                    <a:lnTo>
                      <a:pt x="135" y="50"/>
                    </a:lnTo>
                    <a:lnTo>
                      <a:pt x="155" y="110"/>
                    </a:lnTo>
                    <a:lnTo>
                      <a:pt x="158" y="128"/>
                    </a:lnTo>
                    <a:lnTo>
                      <a:pt x="158" y="132"/>
                    </a:lnTo>
                    <a:lnTo>
                      <a:pt x="157" y="135"/>
                    </a:lnTo>
                    <a:lnTo>
                      <a:pt x="156" y="136"/>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 name="未知"/>
              <p:cNvSpPr/>
              <p:nvPr/>
            </p:nvSpPr>
            <p:spPr bwMode="auto">
              <a:xfrm>
                <a:off x="1212" y="11"/>
                <a:ext cx="258" cy="218"/>
              </a:xfrm>
              <a:custGeom>
                <a:avLst/>
                <a:gdLst>
                  <a:gd name="T0" fmla="*/ 0 w 645"/>
                  <a:gd name="T1" fmla="*/ 0 h 546"/>
                  <a:gd name="T2" fmla="*/ 0 w 645"/>
                  <a:gd name="T3" fmla="*/ 0 h 546"/>
                  <a:gd name="T4" fmla="*/ 0 w 645"/>
                  <a:gd name="T5" fmla="*/ 0 h 546"/>
                  <a:gd name="T6" fmla="*/ 0 w 645"/>
                  <a:gd name="T7" fmla="*/ 0 h 546"/>
                  <a:gd name="T8" fmla="*/ 0 w 645"/>
                  <a:gd name="T9" fmla="*/ 0 h 546"/>
                  <a:gd name="T10" fmla="*/ 0 w 645"/>
                  <a:gd name="T11" fmla="*/ 0 h 546"/>
                  <a:gd name="T12" fmla="*/ 0 w 645"/>
                  <a:gd name="T13" fmla="*/ 0 h 546"/>
                  <a:gd name="T14" fmla="*/ 0 w 645"/>
                  <a:gd name="T15" fmla="*/ 0 h 546"/>
                  <a:gd name="T16" fmla="*/ 0 w 645"/>
                  <a:gd name="T17" fmla="*/ 0 h 546"/>
                  <a:gd name="T18" fmla="*/ 0 w 645"/>
                  <a:gd name="T19" fmla="*/ 0 h 546"/>
                  <a:gd name="T20" fmla="*/ 0 w 645"/>
                  <a:gd name="T21" fmla="*/ 0 h 546"/>
                  <a:gd name="T22" fmla="*/ 0 w 645"/>
                  <a:gd name="T23" fmla="*/ 0 h 546"/>
                  <a:gd name="T24" fmla="*/ 0 w 645"/>
                  <a:gd name="T25" fmla="*/ 0 h 546"/>
                  <a:gd name="T26" fmla="*/ 0 w 645"/>
                  <a:gd name="T27" fmla="*/ 0 h 546"/>
                  <a:gd name="T28" fmla="*/ 0 w 645"/>
                  <a:gd name="T29" fmla="*/ 0 h 546"/>
                  <a:gd name="T30" fmla="*/ 0 w 645"/>
                  <a:gd name="T31" fmla="*/ 0 h 546"/>
                  <a:gd name="T32" fmla="*/ 0 w 645"/>
                  <a:gd name="T33" fmla="*/ 0 h 546"/>
                  <a:gd name="T34" fmla="*/ 0 w 645"/>
                  <a:gd name="T35" fmla="*/ 0 h 546"/>
                  <a:gd name="T36" fmla="*/ 0 w 645"/>
                  <a:gd name="T37" fmla="*/ 0 h 546"/>
                  <a:gd name="T38" fmla="*/ 0 w 645"/>
                  <a:gd name="T39" fmla="*/ 0 h 546"/>
                  <a:gd name="T40" fmla="*/ 0 w 645"/>
                  <a:gd name="T41" fmla="*/ 0 h 546"/>
                  <a:gd name="T42" fmla="*/ 0 w 645"/>
                  <a:gd name="T43" fmla="*/ 0 h 546"/>
                  <a:gd name="T44" fmla="*/ 0 w 645"/>
                  <a:gd name="T45" fmla="*/ 0 h 546"/>
                  <a:gd name="T46" fmla="*/ 0 w 645"/>
                  <a:gd name="T47" fmla="*/ 0 h 546"/>
                  <a:gd name="T48" fmla="*/ 0 w 645"/>
                  <a:gd name="T49" fmla="*/ 0 h 546"/>
                  <a:gd name="T50" fmla="*/ 0 w 645"/>
                  <a:gd name="T51" fmla="*/ 0 h 546"/>
                  <a:gd name="T52" fmla="*/ 0 w 645"/>
                  <a:gd name="T53" fmla="*/ 0 h 546"/>
                  <a:gd name="T54" fmla="*/ 0 w 645"/>
                  <a:gd name="T55" fmla="*/ 0 h 546"/>
                  <a:gd name="T56" fmla="*/ 0 w 645"/>
                  <a:gd name="T57" fmla="*/ 0 h 546"/>
                  <a:gd name="T58" fmla="*/ 0 w 645"/>
                  <a:gd name="T59" fmla="*/ 0 h 546"/>
                  <a:gd name="T60" fmla="*/ 0 w 645"/>
                  <a:gd name="T61" fmla="*/ 0 h 546"/>
                  <a:gd name="T62" fmla="*/ 0 w 645"/>
                  <a:gd name="T63" fmla="*/ 0 h 546"/>
                  <a:gd name="T64" fmla="*/ 0 w 645"/>
                  <a:gd name="T65" fmla="*/ 0 h 546"/>
                  <a:gd name="T66" fmla="*/ 0 w 645"/>
                  <a:gd name="T67" fmla="*/ 0 h 546"/>
                  <a:gd name="T68" fmla="*/ 0 w 645"/>
                  <a:gd name="T69" fmla="*/ 0 h 546"/>
                  <a:gd name="T70" fmla="*/ 0 w 645"/>
                  <a:gd name="T71" fmla="*/ 0 h 546"/>
                  <a:gd name="T72" fmla="*/ 0 w 645"/>
                  <a:gd name="T73" fmla="*/ 0 h 5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45" h="546">
                    <a:moveTo>
                      <a:pt x="169" y="3"/>
                    </a:moveTo>
                    <a:lnTo>
                      <a:pt x="221" y="41"/>
                    </a:lnTo>
                    <a:lnTo>
                      <a:pt x="274" y="74"/>
                    </a:lnTo>
                    <a:lnTo>
                      <a:pt x="282" y="79"/>
                    </a:lnTo>
                    <a:lnTo>
                      <a:pt x="290" y="83"/>
                    </a:lnTo>
                    <a:lnTo>
                      <a:pt x="297" y="87"/>
                    </a:lnTo>
                    <a:lnTo>
                      <a:pt x="302" y="91"/>
                    </a:lnTo>
                    <a:lnTo>
                      <a:pt x="307" y="94"/>
                    </a:lnTo>
                    <a:lnTo>
                      <a:pt x="311" y="96"/>
                    </a:lnTo>
                    <a:lnTo>
                      <a:pt x="315" y="98"/>
                    </a:lnTo>
                    <a:lnTo>
                      <a:pt x="384" y="124"/>
                    </a:lnTo>
                    <a:lnTo>
                      <a:pt x="464" y="147"/>
                    </a:lnTo>
                    <a:lnTo>
                      <a:pt x="523" y="163"/>
                    </a:lnTo>
                    <a:lnTo>
                      <a:pt x="597" y="184"/>
                    </a:lnTo>
                    <a:lnTo>
                      <a:pt x="641" y="196"/>
                    </a:lnTo>
                    <a:lnTo>
                      <a:pt x="645" y="213"/>
                    </a:lnTo>
                    <a:lnTo>
                      <a:pt x="640" y="275"/>
                    </a:lnTo>
                    <a:lnTo>
                      <a:pt x="617" y="345"/>
                    </a:lnTo>
                    <a:lnTo>
                      <a:pt x="578" y="416"/>
                    </a:lnTo>
                    <a:lnTo>
                      <a:pt x="529" y="478"/>
                    </a:lnTo>
                    <a:lnTo>
                      <a:pt x="474" y="524"/>
                    </a:lnTo>
                    <a:lnTo>
                      <a:pt x="400" y="546"/>
                    </a:lnTo>
                    <a:lnTo>
                      <a:pt x="399" y="544"/>
                    </a:lnTo>
                    <a:lnTo>
                      <a:pt x="344" y="487"/>
                    </a:lnTo>
                    <a:lnTo>
                      <a:pt x="300" y="440"/>
                    </a:lnTo>
                    <a:lnTo>
                      <a:pt x="253" y="389"/>
                    </a:lnTo>
                    <a:lnTo>
                      <a:pt x="211" y="343"/>
                    </a:lnTo>
                    <a:lnTo>
                      <a:pt x="176" y="300"/>
                    </a:lnTo>
                    <a:lnTo>
                      <a:pt x="170" y="294"/>
                    </a:lnTo>
                    <a:lnTo>
                      <a:pt x="106" y="270"/>
                    </a:lnTo>
                    <a:lnTo>
                      <a:pt x="41" y="261"/>
                    </a:lnTo>
                    <a:lnTo>
                      <a:pt x="30" y="260"/>
                    </a:lnTo>
                    <a:lnTo>
                      <a:pt x="0" y="251"/>
                    </a:lnTo>
                    <a:lnTo>
                      <a:pt x="1" y="249"/>
                    </a:lnTo>
                    <a:lnTo>
                      <a:pt x="4" y="246"/>
                    </a:lnTo>
                    <a:lnTo>
                      <a:pt x="167" y="0"/>
                    </a:lnTo>
                    <a:lnTo>
                      <a:pt x="16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3" name="未知"/>
              <p:cNvSpPr/>
              <p:nvPr/>
            </p:nvSpPr>
            <p:spPr bwMode="auto">
              <a:xfrm>
                <a:off x="1212" y="11"/>
                <a:ext cx="258" cy="218"/>
              </a:xfrm>
              <a:custGeom>
                <a:avLst/>
                <a:gdLst>
                  <a:gd name="T0" fmla="*/ 0 w 646"/>
                  <a:gd name="T1" fmla="*/ 0 h 546"/>
                  <a:gd name="T2" fmla="*/ 0 w 646"/>
                  <a:gd name="T3" fmla="*/ 0 h 546"/>
                  <a:gd name="T4" fmla="*/ 0 w 646"/>
                  <a:gd name="T5" fmla="*/ 0 h 546"/>
                  <a:gd name="T6" fmla="*/ 0 w 646"/>
                  <a:gd name="T7" fmla="*/ 0 h 546"/>
                  <a:gd name="T8" fmla="*/ 0 w 646"/>
                  <a:gd name="T9" fmla="*/ 0 h 546"/>
                  <a:gd name="T10" fmla="*/ 0 w 646"/>
                  <a:gd name="T11" fmla="*/ 0 h 546"/>
                  <a:gd name="T12" fmla="*/ 0 w 646"/>
                  <a:gd name="T13" fmla="*/ 0 h 546"/>
                  <a:gd name="T14" fmla="*/ 0 w 646"/>
                  <a:gd name="T15" fmla="*/ 0 h 546"/>
                  <a:gd name="T16" fmla="*/ 0 w 646"/>
                  <a:gd name="T17" fmla="*/ 0 h 546"/>
                  <a:gd name="T18" fmla="*/ 0 w 646"/>
                  <a:gd name="T19" fmla="*/ 0 h 546"/>
                  <a:gd name="T20" fmla="*/ 0 w 646"/>
                  <a:gd name="T21" fmla="*/ 0 h 546"/>
                  <a:gd name="T22" fmla="*/ 0 w 646"/>
                  <a:gd name="T23" fmla="*/ 0 h 546"/>
                  <a:gd name="T24" fmla="*/ 0 w 646"/>
                  <a:gd name="T25" fmla="*/ 0 h 546"/>
                  <a:gd name="T26" fmla="*/ 0 w 646"/>
                  <a:gd name="T27" fmla="*/ 0 h 546"/>
                  <a:gd name="T28" fmla="*/ 0 w 646"/>
                  <a:gd name="T29" fmla="*/ 0 h 546"/>
                  <a:gd name="T30" fmla="*/ 0 w 646"/>
                  <a:gd name="T31" fmla="*/ 0 h 546"/>
                  <a:gd name="T32" fmla="*/ 0 w 646"/>
                  <a:gd name="T33" fmla="*/ 0 h 546"/>
                  <a:gd name="T34" fmla="*/ 0 w 646"/>
                  <a:gd name="T35" fmla="*/ 0 h 546"/>
                  <a:gd name="T36" fmla="*/ 0 w 646"/>
                  <a:gd name="T37" fmla="*/ 0 h 546"/>
                  <a:gd name="T38" fmla="*/ 0 w 646"/>
                  <a:gd name="T39" fmla="*/ 0 h 546"/>
                  <a:gd name="T40" fmla="*/ 0 w 646"/>
                  <a:gd name="T41" fmla="*/ 0 h 546"/>
                  <a:gd name="T42" fmla="*/ 0 w 646"/>
                  <a:gd name="T43" fmla="*/ 0 h 546"/>
                  <a:gd name="T44" fmla="*/ 0 w 646"/>
                  <a:gd name="T45" fmla="*/ 0 h 546"/>
                  <a:gd name="T46" fmla="*/ 0 w 646"/>
                  <a:gd name="T47" fmla="*/ 0 h 546"/>
                  <a:gd name="T48" fmla="*/ 0 w 646"/>
                  <a:gd name="T49" fmla="*/ 0 h 546"/>
                  <a:gd name="T50" fmla="*/ 0 w 646"/>
                  <a:gd name="T51" fmla="*/ 0 h 546"/>
                  <a:gd name="T52" fmla="*/ 0 w 646"/>
                  <a:gd name="T53" fmla="*/ 0 h 546"/>
                  <a:gd name="T54" fmla="*/ 0 w 646"/>
                  <a:gd name="T55" fmla="*/ 0 h 546"/>
                  <a:gd name="T56" fmla="*/ 0 w 646"/>
                  <a:gd name="T57" fmla="*/ 0 h 546"/>
                  <a:gd name="T58" fmla="*/ 0 w 646"/>
                  <a:gd name="T59" fmla="*/ 0 h 546"/>
                  <a:gd name="T60" fmla="*/ 0 w 646"/>
                  <a:gd name="T61" fmla="*/ 0 h 546"/>
                  <a:gd name="T62" fmla="*/ 0 w 646"/>
                  <a:gd name="T63" fmla="*/ 0 h 546"/>
                  <a:gd name="T64" fmla="*/ 0 w 646"/>
                  <a:gd name="T65" fmla="*/ 0 h 546"/>
                  <a:gd name="T66" fmla="*/ 0 w 646"/>
                  <a:gd name="T67" fmla="*/ 0 h 546"/>
                  <a:gd name="T68" fmla="*/ 0 w 646"/>
                  <a:gd name="T69" fmla="*/ 0 h 546"/>
                  <a:gd name="T70" fmla="*/ 0 w 646"/>
                  <a:gd name="T71" fmla="*/ 0 h 546"/>
                  <a:gd name="T72" fmla="*/ 0 w 646"/>
                  <a:gd name="T73" fmla="*/ 0 h 546"/>
                  <a:gd name="T74" fmla="*/ 0 w 646"/>
                  <a:gd name="T75" fmla="*/ 0 h 5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6" h="546">
                    <a:moveTo>
                      <a:pt x="4" y="246"/>
                    </a:moveTo>
                    <a:lnTo>
                      <a:pt x="1" y="249"/>
                    </a:lnTo>
                    <a:lnTo>
                      <a:pt x="0" y="251"/>
                    </a:lnTo>
                    <a:lnTo>
                      <a:pt x="2" y="253"/>
                    </a:lnTo>
                    <a:lnTo>
                      <a:pt x="53" y="263"/>
                    </a:lnTo>
                    <a:lnTo>
                      <a:pt x="66" y="264"/>
                    </a:lnTo>
                    <a:lnTo>
                      <a:pt x="131" y="276"/>
                    </a:lnTo>
                    <a:lnTo>
                      <a:pt x="181" y="308"/>
                    </a:lnTo>
                    <a:lnTo>
                      <a:pt x="189" y="318"/>
                    </a:lnTo>
                    <a:lnTo>
                      <a:pt x="238" y="373"/>
                    </a:lnTo>
                    <a:lnTo>
                      <a:pt x="284" y="423"/>
                    </a:lnTo>
                    <a:lnTo>
                      <a:pt x="330" y="472"/>
                    </a:lnTo>
                    <a:lnTo>
                      <a:pt x="380" y="524"/>
                    </a:lnTo>
                    <a:lnTo>
                      <a:pt x="400" y="546"/>
                    </a:lnTo>
                    <a:lnTo>
                      <a:pt x="418" y="546"/>
                    </a:lnTo>
                    <a:lnTo>
                      <a:pt x="492" y="511"/>
                    </a:lnTo>
                    <a:lnTo>
                      <a:pt x="546" y="459"/>
                    </a:lnTo>
                    <a:lnTo>
                      <a:pt x="592" y="393"/>
                    </a:lnTo>
                    <a:lnTo>
                      <a:pt x="626" y="321"/>
                    </a:lnTo>
                    <a:lnTo>
                      <a:pt x="644" y="253"/>
                    </a:lnTo>
                    <a:lnTo>
                      <a:pt x="646" y="232"/>
                    </a:lnTo>
                    <a:lnTo>
                      <a:pt x="645" y="213"/>
                    </a:lnTo>
                    <a:lnTo>
                      <a:pt x="641" y="196"/>
                    </a:lnTo>
                    <a:lnTo>
                      <a:pt x="597" y="184"/>
                    </a:lnTo>
                    <a:lnTo>
                      <a:pt x="558" y="173"/>
                    </a:lnTo>
                    <a:lnTo>
                      <a:pt x="491" y="155"/>
                    </a:lnTo>
                    <a:lnTo>
                      <a:pt x="418" y="134"/>
                    </a:lnTo>
                    <a:lnTo>
                      <a:pt x="358" y="116"/>
                    </a:lnTo>
                    <a:lnTo>
                      <a:pt x="307" y="94"/>
                    </a:lnTo>
                    <a:lnTo>
                      <a:pt x="302" y="91"/>
                    </a:lnTo>
                    <a:lnTo>
                      <a:pt x="297" y="87"/>
                    </a:lnTo>
                    <a:lnTo>
                      <a:pt x="290" y="83"/>
                    </a:lnTo>
                    <a:lnTo>
                      <a:pt x="282" y="79"/>
                    </a:lnTo>
                    <a:lnTo>
                      <a:pt x="274" y="74"/>
                    </a:lnTo>
                    <a:lnTo>
                      <a:pt x="266" y="69"/>
                    </a:lnTo>
                    <a:lnTo>
                      <a:pt x="212" y="36"/>
                    </a:lnTo>
                    <a:lnTo>
                      <a:pt x="169" y="3"/>
                    </a:lnTo>
                    <a:lnTo>
                      <a:pt x="167"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4" name="未知"/>
              <p:cNvSpPr/>
              <p:nvPr/>
            </p:nvSpPr>
            <p:spPr bwMode="auto">
              <a:xfrm>
                <a:off x="1210" y="11"/>
                <a:ext cx="70" cy="101"/>
              </a:xfrm>
              <a:custGeom>
                <a:avLst/>
                <a:gdLst>
                  <a:gd name="T0" fmla="*/ 0 w 174"/>
                  <a:gd name="T1" fmla="*/ 0 h 253"/>
                  <a:gd name="T2" fmla="*/ 0 w 174"/>
                  <a:gd name="T3" fmla="*/ 0 h 253"/>
                  <a:gd name="T4" fmla="*/ 0 w 174"/>
                  <a:gd name="T5" fmla="*/ 0 h 253"/>
                  <a:gd name="T6" fmla="*/ 0 w 174"/>
                  <a:gd name="T7" fmla="*/ 0 h 253"/>
                  <a:gd name="T8" fmla="*/ 0 w 174"/>
                  <a:gd name="T9" fmla="*/ 0 h 253"/>
                  <a:gd name="T10" fmla="*/ 0 w 174"/>
                  <a:gd name="T11" fmla="*/ 0 h 253"/>
                  <a:gd name="T12" fmla="*/ 0 w 174"/>
                  <a:gd name="T13" fmla="*/ 0 h 253"/>
                  <a:gd name="T14" fmla="*/ 0 w 174"/>
                  <a:gd name="T15" fmla="*/ 0 h 253"/>
                  <a:gd name="T16" fmla="*/ 0 w 174"/>
                  <a:gd name="T17" fmla="*/ 0 h 253"/>
                  <a:gd name="T18" fmla="*/ 0 w 174"/>
                  <a:gd name="T19" fmla="*/ 0 h 253"/>
                  <a:gd name="T20" fmla="*/ 0 w 174"/>
                  <a:gd name="T21" fmla="*/ 0 h 253"/>
                  <a:gd name="T22" fmla="*/ 0 w 174"/>
                  <a:gd name="T23" fmla="*/ 0 h 253"/>
                  <a:gd name="T24" fmla="*/ 0 w 174"/>
                  <a:gd name="T25" fmla="*/ 0 h 253"/>
                  <a:gd name="T26" fmla="*/ 0 w 174"/>
                  <a:gd name="T27" fmla="*/ 0 h 253"/>
                  <a:gd name="T28" fmla="*/ 0 w 174"/>
                  <a:gd name="T29" fmla="*/ 0 h 253"/>
                  <a:gd name="T30" fmla="*/ 0 w 174"/>
                  <a:gd name="T31" fmla="*/ 0 h 253"/>
                  <a:gd name="T32" fmla="*/ 0 w 174"/>
                  <a:gd name="T33" fmla="*/ 0 h 253"/>
                  <a:gd name="T34" fmla="*/ 0 w 174"/>
                  <a:gd name="T35" fmla="*/ 0 h 253"/>
                  <a:gd name="T36" fmla="*/ 0 w 174"/>
                  <a:gd name="T37" fmla="*/ 0 h 253"/>
                  <a:gd name="T38" fmla="*/ 0 w 174"/>
                  <a:gd name="T39" fmla="*/ 0 h 253"/>
                  <a:gd name="T40" fmla="*/ 0 w 174"/>
                  <a:gd name="T41" fmla="*/ 0 h 253"/>
                  <a:gd name="T42" fmla="*/ 0 w 174"/>
                  <a:gd name="T43" fmla="*/ 0 h 2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 h="253">
                    <a:moveTo>
                      <a:pt x="105" y="138"/>
                    </a:moveTo>
                    <a:lnTo>
                      <a:pt x="64" y="195"/>
                    </a:lnTo>
                    <a:lnTo>
                      <a:pt x="20" y="244"/>
                    </a:lnTo>
                    <a:lnTo>
                      <a:pt x="4" y="253"/>
                    </a:lnTo>
                    <a:lnTo>
                      <a:pt x="2" y="252"/>
                    </a:lnTo>
                    <a:lnTo>
                      <a:pt x="1" y="251"/>
                    </a:lnTo>
                    <a:lnTo>
                      <a:pt x="0" y="249"/>
                    </a:lnTo>
                    <a:lnTo>
                      <a:pt x="0" y="246"/>
                    </a:lnTo>
                    <a:lnTo>
                      <a:pt x="1" y="242"/>
                    </a:lnTo>
                    <a:lnTo>
                      <a:pt x="27" y="183"/>
                    </a:lnTo>
                    <a:lnTo>
                      <a:pt x="63" y="125"/>
                    </a:lnTo>
                    <a:lnTo>
                      <a:pt x="97" y="75"/>
                    </a:lnTo>
                    <a:lnTo>
                      <a:pt x="140" y="23"/>
                    </a:lnTo>
                    <a:lnTo>
                      <a:pt x="171" y="0"/>
                    </a:lnTo>
                    <a:lnTo>
                      <a:pt x="172" y="1"/>
                    </a:lnTo>
                    <a:lnTo>
                      <a:pt x="174" y="2"/>
                    </a:lnTo>
                    <a:lnTo>
                      <a:pt x="174" y="4"/>
                    </a:lnTo>
                    <a:lnTo>
                      <a:pt x="174" y="7"/>
                    </a:lnTo>
                    <a:lnTo>
                      <a:pt x="174" y="11"/>
                    </a:lnTo>
                    <a:lnTo>
                      <a:pt x="147" y="70"/>
                    </a:lnTo>
                    <a:lnTo>
                      <a:pt x="112" y="128"/>
                    </a:lnTo>
                    <a:lnTo>
                      <a:pt x="105" y="138"/>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5" name="未知"/>
              <p:cNvSpPr/>
              <p:nvPr/>
            </p:nvSpPr>
            <p:spPr bwMode="auto">
              <a:xfrm>
                <a:off x="1228" y="79"/>
                <a:ext cx="234" cy="142"/>
              </a:xfrm>
              <a:custGeom>
                <a:avLst/>
                <a:gdLst>
                  <a:gd name="T0" fmla="*/ 0 w 587"/>
                  <a:gd name="T1" fmla="*/ 0 h 355"/>
                  <a:gd name="T2" fmla="*/ 0 w 587"/>
                  <a:gd name="T3" fmla="*/ 0 h 355"/>
                  <a:gd name="T4" fmla="*/ 0 w 587"/>
                  <a:gd name="T5" fmla="*/ 0 h 355"/>
                  <a:gd name="T6" fmla="*/ 0 w 587"/>
                  <a:gd name="T7" fmla="*/ 0 h 355"/>
                  <a:gd name="T8" fmla="*/ 0 w 587"/>
                  <a:gd name="T9" fmla="*/ 0 h 355"/>
                  <a:gd name="T10" fmla="*/ 0 w 587"/>
                  <a:gd name="T11" fmla="*/ 0 h 355"/>
                  <a:gd name="T12" fmla="*/ 0 w 587"/>
                  <a:gd name="T13" fmla="*/ 0 h 355"/>
                  <a:gd name="T14" fmla="*/ 0 w 587"/>
                  <a:gd name="T15" fmla="*/ 0 h 355"/>
                  <a:gd name="T16" fmla="*/ 0 w 587"/>
                  <a:gd name="T17" fmla="*/ 0 h 355"/>
                  <a:gd name="T18" fmla="*/ 0 w 587"/>
                  <a:gd name="T19" fmla="*/ 0 h 355"/>
                  <a:gd name="T20" fmla="*/ 0 w 587"/>
                  <a:gd name="T21" fmla="*/ 0 h 355"/>
                  <a:gd name="T22" fmla="*/ 0 w 587"/>
                  <a:gd name="T23" fmla="*/ 0 h 355"/>
                  <a:gd name="T24" fmla="*/ 0 w 587"/>
                  <a:gd name="T25" fmla="*/ 0 h 355"/>
                  <a:gd name="T26" fmla="*/ 0 w 587"/>
                  <a:gd name="T27" fmla="*/ 0 h 355"/>
                  <a:gd name="T28" fmla="*/ 0 w 587"/>
                  <a:gd name="T29" fmla="*/ 0 h 355"/>
                  <a:gd name="T30" fmla="*/ 0 w 587"/>
                  <a:gd name="T31" fmla="*/ 0 h 355"/>
                  <a:gd name="T32" fmla="*/ 0 w 587"/>
                  <a:gd name="T33" fmla="*/ 0 h 355"/>
                  <a:gd name="T34" fmla="*/ 0 w 587"/>
                  <a:gd name="T35" fmla="*/ 0 h 355"/>
                  <a:gd name="T36" fmla="*/ 0 w 587"/>
                  <a:gd name="T37" fmla="*/ 0 h 355"/>
                  <a:gd name="T38" fmla="*/ 0 w 587"/>
                  <a:gd name="T39" fmla="*/ 0 h 355"/>
                  <a:gd name="T40" fmla="*/ 0 w 587"/>
                  <a:gd name="T41" fmla="*/ 0 h 355"/>
                  <a:gd name="T42" fmla="*/ 0 w 587"/>
                  <a:gd name="T43" fmla="*/ 0 h 355"/>
                  <a:gd name="T44" fmla="*/ 0 w 587"/>
                  <a:gd name="T45" fmla="*/ 0 h 355"/>
                  <a:gd name="T46" fmla="*/ 0 w 587"/>
                  <a:gd name="T47" fmla="*/ 0 h 355"/>
                  <a:gd name="T48" fmla="*/ 0 w 587"/>
                  <a:gd name="T49" fmla="*/ 0 h 355"/>
                  <a:gd name="T50" fmla="*/ 0 w 587"/>
                  <a:gd name="T51" fmla="*/ 0 h 355"/>
                  <a:gd name="T52" fmla="*/ 0 w 587"/>
                  <a:gd name="T53" fmla="*/ 0 h 355"/>
                  <a:gd name="T54" fmla="*/ 0 w 587"/>
                  <a:gd name="T55" fmla="*/ 0 h 355"/>
                  <a:gd name="T56" fmla="*/ 0 w 587"/>
                  <a:gd name="T57" fmla="*/ 0 h 3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87" h="355">
                    <a:moveTo>
                      <a:pt x="444" y="0"/>
                    </a:moveTo>
                    <a:lnTo>
                      <a:pt x="505" y="15"/>
                    </a:lnTo>
                    <a:lnTo>
                      <a:pt x="563" y="34"/>
                    </a:lnTo>
                    <a:lnTo>
                      <a:pt x="587" y="64"/>
                    </a:lnTo>
                    <a:lnTo>
                      <a:pt x="586" y="77"/>
                    </a:lnTo>
                    <a:lnTo>
                      <a:pt x="567" y="145"/>
                    </a:lnTo>
                    <a:lnTo>
                      <a:pt x="539" y="204"/>
                    </a:lnTo>
                    <a:lnTo>
                      <a:pt x="502" y="263"/>
                    </a:lnTo>
                    <a:lnTo>
                      <a:pt x="460" y="312"/>
                    </a:lnTo>
                    <a:lnTo>
                      <a:pt x="399" y="351"/>
                    </a:lnTo>
                    <a:lnTo>
                      <a:pt x="384" y="355"/>
                    </a:lnTo>
                    <a:lnTo>
                      <a:pt x="380" y="354"/>
                    </a:lnTo>
                    <a:lnTo>
                      <a:pt x="326" y="302"/>
                    </a:lnTo>
                    <a:lnTo>
                      <a:pt x="276" y="243"/>
                    </a:lnTo>
                    <a:lnTo>
                      <a:pt x="262" y="227"/>
                    </a:lnTo>
                    <a:lnTo>
                      <a:pt x="212" y="169"/>
                    </a:lnTo>
                    <a:lnTo>
                      <a:pt x="164" y="124"/>
                    </a:lnTo>
                    <a:lnTo>
                      <a:pt x="109" y="89"/>
                    </a:lnTo>
                    <a:lnTo>
                      <a:pt x="51" y="74"/>
                    </a:lnTo>
                    <a:lnTo>
                      <a:pt x="0" y="69"/>
                    </a:lnTo>
                    <a:lnTo>
                      <a:pt x="2" y="69"/>
                    </a:lnTo>
                    <a:lnTo>
                      <a:pt x="63" y="58"/>
                    </a:lnTo>
                    <a:lnTo>
                      <a:pt x="148" y="44"/>
                    </a:lnTo>
                    <a:lnTo>
                      <a:pt x="213" y="34"/>
                    </a:lnTo>
                    <a:lnTo>
                      <a:pt x="278" y="24"/>
                    </a:lnTo>
                    <a:lnTo>
                      <a:pt x="339" y="14"/>
                    </a:lnTo>
                    <a:lnTo>
                      <a:pt x="410" y="4"/>
                    </a:lnTo>
                    <a:lnTo>
                      <a:pt x="441" y="0"/>
                    </a:lnTo>
                    <a:lnTo>
                      <a:pt x="444" y="0"/>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6" name="未知"/>
              <p:cNvSpPr/>
              <p:nvPr/>
            </p:nvSpPr>
            <p:spPr bwMode="auto">
              <a:xfrm>
                <a:off x="5" y="165"/>
                <a:ext cx="1199" cy="1200"/>
              </a:xfrm>
              <a:custGeom>
                <a:avLst/>
                <a:gdLst>
                  <a:gd name="T0" fmla="*/ 0 w 2998"/>
                  <a:gd name="T1" fmla="*/ 0 h 2999"/>
                  <a:gd name="T2" fmla="*/ 0 w 2998"/>
                  <a:gd name="T3" fmla="*/ 0 h 2999"/>
                  <a:gd name="T4" fmla="*/ 0 w 2998"/>
                  <a:gd name="T5" fmla="*/ 0 h 2999"/>
                  <a:gd name="T6" fmla="*/ 0 w 2998"/>
                  <a:gd name="T7" fmla="*/ 0 h 2999"/>
                  <a:gd name="T8" fmla="*/ 0 w 2998"/>
                  <a:gd name="T9" fmla="*/ 0 h 2999"/>
                  <a:gd name="T10" fmla="*/ 0 w 2998"/>
                  <a:gd name="T11" fmla="*/ 0 h 2999"/>
                  <a:gd name="T12" fmla="*/ 0 w 2998"/>
                  <a:gd name="T13" fmla="*/ 0 h 2999"/>
                  <a:gd name="T14" fmla="*/ 0 w 2998"/>
                  <a:gd name="T15" fmla="*/ 0 h 2999"/>
                  <a:gd name="T16" fmla="*/ 0 w 2998"/>
                  <a:gd name="T17" fmla="*/ 0 h 29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8" h="2999">
                    <a:moveTo>
                      <a:pt x="2981" y="174"/>
                    </a:moveTo>
                    <a:lnTo>
                      <a:pt x="2998" y="2999"/>
                    </a:lnTo>
                    <a:lnTo>
                      <a:pt x="2981" y="174"/>
                    </a:lnTo>
                    <a:lnTo>
                      <a:pt x="2841" y="35"/>
                    </a:lnTo>
                    <a:lnTo>
                      <a:pt x="34" y="2842"/>
                    </a:lnTo>
                    <a:lnTo>
                      <a:pt x="0" y="0"/>
                    </a:lnTo>
                    <a:lnTo>
                      <a:pt x="34" y="2842"/>
                    </a:lnTo>
                    <a:lnTo>
                      <a:pt x="173" y="2981"/>
                    </a:lnTo>
                    <a:lnTo>
                      <a:pt x="2981" y="174"/>
                    </a:lnTo>
                    <a:close/>
                  </a:path>
                </a:pathLst>
              </a:custGeom>
              <a:blipFill dpi="0" rotWithShape="0">
                <a:blip r:embed="rId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7" name="未知"/>
              <p:cNvSpPr/>
              <p:nvPr/>
            </p:nvSpPr>
            <p:spPr bwMode="auto">
              <a:xfrm>
                <a:off x="68" y="227"/>
                <a:ext cx="1163" cy="1164"/>
              </a:xfrm>
              <a:custGeom>
                <a:avLst/>
                <a:gdLst>
                  <a:gd name="T0" fmla="*/ 0 w 2909"/>
                  <a:gd name="T1" fmla="*/ 0 h 2910"/>
                  <a:gd name="T2" fmla="*/ 0 w 2909"/>
                  <a:gd name="T3" fmla="*/ 0 h 2910"/>
                  <a:gd name="T4" fmla="*/ 0 w 2909"/>
                  <a:gd name="T5" fmla="*/ 0 h 2910"/>
                  <a:gd name="T6" fmla="*/ 0 w 2909"/>
                  <a:gd name="T7" fmla="*/ 0 h 2910"/>
                  <a:gd name="T8" fmla="*/ 0 w 2909"/>
                  <a:gd name="T9" fmla="*/ 0 h 2910"/>
                  <a:gd name="T10" fmla="*/ 0 w 2909"/>
                  <a:gd name="T11" fmla="*/ 0 h 2910"/>
                  <a:gd name="T12" fmla="*/ 0 w 2909"/>
                  <a:gd name="T13" fmla="*/ 0 h 2910"/>
                  <a:gd name="T14" fmla="*/ 0 w 2909"/>
                  <a:gd name="T15" fmla="*/ 0 h 2910"/>
                  <a:gd name="T16" fmla="*/ 0 w 2909"/>
                  <a:gd name="T17" fmla="*/ 0 h 29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09" h="2910">
                    <a:moveTo>
                      <a:pt x="2872" y="66"/>
                    </a:moveTo>
                    <a:lnTo>
                      <a:pt x="2909" y="2910"/>
                    </a:lnTo>
                    <a:lnTo>
                      <a:pt x="2872" y="66"/>
                    </a:lnTo>
                    <a:lnTo>
                      <a:pt x="2825" y="18"/>
                    </a:lnTo>
                    <a:lnTo>
                      <a:pt x="17" y="2825"/>
                    </a:lnTo>
                    <a:lnTo>
                      <a:pt x="0" y="0"/>
                    </a:lnTo>
                    <a:lnTo>
                      <a:pt x="17" y="2825"/>
                    </a:lnTo>
                    <a:lnTo>
                      <a:pt x="65" y="2873"/>
                    </a:lnTo>
                    <a:lnTo>
                      <a:pt x="2872" y="66"/>
                    </a:lnTo>
                    <a:close/>
                  </a:path>
                </a:pathLst>
              </a:cu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8" name="未知"/>
              <p:cNvSpPr/>
              <p:nvPr/>
            </p:nvSpPr>
            <p:spPr bwMode="auto">
              <a:xfrm>
                <a:off x="19" y="179"/>
                <a:ext cx="1197" cy="1198"/>
              </a:xfrm>
              <a:custGeom>
                <a:avLst/>
                <a:gdLst>
                  <a:gd name="T0" fmla="*/ 0 w 2994"/>
                  <a:gd name="T1" fmla="*/ 0 h 2994"/>
                  <a:gd name="T2" fmla="*/ 0 w 2994"/>
                  <a:gd name="T3" fmla="*/ 0 h 2994"/>
                  <a:gd name="T4" fmla="*/ 0 w 2994"/>
                  <a:gd name="T5" fmla="*/ 0 h 2994"/>
                  <a:gd name="T6" fmla="*/ 0 w 2994"/>
                  <a:gd name="T7" fmla="*/ 0 h 2994"/>
                  <a:gd name="T8" fmla="*/ 0 w 2994"/>
                  <a:gd name="T9" fmla="*/ 0 h 29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4" h="2994">
                    <a:moveTo>
                      <a:pt x="187" y="2994"/>
                    </a:moveTo>
                    <a:lnTo>
                      <a:pt x="0" y="2807"/>
                    </a:lnTo>
                    <a:lnTo>
                      <a:pt x="2807" y="0"/>
                    </a:lnTo>
                    <a:lnTo>
                      <a:pt x="2994" y="187"/>
                    </a:lnTo>
                    <a:lnTo>
                      <a:pt x="187" y="2994"/>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9" name="未知"/>
              <p:cNvSpPr/>
              <p:nvPr/>
            </p:nvSpPr>
            <p:spPr bwMode="auto">
              <a:xfrm>
                <a:off x="925" y="495"/>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0" name="未知"/>
              <p:cNvSpPr/>
              <p:nvPr/>
            </p:nvSpPr>
            <p:spPr bwMode="auto">
              <a:xfrm>
                <a:off x="925" y="495"/>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1" name="Rectangle 21"/>
              <p:cNvSpPr>
                <a:spLocks noChangeArrowheads="1"/>
              </p:cNvSpPr>
              <p:nvPr/>
            </p:nvSpPr>
            <p:spPr bwMode="auto">
              <a:xfrm>
                <a:off x="930" y="486"/>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2" name="Rectangle 22"/>
              <p:cNvSpPr/>
              <p:nvPr/>
            </p:nvSpPr>
            <p:spPr bwMode="auto">
              <a:xfrm>
                <a:off x="930" y="486"/>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3" name="未知"/>
              <p:cNvSpPr/>
              <p:nvPr/>
            </p:nvSpPr>
            <p:spPr bwMode="auto">
              <a:xfrm>
                <a:off x="925" y="46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4" name="未知"/>
              <p:cNvSpPr/>
              <p:nvPr/>
            </p:nvSpPr>
            <p:spPr bwMode="auto">
              <a:xfrm>
                <a:off x="925" y="46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47"/>
                    </a:moveTo>
                    <a:lnTo>
                      <a:pt x="47" y="8"/>
                    </a:lnTo>
                    <a:lnTo>
                      <a:pt x="39" y="0"/>
                    </a:lnTo>
                    <a:lnTo>
                      <a:pt x="0" y="39"/>
                    </a:lnTo>
                    <a:lnTo>
                      <a:pt x="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 name="Rectangle 25"/>
              <p:cNvSpPr>
                <a:spLocks noChangeArrowheads="1"/>
              </p:cNvSpPr>
              <p:nvPr/>
            </p:nvSpPr>
            <p:spPr bwMode="auto">
              <a:xfrm>
                <a:off x="916" y="456"/>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6" name="Rectangle 26"/>
              <p:cNvSpPr/>
              <p:nvPr/>
            </p:nvSpPr>
            <p:spPr bwMode="auto">
              <a:xfrm>
                <a:off x="916" y="456"/>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7" name="Rectangle 27"/>
              <p:cNvSpPr>
                <a:spLocks noChangeArrowheads="1"/>
              </p:cNvSpPr>
              <p:nvPr/>
            </p:nvSpPr>
            <p:spPr bwMode="auto">
              <a:xfrm>
                <a:off x="887" y="486"/>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8" name="Rectangle 28"/>
              <p:cNvSpPr/>
              <p:nvPr/>
            </p:nvSpPr>
            <p:spPr bwMode="auto">
              <a:xfrm>
                <a:off x="887" y="486"/>
                <a:ext cx="21"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9" name="未知"/>
              <p:cNvSpPr/>
              <p:nvPr/>
            </p:nvSpPr>
            <p:spPr bwMode="auto">
              <a:xfrm>
                <a:off x="895" y="495"/>
                <a:ext cx="18" cy="18"/>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0" name="未知"/>
              <p:cNvSpPr/>
              <p:nvPr/>
            </p:nvSpPr>
            <p:spPr bwMode="auto">
              <a:xfrm>
                <a:off x="895" y="495"/>
                <a:ext cx="18" cy="18"/>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38" y="0"/>
                    </a:moveTo>
                    <a:lnTo>
                      <a:pt x="0" y="39"/>
                    </a:lnTo>
                    <a:lnTo>
                      <a:pt x="8" y="47"/>
                    </a:lnTo>
                    <a:lnTo>
                      <a:pt x="46" y="8"/>
                    </a:lnTo>
                    <a:lnTo>
                      <a:pt x="3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1" name="Rectangle 31"/>
              <p:cNvSpPr>
                <a:spLocks noChangeArrowheads="1"/>
              </p:cNvSpPr>
              <p:nvPr/>
            </p:nvSpPr>
            <p:spPr bwMode="auto">
              <a:xfrm>
                <a:off x="916" y="499"/>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22" name="Rectangle 32"/>
              <p:cNvSpPr/>
              <p:nvPr/>
            </p:nvSpPr>
            <p:spPr bwMode="auto">
              <a:xfrm>
                <a:off x="916" y="499"/>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23" name="未知"/>
              <p:cNvSpPr/>
              <p:nvPr/>
            </p:nvSpPr>
            <p:spPr bwMode="auto">
              <a:xfrm>
                <a:off x="895" y="464"/>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9"/>
                    </a:moveTo>
                    <a:lnTo>
                      <a:pt x="38" y="47"/>
                    </a:lnTo>
                    <a:lnTo>
                      <a:pt x="0" y="8"/>
                    </a:lnTo>
                    <a:lnTo>
                      <a:pt x="8" y="0"/>
                    </a:lnTo>
                    <a:lnTo>
                      <a:pt x="46"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4" name="未知"/>
              <p:cNvSpPr/>
              <p:nvPr/>
            </p:nvSpPr>
            <p:spPr bwMode="auto">
              <a:xfrm>
                <a:off x="895" y="464"/>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9"/>
                    </a:moveTo>
                    <a:lnTo>
                      <a:pt x="8" y="0"/>
                    </a:lnTo>
                    <a:lnTo>
                      <a:pt x="0" y="8"/>
                    </a:lnTo>
                    <a:lnTo>
                      <a:pt x="38" y="47"/>
                    </a:lnTo>
                    <a:lnTo>
                      <a:pt x="46" y="3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未知"/>
              <p:cNvSpPr/>
              <p:nvPr/>
            </p:nvSpPr>
            <p:spPr bwMode="auto">
              <a:xfrm>
                <a:off x="898" y="517"/>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5" h="17">
                    <a:moveTo>
                      <a:pt x="52" y="17"/>
                    </a:moveTo>
                    <a:lnTo>
                      <a:pt x="49" y="17"/>
                    </a:lnTo>
                    <a:lnTo>
                      <a:pt x="45" y="16"/>
                    </a:lnTo>
                    <a:lnTo>
                      <a:pt x="42" y="16"/>
                    </a:lnTo>
                    <a:lnTo>
                      <a:pt x="38" y="16"/>
                    </a:lnTo>
                    <a:lnTo>
                      <a:pt x="35" y="15"/>
                    </a:lnTo>
                    <a:lnTo>
                      <a:pt x="15" y="9"/>
                    </a:lnTo>
                    <a:lnTo>
                      <a:pt x="12" y="7"/>
                    </a:lnTo>
                    <a:lnTo>
                      <a:pt x="9" y="6"/>
                    </a:lnTo>
                    <a:lnTo>
                      <a:pt x="6" y="4"/>
                    </a:lnTo>
                    <a:lnTo>
                      <a:pt x="3" y="2"/>
                    </a:lnTo>
                    <a:lnTo>
                      <a:pt x="0" y="0"/>
                    </a:lnTo>
                    <a:lnTo>
                      <a:pt x="105" y="0"/>
                    </a:lnTo>
                    <a:lnTo>
                      <a:pt x="104" y="0"/>
                    </a:lnTo>
                    <a:lnTo>
                      <a:pt x="102" y="2"/>
                    </a:lnTo>
                    <a:lnTo>
                      <a:pt x="99" y="4"/>
                    </a:lnTo>
                    <a:lnTo>
                      <a:pt x="96" y="6"/>
                    </a:lnTo>
                    <a:lnTo>
                      <a:pt x="90" y="9"/>
                    </a:lnTo>
                    <a:lnTo>
                      <a:pt x="86" y="10"/>
                    </a:lnTo>
                    <a:lnTo>
                      <a:pt x="83" y="11"/>
                    </a:lnTo>
                    <a:lnTo>
                      <a:pt x="80" y="12"/>
                    </a:lnTo>
                    <a:lnTo>
                      <a:pt x="77" y="13"/>
                    </a:lnTo>
                    <a:lnTo>
                      <a:pt x="73" y="14"/>
                    </a:lnTo>
                    <a:lnTo>
                      <a:pt x="70" y="15"/>
                    </a:lnTo>
                    <a:lnTo>
                      <a:pt x="66" y="16"/>
                    </a:lnTo>
                    <a:lnTo>
                      <a:pt x="63" y="16"/>
                    </a:lnTo>
                    <a:lnTo>
                      <a:pt x="59" y="16"/>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6" name="未知"/>
              <p:cNvSpPr/>
              <p:nvPr/>
            </p:nvSpPr>
            <p:spPr bwMode="auto">
              <a:xfrm>
                <a:off x="884" y="460"/>
                <a:ext cx="35" cy="57"/>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w 88"/>
                  <a:gd name="T89" fmla="*/ 0 h 144"/>
                  <a:gd name="T90" fmla="*/ 0 w 88"/>
                  <a:gd name="T91" fmla="*/ 0 h 144"/>
                  <a:gd name="T92" fmla="*/ 0 w 88"/>
                  <a:gd name="T93" fmla="*/ 0 h 144"/>
                  <a:gd name="T94" fmla="*/ 0 w 88"/>
                  <a:gd name="T95" fmla="*/ 0 h 144"/>
                  <a:gd name="T96" fmla="*/ 0 w 88"/>
                  <a:gd name="T97" fmla="*/ 0 h 144"/>
                  <a:gd name="T98" fmla="*/ 0 w 88"/>
                  <a:gd name="T99" fmla="*/ 0 h 144"/>
                  <a:gd name="T100" fmla="*/ 0 w 88"/>
                  <a:gd name="T101" fmla="*/ 0 h 144"/>
                  <a:gd name="T102" fmla="*/ 0 w 88"/>
                  <a:gd name="T103" fmla="*/ 0 h 144"/>
                  <a:gd name="T104" fmla="*/ 0 w 88"/>
                  <a:gd name="T105" fmla="*/ 0 h 144"/>
                  <a:gd name="T106" fmla="*/ 0 w 88"/>
                  <a:gd name="T107" fmla="*/ 0 h 144"/>
                  <a:gd name="T108" fmla="*/ 0 w 88"/>
                  <a:gd name="T109" fmla="*/ 0 h 144"/>
                  <a:gd name="T110" fmla="*/ 0 w 88"/>
                  <a:gd name="T111" fmla="*/ 0 h 144"/>
                  <a:gd name="T112" fmla="*/ 0 w 88"/>
                  <a:gd name="T113" fmla="*/ 0 h 144"/>
                  <a:gd name="T114" fmla="*/ 0 w 88"/>
                  <a:gd name="T115" fmla="*/ 0 h 144"/>
                  <a:gd name="T116" fmla="*/ 0 w 88"/>
                  <a:gd name="T117" fmla="*/ 0 h 144"/>
                  <a:gd name="T118" fmla="*/ 0 w 88"/>
                  <a:gd name="T119" fmla="*/ 0 h 1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 h="144">
                    <a:moveTo>
                      <a:pt x="36" y="144"/>
                    </a:moveTo>
                    <a:lnTo>
                      <a:pt x="36" y="144"/>
                    </a:lnTo>
                    <a:lnTo>
                      <a:pt x="35" y="143"/>
                    </a:lnTo>
                    <a:lnTo>
                      <a:pt x="34" y="142"/>
                    </a:lnTo>
                    <a:lnTo>
                      <a:pt x="33" y="141"/>
                    </a:lnTo>
                    <a:lnTo>
                      <a:pt x="32" y="140"/>
                    </a:lnTo>
                    <a:lnTo>
                      <a:pt x="31" y="140"/>
                    </a:lnTo>
                    <a:lnTo>
                      <a:pt x="31" y="139"/>
                    </a:lnTo>
                    <a:lnTo>
                      <a:pt x="29" y="138"/>
                    </a:lnTo>
                    <a:lnTo>
                      <a:pt x="28" y="137"/>
                    </a:lnTo>
                    <a:lnTo>
                      <a:pt x="27" y="136"/>
                    </a:lnTo>
                    <a:lnTo>
                      <a:pt x="26" y="135"/>
                    </a:lnTo>
                    <a:lnTo>
                      <a:pt x="24" y="133"/>
                    </a:lnTo>
                    <a:lnTo>
                      <a:pt x="23" y="132"/>
                    </a:lnTo>
                    <a:lnTo>
                      <a:pt x="21" y="130"/>
                    </a:lnTo>
                    <a:lnTo>
                      <a:pt x="21" y="129"/>
                    </a:lnTo>
                    <a:lnTo>
                      <a:pt x="20" y="128"/>
                    </a:lnTo>
                    <a:lnTo>
                      <a:pt x="19" y="127"/>
                    </a:lnTo>
                    <a:lnTo>
                      <a:pt x="17" y="125"/>
                    </a:lnTo>
                    <a:lnTo>
                      <a:pt x="16" y="124"/>
                    </a:lnTo>
                    <a:lnTo>
                      <a:pt x="16" y="123"/>
                    </a:lnTo>
                    <a:lnTo>
                      <a:pt x="14" y="121"/>
                    </a:lnTo>
                    <a:lnTo>
                      <a:pt x="13" y="119"/>
                    </a:lnTo>
                    <a:lnTo>
                      <a:pt x="12" y="118"/>
                    </a:lnTo>
                    <a:lnTo>
                      <a:pt x="7" y="107"/>
                    </a:lnTo>
                    <a:lnTo>
                      <a:pt x="6" y="105"/>
                    </a:lnTo>
                    <a:lnTo>
                      <a:pt x="5" y="102"/>
                    </a:lnTo>
                    <a:lnTo>
                      <a:pt x="4" y="100"/>
                    </a:lnTo>
                    <a:lnTo>
                      <a:pt x="4" y="99"/>
                    </a:lnTo>
                    <a:lnTo>
                      <a:pt x="3" y="97"/>
                    </a:lnTo>
                    <a:lnTo>
                      <a:pt x="3" y="94"/>
                    </a:lnTo>
                    <a:lnTo>
                      <a:pt x="1" y="83"/>
                    </a:lnTo>
                    <a:lnTo>
                      <a:pt x="0" y="81"/>
                    </a:lnTo>
                    <a:lnTo>
                      <a:pt x="0" y="79"/>
                    </a:lnTo>
                    <a:lnTo>
                      <a:pt x="0" y="78"/>
                    </a:lnTo>
                    <a:lnTo>
                      <a:pt x="0" y="75"/>
                    </a:lnTo>
                    <a:lnTo>
                      <a:pt x="0" y="72"/>
                    </a:lnTo>
                    <a:lnTo>
                      <a:pt x="0" y="64"/>
                    </a:lnTo>
                    <a:lnTo>
                      <a:pt x="1" y="61"/>
                    </a:lnTo>
                    <a:lnTo>
                      <a:pt x="1" y="58"/>
                    </a:lnTo>
                    <a:lnTo>
                      <a:pt x="1" y="55"/>
                    </a:lnTo>
                    <a:lnTo>
                      <a:pt x="2" y="53"/>
                    </a:lnTo>
                    <a:lnTo>
                      <a:pt x="2" y="52"/>
                    </a:lnTo>
                    <a:lnTo>
                      <a:pt x="3" y="50"/>
                    </a:lnTo>
                    <a:lnTo>
                      <a:pt x="3" y="47"/>
                    </a:lnTo>
                    <a:lnTo>
                      <a:pt x="4" y="45"/>
                    </a:lnTo>
                    <a:lnTo>
                      <a:pt x="5" y="42"/>
                    </a:lnTo>
                    <a:lnTo>
                      <a:pt x="6" y="40"/>
                    </a:lnTo>
                    <a:lnTo>
                      <a:pt x="6" y="39"/>
                    </a:lnTo>
                    <a:lnTo>
                      <a:pt x="7" y="37"/>
                    </a:lnTo>
                    <a:lnTo>
                      <a:pt x="8" y="35"/>
                    </a:lnTo>
                    <a:lnTo>
                      <a:pt x="9" y="32"/>
                    </a:lnTo>
                    <a:lnTo>
                      <a:pt x="10" y="30"/>
                    </a:lnTo>
                    <a:lnTo>
                      <a:pt x="12" y="28"/>
                    </a:lnTo>
                    <a:lnTo>
                      <a:pt x="12" y="26"/>
                    </a:lnTo>
                    <a:lnTo>
                      <a:pt x="13" y="26"/>
                    </a:lnTo>
                    <a:lnTo>
                      <a:pt x="14" y="23"/>
                    </a:lnTo>
                    <a:lnTo>
                      <a:pt x="16" y="21"/>
                    </a:lnTo>
                    <a:lnTo>
                      <a:pt x="16" y="20"/>
                    </a:lnTo>
                    <a:lnTo>
                      <a:pt x="17" y="19"/>
                    </a:lnTo>
                    <a:lnTo>
                      <a:pt x="19" y="18"/>
                    </a:lnTo>
                    <a:lnTo>
                      <a:pt x="20" y="16"/>
                    </a:lnTo>
                    <a:lnTo>
                      <a:pt x="21" y="15"/>
                    </a:lnTo>
                    <a:lnTo>
                      <a:pt x="21" y="14"/>
                    </a:lnTo>
                    <a:lnTo>
                      <a:pt x="23" y="12"/>
                    </a:lnTo>
                    <a:lnTo>
                      <a:pt x="24" y="11"/>
                    </a:lnTo>
                    <a:lnTo>
                      <a:pt x="26" y="9"/>
                    </a:lnTo>
                    <a:lnTo>
                      <a:pt x="27" y="8"/>
                    </a:lnTo>
                    <a:lnTo>
                      <a:pt x="28" y="7"/>
                    </a:lnTo>
                    <a:lnTo>
                      <a:pt x="29" y="6"/>
                    </a:lnTo>
                    <a:lnTo>
                      <a:pt x="31" y="5"/>
                    </a:lnTo>
                    <a:lnTo>
                      <a:pt x="32" y="4"/>
                    </a:lnTo>
                    <a:lnTo>
                      <a:pt x="33" y="3"/>
                    </a:lnTo>
                    <a:lnTo>
                      <a:pt x="34" y="2"/>
                    </a:lnTo>
                    <a:lnTo>
                      <a:pt x="35" y="1"/>
                    </a:lnTo>
                    <a:lnTo>
                      <a:pt x="36" y="1"/>
                    </a:lnTo>
                    <a:lnTo>
                      <a:pt x="36" y="0"/>
                    </a:lnTo>
                    <a:lnTo>
                      <a:pt x="88" y="0"/>
                    </a:lnTo>
                    <a:lnTo>
                      <a:pt x="86" y="0"/>
                    </a:lnTo>
                    <a:lnTo>
                      <a:pt x="83" y="1"/>
                    </a:lnTo>
                    <a:lnTo>
                      <a:pt x="64" y="5"/>
                    </a:lnTo>
                    <a:lnTo>
                      <a:pt x="61" y="6"/>
                    </a:lnTo>
                    <a:lnTo>
                      <a:pt x="58" y="7"/>
                    </a:lnTo>
                    <a:lnTo>
                      <a:pt x="29" y="32"/>
                    </a:lnTo>
                    <a:lnTo>
                      <a:pt x="27" y="35"/>
                    </a:lnTo>
                    <a:lnTo>
                      <a:pt x="26" y="37"/>
                    </a:lnTo>
                    <a:lnTo>
                      <a:pt x="25" y="39"/>
                    </a:lnTo>
                    <a:lnTo>
                      <a:pt x="24" y="40"/>
                    </a:lnTo>
                    <a:lnTo>
                      <a:pt x="18" y="58"/>
                    </a:lnTo>
                    <a:lnTo>
                      <a:pt x="18" y="61"/>
                    </a:lnTo>
                    <a:lnTo>
                      <a:pt x="17" y="64"/>
                    </a:lnTo>
                    <a:lnTo>
                      <a:pt x="17" y="65"/>
                    </a:lnTo>
                    <a:lnTo>
                      <a:pt x="17" y="66"/>
                    </a:lnTo>
                    <a:lnTo>
                      <a:pt x="17" y="69"/>
                    </a:lnTo>
                    <a:lnTo>
                      <a:pt x="17" y="72"/>
                    </a:lnTo>
                    <a:lnTo>
                      <a:pt x="17" y="75"/>
                    </a:lnTo>
                    <a:lnTo>
                      <a:pt x="17" y="78"/>
                    </a:lnTo>
                    <a:lnTo>
                      <a:pt x="17" y="79"/>
                    </a:lnTo>
                    <a:lnTo>
                      <a:pt x="17" y="81"/>
                    </a:lnTo>
                    <a:lnTo>
                      <a:pt x="29" y="112"/>
                    </a:lnTo>
                    <a:lnTo>
                      <a:pt x="30" y="114"/>
                    </a:lnTo>
                    <a:lnTo>
                      <a:pt x="32" y="116"/>
                    </a:lnTo>
                    <a:lnTo>
                      <a:pt x="33" y="118"/>
                    </a:lnTo>
                    <a:lnTo>
                      <a:pt x="34" y="119"/>
                    </a:lnTo>
                    <a:lnTo>
                      <a:pt x="72" y="142"/>
                    </a:lnTo>
                    <a:lnTo>
                      <a:pt x="74" y="142"/>
                    </a:lnTo>
                    <a:lnTo>
                      <a:pt x="77" y="143"/>
                    </a:lnTo>
                    <a:lnTo>
                      <a:pt x="80" y="143"/>
                    </a:lnTo>
                    <a:lnTo>
                      <a:pt x="83" y="144"/>
                    </a:lnTo>
                    <a:lnTo>
                      <a:pt x="86" y="144"/>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7" name="未知"/>
              <p:cNvSpPr/>
              <p:nvPr/>
            </p:nvSpPr>
            <p:spPr bwMode="auto">
              <a:xfrm>
                <a:off x="919" y="460"/>
                <a:ext cx="36" cy="57"/>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9" h="144">
                    <a:moveTo>
                      <a:pt x="0" y="144"/>
                    </a:moveTo>
                    <a:lnTo>
                      <a:pt x="17" y="142"/>
                    </a:lnTo>
                    <a:lnTo>
                      <a:pt x="35" y="135"/>
                    </a:lnTo>
                    <a:lnTo>
                      <a:pt x="38" y="133"/>
                    </a:lnTo>
                    <a:lnTo>
                      <a:pt x="39" y="132"/>
                    </a:lnTo>
                    <a:lnTo>
                      <a:pt x="40" y="132"/>
                    </a:lnTo>
                    <a:lnTo>
                      <a:pt x="50" y="124"/>
                    </a:lnTo>
                    <a:lnTo>
                      <a:pt x="51" y="123"/>
                    </a:lnTo>
                    <a:lnTo>
                      <a:pt x="52" y="121"/>
                    </a:lnTo>
                    <a:lnTo>
                      <a:pt x="55" y="118"/>
                    </a:lnTo>
                    <a:lnTo>
                      <a:pt x="58" y="115"/>
                    </a:lnTo>
                    <a:lnTo>
                      <a:pt x="59" y="114"/>
                    </a:lnTo>
                    <a:lnTo>
                      <a:pt x="60" y="112"/>
                    </a:lnTo>
                    <a:lnTo>
                      <a:pt x="65" y="103"/>
                    </a:lnTo>
                    <a:lnTo>
                      <a:pt x="67" y="100"/>
                    </a:lnTo>
                    <a:lnTo>
                      <a:pt x="67" y="99"/>
                    </a:lnTo>
                    <a:lnTo>
                      <a:pt x="68" y="96"/>
                    </a:lnTo>
                    <a:lnTo>
                      <a:pt x="69" y="94"/>
                    </a:lnTo>
                    <a:lnTo>
                      <a:pt x="69" y="93"/>
                    </a:lnTo>
                    <a:lnTo>
                      <a:pt x="70" y="90"/>
                    </a:lnTo>
                    <a:lnTo>
                      <a:pt x="70" y="88"/>
                    </a:lnTo>
                    <a:lnTo>
                      <a:pt x="71" y="86"/>
                    </a:lnTo>
                    <a:lnTo>
                      <a:pt x="71" y="83"/>
                    </a:lnTo>
                    <a:lnTo>
                      <a:pt x="72" y="79"/>
                    </a:lnTo>
                    <a:lnTo>
                      <a:pt x="72" y="78"/>
                    </a:lnTo>
                    <a:lnTo>
                      <a:pt x="72" y="76"/>
                    </a:lnTo>
                    <a:lnTo>
                      <a:pt x="72" y="72"/>
                    </a:lnTo>
                    <a:lnTo>
                      <a:pt x="72" y="69"/>
                    </a:lnTo>
                    <a:lnTo>
                      <a:pt x="72" y="67"/>
                    </a:lnTo>
                    <a:lnTo>
                      <a:pt x="72" y="65"/>
                    </a:lnTo>
                    <a:lnTo>
                      <a:pt x="71" y="62"/>
                    </a:lnTo>
                    <a:lnTo>
                      <a:pt x="71" y="61"/>
                    </a:lnTo>
                    <a:lnTo>
                      <a:pt x="71" y="58"/>
                    </a:lnTo>
                    <a:lnTo>
                      <a:pt x="70" y="56"/>
                    </a:lnTo>
                    <a:lnTo>
                      <a:pt x="70" y="55"/>
                    </a:lnTo>
                    <a:lnTo>
                      <a:pt x="69" y="51"/>
                    </a:lnTo>
                    <a:lnTo>
                      <a:pt x="69" y="50"/>
                    </a:lnTo>
                    <a:lnTo>
                      <a:pt x="68" y="48"/>
                    </a:lnTo>
                    <a:lnTo>
                      <a:pt x="67" y="45"/>
                    </a:lnTo>
                    <a:lnTo>
                      <a:pt x="62" y="35"/>
                    </a:lnTo>
                    <a:lnTo>
                      <a:pt x="60" y="32"/>
                    </a:lnTo>
                    <a:lnTo>
                      <a:pt x="59" y="30"/>
                    </a:lnTo>
                    <a:lnTo>
                      <a:pt x="58" y="29"/>
                    </a:lnTo>
                    <a:lnTo>
                      <a:pt x="55" y="26"/>
                    </a:lnTo>
                    <a:lnTo>
                      <a:pt x="52" y="23"/>
                    </a:lnTo>
                    <a:lnTo>
                      <a:pt x="51" y="21"/>
                    </a:lnTo>
                    <a:lnTo>
                      <a:pt x="50" y="20"/>
                    </a:lnTo>
                    <a:lnTo>
                      <a:pt x="49" y="19"/>
                    </a:lnTo>
                    <a:lnTo>
                      <a:pt x="47" y="18"/>
                    </a:lnTo>
                    <a:lnTo>
                      <a:pt x="47" y="17"/>
                    </a:lnTo>
                    <a:lnTo>
                      <a:pt x="45" y="16"/>
                    </a:lnTo>
                    <a:lnTo>
                      <a:pt x="35" y="9"/>
                    </a:lnTo>
                    <a:lnTo>
                      <a:pt x="33" y="8"/>
                    </a:lnTo>
                    <a:lnTo>
                      <a:pt x="30" y="7"/>
                    </a:lnTo>
                    <a:lnTo>
                      <a:pt x="28" y="6"/>
                    </a:lnTo>
                    <a:lnTo>
                      <a:pt x="17" y="2"/>
                    </a:lnTo>
                    <a:lnTo>
                      <a:pt x="15" y="2"/>
                    </a:lnTo>
                    <a:lnTo>
                      <a:pt x="0" y="0"/>
                    </a:lnTo>
                    <a:lnTo>
                      <a:pt x="53" y="0"/>
                    </a:lnTo>
                    <a:lnTo>
                      <a:pt x="53" y="1"/>
                    </a:lnTo>
                    <a:lnTo>
                      <a:pt x="54" y="1"/>
                    </a:lnTo>
                    <a:lnTo>
                      <a:pt x="54" y="2"/>
                    </a:lnTo>
                    <a:lnTo>
                      <a:pt x="55" y="2"/>
                    </a:lnTo>
                    <a:lnTo>
                      <a:pt x="56" y="3"/>
                    </a:lnTo>
                    <a:lnTo>
                      <a:pt x="57" y="4"/>
                    </a:lnTo>
                    <a:lnTo>
                      <a:pt x="58" y="5"/>
                    </a:lnTo>
                    <a:lnTo>
                      <a:pt x="59" y="6"/>
                    </a:lnTo>
                    <a:lnTo>
                      <a:pt x="61" y="7"/>
                    </a:lnTo>
                    <a:lnTo>
                      <a:pt x="62" y="8"/>
                    </a:lnTo>
                    <a:lnTo>
                      <a:pt x="63" y="9"/>
                    </a:lnTo>
                    <a:lnTo>
                      <a:pt x="65" y="11"/>
                    </a:lnTo>
                    <a:lnTo>
                      <a:pt x="66" y="12"/>
                    </a:lnTo>
                    <a:lnTo>
                      <a:pt x="67" y="14"/>
                    </a:lnTo>
                    <a:lnTo>
                      <a:pt x="68" y="15"/>
                    </a:lnTo>
                    <a:lnTo>
                      <a:pt x="69" y="16"/>
                    </a:lnTo>
                    <a:lnTo>
                      <a:pt x="70" y="17"/>
                    </a:lnTo>
                    <a:lnTo>
                      <a:pt x="70" y="18"/>
                    </a:lnTo>
                    <a:lnTo>
                      <a:pt x="72" y="19"/>
                    </a:lnTo>
                    <a:lnTo>
                      <a:pt x="72" y="20"/>
                    </a:lnTo>
                    <a:lnTo>
                      <a:pt x="73" y="21"/>
                    </a:lnTo>
                    <a:lnTo>
                      <a:pt x="74" y="23"/>
                    </a:lnTo>
                    <a:lnTo>
                      <a:pt x="76" y="26"/>
                    </a:lnTo>
                    <a:lnTo>
                      <a:pt x="88" y="61"/>
                    </a:lnTo>
                    <a:lnTo>
                      <a:pt x="88" y="62"/>
                    </a:lnTo>
                    <a:lnTo>
                      <a:pt x="89" y="65"/>
                    </a:lnTo>
                    <a:lnTo>
                      <a:pt x="89" y="67"/>
                    </a:lnTo>
                    <a:lnTo>
                      <a:pt x="89" y="69"/>
                    </a:lnTo>
                    <a:lnTo>
                      <a:pt x="89" y="72"/>
                    </a:lnTo>
                    <a:lnTo>
                      <a:pt x="89" y="76"/>
                    </a:lnTo>
                    <a:lnTo>
                      <a:pt x="89" y="78"/>
                    </a:lnTo>
                    <a:lnTo>
                      <a:pt x="89" y="79"/>
                    </a:lnTo>
                    <a:lnTo>
                      <a:pt x="88" y="83"/>
                    </a:lnTo>
                    <a:lnTo>
                      <a:pt x="88" y="86"/>
                    </a:lnTo>
                    <a:lnTo>
                      <a:pt x="88" y="88"/>
                    </a:lnTo>
                    <a:lnTo>
                      <a:pt x="87" y="90"/>
                    </a:lnTo>
                    <a:lnTo>
                      <a:pt x="87" y="93"/>
                    </a:lnTo>
                    <a:lnTo>
                      <a:pt x="86" y="94"/>
                    </a:lnTo>
                    <a:lnTo>
                      <a:pt x="86" y="96"/>
                    </a:lnTo>
                    <a:lnTo>
                      <a:pt x="85" y="99"/>
                    </a:lnTo>
                    <a:lnTo>
                      <a:pt x="81" y="109"/>
                    </a:lnTo>
                    <a:lnTo>
                      <a:pt x="73" y="123"/>
                    </a:lnTo>
                    <a:lnTo>
                      <a:pt x="72" y="124"/>
                    </a:lnTo>
                    <a:lnTo>
                      <a:pt x="72" y="125"/>
                    </a:lnTo>
                    <a:lnTo>
                      <a:pt x="70" y="127"/>
                    </a:lnTo>
                    <a:lnTo>
                      <a:pt x="69" y="128"/>
                    </a:lnTo>
                    <a:lnTo>
                      <a:pt x="68" y="130"/>
                    </a:lnTo>
                    <a:lnTo>
                      <a:pt x="67" y="130"/>
                    </a:lnTo>
                    <a:lnTo>
                      <a:pt x="66" y="132"/>
                    </a:lnTo>
                    <a:lnTo>
                      <a:pt x="65" y="133"/>
                    </a:lnTo>
                    <a:lnTo>
                      <a:pt x="63" y="135"/>
                    </a:lnTo>
                    <a:lnTo>
                      <a:pt x="62" y="136"/>
                    </a:lnTo>
                    <a:lnTo>
                      <a:pt x="61" y="137"/>
                    </a:lnTo>
                    <a:lnTo>
                      <a:pt x="59" y="138"/>
                    </a:lnTo>
                    <a:lnTo>
                      <a:pt x="58" y="139"/>
                    </a:lnTo>
                    <a:lnTo>
                      <a:pt x="58" y="140"/>
                    </a:lnTo>
                    <a:lnTo>
                      <a:pt x="57" y="140"/>
                    </a:lnTo>
                    <a:lnTo>
                      <a:pt x="56" y="141"/>
                    </a:lnTo>
                    <a:lnTo>
                      <a:pt x="55" y="142"/>
                    </a:lnTo>
                    <a:lnTo>
                      <a:pt x="54" y="142"/>
                    </a:lnTo>
                    <a:lnTo>
                      <a:pt x="54" y="143"/>
                    </a:lnTo>
                    <a:lnTo>
                      <a:pt x="53" y="143"/>
                    </a:lnTo>
                    <a:lnTo>
                      <a:pt x="53"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8" name="未知"/>
              <p:cNvSpPr/>
              <p:nvPr/>
            </p:nvSpPr>
            <p:spPr bwMode="auto">
              <a:xfrm>
                <a:off x="898" y="453"/>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 h="17">
                    <a:moveTo>
                      <a:pt x="0" y="17"/>
                    </a:moveTo>
                    <a:lnTo>
                      <a:pt x="0" y="17"/>
                    </a:lnTo>
                    <a:lnTo>
                      <a:pt x="3" y="15"/>
                    </a:lnTo>
                    <a:lnTo>
                      <a:pt x="22" y="6"/>
                    </a:lnTo>
                    <a:lnTo>
                      <a:pt x="25" y="5"/>
                    </a:lnTo>
                    <a:lnTo>
                      <a:pt x="38" y="1"/>
                    </a:lnTo>
                    <a:lnTo>
                      <a:pt x="42" y="1"/>
                    </a:lnTo>
                    <a:lnTo>
                      <a:pt x="45" y="1"/>
                    </a:lnTo>
                    <a:lnTo>
                      <a:pt x="49" y="0"/>
                    </a:lnTo>
                    <a:lnTo>
                      <a:pt x="52" y="0"/>
                    </a:lnTo>
                    <a:lnTo>
                      <a:pt x="56" y="0"/>
                    </a:lnTo>
                    <a:lnTo>
                      <a:pt x="59" y="1"/>
                    </a:lnTo>
                    <a:lnTo>
                      <a:pt x="63" y="1"/>
                    </a:lnTo>
                    <a:lnTo>
                      <a:pt x="66" y="1"/>
                    </a:lnTo>
                    <a:lnTo>
                      <a:pt x="70" y="2"/>
                    </a:lnTo>
                    <a:lnTo>
                      <a:pt x="73" y="3"/>
                    </a:lnTo>
                    <a:lnTo>
                      <a:pt x="83" y="6"/>
                    </a:lnTo>
                    <a:lnTo>
                      <a:pt x="86" y="7"/>
                    </a:lnTo>
                    <a:lnTo>
                      <a:pt x="90" y="8"/>
                    </a:lnTo>
                    <a:lnTo>
                      <a:pt x="93" y="10"/>
                    </a:lnTo>
                    <a:lnTo>
                      <a:pt x="96" y="12"/>
                    </a:lnTo>
                    <a:lnTo>
                      <a:pt x="104" y="1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9" name="未知"/>
              <p:cNvSpPr/>
              <p:nvPr/>
            </p:nvSpPr>
            <p:spPr bwMode="auto">
              <a:xfrm>
                <a:off x="891" y="460"/>
                <a:ext cx="57" cy="57"/>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122" y="123"/>
                    </a:moveTo>
                    <a:lnTo>
                      <a:pt x="71" y="144"/>
                    </a:lnTo>
                    <a:lnTo>
                      <a:pt x="69" y="144"/>
                    </a:lnTo>
                    <a:lnTo>
                      <a:pt x="15" y="116"/>
                    </a:lnTo>
                    <a:lnTo>
                      <a:pt x="0" y="72"/>
                    </a:lnTo>
                    <a:lnTo>
                      <a:pt x="0" y="69"/>
                    </a:lnTo>
                    <a:lnTo>
                      <a:pt x="27" y="16"/>
                    </a:lnTo>
                    <a:lnTo>
                      <a:pt x="71" y="0"/>
                    </a:lnTo>
                    <a:lnTo>
                      <a:pt x="74" y="0"/>
                    </a:lnTo>
                    <a:lnTo>
                      <a:pt x="130" y="30"/>
                    </a:lnTo>
                    <a:lnTo>
                      <a:pt x="143" y="72"/>
                    </a:lnTo>
                    <a:lnTo>
                      <a:pt x="143" y="78"/>
                    </a:lnTo>
                    <a:lnTo>
                      <a:pt x="122" y="12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0" name="未知"/>
              <p:cNvSpPr/>
              <p:nvPr/>
            </p:nvSpPr>
            <p:spPr bwMode="auto">
              <a:xfrm>
                <a:off x="884" y="453"/>
                <a:ext cx="71"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w 177"/>
                  <a:gd name="T33" fmla="*/ 0 h 178"/>
                  <a:gd name="T34" fmla="*/ 0 w 177"/>
                  <a:gd name="T35" fmla="*/ 0 h 1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 h="178">
                    <a:moveTo>
                      <a:pt x="151" y="26"/>
                    </a:moveTo>
                    <a:lnTo>
                      <a:pt x="95" y="1"/>
                    </a:lnTo>
                    <a:lnTo>
                      <a:pt x="88" y="0"/>
                    </a:lnTo>
                    <a:lnTo>
                      <a:pt x="85" y="0"/>
                    </a:lnTo>
                    <a:lnTo>
                      <a:pt x="28" y="24"/>
                    </a:lnTo>
                    <a:lnTo>
                      <a:pt x="0" y="82"/>
                    </a:lnTo>
                    <a:lnTo>
                      <a:pt x="0" y="89"/>
                    </a:lnTo>
                    <a:lnTo>
                      <a:pt x="0" y="96"/>
                    </a:lnTo>
                    <a:lnTo>
                      <a:pt x="26" y="152"/>
                    </a:lnTo>
                    <a:lnTo>
                      <a:pt x="81" y="177"/>
                    </a:lnTo>
                    <a:lnTo>
                      <a:pt x="88" y="178"/>
                    </a:lnTo>
                    <a:lnTo>
                      <a:pt x="92" y="178"/>
                    </a:lnTo>
                    <a:lnTo>
                      <a:pt x="149" y="154"/>
                    </a:lnTo>
                    <a:lnTo>
                      <a:pt x="176" y="100"/>
                    </a:lnTo>
                    <a:lnTo>
                      <a:pt x="177" y="89"/>
                    </a:lnTo>
                    <a:lnTo>
                      <a:pt x="177" y="86"/>
                    </a:lnTo>
                    <a:lnTo>
                      <a:pt x="154" y="29"/>
                    </a:lnTo>
                    <a:lnTo>
                      <a:pt x="151" y="2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1" name="未知"/>
              <p:cNvSpPr/>
              <p:nvPr/>
            </p:nvSpPr>
            <p:spPr bwMode="auto">
              <a:xfrm>
                <a:off x="909" y="497"/>
                <a:ext cx="20" cy="5"/>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0" h="11">
                    <a:moveTo>
                      <a:pt x="25" y="11"/>
                    </a:moveTo>
                    <a:lnTo>
                      <a:pt x="24" y="11"/>
                    </a:lnTo>
                    <a:lnTo>
                      <a:pt x="23" y="11"/>
                    </a:lnTo>
                    <a:lnTo>
                      <a:pt x="21" y="11"/>
                    </a:lnTo>
                    <a:lnTo>
                      <a:pt x="20" y="11"/>
                    </a:lnTo>
                    <a:lnTo>
                      <a:pt x="19" y="11"/>
                    </a:lnTo>
                    <a:lnTo>
                      <a:pt x="18" y="10"/>
                    </a:lnTo>
                    <a:lnTo>
                      <a:pt x="16" y="10"/>
                    </a:lnTo>
                    <a:lnTo>
                      <a:pt x="15" y="10"/>
                    </a:lnTo>
                    <a:lnTo>
                      <a:pt x="14" y="9"/>
                    </a:lnTo>
                    <a:lnTo>
                      <a:pt x="13" y="9"/>
                    </a:lnTo>
                    <a:lnTo>
                      <a:pt x="12" y="8"/>
                    </a:lnTo>
                    <a:lnTo>
                      <a:pt x="7" y="6"/>
                    </a:lnTo>
                    <a:lnTo>
                      <a:pt x="6" y="5"/>
                    </a:lnTo>
                    <a:lnTo>
                      <a:pt x="5" y="4"/>
                    </a:lnTo>
                    <a:lnTo>
                      <a:pt x="4" y="3"/>
                    </a:lnTo>
                    <a:lnTo>
                      <a:pt x="3" y="2"/>
                    </a:lnTo>
                    <a:lnTo>
                      <a:pt x="2" y="1"/>
                    </a:lnTo>
                    <a:lnTo>
                      <a:pt x="1" y="0"/>
                    </a:lnTo>
                    <a:lnTo>
                      <a:pt x="0" y="0"/>
                    </a:lnTo>
                    <a:lnTo>
                      <a:pt x="50" y="0"/>
                    </a:lnTo>
                    <a:lnTo>
                      <a:pt x="49" y="1"/>
                    </a:lnTo>
                    <a:lnTo>
                      <a:pt x="48" y="2"/>
                    </a:lnTo>
                    <a:lnTo>
                      <a:pt x="47" y="3"/>
                    </a:lnTo>
                    <a:lnTo>
                      <a:pt x="42" y="7"/>
                    </a:lnTo>
                    <a:lnTo>
                      <a:pt x="40" y="8"/>
                    </a:lnTo>
                    <a:lnTo>
                      <a:pt x="39" y="8"/>
                    </a:lnTo>
                    <a:lnTo>
                      <a:pt x="38" y="9"/>
                    </a:lnTo>
                    <a:lnTo>
                      <a:pt x="37" y="9"/>
                    </a:lnTo>
                    <a:lnTo>
                      <a:pt x="36" y="10"/>
                    </a:lnTo>
                    <a:lnTo>
                      <a:pt x="34" y="10"/>
                    </a:lnTo>
                    <a:lnTo>
                      <a:pt x="33" y="10"/>
                    </a:lnTo>
                    <a:lnTo>
                      <a:pt x="32" y="11"/>
                    </a:lnTo>
                    <a:lnTo>
                      <a:pt x="31" y="11"/>
                    </a:lnTo>
                    <a:lnTo>
                      <a:pt x="29" y="11"/>
                    </a:lnTo>
                    <a:lnTo>
                      <a:pt x="28" y="11"/>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2" name="未知"/>
              <p:cNvSpPr/>
              <p:nvPr/>
            </p:nvSpPr>
            <p:spPr bwMode="auto">
              <a:xfrm>
                <a:off x="906" y="480"/>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 h="44">
                    <a:moveTo>
                      <a:pt x="8" y="44"/>
                    </a:moveTo>
                    <a:lnTo>
                      <a:pt x="8" y="44"/>
                    </a:lnTo>
                    <a:lnTo>
                      <a:pt x="8" y="43"/>
                    </a:lnTo>
                    <a:lnTo>
                      <a:pt x="7" y="42"/>
                    </a:lnTo>
                    <a:lnTo>
                      <a:pt x="7" y="41"/>
                    </a:lnTo>
                    <a:lnTo>
                      <a:pt x="6" y="41"/>
                    </a:lnTo>
                    <a:lnTo>
                      <a:pt x="6" y="40"/>
                    </a:lnTo>
                    <a:lnTo>
                      <a:pt x="5" y="40"/>
                    </a:lnTo>
                    <a:lnTo>
                      <a:pt x="5" y="39"/>
                    </a:lnTo>
                    <a:lnTo>
                      <a:pt x="3" y="35"/>
                    </a:lnTo>
                    <a:lnTo>
                      <a:pt x="3" y="34"/>
                    </a:lnTo>
                    <a:lnTo>
                      <a:pt x="2" y="33"/>
                    </a:lnTo>
                    <a:lnTo>
                      <a:pt x="2" y="32"/>
                    </a:lnTo>
                    <a:lnTo>
                      <a:pt x="2" y="31"/>
                    </a:lnTo>
                    <a:lnTo>
                      <a:pt x="1" y="30"/>
                    </a:lnTo>
                    <a:lnTo>
                      <a:pt x="1" y="29"/>
                    </a:lnTo>
                    <a:lnTo>
                      <a:pt x="1" y="28"/>
                    </a:lnTo>
                    <a:lnTo>
                      <a:pt x="1" y="27"/>
                    </a:lnTo>
                    <a:lnTo>
                      <a:pt x="1" y="26"/>
                    </a:lnTo>
                    <a:lnTo>
                      <a:pt x="1" y="25"/>
                    </a:lnTo>
                    <a:lnTo>
                      <a:pt x="0" y="25"/>
                    </a:lnTo>
                    <a:lnTo>
                      <a:pt x="0" y="24"/>
                    </a:lnTo>
                    <a:lnTo>
                      <a:pt x="0" y="23"/>
                    </a:lnTo>
                    <a:lnTo>
                      <a:pt x="0" y="22"/>
                    </a:lnTo>
                    <a:lnTo>
                      <a:pt x="0" y="21"/>
                    </a:lnTo>
                    <a:lnTo>
                      <a:pt x="0" y="20"/>
                    </a:lnTo>
                    <a:lnTo>
                      <a:pt x="1" y="19"/>
                    </a:lnTo>
                    <a:lnTo>
                      <a:pt x="1" y="18"/>
                    </a:lnTo>
                    <a:lnTo>
                      <a:pt x="1" y="17"/>
                    </a:lnTo>
                    <a:lnTo>
                      <a:pt x="1" y="16"/>
                    </a:lnTo>
                    <a:lnTo>
                      <a:pt x="1" y="15"/>
                    </a:lnTo>
                    <a:lnTo>
                      <a:pt x="1" y="14"/>
                    </a:lnTo>
                    <a:lnTo>
                      <a:pt x="2" y="13"/>
                    </a:lnTo>
                    <a:lnTo>
                      <a:pt x="2" y="12"/>
                    </a:lnTo>
                    <a:lnTo>
                      <a:pt x="2" y="11"/>
                    </a:lnTo>
                    <a:lnTo>
                      <a:pt x="3" y="10"/>
                    </a:lnTo>
                    <a:lnTo>
                      <a:pt x="3" y="9"/>
                    </a:lnTo>
                    <a:lnTo>
                      <a:pt x="4" y="8"/>
                    </a:lnTo>
                    <a:lnTo>
                      <a:pt x="4" y="7"/>
                    </a:lnTo>
                    <a:lnTo>
                      <a:pt x="4" y="6"/>
                    </a:lnTo>
                    <a:lnTo>
                      <a:pt x="5" y="6"/>
                    </a:lnTo>
                    <a:lnTo>
                      <a:pt x="5" y="5"/>
                    </a:lnTo>
                    <a:lnTo>
                      <a:pt x="5" y="4"/>
                    </a:lnTo>
                    <a:lnTo>
                      <a:pt x="6" y="4"/>
                    </a:lnTo>
                    <a:lnTo>
                      <a:pt x="6" y="3"/>
                    </a:lnTo>
                    <a:lnTo>
                      <a:pt x="7" y="3"/>
                    </a:lnTo>
                    <a:lnTo>
                      <a:pt x="7" y="2"/>
                    </a:lnTo>
                    <a:lnTo>
                      <a:pt x="8" y="1"/>
                    </a:lnTo>
                    <a:lnTo>
                      <a:pt x="8" y="0"/>
                    </a:lnTo>
                    <a:lnTo>
                      <a:pt x="33" y="0"/>
                    </a:lnTo>
                    <a:lnTo>
                      <a:pt x="32" y="0"/>
                    </a:lnTo>
                    <a:lnTo>
                      <a:pt x="31" y="0"/>
                    </a:lnTo>
                    <a:lnTo>
                      <a:pt x="30" y="1"/>
                    </a:lnTo>
                    <a:lnTo>
                      <a:pt x="29" y="1"/>
                    </a:lnTo>
                    <a:lnTo>
                      <a:pt x="23" y="3"/>
                    </a:lnTo>
                    <a:lnTo>
                      <a:pt x="13" y="15"/>
                    </a:lnTo>
                    <a:lnTo>
                      <a:pt x="12" y="20"/>
                    </a:lnTo>
                    <a:lnTo>
                      <a:pt x="12" y="21"/>
                    </a:lnTo>
                    <a:lnTo>
                      <a:pt x="12" y="22"/>
                    </a:lnTo>
                    <a:lnTo>
                      <a:pt x="12" y="23"/>
                    </a:lnTo>
                    <a:lnTo>
                      <a:pt x="12" y="24"/>
                    </a:lnTo>
                    <a:lnTo>
                      <a:pt x="12" y="25"/>
                    </a:lnTo>
                    <a:lnTo>
                      <a:pt x="12" y="26"/>
                    </a:lnTo>
                    <a:lnTo>
                      <a:pt x="12" y="27"/>
                    </a:lnTo>
                    <a:lnTo>
                      <a:pt x="16" y="35"/>
                    </a:lnTo>
                    <a:lnTo>
                      <a:pt x="20" y="39"/>
                    </a:lnTo>
                    <a:lnTo>
                      <a:pt x="21" y="40"/>
                    </a:lnTo>
                    <a:lnTo>
                      <a:pt x="22" y="41"/>
                    </a:lnTo>
                    <a:lnTo>
                      <a:pt x="23" y="41"/>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3" name="未知"/>
              <p:cNvSpPr/>
              <p:nvPr/>
            </p:nvSpPr>
            <p:spPr bwMode="auto">
              <a:xfrm>
                <a:off x="919" y="480"/>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w 33"/>
                  <a:gd name="T113" fmla="*/ 0 h 44"/>
                  <a:gd name="T114" fmla="*/ 0 w 33"/>
                  <a:gd name="T115" fmla="*/ 0 h 44"/>
                  <a:gd name="T116" fmla="*/ 0 w 33"/>
                  <a:gd name="T117" fmla="*/ 0 h 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3" h="44">
                    <a:moveTo>
                      <a:pt x="0" y="44"/>
                    </a:moveTo>
                    <a:lnTo>
                      <a:pt x="4" y="44"/>
                    </a:lnTo>
                    <a:lnTo>
                      <a:pt x="5" y="43"/>
                    </a:lnTo>
                    <a:lnTo>
                      <a:pt x="6" y="43"/>
                    </a:lnTo>
                    <a:lnTo>
                      <a:pt x="7" y="43"/>
                    </a:lnTo>
                    <a:lnTo>
                      <a:pt x="8" y="42"/>
                    </a:lnTo>
                    <a:lnTo>
                      <a:pt x="12" y="40"/>
                    </a:lnTo>
                    <a:lnTo>
                      <a:pt x="13" y="40"/>
                    </a:lnTo>
                    <a:lnTo>
                      <a:pt x="14" y="39"/>
                    </a:lnTo>
                    <a:lnTo>
                      <a:pt x="17" y="36"/>
                    </a:lnTo>
                    <a:lnTo>
                      <a:pt x="18" y="35"/>
                    </a:lnTo>
                    <a:lnTo>
                      <a:pt x="19" y="34"/>
                    </a:lnTo>
                    <a:lnTo>
                      <a:pt x="19" y="33"/>
                    </a:lnTo>
                    <a:lnTo>
                      <a:pt x="20" y="32"/>
                    </a:lnTo>
                    <a:lnTo>
                      <a:pt x="20" y="31"/>
                    </a:lnTo>
                    <a:lnTo>
                      <a:pt x="21" y="30"/>
                    </a:lnTo>
                    <a:lnTo>
                      <a:pt x="22" y="25"/>
                    </a:lnTo>
                    <a:lnTo>
                      <a:pt x="22" y="24"/>
                    </a:lnTo>
                    <a:lnTo>
                      <a:pt x="22" y="23"/>
                    </a:lnTo>
                    <a:lnTo>
                      <a:pt x="22" y="22"/>
                    </a:lnTo>
                    <a:lnTo>
                      <a:pt x="21" y="16"/>
                    </a:lnTo>
                    <a:lnTo>
                      <a:pt x="21" y="14"/>
                    </a:lnTo>
                    <a:lnTo>
                      <a:pt x="20" y="13"/>
                    </a:lnTo>
                    <a:lnTo>
                      <a:pt x="20" y="12"/>
                    </a:lnTo>
                    <a:lnTo>
                      <a:pt x="19" y="11"/>
                    </a:lnTo>
                    <a:lnTo>
                      <a:pt x="18" y="9"/>
                    </a:lnTo>
                    <a:lnTo>
                      <a:pt x="17" y="8"/>
                    </a:lnTo>
                    <a:lnTo>
                      <a:pt x="16" y="7"/>
                    </a:lnTo>
                    <a:lnTo>
                      <a:pt x="14" y="5"/>
                    </a:lnTo>
                    <a:lnTo>
                      <a:pt x="13" y="4"/>
                    </a:lnTo>
                    <a:lnTo>
                      <a:pt x="12" y="4"/>
                    </a:lnTo>
                    <a:lnTo>
                      <a:pt x="8" y="2"/>
                    </a:lnTo>
                    <a:lnTo>
                      <a:pt x="7" y="1"/>
                    </a:lnTo>
                    <a:lnTo>
                      <a:pt x="6" y="1"/>
                    </a:lnTo>
                    <a:lnTo>
                      <a:pt x="5" y="1"/>
                    </a:lnTo>
                    <a:lnTo>
                      <a:pt x="4" y="1"/>
                    </a:lnTo>
                    <a:lnTo>
                      <a:pt x="3" y="0"/>
                    </a:lnTo>
                    <a:lnTo>
                      <a:pt x="2" y="0"/>
                    </a:lnTo>
                    <a:lnTo>
                      <a:pt x="1" y="0"/>
                    </a:lnTo>
                    <a:lnTo>
                      <a:pt x="0" y="0"/>
                    </a:lnTo>
                    <a:lnTo>
                      <a:pt x="25" y="0"/>
                    </a:lnTo>
                    <a:lnTo>
                      <a:pt x="26" y="1"/>
                    </a:lnTo>
                    <a:lnTo>
                      <a:pt x="26" y="2"/>
                    </a:lnTo>
                    <a:lnTo>
                      <a:pt x="27" y="2"/>
                    </a:lnTo>
                    <a:lnTo>
                      <a:pt x="27" y="3"/>
                    </a:lnTo>
                    <a:lnTo>
                      <a:pt x="28" y="4"/>
                    </a:lnTo>
                    <a:lnTo>
                      <a:pt x="29" y="5"/>
                    </a:lnTo>
                    <a:lnTo>
                      <a:pt x="29" y="6"/>
                    </a:lnTo>
                    <a:lnTo>
                      <a:pt x="30" y="7"/>
                    </a:lnTo>
                    <a:lnTo>
                      <a:pt x="30" y="8"/>
                    </a:lnTo>
                    <a:lnTo>
                      <a:pt x="31" y="9"/>
                    </a:lnTo>
                    <a:lnTo>
                      <a:pt x="31" y="11"/>
                    </a:lnTo>
                    <a:lnTo>
                      <a:pt x="32" y="11"/>
                    </a:lnTo>
                    <a:lnTo>
                      <a:pt x="32" y="12"/>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3" y="29"/>
                    </a:lnTo>
                    <a:lnTo>
                      <a:pt x="33" y="30"/>
                    </a:lnTo>
                    <a:lnTo>
                      <a:pt x="32" y="30"/>
                    </a:lnTo>
                    <a:lnTo>
                      <a:pt x="32" y="31"/>
                    </a:lnTo>
                    <a:lnTo>
                      <a:pt x="32" y="32"/>
                    </a:lnTo>
                    <a:lnTo>
                      <a:pt x="32" y="33"/>
                    </a:lnTo>
                    <a:lnTo>
                      <a:pt x="31" y="34"/>
                    </a:lnTo>
                    <a:lnTo>
                      <a:pt x="31" y="35"/>
                    </a:lnTo>
                    <a:lnTo>
                      <a:pt x="30" y="36"/>
                    </a:lnTo>
                    <a:lnTo>
                      <a:pt x="30" y="37"/>
                    </a:lnTo>
                    <a:lnTo>
                      <a:pt x="29" y="38"/>
                    </a:lnTo>
                    <a:lnTo>
                      <a:pt x="29" y="39"/>
                    </a:lnTo>
                    <a:lnTo>
                      <a:pt x="28" y="40"/>
                    </a:lnTo>
                    <a:lnTo>
                      <a:pt x="28" y="41"/>
                    </a:lnTo>
                    <a:lnTo>
                      <a:pt x="27" y="41"/>
                    </a:lnTo>
                    <a:lnTo>
                      <a:pt x="27" y="42"/>
                    </a:lnTo>
                    <a:lnTo>
                      <a:pt x="26" y="42"/>
                    </a:lnTo>
                    <a:lnTo>
                      <a:pt x="26" y="43"/>
                    </a:lnTo>
                    <a:lnTo>
                      <a:pt x="26" y="44"/>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4" name="未知"/>
              <p:cNvSpPr/>
              <p:nvPr/>
            </p:nvSpPr>
            <p:spPr bwMode="auto">
              <a:xfrm>
                <a:off x="909" y="475"/>
                <a:ext cx="20" cy="5"/>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0" h="11">
                    <a:moveTo>
                      <a:pt x="0" y="11"/>
                    </a:moveTo>
                    <a:lnTo>
                      <a:pt x="1" y="11"/>
                    </a:lnTo>
                    <a:lnTo>
                      <a:pt x="2" y="10"/>
                    </a:lnTo>
                    <a:lnTo>
                      <a:pt x="3" y="9"/>
                    </a:lnTo>
                    <a:lnTo>
                      <a:pt x="4" y="8"/>
                    </a:lnTo>
                    <a:lnTo>
                      <a:pt x="5" y="7"/>
                    </a:lnTo>
                    <a:lnTo>
                      <a:pt x="6" y="6"/>
                    </a:lnTo>
                    <a:lnTo>
                      <a:pt x="7" y="6"/>
                    </a:lnTo>
                    <a:lnTo>
                      <a:pt x="8" y="5"/>
                    </a:lnTo>
                    <a:lnTo>
                      <a:pt x="9" y="4"/>
                    </a:lnTo>
                    <a:lnTo>
                      <a:pt x="20" y="0"/>
                    </a:lnTo>
                    <a:lnTo>
                      <a:pt x="21" y="0"/>
                    </a:lnTo>
                    <a:lnTo>
                      <a:pt x="23" y="0"/>
                    </a:lnTo>
                    <a:lnTo>
                      <a:pt x="24" y="0"/>
                    </a:lnTo>
                    <a:lnTo>
                      <a:pt x="25" y="0"/>
                    </a:lnTo>
                    <a:lnTo>
                      <a:pt x="27" y="0"/>
                    </a:lnTo>
                    <a:lnTo>
                      <a:pt x="28" y="0"/>
                    </a:lnTo>
                    <a:lnTo>
                      <a:pt x="36" y="2"/>
                    </a:lnTo>
                    <a:lnTo>
                      <a:pt x="42" y="4"/>
                    </a:lnTo>
                    <a:lnTo>
                      <a:pt x="43" y="5"/>
                    </a:lnTo>
                    <a:lnTo>
                      <a:pt x="44" y="6"/>
                    </a:lnTo>
                    <a:lnTo>
                      <a:pt x="45" y="6"/>
                    </a:lnTo>
                    <a:lnTo>
                      <a:pt x="46" y="7"/>
                    </a:lnTo>
                    <a:lnTo>
                      <a:pt x="47" y="8"/>
                    </a:lnTo>
                    <a:lnTo>
                      <a:pt x="48" y="9"/>
                    </a:lnTo>
                    <a:lnTo>
                      <a:pt x="49" y="10"/>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5" name="未知"/>
              <p:cNvSpPr/>
              <p:nvPr/>
            </p:nvSpPr>
            <p:spPr bwMode="auto">
              <a:xfrm>
                <a:off x="911" y="480"/>
                <a:ext cx="17" cy="17"/>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37" y="37"/>
                    </a:moveTo>
                    <a:lnTo>
                      <a:pt x="21" y="44"/>
                    </a:lnTo>
                    <a:lnTo>
                      <a:pt x="0" y="22"/>
                    </a:lnTo>
                    <a:lnTo>
                      <a:pt x="0" y="21"/>
                    </a:lnTo>
                    <a:lnTo>
                      <a:pt x="21" y="0"/>
                    </a:lnTo>
                    <a:lnTo>
                      <a:pt x="22" y="0"/>
                    </a:lnTo>
                    <a:lnTo>
                      <a:pt x="43" y="22"/>
                    </a:lnTo>
                    <a:lnTo>
                      <a:pt x="43" y="24"/>
                    </a:lnTo>
                    <a:lnTo>
                      <a:pt x="37"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6" name="未知"/>
              <p:cNvSpPr/>
              <p:nvPr/>
            </p:nvSpPr>
            <p:spPr bwMode="auto">
              <a:xfrm>
                <a:off x="906" y="475"/>
                <a:ext cx="26" cy="27"/>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7" y="10"/>
                    </a:moveTo>
                    <a:lnTo>
                      <a:pt x="33" y="0"/>
                    </a:lnTo>
                    <a:lnTo>
                      <a:pt x="32" y="0"/>
                    </a:lnTo>
                    <a:lnTo>
                      <a:pt x="0" y="33"/>
                    </a:lnTo>
                    <a:lnTo>
                      <a:pt x="0" y="36"/>
                    </a:lnTo>
                    <a:lnTo>
                      <a:pt x="33" y="66"/>
                    </a:lnTo>
                    <a:lnTo>
                      <a:pt x="35" y="66"/>
                    </a:lnTo>
                    <a:lnTo>
                      <a:pt x="66" y="33"/>
                    </a:lnTo>
                    <a:lnTo>
                      <a:pt x="66" y="32"/>
                    </a:lnTo>
                    <a:lnTo>
                      <a:pt x="57" y="1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7" name="未知"/>
              <p:cNvSpPr/>
              <p:nvPr/>
            </p:nvSpPr>
            <p:spPr bwMode="auto">
              <a:xfrm>
                <a:off x="945" y="415"/>
                <a:ext cx="43" cy="44"/>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6"/>
                    </a:moveTo>
                    <a:lnTo>
                      <a:pt x="65" y="41"/>
                    </a:lnTo>
                    <a:lnTo>
                      <a:pt x="66" y="37"/>
                    </a:lnTo>
                    <a:lnTo>
                      <a:pt x="108" y="112"/>
                    </a:lnTo>
                    <a:lnTo>
                      <a:pt x="66" y="37"/>
                    </a:lnTo>
                    <a:lnTo>
                      <a:pt x="66" y="36"/>
                    </a:lnTo>
                    <a:lnTo>
                      <a:pt x="65" y="35"/>
                    </a:lnTo>
                    <a:lnTo>
                      <a:pt x="64" y="35"/>
                    </a:lnTo>
                    <a:lnTo>
                      <a:pt x="63" y="35"/>
                    </a:lnTo>
                    <a:lnTo>
                      <a:pt x="18" y="74"/>
                    </a:lnTo>
                    <a:lnTo>
                      <a:pt x="0" y="0"/>
                    </a:lnTo>
                    <a:lnTo>
                      <a:pt x="18" y="74"/>
                    </a:lnTo>
                    <a:lnTo>
                      <a:pt x="23" y="87"/>
                    </a:lnTo>
                    <a:lnTo>
                      <a:pt x="24" y="86"/>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8" name="未知"/>
              <p:cNvSpPr/>
              <p:nvPr/>
            </p:nvSpPr>
            <p:spPr bwMode="auto">
              <a:xfrm>
                <a:off x="932" y="427"/>
                <a:ext cx="26"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46" y="59"/>
                    </a:moveTo>
                    <a:lnTo>
                      <a:pt x="55" y="55"/>
                    </a:lnTo>
                    <a:lnTo>
                      <a:pt x="66" y="94"/>
                    </a:lnTo>
                    <a:lnTo>
                      <a:pt x="55" y="55"/>
                    </a:lnTo>
                    <a:lnTo>
                      <a:pt x="50" y="42"/>
                    </a:lnTo>
                    <a:lnTo>
                      <a:pt x="43" y="56"/>
                    </a:lnTo>
                    <a:lnTo>
                      <a:pt x="0" y="0"/>
                    </a:lnTo>
                    <a:lnTo>
                      <a:pt x="43" y="56"/>
                    </a:lnTo>
                    <a:lnTo>
                      <a:pt x="43" y="57"/>
                    </a:lnTo>
                    <a:lnTo>
                      <a:pt x="45" y="59"/>
                    </a:lnTo>
                    <a:lnTo>
                      <a:pt x="46" y="59"/>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9" name="未知"/>
              <p:cNvSpPr/>
              <p:nvPr/>
            </p:nvSpPr>
            <p:spPr bwMode="auto">
              <a:xfrm>
                <a:off x="949" y="429"/>
                <a:ext cx="22" cy="22"/>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6">
                    <a:moveTo>
                      <a:pt x="29" y="37"/>
                    </a:moveTo>
                    <a:lnTo>
                      <a:pt x="2" y="56"/>
                    </a:lnTo>
                    <a:lnTo>
                      <a:pt x="0" y="53"/>
                    </a:lnTo>
                    <a:lnTo>
                      <a:pt x="0" y="52"/>
                    </a:lnTo>
                    <a:lnTo>
                      <a:pt x="40" y="7"/>
                    </a:lnTo>
                    <a:lnTo>
                      <a:pt x="53" y="0"/>
                    </a:lnTo>
                    <a:lnTo>
                      <a:pt x="54" y="0"/>
                    </a:lnTo>
                    <a:lnTo>
                      <a:pt x="55" y="1"/>
                    </a:lnTo>
                    <a:lnTo>
                      <a:pt x="55" y="2"/>
                    </a:lnTo>
                    <a:lnTo>
                      <a:pt x="55" y="3"/>
                    </a:lnTo>
                    <a:lnTo>
                      <a:pt x="29"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0" name="未知"/>
              <p:cNvSpPr/>
              <p:nvPr/>
            </p:nvSpPr>
            <p:spPr bwMode="auto">
              <a:xfrm>
                <a:off x="919" y="408"/>
                <a:ext cx="111"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4" y="242"/>
                    </a:moveTo>
                    <a:lnTo>
                      <a:pt x="257" y="231"/>
                    </a:lnTo>
                    <a:lnTo>
                      <a:pt x="276" y="276"/>
                    </a:lnTo>
                    <a:lnTo>
                      <a:pt x="257" y="231"/>
                    </a:lnTo>
                    <a:lnTo>
                      <a:pt x="44" y="19"/>
                    </a:lnTo>
                    <a:lnTo>
                      <a:pt x="33" y="34"/>
                    </a:lnTo>
                    <a:lnTo>
                      <a:pt x="0" y="0"/>
                    </a:lnTo>
                    <a:lnTo>
                      <a:pt x="33" y="34"/>
                    </a:lnTo>
                    <a:lnTo>
                      <a:pt x="34" y="35"/>
                    </a:lnTo>
                    <a:lnTo>
                      <a:pt x="222" y="233"/>
                    </a:lnTo>
                    <a:lnTo>
                      <a:pt x="242" y="242"/>
                    </a:lnTo>
                    <a:lnTo>
                      <a:pt x="244" y="242"/>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1" name="未知"/>
              <p:cNvSpPr/>
              <p:nvPr/>
            </p:nvSpPr>
            <p:spPr bwMode="auto">
              <a:xfrm>
                <a:off x="929" y="404"/>
                <a:ext cx="105" cy="105"/>
              </a:xfrm>
              <a:custGeom>
                <a:avLst/>
                <a:gdLst>
                  <a:gd name="T0" fmla="*/ 0 w 261"/>
                  <a:gd name="T1" fmla="*/ 0 h 262"/>
                  <a:gd name="T2" fmla="*/ 0 w 261"/>
                  <a:gd name="T3" fmla="*/ 0 h 262"/>
                  <a:gd name="T4" fmla="*/ 0 w 261"/>
                  <a:gd name="T5" fmla="*/ 0 h 262"/>
                  <a:gd name="T6" fmla="*/ 0 w 261"/>
                  <a:gd name="T7" fmla="*/ 0 h 262"/>
                  <a:gd name="T8" fmla="*/ 0 w 261"/>
                  <a:gd name="T9" fmla="*/ 0 h 262"/>
                  <a:gd name="T10" fmla="*/ 0 w 261"/>
                  <a:gd name="T11" fmla="*/ 0 h 262"/>
                  <a:gd name="T12" fmla="*/ 0 w 261"/>
                  <a:gd name="T13" fmla="*/ 0 h 262"/>
                  <a:gd name="T14" fmla="*/ 0 w 261"/>
                  <a:gd name="T15" fmla="*/ 0 h 262"/>
                  <a:gd name="T16" fmla="*/ 0 w 261"/>
                  <a:gd name="T17" fmla="*/ 0 h 262"/>
                  <a:gd name="T18" fmla="*/ 0 w 261"/>
                  <a:gd name="T19" fmla="*/ 0 h 262"/>
                  <a:gd name="T20" fmla="*/ 0 w 261"/>
                  <a:gd name="T21" fmla="*/ 0 h 262"/>
                  <a:gd name="T22" fmla="*/ 0 w 261"/>
                  <a:gd name="T23" fmla="*/ 0 h 262"/>
                  <a:gd name="T24" fmla="*/ 0 w 261"/>
                  <a:gd name="T25" fmla="*/ 0 h 262"/>
                  <a:gd name="T26" fmla="*/ 0 w 261"/>
                  <a:gd name="T27" fmla="*/ 0 h 262"/>
                  <a:gd name="T28" fmla="*/ 0 w 261"/>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2">
                    <a:moveTo>
                      <a:pt x="232" y="241"/>
                    </a:moveTo>
                    <a:lnTo>
                      <a:pt x="232" y="240"/>
                    </a:lnTo>
                    <a:lnTo>
                      <a:pt x="232" y="238"/>
                    </a:lnTo>
                    <a:lnTo>
                      <a:pt x="261" y="262"/>
                    </a:lnTo>
                    <a:lnTo>
                      <a:pt x="232" y="238"/>
                    </a:lnTo>
                    <a:lnTo>
                      <a:pt x="232" y="236"/>
                    </a:lnTo>
                    <a:lnTo>
                      <a:pt x="43" y="39"/>
                    </a:lnTo>
                    <a:lnTo>
                      <a:pt x="23" y="30"/>
                    </a:lnTo>
                    <a:lnTo>
                      <a:pt x="22" y="30"/>
                    </a:lnTo>
                    <a:lnTo>
                      <a:pt x="20" y="30"/>
                    </a:lnTo>
                    <a:lnTo>
                      <a:pt x="19" y="30"/>
                    </a:lnTo>
                    <a:lnTo>
                      <a:pt x="0" y="0"/>
                    </a:lnTo>
                    <a:lnTo>
                      <a:pt x="19" y="30"/>
                    </a:lnTo>
                    <a:lnTo>
                      <a:pt x="232" y="242"/>
                    </a:lnTo>
                    <a:lnTo>
                      <a:pt x="232" y="241"/>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2" name="未知"/>
              <p:cNvSpPr/>
              <p:nvPr/>
            </p:nvSpPr>
            <p:spPr bwMode="auto">
              <a:xfrm>
                <a:off x="932" y="416"/>
                <a:ext cx="90"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220" y="219"/>
                    </a:moveTo>
                    <a:lnTo>
                      <a:pt x="224" y="208"/>
                    </a:lnTo>
                    <a:lnTo>
                      <a:pt x="224" y="206"/>
                    </a:lnTo>
                    <a:lnTo>
                      <a:pt x="35" y="9"/>
                    </a:lnTo>
                    <a:lnTo>
                      <a:pt x="15" y="0"/>
                    </a:lnTo>
                    <a:lnTo>
                      <a:pt x="14" y="0"/>
                    </a:lnTo>
                    <a:lnTo>
                      <a:pt x="0" y="15"/>
                    </a:lnTo>
                    <a:lnTo>
                      <a:pt x="1" y="16"/>
                    </a:lnTo>
                    <a:lnTo>
                      <a:pt x="189" y="214"/>
                    </a:lnTo>
                    <a:lnTo>
                      <a:pt x="209" y="223"/>
                    </a:lnTo>
                    <a:lnTo>
                      <a:pt x="211" y="223"/>
                    </a:lnTo>
                    <a:lnTo>
                      <a:pt x="220"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未知"/>
              <p:cNvSpPr/>
              <p:nvPr/>
            </p:nvSpPr>
            <p:spPr bwMode="auto">
              <a:xfrm>
                <a:off x="974" y="44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未知"/>
              <p:cNvSpPr/>
              <p:nvPr/>
            </p:nvSpPr>
            <p:spPr bwMode="auto">
              <a:xfrm>
                <a:off x="973" y="44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5" name="未知"/>
              <p:cNvSpPr/>
              <p:nvPr/>
            </p:nvSpPr>
            <p:spPr bwMode="auto">
              <a:xfrm>
                <a:off x="994" y="46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未知"/>
              <p:cNvSpPr/>
              <p:nvPr/>
            </p:nvSpPr>
            <p:spPr bwMode="auto">
              <a:xfrm>
                <a:off x="993" y="46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7" name="未知"/>
              <p:cNvSpPr/>
              <p:nvPr/>
            </p:nvSpPr>
            <p:spPr bwMode="auto">
              <a:xfrm>
                <a:off x="1004" y="47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未知"/>
              <p:cNvSpPr/>
              <p:nvPr/>
            </p:nvSpPr>
            <p:spPr bwMode="auto">
              <a:xfrm>
                <a:off x="1003" y="478"/>
                <a:ext cx="3" cy="23"/>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未知"/>
              <p:cNvSpPr/>
              <p:nvPr/>
            </p:nvSpPr>
            <p:spPr bwMode="auto">
              <a:xfrm>
                <a:off x="984" y="45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未知"/>
              <p:cNvSpPr/>
              <p:nvPr/>
            </p:nvSpPr>
            <p:spPr bwMode="auto">
              <a:xfrm>
                <a:off x="983" y="45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1" name="未知"/>
              <p:cNvSpPr/>
              <p:nvPr/>
            </p:nvSpPr>
            <p:spPr bwMode="auto">
              <a:xfrm>
                <a:off x="965" y="438"/>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未知"/>
              <p:cNvSpPr/>
              <p:nvPr/>
            </p:nvSpPr>
            <p:spPr bwMode="auto">
              <a:xfrm>
                <a:off x="964" y="438"/>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 name="未知"/>
              <p:cNvSpPr/>
              <p:nvPr/>
            </p:nvSpPr>
            <p:spPr bwMode="auto">
              <a:xfrm>
                <a:off x="965" y="475"/>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1" y="546"/>
                    </a:moveTo>
                    <a:lnTo>
                      <a:pt x="592" y="511"/>
                    </a:lnTo>
                    <a:lnTo>
                      <a:pt x="594" y="489"/>
                    </a:lnTo>
                    <a:lnTo>
                      <a:pt x="627" y="627"/>
                    </a:lnTo>
                    <a:lnTo>
                      <a:pt x="594" y="489"/>
                    </a:lnTo>
                    <a:lnTo>
                      <a:pt x="594" y="486"/>
                    </a:lnTo>
                    <a:lnTo>
                      <a:pt x="179" y="67"/>
                    </a:lnTo>
                    <a:lnTo>
                      <a:pt x="129" y="31"/>
                    </a:lnTo>
                    <a:lnTo>
                      <a:pt x="127" y="31"/>
                    </a:lnTo>
                    <a:lnTo>
                      <a:pt x="80" y="72"/>
                    </a:lnTo>
                    <a:lnTo>
                      <a:pt x="79" y="82"/>
                    </a:lnTo>
                    <a:lnTo>
                      <a:pt x="0" y="0"/>
                    </a:lnTo>
                    <a:lnTo>
                      <a:pt x="79" y="82"/>
                    </a:lnTo>
                    <a:lnTo>
                      <a:pt x="79" y="84"/>
                    </a:lnTo>
                    <a:lnTo>
                      <a:pt x="499" y="533"/>
                    </a:lnTo>
                    <a:lnTo>
                      <a:pt x="537" y="546"/>
                    </a:lnTo>
                    <a:lnTo>
                      <a:pt x="541" y="546"/>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4" name="未知"/>
              <p:cNvSpPr/>
              <p:nvPr/>
            </p:nvSpPr>
            <p:spPr bwMode="auto">
              <a:xfrm>
                <a:off x="1010" y="456"/>
                <a:ext cx="225" cy="225"/>
              </a:xfrm>
              <a:custGeom>
                <a:avLst/>
                <a:gdLst>
                  <a:gd name="T0" fmla="*/ 0 w 563"/>
                  <a:gd name="T1" fmla="*/ 0 h 562"/>
                  <a:gd name="T2" fmla="*/ 0 w 563"/>
                  <a:gd name="T3" fmla="*/ 0 h 562"/>
                  <a:gd name="T4" fmla="*/ 0 w 563"/>
                  <a:gd name="T5" fmla="*/ 0 h 562"/>
                  <a:gd name="T6" fmla="*/ 0 w 563"/>
                  <a:gd name="T7" fmla="*/ 0 h 562"/>
                  <a:gd name="T8" fmla="*/ 0 w 563"/>
                  <a:gd name="T9" fmla="*/ 0 h 562"/>
                  <a:gd name="T10" fmla="*/ 0 w 563"/>
                  <a:gd name="T11" fmla="*/ 0 h 562"/>
                  <a:gd name="T12" fmla="*/ 0 w 563"/>
                  <a:gd name="T13" fmla="*/ 0 h 562"/>
                  <a:gd name="T14" fmla="*/ 0 w 563"/>
                  <a:gd name="T15" fmla="*/ 0 h 5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2">
                    <a:moveTo>
                      <a:pt x="481" y="527"/>
                    </a:moveTo>
                    <a:lnTo>
                      <a:pt x="67" y="115"/>
                    </a:lnTo>
                    <a:lnTo>
                      <a:pt x="0" y="0"/>
                    </a:lnTo>
                    <a:lnTo>
                      <a:pt x="67" y="115"/>
                    </a:lnTo>
                    <a:lnTo>
                      <a:pt x="481" y="529"/>
                    </a:lnTo>
                    <a:lnTo>
                      <a:pt x="563" y="562"/>
                    </a:lnTo>
                    <a:lnTo>
                      <a:pt x="481" y="529"/>
                    </a:lnTo>
                    <a:lnTo>
                      <a:pt x="481" y="527"/>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5" name="未知"/>
              <p:cNvSpPr/>
              <p:nvPr/>
            </p:nvSpPr>
            <p:spPr bwMode="auto">
              <a:xfrm>
                <a:off x="928" y="461"/>
                <a:ext cx="102" cy="102"/>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4"/>
                    </a:moveTo>
                    <a:lnTo>
                      <a:pt x="234" y="97"/>
                    </a:lnTo>
                    <a:lnTo>
                      <a:pt x="253" y="253"/>
                    </a:lnTo>
                    <a:lnTo>
                      <a:pt x="234" y="97"/>
                    </a:lnTo>
                    <a:lnTo>
                      <a:pt x="158" y="21"/>
                    </a:lnTo>
                    <a:lnTo>
                      <a:pt x="21" y="152"/>
                    </a:lnTo>
                    <a:lnTo>
                      <a:pt x="0" y="0"/>
                    </a:lnTo>
                    <a:lnTo>
                      <a:pt x="21" y="152"/>
                    </a:lnTo>
                    <a:lnTo>
                      <a:pt x="48" y="171"/>
                    </a:lnTo>
                    <a:lnTo>
                      <a:pt x="144" y="124"/>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6" name="未知"/>
              <p:cNvSpPr/>
              <p:nvPr/>
            </p:nvSpPr>
            <p:spPr bwMode="auto">
              <a:xfrm>
                <a:off x="983" y="438"/>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3"/>
                    </a:moveTo>
                    <a:lnTo>
                      <a:pt x="175" y="175"/>
                    </a:lnTo>
                    <a:lnTo>
                      <a:pt x="110" y="143"/>
                    </a:lnTo>
                    <a:lnTo>
                      <a:pt x="48" y="55"/>
                    </a:lnTo>
                    <a:lnTo>
                      <a:pt x="21" y="80"/>
                    </a:lnTo>
                    <a:lnTo>
                      <a:pt x="0" y="0"/>
                    </a:lnTo>
                    <a:lnTo>
                      <a:pt x="21" y="80"/>
                    </a:lnTo>
                    <a:lnTo>
                      <a:pt x="97" y="156"/>
                    </a:lnTo>
                    <a:lnTo>
                      <a:pt x="110" y="143"/>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7" name="未知"/>
              <p:cNvSpPr/>
              <p:nvPr/>
            </p:nvSpPr>
            <p:spPr bwMode="auto">
              <a:xfrm>
                <a:off x="937" y="460"/>
                <a:ext cx="90" cy="70"/>
              </a:xfrm>
              <a:custGeom>
                <a:avLst/>
                <a:gdLst>
                  <a:gd name="T0" fmla="*/ 0 w 226"/>
                  <a:gd name="T1" fmla="*/ 0 h 175"/>
                  <a:gd name="T2" fmla="*/ 0 w 226"/>
                  <a:gd name="T3" fmla="*/ 0 h 175"/>
                  <a:gd name="T4" fmla="*/ 0 w 226"/>
                  <a:gd name="T5" fmla="*/ 0 h 175"/>
                  <a:gd name="T6" fmla="*/ 0 w 226"/>
                  <a:gd name="T7" fmla="*/ 0 h 175"/>
                  <a:gd name="T8" fmla="*/ 0 w 226"/>
                  <a:gd name="T9" fmla="*/ 0 h 175"/>
                  <a:gd name="T10" fmla="*/ 0 w 226"/>
                  <a:gd name="T11" fmla="*/ 0 h 175"/>
                  <a:gd name="T12" fmla="*/ 0 w 226"/>
                  <a:gd name="T13" fmla="*/ 0 h 175"/>
                  <a:gd name="T14" fmla="*/ 0 w 226"/>
                  <a:gd name="T15" fmla="*/ 0 h 175"/>
                  <a:gd name="T16" fmla="*/ 0 w 226"/>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5">
                    <a:moveTo>
                      <a:pt x="226" y="88"/>
                    </a:moveTo>
                    <a:lnTo>
                      <a:pt x="175" y="142"/>
                    </a:lnTo>
                    <a:lnTo>
                      <a:pt x="170" y="141"/>
                    </a:lnTo>
                    <a:lnTo>
                      <a:pt x="165" y="140"/>
                    </a:lnTo>
                    <a:lnTo>
                      <a:pt x="123" y="128"/>
                    </a:lnTo>
                    <a:lnTo>
                      <a:pt x="27" y="175"/>
                    </a:lnTo>
                    <a:lnTo>
                      <a:pt x="0" y="156"/>
                    </a:lnTo>
                    <a:lnTo>
                      <a:pt x="164" y="0"/>
                    </a:lnTo>
                    <a:lnTo>
                      <a:pt x="226" y="8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未知"/>
              <p:cNvSpPr/>
              <p:nvPr/>
            </p:nvSpPr>
            <p:spPr bwMode="auto">
              <a:xfrm>
                <a:off x="881" y="465"/>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5" y="16"/>
                    </a:moveTo>
                    <a:lnTo>
                      <a:pt x="15" y="15"/>
                    </a:lnTo>
                    <a:lnTo>
                      <a:pt x="0" y="0"/>
                    </a:lnTo>
                    <a:lnTo>
                      <a:pt x="1" y="1"/>
                    </a:lnTo>
                    <a:lnTo>
                      <a:pt x="14" y="17"/>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9" name="未知"/>
              <p:cNvSpPr/>
              <p:nvPr/>
            </p:nvSpPr>
            <p:spPr bwMode="auto">
              <a:xfrm>
                <a:off x="858" y="388"/>
                <a:ext cx="112" cy="112"/>
              </a:xfrm>
              <a:custGeom>
                <a:avLst/>
                <a:gdLst>
                  <a:gd name="T0" fmla="*/ 0 w 278"/>
                  <a:gd name="T1" fmla="*/ 0 h 279"/>
                  <a:gd name="T2" fmla="*/ 0 w 278"/>
                  <a:gd name="T3" fmla="*/ 0 h 279"/>
                  <a:gd name="T4" fmla="*/ 0 w 278"/>
                  <a:gd name="T5" fmla="*/ 0 h 279"/>
                  <a:gd name="T6" fmla="*/ 0 w 278"/>
                  <a:gd name="T7" fmla="*/ 0 h 279"/>
                  <a:gd name="T8" fmla="*/ 0 w 278"/>
                  <a:gd name="T9" fmla="*/ 0 h 279"/>
                  <a:gd name="T10" fmla="*/ 0 w 278"/>
                  <a:gd name="T11" fmla="*/ 0 h 279"/>
                  <a:gd name="T12" fmla="*/ 0 w 278"/>
                  <a:gd name="T13" fmla="*/ 0 h 279"/>
                  <a:gd name="T14" fmla="*/ 0 w 278"/>
                  <a:gd name="T15" fmla="*/ 0 h 279"/>
                  <a:gd name="T16" fmla="*/ 0 w 278"/>
                  <a:gd name="T17" fmla="*/ 0 h 279"/>
                  <a:gd name="T18" fmla="*/ 0 w 278"/>
                  <a:gd name="T19" fmla="*/ 0 h 279"/>
                  <a:gd name="T20" fmla="*/ 0 w 278"/>
                  <a:gd name="T21" fmla="*/ 0 h 279"/>
                  <a:gd name="T22" fmla="*/ 0 w 278"/>
                  <a:gd name="T23" fmla="*/ 0 h 279"/>
                  <a:gd name="T24" fmla="*/ 0 w 278"/>
                  <a:gd name="T25" fmla="*/ 0 h 279"/>
                  <a:gd name="T26" fmla="*/ 0 w 278"/>
                  <a:gd name="T27" fmla="*/ 0 h 279"/>
                  <a:gd name="T28" fmla="*/ 0 w 278"/>
                  <a:gd name="T29" fmla="*/ 0 h 279"/>
                  <a:gd name="T30" fmla="*/ 0 w 278"/>
                  <a:gd name="T31" fmla="*/ 0 h 279"/>
                  <a:gd name="T32" fmla="*/ 0 w 278"/>
                  <a:gd name="T33" fmla="*/ 0 h 279"/>
                  <a:gd name="T34" fmla="*/ 0 w 278"/>
                  <a:gd name="T35" fmla="*/ 0 h 279"/>
                  <a:gd name="T36" fmla="*/ 0 w 278"/>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8" h="279">
                    <a:moveTo>
                      <a:pt x="72" y="206"/>
                    </a:moveTo>
                    <a:lnTo>
                      <a:pt x="114" y="160"/>
                    </a:lnTo>
                    <a:lnTo>
                      <a:pt x="164" y="116"/>
                    </a:lnTo>
                    <a:lnTo>
                      <a:pt x="181" y="108"/>
                    </a:lnTo>
                    <a:lnTo>
                      <a:pt x="230" y="158"/>
                    </a:lnTo>
                    <a:lnTo>
                      <a:pt x="260" y="126"/>
                    </a:lnTo>
                    <a:lnTo>
                      <a:pt x="278" y="279"/>
                    </a:lnTo>
                    <a:lnTo>
                      <a:pt x="260" y="126"/>
                    </a:lnTo>
                    <a:lnTo>
                      <a:pt x="164" y="30"/>
                    </a:lnTo>
                    <a:lnTo>
                      <a:pt x="156" y="36"/>
                    </a:lnTo>
                    <a:lnTo>
                      <a:pt x="146" y="43"/>
                    </a:lnTo>
                    <a:lnTo>
                      <a:pt x="102" y="88"/>
                    </a:lnTo>
                    <a:lnTo>
                      <a:pt x="63" y="142"/>
                    </a:lnTo>
                    <a:lnTo>
                      <a:pt x="49" y="177"/>
                    </a:lnTo>
                    <a:lnTo>
                      <a:pt x="0" y="0"/>
                    </a:lnTo>
                    <a:lnTo>
                      <a:pt x="49" y="177"/>
                    </a:lnTo>
                    <a:lnTo>
                      <a:pt x="49" y="178"/>
                    </a:lnTo>
                    <a:lnTo>
                      <a:pt x="71" y="207"/>
                    </a:lnTo>
                    <a:lnTo>
                      <a:pt x="72" y="206"/>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0" name="未知"/>
              <p:cNvSpPr/>
              <p:nvPr/>
            </p:nvSpPr>
            <p:spPr bwMode="auto">
              <a:xfrm>
                <a:off x="912" y="365"/>
                <a:ext cx="81" cy="81"/>
              </a:xfrm>
              <a:custGeom>
                <a:avLst/>
                <a:gdLst>
                  <a:gd name="T0" fmla="*/ 0 w 201"/>
                  <a:gd name="T1" fmla="*/ 0 h 201"/>
                  <a:gd name="T2" fmla="*/ 0 w 201"/>
                  <a:gd name="T3" fmla="*/ 0 h 201"/>
                  <a:gd name="T4" fmla="*/ 0 w 201"/>
                  <a:gd name="T5" fmla="*/ 0 h 201"/>
                  <a:gd name="T6" fmla="*/ 0 w 201"/>
                  <a:gd name="T7" fmla="*/ 0 h 201"/>
                  <a:gd name="T8" fmla="*/ 0 w 201"/>
                  <a:gd name="T9" fmla="*/ 0 h 201"/>
                  <a:gd name="T10" fmla="*/ 0 w 201"/>
                  <a:gd name="T11" fmla="*/ 0 h 201"/>
                  <a:gd name="T12" fmla="*/ 0 w 201"/>
                  <a:gd name="T13" fmla="*/ 0 h 201"/>
                  <a:gd name="T14" fmla="*/ 0 w 201"/>
                  <a:gd name="T15" fmla="*/ 0 h 201"/>
                  <a:gd name="T16" fmla="*/ 0 w 201"/>
                  <a:gd name="T17" fmla="*/ 0 h 201"/>
                  <a:gd name="T18" fmla="*/ 0 w 201"/>
                  <a:gd name="T19" fmla="*/ 0 h 201"/>
                  <a:gd name="T20" fmla="*/ 0 w 201"/>
                  <a:gd name="T21" fmla="*/ 0 h 201"/>
                  <a:gd name="T22" fmla="*/ 0 w 201"/>
                  <a:gd name="T23" fmla="*/ 0 h 201"/>
                  <a:gd name="T24" fmla="*/ 0 w 201"/>
                  <a:gd name="T25" fmla="*/ 0 h 201"/>
                  <a:gd name="T26" fmla="*/ 0 w 201"/>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1">
                    <a:moveTo>
                      <a:pt x="147" y="159"/>
                    </a:moveTo>
                    <a:lnTo>
                      <a:pt x="201" y="201"/>
                    </a:lnTo>
                    <a:lnTo>
                      <a:pt x="147" y="159"/>
                    </a:lnTo>
                    <a:lnTo>
                      <a:pt x="122" y="104"/>
                    </a:lnTo>
                    <a:lnTo>
                      <a:pt x="68" y="68"/>
                    </a:lnTo>
                    <a:lnTo>
                      <a:pt x="59" y="70"/>
                    </a:lnTo>
                    <a:lnTo>
                      <a:pt x="50" y="74"/>
                    </a:lnTo>
                    <a:lnTo>
                      <a:pt x="40" y="79"/>
                    </a:lnTo>
                    <a:lnTo>
                      <a:pt x="30" y="86"/>
                    </a:lnTo>
                    <a:lnTo>
                      <a:pt x="29" y="87"/>
                    </a:lnTo>
                    <a:lnTo>
                      <a:pt x="0" y="0"/>
                    </a:lnTo>
                    <a:lnTo>
                      <a:pt x="29" y="87"/>
                    </a:lnTo>
                    <a:lnTo>
                      <a:pt x="125" y="183"/>
                    </a:lnTo>
                    <a:lnTo>
                      <a:pt x="147" y="159"/>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1" name="未知"/>
              <p:cNvSpPr/>
              <p:nvPr/>
            </p:nvSpPr>
            <p:spPr bwMode="auto">
              <a:xfrm>
                <a:off x="878" y="393"/>
                <a:ext cx="93" cy="79"/>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 y="198"/>
                    </a:moveTo>
                    <a:lnTo>
                      <a:pt x="0" y="166"/>
                    </a:lnTo>
                    <a:lnTo>
                      <a:pt x="0" y="164"/>
                    </a:lnTo>
                    <a:lnTo>
                      <a:pt x="31" y="105"/>
                    </a:lnTo>
                    <a:lnTo>
                      <a:pt x="70" y="58"/>
                    </a:lnTo>
                    <a:lnTo>
                      <a:pt x="116" y="18"/>
                    </a:lnTo>
                    <a:lnTo>
                      <a:pt x="154" y="0"/>
                    </a:lnTo>
                    <a:lnTo>
                      <a:pt x="162" y="1"/>
                    </a:lnTo>
                    <a:lnTo>
                      <a:pt x="213" y="44"/>
                    </a:lnTo>
                    <a:lnTo>
                      <a:pt x="233" y="91"/>
                    </a:lnTo>
                    <a:lnTo>
                      <a:pt x="181" y="147"/>
                    </a:lnTo>
                    <a:lnTo>
                      <a:pt x="132" y="97"/>
                    </a:lnTo>
                    <a:lnTo>
                      <a:pt x="127" y="99"/>
                    </a:lnTo>
                    <a:lnTo>
                      <a:pt x="72" y="142"/>
                    </a:lnTo>
                    <a:lnTo>
                      <a:pt x="30" y="188"/>
                    </a:lnTo>
                    <a:lnTo>
                      <a:pt x="21"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未知"/>
              <p:cNvSpPr/>
              <p:nvPr/>
            </p:nvSpPr>
            <p:spPr bwMode="auto">
              <a:xfrm>
                <a:off x="971" y="471"/>
                <a:ext cx="69" cy="70"/>
              </a:xfrm>
              <a:custGeom>
                <a:avLst/>
                <a:gdLst>
                  <a:gd name="T0" fmla="*/ 0 w 174"/>
                  <a:gd name="T1" fmla="*/ 0 h 175"/>
                  <a:gd name="T2" fmla="*/ 0 w 174"/>
                  <a:gd name="T3" fmla="*/ 0 h 175"/>
                  <a:gd name="T4" fmla="*/ 0 w 174"/>
                  <a:gd name="T5" fmla="*/ 0 h 175"/>
                  <a:gd name="T6" fmla="*/ 0 w 174"/>
                  <a:gd name="T7" fmla="*/ 0 h 175"/>
                  <a:gd name="T8" fmla="*/ 0 w 174"/>
                  <a:gd name="T9" fmla="*/ 0 h 175"/>
                  <a:gd name="T10" fmla="*/ 0 w 174"/>
                  <a:gd name="T11" fmla="*/ 0 h 175"/>
                  <a:gd name="T12" fmla="*/ 0 w 174"/>
                  <a:gd name="T13" fmla="*/ 0 h 175"/>
                  <a:gd name="T14" fmla="*/ 0 w 174"/>
                  <a:gd name="T15" fmla="*/ 0 h 175"/>
                  <a:gd name="T16" fmla="*/ 0 w 174"/>
                  <a:gd name="T17" fmla="*/ 0 h 175"/>
                  <a:gd name="T18" fmla="*/ 0 w 174"/>
                  <a:gd name="T19" fmla="*/ 0 h 175"/>
                  <a:gd name="T20" fmla="*/ 0 w 174"/>
                  <a:gd name="T21" fmla="*/ 0 h 175"/>
                  <a:gd name="T22" fmla="*/ 0 w 174"/>
                  <a:gd name="T23" fmla="*/ 0 h 175"/>
                  <a:gd name="T24" fmla="*/ 0 w 174"/>
                  <a:gd name="T25" fmla="*/ 0 h 175"/>
                  <a:gd name="T26" fmla="*/ 0 w 174"/>
                  <a:gd name="T27" fmla="*/ 0 h 175"/>
                  <a:gd name="T28" fmla="*/ 0 w 174"/>
                  <a:gd name="T29" fmla="*/ 0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5">
                    <a:moveTo>
                      <a:pt x="74" y="128"/>
                    </a:moveTo>
                    <a:lnTo>
                      <a:pt x="135" y="76"/>
                    </a:lnTo>
                    <a:lnTo>
                      <a:pt x="143" y="57"/>
                    </a:lnTo>
                    <a:lnTo>
                      <a:pt x="174" y="175"/>
                    </a:lnTo>
                    <a:lnTo>
                      <a:pt x="143" y="57"/>
                    </a:lnTo>
                    <a:lnTo>
                      <a:pt x="143" y="55"/>
                    </a:lnTo>
                    <a:lnTo>
                      <a:pt x="117" y="31"/>
                    </a:lnTo>
                    <a:lnTo>
                      <a:pt x="115" y="31"/>
                    </a:lnTo>
                    <a:lnTo>
                      <a:pt x="54" y="83"/>
                    </a:lnTo>
                    <a:lnTo>
                      <a:pt x="46" y="102"/>
                    </a:lnTo>
                    <a:lnTo>
                      <a:pt x="0" y="0"/>
                    </a:lnTo>
                    <a:lnTo>
                      <a:pt x="46" y="102"/>
                    </a:lnTo>
                    <a:lnTo>
                      <a:pt x="47" y="104"/>
                    </a:lnTo>
                    <a:lnTo>
                      <a:pt x="72" y="128"/>
                    </a:lnTo>
                    <a:lnTo>
                      <a:pt x="74" y="128"/>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 name="未知"/>
              <p:cNvSpPr/>
              <p:nvPr/>
            </p:nvSpPr>
            <p:spPr bwMode="auto">
              <a:xfrm>
                <a:off x="1168" y="662"/>
                <a:ext cx="17" cy="16"/>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3" y="0"/>
                    </a:moveTo>
                    <a:lnTo>
                      <a:pt x="42" y="21"/>
                    </a:lnTo>
                    <a:lnTo>
                      <a:pt x="42" y="23"/>
                    </a:lnTo>
                    <a:lnTo>
                      <a:pt x="20" y="41"/>
                    </a:lnTo>
                    <a:lnTo>
                      <a:pt x="19" y="41"/>
                    </a:lnTo>
                    <a:lnTo>
                      <a:pt x="0" y="20"/>
                    </a:lnTo>
                    <a:lnTo>
                      <a:pt x="0" y="18"/>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 name="未知"/>
              <p:cNvSpPr/>
              <p:nvPr/>
            </p:nvSpPr>
            <p:spPr bwMode="auto">
              <a:xfrm>
                <a:off x="1168" y="662"/>
                <a:ext cx="17" cy="16"/>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35" y="36"/>
                    </a:moveTo>
                    <a:lnTo>
                      <a:pt x="20" y="41"/>
                    </a:lnTo>
                    <a:lnTo>
                      <a:pt x="19" y="41"/>
                    </a:lnTo>
                    <a:lnTo>
                      <a:pt x="0" y="20"/>
                    </a:lnTo>
                    <a:lnTo>
                      <a:pt x="0" y="18"/>
                    </a:lnTo>
                    <a:lnTo>
                      <a:pt x="21" y="0"/>
                    </a:lnTo>
                    <a:lnTo>
                      <a:pt x="23" y="0"/>
                    </a:lnTo>
                    <a:lnTo>
                      <a:pt x="42" y="21"/>
                    </a:lnTo>
                    <a:lnTo>
                      <a:pt x="42"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未知"/>
              <p:cNvSpPr/>
              <p:nvPr/>
            </p:nvSpPr>
            <p:spPr bwMode="auto">
              <a:xfrm>
                <a:off x="706" y="715"/>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39" y="46"/>
                    </a:lnTo>
                    <a:lnTo>
                      <a:pt x="0" y="8"/>
                    </a:lnTo>
                    <a:lnTo>
                      <a:pt x="8" y="0"/>
                    </a:lnTo>
                    <a:lnTo>
                      <a:pt x="47"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6" name="未知"/>
              <p:cNvSpPr/>
              <p:nvPr/>
            </p:nvSpPr>
            <p:spPr bwMode="auto">
              <a:xfrm>
                <a:off x="706" y="715"/>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0" y="8"/>
                    </a:moveTo>
                    <a:lnTo>
                      <a:pt x="39" y="46"/>
                    </a:lnTo>
                    <a:lnTo>
                      <a:pt x="47" y="38"/>
                    </a:lnTo>
                    <a:lnTo>
                      <a:pt x="8" y="0"/>
                    </a:lnTo>
                    <a:lnTo>
                      <a:pt x="0"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7" name="Rectangle 77"/>
              <p:cNvSpPr>
                <a:spLocks noChangeArrowheads="1"/>
              </p:cNvSpPr>
              <p:nvPr/>
            </p:nvSpPr>
            <p:spPr bwMode="auto">
              <a:xfrm>
                <a:off x="710" y="70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68" name="Rectangle 78"/>
              <p:cNvSpPr/>
              <p:nvPr/>
            </p:nvSpPr>
            <p:spPr bwMode="auto">
              <a:xfrm>
                <a:off x="710" y="705"/>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69" name="未知"/>
              <p:cNvSpPr/>
              <p:nvPr/>
            </p:nvSpPr>
            <p:spPr bwMode="auto">
              <a:xfrm>
                <a:off x="706" y="684"/>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0" name="未知"/>
              <p:cNvSpPr/>
              <p:nvPr/>
            </p:nvSpPr>
            <p:spPr bwMode="auto">
              <a:xfrm>
                <a:off x="706" y="684"/>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8" y="46"/>
                    </a:moveTo>
                    <a:lnTo>
                      <a:pt x="47" y="8"/>
                    </a:lnTo>
                    <a:lnTo>
                      <a:pt x="39" y="0"/>
                    </a:lnTo>
                    <a:lnTo>
                      <a:pt x="0" y="38"/>
                    </a:lnTo>
                    <a:lnTo>
                      <a:pt x="8" y="4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1" name="Rectangle 81"/>
              <p:cNvSpPr>
                <a:spLocks noChangeArrowheads="1"/>
              </p:cNvSpPr>
              <p:nvPr/>
            </p:nvSpPr>
            <p:spPr bwMode="auto">
              <a:xfrm>
                <a:off x="697" y="676"/>
                <a:ext cx="6" cy="21"/>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2" name="Rectangle 82"/>
              <p:cNvSpPr/>
              <p:nvPr/>
            </p:nvSpPr>
            <p:spPr bwMode="auto">
              <a:xfrm>
                <a:off x="697" y="676"/>
                <a:ext cx="6" cy="21"/>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3" name="Rectangle 83"/>
              <p:cNvSpPr>
                <a:spLocks noChangeArrowheads="1"/>
              </p:cNvSpPr>
              <p:nvPr/>
            </p:nvSpPr>
            <p:spPr bwMode="auto">
              <a:xfrm>
                <a:off x="667" y="70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4" name="Rectangle 84"/>
              <p:cNvSpPr/>
              <p:nvPr/>
            </p:nvSpPr>
            <p:spPr bwMode="auto">
              <a:xfrm>
                <a:off x="667" y="705"/>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5" name="未知"/>
              <p:cNvSpPr/>
              <p:nvPr/>
            </p:nvSpPr>
            <p:spPr bwMode="auto">
              <a:xfrm>
                <a:off x="675" y="715"/>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6" name="未知"/>
              <p:cNvSpPr/>
              <p:nvPr/>
            </p:nvSpPr>
            <p:spPr bwMode="auto">
              <a:xfrm>
                <a:off x="675" y="715"/>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39" y="0"/>
                    </a:moveTo>
                    <a:lnTo>
                      <a:pt x="0" y="38"/>
                    </a:lnTo>
                    <a:lnTo>
                      <a:pt x="8" y="46"/>
                    </a:lnTo>
                    <a:lnTo>
                      <a:pt x="47" y="8"/>
                    </a:lnTo>
                    <a:lnTo>
                      <a:pt x="39"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7" name="Rectangle 87"/>
              <p:cNvSpPr>
                <a:spLocks noChangeArrowheads="1"/>
              </p:cNvSpPr>
              <p:nvPr/>
            </p:nvSpPr>
            <p:spPr bwMode="auto">
              <a:xfrm>
                <a:off x="697" y="719"/>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8" name="Rectangle 88"/>
              <p:cNvSpPr/>
              <p:nvPr/>
            </p:nvSpPr>
            <p:spPr bwMode="auto">
              <a:xfrm>
                <a:off x="697" y="719"/>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9" name="未知"/>
              <p:cNvSpPr/>
              <p:nvPr/>
            </p:nvSpPr>
            <p:spPr bwMode="auto">
              <a:xfrm>
                <a:off x="675" y="684"/>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38" y="46"/>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0" name="未知"/>
              <p:cNvSpPr/>
              <p:nvPr/>
            </p:nvSpPr>
            <p:spPr bwMode="auto">
              <a:xfrm>
                <a:off x="675" y="684"/>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8" y="0"/>
                    </a:lnTo>
                    <a:lnTo>
                      <a:pt x="0" y="8"/>
                    </a:lnTo>
                    <a:lnTo>
                      <a:pt x="38" y="46"/>
                    </a:lnTo>
                    <a:lnTo>
                      <a:pt x="46"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未知"/>
              <p:cNvSpPr/>
              <p:nvPr/>
            </p:nvSpPr>
            <p:spPr bwMode="auto">
              <a:xfrm>
                <a:off x="679" y="737"/>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w 104"/>
                  <a:gd name="T59" fmla="*/ 0 h 17"/>
                  <a:gd name="T60" fmla="*/ 0 w 104"/>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17">
                    <a:moveTo>
                      <a:pt x="52" y="17"/>
                    </a:moveTo>
                    <a:lnTo>
                      <a:pt x="48" y="17"/>
                    </a:lnTo>
                    <a:lnTo>
                      <a:pt x="45" y="17"/>
                    </a:lnTo>
                    <a:lnTo>
                      <a:pt x="41" y="17"/>
                    </a:lnTo>
                    <a:lnTo>
                      <a:pt x="28" y="14"/>
                    </a:lnTo>
                    <a:lnTo>
                      <a:pt x="24" y="13"/>
                    </a:lnTo>
                    <a:lnTo>
                      <a:pt x="21" y="12"/>
                    </a:lnTo>
                    <a:lnTo>
                      <a:pt x="18" y="10"/>
                    </a:lnTo>
                    <a:lnTo>
                      <a:pt x="15" y="9"/>
                    </a:lnTo>
                    <a:lnTo>
                      <a:pt x="6" y="4"/>
                    </a:lnTo>
                    <a:lnTo>
                      <a:pt x="3" y="2"/>
                    </a:lnTo>
                    <a:lnTo>
                      <a:pt x="0" y="0"/>
                    </a:lnTo>
                    <a:lnTo>
                      <a:pt x="104" y="0"/>
                    </a:lnTo>
                    <a:lnTo>
                      <a:pt x="101" y="2"/>
                    </a:lnTo>
                    <a:lnTo>
                      <a:pt x="98" y="4"/>
                    </a:lnTo>
                    <a:lnTo>
                      <a:pt x="95" y="6"/>
                    </a:lnTo>
                    <a:lnTo>
                      <a:pt x="92" y="8"/>
                    </a:lnTo>
                    <a:lnTo>
                      <a:pt x="89" y="9"/>
                    </a:lnTo>
                    <a:lnTo>
                      <a:pt x="86" y="10"/>
                    </a:lnTo>
                    <a:lnTo>
                      <a:pt x="83" y="12"/>
                    </a:lnTo>
                    <a:lnTo>
                      <a:pt x="79" y="13"/>
                    </a:lnTo>
                    <a:lnTo>
                      <a:pt x="76" y="14"/>
                    </a:lnTo>
                    <a:lnTo>
                      <a:pt x="73" y="15"/>
                    </a:lnTo>
                    <a:lnTo>
                      <a:pt x="69" y="15"/>
                    </a:lnTo>
                    <a:lnTo>
                      <a:pt x="66" y="16"/>
                    </a:lnTo>
                    <a:lnTo>
                      <a:pt x="63" y="17"/>
                    </a:lnTo>
                    <a:lnTo>
                      <a:pt x="59" y="17"/>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2" name="未知"/>
              <p:cNvSpPr/>
              <p:nvPr/>
            </p:nvSpPr>
            <p:spPr bwMode="auto">
              <a:xfrm>
                <a:off x="664" y="680"/>
                <a:ext cx="36"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 h="143">
                    <a:moveTo>
                      <a:pt x="37" y="143"/>
                    </a:moveTo>
                    <a:lnTo>
                      <a:pt x="36" y="143"/>
                    </a:lnTo>
                    <a:lnTo>
                      <a:pt x="36" y="142"/>
                    </a:lnTo>
                    <a:lnTo>
                      <a:pt x="35" y="142"/>
                    </a:lnTo>
                    <a:lnTo>
                      <a:pt x="34" y="141"/>
                    </a:lnTo>
                    <a:lnTo>
                      <a:pt x="33" y="140"/>
                    </a:lnTo>
                    <a:lnTo>
                      <a:pt x="32" y="140"/>
                    </a:lnTo>
                    <a:lnTo>
                      <a:pt x="31" y="139"/>
                    </a:lnTo>
                    <a:lnTo>
                      <a:pt x="30" y="138"/>
                    </a:lnTo>
                    <a:lnTo>
                      <a:pt x="29" y="137"/>
                    </a:lnTo>
                    <a:lnTo>
                      <a:pt x="28" y="135"/>
                    </a:lnTo>
                    <a:lnTo>
                      <a:pt x="26" y="134"/>
                    </a:lnTo>
                    <a:lnTo>
                      <a:pt x="25" y="133"/>
                    </a:lnTo>
                    <a:lnTo>
                      <a:pt x="23" y="131"/>
                    </a:lnTo>
                    <a:lnTo>
                      <a:pt x="22" y="130"/>
                    </a:lnTo>
                    <a:lnTo>
                      <a:pt x="21" y="129"/>
                    </a:lnTo>
                    <a:lnTo>
                      <a:pt x="21" y="128"/>
                    </a:lnTo>
                    <a:lnTo>
                      <a:pt x="19" y="126"/>
                    </a:lnTo>
                    <a:lnTo>
                      <a:pt x="18" y="124"/>
                    </a:lnTo>
                    <a:lnTo>
                      <a:pt x="17" y="123"/>
                    </a:lnTo>
                    <a:lnTo>
                      <a:pt x="16" y="122"/>
                    </a:lnTo>
                    <a:lnTo>
                      <a:pt x="15" y="120"/>
                    </a:lnTo>
                    <a:lnTo>
                      <a:pt x="13" y="118"/>
                    </a:lnTo>
                    <a:lnTo>
                      <a:pt x="13" y="117"/>
                    </a:lnTo>
                    <a:lnTo>
                      <a:pt x="12" y="116"/>
                    </a:lnTo>
                    <a:lnTo>
                      <a:pt x="11" y="114"/>
                    </a:lnTo>
                    <a:lnTo>
                      <a:pt x="10" y="111"/>
                    </a:lnTo>
                    <a:lnTo>
                      <a:pt x="9" y="109"/>
                    </a:lnTo>
                    <a:lnTo>
                      <a:pt x="8" y="106"/>
                    </a:lnTo>
                    <a:lnTo>
                      <a:pt x="7" y="105"/>
                    </a:lnTo>
                    <a:lnTo>
                      <a:pt x="6" y="104"/>
                    </a:lnTo>
                    <a:lnTo>
                      <a:pt x="6" y="101"/>
                    </a:lnTo>
                    <a:lnTo>
                      <a:pt x="5" y="99"/>
                    </a:lnTo>
                    <a:lnTo>
                      <a:pt x="4" y="98"/>
                    </a:lnTo>
                    <a:lnTo>
                      <a:pt x="4" y="96"/>
                    </a:lnTo>
                    <a:lnTo>
                      <a:pt x="3" y="94"/>
                    </a:lnTo>
                    <a:lnTo>
                      <a:pt x="3" y="92"/>
                    </a:lnTo>
                    <a:lnTo>
                      <a:pt x="3" y="91"/>
                    </a:lnTo>
                    <a:lnTo>
                      <a:pt x="2" y="88"/>
                    </a:lnTo>
                    <a:lnTo>
                      <a:pt x="1" y="86"/>
                    </a:lnTo>
                    <a:lnTo>
                      <a:pt x="1" y="85"/>
                    </a:lnTo>
                    <a:lnTo>
                      <a:pt x="1" y="83"/>
                    </a:lnTo>
                    <a:lnTo>
                      <a:pt x="1" y="80"/>
                    </a:lnTo>
                    <a:lnTo>
                      <a:pt x="1" y="78"/>
                    </a:lnTo>
                    <a:lnTo>
                      <a:pt x="1" y="77"/>
                    </a:lnTo>
                    <a:lnTo>
                      <a:pt x="0" y="74"/>
                    </a:lnTo>
                    <a:lnTo>
                      <a:pt x="0" y="72"/>
                    </a:lnTo>
                    <a:lnTo>
                      <a:pt x="0" y="69"/>
                    </a:lnTo>
                    <a:lnTo>
                      <a:pt x="1" y="66"/>
                    </a:lnTo>
                    <a:lnTo>
                      <a:pt x="1" y="65"/>
                    </a:lnTo>
                    <a:lnTo>
                      <a:pt x="1" y="63"/>
                    </a:lnTo>
                    <a:lnTo>
                      <a:pt x="1" y="60"/>
                    </a:lnTo>
                    <a:lnTo>
                      <a:pt x="1" y="58"/>
                    </a:lnTo>
                    <a:lnTo>
                      <a:pt x="1" y="57"/>
                    </a:lnTo>
                    <a:lnTo>
                      <a:pt x="2" y="55"/>
                    </a:lnTo>
                    <a:lnTo>
                      <a:pt x="3" y="52"/>
                    </a:lnTo>
                    <a:lnTo>
                      <a:pt x="3" y="51"/>
                    </a:lnTo>
                    <a:lnTo>
                      <a:pt x="3" y="49"/>
                    </a:lnTo>
                    <a:lnTo>
                      <a:pt x="4" y="47"/>
                    </a:lnTo>
                    <a:lnTo>
                      <a:pt x="8" y="37"/>
                    </a:lnTo>
                    <a:lnTo>
                      <a:pt x="9" y="34"/>
                    </a:lnTo>
                    <a:lnTo>
                      <a:pt x="10" y="32"/>
                    </a:lnTo>
                    <a:lnTo>
                      <a:pt x="11" y="29"/>
                    </a:lnTo>
                    <a:lnTo>
                      <a:pt x="12" y="27"/>
                    </a:lnTo>
                    <a:lnTo>
                      <a:pt x="13" y="26"/>
                    </a:lnTo>
                    <a:lnTo>
                      <a:pt x="13" y="25"/>
                    </a:lnTo>
                    <a:lnTo>
                      <a:pt x="15" y="23"/>
                    </a:lnTo>
                    <a:lnTo>
                      <a:pt x="16" y="21"/>
                    </a:lnTo>
                    <a:lnTo>
                      <a:pt x="17" y="20"/>
                    </a:lnTo>
                    <a:lnTo>
                      <a:pt x="18" y="19"/>
                    </a:lnTo>
                    <a:lnTo>
                      <a:pt x="19" y="17"/>
                    </a:lnTo>
                    <a:lnTo>
                      <a:pt x="21" y="15"/>
                    </a:lnTo>
                    <a:lnTo>
                      <a:pt x="21" y="14"/>
                    </a:lnTo>
                    <a:lnTo>
                      <a:pt x="22" y="13"/>
                    </a:lnTo>
                    <a:lnTo>
                      <a:pt x="23" y="12"/>
                    </a:lnTo>
                    <a:lnTo>
                      <a:pt x="25" y="10"/>
                    </a:lnTo>
                    <a:lnTo>
                      <a:pt x="26" y="9"/>
                    </a:lnTo>
                    <a:lnTo>
                      <a:pt x="28" y="8"/>
                    </a:lnTo>
                    <a:lnTo>
                      <a:pt x="29" y="6"/>
                    </a:lnTo>
                    <a:lnTo>
                      <a:pt x="34" y="2"/>
                    </a:lnTo>
                    <a:lnTo>
                      <a:pt x="35" y="1"/>
                    </a:lnTo>
                    <a:lnTo>
                      <a:pt x="36" y="1"/>
                    </a:lnTo>
                    <a:lnTo>
                      <a:pt x="36" y="0"/>
                    </a:lnTo>
                    <a:lnTo>
                      <a:pt x="37" y="0"/>
                    </a:lnTo>
                    <a:lnTo>
                      <a:pt x="89" y="0"/>
                    </a:lnTo>
                    <a:lnTo>
                      <a:pt x="86" y="0"/>
                    </a:lnTo>
                    <a:lnTo>
                      <a:pt x="83" y="0"/>
                    </a:lnTo>
                    <a:lnTo>
                      <a:pt x="65" y="4"/>
                    </a:lnTo>
                    <a:lnTo>
                      <a:pt x="64" y="4"/>
                    </a:lnTo>
                    <a:lnTo>
                      <a:pt x="62" y="5"/>
                    </a:lnTo>
                    <a:lnTo>
                      <a:pt x="59" y="6"/>
                    </a:lnTo>
                    <a:lnTo>
                      <a:pt x="39" y="20"/>
                    </a:lnTo>
                    <a:lnTo>
                      <a:pt x="38" y="21"/>
                    </a:lnTo>
                    <a:lnTo>
                      <a:pt x="36" y="23"/>
                    </a:lnTo>
                    <a:lnTo>
                      <a:pt x="34" y="25"/>
                    </a:lnTo>
                    <a:lnTo>
                      <a:pt x="34" y="26"/>
                    </a:lnTo>
                    <a:lnTo>
                      <a:pt x="33" y="27"/>
                    </a:lnTo>
                    <a:lnTo>
                      <a:pt x="19" y="58"/>
                    </a:lnTo>
                    <a:lnTo>
                      <a:pt x="18" y="60"/>
                    </a:lnTo>
                    <a:lnTo>
                      <a:pt x="17" y="72"/>
                    </a:lnTo>
                    <a:lnTo>
                      <a:pt x="17" y="74"/>
                    </a:lnTo>
                    <a:lnTo>
                      <a:pt x="18" y="77"/>
                    </a:lnTo>
                    <a:lnTo>
                      <a:pt x="18" y="78"/>
                    </a:lnTo>
                    <a:lnTo>
                      <a:pt x="18" y="80"/>
                    </a:lnTo>
                    <a:lnTo>
                      <a:pt x="18" y="83"/>
                    </a:lnTo>
                    <a:lnTo>
                      <a:pt x="19" y="85"/>
                    </a:lnTo>
                    <a:lnTo>
                      <a:pt x="19" y="86"/>
                    </a:lnTo>
                    <a:lnTo>
                      <a:pt x="23" y="98"/>
                    </a:lnTo>
                    <a:lnTo>
                      <a:pt x="23" y="99"/>
                    </a:lnTo>
                    <a:lnTo>
                      <a:pt x="29" y="111"/>
                    </a:lnTo>
                    <a:lnTo>
                      <a:pt x="31" y="114"/>
                    </a:lnTo>
                    <a:lnTo>
                      <a:pt x="33" y="116"/>
                    </a:lnTo>
                    <a:lnTo>
                      <a:pt x="34" y="117"/>
                    </a:lnTo>
                    <a:lnTo>
                      <a:pt x="34" y="118"/>
                    </a:lnTo>
                    <a:lnTo>
                      <a:pt x="46" y="129"/>
                    </a:lnTo>
                    <a:lnTo>
                      <a:pt x="47" y="130"/>
                    </a:lnTo>
                    <a:lnTo>
                      <a:pt x="49" y="131"/>
                    </a:lnTo>
                    <a:lnTo>
                      <a:pt x="52" y="133"/>
                    </a:lnTo>
                    <a:lnTo>
                      <a:pt x="54" y="134"/>
                    </a:lnTo>
                    <a:lnTo>
                      <a:pt x="56" y="135"/>
                    </a:lnTo>
                    <a:lnTo>
                      <a:pt x="59" y="137"/>
                    </a:lnTo>
                    <a:lnTo>
                      <a:pt x="62" y="138"/>
                    </a:lnTo>
                    <a:lnTo>
                      <a:pt x="72" y="141"/>
                    </a:lnTo>
                    <a:lnTo>
                      <a:pt x="75" y="142"/>
                    </a:lnTo>
                    <a:lnTo>
                      <a:pt x="78" y="142"/>
                    </a:lnTo>
                    <a:lnTo>
                      <a:pt x="80" y="143"/>
                    </a:lnTo>
                    <a:lnTo>
                      <a:pt x="83" y="143"/>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3" name="未知"/>
              <p:cNvSpPr/>
              <p:nvPr/>
            </p:nvSpPr>
            <p:spPr bwMode="auto">
              <a:xfrm>
                <a:off x="700" y="680"/>
                <a:ext cx="35"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9" h="143">
                    <a:moveTo>
                      <a:pt x="0" y="143"/>
                    </a:moveTo>
                    <a:lnTo>
                      <a:pt x="24" y="139"/>
                    </a:lnTo>
                    <a:lnTo>
                      <a:pt x="25" y="139"/>
                    </a:lnTo>
                    <a:lnTo>
                      <a:pt x="43" y="129"/>
                    </a:lnTo>
                    <a:lnTo>
                      <a:pt x="44" y="128"/>
                    </a:lnTo>
                    <a:lnTo>
                      <a:pt x="46" y="126"/>
                    </a:lnTo>
                    <a:lnTo>
                      <a:pt x="49" y="124"/>
                    </a:lnTo>
                    <a:lnTo>
                      <a:pt x="51" y="122"/>
                    </a:lnTo>
                    <a:lnTo>
                      <a:pt x="52" y="121"/>
                    </a:lnTo>
                    <a:lnTo>
                      <a:pt x="55" y="118"/>
                    </a:lnTo>
                    <a:lnTo>
                      <a:pt x="57" y="115"/>
                    </a:lnTo>
                    <a:lnTo>
                      <a:pt x="58" y="113"/>
                    </a:lnTo>
                    <a:lnTo>
                      <a:pt x="59" y="112"/>
                    </a:lnTo>
                    <a:lnTo>
                      <a:pt x="61" y="109"/>
                    </a:lnTo>
                    <a:lnTo>
                      <a:pt x="63" y="105"/>
                    </a:lnTo>
                    <a:lnTo>
                      <a:pt x="64" y="104"/>
                    </a:lnTo>
                    <a:lnTo>
                      <a:pt x="65" y="102"/>
                    </a:lnTo>
                    <a:lnTo>
                      <a:pt x="66" y="99"/>
                    </a:lnTo>
                    <a:lnTo>
                      <a:pt x="66" y="98"/>
                    </a:lnTo>
                    <a:lnTo>
                      <a:pt x="67" y="96"/>
                    </a:lnTo>
                    <a:lnTo>
                      <a:pt x="68" y="93"/>
                    </a:lnTo>
                    <a:lnTo>
                      <a:pt x="69" y="92"/>
                    </a:lnTo>
                    <a:lnTo>
                      <a:pt x="69" y="89"/>
                    </a:lnTo>
                    <a:lnTo>
                      <a:pt x="70" y="88"/>
                    </a:lnTo>
                    <a:lnTo>
                      <a:pt x="70" y="86"/>
                    </a:lnTo>
                    <a:lnTo>
                      <a:pt x="71" y="82"/>
                    </a:lnTo>
                    <a:lnTo>
                      <a:pt x="71" y="79"/>
                    </a:lnTo>
                    <a:lnTo>
                      <a:pt x="71" y="77"/>
                    </a:lnTo>
                    <a:lnTo>
                      <a:pt x="71" y="75"/>
                    </a:lnTo>
                    <a:lnTo>
                      <a:pt x="72" y="72"/>
                    </a:lnTo>
                    <a:lnTo>
                      <a:pt x="71" y="68"/>
                    </a:lnTo>
                    <a:lnTo>
                      <a:pt x="71" y="66"/>
                    </a:lnTo>
                    <a:lnTo>
                      <a:pt x="71" y="64"/>
                    </a:lnTo>
                    <a:lnTo>
                      <a:pt x="71" y="61"/>
                    </a:lnTo>
                    <a:lnTo>
                      <a:pt x="70" y="57"/>
                    </a:lnTo>
                    <a:lnTo>
                      <a:pt x="70" y="55"/>
                    </a:lnTo>
                    <a:lnTo>
                      <a:pt x="69" y="54"/>
                    </a:lnTo>
                    <a:lnTo>
                      <a:pt x="69" y="51"/>
                    </a:lnTo>
                    <a:lnTo>
                      <a:pt x="65" y="41"/>
                    </a:lnTo>
                    <a:lnTo>
                      <a:pt x="64" y="39"/>
                    </a:lnTo>
                    <a:lnTo>
                      <a:pt x="63" y="38"/>
                    </a:lnTo>
                    <a:lnTo>
                      <a:pt x="61" y="34"/>
                    </a:lnTo>
                    <a:lnTo>
                      <a:pt x="59" y="31"/>
                    </a:lnTo>
                    <a:lnTo>
                      <a:pt x="58" y="30"/>
                    </a:lnTo>
                    <a:lnTo>
                      <a:pt x="57" y="28"/>
                    </a:lnTo>
                    <a:lnTo>
                      <a:pt x="55" y="25"/>
                    </a:lnTo>
                    <a:lnTo>
                      <a:pt x="52" y="22"/>
                    </a:lnTo>
                    <a:lnTo>
                      <a:pt x="51" y="21"/>
                    </a:lnTo>
                    <a:lnTo>
                      <a:pt x="49" y="19"/>
                    </a:lnTo>
                    <a:lnTo>
                      <a:pt x="35" y="9"/>
                    </a:lnTo>
                    <a:lnTo>
                      <a:pt x="32" y="8"/>
                    </a:lnTo>
                    <a:lnTo>
                      <a:pt x="24" y="4"/>
                    </a:lnTo>
                    <a:lnTo>
                      <a:pt x="22" y="3"/>
                    </a:lnTo>
                    <a:lnTo>
                      <a:pt x="0" y="0"/>
                    </a:lnTo>
                    <a:lnTo>
                      <a:pt x="52" y="0"/>
                    </a:lnTo>
                    <a:lnTo>
                      <a:pt x="53" y="0"/>
                    </a:lnTo>
                    <a:lnTo>
                      <a:pt x="53" y="1"/>
                    </a:lnTo>
                    <a:lnTo>
                      <a:pt x="54" y="1"/>
                    </a:lnTo>
                    <a:lnTo>
                      <a:pt x="55" y="2"/>
                    </a:lnTo>
                    <a:lnTo>
                      <a:pt x="56" y="3"/>
                    </a:lnTo>
                    <a:lnTo>
                      <a:pt x="57" y="3"/>
                    </a:lnTo>
                    <a:lnTo>
                      <a:pt x="58" y="4"/>
                    </a:lnTo>
                    <a:lnTo>
                      <a:pt x="59" y="5"/>
                    </a:lnTo>
                    <a:lnTo>
                      <a:pt x="60" y="6"/>
                    </a:lnTo>
                    <a:lnTo>
                      <a:pt x="66" y="12"/>
                    </a:lnTo>
                    <a:lnTo>
                      <a:pt x="67" y="13"/>
                    </a:lnTo>
                    <a:lnTo>
                      <a:pt x="67" y="14"/>
                    </a:lnTo>
                    <a:lnTo>
                      <a:pt x="68" y="15"/>
                    </a:lnTo>
                    <a:lnTo>
                      <a:pt x="70" y="17"/>
                    </a:lnTo>
                    <a:lnTo>
                      <a:pt x="71" y="19"/>
                    </a:lnTo>
                    <a:lnTo>
                      <a:pt x="72" y="19"/>
                    </a:lnTo>
                    <a:lnTo>
                      <a:pt x="81" y="34"/>
                    </a:lnTo>
                    <a:lnTo>
                      <a:pt x="82" y="38"/>
                    </a:lnTo>
                    <a:lnTo>
                      <a:pt x="83" y="39"/>
                    </a:lnTo>
                    <a:lnTo>
                      <a:pt x="83" y="41"/>
                    </a:lnTo>
                    <a:lnTo>
                      <a:pt x="84" y="44"/>
                    </a:lnTo>
                    <a:lnTo>
                      <a:pt x="84" y="45"/>
                    </a:lnTo>
                    <a:lnTo>
                      <a:pt x="85" y="47"/>
                    </a:lnTo>
                    <a:lnTo>
                      <a:pt x="86" y="50"/>
                    </a:lnTo>
                    <a:lnTo>
                      <a:pt x="88" y="61"/>
                    </a:lnTo>
                    <a:lnTo>
                      <a:pt x="88" y="64"/>
                    </a:lnTo>
                    <a:lnTo>
                      <a:pt x="88" y="66"/>
                    </a:lnTo>
                    <a:lnTo>
                      <a:pt x="89" y="68"/>
                    </a:lnTo>
                    <a:lnTo>
                      <a:pt x="89" y="72"/>
                    </a:lnTo>
                    <a:lnTo>
                      <a:pt x="89" y="75"/>
                    </a:lnTo>
                    <a:lnTo>
                      <a:pt x="88" y="77"/>
                    </a:lnTo>
                    <a:lnTo>
                      <a:pt x="88" y="79"/>
                    </a:lnTo>
                    <a:lnTo>
                      <a:pt x="88" y="82"/>
                    </a:lnTo>
                    <a:lnTo>
                      <a:pt x="88" y="86"/>
                    </a:lnTo>
                    <a:lnTo>
                      <a:pt x="87" y="88"/>
                    </a:lnTo>
                    <a:lnTo>
                      <a:pt x="87" y="89"/>
                    </a:lnTo>
                    <a:lnTo>
                      <a:pt x="86" y="92"/>
                    </a:lnTo>
                    <a:lnTo>
                      <a:pt x="86" y="93"/>
                    </a:lnTo>
                    <a:lnTo>
                      <a:pt x="85" y="96"/>
                    </a:lnTo>
                    <a:lnTo>
                      <a:pt x="84" y="98"/>
                    </a:lnTo>
                    <a:lnTo>
                      <a:pt x="84" y="99"/>
                    </a:lnTo>
                    <a:lnTo>
                      <a:pt x="83" y="102"/>
                    </a:lnTo>
                    <a:lnTo>
                      <a:pt x="83" y="104"/>
                    </a:lnTo>
                    <a:lnTo>
                      <a:pt x="82" y="105"/>
                    </a:lnTo>
                    <a:lnTo>
                      <a:pt x="81" y="109"/>
                    </a:lnTo>
                    <a:lnTo>
                      <a:pt x="71" y="124"/>
                    </a:lnTo>
                    <a:lnTo>
                      <a:pt x="70" y="126"/>
                    </a:lnTo>
                    <a:lnTo>
                      <a:pt x="68" y="128"/>
                    </a:lnTo>
                    <a:lnTo>
                      <a:pt x="67" y="129"/>
                    </a:lnTo>
                    <a:lnTo>
                      <a:pt x="63" y="134"/>
                    </a:lnTo>
                    <a:lnTo>
                      <a:pt x="61" y="135"/>
                    </a:lnTo>
                    <a:lnTo>
                      <a:pt x="60" y="137"/>
                    </a:lnTo>
                    <a:lnTo>
                      <a:pt x="59" y="138"/>
                    </a:lnTo>
                    <a:lnTo>
                      <a:pt x="58" y="139"/>
                    </a:lnTo>
                    <a:lnTo>
                      <a:pt x="57" y="140"/>
                    </a:lnTo>
                    <a:lnTo>
                      <a:pt x="56" y="140"/>
                    </a:lnTo>
                    <a:lnTo>
                      <a:pt x="55" y="141"/>
                    </a:lnTo>
                    <a:lnTo>
                      <a:pt x="54" y="142"/>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4" name="未知"/>
              <p:cNvSpPr/>
              <p:nvPr/>
            </p:nvSpPr>
            <p:spPr bwMode="auto">
              <a:xfrm>
                <a:off x="679" y="673"/>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4" h="17">
                    <a:moveTo>
                      <a:pt x="0" y="17"/>
                    </a:moveTo>
                    <a:lnTo>
                      <a:pt x="0" y="17"/>
                    </a:lnTo>
                    <a:lnTo>
                      <a:pt x="3" y="15"/>
                    </a:lnTo>
                    <a:lnTo>
                      <a:pt x="21" y="5"/>
                    </a:lnTo>
                    <a:lnTo>
                      <a:pt x="24" y="4"/>
                    </a:lnTo>
                    <a:lnTo>
                      <a:pt x="28" y="3"/>
                    </a:lnTo>
                    <a:lnTo>
                      <a:pt x="31" y="2"/>
                    </a:lnTo>
                    <a:lnTo>
                      <a:pt x="35" y="2"/>
                    </a:lnTo>
                    <a:lnTo>
                      <a:pt x="38" y="1"/>
                    </a:lnTo>
                    <a:lnTo>
                      <a:pt x="52" y="0"/>
                    </a:lnTo>
                    <a:lnTo>
                      <a:pt x="56" y="0"/>
                    </a:lnTo>
                    <a:lnTo>
                      <a:pt x="83" y="5"/>
                    </a:lnTo>
                    <a:lnTo>
                      <a:pt x="86" y="7"/>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5" name="未知"/>
              <p:cNvSpPr/>
              <p:nvPr/>
            </p:nvSpPr>
            <p:spPr bwMode="auto">
              <a:xfrm>
                <a:off x="671" y="680"/>
                <a:ext cx="57" cy="57"/>
              </a:xfrm>
              <a:custGeom>
                <a:avLst/>
                <a:gdLst>
                  <a:gd name="T0" fmla="*/ 0 w 144"/>
                  <a:gd name="T1" fmla="*/ 0 h 143"/>
                  <a:gd name="T2" fmla="*/ 0 w 144"/>
                  <a:gd name="T3" fmla="*/ 0 h 143"/>
                  <a:gd name="T4" fmla="*/ 0 w 144"/>
                  <a:gd name="T5" fmla="*/ 0 h 143"/>
                  <a:gd name="T6" fmla="*/ 0 w 144"/>
                  <a:gd name="T7" fmla="*/ 0 h 143"/>
                  <a:gd name="T8" fmla="*/ 0 w 144"/>
                  <a:gd name="T9" fmla="*/ 0 h 143"/>
                  <a:gd name="T10" fmla="*/ 0 w 144"/>
                  <a:gd name="T11" fmla="*/ 0 h 143"/>
                  <a:gd name="T12" fmla="*/ 0 w 144"/>
                  <a:gd name="T13" fmla="*/ 0 h 143"/>
                  <a:gd name="T14" fmla="*/ 0 w 144"/>
                  <a:gd name="T15" fmla="*/ 0 h 143"/>
                  <a:gd name="T16" fmla="*/ 0 w 144"/>
                  <a:gd name="T17" fmla="*/ 0 h 143"/>
                  <a:gd name="T18" fmla="*/ 0 w 144"/>
                  <a:gd name="T19" fmla="*/ 0 h 143"/>
                  <a:gd name="T20" fmla="*/ 0 w 144"/>
                  <a:gd name="T21" fmla="*/ 0 h 143"/>
                  <a:gd name="T22" fmla="*/ 0 w 144"/>
                  <a:gd name="T23" fmla="*/ 0 h 143"/>
                  <a:gd name="T24" fmla="*/ 0 w 144"/>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3">
                    <a:moveTo>
                      <a:pt x="123" y="122"/>
                    </a:moveTo>
                    <a:lnTo>
                      <a:pt x="72" y="143"/>
                    </a:lnTo>
                    <a:lnTo>
                      <a:pt x="69" y="143"/>
                    </a:lnTo>
                    <a:lnTo>
                      <a:pt x="16" y="116"/>
                    </a:lnTo>
                    <a:lnTo>
                      <a:pt x="0" y="72"/>
                    </a:lnTo>
                    <a:lnTo>
                      <a:pt x="0" y="69"/>
                    </a:lnTo>
                    <a:lnTo>
                      <a:pt x="28" y="15"/>
                    </a:lnTo>
                    <a:lnTo>
                      <a:pt x="72" y="0"/>
                    </a:lnTo>
                    <a:lnTo>
                      <a:pt x="75" y="0"/>
                    </a:lnTo>
                    <a:lnTo>
                      <a:pt x="130" y="30"/>
                    </a:lnTo>
                    <a:lnTo>
                      <a:pt x="144" y="71"/>
                    </a:lnTo>
                    <a:lnTo>
                      <a:pt x="143" y="77"/>
                    </a:lnTo>
                    <a:lnTo>
                      <a:pt x="123" y="12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6" name="未知"/>
              <p:cNvSpPr/>
              <p:nvPr/>
            </p:nvSpPr>
            <p:spPr bwMode="auto">
              <a:xfrm>
                <a:off x="664" y="673"/>
                <a:ext cx="71" cy="71"/>
              </a:xfrm>
              <a:custGeom>
                <a:avLst/>
                <a:gdLst>
                  <a:gd name="T0" fmla="*/ 0 w 178"/>
                  <a:gd name="T1" fmla="*/ 0 h 177"/>
                  <a:gd name="T2" fmla="*/ 0 w 178"/>
                  <a:gd name="T3" fmla="*/ 0 h 177"/>
                  <a:gd name="T4" fmla="*/ 0 w 178"/>
                  <a:gd name="T5" fmla="*/ 0 h 177"/>
                  <a:gd name="T6" fmla="*/ 0 w 178"/>
                  <a:gd name="T7" fmla="*/ 0 h 177"/>
                  <a:gd name="T8" fmla="*/ 0 w 178"/>
                  <a:gd name="T9" fmla="*/ 0 h 177"/>
                  <a:gd name="T10" fmla="*/ 0 w 178"/>
                  <a:gd name="T11" fmla="*/ 0 h 177"/>
                  <a:gd name="T12" fmla="*/ 0 w 178"/>
                  <a:gd name="T13" fmla="*/ 0 h 177"/>
                  <a:gd name="T14" fmla="*/ 0 w 178"/>
                  <a:gd name="T15" fmla="*/ 0 h 177"/>
                  <a:gd name="T16" fmla="*/ 0 w 178"/>
                  <a:gd name="T17" fmla="*/ 0 h 177"/>
                  <a:gd name="T18" fmla="*/ 0 w 178"/>
                  <a:gd name="T19" fmla="*/ 0 h 177"/>
                  <a:gd name="T20" fmla="*/ 0 w 178"/>
                  <a:gd name="T21" fmla="*/ 0 h 177"/>
                  <a:gd name="T22" fmla="*/ 0 w 178"/>
                  <a:gd name="T23" fmla="*/ 0 h 177"/>
                  <a:gd name="T24" fmla="*/ 0 w 178"/>
                  <a:gd name="T25" fmla="*/ 0 h 177"/>
                  <a:gd name="T26" fmla="*/ 0 w 178"/>
                  <a:gd name="T27" fmla="*/ 0 h 177"/>
                  <a:gd name="T28" fmla="*/ 0 w 178"/>
                  <a:gd name="T29" fmla="*/ 0 h 177"/>
                  <a:gd name="T30" fmla="*/ 0 w 178"/>
                  <a:gd name="T31" fmla="*/ 0 h 177"/>
                  <a:gd name="T32" fmla="*/ 0 w 178"/>
                  <a:gd name="T33" fmla="*/ 0 h 177"/>
                  <a:gd name="T34" fmla="*/ 0 w 178"/>
                  <a:gd name="T35" fmla="*/ 0 h 1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177">
                    <a:moveTo>
                      <a:pt x="152" y="26"/>
                    </a:moveTo>
                    <a:lnTo>
                      <a:pt x="96" y="0"/>
                    </a:lnTo>
                    <a:lnTo>
                      <a:pt x="89" y="0"/>
                    </a:lnTo>
                    <a:lnTo>
                      <a:pt x="85" y="0"/>
                    </a:lnTo>
                    <a:lnTo>
                      <a:pt x="29" y="23"/>
                    </a:lnTo>
                    <a:lnTo>
                      <a:pt x="1" y="82"/>
                    </a:lnTo>
                    <a:lnTo>
                      <a:pt x="0" y="88"/>
                    </a:lnTo>
                    <a:lnTo>
                      <a:pt x="1" y="95"/>
                    </a:lnTo>
                    <a:lnTo>
                      <a:pt x="26" y="151"/>
                    </a:lnTo>
                    <a:lnTo>
                      <a:pt x="82" y="177"/>
                    </a:lnTo>
                    <a:lnTo>
                      <a:pt x="89" y="177"/>
                    </a:lnTo>
                    <a:lnTo>
                      <a:pt x="93" y="177"/>
                    </a:lnTo>
                    <a:lnTo>
                      <a:pt x="149" y="154"/>
                    </a:lnTo>
                    <a:lnTo>
                      <a:pt x="177" y="99"/>
                    </a:lnTo>
                    <a:lnTo>
                      <a:pt x="178" y="89"/>
                    </a:lnTo>
                    <a:lnTo>
                      <a:pt x="178" y="85"/>
                    </a:lnTo>
                    <a:lnTo>
                      <a:pt x="154" y="28"/>
                    </a:lnTo>
                    <a:lnTo>
                      <a:pt x="152" y="2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7" name="未知"/>
              <p:cNvSpPr/>
              <p:nvPr/>
            </p:nvSpPr>
            <p:spPr bwMode="auto">
              <a:xfrm>
                <a:off x="690" y="717"/>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12">
                    <a:moveTo>
                      <a:pt x="25" y="12"/>
                    </a:moveTo>
                    <a:lnTo>
                      <a:pt x="24" y="12"/>
                    </a:lnTo>
                    <a:lnTo>
                      <a:pt x="22" y="11"/>
                    </a:lnTo>
                    <a:lnTo>
                      <a:pt x="20" y="11"/>
                    </a:lnTo>
                    <a:lnTo>
                      <a:pt x="18" y="11"/>
                    </a:lnTo>
                    <a:lnTo>
                      <a:pt x="14" y="10"/>
                    </a:lnTo>
                    <a:lnTo>
                      <a:pt x="8" y="7"/>
                    </a:lnTo>
                    <a:lnTo>
                      <a:pt x="7" y="6"/>
                    </a:lnTo>
                    <a:lnTo>
                      <a:pt x="6" y="5"/>
                    </a:lnTo>
                    <a:lnTo>
                      <a:pt x="5" y="4"/>
                    </a:lnTo>
                    <a:lnTo>
                      <a:pt x="4" y="4"/>
                    </a:lnTo>
                    <a:lnTo>
                      <a:pt x="3" y="3"/>
                    </a:lnTo>
                    <a:lnTo>
                      <a:pt x="2" y="2"/>
                    </a:lnTo>
                    <a:lnTo>
                      <a:pt x="1" y="1"/>
                    </a:lnTo>
                    <a:lnTo>
                      <a:pt x="0" y="0"/>
                    </a:lnTo>
                    <a:lnTo>
                      <a:pt x="50" y="0"/>
                    </a:lnTo>
                    <a:lnTo>
                      <a:pt x="49" y="1"/>
                    </a:lnTo>
                    <a:lnTo>
                      <a:pt x="45" y="4"/>
                    </a:lnTo>
                    <a:lnTo>
                      <a:pt x="44" y="5"/>
                    </a:lnTo>
                    <a:lnTo>
                      <a:pt x="43" y="6"/>
                    </a:lnTo>
                    <a:lnTo>
                      <a:pt x="42" y="7"/>
                    </a:lnTo>
                    <a:lnTo>
                      <a:pt x="36" y="10"/>
                    </a:lnTo>
                    <a:lnTo>
                      <a:pt x="35" y="10"/>
                    </a:lnTo>
                    <a:lnTo>
                      <a:pt x="34" y="10"/>
                    </a:lnTo>
                    <a:lnTo>
                      <a:pt x="26" y="12"/>
                    </a:lnTo>
                    <a:lnTo>
                      <a:pt x="25" y="12"/>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8" name="未知"/>
              <p:cNvSpPr/>
              <p:nvPr/>
            </p:nvSpPr>
            <p:spPr bwMode="auto">
              <a:xfrm>
                <a:off x="686" y="700"/>
                <a:ext cx="14"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 h="43">
                    <a:moveTo>
                      <a:pt x="8" y="43"/>
                    </a:moveTo>
                    <a:lnTo>
                      <a:pt x="8" y="43"/>
                    </a:lnTo>
                    <a:lnTo>
                      <a:pt x="7" y="42"/>
                    </a:lnTo>
                    <a:lnTo>
                      <a:pt x="6" y="41"/>
                    </a:lnTo>
                    <a:lnTo>
                      <a:pt x="6" y="40"/>
                    </a:lnTo>
                    <a:lnTo>
                      <a:pt x="5" y="40"/>
                    </a:lnTo>
                    <a:lnTo>
                      <a:pt x="5" y="39"/>
                    </a:lnTo>
                    <a:lnTo>
                      <a:pt x="4" y="38"/>
                    </a:lnTo>
                    <a:lnTo>
                      <a:pt x="4" y="37"/>
                    </a:lnTo>
                    <a:lnTo>
                      <a:pt x="3" y="36"/>
                    </a:lnTo>
                    <a:lnTo>
                      <a:pt x="3" y="35"/>
                    </a:lnTo>
                    <a:lnTo>
                      <a:pt x="2" y="34"/>
                    </a:lnTo>
                    <a:lnTo>
                      <a:pt x="2" y="33"/>
                    </a:lnTo>
                    <a:lnTo>
                      <a:pt x="1" y="30"/>
                    </a:lnTo>
                    <a:lnTo>
                      <a:pt x="1" y="29"/>
                    </a:lnTo>
                    <a:lnTo>
                      <a:pt x="1" y="28"/>
                    </a:lnTo>
                    <a:lnTo>
                      <a:pt x="0" y="27"/>
                    </a:lnTo>
                    <a:lnTo>
                      <a:pt x="0" y="26"/>
                    </a:lnTo>
                    <a:lnTo>
                      <a:pt x="0" y="25"/>
                    </a:lnTo>
                    <a:lnTo>
                      <a:pt x="0" y="24"/>
                    </a:lnTo>
                    <a:lnTo>
                      <a:pt x="0" y="23"/>
                    </a:lnTo>
                    <a:lnTo>
                      <a:pt x="0" y="22"/>
                    </a:lnTo>
                    <a:lnTo>
                      <a:pt x="0" y="21"/>
                    </a:lnTo>
                    <a:lnTo>
                      <a:pt x="0" y="20"/>
                    </a:lnTo>
                    <a:lnTo>
                      <a:pt x="0" y="19"/>
                    </a:lnTo>
                    <a:lnTo>
                      <a:pt x="0" y="18"/>
                    </a:lnTo>
                    <a:lnTo>
                      <a:pt x="0" y="17"/>
                    </a:lnTo>
                    <a:lnTo>
                      <a:pt x="0" y="16"/>
                    </a:lnTo>
                    <a:lnTo>
                      <a:pt x="1" y="15"/>
                    </a:lnTo>
                    <a:lnTo>
                      <a:pt x="1" y="14"/>
                    </a:lnTo>
                    <a:lnTo>
                      <a:pt x="1" y="13"/>
                    </a:lnTo>
                    <a:lnTo>
                      <a:pt x="1" y="12"/>
                    </a:lnTo>
                    <a:lnTo>
                      <a:pt x="2" y="11"/>
                    </a:lnTo>
                    <a:lnTo>
                      <a:pt x="2" y="10"/>
                    </a:lnTo>
                    <a:lnTo>
                      <a:pt x="2" y="9"/>
                    </a:lnTo>
                    <a:lnTo>
                      <a:pt x="3" y="8"/>
                    </a:lnTo>
                    <a:lnTo>
                      <a:pt x="3" y="7"/>
                    </a:lnTo>
                    <a:lnTo>
                      <a:pt x="4" y="6"/>
                    </a:lnTo>
                    <a:lnTo>
                      <a:pt x="4" y="5"/>
                    </a:lnTo>
                    <a:lnTo>
                      <a:pt x="5" y="4"/>
                    </a:lnTo>
                    <a:lnTo>
                      <a:pt x="5" y="3"/>
                    </a:lnTo>
                    <a:lnTo>
                      <a:pt x="6" y="3"/>
                    </a:lnTo>
                    <a:lnTo>
                      <a:pt x="6" y="2"/>
                    </a:lnTo>
                    <a:lnTo>
                      <a:pt x="7" y="1"/>
                    </a:lnTo>
                    <a:lnTo>
                      <a:pt x="8" y="0"/>
                    </a:lnTo>
                    <a:lnTo>
                      <a:pt x="33" y="0"/>
                    </a:lnTo>
                    <a:lnTo>
                      <a:pt x="20" y="4"/>
                    </a:lnTo>
                    <a:lnTo>
                      <a:pt x="19" y="5"/>
                    </a:lnTo>
                    <a:lnTo>
                      <a:pt x="18" y="6"/>
                    </a:lnTo>
                    <a:lnTo>
                      <a:pt x="17" y="7"/>
                    </a:lnTo>
                    <a:lnTo>
                      <a:pt x="16" y="7"/>
                    </a:lnTo>
                    <a:lnTo>
                      <a:pt x="16" y="8"/>
                    </a:lnTo>
                    <a:lnTo>
                      <a:pt x="15" y="9"/>
                    </a:lnTo>
                    <a:lnTo>
                      <a:pt x="11" y="19"/>
                    </a:lnTo>
                    <a:lnTo>
                      <a:pt x="11" y="20"/>
                    </a:lnTo>
                    <a:lnTo>
                      <a:pt x="11" y="21"/>
                    </a:lnTo>
                    <a:lnTo>
                      <a:pt x="11" y="22"/>
                    </a:lnTo>
                    <a:lnTo>
                      <a:pt x="12" y="27"/>
                    </a:lnTo>
                    <a:lnTo>
                      <a:pt x="14" y="32"/>
                    </a:lnTo>
                    <a:lnTo>
                      <a:pt x="14" y="33"/>
                    </a:lnTo>
                    <a:lnTo>
                      <a:pt x="15" y="34"/>
                    </a:lnTo>
                    <a:lnTo>
                      <a:pt x="29" y="43"/>
                    </a:lnTo>
                    <a:lnTo>
                      <a:pt x="30" y="43"/>
                    </a:lnTo>
                    <a:lnTo>
                      <a:pt x="31" y="43"/>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9" name="未知"/>
              <p:cNvSpPr/>
              <p:nvPr/>
            </p:nvSpPr>
            <p:spPr bwMode="auto">
              <a:xfrm>
                <a:off x="700" y="700"/>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w 33"/>
                  <a:gd name="T109" fmla="*/ 0 h 43"/>
                  <a:gd name="T110" fmla="*/ 0 w 33"/>
                  <a:gd name="T111" fmla="*/ 0 h 43"/>
                  <a:gd name="T112" fmla="*/ 0 w 33"/>
                  <a:gd name="T113" fmla="*/ 0 h 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3" h="43">
                    <a:moveTo>
                      <a:pt x="0" y="43"/>
                    </a:moveTo>
                    <a:lnTo>
                      <a:pt x="3" y="43"/>
                    </a:lnTo>
                    <a:lnTo>
                      <a:pt x="4" y="43"/>
                    </a:lnTo>
                    <a:lnTo>
                      <a:pt x="5" y="43"/>
                    </a:lnTo>
                    <a:lnTo>
                      <a:pt x="6" y="42"/>
                    </a:lnTo>
                    <a:lnTo>
                      <a:pt x="7" y="42"/>
                    </a:lnTo>
                    <a:lnTo>
                      <a:pt x="8" y="42"/>
                    </a:lnTo>
                    <a:lnTo>
                      <a:pt x="9" y="41"/>
                    </a:lnTo>
                    <a:lnTo>
                      <a:pt x="10" y="41"/>
                    </a:lnTo>
                    <a:lnTo>
                      <a:pt x="16" y="36"/>
                    </a:lnTo>
                    <a:lnTo>
                      <a:pt x="17" y="36"/>
                    </a:lnTo>
                    <a:lnTo>
                      <a:pt x="17" y="35"/>
                    </a:lnTo>
                    <a:lnTo>
                      <a:pt x="18" y="34"/>
                    </a:lnTo>
                    <a:lnTo>
                      <a:pt x="18" y="33"/>
                    </a:lnTo>
                    <a:lnTo>
                      <a:pt x="20" y="29"/>
                    </a:lnTo>
                    <a:lnTo>
                      <a:pt x="21" y="28"/>
                    </a:lnTo>
                    <a:lnTo>
                      <a:pt x="21" y="27"/>
                    </a:lnTo>
                    <a:lnTo>
                      <a:pt x="21" y="26"/>
                    </a:lnTo>
                    <a:lnTo>
                      <a:pt x="21" y="25"/>
                    </a:lnTo>
                    <a:lnTo>
                      <a:pt x="22" y="24"/>
                    </a:lnTo>
                    <a:lnTo>
                      <a:pt x="22" y="23"/>
                    </a:lnTo>
                    <a:lnTo>
                      <a:pt x="22" y="22"/>
                    </a:lnTo>
                    <a:lnTo>
                      <a:pt x="22" y="20"/>
                    </a:lnTo>
                    <a:lnTo>
                      <a:pt x="22" y="19"/>
                    </a:lnTo>
                    <a:lnTo>
                      <a:pt x="21" y="18"/>
                    </a:lnTo>
                    <a:lnTo>
                      <a:pt x="21" y="17"/>
                    </a:lnTo>
                    <a:lnTo>
                      <a:pt x="21" y="16"/>
                    </a:lnTo>
                    <a:lnTo>
                      <a:pt x="21" y="15"/>
                    </a:lnTo>
                    <a:lnTo>
                      <a:pt x="20" y="14"/>
                    </a:lnTo>
                    <a:lnTo>
                      <a:pt x="20" y="13"/>
                    </a:lnTo>
                    <a:lnTo>
                      <a:pt x="18" y="9"/>
                    </a:lnTo>
                    <a:lnTo>
                      <a:pt x="17" y="8"/>
                    </a:lnTo>
                    <a:lnTo>
                      <a:pt x="17" y="7"/>
                    </a:lnTo>
                    <a:lnTo>
                      <a:pt x="16" y="6"/>
                    </a:lnTo>
                    <a:lnTo>
                      <a:pt x="12" y="3"/>
                    </a:lnTo>
                    <a:lnTo>
                      <a:pt x="11" y="3"/>
                    </a:lnTo>
                    <a:lnTo>
                      <a:pt x="10" y="2"/>
                    </a:lnTo>
                    <a:lnTo>
                      <a:pt x="9" y="2"/>
                    </a:lnTo>
                    <a:lnTo>
                      <a:pt x="8" y="1"/>
                    </a:lnTo>
                    <a:lnTo>
                      <a:pt x="7" y="1"/>
                    </a:lnTo>
                    <a:lnTo>
                      <a:pt x="6" y="1"/>
                    </a:lnTo>
                    <a:lnTo>
                      <a:pt x="5" y="0"/>
                    </a:lnTo>
                    <a:lnTo>
                      <a:pt x="4" y="0"/>
                    </a:lnTo>
                    <a:lnTo>
                      <a:pt x="3" y="0"/>
                    </a:lnTo>
                    <a:lnTo>
                      <a:pt x="2" y="0"/>
                    </a:lnTo>
                    <a:lnTo>
                      <a:pt x="1" y="0"/>
                    </a:lnTo>
                    <a:lnTo>
                      <a:pt x="0" y="0"/>
                    </a:lnTo>
                    <a:lnTo>
                      <a:pt x="25" y="0"/>
                    </a:lnTo>
                    <a:lnTo>
                      <a:pt x="26" y="1"/>
                    </a:lnTo>
                    <a:lnTo>
                      <a:pt x="27" y="2"/>
                    </a:lnTo>
                    <a:lnTo>
                      <a:pt x="27" y="3"/>
                    </a:lnTo>
                    <a:lnTo>
                      <a:pt x="28" y="3"/>
                    </a:lnTo>
                    <a:lnTo>
                      <a:pt x="28" y="4"/>
                    </a:lnTo>
                    <a:lnTo>
                      <a:pt x="29" y="5"/>
                    </a:lnTo>
                    <a:lnTo>
                      <a:pt x="29" y="6"/>
                    </a:lnTo>
                    <a:lnTo>
                      <a:pt x="30" y="7"/>
                    </a:lnTo>
                    <a:lnTo>
                      <a:pt x="30" y="8"/>
                    </a:lnTo>
                    <a:lnTo>
                      <a:pt x="31" y="9"/>
                    </a:lnTo>
                    <a:lnTo>
                      <a:pt x="31" y="10"/>
                    </a:lnTo>
                    <a:lnTo>
                      <a:pt x="31" y="11"/>
                    </a:lnTo>
                    <a:lnTo>
                      <a:pt x="32" y="12"/>
                    </a:lnTo>
                    <a:lnTo>
                      <a:pt x="32" y="13"/>
                    </a:lnTo>
                    <a:lnTo>
                      <a:pt x="33" y="17"/>
                    </a:lnTo>
                    <a:lnTo>
                      <a:pt x="33" y="18"/>
                    </a:lnTo>
                    <a:lnTo>
                      <a:pt x="33" y="19"/>
                    </a:lnTo>
                    <a:lnTo>
                      <a:pt x="33" y="20"/>
                    </a:lnTo>
                    <a:lnTo>
                      <a:pt x="33" y="21"/>
                    </a:lnTo>
                    <a:lnTo>
                      <a:pt x="33" y="23"/>
                    </a:lnTo>
                    <a:lnTo>
                      <a:pt x="33" y="24"/>
                    </a:lnTo>
                    <a:lnTo>
                      <a:pt x="33" y="25"/>
                    </a:lnTo>
                    <a:lnTo>
                      <a:pt x="33" y="26"/>
                    </a:lnTo>
                    <a:lnTo>
                      <a:pt x="33" y="27"/>
                    </a:lnTo>
                    <a:lnTo>
                      <a:pt x="32" y="28"/>
                    </a:lnTo>
                    <a:lnTo>
                      <a:pt x="31" y="34"/>
                    </a:lnTo>
                    <a:lnTo>
                      <a:pt x="30" y="35"/>
                    </a:lnTo>
                    <a:lnTo>
                      <a:pt x="30" y="36"/>
                    </a:lnTo>
                    <a:lnTo>
                      <a:pt x="29" y="36"/>
                    </a:lnTo>
                    <a:lnTo>
                      <a:pt x="29" y="37"/>
                    </a:lnTo>
                    <a:lnTo>
                      <a:pt x="29" y="38"/>
                    </a:lnTo>
                    <a:lnTo>
                      <a:pt x="28" y="39"/>
                    </a:lnTo>
                    <a:lnTo>
                      <a:pt x="28" y="40"/>
                    </a:lnTo>
                    <a:lnTo>
                      <a:pt x="27" y="40"/>
                    </a:lnTo>
                    <a:lnTo>
                      <a:pt x="27" y="41"/>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0" name="未知"/>
              <p:cNvSpPr/>
              <p:nvPr/>
            </p:nvSpPr>
            <p:spPr bwMode="auto">
              <a:xfrm>
                <a:off x="690" y="695"/>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w 50"/>
                  <a:gd name="T59" fmla="*/ 0 h 12"/>
                  <a:gd name="T60" fmla="*/ 0 w 50"/>
                  <a:gd name="T61" fmla="*/ 0 h 12"/>
                  <a:gd name="T62" fmla="*/ 0 w 50"/>
                  <a:gd name="T63" fmla="*/ 0 h 12"/>
                  <a:gd name="T64" fmla="*/ 0 w 50"/>
                  <a:gd name="T65" fmla="*/ 0 h 12"/>
                  <a:gd name="T66" fmla="*/ 0 w 50"/>
                  <a:gd name="T67" fmla="*/ 0 h 12"/>
                  <a:gd name="T68" fmla="*/ 0 w 50"/>
                  <a:gd name="T69" fmla="*/ 0 h 12"/>
                  <a:gd name="T70" fmla="*/ 0 w 50"/>
                  <a:gd name="T71" fmla="*/ 0 h 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0" h="12">
                    <a:moveTo>
                      <a:pt x="0" y="12"/>
                    </a:moveTo>
                    <a:lnTo>
                      <a:pt x="1" y="11"/>
                    </a:lnTo>
                    <a:lnTo>
                      <a:pt x="2" y="10"/>
                    </a:lnTo>
                    <a:lnTo>
                      <a:pt x="3" y="9"/>
                    </a:lnTo>
                    <a:lnTo>
                      <a:pt x="4" y="8"/>
                    </a:lnTo>
                    <a:lnTo>
                      <a:pt x="5" y="8"/>
                    </a:lnTo>
                    <a:lnTo>
                      <a:pt x="6" y="7"/>
                    </a:lnTo>
                    <a:lnTo>
                      <a:pt x="7" y="6"/>
                    </a:lnTo>
                    <a:lnTo>
                      <a:pt x="11" y="3"/>
                    </a:lnTo>
                    <a:lnTo>
                      <a:pt x="12" y="3"/>
                    </a:lnTo>
                    <a:lnTo>
                      <a:pt x="14" y="2"/>
                    </a:lnTo>
                    <a:lnTo>
                      <a:pt x="15" y="2"/>
                    </a:lnTo>
                    <a:lnTo>
                      <a:pt x="20" y="1"/>
                    </a:lnTo>
                    <a:lnTo>
                      <a:pt x="21" y="1"/>
                    </a:lnTo>
                    <a:lnTo>
                      <a:pt x="22" y="1"/>
                    </a:lnTo>
                    <a:lnTo>
                      <a:pt x="24" y="0"/>
                    </a:lnTo>
                    <a:lnTo>
                      <a:pt x="25" y="0"/>
                    </a:lnTo>
                    <a:lnTo>
                      <a:pt x="26" y="0"/>
                    </a:lnTo>
                    <a:lnTo>
                      <a:pt x="28" y="1"/>
                    </a:lnTo>
                    <a:lnTo>
                      <a:pt x="29" y="1"/>
                    </a:lnTo>
                    <a:lnTo>
                      <a:pt x="30" y="1"/>
                    </a:lnTo>
                    <a:lnTo>
                      <a:pt x="31" y="1"/>
                    </a:lnTo>
                    <a:lnTo>
                      <a:pt x="33" y="1"/>
                    </a:lnTo>
                    <a:lnTo>
                      <a:pt x="34" y="2"/>
                    </a:lnTo>
                    <a:lnTo>
                      <a:pt x="35" y="2"/>
                    </a:lnTo>
                    <a:lnTo>
                      <a:pt x="36" y="2"/>
                    </a:lnTo>
                    <a:lnTo>
                      <a:pt x="38" y="3"/>
                    </a:lnTo>
                    <a:lnTo>
                      <a:pt x="39" y="3"/>
                    </a:lnTo>
                    <a:lnTo>
                      <a:pt x="40" y="4"/>
                    </a:lnTo>
                    <a:lnTo>
                      <a:pt x="44" y="7"/>
                    </a:lnTo>
                    <a:lnTo>
                      <a:pt x="45" y="8"/>
                    </a:lnTo>
                    <a:lnTo>
                      <a:pt x="46" y="8"/>
                    </a:lnTo>
                    <a:lnTo>
                      <a:pt x="47" y="9"/>
                    </a:lnTo>
                    <a:lnTo>
                      <a:pt x="48" y="10"/>
                    </a:lnTo>
                    <a:lnTo>
                      <a:pt x="49"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1" name="未知"/>
              <p:cNvSpPr/>
              <p:nvPr/>
            </p:nvSpPr>
            <p:spPr bwMode="auto">
              <a:xfrm>
                <a:off x="691" y="700"/>
                <a:ext cx="17" cy="17"/>
              </a:xfrm>
              <a:custGeom>
                <a:avLst/>
                <a:gdLst>
                  <a:gd name="T0" fmla="*/ 0 w 44"/>
                  <a:gd name="T1" fmla="*/ 0 h 43"/>
                  <a:gd name="T2" fmla="*/ 0 w 44"/>
                  <a:gd name="T3" fmla="*/ 0 h 43"/>
                  <a:gd name="T4" fmla="*/ 0 w 44"/>
                  <a:gd name="T5" fmla="*/ 0 h 43"/>
                  <a:gd name="T6" fmla="*/ 0 w 44"/>
                  <a:gd name="T7" fmla="*/ 0 h 43"/>
                  <a:gd name="T8" fmla="*/ 0 w 44"/>
                  <a:gd name="T9" fmla="*/ 0 h 43"/>
                  <a:gd name="T10" fmla="*/ 0 w 44"/>
                  <a:gd name="T11" fmla="*/ 0 h 43"/>
                  <a:gd name="T12" fmla="*/ 0 w 44"/>
                  <a:gd name="T13" fmla="*/ 0 h 43"/>
                  <a:gd name="T14" fmla="*/ 0 w 44"/>
                  <a:gd name="T15" fmla="*/ 0 h 43"/>
                  <a:gd name="T16" fmla="*/ 0 w 44"/>
                  <a:gd name="T17" fmla="*/ 0 h 43"/>
                  <a:gd name="T18" fmla="*/ 0 w 44"/>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3">
                    <a:moveTo>
                      <a:pt x="37" y="37"/>
                    </a:moveTo>
                    <a:lnTo>
                      <a:pt x="22" y="43"/>
                    </a:lnTo>
                    <a:lnTo>
                      <a:pt x="21" y="43"/>
                    </a:lnTo>
                    <a:lnTo>
                      <a:pt x="0" y="22"/>
                    </a:lnTo>
                    <a:lnTo>
                      <a:pt x="0" y="21"/>
                    </a:lnTo>
                    <a:lnTo>
                      <a:pt x="22" y="0"/>
                    </a:lnTo>
                    <a:lnTo>
                      <a:pt x="23" y="0"/>
                    </a:lnTo>
                    <a:lnTo>
                      <a:pt x="44" y="21"/>
                    </a:lnTo>
                    <a:lnTo>
                      <a:pt x="44" y="23"/>
                    </a:lnTo>
                    <a:lnTo>
                      <a:pt x="37"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2" name="未知"/>
              <p:cNvSpPr/>
              <p:nvPr/>
            </p:nvSpPr>
            <p:spPr bwMode="auto">
              <a:xfrm>
                <a:off x="686" y="695"/>
                <a:ext cx="27" cy="27"/>
              </a:xfrm>
              <a:custGeom>
                <a:avLst/>
                <a:gdLst>
                  <a:gd name="T0" fmla="*/ 0 w 66"/>
                  <a:gd name="T1" fmla="*/ 0 h 67"/>
                  <a:gd name="T2" fmla="*/ 0 w 66"/>
                  <a:gd name="T3" fmla="*/ 0 h 67"/>
                  <a:gd name="T4" fmla="*/ 0 w 66"/>
                  <a:gd name="T5" fmla="*/ 0 h 67"/>
                  <a:gd name="T6" fmla="*/ 0 w 66"/>
                  <a:gd name="T7" fmla="*/ 0 h 67"/>
                  <a:gd name="T8" fmla="*/ 0 w 66"/>
                  <a:gd name="T9" fmla="*/ 0 h 67"/>
                  <a:gd name="T10" fmla="*/ 0 w 66"/>
                  <a:gd name="T11" fmla="*/ 0 h 67"/>
                  <a:gd name="T12" fmla="*/ 0 w 66"/>
                  <a:gd name="T13" fmla="*/ 0 h 67"/>
                  <a:gd name="T14" fmla="*/ 0 w 66"/>
                  <a:gd name="T15" fmla="*/ 0 h 67"/>
                  <a:gd name="T16" fmla="*/ 0 w 66"/>
                  <a:gd name="T17" fmla="*/ 0 h 67"/>
                  <a:gd name="T18" fmla="*/ 0 w 6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7">
                    <a:moveTo>
                      <a:pt x="56" y="10"/>
                    </a:moveTo>
                    <a:lnTo>
                      <a:pt x="33" y="0"/>
                    </a:lnTo>
                    <a:lnTo>
                      <a:pt x="32" y="0"/>
                    </a:lnTo>
                    <a:lnTo>
                      <a:pt x="0" y="33"/>
                    </a:lnTo>
                    <a:lnTo>
                      <a:pt x="0" y="36"/>
                    </a:lnTo>
                    <a:lnTo>
                      <a:pt x="33" y="67"/>
                    </a:lnTo>
                    <a:lnTo>
                      <a:pt x="34" y="67"/>
                    </a:lnTo>
                    <a:lnTo>
                      <a:pt x="66" y="34"/>
                    </a:lnTo>
                    <a:lnTo>
                      <a:pt x="66" y="32"/>
                    </a:lnTo>
                    <a:lnTo>
                      <a:pt x="56" y="1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3" name="未知"/>
              <p:cNvSpPr/>
              <p:nvPr/>
            </p:nvSpPr>
            <p:spPr bwMode="auto">
              <a:xfrm>
                <a:off x="725" y="635"/>
                <a:ext cx="43" cy="44"/>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w 109"/>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2">
                    <a:moveTo>
                      <a:pt x="24" y="85"/>
                    </a:moveTo>
                    <a:lnTo>
                      <a:pt x="66" y="40"/>
                    </a:lnTo>
                    <a:lnTo>
                      <a:pt x="67" y="37"/>
                    </a:lnTo>
                    <a:lnTo>
                      <a:pt x="109" y="112"/>
                    </a:lnTo>
                    <a:lnTo>
                      <a:pt x="67" y="37"/>
                    </a:lnTo>
                    <a:lnTo>
                      <a:pt x="67" y="36"/>
                    </a:lnTo>
                    <a:lnTo>
                      <a:pt x="66" y="35"/>
                    </a:lnTo>
                    <a:lnTo>
                      <a:pt x="65" y="35"/>
                    </a:lnTo>
                    <a:lnTo>
                      <a:pt x="64" y="35"/>
                    </a:lnTo>
                    <a:lnTo>
                      <a:pt x="18" y="74"/>
                    </a:lnTo>
                    <a:lnTo>
                      <a:pt x="0" y="0"/>
                    </a:lnTo>
                    <a:lnTo>
                      <a:pt x="18" y="74"/>
                    </a:lnTo>
                    <a:lnTo>
                      <a:pt x="23" y="86"/>
                    </a:lnTo>
                    <a:lnTo>
                      <a:pt x="24" y="85"/>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4" name="未知"/>
              <p:cNvSpPr/>
              <p:nvPr/>
            </p:nvSpPr>
            <p:spPr bwMode="auto">
              <a:xfrm>
                <a:off x="712" y="647"/>
                <a:ext cx="26" cy="3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47" y="58"/>
                    </a:moveTo>
                    <a:lnTo>
                      <a:pt x="55" y="54"/>
                    </a:lnTo>
                    <a:lnTo>
                      <a:pt x="66" y="93"/>
                    </a:lnTo>
                    <a:lnTo>
                      <a:pt x="55" y="54"/>
                    </a:lnTo>
                    <a:lnTo>
                      <a:pt x="50" y="42"/>
                    </a:lnTo>
                    <a:lnTo>
                      <a:pt x="43" y="55"/>
                    </a:lnTo>
                    <a:lnTo>
                      <a:pt x="0" y="0"/>
                    </a:lnTo>
                    <a:lnTo>
                      <a:pt x="43" y="55"/>
                    </a:lnTo>
                    <a:lnTo>
                      <a:pt x="43" y="56"/>
                    </a:lnTo>
                    <a:lnTo>
                      <a:pt x="46" y="58"/>
                    </a:lnTo>
                    <a:lnTo>
                      <a:pt x="47" y="58"/>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5" name="未知"/>
              <p:cNvSpPr/>
              <p:nvPr/>
            </p:nvSpPr>
            <p:spPr bwMode="auto">
              <a:xfrm>
                <a:off x="729" y="649"/>
                <a:ext cx="23" cy="22"/>
              </a:xfrm>
              <a:custGeom>
                <a:avLst/>
                <a:gdLst>
                  <a:gd name="T0" fmla="*/ 0 w 56"/>
                  <a:gd name="T1" fmla="*/ 0 h 55"/>
                  <a:gd name="T2" fmla="*/ 0 w 56"/>
                  <a:gd name="T3" fmla="*/ 0 h 55"/>
                  <a:gd name="T4" fmla="*/ 0 w 56"/>
                  <a:gd name="T5" fmla="*/ 0 h 55"/>
                  <a:gd name="T6" fmla="*/ 0 w 56"/>
                  <a:gd name="T7" fmla="*/ 0 h 55"/>
                  <a:gd name="T8" fmla="*/ 0 w 56"/>
                  <a:gd name="T9" fmla="*/ 0 h 55"/>
                  <a:gd name="T10" fmla="*/ 0 w 56"/>
                  <a:gd name="T11" fmla="*/ 0 h 55"/>
                  <a:gd name="T12" fmla="*/ 0 w 56"/>
                  <a:gd name="T13" fmla="*/ 0 h 55"/>
                  <a:gd name="T14" fmla="*/ 0 w 56"/>
                  <a:gd name="T15" fmla="*/ 0 h 55"/>
                  <a:gd name="T16" fmla="*/ 0 w 56"/>
                  <a:gd name="T17" fmla="*/ 0 h 55"/>
                  <a:gd name="T18" fmla="*/ 0 w 56"/>
                  <a:gd name="T19" fmla="*/ 0 h 55"/>
                  <a:gd name="T20" fmla="*/ 0 w 56"/>
                  <a:gd name="T21" fmla="*/ 0 h 55"/>
                  <a:gd name="T22" fmla="*/ 0 w 56"/>
                  <a:gd name="T23" fmla="*/ 0 h 55"/>
                  <a:gd name="T24" fmla="*/ 0 w 56"/>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5">
                    <a:moveTo>
                      <a:pt x="30" y="36"/>
                    </a:moveTo>
                    <a:lnTo>
                      <a:pt x="3" y="55"/>
                    </a:lnTo>
                    <a:lnTo>
                      <a:pt x="2" y="55"/>
                    </a:lnTo>
                    <a:lnTo>
                      <a:pt x="0" y="52"/>
                    </a:lnTo>
                    <a:lnTo>
                      <a:pt x="41" y="7"/>
                    </a:lnTo>
                    <a:lnTo>
                      <a:pt x="54" y="0"/>
                    </a:lnTo>
                    <a:lnTo>
                      <a:pt x="55" y="0"/>
                    </a:lnTo>
                    <a:lnTo>
                      <a:pt x="56" y="1"/>
                    </a:lnTo>
                    <a:lnTo>
                      <a:pt x="56" y="2"/>
                    </a:lnTo>
                    <a:lnTo>
                      <a:pt x="56" y="3"/>
                    </a:lnTo>
                    <a:lnTo>
                      <a:pt x="30" y="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6" name="未知"/>
              <p:cNvSpPr/>
              <p:nvPr/>
            </p:nvSpPr>
            <p:spPr bwMode="auto">
              <a:xfrm>
                <a:off x="700" y="628"/>
                <a:ext cx="110" cy="110"/>
              </a:xfrm>
              <a:custGeom>
                <a:avLst/>
                <a:gdLst>
                  <a:gd name="T0" fmla="*/ 0 w 275"/>
                  <a:gd name="T1" fmla="*/ 0 h 276"/>
                  <a:gd name="T2" fmla="*/ 0 w 275"/>
                  <a:gd name="T3" fmla="*/ 0 h 276"/>
                  <a:gd name="T4" fmla="*/ 0 w 275"/>
                  <a:gd name="T5" fmla="*/ 0 h 276"/>
                  <a:gd name="T6" fmla="*/ 0 w 275"/>
                  <a:gd name="T7" fmla="*/ 0 h 276"/>
                  <a:gd name="T8" fmla="*/ 0 w 275"/>
                  <a:gd name="T9" fmla="*/ 0 h 276"/>
                  <a:gd name="T10" fmla="*/ 0 w 275"/>
                  <a:gd name="T11" fmla="*/ 0 h 276"/>
                  <a:gd name="T12" fmla="*/ 0 w 275"/>
                  <a:gd name="T13" fmla="*/ 0 h 276"/>
                  <a:gd name="T14" fmla="*/ 0 w 275"/>
                  <a:gd name="T15" fmla="*/ 0 h 276"/>
                  <a:gd name="T16" fmla="*/ 0 w 275"/>
                  <a:gd name="T17" fmla="*/ 0 h 276"/>
                  <a:gd name="T18" fmla="*/ 0 w 275"/>
                  <a:gd name="T19" fmla="*/ 0 h 276"/>
                  <a:gd name="T20" fmla="*/ 0 w 275"/>
                  <a:gd name="T21" fmla="*/ 0 h 276"/>
                  <a:gd name="T22" fmla="*/ 0 w 275"/>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 h="276">
                    <a:moveTo>
                      <a:pt x="243" y="242"/>
                    </a:moveTo>
                    <a:lnTo>
                      <a:pt x="256" y="232"/>
                    </a:lnTo>
                    <a:lnTo>
                      <a:pt x="275" y="276"/>
                    </a:lnTo>
                    <a:lnTo>
                      <a:pt x="256" y="232"/>
                    </a:lnTo>
                    <a:lnTo>
                      <a:pt x="44" y="19"/>
                    </a:lnTo>
                    <a:lnTo>
                      <a:pt x="33" y="34"/>
                    </a:lnTo>
                    <a:lnTo>
                      <a:pt x="0" y="0"/>
                    </a:lnTo>
                    <a:lnTo>
                      <a:pt x="33" y="34"/>
                    </a:lnTo>
                    <a:lnTo>
                      <a:pt x="33" y="36"/>
                    </a:lnTo>
                    <a:lnTo>
                      <a:pt x="222" y="233"/>
                    </a:lnTo>
                    <a:lnTo>
                      <a:pt x="242" y="243"/>
                    </a:lnTo>
                    <a:lnTo>
                      <a:pt x="243" y="242"/>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7" name="未知"/>
              <p:cNvSpPr/>
              <p:nvPr/>
            </p:nvSpPr>
            <p:spPr bwMode="auto">
              <a:xfrm>
                <a:off x="709" y="624"/>
                <a:ext cx="105" cy="104"/>
              </a:xfrm>
              <a:custGeom>
                <a:avLst/>
                <a:gdLst>
                  <a:gd name="T0" fmla="*/ 0 w 262"/>
                  <a:gd name="T1" fmla="*/ 0 h 261"/>
                  <a:gd name="T2" fmla="*/ 0 w 262"/>
                  <a:gd name="T3" fmla="*/ 0 h 261"/>
                  <a:gd name="T4" fmla="*/ 0 w 262"/>
                  <a:gd name="T5" fmla="*/ 0 h 261"/>
                  <a:gd name="T6" fmla="*/ 0 w 262"/>
                  <a:gd name="T7" fmla="*/ 0 h 261"/>
                  <a:gd name="T8" fmla="*/ 0 w 262"/>
                  <a:gd name="T9" fmla="*/ 0 h 261"/>
                  <a:gd name="T10" fmla="*/ 0 w 262"/>
                  <a:gd name="T11" fmla="*/ 0 h 261"/>
                  <a:gd name="T12" fmla="*/ 0 w 262"/>
                  <a:gd name="T13" fmla="*/ 0 h 261"/>
                  <a:gd name="T14" fmla="*/ 0 w 262"/>
                  <a:gd name="T15" fmla="*/ 0 h 261"/>
                  <a:gd name="T16" fmla="*/ 0 w 262"/>
                  <a:gd name="T17" fmla="*/ 0 h 261"/>
                  <a:gd name="T18" fmla="*/ 0 w 262"/>
                  <a:gd name="T19" fmla="*/ 0 h 261"/>
                  <a:gd name="T20" fmla="*/ 0 w 262"/>
                  <a:gd name="T21" fmla="*/ 0 h 261"/>
                  <a:gd name="T22" fmla="*/ 0 w 262"/>
                  <a:gd name="T23" fmla="*/ 0 h 261"/>
                  <a:gd name="T24" fmla="*/ 0 w 262"/>
                  <a:gd name="T25" fmla="*/ 0 h 261"/>
                  <a:gd name="T26" fmla="*/ 0 w 262"/>
                  <a:gd name="T27" fmla="*/ 0 h 261"/>
                  <a:gd name="T28" fmla="*/ 0 w 262"/>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1">
                    <a:moveTo>
                      <a:pt x="232" y="241"/>
                    </a:moveTo>
                    <a:lnTo>
                      <a:pt x="233" y="239"/>
                    </a:lnTo>
                    <a:lnTo>
                      <a:pt x="233" y="237"/>
                    </a:lnTo>
                    <a:lnTo>
                      <a:pt x="262" y="261"/>
                    </a:lnTo>
                    <a:lnTo>
                      <a:pt x="233" y="237"/>
                    </a:lnTo>
                    <a:lnTo>
                      <a:pt x="232" y="236"/>
                    </a:lnTo>
                    <a:lnTo>
                      <a:pt x="44" y="38"/>
                    </a:lnTo>
                    <a:lnTo>
                      <a:pt x="24" y="29"/>
                    </a:lnTo>
                    <a:lnTo>
                      <a:pt x="22" y="29"/>
                    </a:lnTo>
                    <a:lnTo>
                      <a:pt x="21" y="29"/>
                    </a:lnTo>
                    <a:lnTo>
                      <a:pt x="20" y="29"/>
                    </a:lnTo>
                    <a:lnTo>
                      <a:pt x="0" y="0"/>
                    </a:lnTo>
                    <a:lnTo>
                      <a:pt x="20" y="29"/>
                    </a:lnTo>
                    <a:lnTo>
                      <a:pt x="232" y="242"/>
                    </a:lnTo>
                    <a:lnTo>
                      <a:pt x="232" y="241"/>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8" name="未知"/>
              <p:cNvSpPr/>
              <p:nvPr/>
            </p:nvSpPr>
            <p:spPr bwMode="auto">
              <a:xfrm>
                <a:off x="713" y="635"/>
                <a:ext cx="89"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220" y="219"/>
                    </a:moveTo>
                    <a:lnTo>
                      <a:pt x="224" y="208"/>
                    </a:lnTo>
                    <a:lnTo>
                      <a:pt x="223" y="207"/>
                    </a:lnTo>
                    <a:lnTo>
                      <a:pt x="35" y="9"/>
                    </a:lnTo>
                    <a:lnTo>
                      <a:pt x="15" y="0"/>
                    </a:lnTo>
                    <a:lnTo>
                      <a:pt x="13" y="0"/>
                    </a:lnTo>
                    <a:lnTo>
                      <a:pt x="0" y="15"/>
                    </a:lnTo>
                    <a:lnTo>
                      <a:pt x="0" y="17"/>
                    </a:lnTo>
                    <a:lnTo>
                      <a:pt x="189" y="214"/>
                    </a:lnTo>
                    <a:lnTo>
                      <a:pt x="209" y="224"/>
                    </a:lnTo>
                    <a:lnTo>
                      <a:pt x="210" y="223"/>
                    </a:lnTo>
                    <a:lnTo>
                      <a:pt x="220"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9" name="未知"/>
              <p:cNvSpPr/>
              <p:nvPr/>
            </p:nvSpPr>
            <p:spPr bwMode="auto">
              <a:xfrm>
                <a:off x="754" y="66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0" name="未知"/>
              <p:cNvSpPr/>
              <p:nvPr/>
            </p:nvSpPr>
            <p:spPr bwMode="auto">
              <a:xfrm>
                <a:off x="753" y="66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1" name="未知"/>
              <p:cNvSpPr/>
              <p:nvPr/>
            </p:nvSpPr>
            <p:spPr bwMode="auto">
              <a:xfrm>
                <a:off x="774" y="687"/>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2" name="未知"/>
              <p:cNvSpPr/>
              <p:nvPr/>
            </p:nvSpPr>
            <p:spPr bwMode="auto">
              <a:xfrm>
                <a:off x="773" y="687"/>
                <a:ext cx="3" cy="23"/>
              </a:xfrm>
              <a:custGeom>
                <a:avLst/>
                <a:gdLst>
                  <a:gd name="T0" fmla="*/ 1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3" name="未知"/>
              <p:cNvSpPr/>
              <p:nvPr/>
            </p:nvSpPr>
            <p:spPr bwMode="auto">
              <a:xfrm>
                <a:off x="785" y="6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 name="未知"/>
              <p:cNvSpPr/>
              <p:nvPr/>
            </p:nvSpPr>
            <p:spPr bwMode="auto">
              <a:xfrm>
                <a:off x="784" y="6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未知"/>
              <p:cNvSpPr/>
              <p:nvPr/>
            </p:nvSpPr>
            <p:spPr bwMode="auto">
              <a:xfrm>
                <a:off x="764" y="67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6" name="未知"/>
              <p:cNvSpPr/>
              <p:nvPr/>
            </p:nvSpPr>
            <p:spPr bwMode="auto">
              <a:xfrm>
                <a:off x="763" y="67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7" name="未知"/>
              <p:cNvSpPr/>
              <p:nvPr/>
            </p:nvSpPr>
            <p:spPr bwMode="auto">
              <a:xfrm>
                <a:off x="745" y="65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8" name="未知"/>
              <p:cNvSpPr/>
              <p:nvPr/>
            </p:nvSpPr>
            <p:spPr bwMode="auto">
              <a:xfrm>
                <a:off x="744" y="65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9" name="未知"/>
              <p:cNvSpPr/>
              <p:nvPr/>
            </p:nvSpPr>
            <p:spPr bwMode="auto">
              <a:xfrm>
                <a:off x="745" y="695"/>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540" y="546"/>
                    </a:moveTo>
                    <a:lnTo>
                      <a:pt x="591" y="512"/>
                    </a:lnTo>
                    <a:lnTo>
                      <a:pt x="593" y="490"/>
                    </a:lnTo>
                    <a:lnTo>
                      <a:pt x="627" y="627"/>
                    </a:lnTo>
                    <a:lnTo>
                      <a:pt x="593" y="490"/>
                    </a:lnTo>
                    <a:lnTo>
                      <a:pt x="593" y="486"/>
                    </a:lnTo>
                    <a:lnTo>
                      <a:pt x="180" y="68"/>
                    </a:lnTo>
                    <a:lnTo>
                      <a:pt x="132" y="32"/>
                    </a:lnTo>
                    <a:lnTo>
                      <a:pt x="129" y="32"/>
                    </a:lnTo>
                    <a:lnTo>
                      <a:pt x="126" y="32"/>
                    </a:lnTo>
                    <a:lnTo>
                      <a:pt x="80" y="72"/>
                    </a:lnTo>
                    <a:lnTo>
                      <a:pt x="78" y="82"/>
                    </a:lnTo>
                    <a:lnTo>
                      <a:pt x="0" y="0"/>
                    </a:lnTo>
                    <a:lnTo>
                      <a:pt x="78" y="82"/>
                    </a:lnTo>
                    <a:lnTo>
                      <a:pt x="79" y="85"/>
                    </a:lnTo>
                    <a:lnTo>
                      <a:pt x="499" y="534"/>
                    </a:lnTo>
                    <a:lnTo>
                      <a:pt x="537" y="546"/>
                    </a:lnTo>
                    <a:lnTo>
                      <a:pt x="540" y="546"/>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0" name="未知"/>
              <p:cNvSpPr/>
              <p:nvPr/>
            </p:nvSpPr>
            <p:spPr bwMode="auto">
              <a:xfrm>
                <a:off x="790" y="676"/>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8" y="116"/>
                    </a:lnTo>
                    <a:lnTo>
                      <a:pt x="0" y="0"/>
                    </a:lnTo>
                    <a:lnTo>
                      <a:pt x="68" y="116"/>
                    </a:lnTo>
                    <a:lnTo>
                      <a:pt x="481" y="529"/>
                    </a:lnTo>
                    <a:lnTo>
                      <a:pt x="563" y="563"/>
                    </a:lnTo>
                    <a:lnTo>
                      <a:pt x="481" y="529"/>
                    </a:lnTo>
                    <a:lnTo>
                      <a:pt x="481" y="528"/>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1" name="未知"/>
              <p:cNvSpPr/>
              <p:nvPr/>
            </p:nvSpPr>
            <p:spPr bwMode="auto">
              <a:xfrm>
                <a:off x="709" y="681"/>
                <a:ext cx="101" cy="101"/>
              </a:xfrm>
              <a:custGeom>
                <a:avLst/>
                <a:gdLst>
                  <a:gd name="T0" fmla="*/ 0 w 253"/>
                  <a:gd name="T1" fmla="*/ 0 h 252"/>
                  <a:gd name="T2" fmla="*/ 0 w 253"/>
                  <a:gd name="T3" fmla="*/ 0 h 252"/>
                  <a:gd name="T4" fmla="*/ 0 w 253"/>
                  <a:gd name="T5" fmla="*/ 0 h 252"/>
                  <a:gd name="T6" fmla="*/ 0 w 253"/>
                  <a:gd name="T7" fmla="*/ 0 h 252"/>
                  <a:gd name="T8" fmla="*/ 0 w 253"/>
                  <a:gd name="T9" fmla="*/ 0 h 252"/>
                  <a:gd name="T10" fmla="*/ 0 w 253"/>
                  <a:gd name="T11" fmla="*/ 0 h 252"/>
                  <a:gd name="T12" fmla="*/ 0 w 253"/>
                  <a:gd name="T13" fmla="*/ 0 h 252"/>
                  <a:gd name="T14" fmla="*/ 0 w 253"/>
                  <a:gd name="T15" fmla="*/ 0 h 252"/>
                  <a:gd name="T16" fmla="*/ 0 w 253"/>
                  <a:gd name="T17" fmla="*/ 0 h 252"/>
                  <a:gd name="T18" fmla="*/ 0 w 253"/>
                  <a:gd name="T19" fmla="*/ 0 h 2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2">
                    <a:moveTo>
                      <a:pt x="143" y="124"/>
                    </a:moveTo>
                    <a:lnTo>
                      <a:pt x="234" y="97"/>
                    </a:lnTo>
                    <a:lnTo>
                      <a:pt x="253" y="252"/>
                    </a:lnTo>
                    <a:lnTo>
                      <a:pt x="234" y="97"/>
                    </a:lnTo>
                    <a:lnTo>
                      <a:pt x="158" y="21"/>
                    </a:lnTo>
                    <a:lnTo>
                      <a:pt x="21" y="151"/>
                    </a:lnTo>
                    <a:lnTo>
                      <a:pt x="0" y="0"/>
                    </a:lnTo>
                    <a:lnTo>
                      <a:pt x="21" y="151"/>
                    </a:lnTo>
                    <a:lnTo>
                      <a:pt x="47" y="170"/>
                    </a:lnTo>
                    <a:lnTo>
                      <a:pt x="143" y="124"/>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2" name="未知"/>
              <p:cNvSpPr/>
              <p:nvPr/>
            </p:nvSpPr>
            <p:spPr bwMode="auto">
              <a:xfrm>
                <a:off x="764" y="658"/>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09" y="142"/>
                    </a:moveTo>
                    <a:lnTo>
                      <a:pt x="175" y="175"/>
                    </a:lnTo>
                    <a:lnTo>
                      <a:pt x="109" y="142"/>
                    </a:lnTo>
                    <a:lnTo>
                      <a:pt x="47" y="55"/>
                    </a:lnTo>
                    <a:lnTo>
                      <a:pt x="21" y="80"/>
                    </a:lnTo>
                    <a:lnTo>
                      <a:pt x="0" y="0"/>
                    </a:lnTo>
                    <a:lnTo>
                      <a:pt x="21" y="80"/>
                    </a:lnTo>
                    <a:lnTo>
                      <a:pt x="97" y="156"/>
                    </a:lnTo>
                    <a:lnTo>
                      <a:pt x="109" y="142"/>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3" name="未知"/>
              <p:cNvSpPr/>
              <p:nvPr/>
            </p:nvSpPr>
            <p:spPr bwMode="auto">
              <a:xfrm>
                <a:off x="717" y="680"/>
                <a:ext cx="90" cy="69"/>
              </a:xfrm>
              <a:custGeom>
                <a:avLst/>
                <a:gdLst>
                  <a:gd name="T0" fmla="*/ 0 w 225"/>
                  <a:gd name="T1" fmla="*/ 0 h 174"/>
                  <a:gd name="T2" fmla="*/ 0 w 225"/>
                  <a:gd name="T3" fmla="*/ 0 h 174"/>
                  <a:gd name="T4" fmla="*/ 0 w 225"/>
                  <a:gd name="T5" fmla="*/ 0 h 174"/>
                  <a:gd name="T6" fmla="*/ 0 w 225"/>
                  <a:gd name="T7" fmla="*/ 0 h 174"/>
                  <a:gd name="T8" fmla="*/ 0 w 225"/>
                  <a:gd name="T9" fmla="*/ 0 h 174"/>
                  <a:gd name="T10" fmla="*/ 0 w 225"/>
                  <a:gd name="T11" fmla="*/ 0 h 174"/>
                  <a:gd name="T12" fmla="*/ 0 w 225"/>
                  <a:gd name="T13" fmla="*/ 0 h 174"/>
                  <a:gd name="T14" fmla="*/ 0 w 225"/>
                  <a:gd name="T15" fmla="*/ 0 h 174"/>
                  <a:gd name="T16" fmla="*/ 0 w 225"/>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5" h="174">
                    <a:moveTo>
                      <a:pt x="225" y="87"/>
                    </a:moveTo>
                    <a:lnTo>
                      <a:pt x="174" y="142"/>
                    </a:lnTo>
                    <a:lnTo>
                      <a:pt x="169" y="141"/>
                    </a:lnTo>
                    <a:lnTo>
                      <a:pt x="165" y="140"/>
                    </a:lnTo>
                    <a:lnTo>
                      <a:pt x="122" y="128"/>
                    </a:lnTo>
                    <a:lnTo>
                      <a:pt x="26" y="174"/>
                    </a:lnTo>
                    <a:lnTo>
                      <a:pt x="0" y="155"/>
                    </a:lnTo>
                    <a:lnTo>
                      <a:pt x="163" y="0"/>
                    </a:lnTo>
                    <a:lnTo>
                      <a:pt x="225"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 name="未知"/>
              <p:cNvSpPr/>
              <p:nvPr/>
            </p:nvSpPr>
            <p:spPr bwMode="auto">
              <a:xfrm>
                <a:off x="661" y="685"/>
                <a:ext cx="6" cy="6"/>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7"/>
                    </a:moveTo>
                    <a:lnTo>
                      <a:pt x="15" y="16"/>
                    </a:lnTo>
                    <a:lnTo>
                      <a:pt x="0" y="0"/>
                    </a:lnTo>
                    <a:lnTo>
                      <a:pt x="1" y="2"/>
                    </a:lnTo>
                    <a:lnTo>
                      <a:pt x="14"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 name="未知"/>
              <p:cNvSpPr/>
              <p:nvPr/>
            </p:nvSpPr>
            <p:spPr bwMode="auto">
              <a:xfrm>
                <a:off x="638" y="608"/>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3" y="206"/>
                    </a:moveTo>
                    <a:lnTo>
                      <a:pt x="115" y="160"/>
                    </a:lnTo>
                    <a:lnTo>
                      <a:pt x="165" y="115"/>
                    </a:lnTo>
                    <a:lnTo>
                      <a:pt x="181" y="108"/>
                    </a:lnTo>
                    <a:lnTo>
                      <a:pt x="230" y="157"/>
                    </a:lnTo>
                    <a:lnTo>
                      <a:pt x="261" y="125"/>
                    </a:lnTo>
                    <a:lnTo>
                      <a:pt x="279" y="279"/>
                    </a:lnTo>
                    <a:lnTo>
                      <a:pt x="261" y="125"/>
                    </a:lnTo>
                    <a:lnTo>
                      <a:pt x="164" y="29"/>
                    </a:lnTo>
                    <a:lnTo>
                      <a:pt x="156" y="35"/>
                    </a:lnTo>
                    <a:lnTo>
                      <a:pt x="147" y="43"/>
                    </a:lnTo>
                    <a:lnTo>
                      <a:pt x="103" y="87"/>
                    </a:lnTo>
                    <a:lnTo>
                      <a:pt x="63" y="141"/>
                    </a:lnTo>
                    <a:lnTo>
                      <a:pt x="50" y="176"/>
                    </a:lnTo>
                    <a:lnTo>
                      <a:pt x="0" y="0"/>
                    </a:lnTo>
                    <a:lnTo>
                      <a:pt x="50" y="176"/>
                    </a:lnTo>
                    <a:lnTo>
                      <a:pt x="50" y="177"/>
                    </a:lnTo>
                    <a:lnTo>
                      <a:pt x="72" y="207"/>
                    </a:lnTo>
                    <a:lnTo>
                      <a:pt x="73" y="206"/>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 name="未知"/>
              <p:cNvSpPr/>
              <p:nvPr/>
            </p:nvSpPr>
            <p:spPr bwMode="auto">
              <a:xfrm>
                <a:off x="692" y="585"/>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w 202"/>
                  <a:gd name="T23" fmla="*/ 0 h 202"/>
                  <a:gd name="T24" fmla="*/ 0 w 202"/>
                  <a:gd name="T25" fmla="*/ 0 h 202"/>
                  <a:gd name="T26" fmla="*/ 0 w 202"/>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2">
                    <a:moveTo>
                      <a:pt x="148" y="160"/>
                    </a:moveTo>
                    <a:lnTo>
                      <a:pt x="202" y="202"/>
                    </a:lnTo>
                    <a:lnTo>
                      <a:pt x="148" y="160"/>
                    </a:lnTo>
                    <a:lnTo>
                      <a:pt x="123" y="105"/>
                    </a:lnTo>
                    <a:lnTo>
                      <a:pt x="68" y="69"/>
                    </a:lnTo>
                    <a:lnTo>
                      <a:pt x="59" y="71"/>
                    </a:lnTo>
                    <a:lnTo>
                      <a:pt x="50" y="74"/>
                    </a:lnTo>
                    <a:lnTo>
                      <a:pt x="41" y="80"/>
                    </a:lnTo>
                    <a:lnTo>
                      <a:pt x="31" y="86"/>
                    </a:lnTo>
                    <a:lnTo>
                      <a:pt x="29" y="87"/>
                    </a:lnTo>
                    <a:lnTo>
                      <a:pt x="0" y="0"/>
                    </a:lnTo>
                    <a:lnTo>
                      <a:pt x="29" y="87"/>
                    </a:lnTo>
                    <a:lnTo>
                      <a:pt x="126" y="183"/>
                    </a:lnTo>
                    <a:lnTo>
                      <a:pt x="148" y="160"/>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7" name="未知"/>
              <p:cNvSpPr/>
              <p:nvPr/>
            </p:nvSpPr>
            <p:spPr bwMode="auto">
              <a:xfrm>
                <a:off x="658" y="613"/>
                <a:ext cx="94" cy="78"/>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5"/>
                    </a:lnTo>
                    <a:lnTo>
                      <a:pt x="70" y="58"/>
                    </a:lnTo>
                    <a:lnTo>
                      <a:pt x="116" y="17"/>
                    </a:lnTo>
                    <a:lnTo>
                      <a:pt x="153" y="0"/>
                    </a:lnTo>
                    <a:lnTo>
                      <a:pt x="162" y="0"/>
                    </a:lnTo>
                    <a:lnTo>
                      <a:pt x="212" y="44"/>
                    </a:lnTo>
                    <a:lnTo>
                      <a:pt x="233" y="91"/>
                    </a:lnTo>
                    <a:lnTo>
                      <a:pt x="180" y="146"/>
                    </a:lnTo>
                    <a:lnTo>
                      <a:pt x="131" y="97"/>
                    </a:lnTo>
                    <a:lnTo>
                      <a:pt x="126" y="98"/>
                    </a:lnTo>
                    <a:lnTo>
                      <a:pt x="72" y="141"/>
                    </a:lnTo>
                    <a:lnTo>
                      <a:pt x="29" y="187"/>
                    </a:lnTo>
                    <a:lnTo>
                      <a:pt x="21"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8" name="未知"/>
              <p:cNvSpPr/>
              <p:nvPr/>
            </p:nvSpPr>
            <p:spPr bwMode="auto">
              <a:xfrm>
                <a:off x="751" y="691"/>
                <a:ext cx="70" cy="69"/>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75" y="127"/>
                    </a:moveTo>
                    <a:lnTo>
                      <a:pt x="136" y="75"/>
                    </a:lnTo>
                    <a:lnTo>
                      <a:pt x="144" y="57"/>
                    </a:lnTo>
                    <a:lnTo>
                      <a:pt x="175" y="174"/>
                    </a:lnTo>
                    <a:lnTo>
                      <a:pt x="144" y="57"/>
                    </a:lnTo>
                    <a:lnTo>
                      <a:pt x="143" y="55"/>
                    </a:lnTo>
                    <a:lnTo>
                      <a:pt x="118" y="31"/>
                    </a:lnTo>
                    <a:lnTo>
                      <a:pt x="116" y="31"/>
                    </a:lnTo>
                    <a:lnTo>
                      <a:pt x="55" y="83"/>
                    </a:lnTo>
                    <a:lnTo>
                      <a:pt x="47" y="101"/>
                    </a:lnTo>
                    <a:lnTo>
                      <a:pt x="0" y="0"/>
                    </a:lnTo>
                    <a:lnTo>
                      <a:pt x="47" y="101"/>
                    </a:lnTo>
                    <a:lnTo>
                      <a:pt x="47" y="103"/>
                    </a:lnTo>
                    <a:lnTo>
                      <a:pt x="73" y="127"/>
                    </a:lnTo>
                    <a:lnTo>
                      <a:pt x="75" y="127"/>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9" name="未知"/>
              <p:cNvSpPr/>
              <p:nvPr/>
            </p:nvSpPr>
            <p:spPr bwMode="auto">
              <a:xfrm>
                <a:off x="948" y="881"/>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2">
                    <a:moveTo>
                      <a:pt x="23" y="0"/>
                    </a:moveTo>
                    <a:lnTo>
                      <a:pt x="41" y="22"/>
                    </a:lnTo>
                    <a:lnTo>
                      <a:pt x="41" y="23"/>
                    </a:lnTo>
                    <a:lnTo>
                      <a:pt x="20" y="42"/>
                    </a:lnTo>
                    <a:lnTo>
                      <a:pt x="18" y="42"/>
                    </a:lnTo>
                    <a:lnTo>
                      <a:pt x="0" y="20"/>
                    </a:lnTo>
                    <a:lnTo>
                      <a:pt x="0" y="19"/>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0" name="未知"/>
              <p:cNvSpPr/>
              <p:nvPr/>
            </p:nvSpPr>
            <p:spPr bwMode="auto">
              <a:xfrm>
                <a:off x="948" y="881"/>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w 41"/>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35" y="36"/>
                    </a:moveTo>
                    <a:lnTo>
                      <a:pt x="20" y="42"/>
                    </a:lnTo>
                    <a:lnTo>
                      <a:pt x="18" y="42"/>
                    </a:lnTo>
                    <a:lnTo>
                      <a:pt x="0" y="20"/>
                    </a:lnTo>
                    <a:lnTo>
                      <a:pt x="0" y="19"/>
                    </a:lnTo>
                    <a:lnTo>
                      <a:pt x="21" y="0"/>
                    </a:lnTo>
                    <a:lnTo>
                      <a:pt x="23" y="0"/>
                    </a:lnTo>
                    <a:lnTo>
                      <a:pt x="41" y="22"/>
                    </a:lnTo>
                    <a:lnTo>
                      <a:pt x="41"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1" name="未知"/>
              <p:cNvSpPr/>
              <p:nvPr/>
            </p:nvSpPr>
            <p:spPr bwMode="auto">
              <a:xfrm>
                <a:off x="486" y="934"/>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9"/>
                    </a:moveTo>
                    <a:lnTo>
                      <a:pt x="38" y="47"/>
                    </a:lnTo>
                    <a:lnTo>
                      <a:pt x="0" y="8"/>
                    </a:lnTo>
                    <a:lnTo>
                      <a:pt x="8" y="0"/>
                    </a:lnTo>
                    <a:lnTo>
                      <a:pt x="46"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2" name="未知"/>
              <p:cNvSpPr/>
              <p:nvPr/>
            </p:nvSpPr>
            <p:spPr bwMode="auto">
              <a:xfrm>
                <a:off x="486" y="934"/>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0" y="8"/>
                    </a:moveTo>
                    <a:lnTo>
                      <a:pt x="38" y="47"/>
                    </a:lnTo>
                    <a:lnTo>
                      <a:pt x="46" y="39"/>
                    </a:lnTo>
                    <a:lnTo>
                      <a:pt x="8" y="0"/>
                    </a:lnTo>
                    <a:lnTo>
                      <a:pt x="0"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3" name="Rectangle 133"/>
              <p:cNvSpPr>
                <a:spLocks noChangeArrowheads="1"/>
              </p:cNvSpPr>
              <p:nvPr/>
            </p:nvSpPr>
            <p:spPr bwMode="auto">
              <a:xfrm>
                <a:off x="491" y="925"/>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24" name="Rectangle 134"/>
              <p:cNvSpPr/>
              <p:nvPr/>
            </p:nvSpPr>
            <p:spPr bwMode="auto">
              <a:xfrm>
                <a:off x="491" y="925"/>
                <a:ext cx="21"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25" name="未知"/>
              <p:cNvSpPr/>
              <p:nvPr/>
            </p:nvSpPr>
            <p:spPr bwMode="auto">
              <a:xfrm>
                <a:off x="486" y="903"/>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6" name="未知"/>
              <p:cNvSpPr/>
              <p:nvPr/>
            </p:nvSpPr>
            <p:spPr bwMode="auto">
              <a:xfrm>
                <a:off x="486" y="903"/>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8" y="47"/>
                    </a:moveTo>
                    <a:lnTo>
                      <a:pt x="46" y="8"/>
                    </a:lnTo>
                    <a:lnTo>
                      <a:pt x="38" y="0"/>
                    </a:lnTo>
                    <a:lnTo>
                      <a:pt x="0" y="39"/>
                    </a:lnTo>
                    <a:lnTo>
                      <a:pt x="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7" name="Rectangle 137"/>
              <p:cNvSpPr>
                <a:spLocks noChangeArrowheads="1"/>
              </p:cNvSpPr>
              <p:nvPr/>
            </p:nvSpPr>
            <p:spPr bwMode="auto">
              <a:xfrm>
                <a:off x="477" y="895"/>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28" name="Rectangle 138"/>
              <p:cNvSpPr/>
              <p:nvPr/>
            </p:nvSpPr>
            <p:spPr bwMode="auto">
              <a:xfrm>
                <a:off x="477" y="895"/>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29" name="Rectangle 139"/>
              <p:cNvSpPr>
                <a:spLocks noChangeArrowheads="1"/>
              </p:cNvSpPr>
              <p:nvPr/>
            </p:nvSpPr>
            <p:spPr bwMode="auto">
              <a:xfrm>
                <a:off x="447" y="92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30" name="Rectangle 140"/>
              <p:cNvSpPr/>
              <p:nvPr/>
            </p:nvSpPr>
            <p:spPr bwMode="auto">
              <a:xfrm>
                <a:off x="447" y="925"/>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31" name="未知"/>
              <p:cNvSpPr/>
              <p:nvPr/>
            </p:nvSpPr>
            <p:spPr bwMode="auto">
              <a:xfrm>
                <a:off x="455" y="93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2" name="未知"/>
              <p:cNvSpPr/>
              <p:nvPr/>
            </p:nvSpPr>
            <p:spPr bwMode="auto">
              <a:xfrm>
                <a:off x="455" y="93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0"/>
                    </a:moveTo>
                    <a:lnTo>
                      <a:pt x="0" y="39"/>
                    </a:lnTo>
                    <a:lnTo>
                      <a:pt x="8" y="47"/>
                    </a:lnTo>
                    <a:lnTo>
                      <a:pt x="47" y="8"/>
                    </a:lnTo>
                    <a:lnTo>
                      <a:pt x="39"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3" name="Rectangle 143"/>
              <p:cNvSpPr>
                <a:spLocks noChangeArrowheads="1"/>
              </p:cNvSpPr>
              <p:nvPr/>
            </p:nvSpPr>
            <p:spPr bwMode="auto">
              <a:xfrm>
                <a:off x="477" y="938"/>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34" name="Rectangle 144"/>
              <p:cNvSpPr/>
              <p:nvPr/>
            </p:nvSpPr>
            <p:spPr bwMode="auto">
              <a:xfrm>
                <a:off x="477" y="938"/>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35" name="未知"/>
              <p:cNvSpPr/>
              <p:nvPr/>
            </p:nvSpPr>
            <p:spPr bwMode="auto">
              <a:xfrm>
                <a:off x="455" y="903"/>
                <a:ext cx="19"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38" y="46"/>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6" name="未知"/>
              <p:cNvSpPr/>
              <p:nvPr/>
            </p:nvSpPr>
            <p:spPr bwMode="auto">
              <a:xfrm>
                <a:off x="455" y="903"/>
                <a:ext cx="19"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8" y="0"/>
                    </a:lnTo>
                    <a:lnTo>
                      <a:pt x="0" y="8"/>
                    </a:lnTo>
                    <a:lnTo>
                      <a:pt x="38" y="46"/>
                    </a:lnTo>
                    <a:lnTo>
                      <a:pt x="46"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7" name="未知"/>
              <p:cNvSpPr/>
              <p:nvPr/>
            </p:nvSpPr>
            <p:spPr bwMode="auto">
              <a:xfrm>
                <a:off x="459" y="957"/>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5" h="17">
                    <a:moveTo>
                      <a:pt x="53" y="17"/>
                    </a:moveTo>
                    <a:lnTo>
                      <a:pt x="35" y="15"/>
                    </a:lnTo>
                    <a:lnTo>
                      <a:pt x="32" y="14"/>
                    </a:lnTo>
                    <a:lnTo>
                      <a:pt x="28" y="13"/>
                    </a:lnTo>
                    <a:lnTo>
                      <a:pt x="25" y="12"/>
                    </a:lnTo>
                    <a:lnTo>
                      <a:pt x="22" y="11"/>
                    </a:lnTo>
                    <a:lnTo>
                      <a:pt x="6" y="4"/>
                    </a:lnTo>
                    <a:lnTo>
                      <a:pt x="3" y="2"/>
                    </a:lnTo>
                    <a:lnTo>
                      <a:pt x="1" y="0"/>
                    </a:lnTo>
                    <a:lnTo>
                      <a:pt x="0" y="0"/>
                    </a:lnTo>
                    <a:lnTo>
                      <a:pt x="105" y="0"/>
                    </a:lnTo>
                    <a:lnTo>
                      <a:pt x="99" y="4"/>
                    </a:lnTo>
                    <a:lnTo>
                      <a:pt x="96" y="5"/>
                    </a:lnTo>
                    <a:lnTo>
                      <a:pt x="83" y="11"/>
                    </a:lnTo>
                    <a:lnTo>
                      <a:pt x="80" y="12"/>
                    </a:lnTo>
                    <a:lnTo>
                      <a:pt x="77" y="13"/>
                    </a:lnTo>
                    <a:lnTo>
                      <a:pt x="67" y="16"/>
                    </a:lnTo>
                    <a:lnTo>
                      <a:pt x="63" y="16"/>
                    </a:lnTo>
                    <a:lnTo>
                      <a:pt x="60" y="16"/>
                    </a:lnTo>
                    <a:lnTo>
                      <a:pt x="56" y="17"/>
                    </a:lnTo>
                    <a:lnTo>
                      <a:pt x="53"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8" name="未知"/>
              <p:cNvSpPr/>
              <p:nvPr/>
            </p:nvSpPr>
            <p:spPr bwMode="auto">
              <a:xfrm>
                <a:off x="444" y="899"/>
                <a:ext cx="36"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9" h="144">
                    <a:moveTo>
                      <a:pt x="36" y="144"/>
                    </a:moveTo>
                    <a:lnTo>
                      <a:pt x="36" y="143"/>
                    </a:lnTo>
                    <a:lnTo>
                      <a:pt x="35" y="143"/>
                    </a:lnTo>
                    <a:lnTo>
                      <a:pt x="34" y="142"/>
                    </a:lnTo>
                    <a:lnTo>
                      <a:pt x="33" y="141"/>
                    </a:lnTo>
                    <a:lnTo>
                      <a:pt x="32" y="140"/>
                    </a:lnTo>
                    <a:lnTo>
                      <a:pt x="31" y="139"/>
                    </a:lnTo>
                    <a:lnTo>
                      <a:pt x="30" y="138"/>
                    </a:lnTo>
                    <a:lnTo>
                      <a:pt x="28" y="137"/>
                    </a:lnTo>
                    <a:lnTo>
                      <a:pt x="27" y="136"/>
                    </a:lnTo>
                    <a:lnTo>
                      <a:pt x="26" y="135"/>
                    </a:lnTo>
                    <a:lnTo>
                      <a:pt x="24" y="133"/>
                    </a:lnTo>
                    <a:lnTo>
                      <a:pt x="23" y="132"/>
                    </a:lnTo>
                    <a:lnTo>
                      <a:pt x="22" y="130"/>
                    </a:lnTo>
                    <a:lnTo>
                      <a:pt x="21" y="129"/>
                    </a:lnTo>
                    <a:lnTo>
                      <a:pt x="20" y="128"/>
                    </a:lnTo>
                    <a:lnTo>
                      <a:pt x="19" y="126"/>
                    </a:lnTo>
                    <a:lnTo>
                      <a:pt x="17" y="125"/>
                    </a:lnTo>
                    <a:lnTo>
                      <a:pt x="17" y="124"/>
                    </a:lnTo>
                    <a:lnTo>
                      <a:pt x="16" y="123"/>
                    </a:lnTo>
                    <a:lnTo>
                      <a:pt x="14" y="121"/>
                    </a:lnTo>
                    <a:lnTo>
                      <a:pt x="13" y="118"/>
                    </a:lnTo>
                    <a:lnTo>
                      <a:pt x="12" y="116"/>
                    </a:lnTo>
                    <a:lnTo>
                      <a:pt x="11" y="114"/>
                    </a:lnTo>
                    <a:lnTo>
                      <a:pt x="9" y="112"/>
                    </a:lnTo>
                    <a:lnTo>
                      <a:pt x="8" y="109"/>
                    </a:lnTo>
                    <a:lnTo>
                      <a:pt x="7" y="107"/>
                    </a:lnTo>
                    <a:lnTo>
                      <a:pt x="6" y="105"/>
                    </a:lnTo>
                    <a:lnTo>
                      <a:pt x="6" y="104"/>
                    </a:lnTo>
                    <a:lnTo>
                      <a:pt x="5" y="102"/>
                    </a:lnTo>
                    <a:lnTo>
                      <a:pt x="4" y="99"/>
                    </a:lnTo>
                    <a:lnTo>
                      <a:pt x="3" y="97"/>
                    </a:lnTo>
                    <a:lnTo>
                      <a:pt x="3" y="94"/>
                    </a:lnTo>
                    <a:lnTo>
                      <a:pt x="2" y="92"/>
                    </a:lnTo>
                    <a:lnTo>
                      <a:pt x="2" y="91"/>
                    </a:lnTo>
                    <a:lnTo>
                      <a:pt x="2" y="89"/>
                    </a:lnTo>
                    <a:lnTo>
                      <a:pt x="1" y="86"/>
                    </a:lnTo>
                    <a:lnTo>
                      <a:pt x="1" y="83"/>
                    </a:lnTo>
                    <a:lnTo>
                      <a:pt x="0" y="80"/>
                    </a:lnTo>
                    <a:lnTo>
                      <a:pt x="0" y="79"/>
                    </a:lnTo>
                    <a:lnTo>
                      <a:pt x="0" y="78"/>
                    </a:lnTo>
                    <a:lnTo>
                      <a:pt x="0" y="75"/>
                    </a:lnTo>
                    <a:lnTo>
                      <a:pt x="0" y="72"/>
                    </a:lnTo>
                    <a:lnTo>
                      <a:pt x="0" y="69"/>
                    </a:lnTo>
                    <a:lnTo>
                      <a:pt x="0" y="66"/>
                    </a:lnTo>
                    <a:lnTo>
                      <a:pt x="0" y="65"/>
                    </a:lnTo>
                    <a:lnTo>
                      <a:pt x="0" y="63"/>
                    </a:lnTo>
                    <a:lnTo>
                      <a:pt x="1" y="61"/>
                    </a:lnTo>
                    <a:lnTo>
                      <a:pt x="1" y="58"/>
                    </a:lnTo>
                    <a:lnTo>
                      <a:pt x="2" y="55"/>
                    </a:lnTo>
                    <a:lnTo>
                      <a:pt x="2" y="52"/>
                    </a:lnTo>
                    <a:lnTo>
                      <a:pt x="3" y="50"/>
                    </a:lnTo>
                    <a:lnTo>
                      <a:pt x="3" y="47"/>
                    </a:lnTo>
                    <a:lnTo>
                      <a:pt x="4" y="45"/>
                    </a:lnTo>
                    <a:lnTo>
                      <a:pt x="4" y="44"/>
                    </a:lnTo>
                    <a:lnTo>
                      <a:pt x="5" y="42"/>
                    </a:lnTo>
                    <a:lnTo>
                      <a:pt x="6" y="39"/>
                    </a:lnTo>
                    <a:lnTo>
                      <a:pt x="7" y="37"/>
                    </a:lnTo>
                    <a:lnTo>
                      <a:pt x="8" y="35"/>
                    </a:lnTo>
                    <a:lnTo>
                      <a:pt x="9" y="32"/>
                    </a:lnTo>
                    <a:lnTo>
                      <a:pt x="11" y="30"/>
                    </a:lnTo>
                    <a:lnTo>
                      <a:pt x="12" y="28"/>
                    </a:lnTo>
                    <a:lnTo>
                      <a:pt x="13" y="26"/>
                    </a:lnTo>
                    <a:lnTo>
                      <a:pt x="13" y="25"/>
                    </a:lnTo>
                    <a:lnTo>
                      <a:pt x="14" y="23"/>
                    </a:lnTo>
                    <a:lnTo>
                      <a:pt x="16" y="21"/>
                    </a:lnTo>
                    <a:lnTo>
                      <a:pt x="17" y="20"/>
                    </a:lnTo>
                    <a:lnTo>
                      <a:pt x="17" y="19"/>
                    </a:lnTo>
                    <a:lnTo>
                      <a:pt x="19" y="17"/>
                    </a:lnTo>
                    <a:lnTo>
                      <a:pt x="20" y="16"/>
                    </a:lnTo>
                    <a:lnTo>
                      <a:pt x="21" y="15"/>
                    </a:lnTo>
                    <a:lnTo>
                      <a:pt x="22" y="14"/>
                    </a:lnTo>
                    <a:lnTo>
                      <a:pt x="23" y="12"/>
                    </a:lnTo>
                    <a:lnTo>
                      <a:pt x="24" y="11"/>
                    </a:lnTo>
                    <a:lnTo>
                      <a:pt x="26" y="9"/>
                    </a:lnTo>
                    <a:lnTo>
                      <a:pt x="27" y="8"/>
                    </a:lnTo>
                    <a:lnTo>
                      <a:pt x="28" y="7"/>
                    </a:lnTo>
                    <a:lnTo>
                      <a:pt x="30" y="6"/>
                    </a:lnTo>
                    <a:lnTo>
                      <a:pt x="31" y="5"/>
                    </a:lnTo>
                    <a:lnTo>
                      <a:pt x="31" y="4"/>
                    </a:lnTo>
                    <a:lnTo>
                      <a:pt x="32" y="4"/>
                    </a:lnTo>
                    <a:lnTo>
                      <a:pt x="33" y="3"/>
                    </a:lnTo>
                    <a:lnTo>
                      <a:pt x="34" y="2"/>
                    </a:lnTo>
                    <a:lnTo>
                      <a:pt x="35" y="1"/>
                    </a:lnTo>
                    <a:lnTo>
                      <a:pt x="36" y="1"/>
                    </a:lnTo>
                    <a:lnTo>
                      <a:pt x="36" y="0"/>
                    </a:lnTo>
                    <a:lnTo>
                      <a:pt x="89" y="0"/>
                    </a:lnTo>
                    <a:lnTo>
                      <a:pt x="86" y="0"/>
                    </a:lnTo>
                    <a:lnTo>
                      <a:pt x="83" y="0"/>
                    </a:lnTo>
                    <a:lnTo>
                      <a:pt x="64" y="4"/>
                    </a:lnTo>
                    <a:lnTo>
                      <a:pt x="64" y="5"/>
                    </a:lnTo>
                    <a:lnTo>
                      <a:pt x="61" y="6"/>
                    </a:lnTo>
                    <a:lnTo>
                      <a:pt x="59" y="7"/>
                    </a:lnTo>
                    <a:lnTo>
                      <a:pt x="39" y="20"/>
                    </a:lnTo>
                    <a:lnTo>
                      <a:pt x="38" y="21"/>
                    </a:lnTo>
                    <a:lnTo>
                      <a:pt x="36" y="23"/>
                    </a:lnTo>
                    <a:lnTo>
                      <a:pt x="34" y="25"/>
                    </a:lnTo>
                    <a:lnTo>
                      <a:pt x="33" y="26"/>
                    </a:lnTo>
                    <a:lnTo>
                      <a:pt x="32" y="28"/>
                    </a:lnTo>
                    <a:lnTo>
                      <a:pt x="30" y="30"/>
                    </a:lnTo>
                    <a:lnTo>
                      <a:pt x="29" y="32"/>
                    </a:lnTo>
                    <a:lnTo>
                      <a:pt x="27" y="35"/>
                    </a:lnTo>
                    <a:lnTo>
                      <a:pt x="18" y="58"/>
                    </a:lnTo>
                    <a:lnTo>
                      <a:pt x="18" y="61"/>
                    </a:lnTo>
                    <a:lnTo>
                      <a:pt x="17" y="63"/>
                    </a:lnTo>
                    <a:lnTo>
                      <a:pt x="17" y="65"/>
                    </a:lnTo>
                    <a:lnTo>
                      <a:pt x="17" y="66"/>
                    </a:lnTo>
                    <a:lnTo>
                      <a:pt x="17" y="69"/>
                    </a:lnTo>
                    <a:lnTo>
                      <a:pt x="17" y="72"/>
                    </a:lnTo>
                    <a:lnTo>
                      <a:pt x="17" y="75"/>
                    </a:lnTo>
                    <a:lnTo>
                      <a:pt x="17" y="78"/>
                    </a:lnTo>
                    <a:lnTo>
                      <a:pt x="17" y="79"/>
                    </a:lnTo>
                    <a:lnTo>
                      <a:pt x="17" y="80"/>
                    </a:lnTo>
                    <a:lnTo>
                      <a:pt x="22" y="99"/>
                    </a:lnTo>
                    <a:lnTo>
                      <a:pt x="29" y="112"/>
                    </a:lnTo>
                    <a:lnTo>
                      <a:pt x="30" y="114"/>
                    </a:lnTo>
                    <a:lnTo>
                      <a:pt x="32" y="116"/>
                    </a:lnTo>
                    <a:lnTo>
                      <a:pt x="33" y="118"/>
                    </a:lnTo>
                    <a:lnTo>
                      <a:pt x="34" y="118"/>
                    </a:lnTo>
                    <a:lnTo>
                      <a:pt x="54" y="135"/>
                    </a:lnTo>
                    <a:lnTo>
                      <a:pt x="56" y="136"/>
                    </a:lnTo>
                    <a:lnTo>
                      <a:pt x="59" y="137"/>
                    </a:lnTo>
                    <a:lnTo>
                      <a:pt x="61" y="138"/>
                    </a:lnTo>
                    <a:lnTo>
                      <a:pt x="64" y="139"/>
                    </a:lnTo>
                    <a:lnTo>
                      <a:pt x="66" y="140"/>
                    </a:lnTo>
                    <a:lnTo>
                      <a:pt x="69" y="141"/>
                    </a:lnTo>
                    <a:lnTo>
                      <a:pt x="72" y="142"/>
                    </a:lnTo>
                    <a:lnTo>
                      <a:pt x="74" y="142"/>
                    </a:lnTo>
                    <a:lnTo>
                      <a:pt x="77" y="143"/>
                    </a:lnTo>
                    <a:lnTo>
                      <a:pt x="80" y="143"/>
                    </a:lnTo>
                    <a:lnTo>
                      <a:pt x="83" y="143"/>
                    </a:lnTo>
                    <a:lnTo>
                      <a:pt x="86" y="144"/>
                    </a:lnTo>
                    <a:lnTo>
                      <a:pt x="89"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9" name="未知"/>
              <p:cNvSpPr/>
              <p:nvPr/>
            </p:nvSpPr>
            <p:spPr bwMode="auto">
              <a:xfrm>
                <a:off x="480" y="899"/>
                <a:ext cx="35" cy="58"/>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w 88"/>
                  <a:gd name="T89" fmla="*/ 0 h 144"/>
                  <a:gd name="T90" fmla="*/ 0 w 88"/>
                  <a:gd name="T91" fmla="*/ 0 h 144"/>
                  <a:gd name="T92" fmla="*/ 0 w 88"/>
                  <a:gd name="T93" fmla="*/ 0 h 144"/>
                  <a:gd name="T94" fmla="*/ 0 w 88"/>
                  <a:gd name="T95" fmla="*/ 0 h 144"/>
                  <a:gd name="T96" fmla="*/ 0 w 88"/>
                  <a:gd name="T97" fmla="*/ 0 h 144"/>
                  <a:gd name="T98" fmla="*/ 0 w 88"/>
                  <a:gd name="T99" fmla="*/ 0 h 144"/>
                  <a:gd name="T100" fmla="*/ 0 w 88"/>
                  <a:gd name="T101" fmla="*/ 0 h 144"/>
                  <a:gd name="T102" fmla="*/ 0 w 88"/>
                  <a:gd name="T103" fmla="*/ 0 h 144"/>
                  <a:gd name="T104" fmla="*/ 0 w 88"/>
                  <a:gd name="T105" fmla="*/ 0 h 144"/>
                  <a:gd name="T106" fmla="*/ 0 w 88"/>
                  <a:gd name="T107" fmla="*/ 0 h 144"/>
                  <a:gd name="T108" fmla="*/ 0 w 88"/>
                  <a:gd name="T109" fmla="*/ 0 h 144"/>
                  <a:gd name="T110" fmla="*/ 0 w 88"/>
                  <a:gd name="T111" fmla="*/ 0 h 144"/>
                  <a:gd name="T112" fmla="*/ 0 w 88"/>
                  <a:gd name="T113" fmla="*/ 0 h 144"/>
                  <a:gd name="T114" fmla="*/ 0 w 88"/>
                  <a:gd name="T115" fmla="*/ 0 h 144"/>
                  <a:gd name="T116" fmla="*/ 0 w 88"/>
                  <a:gd name="T117" fmla="*/ 0 h 144"/>
                  <a:gd name="T118" fmla="*/ 0 w 88"/>
                  <a:gd name="T119" fmla="*/ 0 h 1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 h="144">
                    <a:moveTo>
                      <a:pt x="0" y="144"/>
                    </a:moveTo>
                    <a:lnTo>
                      <a:pt x="24" y="139"/>
                    </a:lnTo>
                    <a:lnTo>
                      <a:pt x="34" y="135"/>
                    </a:lnTo>
                    <a:lnTo>
                      <a:pt x="42" y="129"/>
                    </a:lnTo>
                    <a:lnTo>
                      <a:pt x="44" y="128"/>
                    </a:lnTo>
                    <a:lnTo>
                      <a:pt x="46" y="127"/>
                    </a:lnTo>
                    <a:lnTo>
                      <a:pt x="46" y="126"/>
                    </a:lnTo>
                    <a:lnTo>
                      <a:pt x="48" y="125"/>
                    </a:lnTo>
                    <a:lnTo>
                      <a:pt x="59" y="112"/>
                    </a:lnTo>
                    <a:lnTo>
                      <a:pt x="61" y="109"/>
                    </a:lnTo>
                    <a:lnTo>
                      <a:pt x="63" y="106"/>
                    </a:lnTo>
                    <a:lnTo>
                      <a:pt x="64" y="104"/>
                    </a:lnTo>
                    <a:lnTo>
                      <a:pt x="64" y="103"/>
                    </a:lnTo>
                    <a:lnTo>
                      <a:pt x="66" y="99"/>
                    </a:lnTo>
                    <a:lnTo>
                      <a:pt x="70" y="86"/>
                    </a:lnTo>
                    <a:lnTo>
                      <a:pt x="70" y="83"/>
                    </a:lnTo>
                    <a:lnTo>
                      <a:pt x="70" y="82"/>
                    </a:lnTo>
                    <a:lnTo>
                      <a:pt x="71" y="79"/>
                    </a:lnTo>
                    <a:lnTo>
                      <a:pt x="71" y="77"/>
                    </a:lnTo>
                    <a:lnTo>
                      <a:pt x="71" y="75"/>
                    </a:lnTo>
                    <a:lnTo>
                      <a:pt x="71" y="72"/>
                    </a:lnTo>
                    <a:lnTo>
                      <a:pt x="71" y="68"/>
                    </a:lnTo>
                    <a:lnTo>
                      <a:pt x="71" y="66"/>
                    </a:lnTo>
                    <a:lnTo>
                      <a:pt x="71" y="65"/>
                    </a:lnTo>
                    <a:lnTo>
                      <a:pt x="70" y="61"/>
                    </a:lnTo>
                    <a:lnTo>
                      <a:pt x="70" y="58"/>
                    </a:lnTo>
                    <a:lnTo>
                      <a:pt x="69" y="56"/>
                    </a:lnTo>
                    <a:lnTo>
                      <a:pt x="69" y="54"/>
                    </a:lnTo>
                    <a:lnTo>
                      <a:pt x="68" y="51"/>
                    </a:lnTo>
                    <a:lnTo>
                      <a:pt x="68" y="50"/>
                    </a:lnTo>
                    <a:lnTo>
                      <a:pt x="67" y="48"/>
                    </a:lnTo>
                    <a:lnTo>
                      <a:pt x="66" y="45"/>
                    </a:lnTo>
                    <a:lnTo>
                      <a:pt x="66" y="44"/>
                    </a:lnTo>
                    <a:lnTo>
                      <a:pt x="64" y="41"/>
                    </a:lnTo>
                    <a:lnTo>
                      <a:pt x="59" y="32"/>
                    </a:lnTo>
                    <a:lnTo>
                      <a:pt x="58" y="30"/>
                    </a:lnTo>
                    <a:lnTo>
                      <a:pt x="57" y="29"/>
                    </a:lnTo>
                    <a:lnTo>
                      <a:pt x="54" y="26"/>
                    </a:lnTo>
                    <a:lnTo>
                      <a:pt x="52" y="23"/>
                    </a:lnTo>
                    <a:lnTo>
                      <a:pt x="50" y="21"/>
                    </a:lnTo>
                    <a:lnTo>
                      <a:pt x="49" y="20"/>
                    </a:lnTo>
                    <a:lnTo>
                      <a:pt x="48" y="19"/>
                    </a:lnTo>
                    <a:lnTo>
                      <a:pt x="46" y="17"/>
                    </a:lnTo>
                    <a:lnTo>
                      <a:pt x="44" y="16"/>
                    </a:lnTo>
                    <a:lnTo>
                      <a:pt x="42" y="14"/>
                    </a:lnTo>
                    <a:lnTo>
                      <a:pt x="39" y="12"/>
                    </a:lnTo>
                    <a:lnTo>
                      <a:pt x="30" y="7"/>
                    </a:lnTo>
                    <a:lnTo>
                      <a:pt x="27" y="6"/>
                    </a:lnTo>
                    <a:lnTo>
                      <a:pt x="24" y="5"/>
                    </a:lnTo>
                    <a:lnTo>
                      <a:pt x="24" y="4"/>
                    </a:lnTo>
                    <a:lnTo>
                      <a:pt x="22" y="4"/>
                    </a:lnTo>
                    <a:lnTo>
                      <a:pt x="19" y="3"/>
                    </a:lnTo>
                    <a:lnTo>
                      <a:pt x="16" y="2"/>
                    </a:lnTo>
                    <a:lnTo>
                      <a:pt x="14" y="2"/>
                    </a:lnTo>
                    <a:lnTo>
                      <a:pt x="0" y="0"/>
                    </a:lnTo>
                    <a:lnTo>
                      <a:pt x="52" y="0"/>
                    </a:lnTo>
                    <a:lnTo>
                      <a:pt x="54" y="2"/>
                    </a:lnTo>
                    <a:lnTo>
                      <a:pt x="55" y="3"/>
                    </a:lnTo>
                    <a:lnTo>
                      <a:pt x="56" y="4"/>
                    </a:lnTo>
                    <a:lnTo>
                      <a:pt x="57" y="4"/>
                    </a:lnTo>
                    <a:lnTo>
                      <a:pt x="57" y="5"/>
                    </a:lnTo>
                    <a:lnTo>
                      <a:pt x="58" y="6"/>
                    </a:lnTo>
                    <a:lnTo>
                      <a:pt x="60" y="7"/>
                    </a:lnTo>
                    <a:lnTo>
                      <a:pt x="61" y="8"/>
                    </a:lnTo>
                    <a:lnTo>
                      <a:pt x="62" y="9"/>
                    </a:lnTo>
                    <a:lnTo>
                      <a:pt x="64" y="11"/>
                    </a:lnTo>
                    <a:lnTo>
                      <a:pt x="65" y="12"/>
                    </a:lnTo>
                    <a:lnTo>
                      <a:pt x="67" y="14"/>
                    </a:lnTo>
                    <a:lnTo>
                      <a:pt x="72" y="21"/>
                    </a:lnTo>
                    <a:lnTo>
                      <a:pt x="73" y="23"/>
                    </a:lnTo>
                    <a:lnTo>
                      <a:pt x="75" y="26"/>
                    </a:lnTo>
                    <a:lnTo>
                      <a:pt x="77" y="29"/>
                    </a:lnTo>
                    <a:lnTo>
                      <a:pt x="78" y="30"/>
                    </a:lnTo>
                    <a:lnTo>
                      <a:pt x="79" y="32"/>
                    </a:lnTo>
                    <a:lnTo>
                      <a:pt x="80" y="35"/>
                    </a:lnTo>
                    <a:lnTo>
                      <a:pt x="82" y="38"/>
                    </a:lnTo>
                    <a:lnTo>
                      <a:pt x="82" y="40"/>
                    </a:lnTo>
                    <a:lnTo>
                      <a:pt x="83" y="41"/>
                    </a:lnTo>
                    <a:lnTo>
                      <a:pt x="88" y="72"/>
                    </a:lnTo>
                    <a:lnTo>
                      <a:pt x="88" y="75"/>
                    </a:lnTo>
                    <a:lnTo>
                      <a:pt x="87" y="88"/>
                    </a:lnTo>
                    <a:lnTo>
                      <a:pt x="87" y="89"/>
                    </a:lnTo>
                    <a:lnTo>
                      <a:pt x="86" y="93"/>
                    </a:lnTo>
                    <a:lnTo>
                      <a:pt x="86" y="94"/>
                    </a:lnTo>
                    <a:lnTo>
                      <a:pt x="85" y="96"/>
                    </a:lnTo>
                    <a:lnTo>
                      <a:pt x="84" y="99"/>
                    </a:lnTo>
                    <a:lnTo>
                      <a:pt x="83" y="103"/>
                    </a:lnTo>
                    <a:lnTo>
                      <a:pt x="82" y="104"/>
                    </a:lnTo>
                    <a:lnTo>
                      <a:pt x="82" y="106"/>
                    </a:lnTo>
                    <a:lnTo>
                      <a:pt x="80" y="109"/>
                    </a:lnTo>
                    <a:lnTo>
                      <a:pt x="79" y="112"/>
                    </a:lnTo>
                    <a:lnTo>
                      <a:pt x="78" y="114"/>
                    </a:lnTo>
                    <a:lnTo>
                      <a:pt x="77" y="115"/>
                    </a:lnTo>
                    <a:lnTo>
                      <a:pt x="75" y="118"/>
                    </a:lnTo>
                    <a:lnTo>
                      <a:pt x="71" y="125"/>
                    </a:lnTo>
                    <a:lnTo>
                      <a:pt x="69" y="126"/>
                    </a:lnTo>
                    <a:lnTo>
                      <a:pt x="65" y="132"/>
                    </a:lnTo>
                    <a:lnTo>
                      <a:pt x="64" y="133"/>
                    </a:lnTo>
                    <a:lnTo>
                      <a:pt x="62" y="135"/>
                    </a:lnTo>
                    <a:lnTo>
                      <a:pt x="61" y="136"/>
                    </a:lnTo>
                    <a:lnTo>
                      <a:pt x="60" y="137"/>
                    </a:lnTo>
                    <a:lnTo>
                      <a:pt x="58" y="138"/>
                    </a:lnTo>
                    <a:lnTo>
                      <a:pt x="57" y="139"/>
                    </a:lnTo>
                    <a:lnTo>
                      <a:pt x="56" y="140"/>
                    </a:lnTo>
                    <a:lnTo>
                      <a:pt x="55" y="141"/>
                    </a:lnTo>
                    <a:lnTo>
                      <a:pt x="54" y="142"/>
                    </a:lnTo>
                    <a:lnTo>
                      <a:pt x="53" y="143"/>
                    </a:lnTo>
                    <a:lnTo>
                      <a:pt x="52" y="143"/>
                    </a:lnTo>
                    <a:lnTo>
                      <a:pt x="52"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0" name="未知"/>
              <p:cNvSpPr/>
              <p:nvPr/>
            </p:nvSpPr>
            <p:spPr bwMode="auto">
              <a:xfrm>
                <a:off x="459" y="893"/>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5" h="17">
                    <a:moveTo>
                      <a:pt x="0" y="17"/>
                    </a:moveTo>
                    <a:lnTo>
                      <a:pt x="28" y="4"/>
                    </a:lnTo>
                    <a:lnTo>
                      <a:pt x="32" y="3"/>
                    </a:lnTo>
                    <a:lnTo>
                      <a:pt x="35" y="2"/>
                    </a:lnTo>
                    <a:lnTo>
                      <a:pt x="39" y="1"/>
                    </a:lnTo>
                    <a:lnTo>
                      <a:pt x="42" y="1"/>
                    </a:lnTo>
                    <a:lnTo>
                      <a:pt x="45" y="1"/>
                    </a:lnTo>
                    <a:lnTo>
                      <a:pt x="49" y="0"/>
                    </a:lnTo>
                    <a:lnTo>
                      <a:pt x="53" y="0"/>
                    </a:lnTo>
                    <a:lnTo>
                      <a:pt x="56" y="0"/>
                    </a:lnTo>
                    <a:lnTo>
                      <a:pt x="60" y="1"/>
                    </a:lnTo>
                    <a:lnTo>
                      <a:pt x="63" y="1"/>
                    </a:lnTo>
                    <a:lnTo>
                      <a:pt x="67" y="1"/>
                    </a:lnTo>
                    <a:lnTo>
                      <a:pt x="70" y="2"/>
                    </a:lnTo>
                    <a:lnTo>
                      <a:pt x="73" y="3"/>
                    </a:lnTo>
                    <a:lnTo>
                      <a:pt x="77" y="4"/>
                    </a:lnTo>
                    <a:lnTo>
                      <a:pt x="80" y="5"/>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1" name="未知"/>
              <p:cNvSpPr/>
              <p:nvPr/>
            </p:nvSpPr>
            <p:spPr bwMode="auto">
              <a:xfrm>
                <a:off x="451" y="899"/>
                <a:ext cx="57" cy="58"/>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122" y="123"/>
                    </a:moveTo>
                    <a:lnTo>
                      <a:pt x="72" y="144"/>
                    </a:lnTo>
                    <a:lnTo>
                      <a:pt x="69" y="144"/>
                    </a:lnTo>
                    <a:lnTo>
                      <a:pt x="15" y="116"/>
                    </a:lnTo>
                    <a:lnTo>
                      <a:pt x="0" y="72"/>
                    </a:lnTo>
                    <a:lnTo>
                      <a:pt x="0" y="69"/>
                    </a:lnTo>
                    <a:lnTo>
                      <a:pt x="27" y="16"/>
                    </a:lnTo>
                    <a:lnTo>
                      <a:pt x="72" y="0"/>
                    </a:lnTo>
                    <a:lnTo>
                      <a:pt x="74" y="0"/>
                    </a:lnTo>
                    <a:lnTo>
                      <a:pt x="130" y="30"/>
                    </a:lnTo>
                    <a:lnTo>
                      <a:pt x="143" y="72"/>
                    </a:lnTo>
                    <a:lnTo>
                      <a:pt x="143" y="77"/>
                    </a:lnTo>
                    <a:lnTo>
                      <a:pt x="122" y="12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2" name="未知"/>
              <p:cNvSpPr/>
              <p:nvPr/>
            </p:nvSpPr>
            <p:spPr bwMode="auto">
              <a:xfrm>
                <a:off x="444" y="893"/>
                <a:ext cx="71"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w 177"/>
                  <a:gd name="T33" fmla="*/ 0 h 178"/>
                  <a:gd name="T34" fmla="*/ 0 w 177"/>
                  <a:gd name="T35" fmla="*/ 0 h 1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 h="178">
                    <a:moveTo>
                      <a:pt x="151" y="26"/>
                    </a:moveTo>
                    <a:lnTo>
                      <a:pt x="96" y="1"/>
                    </a:lnTo>
                    <a:lnTo>
                      <a:pt x="89" y="0"/>
                    </a:lnTo>
                    <a:lnTo>
                      <a:pt x="85" y="0"/>
                    </a:lnTo>
                    <a:lnTo>
                      <a:pt x="28" y="24"/>
                    </a:lnTo>
                    <a:lnTo>
                      <a:pt x="0" y="82"/>
                    </a:lnTo>
                    <a:lnTo>
                      <a:pt x="0" y="89"/>
                    </a:lnTo>
                    <a:lnTo>
                      <a:pt x="0" y="96"/>
                    </a:lnTo>
                    <a:lnTo>
                      <a:pt x="26" y="152"/>
                    </a:lnTo>
                    <a:lnTo>
                      <a:pt x="81" y="177"/>
                    </a:lnTo>
                    <a:lnTo>
                      <a:pt x="89" y="178"/>
                    </a:lnTo>
                    <a:lnTo>
                      <a:pt x="92" y="178"/>
                    </a:lnTo>
                    <a:lnTo>
                      <a:pt x="149" y="154"/>
                    </a:lnTo>
                    <a:lnTo>
                      <a:pt x="177" y="99"/>
                    </a:lnTo>
                    <a:lnTo>
                      <a:pt x="177" y="89"/>
                    </a:lnTo>
                    <a:lnTo>
                      <a:pt x="177" y="85"/>
                    </a:lnTo>
                    <a:lnTo>
                      <a:pt x="154" y="29"/>
                    </a:lnTo>
                    <a:lnTo>
                      <a:pt x="151" y="2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3" name="未知"/>
              <p:cNvSpPr/>
              <p:nvPr/>
            </p:nvSpPr>
            <p:spPr bwMode="auto">
              <a:xfrm>
                <a:off x="470" y="937"/>
                <a:ext cx="20" cy="4"/>
              </a:xfrm>
              <a:custGeom>
                <a:avLst/>
                <a:gdLst>
                  <a:gd name="T0" fmla="*/ 0 w 49"/>
                  <a:gd name="T1" fmla="*/ 0 h 11"/>
                  <a:gd name="T2" fmla="*/ 0 w 49"/>
                  <a:gd name="T3" fmla="*/ 0 h 11"/>
                  <a:gd name="T4" fmla="*/ 0 w 49"/>
                  <a:gd name="T5" fmla="*/ 0 h 11"/>
                  <a:gd name="T6" fmla="*/ 0 w 49"/>
                  <a:gd name="T7" fmla="*/ 0 h 11"/>
                  <a:gd name="T8" fmla="*/ 0 w 49"/>
                  <a:gd name="T9" fmla="*/ 0 h 11"/>
                  <a:gd name="T10" fmla="*/ 0 w 49"/>
                  <a:gd name="T11" fmla="*/ 0 h 11"/>
                  <a:gd name="T12" fmla="*/ 0 w 49"/>
                  <a:gd name="T13" fmla="*/ 0 h 11"/>
                  <a:gd name="T14" fmla="*/ 0 w 49"/>
                  <a:gd name="T15" fmla="*/ 0 h 11"/>
                  <a:gd name="T16" fmla="*/ 0 w 49"/>
                  <a:gd name="T17" fmla="*/ 0 h 11"/>
                  <a:gd name="T18" fmla="*/ 0 w 49"/>
                  <a:gd name="T19" fmla="*/ 0 h 11"/>
                  <a:gd name="T20" fmla="*/ 0 w 49"/>
                  <a:gd name="T21" fmla="*/ 0 h 11"/>
                  <a:gd name="T22" fmla="*/ 0 w 49"/>
                  <a:gd name="T23" fmla="*/ 0 h 11"/>
                  <a:gd name="T24" fmla="*/ 0 w 49"/>
                  <a:gd name="T25" fmla="*/ 0 h 11"/>
                  <a:gd name="T26" fmla="*/ 0 w 49"/>
                  <a:gd name="T27" fmla="*/ 0 h 11"/>
                  <a:gd name="T28" fmla="*/ 0 w 49"/>
                  <a:gd name="T29" fmla="*/ 0 h 11"/>
                  <a:gd name="T30" fmla="*/ 0 w 49"/>
                  <a:gd name="T31" fmla="*/ 0 h 11"/>
                  <a:gd name="T32" fmla="*/ 0 w 49"/>
                  <a:gd name="T33" fmla="*/ 0 h 11"/>
                  <a:gd name="T34" fmla="*/ 0 w 49"/>
                  <a:gd name="T35" fmla="*/ 0 h 11"/>
                  <a:gd name="T36" fmla="*/ 0 w 49"/>
                  <a:gd name="T37" fmla="*/ 0 h 11"/>
                  <a:gd name="T38" fmla="*/ 0 w 49"/>
                  <a:gd name="T39" fmla="*/ 0 h 11"/>
                  <a:gd name="T40" fmla="*/ 0 w 49"/>
                  <a:gd name="T41" fmla="*/ 0 h 11"/>
                  <a:gd name="T42" fmla="*/ 0 w 49"/>
                  <a:gd name="T43" fmla="*/ 0 h 11"/>
                  <a:gd name="T44" fmla="*/ 0 w 49"/>
                  <a:gd name="T45" fmla="*/ 0 h 11"/>
                  <a:gd name="T46" fmla="*/ 0 w 49"/>
                  <a:gd name="T47" fmla="*/ 0 h 11"/>
                  <a:gd name="T48" fmla="*/ 0 w 49"/>
                  <a:gd name="T49" fmla="*/ 0 h 11"/>
                  <a:gd name="T50" fmla="*/ 0 w 49"/>
                  <a:gd name="T51" fmla="*/ 0 h 11"/>
                  <a:gd name="T52" fmla="*/ 0 w 49"/>
                  <a:gd name="T53" fmla="*/ 0 h 11"/>
                  <a:gd name="T54" fmla="*/ 0 w 49"/>
                  <a:gd name="T55" fmla="*/ 0 h 11"/>
                  <a:gd name="T56" fmla="*/ 0 w 49"/>
                  <a:gd name="T57" fmla="*/ 0 h 11"/>
                  <a:gd name="T58" fmla="*/ 0 w 49"/>
                  <a:gd name="T59" fmla="*/ 0 h 11"/>
                  <a:gd name="T60" fmla="*/ 0 w 49"/>
                  <a:gd name="T61" fmla="*/ 0 h 11"/>
                  <a:gd name="T62" fmla="*/ 0 w 49"/>
                  <a:gd name="T63" fmla="*/ 0 h 11"/>
                  <a:gd name="T64" fmla="*/ 0 w 49"/>
                  <a:gd name="T65" fmla="*/ 0 h 11"/>
                  <a:gd name="T66" fmla="*/ 0 w 49"/>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9" h="11">
                    <a:moveTo>
                      <a:pt x="25" y="11"/>
                    </a:moveTo>
                    <a:lnTo>
                      <a:pt x="19" y="11"/>
                    </a:lnTo>
                    <a:lnTo>
                      <a:pt x="18" y="10"/>
                    </a:lnTo>
                    <a:lnTo>
                      <a:pt x="12" y="9"/>
                    </a:lnTo>
                    <a:lnTo>
                      <a:pt x="11" y="8"/>
                    </a:lnTo>
                    <a:lnTo>
                      <a:pt x="10" y="7"/>
                    </a:lnTo>
                    <a:lnTo>
                      <a:pt x="8" y="7"/>
                    </a:lnTo>
                    <a:lnTo>
                      <a:pt x="7" y="6"/>
                    </a:lnTo>
                    <a:lnTo>
                      <a:pt x="6" y="5"/>
                    </a:lnTo>
                    <a:lnTo>
                      <a:pt x="4" y="4"/>
                    </a:lnTo>
                    <a:lnTo>
                      <a:pt x="3" y="3"/>
                    </a:lnTo>
                    <a:lnTo>
                      <a:pt x="2" y="2"/>
                    </a:lnTo>
                    <a:lnTo>
                      <a:pt x="1" y="1"/>
                    </a:lnTo>
                    <a:lnTo>
                      <a:pt x="0" y="0"/>
                    </a:lnTo>
                    <a:lnTo>
                      <a:pt x="49" y="0"/>
                    </a:lnTo>
                    <a:lnTo>
                      <a:pt x="48" y="1"/>
                    </a:lnTo>
                    <a:lnTo>
                      <a:pt x="47" y="2"/>
                    </a:lnTo>
                    <a:lnTo>
                      <a:pt x="46" y="3"/>
                    </a:lnTo>
                    <a:lnTo>
                      <a:pt x="45" y="4"/>
                    </a:lnTo>
                    <a:lnTo>
                      <a:pt x="44" y="5"/>
                    </a:lnTo>
                    <a:lnTo>
                      <a:pt x="43" y="5"/>
                    </a:lnTo>
                    <a:lnTo>
                      <a:pt x="42" y="6"/>
                    </a:lnTo>
                    <a:lnTo>
                      <a:pt x="41" y="7"/>
                    </a:lnTo>
                    <a:lnTo>
                      <a:pt x="40" y="7"/>
                    </a:lnTo>
                    <a:lnTo>
                      <a:pt x="38" y="8"/>
                    </a:lnTo>
                    <a:lnTo>
                      <a:pt x="37" y="9"/>
                    </a:lnTo>
                    <a:lnTo>
                      <a:pt x="36" y="9"/>
                    </a:lnTo>
                    <a:lnTo>
                      <a:pt x="30" y="11"/>
                    </a:lnTo>
                    <a:lnTo>
                      <a:pt x="28" y="11"/>
                    </a:lnTo>
                    <a:lnTo>
                      <a:pt x="27"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4" name="未知"/>
              <p:cNvSpPr/>
              <p:nvPr/>
            </p:nvSpPr>
            <p:spPr bwMode="auto">
              <a:xfrm>
                <a:off x="466" y="919"/>
                <a:ext cx="14" cy="18"/>
              </a:xfrm>
              <a:custGeom>
                <a:avLst/>
                <a:gdLst>
                  <a:gd name="T0" fmla="*/ 0 w 34"/>
                  <a:gd name="T1" fmla="*/ 0 h 44"/>
                  <a:gd name="T2" fmla="*/ 0 w 34"/>
                  <a:gd name="T3" fmla="*/ 0 h 44"/>
                  <a:gd name="T4" fmla="*/ 0 w 34"/>
                  <a:gd name="T5" fmla="*/ 0 h 44"/>
                  <a:gd name="T6" fmla="*/ 0 w 34"/>
                  <a:gd name="T7" fmla="*/ 0 h 44"/>
                  <a:gd name="T8" fmla="*/ 0 w 34"/>
                  <a:gd name="T9" fmla="*/ 0 h 44"/>
                  <a:gd name="T10" fmla="*/ 0 w 34"/>
                  <a:gd name="T11" fmla="*/ 0 h 44"/>
                  <a:gd name="T12" fmla="*/ 0 w 34"/>
                  <a:gd name="T13" fmla="*/ 0 h 44"/>
                  <a:gd name="T14" fmla="*/ 0 w 34"/>
                  <a:gd name="T15" fmla="*/ 0 h 44"/>
                  <a:gd name="T16" fmla="*/ 0 w 34"/>
                  <a:gd name="T17" fmla="*/ 0 h 44"/>
                  <a:gd name="T18" fmla="*/ 0 w 34"/>
                  <a:gd name="T19" fmla="*/ 0 h 44"/>
                  <a:gd name="T20" fmla="*/ 0 w 34"/>
                  <a:gd name="T21" fmla="*/ 0 h 44"/>
                  <a:gd name="T22" fmla="*/ 0 w 34"/>
                  <a:gd name="T23" fmla="*/ 0 h 44"/>
                  <a:gd name="T24" fmla="*/ 0 w 34"/>
                  <a:gd name="T25" fmla="*/ 0 h 44"/>
                  <a:gd name="T26" fmla="*/ 0 w 34"/>
                  <a:gd name="T27" fmla="*/ 0 h 44"/>
                  <a:gd name="T28" fmla="*/ 0 w 34"/>
                  <a:gd name="T29" fmla="*/ 0 h 44"/>
                  <a:gd name="T30" fmla="*/ 0 w 34"/>
                  <a:gd name="T31" fmla="*/ 0 h 44"/>
                  <a:gd name="T32" fmla="*/ 0 w 34"/>
                  <a:gd name="T33" fmla="*/ 0 h 44"/>
                  <a:gd name="T34" fmla="*/ 0 w 34"/>
                  <a:gd name="T35" fmla="*/ 0 h 44"/>
                  <a:gd name="T36" fmla="*/ 0 w 34"/>
                  <a:gd name="T37" fmla="*/ 0 h 44"/>
                  <a:gd name="T38" fmla="*/ 0 w 34"/>
                  <a:gd name="T39" fmla="*/ 0 h 44"/>
                  <a:gd name="T40" fmla="*/ 0 w 34"/>
                  <a:gd name="T41" fmla="*/ 0 h 44"/>
                  <a:gd name="T42" fmla="*/ 0 w 34"/>
                  <a:gd name="T43" fmla="*/ 0 h 44"/>
                  <a:gd name="T44" fmla="*/ 0 w 34"/>
                  <a:gd name="T45" fmla="*/ 0 h 44"/>
                  <a:gd name="T46" fmla="*/ 0 w 34"/>
                  <a:gd name="T47" fmla="*/ 0 h 44"/>
                  <a:gd name="T48" fmla="*/ 0 w 34"/>
                  <a:gd name="T49" fmla="*/ 0 h 44"/>
                  <a:gd name="T50" fmla="*/ 0 w 34"/>
                  <a:gd name="T51" fmla="*/ 0 h 44"/>
                  <a:gd name="T52" fmla="*/ 0 w 34"/>
                  <a:gd name="T53" fmla="*/ 0 h 44"/>
                  <a:gd name="T54" fmla="*/ 0 w 34"/>
                  <a:gd name="T55" fmla="*/ 0 h 44"/>
                  <a:gd name="T56" fmla="*/ 0 w 34"/>
                  <a:gd name="T57" fmla="*/ 0 h 44"/>
                  <a:gd name="T58" fmla="*/ 0 w 34"/>
                  <a:gd name="T59" fmla="*/ 0 h 44"/>
                  <a:gd name="T60" fmla="*/ 0 w 34"/>
                  <a:gd name="T61" fmla="*/ 0 h 44"/>
                  <a:gd name="T62" fmla="*/ 0 w 34"/>
                  <a:gd name="T63" fmla="*/ 0 h 44"/>
                  <a:gd name="T64" fmla="*/ 0 w 34"/>
                  <a:gd name="T65" fmla="*/ 0 h 44"/>
                  <a:gd name="T66" fmla="*/ 0 w 34"/>
                  <a:gd name="T67" fmla="*/ 0 h 44"/>
                  <a:gd name="T68" fmla="*/ 0 w 34"/>
                  <a:gd name="T69" fmla="*/ 0 h 44"/>
                  <a:gd name="T70" fmla="*/ 0 w 34"/>
                  <a:gd name="T71" fmla="*/ 0 h 44"/>
                  <a:gd name="T72" fmla="*/ 0 w 34"/>
                  <a:gd name="T73" fmla="*/ 0 h 44"/>
                  <a:gd name="T74" fmla="*/ 0 w 34"/>
                  <a:gd name="T75" fmla="*/ 0 h 44"/>
                  <a:gd name="T76" fmla="*/ 0 w 34"/>
                  <a:gd name="T77" fmla="*/ 0 h 44"/>
                  <a:gd name="T78" fmla="*/ 0 w 34"/>
                  <a:gd name="T79" fmla="*/ 0 h 44"/>
                  <a:gd name="T80" fmla="*/ 0 w 34"/>
                  <a:gd name="T81" fmla="*/ 0 h 44"/>
                  <a:gd name="T82" fmla="*/ 0 w 34"/>
                  <a:gd name="T83" fmla="*/ 0 h 44"/>
                  <a:gd name="T84" fmla="*/ 0 w 34"/>
                  <a:gd name="T85" fmla="*/ 0 h 44"/>
                  <a:gd name="T86" fmla="*/ 0 w 34"/>
                  <a:gd name="T87" fmla="*/ 0 h 44"/>
                  <a:gd name="T88" fmla="*/ 0 w 34"/>
                  <a:gd name="T89" fmla="*/ 0 h 44"/>
                  <a:gd name="T90" fmla="*/ 0 w 34"/>
                  <a:gd name="T91" fmla="*/ 0 h 44"/>
                  <a:gd name="T92" fmla="*/ 0 w 34"/>
                  <a:gd name="T93" fmla="*/ 0 h 44"/>
                  <a:gd name="T94" fmla="*/ 0 w 34"/>
                  <a:gd name="T95" fmla="*/ 0 h 44"/>
                  <a:gd name="T96" fmla="*/ 0 w 34"/>
                  <a:gd name="T97" fmla="*/ 0 h 44"/>
                  <a:gd name="T98" fmla="*/ 0 w 34"/>
                  <a:gd name="T99" fmla="*/ 0 h 44"/>
                  <a:gd name="T100" fmla="*/ 0 w 34"/>
                  <a:gd name="T101" fmla="*/ 0 h 44"/>
                  <a:gd name="T102" fmla="*/ 0 w 34"/>
                  <a:gd name="T103" fmla="*/ 0 h 44"/>
                  <a:gd name="T104" fmla="*/ 0 w 34"/>
                  <a:gd name="T105" fmla="*/ 0 h 44"/>
                  <a:gd name="T106" fmla="*/ 0 w 34"/>
                  <a:gd name="T107" fmla="*/ 0 h 44"/>
                  <a:gd name="T108" fmla="*/ 0 w 34"/>
                  <a:gd name="T109" fmla="*/ 0 h 44"/>
                  <a:gd name="T110" fmla="*/ 0 w 34"/>
                  <a:gd name="T111" fmla="*/ 0 h 44"/>
                  <a:gd name="T112" fmla="*/ 0 w 34"/>
                  <a:gd name="T113" fmla="*/ 0 h 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 h="44">
                    <a:moveTo>
                      <a:pt x="9" y="44"/>
                    </a:moveTo>
                    <a:lnTo>
                      <a:pt x="8" y="43"/>
                    </a:lnTo>
                    <a:lnTo>
                      <a:pt x="8" y="42"/>
                    </a:lnTo>
                    <a:lnTo>
                      <a:pt x="7" y="42"/>
                    </a:lnTo>
                    <a:lnTo>
                      <a:pt x="7" y="41"/>
                    </a:lnTo>
                    <a:lnTo>
                      <a:pt x="6" y="41"/>
                    </a:lnTo>
                    <a:lnTo>
                      <a:pt x="6" y="40"/>
                    </a:lnTo>
                    <a:lnTo>
                      <a:pt x="5" y="39"/>
                    </a:lnTo>
                    <a:lnTo>
                      <a:pt x="5" y="38"/>
                    </a:lnTo>
                    <a:lnTo>
                      <a:pt x="4" y="37"/>
                    </a:lnTo>
                    <a:lnTo>
                      <a:pt x="4" y="36"/>
                    </a:lnTo>
                    <a:lnTo>
                      <a:pt x="3" y="35"/>
                    </a:lnTo>
                    <a:lnTo>
                      <a:pt x="3" y="34"/>
                    </a:lnTo>
                    <a:lnTo>
                      <a:pt x="3" y="33"/>
                    </a:lnTo>
                    <a:lnTo>
                      <a:pt x="2" y="33"/>
                    </a:lnTo>
                    <a:lnTo>
                      <a:pt x="2" y="32"/>
                    </a:lnTo>
                    <a:lnTo>
                      <a:pt x="2" y="31"/>
                    </a:lnTo>
                    <a:lnTo>
                      <a:pt x="2" y="30"/>
                    </a:lnTo>
                    <a:lnTo>
                      <a:pt x="1" y="29"/>
                    </a:lnTo>
                    <a:lnTo>
                      <a:pt x="1" y="28"/>
                    </a:lnTo>
                    <a:lnTo>
                      <a:pt x="1" y="27"/>
                    </a:lnTo>
                    <a:lnTo>
                      <a:pt x="1" y="26"/>
                    </a:lnTo>
                    <a:lnTo>
                      <a:pt x="1" y="25"/>
                    </a:lnTo>
                    <a:lnTo>
                      <a:pt x="1" y="24"/>
                    </a:lnTo>
                    <a:lnTo>
                      <a:pt x="1" y="23"/>
                    </a:lnTo>
                    <a:lnTo>
                      <a:pt x="0" y="22"/>
                    </a:lnTo>
                    <a:lnTo>
                      <a:pt x="1" y="21"/>
                    </a:lnTo>
                    <a:lnTo>
                      <a:pt x="1" y="20"/>
                    </a:lnTo>
                    <a:lnTo>
                      <a:pt x="1" y="19"/>
                    </a:lnTo>
                    <a:lnTo>
                      <a:pt x="1" y="18"/>
                    </a:lnTo>
                    <a:lnTo>
                      <a:pt x="1" y="17"/>
                    </a:lnTo>
                    <a:lnTo>
                      <a:pt x="1" y="16"/>
                    </a:lnTo>
                    <a:lnTo>
                      <a:pt x="1" y="15"/>
                    </a:lnTo>
                    <a:lnTo>
                      <a:pt x="1" y="14"/>
                    </a:lnTo>
                    <a:lnTo>
                      <a:pt x="2" y="14"/>
                    </a:lnTo>
                    <a:lnTo>
                      <a:pt x="2" y="13"/>
                    </a:lnTo>
                    <a:lnTo>
                      <a:pt x="2" y="12"/>
                    </a:lnTo>
                    <a:lnTo>
                      <a:pt x="2" y="11"/>
                    </a:lnTo>
                    <a:lnTo>
                      <a:pt x="3" y="11"/>
                    </a:lnTo>
                    <a:lnTo>
                      <a:pt x="3" y="10"/>
                    </a:lnTo>
                    <a:lnTo>
                      <a:pt x="3" y="9"/>
                    </a:lnTo>
                    <a:lnTo>
                      <a:pt x="3" y="8"/>
                    </a:lnTo>
                    <a:lnTo>
                      <a:pt x="4" y="8"/>
                    </a:lnTo>
                    <a:lnTo>
                      <a:pt x="4" y="7"/>
                    </a:lnTo>
                    <a:lnTo>
                      <a:pt x="5" y="6"/>
                    </a:lnTo>
                    <a:lnTo>
                      <a:pt x="5" y="5"/>
                    </a:lnTo>
                    <a:lnTo>
                      <a:pt x="6" y="4"/>
                    </a:lnTo>
                    <a:lnTo>
                      <a:pt x="6" y="3"/>
                    </a:lnTo>
                    <a:lnTo>
                      <a:pt x="7" y="3"/>
                    </a:lnTo>
                    <a:lnTo>
                      <a:pt x="7" y="2"/>
                    </a:lnTo>
                    <a:lnTo>
                      <a:pt x="8" y="2"/>
                    </a:lnTo>
                    <a:lnTo>
                      <a:pt x="8" y="1"/>
                    </a:lnTo>
                    <a:lnTo>
                      <a:pt x="9" y="0"/>
                    </a:lnTo>
                    <a:lnTo>
                      <a:pt x="34" y="0"/>
                    </a:lnTo>
                    <a:lnTo>
                      <a:pt x="33" y="0"/>
                    </a:lnTo>
                    <a:lnTo>
                      <a:pt x="32" y="0"/>
                    </a:lnTo>
                    <a:lnTo>
                      <a:pt x="24" y="3"/>
                    </a:lnTo>
                    <a:lnTo>
                      <a:pt x="23" y="3"/>
                    </a:lnTo>
                    <a:lnTo>
                      <a:pt x="14" y="12"/>
                    </a:lnTo>
                    <a:lnTo>
                      <a:pt x="14" y="13"/>
                    </a:lnTo>
                    <a:lnTo>
                      <a:pt x="13" y="14"/>
                    </a:lnTo>
                    <a:lnTo>
                      <a:pt x="13" y="15"/>
                    </a:lnTo>
                    <a:lnTo>
                      <a:pt x="13" y="16"/>
                    </a:lnTo>
                    <a:lnTo>
                      <a:pt x="12" y="17"/>
                    </a:lnTo>
                    <a:lnTo>
                      <a:pt x="12" y="18"/>
                    </a:lnTo>
                    <a:lnTo>
                      <a:pt x="12" y="19"/>
                    </a:lnTo>
                    <a:lnTo>
                      <a:pt x="12" y="20"/>
                    </a:lnTo>
                    <a:lnTo>
                      <a:pt x="12" y="21"/>
                    </a:lnTo>
                    <a:lnTo>
                      <a:pt x="12" y="22"/>
                    </a:lnTo>
                    <a:lnTo>
                      <a:pt x="12" y="23"/>
                    </a:lnTo>
                    <a:lnTo>
                      <a:pt x="12" y="27"/>
                    </a:lnTo>
                    <a:lnTo>
                      <a:pt x="13" y="28"/>
                    </a:lnTo>
                    <a:lnTo>
                      <a:pt x="13" y="29"/>
                    </a:lnTo>
                    <a:lnTo>
                      <a:pt x="13" y="30"/>
                    </a:lnTo>
                    <a:lnTo>
                      <a:pt x="18" y="37"/>
                    </a:lnTo>
                    <a:lnTo>
                      <a:pt x="19" y="38"/>
                    </a:lnTo>
                    <a:lnTo>
                      <a:pt x="20" y="39"/>
                    </a:lnTo>
                    <a:lnTo>
                      <a:pt x="21" y="40"/>
                    </a:lnTo>
                    <a:lnTo>
                      <a:pt x="22" y="40"/>
                    </a:lnTo>
                    <a:lnTo>
                      <a:pt x="23" y="41"/>
                    </a:lnTo>
                    <a:lnTo>
                      <a:pt x="24" y="41"/>
                    </a:lnTo>
                    <a:lnTo>
                      <a:pt x="30" y="43"/>
                    </a:lnTo>
                    <a:lnTo>
                      <a:pt x="31" y="44"/>
                    </a:lnTo>
                    <a:lnTo>
                      <a:pt x="32" y="44"/>
                    </a:lnTo>
                    <a:lnTo>
                      <a:pt x="33" y="44"/>
                    </a:lnTo>
                    <a:lnTo>
                      <a:pt x="34"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5" name="未知"/>
              <p:cNvSpPr/>
              <p:nvPr/>
            </p:nvSpPr>
            <p:spPr bwMode="auto">
              <a:xfrm>
                <a:off x="480" y="919"/>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 h="44">
                    <a:moveTo>
                      <a:pt x="0" y="44"/>
                    </a:moveTo>
                    <a:lnTo>
                      <a:pt x="3" y="43"/>
                    </a:lnTo>
                    <a:lnTo>
                      <a:pt x="4" y="43"/>
                    </a:lnTo>
                    <a:lnTo>
                      <a:pt x="5" y="43"/>
                    </a:lnTo>
                    <a:lnTo>
                      <a:pt x="6" y="43"/>
                    </a:lnTo>
                    <a:lnTo>
                      <a:pt x="7" y="42"/>
                    </a:lnTo>
                    <a:lnTo>
                      <a:pt x="8" y="42"/>
                    </a:lnTo>
                    <a:lnTo>
                      <a:pt x="9" y="42"/>
                    </a:lnTo>
                    <a:lnTo>
                      <a:pt x="9" y="41"/>
                    </a:lnTo>
                    <a:lnTo>
                      <a:pt x="16" y="36"/>
                    </a:lnTo>
                    <a:lnTo>
                      <a:pt x="17" y="35"/>
                    </a:lnTo>
                    <a:lnTo>
                      <a:pt x="18" y="33"/>
                    </a:lnTo>
                    <a:lnTo>
                      <a:pt x="19" y="32"/>
                    </a:lnTo>
                    <a:lnTo>
                      <a:pt x="19" y="31"/>
                    </a:lnTo>
                    <a:lnTo>
                      <a:pt x="20" y="30"/>
                    </a:lnTo>
                    <a:lnTo>
                      <a:pt x="20" y="29"/>
                    </a:lnTo>
                    <a:lnTo>
                      <a:pt x="21" y="27"/>
                    </a:lnTo>
                    <a:lnTo>
                      <a:pt x="21" y="26"/>
                    </a:lnTo>
                    <a:lnTo>
                      <a:pt x="21" y="25"/>
                    </a:lnTo>
                    <a:lnTo>
                      <a:pt x="21" y="24"/>
                    </a:lnTo>
                    <a:lnTo>
                      <a:pt x="21" y="23"/>
                    </a:lnTo>
                    <a:lnTo>
                      <a:pt x="21" y="22"/>
                    </a:lnTo>
                    <a:lnTo>
                      <a:pt x="21" y="21"/>
                    </a:lnTo>
                    <a:lnTo>
                      <a:pt x="21" y="20"/>
                    </a:lnTo>
                    <a:lnTo>
                      <a:pt x="21" y="19"/>
                    </a:lnTo>
                    <a:lnTo>
                      <a:pt x="21" y="18"/>
                    </a:lnTo>
                    <a:lnTo>
                      <a:pt x="21" y="17"/>
                    </a:lnTo>
                    <a:lnTo>
                      <a:pt x="20" y="15"/>
                    </a:lnTo>
                    <a:lnTo>
                      <a:pt x="20" y="14"/>
                    </a:lnTo>
                    <a:lnTo>
                      <a:pt x="19" y="13"/>
                    </a:lnTo>
                    <a:lnTo>
                      <a:pt x="17" y="9"/>
                    </a:lnTo>
                    <a:lnTo>
                      <a:pt x="16" y="8"/>
                    </a:lnTo>
                    <a:lnTo>
                      <a:pt x="15" y="7"/>
                    </a:lnTo>
                    <a:lnTo>
                      <a:pt x="13" y="5"/>
                    </a:lnTo>
                    <a:lnTo>
                      <a:pt x="12" y="4"/>
                    </a:lnTo>
                    <a:lnTo>
                      <a:pt x="11" y="4"/>
                    </a:lnTo>
                    <a:lnTo>
                      <a:pt x="11" y="3"/>
                    </a:lnTo>
                    <a:lnTo>
                      <a:pt x="3" y="0"/>
                    </a:lnTo>
                    <a:lnTo>
                      <a:pt x="2" y="0"/>
                    </a:lnTo>
                    <a:lnTo>
                      <a:pt x="1" y="0"/>
                    </a:lnTo>
                    <a:lnTo>
                      <a:pt x="0" y="0"/>
                    </a:lnTo>
                    <a:lnTo>
                      <a:pt x="24" y="0"/>
                    </a:lnTo>
                    <a:lnTo>
                      <a:pt x="25" y="0"/>
                    </a:lnTo>
                    <a:lnTo>
                      <a:pt x="25" y="1"/>
                    </a:lnTo>
                    <a:lnTo>
                      <a:pt x="26" y="1"/>
                    </a:lnTo>
                    <a:lnTo>
                      <a:pt x="26" y="2"/>
                    </a:lnTo>
                    <a:lnTo>
                      <a:pt x="26" y="3"/>
                    </a:lnTo>
                    <a:lnTo>
                      <a:pt x="27" y="3"/>
                    </a:lnTo>
                    <a:lnTo>
                      <a:pt x="27" y="4"/>
                    </a:lnTo>
                    <a:lnTo>
                      <a:pt x="28" y="4"/>
                    </a:lnTo>
                    <a:lnTo>
                      <a:pt x="28" y="5"/>
                    </a:lnTo>
                    <a:lnTo>
                      <a:pt x="28" y="6"/>
                    </a:lnTo>
                    <a:lnTo>
                      <a:pt x="29" y="7"/>
                    </a:lnTo>
                    <a:lnTo>
                      <a:pt x="29" y="8"/>
                    </a:lnTo>
                    <a:lnTo>
                      <a:pt x="33" y="20"/>
                    </a:lnTo>
                    <a:lnTo>
                      <a:pt x="33" y="21"/>
                    </a:lnTo>
                    <a:lnTo>
                      <a:pt x="33" y="22"/>
                    </a:lnTo>
                    <a:lnTo>
                      <a:pt x="33" y="23"/>
                    </a:lnTo>
                    <a:lnTo>
                      <a:pt x="32" y="27"/>
                    </a:lnTo>
                    <a:lnTo>
                      <a:pt x="32" y="28"/>
                    </a:lnTo>
                    <a:lnTo>
                      <a:pt x="32" y="30"/>
                    </a:lnTo>
                    <a:lnTo>
                      <a:pt x="29" y="38"/>
                    </a:lnTo>
                    <a:lnTo>
                      <a:pt x="28" y="38"/>
                    </a:lnTo>
                    <a:lnTo>
                      <a:pt x="28" y="39"/>
                    </a:lnTo>
                    <a:lnTo>
                      <a:pt x="28" y="40"/>
                    </a:lnTo>
                    <a:lnTo>
                      <a:pt x="27" y="40"/>
                    </a:lnTo>
                    <a:lnTo>
                      <a:pt x="27" y="41"/>
                    </a:lnTo>
                    <a:lnTo>
                      <a:pt x="26" y="41"/>
                    </a:lnTo>
                    <a:lnTo>
                      <a:pt x="26" y="42"/>
                    </a:lnTo>
                    <a:lnTo>
                      <a:pt x="25"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6" name="未知"/>
              <p:cNvSpPr/>
              <p:nvPr/>
            </p:nvSpPr>
            <p:spPr bwMode="auto">
              <a:xfrm>
                <a:off x="470" y="915"/>
                <a:ext cx="20" cy="4"/>
              </a:xfrm>
              <a:custGeom>
                <a:avLst/>
                <a:gdLst>
                  <a:gd name="T0" fmla="*/ 0 w 49"/>
                  <a:gd name="T1" fmla="*/ 0 h 11"/>
                  <a:gd name="T2" fmla="*/ 0 w 49"/>
                  <a:gd name="T3" fmla="*/ 0 h 11"/>
                  <a:gd name="T4" fmla="*/ 0 w 49"/>
                  <a:gd name="T5" fmla="*/ 0 h 11"/>
                  <a:gd name="T6" fmla="*/ 0 w 49"/>
                  <a:gd name="T7" fmla="*/ 0 h 11"/>
                  <a:gd name="T8" fmla="*/ 0 w 49"/>
                  <a:gd name="T9" fmla="*/ 0 h 11"/>
                  <a:gd name="T10" fmla="*/ 0 w 49"/>
                  <a:gd name="T11" fmla="*/ 0 h 11"/>
                  <a:gd name="T12" fmla="*/ 0 w 49"/>
                  <a:gd name="T13" fmla="*/ 0 h 11"/>
                  <a:gd name="T14" fmla="*/ 0 w 49"/>
                  <a:gd name="T15" fmla="*/ 0 h 11"/>
                  <a:gd name="T16" fmla="*/ 0 w 49"/>
                  <a:gd name="T17" fmla="*/ 0 h 11"/>
                  <a:gd name="T18" fmla="*/ 0 w 49"/>
                  <a:gd name="T19" fmla="*/ 0 h 11"/>
                  <a:gd name="T20" fmla="*/ 0 w 49"/>
                  <a:gd name="T21" fmla="*/ 0 h 11"/>
                  <a:gd name="T22" fmla="*/ 0 w 49"/>
                  <a:gd name="T23" fmla="*/ 0 h 11"/>
                  <a:gd name="T24" fmla="*/ 0 w 49"/>
                  <a:gd name="T25" fmla="*/ 0 h 11"/>
                  <a:gd name="T26" fmla="*/ 0 w 49"/>
                  <a:gd name="T27" fmla="*/ 0 h 11"/>
                  <a:gd name="T28" fmla="*/ 0 w 49"/>
                  <a:gd name="T29" fmla="*/ 0 h 11"/>
                  <a:gd name="T30" fmla="*/ 0 w 49"/>
                  <a:gd name="T31" fmla="*/ 0 h 11"/>
                  <a:gd name="T32" fmla="*/ 0 w 49"/>
                  <a:gd name="T33" fmla="*/ 0 h 11"/>
                  <a:gd name="T34" fmla="*/ 0 w 49"/>
                  <a:gd name="T35" fmla="*/ 0 h 11"/>
                  <a:gd name="T36" fmla="*/ 0 w 49"/>
                  <a:gd name="T37" fmla="*/ 0 h 11"/>
                  <a:gd name="T38" fmla="*/ 0 w 49"/>
                  <a:gd name="T39" fmla="*/ 0 h 11"/>
                  <a:gd name="T40" fmla="*/ 0 w 49"/>
                  <a:gd name="T41" fmla="*/ 0 h 11"/>
                  <a:gd name="T42" fmla="*/ 0 w 49"/>
                  <a:gd name="T43" fmla="*/ 0 h 11"/>
                  <a:gd name="T44" fmla="*/ 0 w 49"/>
                  <a:gd name="T45" fmla="*/ 0 h 11"/>
                  <a:gd name="T46" fmla="*/ 0 w 49"/>
                  <a:gd name="T47" fmla="*/ 0 h 11"/>
                  <a:gd name="T48" fmla="*/ 0 w 49"/>
                  <a:gd name="T49" fmla="*/ 0 h 11"/>
                  <a:gd name="T50" fmla="*/ 0 w 49"/>
                  <a:gd name="T51" fmla="*/ 0 h 11"/>
                  <a:gd name="T52" fmla="*/ 0 w 49"/>
                  <a:gd name="T53" fmla="*/ 0 h 11"/>
                  <a:gd name="T54" fmla="*/ 0 w 49"/>
                  <a:gd name="T55" fmla="*/ 0 h 11"/>
                  <a:gd name="T56" fmla="*/ 0 w 49"/>
                  <a:gd name="T57" fmla="*/ 0 h 11"/>
                  <a:gd name="T58" fmla="*/ 0 w 49"/>
                  <a:gd name="T59" fmla="*/ 0 h 11"/>
                  <a:gd name="T60" fmla="*/ 0 w 49"/>
                  <a:gd name="T61" fmla="*/ 0 h 11"/>
                  <a:gd name="T62" fmla="*/ 0 w 49"/>
                  <a:gd name="T63" fmla="*/ 0 h 11"/>
                  <a:gd name="T64" fmla="*/ 0 w 49"/>
                  <a:gd name="T65" fmla="*/ 0 h 11"/>
                  <a:gd name="T66" fmla="*/ 0 w 49"/>
                  <a:gd name="T67" fmla="*/ 0 h 11"/>
                  <a:gd name="T68" fmla="*/ 0 w 49"/>
                  <a:gd name="T69" fmla="*/ 0 h 11"/>
                  <a:gd name="T70" fmla="*/ 0 w 49"/>
                  <a:gd name="T71" fmla="*/ 0 h 11"/>
                  <a:gd name="T72" fmla="*/ 0 w 49"/>
                  <a:gd name="T73" fmla="*/ 0 h 11"/>
                  <a:gd name="T74" fmla="*/ 0 w 49"/>
                  <a:gd name="T75" fmla="*/ 0 h 11"/>
                  <a:gd name="T76" fmla="*/ 0 w 49"/>
                  <a:gd name="T77" fmla="*/ 0 h 11"/>
                  <a:gd name="T78" fmla="*/ 0 w 49"/>
                  <a:gd name="T79" fmla="*/ 0 h 1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9" h="11">
                    <a:moveTo>
                      <a:pt x="0" y="11"/>
                    </a:moveTo>
                    <a:lnTo>
                      <a:pt x="0" y="10"/>
                    </a:lnTo>
                    <a:lnTo>
                      <a:pt x="1" y="10"/>
                    </a:lnTo>
                    <a:lnTo>
                      <a:pt x="2" y="9"/>
                    </a:lnTo>
                    <a:lnTo>
                      <a:pt x="3" y="8"/>
                    </a:lnTo>
                    <a:lnTo>
                      <a:pt x="4" y="7"/>
                    </a:lnTo>
                    <a:lnTo>
                      <a:pt x="5" y="6"/>
                    </a:lnTo>
                    <a:lnTo>
                      <a:pt x="6" y="5"/>
                    </a:lnTo>
                    <a:lnTo>
                      <a:pt x="7" y="5"/>
                    </a:lnTo>
                    <a:lnTo>
                      <a:pt x="8" y="4"/>
                    </a:lnTo>
                    <a:lnTo>
                      <a:pt x="10" y="3"/>
                    </a:lnTo>
                    <a:lnTo>
                      <a:pt x="11" y="3"/>
                    </a:lnTo>
                    <a:lnTo>
                      <a:pt x="12" y="2"/>
                    </a:lnTo>
                    <a:lnTo>
                      <a:pt x="13" y="2"/>
                    </a:lnTo>
                    <a:lnTo>
                      <a:pt x="14" y="1"/>
                    </a:lnTo>
                    <a:lnTo>
                      <a:pt x="16" y="1"/>
                    </a:lnTo>
                    <a:lnTo>
                      <a:pt x="17" y="1"/>
                    </a:lnTo>
                    <a:lnTo>
                      <a:pt x="18" y="0"/>
                    </a:lnTo>
                    <a:lnTo>
                      <a:pt x="19" y="0"/>
                    </a:lnTo>
                    <a:lnTo>
                      <a:pt x="21" y="0"/>
                    </a:lnTo>
                    <a:lnTo>
                      <a:pt x="23" y="0"/>
                    </a:lnTo>
                    <a:lnTo>
                      <a:pt x="25" y="0"/>
                    </a:lnTo>
                    <a:lnTo>
                      <a:pt x="26" y="0"/>
                    </a:lnTo>
                    <a:lnTo>
                      <a:pt x="27" y="0"/>
                    </a:lnTo>
                    <a:lnTo>
                      <a:pt x="28" y="0"/>
                    </a:lnTo>
                    <a:lnTo>
                      <a:pt x="30" y="0"/>
                    </a:lnTo>
                    <a:lnTo>
                      <a:pt x="34" y="1"/>
                    </a:lnTo>
                    <a:lnTo>
                      <a:pt x="35" y="1"/>
                    </a:lnTo>
                    <a:lnTo>
                      <a:pt x="36" y="2"/>
                    </a:lnTo>
                    <a:lnTo>
                      <a:pt x="37" y="2"/>
                    </a:lnTo>
                    <a:lnTo>
                      <a:pt x="38" y="3"/>
                    </a:lnTo>
                    <a:lnTo>
                      <a:pt x="40" y="3"/>
                    </a:lnTo>
                    <a:lnTo>
                      <a:pt x="41" y="4"/>
                    </a:lnTo>
                    <a:lnTo>
                      <a:pt x="42" y="5"/>
                    </a:lnTo>
                    <a:lnTo>
                      <a:pt x="43" y="5"/>
                    </a:lnTo>
                    <a:lnTo>
                      <a:pt x="46" y="8"/>
                    </a:lnTo>
                    <a:lnTo>
                      <a:pt x="47" y="9"/>
                    </a:lnTo>
                    <a:lnTo>
                      <a:pt x="48" y="10"/>
                    </a:lnTo>
                    <a:lnTo>
                      <a:pt x="49" y="10"/>
                    </a:lnTo>
                    <a:lnTo>
                      <a:pt x="49"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7" name="未知"/>
              <p:cNvSpPr/>
              <p:nvPr/>
            </p:nvSpPr>
            <p:spPr bwMode="auto">
              <a:xfrm>
                <a:off x="471" y="919"/>
                <a:ext cx="17" cy="18"/>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37" y="37"/>
                    </a:moveTo>
                    <a:lnTo>
                      <a:pt x="22" y="44"/>
                    </a:lnTo>
                    <a:lnTo>
                      <a:pt x="21" y="44"/>
                    </a:lnTo>
                    <a:lnTo>
                      <a:pt x="0" y="22"/>
                    </a:lnTo>
                    <a:lnTo>
                      <a:pt x="0" y="21"/>
                    </a:lnTo>
                    <a:lnTo>
                      <a:pt x="22" y="0"/>
                    </a:lnTo>
                    <a:lnTo>
                      <a:pt x="43" y="22"/>
                    </a:lnTo>
                    <a:lnTo>
                      <a:pt x="43" y="24"/>
                    </a:lnTo>
                    <a:lnTo>
                      <a:pt x="37"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 name="未知"/>
              <p:cNvSpPr/>
              <p:nvPr/>
            </p:nvSpPr>
            <p:spPr bwMode="auto">
              <a:xfrm>
                <a:off x="466" y="915"/>
                <a:ext cx="27" cy="26"/>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66">
                    <a:moveTo>
                      <a:pt x="57" y="10"/>
                    </a:moveTo>
                    <a:lnTo>
                      <a:pt x="34" y="0"/>
                    </a:lnTo>
                    <a:lnTo>
                      <a:pt x="32" y="0"/>
                    </a:lnTo>
                    <a:lnTo>
                      <a:pt x="0" y="33"/>
                    </a:lnTo>
                    <a:lnTo>
                      <a:pt x="1" y="35"/>
                    </a:lnTo>
                    <a:lnTo>
                      <a:pt x="34" y="66"/>
                    </a:lnTo>
                    <a:lnTo>
                      <a:pt x="35" y="66"/>
                    </a:lnTo>
                    <a:lnTo>
                      <a:pt x="67" y="33"/>
                    </a:lnTo>
                    <a:lnTo>
                      <a:pt x="67" y="32"/>
                    </a:lnTo>
                    <a:lnTo>
                      <a:pt x="57" y="1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 name="未知"/>
              <p:cNvSpPr/>
              <p:nvPr/>
            </p:nvSpPr>
            <p:spPr bwMode="auto">
              <a:xfrm>
                <a:off x="505" y="854"/>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6"/>
                    </a:moveTo>
                    <a:lnTo>
                      <a:pt x="65" y="41"/>
                    </a:lnTo>
                    <a:lnTo>
                      <a:pt x="66" y="37"/>
                    </a:lnTo>
                    <a:lnTo>
                      <a:pt x="108" y="112"/>
                    </a:lnTo>
                    <a:lnTo>
                      <a:pt x="66" y="37"/>
                    </a:lnTo>
                    <a:lnTo>
                      <a:pt x="66" y="36"/>
                    </a:lnTo>
                    <a:lnTo>
                      <a:pt x="65" y="35"/>
                    </a:lnTo>
                    <a:lnTo>
                      <a:pt x="64" y="35"/>
                    </a:lnTo>
                    <a:lnTo>
                      <a:pt x="18" y="74"/>
                    </a:lnTo>
                    <a:lnTo>
                      <a:pt x="0" y="0"/>
                    </a:lnTo>
                    <a:lnTo>
                      <a:pt x="18" y="74"/>
                    </a:lnTo>
                    <a:lnTo>
                      <a:pt x="23" y="86"/>
                    </a:lnTo>
                    <a:lnTo>
                      <a:pt x="24" y="86"/>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0" name="未知"/>
              <p:cNvSpPr/>
              <p:nvPr/>
            </p:nvSpPr>
            <p:spPr bwMode="auto">
              <a:xfrm>
                <a:off x="492" y="867"/>
                <a:ext cx="27"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46" y="58"/>
                    </a:moveTo>
                    <a:lnTo>
                      <a:pt x="55" y="54"/>
                    </a:lnTo>
                    <a:lnTo>
                      <a:pt x="66" y="94"/>
                    </a:lnTo>
                    <a:lnTo>
                      <a:pt x="55" y="54"/>
                    </a:lnTo>
                    <a:lnTo>
                      <a:pt x="50" y="42"/>
                    </a:lnTo>
                    <a:lnTo>
                      <a:pt x="43" y="56"/>
                    </a:lnTo>
                    <a:lnTo>
                      <a:pt x="0" y="0"/>
                    </a:lnTo>
                    <a:lnTo>
                      <a:pt x="43" y="56"/>
                    </a:lnTo>
                    <a:lnTo>
                      <a:pt x="43" y="57"/>
                    </a:lnTo>
                    <a:lnTo>
                      <a:pt x="45" y="59"/>
                    </a:lnTo>
                    <a:lnTo>
                      <a:pt x="46" y="58"/>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1" name="未知"/>
              <p:cNvSpPr/>
              <p:nvPr/>
            </p:nvSpPr>
            <p:spPr bwMode="auto">
              <a:xfrm>
                <a:off x="510" y="868"/>
                <a:ext cx="22" cy="2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6">
                    <a:moveTo>
                      <a:pt x="30" y="37"/>
                    </a:moveTo>
                    <a:lnTo>
                      <a:pt x="2" y="56"/>
                    </a:lnTo>
                    <a:lnTo>
                      <a:pt x="0" y="53"/>
                    </a:lnTo>
                    <a:lnTo>
                      <a:pt x="0" y="52"/>
                    </a:lnTo>
                    <a:lnTo>
                      <a:pt x="41" y="7"/>
                    </a:lnTo>
                    <a:lnTo>
                      <a:pt x="54" y="0"/>
                    </a:lnTo>
                    <a:lnTo>
                      <a:pt x="55" y="1"/>
                    </a:lnTo>
                    <a:lnTo>
                      <a:pt x="55" y="2"/>
                    </a:lnTo>
                    <a:lnTo>
                      <a:pt x="55" y="3"/>
                    </a:lnTo>
                    <a:lnTo>
                      <a:pt x="30"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 name="未知"/>
              <p:cNvSpPr/>
              <p:nvPr/>
            </p:nvSpPr>
            <p:spPr bwMode="auto">
              <a:xfrm>
                <a:off x="480" y="848"/>
                <a:ext cx="110" cy="110"/>
              </a:xfrm>
              <a:custGeom>
                <a:avLst/>
                <a:gdLst>
                  <a:gd name="T0" fmla="*/ 0 w 276"/>
                  <a:gd name="T1" fmla="*/ 0 h 275"/>
                  <a:gd name="T2" fmla="*/ 0 w 276"/>
                  <a:gd name="T3" fmla="*/ 0 h 275"/>
                  <a:gd name="T4" fmla="*/ 0 w 276"/>
                  <a:gd name="T5" fmla="*/ 0 h 275"/>
                  <a:gd name="T6" fmla="*/ 0 w 276"/>
                  <a:gd name="T7" fmla="*/ 0 h 275"/>
                  <a:gd name="T8" fmla="*/ 0 w 276"/>
                  <a:gd name="T9" fmla="*/ 0 h 275"/>
                  <a:gd name="T10" fmla="*/ 0 w 276"/>
                  <a:gd name="T11" fmla="*/ 0 h 275"/>
                  <a:gd name="T12" fmla="*/ 0 w 276"/>
                  <a:gd name="T13" fmla="*/ 0 h 275"/>
                  <a:gd name="T14" fmla="*/ 0 w 276"/>
                  <a:gd name="T15" fmla="*/ 0 h 275"/>
                  <a:gd name="T16" fmla="*/ 0 w 276"/>
                  <a:gd name="T17" fmla="*/ 0 h 275"/>
                  <a:gd name="T18" fmla="*/ 0 w 276"/>
                  <a:gd name="T19" fmla="*/ 0 h 275"/>
                  <a:gd name="T20" fmla="*/ 0 w 276"/>
                  <a:gd name="T21" fmla="*/ 0 h 275"/>
                  <a:gd name="T22" fmla="*/ 0 w 276"/>
                  <a:gd name="T23" fmla="*/ 0 h 2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5">
                    <a:moveTo>
                      <a:pt x="244" y="242"/>
                    </a:moveTo>
                    <a:lnTo>
                      <a:pt x="257" y="231"/>
                    </a:lnTo>
                    <a:lnTo>
                      <a:pt x="276" y="275"/>
                    </a:lnTo>
                    <a:lnTo>
                      <a:pt x="257" y="231"/>
                    </a:lnTo>
                    <a:lnTo>
                      <a:pt x="44" y="19"/>
                    </a:lnTo>
                    <a:lnTo>
                      <a:pt x="34" y="33"/>
                    </a:lnTo>
                    <a:lnTo>
                      <a:pt x="0" y="0"/>
                    </a:lnTo>
                    <a:lnTo>
                      <a:pt x="34" y="33"/>
                    </a:lnTo>
                    <a:lnTo>
                      <a:pt x="34" y="35"/>
                    </a:lnTo>
                    <a:lnTo>
                      <a:pt x="222" y="233"/>
                    </a:lnTo>
                    <a:lnTo>
                      <a:pt x="242" y="242"/>
                    </a:lnTo>
                    <a:lnTo>
                      <a:pt x="244" y="242"/>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3" name="未知"/>
              <p:cNvSpPr/>
              <p:nvPr/>
            </p:nvSpPr>
            <p:spPr bwMode="auto">
              <a:xfrm>
                <a:off x="490" y="843"/>
                <a:ext cx="104"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2" y="241"/>
                    </a:moveTo>
                    <a:lnTo>
                      <a:pt x="232" y="239"/>
                    </a:lnTo>
                    <a:lnTo>
                      <a:pt x="232" y="238"/>
                    </a:lnTo>
                    <a:lnTo>
                      <a:pt x="262" y="262"/>
                    </a:lnTo>
                    <a:lnTo>
                      <a:pt x="232" y="238"/>
                    </a:lnTo>
                    <a:lnTo>
                      <a:pt x="232" y="236"/>
                    </a:lnTo>
                    <a:lnTo>
                      <a:pt x="43" y="39"/>
                    </a:lnTo>
                    <a:lnTo>
                      <a:pt x="24" y="29"/>
                    </a:lnTo>
                    <a:lnTo>
                      <a:pt x="22" y="29"/>
                    </a:lnTo>
                    <a:lnTo>
                      <a:pt x="20" y="30"/>
                    </a:lnTo>
                    <a:lnTo>
                      <a:pt x="19" y="30"/>
                    </a:lnTo>
                    <a:lnTo>
                      <a:pt x="0" y="0"/>
                    </a:lnTo>
                    <a:lnTo>
                      <a:pt x="19" y="30"/>
                    </a:lnTo>
                    <a:lnTo>
                      <a:pt x="232" y="242"/>
                    </a:lnTo>
                    <a:lnTo>
                      <a:pt x="232" y="241"/>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4" name="未知"/>
              <p:cNvSpPr/>
              <p:nvPr/>
            </p:nvSpPr>
            <p:spPr bwMode="auto">
              <a:xfrm>
                <a:off x="493" y="855"/>
                <a:ext cx="89" cy="90"/>
              </a:xfrm>
              <a:custGeom>
                <a:avLst/>
                <a:gdLst>
                  <a:gd name="T0" fmla="*/ 0 w 223"/>
                  <a:gd name="T1" fmla="*/ 0 h 224"/>
                  <a:gd name="T2" fmla="*/ 0 w 223"/>
                  <a:gd name="T3" fmla="*/ 0 h 224"/>
                  <a:gd name="T4" fmla="*/ 0 w 223"/>
                  <a:gd name="T5" fmla="*/ 0 h 224"/>
                  <a:gd name="T6" fmla="*/ 0 w 223"/>
                  <a:gd name="T7" fmla="*/ 0 h 224"/>
                  <a:gd name="T8" fmla="*/ 0 w 223"/>
                  <a:gd name="T9" fmla="*/ 0 h 224"/>
                  <a:gd name="T10" fmla="*/ 0 w 223"/>
                  <a:gd name="T11" fmla="*/ 0 h 224"/>
                  <a:gd name="T12" fmla="*/ 0 w 223"/>
                  <a:gd name="T13" fmla="*/ 0 h 224"/>
                  <a:gd name="T14" fmla="*/ 0 w 223"/>
                  <a:gd name="T15" fmla="*/ 0 h 224"/>
                  <a:gd name="T16" fmla="*/ 0 w 223"/>
                  <a:gd name="T17" fmla="*/ 0 h 224"/>
                  <a:gd name="T18" fmla="*/ 0 w 223"/>
                  <a:gd name="T19" fmla="*/ 0 h 224"/>
                  <a:gd name="T20" fmla="*/ 0 w 223"/>
                  <a:gd name="T21" fmla="*/ 0 h 224"/>
                  <a:gd name="T22" fmla="*/ 0 w 223"/>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4">
                    <a:moveTo>
                      <a:pt x="219" y="220"/>
                    </a:moveTo>
                    <a:lnTo>
                      <a:pt x="223" y="209"/>
                    </a:lnTo>
                    <a:lnTo>
                      <a:pt x="223" y="207"/>
                    </a:lnTo>
                    <a:lnTo>
                      <a:pt x="34" y="10"/>
                    </a:lnTo>
                    <a:lnTo>
                      <a:pt x="15" y="0"/>
                    </a:lnTo>
                    <a:lnTo>
                      <a:pt x="13" y="0"/>
                    </a:lnTo>
                    <a:lnTo>
                      <a:pt x="0" y="15"/>
                    </a:lnTo>
                    <a:lnTo>
                      <a:pt x="0" y="17"/>
                    </a:lnTo>
                    <a:lnTo>
                      <a:pt x="188" y="215"/>
                    </a:lnTo>
                    <a:lnTo>
                      <a:pt x="208" y="224"/>
                    </a:lnTo>
                    <a:lnTo>
                      <a:pt x="210" y="224"/>
                    </a:lnTo>
                    <a:lnTo>
                      <a:pt x="219"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 name="未知"/>
              <p:cNvSpPr/>
              <p:nvPr/>
            </p:nvSpPr>
            <p:spPr bwMode="auto">
              <a:xfrm>
                <a:off x="534" y="88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6" name="未知"/>
              <p:cNvSpPr/>
              <p:nvPr/>
            </p:nvSpPr>
            <p:spPr bwMode="auto">
              <a:xfrm>
                <a:off x="533" y="88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7" name="未知"/>
              <p:cNvSpPr/>
              <p:nvPr/>
            </p:nvSpPr>
            <p:spPr bwMode="auto">
              <a:xfrm>
                <a:off x="555" y="90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8" name="未知"/>
              <p:cNvSpPr/>
              <p:nvPr/>
            </p:nvSpPr>
            <p:spPr bwMode="auto">
              <a:xfrm>
                <a:off x="554" y="90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9" name="未知"/>
              <p:cNvSpPr/>
              <p:nvPr/>
            </p:nvSpPr>
            <p:spPr bwMode="auto">
              <a:xfrm>
                <a:off x="565" y="917"/>
                <a:ext cx="2" cy="23"/>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0" name="未知"/>
              <p:cNvSpPr/>
              <p:nvPr/>
            </p:nvSpPr>
            <p:spPr bwMode="auto">
              <a:xfrm>
                <a:off x="564" y="917"/>
                <a:ext cx="2" cy="23"/>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1" name="未知"/>
              <p:cNvSpPr/>
              <p:nvPr/>
            </p:nvSpPr>
            <p:spPr bwMode="auto">
              <a:xfrm>
                <a:off x="545" y="8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2" name="未知"/>
              <p:cNvSpPr/>
              <p:nvPr/>
            </p:nvSpPr>
            <p:spPr bwMode="auto">
              <a:xfrm>
                <a:off x="544" y="8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3" name="未知"/>
              <p:cNvSpPr/>
              <p:nvPr/>
            </p:nvSpPr>
            <p:spPr bwMode="auto">
              <a:xfrm>
                <a:off x="525" y="87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4" name="未知"/>
              <p:cNvSpPr/>
              <p:nvPr/>
            </p:nvSpPr>
            <p:spPr bwMode="auto">
              <a:xfrm>
                <a:off x="524" y="87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5" name="未知"/>
              <p:cNvSpPr/>
              <p:nvPr/>
            </p:nvSpPr>
            <p:spPr bwMode="auto">
              <a:xfrm>
                <a:off x="525" y="915"/>
                <a:ext cx="251" cy="250"/>
              </a:xfrm>
              <a:custGeom>
                <a:avLst/>
                <a:gdLst>
                  <a:gd name="T0" fmla="*/ 0 w 627"/>
                  <a:gd name="T1" fmla="*/ 0 h 626"/>
                  <a:gd name="T2" fmla="*/ 0 w 627"/>
                  <a:gd name="T3" fmla="*/ 0 h 626"/>
                  <a:gd name="T4" fmla="*/ 0 w 627"/>
                  <a:gd name="T5" fmla="*/ 0 h 626"/>
                  <a:gd name="T6" fmla="*/ 0 w 627"/>
                  <a:gd name="T7" fmla="*/ 0 h 626"/>
                  <a:gd name="T8" fmla="*/ 0 w 627"/>
                  <a:gd name="T9" fmla="*/ 0 h 626"/>
                  <a:gd name="T10" fmla="*/ 0 w 627"/>
                  <a:gd name="T11" fmla="*/ 0 h 626"/>
                  <a:gd name="T12" fmla="*/ 0 w 627"/>
                  <a:gd name="T13" fmla="*/ 0 h 626"/>
                  <a:gd name="T14" fmla="*/ 0 w 627"/>
                  <a:gd name="T15" fmla="*/ 0 h 626"/>
                  <a:gd name="T16" fmla="*/ 0 w 627"/>
                  <a:gd name="T17" fmla="*/ 0 h 626"/>
                  <a:gd name="T18" fmla="*/ 0 w 627"/>
                  <a:gd name="T19" fmla="*/ 0 h 626"/>
                  <a:gd name="T20" fmla="*/ 0 w 627"/>
                  <a:gd name="T21" fmla="*/ 0 h 626"/>
                  <a:gd name="T22" fmla="*/ 0 w 627"/>
                  <a:gd name="T23" fmla="*/ 0 h 626"/>
                  <a:gd name="T24" fmla="*/ 0 w 627"/>
                  <a:gd name="T25" fmla="*/ 0 h 626"/>
                  <a:gd name="T26" fmla="*/ 0 w 627"/>
                  <a:gd name="T27" fmla="*/ 0 h 626"/>
                  <a:gd name="T28" fmla="*/ 0 w 627"/>
                  <a:gd name="T29" fmla="*/ 0 h 626"/>
                  <a:gd name="T30" fmla="*/ 0 w 627"/>
                  <a:gd name="T31" fmla="*/ 0 h 626"/>
                  <a:gd name="T32" fmla="*/ 0 w 627"/>
                  <a:gd name="T33" fmla="*/ 0 h 6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6">
                    <a:moveTo>
                      <a:pt x="541" y="546"/>
                    </a:moveTo>
                    <a:lnTo>
                      <a:pt x="592" y="511"/>
                    </a:lnTo>
                    <a:lnTo>
                      <a:pt x="594" y="489"/>
                    </a:lnTo>
                    <a:lnTo>
                      <a:pt x="627" y="626"/>
                    </a:lnTo>
                    <a:lnTo>
                      <a:pt x="594" y="489"/>
                    </a:lnTo>
                    <a:lnTo>
                      <a:pt x="594" y="486"/>
                    </a:lnTo>
                    <a:lnTo>
                      <a:pt x="180" y="66"/>
                    </a:lnTo>
                    <a:lnTo>
                      <a:pt x="130" y="31"/>
                    </a:lnTo>
                    <a:lnTo>
                      <a:pt x="127" y="31"/>
                    </a:lnTo>
                    <a:lnTo>
                      <a:pt x="81" y="71"/>
                    </a:lnTo>
                    <a:lnTo>
                      <a:pt x="79" y="82"/>
                    </a:lnTo>
                    <a:lnTo>
                      <a:pt x="0" y="0"/>
                    </a:lnTo>
                    <a:lnTo>
                      <a:pt x="79" y="82"/>
                    </a:lnTo>
                    <a:lnTo>
                      <a:pt x="79" y="84"/>
                    </a:lnTo>
                    <a:lnTo>
                      <a:pt x="499" y="533"/>
                    </a:lnTo>
                    <a:lnTo>
                      <a:pt x="537" y="546"/>
                    </a:lnTo>
                    <a:lnTo>
                      <a:pt x="541" y="546"/>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6" name="未知"/>
              <p:cNvSpPr/>
              <p:nvPr/>
            </p:nvSpPr>
            <p:spPr bwMode="auto">
              <a:xfrm>
                <a:off x="570" y="895"/>
                <a:ext cx="225" cy="226"/>
              </a:xfrm>
              <a:custGeom>
                <a:avLst/>
                <a:gdLst>
                  <a:gd name="T0" fmla="*/ 0 w 562"/>
                  <a:gd name="T1" fmla="*/ 0 h 563"/>
                  <a:gd name="T2" fmla="*/ 0 w 562"/>
                  <a:gd name="T3" fmla="*/ 0 h 563"/>
                  <a:gd name="T4" fmla="*/ 0 w 562"/>
                  <a:gd name="T5" fmla="*/ 0 h 563"/>
                  <a:gd name="T6" fmla="*/ 0 w 562"/>
                  <a:gd name="T7" fmla="*/ 0 h 563"/>
                  <a:gd name="T8" fmla="*/ 0 w 562"/>
                  <a:gd name="T9" fmla="*/ 0 h 563"/>
                  <a:gd name="T10" fmla="*/ 0 w 562"/>
                  <a:gd name="T11" fmla="*/ 0 h 563"/>
                  <a:gd name="T12" fmla="*/ 0 w 562"/>
                  <a:gd name="T13" fmla="*/ 0 h 563"/>
                  <a:gd name="T14" fmla="*/ 0 w 562"/>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2" h="563">
                    <a:moveTo>
                      <a:pt x="480" y="528"/>
                    </a:moveTo>
                    <a:lnTo>
                      <a:pt x="67" y="115"/>
                    </a:lnTo>
                    <a:lnTo>
                      <a:pt x="0" y="0"/>
                    </a:lnTo>
                    <a:lnTo>
                      <a:pt x="67" y="115"/>
                    </a:lnTo>
                    <a:lnTo>
                      <a:pt x="481" y="529"/>
                    </a:lnTo>
                    <a:lnTo>
                      <a:pt x="562" y="563"/>
                    </a:lnTo>
                    <a:lnTo>
                      <a:pt x="481" y="529"/>
                    </a:lnTo>
                    <a:lnTo>
                      <a:pt x="480" y="528"/>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7" name="未知"/>
              <p:cNvSpPr/>
              <p:nvPr/>
            </p:nvSpPr>
            <p:spPr bwMode="auto">
              <a:xfrm>
                <a:off x="489" y="901"/>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3" y="124"/>
                    </a:moveTo>
                    <a:lnTo>
                      <a:pt x="233" y="97"/>
                    </a:lnTo>
                    <a:lnTo>
                      <a:pt x="253" y="253"/>
                    </a:lnTo>
                    <a:lnTo>
                      <a:pt x="233" y="97"/>
                    </a:lnTo>
                    <a:lnTo>
                      <a:pt x="158" y="21"/>
                    </a:lnTo>
                    <a:lnTo>
                      <a:pt x="20" y="152"/>
                    </a:lnTo>
                    <a:lnTo>
                      <a:pt x="0" y="0"/>
                    </a:lnTo>
                    <a:lnTo>
                      <a:pt x="20" y="152"/>
                    </a:lnTo>
                    <a:lnTo>
                      <a:pt x="47" y="170"/>
                    </a:lnTo>
                    <a:lnTo>
                      <a:pt x="143" y="124"/>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8" name="未知"/>
              <p:cNvSpPr/>
              <p:nvPr/>
            </p:nvSpPr>
            <p:spPr bwMode="auto">
              <a:xfrm>
                <a:off x="544" y="877"/>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3"/>
                    </a:moveTo>
                    <a:lnTo>
                      <a:pt x="175" y="175"/>
                    </a:lnTo>
                    <a:lnTo>
                      <a:pt x="110" y="143"/>
                    </a:lnTo>
                    <a:lnTo>
                      <a:pt x="48" y="55"/>
                    </a:lnTo>
                    <a:lnTo>
                      <a:pt x="22" y="80"/>
                    </a:lnTo>
                    <a:lnTo>
                      <a:pt x="0" y="0"/>
                    </a:lnTo>
                    <a:lnTo>
                      <a:pt x="22" y="80"/>
                    </a:lnTo>
                    <a:lnTo>
                      <a:pt x="97" y="156"/>
                    </a:lnTo>
                    <a:lnTo>
                      <a:pt x="110" y="143"/>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9" name="未知"/>
              <p:cNvSpPr/>
              <p:nvPr/>
            </p:nvSpPr>
            <p:spPr bwMode="auto">
              <a:xfrm>
                <a:off x="497" y="899"/>
                <a:ext cx="91"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8"/>
                    </a:moveTo>
                    <a:lnTo>
                      <a:pt x="175" y="142"/>
                    </a:lnTo>
                    <a:lnTo>
                      <a:pt x="170" y="141"/>
                    </a:lnTo>
                    <a:lnTo>
                      <a:pt x="166" y="140"/>
                    </a:lnTo>
                    <a:lnTo>
                      <a:pt x="123" y="128"/>
                    </a:lnTo>
                    <a:lnTo>
                      <a:pt x="27" y="174"/>
                    </a:lnTo>
                    <a:lnTo>
                      <a:pt x="0" y="156"/>
                    </a:lnTo>
                    <a:lnTo>
                      <a:pt x="164" y="0"/>
                    </a:lnTo>
                    <a:lnTo>
                      <a:pt x="226" y="8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0" name="未知"/>
              <p:cNvSpPr/>
              <p:nvPr/>
            </p:nvSpPr>
            <p:spPr bwMode="auto">
              <a:xfrm>
                <a:off x="441" y="905"/>
                <a:ext cx="7" cy="6"/>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7">
                    <a:moveTo>
                      <a:pt x="15" y="16"/>
                    </a:moveTo>
                    <a:lnTo>
                      <a:pt x="16" y="15"/>
                    </a:lnTo>
                    <a:lnTo>
                      <a:pt x="0" y="0"/>
                    </a:lnTo>
                    <a:lnTo>
                      <a:pt x="2" y="1"/>
                    </a:lnTo>
                    <a:lnTo>
                      <a:pt x="14" y="17"/>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1" name="未知"/>
              <p:cNvSpPr/>
              <p:nvPr/>
            </p:nvSpPr>
            <p:spPr bwMode="auto">
              <a:xfrm>
                <a:off x="419" y="828"/>
                <a:ext cx="111"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2" y="206"/>
                    </a:moveTo>
                    <a:lnTo>
                      <a:pt x="114" y="160"/>
                    </a:lnTo>
                    <a:lnTo>
                      <a:pt x="164" y="116"/>
                    </a:lnTo>
                    <a:lnTo>
                      <a:pt x="181" y="108"/>
                    </a:lnTo>
                    <a:lnTo>
                      <a:pt x="230" y="157"/>
                    </a:lnTo>
                    <a:lnTo>
                      <a:pt x="260" y="126"/>
                    </a:lnTo>
                    <a:lnTo>
                      <a:pt x="279" y="279"/>
                    </a:lnTo>
                    <a:lnTo>
                      <a:pt x="260" y="126"/>
                    </a:lnTo>
                    <a:lnTo>
                      <a:pt x="164" y="30"/>
                    </a:lnTo>
                    <a:lnTo>
                      <a:pt x="156" y="35"/>
                    </a:lnTo>
                    <a:lnTo>
                      <a:pt x="147" y="43"/>
                    </a:lnTo>
                    <a:lnTo>
                      <a:pt x="102" y="88"/>
                    </a:lnTo>
                    <a:lnTo>
                      <a:pt x="63" y="141"/>
                    </a:lnTo>
                    <a:lnTo>
                      <a:pt x="49" y="177"/>
                    </a:lnTo>
                    <a:lnTo>
                      <a:pt x="0" y="0"/>
                    </a:lnTo>
                    <a:lnTo>
                      <a:pt x="49" y="177"/>
                    </a:lnTo>
                    <a:lnTo>
                      <a:pt x="49" y="178"/>
                    </a:lnTo>
                    <a:lnTo>
                      <a:pt x="72" y="207"/>
                    </a:lnTo>
                    <a:lnTo>
                      <a:pt x="72" y="206"/>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2" name="未知"/>
              <p:cNvSpPr/>
              <p:nvPr/>
            </p:nvSpPr>
            <p:spPr bwMode="auto">
              <a:xfrm>
                <a:off x="473" y="805"/>
                <a:ext cx="80" cy="80"/>
              </a:xfrm>
              <a:custGeom>
                <a:avLst/>
                <a:gdLst>
                  <a:gd name="T0" fmla="*/ 0 w 201"/>
                  <a:gd name="T1" fmla="*/ 0 h 201"/>
                  <a:gd name="T2" fmla="*/ 0 w 201"/>
                  <a:gd name="T3" fmla="*/ 0 h 201"/>
                  <a:gd name="T4" fmla="*/ 0 w 201"/>
                  <a:gd name="T5" fmla="*/ 0 h 201"/>
                  <a:gd name="T6" fmla="*/ 0 w 201"/>
                  <a:gd name="T7" fmla="*/ 0 h 201"/>
                  <a:gd name="T8" fmla="*/ 0 w 201"/>
                  <a:gd name="T9" fmla="*/ 0 h 201"/>
                  <a:gd name="T10" fmla="*/ 0 w 201"/>
                  <a:gd name="T11" fmla="*/ 0 h 201"/>
                  <a:gd name="T12" fmla="*/ 0 w 201"/>
                  <a:gd name="T13" fmla="*/ 0 h 201"/>
                  <a:gd name="T14" fmla="*/ 0 w 201"/>
                  <a:gd name="T15" fmla="*/ 0 h 201"/>
                  <a:gd name="T16" fmla="*/ 0 w 201"/>
                  <a:gd name="T17" fmla="*/ 0 h 201"/>
                  <a:gd name="T18" fmla="*/ 0 w 201"/>
                  <a:gd name="T19" fmla="*/ 0 h 201"/>
                  <a:gd name="T20" fmla="*/ 0 w 201"/>
                  <a:gd name="T21" fmla="*/ 0 h 201"/>
                  <a:gd name="T22" fmla="*/ 0 w 201"/>
                  <a:gd name="T23" fmla="*/ 0 h 201"/>
                  <a:gd name="T24" fmla="*/ 0 w 201"/>
                  <a:gd name="T25" fmla="*/ 0 h 201"/>
                  <a:gd name="T26" fmla="*/ 0 w 201"/>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1">
                    <a:moveTo>
                      <a:pt x="148" y="159"/>
                    </a:moveTo>
                    <a:lnTo>
                      <a:pt x="201" y="201"/>
                    </a:lnTo>
                    <a:lnTo>
                      <a:pt x="148" y="159"/>
                    </a:lnTo>
                    <a:lnTo>
                      <a:pt x="122" y="104"/>
                    </a:lnTo>
                    <a:lnTo>
                      <a:pt x="68" y="68"/>
                    </a:lnTo>
                    <a:lnTo>
                      <a:pt x="59" y="70"/>
                    </a:lnTo>
                    <a:lnTo>
                      <a:pt x="50" y="74"/>
                    </a:lnTo>
                    <a:lnTo>
                      <a:pt x="40" y="79"/>
                    </a:lnTo>
                    <a:lnTo>
                      <a:pt x="31" y="85"/>
                    </a:lnTo>
                    <a:lnTo>
                      <a:pt x="29" y="87"/>
                    </a:lnTo>
                    <a:lnTo>
                      <a:pt x="0" y="0"/>
                    </a:lnTo>
                    <a:lnTo>
                      <a:pt x="29" y="87"/>
                    </a:lnTo>
                    <a:lnTo>
                      <a:pt x="125" y="183"/>
                    </a:lnTo>
                    <a:lnTo>
                      <a:pt x="148" y="159"/>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3" name="未知"/>
              <p:cNvSpPr/>
              <p:nvPr/>
            </p:nvSpPr>
            <p:spPr bwMode="auto">
              <a:xfrm>
                <a:off x="438" y="832"/>
                <a:ext cx="94" cy="79"/>
              </a:xfrm>
              <a:custGeom>
                <a:avLst/>
                <a:gdLst>
                  <a:gd name="T0" fmla="*/ 0 w 234"/>
                  <a:gd name="T1" fmla="*/ 0 h 198"/>
                  <a:gd name="T2" fmla="*/ 0 w 234"/>
                  <a:gd name="T3" fmla="*/ 0 h 198"/>
                  <a:gd name="T4" fmla="*/ 0 w 234"/>
                  <a:gd name="T5" fmla="*/ 0 h 198"/>
                  <a:gd name="T6" fmla="*/ 0 w 234"/>
                  <a:gd name="T7" fmla="*/ 0 h 198"/>
                  <a:gd name="T8" fmla="*/ 0 w 234"/>
                  <a:gd name="T9" fmla="*/ 0 h 198"/>
                  <a:gd name="T10" fmla="*/ 0 w 234"/>
                  <a:gd name="T11" fmla="*/ 0 h 198"/>
                  <a:gd name="T12" fmla="*/ 0 w 234"/>
                  <a:gd name="T13" fmla="*/ 0 h 198"/>
                  <a:gd name="T14" fmla="*/ 0 w 234"/>
                  <a:gd name="T15" fmla="*/ 0 h 198"/>
                  <a:gd name="T16" fmla="*/ 0 w 234"/>
                  <a:gd name="T17" fmla="*/ 0 h 198"/>
                  <a:gd name="T18" fmla="*/ 0 w 234"/>
                  <a:gd name="T19" fmla="*/ 0 h 198"/>
                  <a:gd name="T20" fmla="*/ 0 w 234"/>
                  <a:gd name="T21" fmla="*/ 0 h 198"/>
                  <a:gd name="T22" fmla="*/ 0 w 234"/>
                  <a:gd name="T23" fmla="*/ 0 h 198"/>
                  <a:gd name="T24" fmla="*/ 0 w 234"/>
                  <a:gd name="T25" fmla="*/ 0 h 198"/>
                  <a:gd name="T26" fmla="*/ 0 w 234"/>
                  <a:gd name="T27" fmla="*/ 0 h 198"/>
                  <a:gd name="T28" fmla="*/ 0 w 234"/>
                  <a:gd name="T29" fmla="*/ 0 h 198"/>
                  <a:gd name="T30" fmla="*/ 0 w 234"/>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4" h="198">
                    <a:moveTo>
                      <a:pt x="21" y="198"/>
                    </a:moveTo>
                    <a:lnTo>
                      <a:pt x="0" y="166"/>
                    </a:lnTo>
                    <a:lnTo>
                      <a:pt x="0" y="164"/>
                    </a:lnTo>
                    <a:lnTo>
                      <a:pt x="31" y="105"/>
                    </a:lnTo>
                    <a:lnTo>
                      <a:pt x="70" y="58"/>
                    </a:lnTo>
                    <a:lnTo>
                      <a:pt x="117" y="17"/>
                    </a:lnTo>
                    <a:lnTo>
                      <a:pt x="154" y="0"/>
                    </a:lnTo>
                    <a:lnTo>
                      <a:pt x="162" y="0"/>
                    </a:lnTo>
                    <a:lnTo>
                      <a:pt x="213" y="44"/>
                    </a:lnTo>
                    <a:lnTo>
                      <a:pt x="234" y="91"/>
                    </a:lnTo>
                    <a:lnTo>
                      <a:pt x="181" y="146"/>
                    </a:lnTo>
                    <a:lnTo>
                      <a:pt x="132" y="97"/>
                    </a:lnTo>
                    <a:lnTo>
                      <a:pt x="127" y="99"/>
                    </a:lnTo>
                    <a:lnTo>
                      <a:pt x="72" y="142"/>
                    </a:lnTo>
                    <a:lnTo>
                      <a:pt x="30" y="188"/>
                    </a:lnTo>
                    <a:lnTo>
                      <a:pt x="21"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4" name="未知"/>
              <p:cNvSpPr/>
              <p:nvPr/>
            </p:nvSpPr>
            <p:spPr bwMode="auto">
              <a:xfrm>
                <a:off x="531" y="910"/>
                <a:ext cx="70"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75" y="128"/>
                    </a:moveTo>
                    <a:lnTo>
                      <a:pt x="136" y="76"/>
                    </a:lnTo>
                    <a:lnTo>
                      <a:pt x="143" y="57"/>
                    </a:lnTo>
                    <a:lnTo>
                      <a:pt x="174" y="174"/>
                    </a:lnTo>
                    <a:lnTo>
                      <a:pt x="143" y="57"/>
                    </a:lnTo>
                    <a:lnTo>
                      <a:pt x="143" y="55"/>
                    </a:lnTo>
                    <a:lnTo>
                      <a:pt x="117" y="31"/>
                    </a:lnTo>
                    <a:lnTo>
                      <a:pt x="115" y="31"/>
                    </a:lnTo>
                    <a:lnTo>
                      <a:pt x="54" y="83"/>
                    </a:lnTo>
                    <a:lnTo>
                      <a:pt x="47" y="102"/>
                    </a:lnTo>
                    <a:lnTo>
                      <a:pt x="0" y="0"/>
                    </a:lnTo>
                    <a:lnTo>
                      <a:pt x="47" y="102"/>
                    </a:lnTo>
                    <a:lnTo>
                      <a:pt x="47" y="104"/>
                    </a:lnTo>
                    <a:lnTo>
                      <a:pt x="73" y="128"/>
                    </a:lnTo>
                    <a:lnTo>
                      <a:pt x="75" y="128"/>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5" name="未知"/>
              <p:cNvSpPr/>
              <p:nvPr/>
            </p:nvSpPr>
            <p:spPr bwMode="auto">
              <a:xfrm>
                <a:off x="728" y="1101"/>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3" y="0"/>
                    </a:moveTo>
                    <a:lnTo>
                      <a:pt x="42" y="21"/>
                    </a:lnTo>
                    <a:lnTo>
                      <a:pt x="42" y="23"/>
                    </a:lnTo>
                    <a:lnTo>
                      <a:pt x="20" y="41"/>
                    </a:lnTo>
                    <a:lnTo>
                      <a:pt x="19" y="41"/>
                    </a:lnTo>
                    <a:lnTo>
                      <a:pt x="0" y="20"/>
                    </a:lnTo>
                    <a:lnTo>
                      <a:pt x="0" y="18"/>
                    </a:lnTo>
                    <a:lnTo>
                      <a:pt x="22"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6" name="未知"/>
              <p:cNvSpPr/>
              <p:nvPr/>
            </p:nvSpPr>
            <p:spPr bwMode="auto">
              <a:xfrm>
                <a:off x="728" y="1101"/>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35" y="35"/>
                    </a:moveTo>
                    <a:lnTo>
                      <a:pt x="20" y="41"/>
                    </a:lnTo>
                    <a:lnTo>
                      <a:pt x="19" y="41"/>
                    </a:lnTo>
                    <a:lnTo>
                      <a:pt x="0" y="20"/>
                    </a:lnTo>
                    <a:lnTo>
                      <a:pt x="0" y="18"/>
                    </a:lnTo>
                    <a:lnTo>
                      <a:pt x="22" y="0"/>
                    </a:lnTo>
                    <a:lnTo>
                      <a:pt x="23" y="0"/>
                    </a:lnTo>
                    <a:lnTo>
                      <a:pt x="42" y="21"/>
                    </a:lnTo>
                    <a:lnTo>
                      <a:pt x="42" y="23"/>
                    </a:lnTo>
                    <a:lnTo>
                      <a:pt x="35" y="35"/>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7" name="未知"/>
              <p:cNvSpPr/>
              <p:nvPr/>
            </p:nvSpPr>
            <p:spPr bwMode="auto">
              <a:xfrm>
                <a:off x="266" y="115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8" name="未知"/>
              <p:cNvSpPr/>
              <p:nvPr/>
            </p:nvSpPr>
            <p:spPr bwMode="auto">
              <a:xfrm>
                <a:off x="266" y="115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9" name="Rectangle 189"/>
              <p:cNvSpPr>
                <a:spLocks noChangeArrowheads="1"/>
              </p:cNvSpPr>
              <p:nvPr/>
            </p:nvSpPr>
            <p:spPr bwMode="auto">
              <a:xfrm>
                <a:off x="271" y="114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80" name="Rectangle 190"/>
              <p:cNvSpPr/>
              <p:nvPr/>
            </p:nvSpPr>
            <p:spPr bwMode="auto">
              <a:xfrm>
                <a:off x="271" y="1145"/>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81" name="未知"/>
              <p:cNvSpPr/>
              <p:nvPr/>
            </p:nvSpPr>
            <p:spPr bwMode="auto">
              <a:xfrm>
                <a:off x="266" y="1123"/>
                <a:ext cx="19"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2" name="未知"/>
              <p:cNvSpPr/>
              <p:nvPr/>
            </p:nvSpPr>
            <p:spPr bwMode="auto">
              <a:xfrm>
                <a:off x="266" y="1123"/>
                <a:ext cx="19"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8" y="46"/>
                    </a:moveTo>
                    <a:lnTo>
                      <a:pt x="47" y="8"/>
                    </a:lnTo>
                    <a:lnTo>
                      <a:pt x="39" y="0"/>
                    </a:lnTo>
                    <a:lnTo>
                      <a:pt x="0" y="38"/>
                    </a:lnTo>
                    <a:lnTo>
                      <a:pt x="8" y="4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3" name="Rectangle 193"/>
              <p:cNvSpPr>
                <a:spLocks noChangeArrowheads="1"/>
              </p:cNvSpPr>
              <p:nvPr/>
            </p:nvSpPr>
            <p:spPr bwMode="auto">
              <a:xfrm>
                <a:off x="257" y="1115"/>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84" name="Rectangle 194"/>
              <p:cNvSpPr/>
              <p:nvPr/>
            </p:nvSpPr>
            <p:spPr bwMode="auto">
              <a:xfrm>
                <a:off x="257" y="1115"/>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85" name="未知"/>
              <p:cNvSpPr/>
              <p:nvPr/>
            </p:nvSpPr>
            <p:spPr bwMode="auto">
              <a:xfrm>
                <a:off x="227" y="1146"/>
                <a:ext cx="22" cy="4"/>
              </a:xfrm>
              <a:custGeom>
                <a:avLst/>
                <a:gdLst>
                  <a:gd name="T0" fmla="*/ 0 w 55"/>
                  <a:gd name="T1" fmla="*/ 0 h 11"/>
                  <a:gd name="T2" fmla="*/ 0 w 55"/>
                  <a:gd name="T3" fmla="*/ 0 h 11"/>
                  <a:gd name="T4" fmla="*/ 0 w 55"/>
                  <a:gd name="T5" fmla="*/ 0 h 11"/>
                  <a:gd name="T6" fmla="*/ 0 w 55"/>
                  <a:gd name="T7" fmla="*/ 0 h 11"/>
                  <a:gd name="T8" fmla="*/ 0 w 5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
                    <a:moveTo>
                      <a:pt x="55" y="11"/>
                    </a:moveTo>
                    <a:lnTo>
                      <a:pt x="0" y="11"/>
                    </a:lnTo>
                    <a:lnTo>
                      <a:pt x="0" y="0"/>
                    </a:lnTo>
                    <a:lnTo>
                      <a:pt x="55" y="0"/>
                    </a:lnTo>
                    <a:lnTo>
                      <a:pt x="5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6" name="未知"/>
              <p:cNvSpPr/>
              <p:nvPr/>
            </p:nvSpPr>
            <p:spPr bwMode="auto">
              <a:xfrm>
                <a:off x="227" y="1146"/>
                <a:ext cx="22" cy="4"/>
              </a:xfrm>
              <a:custGeom>
                <a:avLst/>
                <a:gdLst>
                  <a:gd name="T0" fmla="*/ 0 w 55"/>
                  <a:gd name="T1" fmla="*/ 0 h 11"/>
                  <a:gd name="T2" fmla="*/ 0 w 55"/>
                  <a:gd name="T3" fmla="*/ 0 h 11"/>
                  <a:gd name="T4" fmla="*/ 0 w 55"/>
                  <a:gd name="T5" fmla="*/ 0 h 11"/>
                  <a:gd name="T6" fmla="*/ 0 w 55"/>
                  <a:gd name="T7" fmla="*/ 0 h 11"/>
                  <a:gd name="T8" fmla="*/ 0 w 5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
                    <a:moveTo>
                      <a:pt x="55" y="0"/>
                    </a:moveTo>
                    <a:lnTo>
                      <a:pt x="0" y="0"/>
                    </a:lnTo>
                    <a:lnTo>
                      <a:pt x="0" y="11"/>
                    </a:lnTo>
                    <a:lnTo>
                      <a:pt x="55" y="11"/>
                    </a:lnTo>
                    <a:lnTo>
                      <a:pt x="55"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7" name="未知"/>
              <p:cNvSpPr/>
              <p:nvPr/>
            </p:nvSpPr>
            <p:spPr bwMode="auto">
              <a:xfrm>
                <a:off x="235" y="115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8" name="未知"/>
              <p:cNvSpPr/>
              <p:nvPr/>
            </p:nvSpPr>
            <p:spPr bwMode="auto">
              <a:xfrm>
                <a:off x="235" y="115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0"/>
                    </a:moveTo>
                    <a:lnTo>
                      <a:pt x="0" y="39"/>
                    </a:lnTo>
                    <a:lnTo>
                      <a:pt x="8" y="47"/>
                    </a:lnTo>
                    <a:lnTo>
                      <a:pt x="47" y="8"/>
                    </a:lnTo>
                    <a:lnTo>
                      <a:pt x="39"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9" name="未知"/>
              <p:cNvSpPr/>
              <p:nvPr/>
            </p:nvSpPr>
            <p:spPr bwMode="auto">
              <a:xfrm>
                <a:off x="258" y="1158"/>
                <a:ext cx="4" cy="23"/>
              </a:xfrm>
              <a:custGeom>
                <a:avLst/>
                <a:gdLst>
                  <a:gd name="T0" fmla="*/ 0 w 12"/>
                  <a:gd name="T1" fmla="*/ 0 h 57"/>
                  <a:gd name="T2" fmla="*/ 0 w 12"/>
                  <a:gd name="T3" fmla="*/ 0 h 57"/>
                  <a:gd name="T4" fmla="*/ 0 w 12"/>
                  <a:gd name="T5" fmla="*/ 0 h 57"/>
                  <a:gd name="T6" fmla="*/ 0 w 12"/>
                  <a:gd name="T7" fmla="*/ 0 h 57"/>
                  <a:gd name="T8" fmla="*/ 0 w 12"/>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57">
                    <a:moveTo>
                      <a:pt x="12" y="57"/>
                    </a:moveTo>
                    <a:lnTo>
                      <a:pt x="0" y="57"/>
                    </a:lnTo>
                    <a:lnTo>
                      <a:pt x="0" y="0"/>
                    </a:lnTo>
                    <a:lnTo>
                      <a:pt x="12" y="0"/>
                    </a:lnTo>
                    <a:lnTo>
                      <a:pt x="12" y="5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0" name="未知"/>
              <p:cNvSpPr/>
              <p:nvPr/>
            </p:nvSpPr>
            <p:spPr bwMode="auto">
              <a:xfrm>
                <a:off x="258" y="1158"/>
                <a:ext cx="4" cy="23"/>
              </a:xfrm>
              <a:custGeom>
                <a:avLst/>
                <a:gdLst>
                  <a:gd name="T0" fmla="*/ 0 w 12"/>
                  <a:gd name="T1" fmla="*/ 0 h 57"/>
                  <a:gd name="T2" fmla="*/ 0 w 12"/>
                  <a:gd name="T3" fmla="*/ 0 h 57"/>
                  <a:gd name="T4" fmla="*/ 0 w 12"/>
                  <a:gd name="T5" fmla="*/ 0 h 57"/>
                  <a:gd name="T6" fmla="*/ 0 w 12"/>
                  <a:gd name="T7" fmla="*/ 0 h 57"/>
                  <a:gd name="T8" fmla="*/ 0 w 12"/>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57">
                    <a:moveTo>
                      <a:pt x="0" y="0"/>
                    </a:moveTo>
                    <a:lnTo>
                      <a:pt x="0" y="57"/>
                    </a:lnTo>
                    <a:lnTo>
                      <a:pt x="12" y="57"/>
                    </a:lnTo>
                    <a:lnTo>
                      <a:pt x="12" y="0"/>
                    </a:lnTo>
                    <a:lnTo>
                      <a:pt x="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1" name="未知"/>
              <p:cNvSpPr/>
              <p:nvPr/>
            </p:nvSpPr>
            <p:spPr bwMode="auto">
              <a:xfrm>
                <a:off x="235" y="1123"/>
                <a:ext cx="19"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39" y="46"/>
                    </a:lnTo>
                    <a:lnTo>
                      <a:pt x="0" y="8"/>
                    </a:lnTo>
                    <a:lnTo>
                      <a:pt x="8" y="0"/>
                    </a:lnTo>
                    <a:lnTo>
                      <a:pt x="47"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2" name="未知"/>
              <p:cNvSpPr/>
              <p:nvPr/>
            </p:nvSpPr>
            <p:spPr bwMode="auto">
              <a:xfrm>
                <a:off x="235" y="1123"/>
                <a:ext cx="19"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8" y="0"/>
                    </a:lnTo>
                    <a:lnTo>
                      <a:pt x="0" y="8"/>
                    </a:lnTo>
                    <a:lnTo>
                      <a:pt x="39" y="46"/>
                    </a:lnTo>
                    <a:lnTo>
                      <a:pt x="47"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3" name="未知"/>
              <p:cNvSpPr/>
              <p:nvPr/>
            </p:nvSpPr>
            <p:spPr bwMode="auto">
              <a:xfrm>
                <a:off x="239" y="1177"/>
                <a:ext cx="42" cy="6"/>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4" h="17">
                    <a:moveTo>
                      <a:pt x="52" y="17"/>
                    </a:moveTo>
                    <a:lnTo>
                      <a:pt x="49" y="17"/>
                    </a:lnTo>
                    <a:lnTo>
                      <a:pt x="45" y="17"/>
                    </a:lnTo>
                    <a:lnTo>
                      <a:pt x="42" y="16"/>
                    </a:lnTo>
                    <a:lnTo>
                      <a:pt x="38" y="16"/>
                    </a:lnTo>
                    <a:lnTo>
                      <a:pt x="28" y="14"/>
                    </a:lnTo>
                    <a:lnTo>
                      <a:pt x="25" y="13"/>
                    </a:lnTo>
                    <a:lnTo>
                      <a:pt x="21" y="12"/>
                    </a:lnTo>
                    <a:lnTo>
                      <a:pt x="18" y="10"/>
                    </a:lnTo>
                    <a:lnTo>
                      <a:pt x="15" y="9"/>
                    </a:lnTo>
                    <a:lnTo>
                      <a:pt x="12" y="7"/>
                    </a:lnTo>
                    <a:lnTo>
                      <a:pt x="9" y="6"/>
                    </a:lnTo>
                    <a:lnTo>
                      <a:pt x="6" y="4"/>
                    </a:lnTo>
                    <a:lnTo>
                      <a:pt x="3" y="2"/>
                    </a:lnTo>
                    <a:lnTo>
                      <a:pt x="0" y="0"/>
                    </a:lnTo>
                    <a:lnTo>
                      <a:pt x="104" y="0"/>
                    </a:lnTo>
                    <a:lnTo>
                      <a:pt x="98" y="4"/>
                    </a:lnTo>
                    <a:lnTo>
                      <a:pt x="89" y="9"/>
                    </a:lnTo>
                    <a:lnTo>
                      <a:pt x="86" y="10"/>
                    </a:lnTo>
                    <a:lnTo>
                      <a:pt x="83" y="12"/>
                    </a:lnTo>
                    <a:lnTo>
                      <a:pt x="80" y="13"/>
                    </a:lnTo>
                    <a:lnTo>
                      <a:pt x="66" y="16"/>
                    </a:lnTo>
                    <a:lnTo>
                      <a:pt x="63" y="16"/>
                    </a:lnTo>
                    <a:lnTo>
                      <a:pt x="59" y="17"/>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4" name="未知"/>
              <p:cNvSpPr/>
              <p:nvPr/>
            </p:nvSpPr>
            <p:spPr bwMode="auto">
              <a:xfrm>
                <a:off x="224" y="1119"/>
                <a:ext cx="36" cy="58"/>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9" h="143">
                    <a:moveTo>
                      <a:pt x="37" y="143"/>
                    </a:moveTo>
                    <a:lnTo>
                      <a:pt x="37" y="143"/>
                    </a:lnTo>
                    <a:lnTo>
                      <a:pt x="36" y="143"/>
                    </a:lnTo>
                    <a:lnTo>
                      <a:pt x="36" y="142"/>
                    </a:lnTo>
                    <a:lnTo>
                      <a:pt x="35" y="142"/>
                    </a:lnTo>
                    <a:lnTo>
                      <a:pt x="34" y="141"/>
                    </a:lnTo>
                    <a:lnTo>
                      <a:pt x="33" y="140"/>
                    </a:lnTo>
                    <a:lnTo>
                      <a:pt x="32" y="140"/>
                    </a:lnTo>
                    <a:lnTo>
                      <a:pt x="32" y="139"/>
                    </a:lnTo>
                    <a:lnTo>
                      <a:pt x="31" y="139"/>
                    </a:lnTo>
                    <a:lnTo>
                      <a:pt x="30" y="138"/>
                    </a:lnTo>
                    <a:lnTo>
                      <a:pt x="29" y="137"/>
                    </a:lnTo>
                    <a:lnTo>
                      <a:pt x="28" y="135"/>
                    </a:lnTo>
                    <a:lnTo>
                      <a:pt x="26" y="134"/>
                    </a:lnTo>
                    <a:lnTo>
                      <a:pt x="25" y="133"/>
                    </a:lnTo>
                    <a:lnTo>
                      <a:pt x="24" y="131"/>
                    </a:lnTo>
                    <a:lnTo>
                      <a:pt x="22" y="129"/>
                    </a:lnTo>
                    <a:lnTo>
                      <a:pt x="21" y="129"/>
                    </a:lnTo>
                    <a:lnTo>
                      <a:pt x="21" y="128"/>
                    </a:lnTo>
                    <a:lnTo>
                      <a:pt x="19" y="126"/>
                    </a:lnTo>
                    <a:lnTo>
                      <a:pt x="18" y="124"/>
                    </a:lnTo>
                    <a:lnTo>
                      <a:pt x="17" y="123"/>
                    </a:lnTo>
                    <a:lnTo>
                      <a:pt x="16" y="122"/>
                    </a:lnTo>
                    <a:lnTo>
                      <a:pt x="15" y="120"/>
                    </a:lnTo>
                    <a:lnTo>
                      <a:pt x="14" y="118"/>
                    </a:lnTo>
                    <a:lnTo>
                      <a:pt x="13" y="117"/>
                    </a:lnTo>
                    <a:lnTo>
                      <a:pt x="12" y="116"/>
                    </a:lnTo>
                    <a:lnTo>
                      <a:pt x="11" y="113"/>
                    </a:lnTo>
                    <a:lnTo>
                      <a:pt x="10" y="111"/>
                    </a:lnTo>
                    <a:lnTo>
                      <a:pt x="9" y="109"/>
                    </a:lnTo>
                    <a:lnTo>
                      <a:pt x="8" y="106"/>
                    </a:lnTo>
                    <a:lnTo>
                      <a:pt x="7" y="105"/>
                    </a:lnTo>
                    <a:lnTo>
                      <a:pt x="7" y="104"/>
                    </a:lnTo>
                    <a:lnTo>
                      <a:pt x="6" y="101"/>
                    </a:lnTo>
                    <a:lnTo>
                      <a:pt x="5" y="99"/>
                    </a:lnTo>
                    <a:lnTo>
                      <a:pt x="5" y="98"/>
                    </a:lnTo>
                    <a:lnTo>
                      <a:pt x="4" y="96"/>
                    </a:lnTo>
                    <a:lnTo>
                      <a:pt x="3" y="94"/>
                    </a:lnTo>
                    <a:lnTo>
                      <a:pt x="3" y="92"/>
                    </a:lnTo>
                    <a:lnTo>
                      <a:pt x="3" y="91"/>
                    </a:lnTo>
                    <a:lnTo>
                      <a:pt x="2" y="88"/>
                    </a:lnTo>
                    <a:lnTo>
                      <a:pt x="2" y="85"/>
                    </a:lnTo>
                    <a:lnTo>
                      <a:pt x="1" y="83"/>
                    </a:lnTo>
                    <a:lnTo>
                      <a:pt x="1" y="80"/>
                    </a:lnTo>
                    <a:lnTo>
                      <a:pt x="1" y="78"/>
                    </a:lnTo>
                    <a:lnTo>
                      <a:pt x="1" y="77"/>
                    </a:lnTo>
                    <a:lnTo>
                      <a:pt x="1" y="74"/>
                    </a:lnTo>
                    <a:lnTo>
                      <a:pt x="0" y="71"/>
                    </a:lnTo>
                    <a:lnTo>
                      <a:pt x="1" y="68"/>
                    </a:lnTo>
                    <a:lnTo>
                      <a:pt x="1" y="66"/>
                    </a:lnTo>
                    <a:lnTo>
                      <a:pt x="1" y="65"/>
                    </a:lnTo>
                    <a:lnTo>
                      <a:pt x="1" y="63"/>
                    </a:lnTo>
                    <a:lnTo>
                      <a:pt x="1" y="60"/>
                    </a:lnTo>
                    <a:lnTo>
                      <a:pt x="2" y="58"/>
                    </a:lnTo>
                    <a:lnTo>
                      <a:pt x="2" y="57"/>
                    </a:lnTo>
                    <a:lnTo>
                      <a:pt x="2" y="55"/>
                    </a:lnTo>
                    <a:lnTo>
                      <a:pt x="3" y="52"/>
                    </a:lnTo>
                    <a:lnTo>
                      <a:pt x="3" y="51"/>
                    </a:lnTo>
                    <a:lnTo>
                      <a:pt x="3" y="49"/>
                    </a:lnTo>
                    <a:lnTo>
                      <a:pt x="4" y="47"/>
                    </a:lnTo>
                    <a:lnTo>
                      <a:pt x="5" y="44"/>
                    </a:lnTo>
                    <a:lnTo>
                      <a:pt x="6" y="41"/>
                    </a:lnTo>
                    <a:lnTo>
                      <a:pt x="7" y="39"/>
                    </a:lnTo>
                    <a:lnTo>
                      <a:pt x="10" y="32"/>
                    </a:lnTo>
                    <a:lnTo>
                      <a:pt x="11" y="29"/>
                    </a:lnTo>
                    <a:lnTo>
                      <a:pt x="12" y="27"/>
                    </a:lnTo>
                    <a:lnTo>
                      <a:pt x="13" y="26"/>
                    </a:lnTo>
                    <a:lnTo>
                      <a:pt x="14" y="25"/>
                    </a:lnTo>
                    <a:lnTo>
                      <a:pt x="15" y="23"/>
                    </a:lnTo>
                    <a:lnTo>
                      <a:pt x="16" y="21"/>
                    </a:lnTo>
                    <a:lnTo>
                      <a:pt x="17" y="20"/>
                    </a:lnTo>
                    <a:lnTo>
                      <a:pt x="18" y="19"/>
                    </a:lnTo>
                    <a:lnTo>
                      <a:pt x="19" y="17"/>
                    </a:lnTo>
                    <a:lnTo>
                      <a:pt x="21" y="15"/>
                    </a:lnTo>
                    <a:lnTo>
                      <a:pt x="21" y="14"/>
                    </a:lnTo>
                    <a:lnTo>
                      <a:pt x="22" y="13"/>
                    </a:lnTo>
                    <a:lnTo>
                      <a:pt x="24" y="12"/>
                    </a:lnTo>
                    <a:lnTo>
                      <a:pt x="25" y="10"/>
                    </a:lnTo>
                    <a:lnTo>
                      <a:pt x="26" y="9"/>
                    </a:lnTo>
                    <a:lnTo>
                      <a:pt x="28" y="7"/>
                    </a:lnTo>
                    <a:lnTo>
                      <a:pt x="29" y="6"/>
                    </a:lnTo>
                    <a:lnTo>
                      <a:pt x="32" y="3"/>
                    </a:lnTo>
                    <a:lnTo>
                      <a:pt x="33" y="2"/>
                    </a:lnTo>
                    <a:lnTo>
                      <a:pt x="34" y="2"/>
                    </a:lnTo>
                    <a:lnTo>
                      <a:pt x="35" y="1"/>
                    </a:lnTo>
                    <a:lnTo>
                      <a:pt x="36" y="1"/>
                    </a:lnTo>
                    <a:lnTo>
                      <a:pt x="36" y="0"/>
                    </a:lnTo>
                    <a:lnTo>
                      <a:pt x="37" y="0"/>
                    </a:lnTo>
                    <a:lnTo>
                      <a:pt x="89" y="0"/>
                    </a:lnTo>
                    <a:lnTo>
                      <a:pt x="86" y="0"/>
                    </a:lnTo>
                    <a:lnTo>
                      <a:pt x="83" y="0"/>
                    </a:lnTo>
                    <a:lnTo>
                      <a:pt x="81" y="0"/>
                    </a:lnTo>
                    <a:lnTo>
                      <a:pt x="78" y="1"/>
                    </a:lnTo>
                    <a:lnTo>
                      <a:pt x="75" y="1"/>
                    </a:lnTo>
                    <a:lnTo>
                      <a:pt x="72" y="2"/>
                    </a:lnTo>
                    <a:lnTo>
                      <a:pt x="70" y="2"/>
                    </a:lnTo>
                    <a:lnTo>
                      <a:pt x="67" y="3"/>
                    </a:lnTo>
                    <a:lnTo>
                      <a:pt x="65" y="4"/>
                    </a:lnTo>
                    <a:lnTo>
                      <a:pt x="64" y="4"/>
                    </a:lnTo>
                    <a:lnTo>
                      <a:pt x="40" y="20"/>
                    </a:lnTo>
                    <a:lnTo>
                      <a:pt x="38" y="21"/>
                    </a:lnTo>
                    <a:lnTo>
                      <a:pt x="36" y="23"/>
                    </a:lnTo>
                    <a:lnTo>
                      <a:pt x="35" y="25"/>
                    </a:lnTo>
                    <a:lnTo>
                      <a:pt x="34" y="26"/>
                    </a:lnTo>
                    <a:lnTo>
                      <a:pt x="33" y="27"/>
                    </a:lnTo>
                    <a:lnTo>
                      <a:pt x="17" y="71"/>
                    </a:lnTo>
                    <a:lnTo>
                      <a:pt x="19" y="85"/>
                    </a:lnTo>
                    <a:lnTo>
                      <a:pt x="23" y="98"/>
                    </a:lnTo>
                    <a:lnTo>
                      <a:pt x="23" y="99"/>
                    </a:lnTo>
                    <a:lnTo>
                      <a:pt x="24" y="101"/>
                    </a:lnTo>
                    <a:lnTo>
                      <a:pt x="25" y="104"/>
                    </a:lnTo>
                    <a:lnTo>
                      <a:pt x="26" y="105"/>
                    </a:lnTo>
                    <a:lnTo>
                      <a:pt x="27" y="106"/>
                    </a:lnTo>
                    <a:lnTo>
                      <a:pt x="28" y="109"/>
                    </a:lnTo>
                    <a:lnTo>
                      <a:pt x="29" y="111"/>
                    </a:lnTo>
                    <a:lnTo>
                      <a:pt x="31" y="113"/>
                    </a:lnTo>
                    <a:lnTo>
                      <a:pt x="33" y="116"/>
                    </a:lnTo>
                    <a:lnTo>
                      <a:pt x="34" y="117"/>
                    </a:lnTo>
                    <a:lnTo>
                      <a:pt x="35" y="118"/>
                    </a:lnTo>
                    <a:lnTo>
                      <a:pt x="36" y="120"/>
                    </a:lnTo>
                    <a:lnTo>
                      <a:pt x="38" y="122"/>
                    </a:lnTo>
                    <a:lnTo>
                      <a:pt x="40" y="123"/>
                    </a:lnTo>
                    <a:lnTo>
                      <a:pt x="41" y="124"/>
                    </a:lnTo>
                    <a:lnTo>
                      <a:pt x="43" y="126"/>
                    </a:lnTo>
                    <a:lnTo>
                      <a:pt x="45" y="128"/>
                    </a:lnTo>
                    <a:lnTo>
                      <a:pt x="46" y="129"/>
                    </a:lnTo>
                    <a:lnTo>
                      <a:pt x="47" y="129"/>
                    </a:lnTo>
                    <a:lnTo>
                      <a:pt x="49" y="131"/>
                    </a:lnTo>
                    <a:lnTo>
                      <a:pt x="52" y="133"/>
                    </a:lnTo>
                    <a:lnTo>
                      <a:pt x="54" y="134"/>
                    </a:lnTo>
                    <a:lnTo>
                      <a:pt x="57" y="135"/>
                    </a:lnTo>
                    <a:lnTo>
                      <a:pt x="59" y="136"/>
                    </a:lnTo>
                    <a:lnTo>
                      <a:pt x="62" y="138"/>
                    </a:lnTo>
                    <a:lnTo>
                      <a:pt x="64" y="139"/>
                    </a:lnTo>
                    <a:lnTo>
                      <a:pt x="65" y="139"/>
                    </a:lnTo>
                    <a:lnTo>
                      <a:pt x="67" y="140"/>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5" name="未知"/>
              <p:cNvSpPr/>
              <p:nvPr/>
            </p:nvSpPr>
            <p:spPr bwMode="auto">
              <a:xfrm>
                <a:off x="260" y="1119"/>
                <a:ext cx="36" cy="58"/>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9" h="143">
                    <a:moveTo>
                      <a:pt x="0" y="143"/>
                    </a:moveTo>
                    <a:lnTo>
                      <a:pt x="24" y="139"/>
                    </a:lnTo>
                    <a:lnTo>
                      <a:pt x="25" y="139"/>
                    </a:lnTo>
                    <a:lnTo>
                      <a:pt x="39" y="132"/>
                    </a:lnTo>
                    <a:lnTo>
                      <a:pt x="40" y="131"/>
                    </a:lnTo>
                    <a:lnTo>
                      <a:pt x="42" y="129"/>
                    </a:lnTo>
                    <a:lnTo>
                      <a:pt x="43" y="129"/>
                    </a:lnTo>
                    <a:lnTo>
                      <a:pt x="44" y="128"/>
                    </a:lnTo>
                    <a:lnTo>
                      <a:pt x="46" y="126"/>
                    </a:lnTo>
                    <a:lnTo>
                      <a:pt x="47" y="126"/>
                    </a:lnTo>
                    <a:lnTo>
                      <a:pt x="49" y="124"/>
                    </a:lnTo>
                    <a:lnTo>
                      <a:pt x="49" y="123"/>
                    </a:lnTo>
                    <a:lnTo>
                      <a:pt x="51" y="122"/>
                    </a:lnTo>
                    <a:lnTo>
                      <a:pt x="52" y="121"/>
                    </a:lnTo>
                    <a:lnTo>
                      <a:pt x="55" y="118"/>
                    </a:lnTo>
                    <a:lnTo>
                      <a:pt x="57" y="115"/>
                    </a:lnTo>
                    <a:lnTo>
                      <a:pt x="58" y="113"/>
                    </a:lnTo>
                    <a:lnTo>
                      <a:pt x="59" y="112"/>
                    </a:lnTo>
                    <a:lnTo>
                      <a:pt x="61" y="108"/>
                    </a:lnTo>
                    <a:lnTo>
                      <a:pt x="63" y="105"/>
                    </a:lnTo>
                    <a:lnTo>
                      <a:pt x="64" y="103"/>
                    </a:lnTo>
                    <a:lnTo>
                      <a:pt x="65" y="102"/>
                    </a:lnTo>
                    <a:lnTo>
                      <a:pt x="66" y="99"/>
                    </a:lnTo>
                    <a:lnTo>
                      <a:pt x="67" y="98"/>
                    </a:lnTo>
                    <a:lnTo>
                      <a:pt x="68" y="96"/>
                    </a:lnTo>
                    <a:lnTo>
                      <a:pt x="68" y="93"/>
                    </a:lnTo>
                    <a:lnTo>
                      <a:pt x="72" y="71"/>
                    </a:lnTo>
                    <a:lnTo>
                      <a:pt x="70" y="57"/>
                    </a:lnTo>
                    <a:lnTo>
                      <a:pt x="70" y="55"/>
                    </a:lnTo>
                    <a:lnTo>
                      <a:pt x="70" y="54"/>
                    </a:lnTo>
                    <a:lnTo>
                      <a:pt x="69" y="51"/>
                    </a:lnTo>
                    <a:lnTo>
                      <a:pt x="68" y="50"/>
                    </a:lnTo>
                    <a:lnTo>
                      <a:pt x="68" y="47"/>
                    </a:lnTo>
                    <a:lnTo>
                      <a:pt x="67" y="44"/>
                    </a:lnTo>
                    <a:lnTo>
                      <a:pt x="66" y="44"/>
                    </a:lnTo>
                    <a:lnTo>
                      <a:pt x="65" y="41"/>
                    </a:lnTo>
                    <a:lnTo>
                      <a:pt x="64" y="39"/>
                    </a:lnTo>
                    <a:lnTo>
                      <a:pt x="63" y="37"/>
                    </a:lnTo>
                    <a:lnTo>
                      <a:pt x="61" y="34"/>
                    </a:lnTo>
                    <a:lnTo>
                      <a:pt x="59" y="31"/>
                    </a:lnTo>
                    <a:lnTo>
                      <a:pt x="58" y="30"/>
                    </a:lnTo>
                    <a:lnTo>
                      <a:pt x="57" y="28"/>
                    </a:lnTo>
                    <a:lnTo>
                      <a:pt x="55" y="25"/>
                    </a:lnTo>
                    <a:lnTo>
                      <a:pt x="52" y="22"/>
                    </a:lnTo>
                    <a:lnTo>
                      <a:pt x="51" y="21"/>
                    </a:lnTo>
                    <a:lnTo>
                      <a:pt x="49" y="19"/>
                    </a:lnTo>
                    <a:lnTo>
                      <a:pt x="47" y="17"/>
                    </a:lnTo>
                    <a:lnTo>
                      <a:pt x="46" y="17"/>
                    </a:lnTo>
                    <a:lnTo>
                      <a:pt x="44" y="15"/>
                    </a:lnTo>
                    <a:lnTo>
                      <a:pt x="30" y="6"/>
                    </a:lnTo>
                    <a:lnTo>
                      <a:pt x="28" y="5"/>
                    </a:lnTo>
                    <a:lnTo>
                      <a:pt x="25" y="4"/>
                    </a:lnTo>
                    <a:lnTo>
                      <a:pt x="24" y="4"/>
                    </a:lnTo>
                    <a:lnTo>
                      <a:pt x="22" y="3"/>
                    </a:lnTo>
                    <a:lnTo>
                      <a:pt x="20" y="2"/>
                    </a:lnTo>
                    <a:lnTo>
                      <a:pt x="17" y="2"/>
                    </a:lnTo>
                    <a:lnTo>
                      <a:pt x="14" y="1"/>
                    </a:lnTo>
                    <a:lnTo>
                      <a:pt x="0" y="0"/>
                    </a:lnTo>
                    <a:lnTo>
                      <a:pt x="52" y="0"/>
                    </a:lnTo>
                    <a:lnTo>
                      <a:pt x="53" y="0"/>
                    </a:lnTo>
                    <a:lnTo>
                      <a:pt x="54" y="1"/>
                    </a:lnTo>
                    <a:lnTo>
                      <a:pt x="55" y="2"/>
                    </a:lnTo>
                    <a:lnTo>
                      <a:pt x="56" y="2"/>
                    </a:lnTo>
                    <a:lnTo>
                      <a:pt x="57" y="3"/>
                    </a:lnTo>
                    <a:lnTo>
                      <a:pt x="58" y="4"/>
                    </a:lnTo>
                    <a:lnTo>
                      <a:pt x="63" y="9"/>
                    </a:lnTo>
                    <a:lnTo>
                      <a:pt x="64" y="10"/>
                    </a:lnTo>
                    <a:lnTo>
                      <a:pt x="65" y="11"/>
                    </a:lnTo>
                    <a:lnTo>
                      <a:pt x="66" y="12"/>
                    </a:lnTo>
                    <a:lnTo>
                      <a:pt x="67" y="13"/>
                    </a:lnTo>
                    <a:lnTo>
                      <a:pt x="71" y="19"/>
                    </a:lnTo>
                    <a:lnTo>
                      <a:pt x="72" y="19"/>
                    </a:lnTo>
                    <a:lnTo>
                      <a:pt x="81" y="34"/>
                    </a:lnTo>
                    <a:lnTo>
                      <a:pt x="82" y="37"/>
                    </a:lnTo>
                    <a:lnTo>
                      <a:pt x="83" y="39"/>
                    </a:lnTo>
                    <a:lnTo>
                      <a:pt x="83" y="41"/>
                    </a:lnTo>
                    <a:lnTo>
                      <a:pt x="84" y="44"/>
                    </a:lnTo>
                    <a:lnTo>
                      <a:pt x="87" y="55"/>
                    </a:lnTo>
                    <a:lnTo>
                      <a:pt x="88" y="57"/>
                    </a:lnTo>
                    <a:lnTo>
                      <a:pt x="88" y="60"/>
                    </a:lnTo>
                    <a:lnTo>
                      <a:pt x="88" y="61"/>
                    </a:lnTo>
                    <a:lnTo>
                      <a:pt x="89" y="64"/>
                    </a:lnTo>
                    <a:lnTo>
                      <a:pt x="89" y="66"/>
                    </a:lnTo>
                    <a:lnTo>
                      <a:pt x="89" y="68"/>
                    </a:lnTo>
                    <a:lnTo>
                      <a:pt x="89" y="71"/>
                    </a:lnTo>
                    <a:lnTo>
                      <a:pt x="89" y="75"/>
                    </a:lnTo>
                    <a:lnTo>
                      <a:pt x="89" y="77"/>
                    </a:lnTo>
                    <a:lnTo>
                      <a:pt x="89" y="78"/>
                    </a:lnTo>
                    <a:lnTo>
                      <a:pt x="88" y="82"/>
                    </a:lnTo>
                    <a:lnTo>
                      <a:pt x="88" y="85"/>
                    </a:lnTo>
                    <a:lnTo>
                      <a:pt x="87" y="88"/>
                    </a:lnTo>
                    <a:lnTo>
                      <a:pt x="87" y="89"/>
                    </a:lnTo>
                    <a:lnTo>
                      <a:pt x="86" y="92"/>
                    </a:lnTo>
                    <a:lnTo>
                      <a:pt x="86" y="93"/>
                    </a:lnTo>
                    <a:lnTo>
                      <a:pt x="85" y="96"/>
                    </a:lnTo>
                    <a:lnTo>
                      <a:pt x="85" y="98"/>
                    </a:lnTo>
                    <a:lnTo>
                      <a:pt x="84" y="99"/>
                    </a:lnTo>
                    <a:lnTo>
                      <a:pt x="83" y="102"/>
                    </a:lnTo>
                    <a:lnTo>
                      <a:pt x="83" y="103"/>
                    </a:lnTo>
                    <a:lnTo>
                      <a:pt x="82" y="105"/>
                    </a:lnTo>
                    <a:lnTo>
                      <a:pt x="81" y="108"/>
                    </a:lnTo>
                    <a:lnTo>
                      <a:pt x="79" y="112"/>
                    </a:lnTo>
                    <a:lnTo>
                      <a:pt x="78" y="113"/>
                    </a:lnTo>
                    <a:lnTo>
                      <a:pt x="78" y="115"/>
                    </a:lnTo>
                    <a:lnTo>
                      <a:pt x="76" y="118"/>
                    </a:lnTo>
                    <a:lnTo>
                      <a:pt x="74" y="121"/>
                    </a:lnTo>
                    <a:lnTo>
                      <a:pt x="73" y="122"/>
                    </a:lnTo>
                    <a:lnTo>
                      <a:pt x="72" y="123"/>
                    </a:lnTo>
                    <a:lnTo>
                      <a:pt x="71" y="124"/>
                    </a:lnTo>
                    <a:lnTo>
                      <a:pt x="70" y="126"/>
                    </a:lnTo>
                    <a:lnTo>
                      <a:pt x="69" y="128"/>
                    </a:lnTo>
                    <a:lnTo>
                      <a:pt x="68" y="129"/>
                    </a:lnTo>
                    <a:lnTo>
                      <a:pt x="67" y="129"/>
                    </a:lnTo>
                    <a:lnTo>
                      <a:pt x="66" y="131"/>
                    </a:lnTo>
                    <a:lnTo>
                      <a:pt x="65" y="132"/>
                    </a:lnTo>
                    <a:lnTo>
                      <a:pt x="64" y="133"/>
                    </a:lnTo>
                    <a:lnTo>
                      <a:pt x="63" y="134"/>
                    </a:lnTo>
                    <a:lnTo>
                      <a:pt x="62" y="135"/>
                    </a:lnTo>
                    <a:lnTo>
                      <a:pt x="60" y="136"/>
                    </a:lnTo>
                    <a:lnTo>
                      <a:pt x="59" y="138"/>
                    </a:lnTo>
                    <a:lnTo>
                      <a:pt x="58" y="139"/>
                    </a:lnTo>
                    <a:lnTo>
                      <a:pt x="57" y="140"/>
                    </a:lnTo>
                    <a:lnTo>
                      <a:pt x="56" y="140"/>
                    </a:lnTo>
                    <a:lnTo>
                      <a:pt x="55" y="141"/>
                    </a:lnTo>
                    <a:lnTo>
                      <a:pt x="54"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6" name="未知"/>
              <p:cNvSpPr/>
              <p:nvPr/>
            </p:nvSpPr>
            <p:spPr bwMode="auto">
              <a:xfrm>
                <a:off x="239" y="1113"/>
                <a:ext cx="42" cy="6"/>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4" h="17">
                    <a:moveTo>
                      <a:pt x="0" y="17"/>
                    </a:moveTo>
                    <a:lnTo>
                      <a:pt x="0" y="17"/>
                    </a:lnTo>
                    <a:lnTo>
                      <a:pt x="3" y="15"/>
                    </a:lnTo>
                    <a:lnTo>
                      <a:pt x="6" y="13"/>
                    </a:lnTo>
                    <a:lnTo>
                      <a:pt x="9" y="11"/>
                    </a:lnTo>
                    <a:lnTo>
                      <a:pt x="12" y="9"/>
                    </a:lnTo>
                    <a:lnTo>
                      <a:pt x="15" y="8"/>
                    </a:lnTo>
                    <a:lnTo>
                      <a:pt x="49" y="0"/>
                    </a:lnTo>
                    <a:lnTo>
                      <a:pt x="52" y="0"/>
                    </a:lnTo>
                    <a:lnTo>
                      <a:pt x="56" y="0"/>
                    </a:lnTo>
                    <a:lnTo>
                      <a:pt x="59" y="0"/>
                    </a:lnTo>
                    <a:lnTo>
                      <a:pt x="76" y="3"/>
                    </a:lnTo>
                    <a:lnTo>
                      <a:pt x="80" y="4"/>
                    </a:lnTo>
                    <a:lnTo>
                      <a:pt x="83" y="5"/>
                    </a:lnTo>
                    <a:lnTo>
                      <a:pt x="92" y="9"/>
                    </a:lnTo>
                    <a:lnTo>
                      <a:pt x="95" y="11"/>
                    </a:lnTo>
                    <a:lnTo>
                      <a:pt x="98" y="13"/>
                    </a:lnTo>
                    <a:lnTo>
                      <a:pt x="101" y="15"/>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7" name="未知"/>
              <p:cNvSpPr/>
              <p:nvPr/>
            </p:nvSpPr>
            <p:spPr bwMode="auto">
              <a:xfrm>
                <a:off x="231" y="1119"/>
                <a:ext cx="58" cy="58"/>
              </a:xfrm>
              <a:custGeom>
                <a:avLst/>
                <a:gdLst>
                  <a:gd name="T0" fmla="*/ 0 w 144"/>
                  <a:gd name="T1" fmla="*/ 0 h 143"/>
                  <a:gd name="T2" fmla="*/ 0 w 144"/>
                  <a:gd name="T3" fmla="*/ 0 h 143"/>
                  <a:gd name="T4" fmla="*/ 0 w 144"/>
                  <a:gd name="T5" fmla="*/ 0 h 143"/>
                  <a:gd name="T6" fmla="*/ 0 w 144"/>
                  <a:gd name="T7" fmla="*/ 0 h 143"/>
                  <a:gd name="T8" fmla="*/ 0 w 144"/>
                  <a:gd name="T9" fmla="*/ 0 h 143"/>
                  <a:gd name="T10" fmla="*/ 0 w 144"/>
                  <a:gd name="T11" fmla="*/ 0 h 143"/>
                  <a:gd name="T12" fmla="*/ 0 w 144"/>
                  <a:gd name="T13" fmla="*/ 0 h 143"/>
                  <a:gd name="T14" fmla="*/ 0 w 144"/>
                  <a:gd name="T15" fmla="*/ 0 h 143"/>
                  <a:gd name="T16" fmla="*/ 0 w 144"/>
                  <a:gd name="T17" fmla="*/ 0 h 143"/>
                  <a:gd name="T18" fmla="*/ 0 w 144"/>
                  <a:gd name="T19" fmla="*/ 0 h 143"/>
                  <a:gd name="T20" fmla="*/ 0 w 144"/>
                  <a:gd name="T21" fmla="*/ 0 h 143"/>
                  <a:gd name="T22" fmla="*/ 0 w 144"/>
                  <a:gd name="T23" fmla="*/ 0 h 143"/>
                  <a:gd name="T24" fmla="*/ 0 w 144"/>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3">
                    <a:moveTo>
                      <a:pt x="123" y="122"/>
                    </a:moveTo>
                    <a:lnTo>
                      <a:pt x="72" y="143"/>
                    </a:lnTo>
                    <a:lnTo>
                      <a:pt x="69" y="143"/>
                    </a:lnTo>
                    <a:lnTo>
                      <a:pt x="16" y="116"/>
                    </a:lnTo>
                    <a:lnTo>
                      <a:pt x="0" y="71"/>
                    </a:lnTo>
                    <a:lnTo>
                      <a:pt x="0" y="68"/>
                    </a:lnTo>
                    <a:lnTo>
                      <a:pt x="28" y="15"/>
                    </a:lnTo>
                    <a:lnTo>
                      <a:pt x="72" y="0"/>
                    </a:lnTo>
                    <a:lnTo>
                      <a:pt x="75" y="0"/>
                    </a:lnTo>
                    <a:lnTo>
                      <a:pt x="130" y="30"/>
                    </a:lnTo>
                    <a:lnTo>
                      <a:pt x="144" y="71"/>
                    </a:lnTo>
                    <a:lnTo>
                      <a:pt x="144" y="77"/>
                    </a:lnTo>
                    <a:lnTo>
                      <a:pt x="123" y="12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8" name="未知"/>
              <p:cNvSpPr/>
              <p:nvPr/>
            </p:nvSpPr>
            <p:spPr bwMode="auto">
              <a:xfrm>
                <a:off x="224" y="1113"/>
                <a:ext cx="72" cy="70"/>
              </a:xfrm>
              <a:custGeom>
                <a:avLst/>
                <a:gdLst>
                  <a:gd name="T0" fmla="*/ 0 w 178"/>
                  <a:gd name="T1" fmla="*/ 0 h 177"/>
                  <a:gd name="T2" fmla="*/ 0 w 178"/>
                  <a:gd name="T3" fmla="*/ 0 h 177"/>
                  <a:gd name="T4" fmla="*/ 0 w 178"/>
                  <a:gd name="T5" fmla="*/ 0 h 177"/>
                  <a:gd name="T6" fmla="*/ 0 w 178"/>
                  <a:gd name="T7" fmla="*/ 0 h 177"/>
                  <a:gd name="T8" fmla="*/ 0 w 178"/>
                  <a:gd name="T9" fmla="*/ 0 h 177"/>
                  <a:gd name="T10" fmla="*/ 0 w 178"/>
                  <a:gd name="T11" fmla="*/ 0 h 177"/>
                  <a:gd name="T12" fmla="*/ 0 w 178"/>
                  <a:gd name="T13" fmla="*/ 0 h 177"/>
                  <a:gd name="T14" fmla="*/ 0 w 178"/>
                  <a:gd name="T15" fmla="*/ 0 h 177"/>
                  <a:gd name="T16" fmla="*/ 0 w 178"/>
                  <a:gd name="T17" fmla="*/ 0 h 177"/>
                  <a:gd name="T18" fmla="*/ 0 w 178"/>
                  <a:gd name="T19" fmla="*/ 0 h 177"/>
                  <a:gd name="T20" fmla="*/ 0 w 178"/>
                  <a:gd name="T21" fmla="*/ 0 h 177"/>
                  <a:gd name="T22" fmla="*/ 0 w 178"/>
                  <a:gd name="T23" fmla="*/ 0 h 177"/>
                  <a:gd name="T24" fmla="*/ 0 w 178"/>
                  <a:gd name="T25" fmla="*/ 0 h 177"/>
                  <a:gd name="T26" fmla="*/ 0 w 178"/>
                  <a:gd name="T27" fmla="*/ 0 h 177"/>
                  <a:gd name="T28" fmla="*/ 0 w 178"/>
                  <a:gd name="T29" fmla="*/ 0 h 177"/>
                  <a:gd name="T30" fmla="*/ 0 w 178"/>
                  <a:gd name="T31" fmla="*/ 0 h 177"/>
                  <a:gd name="T32" fmla="*/ 0 w 178"/>
                  <a:gd name="T33" fmla="*/ 0 h 177"/>
                  <a:gd name="T34" fmla="*/ 0 w 178"/>
                  <a:gd name="T35" fmla="*/ 0 h 1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177">
                    <a:moveTo>
                      <a:pt x="152" y="26"/>
                    </a:moveTo>
                    <a:lnTo>
                      <a:pt x="96" y="0"/>
                    </a:lnTo>
                    <a:lnTo>
                      <a:pt x="89" y="0"/>
                    </a:lnTo>
                    <a:lnTo>
                      <a:pt x="86" y="0"/>
                    </a:lnTo>
                    <a:lnTo>
                      <a:pt x="29" y="23"/>
                    </a:lnTo>
                    <a:lnTo>
                      <a:pt x="1" y="82"/>
                    </a:lnTo>
                    <a:lnTo>
                      <a:pt x="0" y="88"/>
                    </a:lnTo>
                    <a:lnTo>
                      <a:pt x="1" y="95"/>
                    </a:lnTo>
                    <a:lnTo>
                      <a:pt x="26" y="151"/>
                    </a:lnTo>
                    <a:lnTo>
                      <a:pt x="82" y="177"/>
                    </a:lnTo>
                    <a:lnTo>
                      <a:pt x="89" y="177"/>
                    </a:lnTo>
                    <a:lnTo>
                      <a:pt x="93" y="177"/>
                    </a:lnTo>
                    <a:lnTo>
                      <a:pt x="149" y="154"/>
                    </a:lnTo>
                    <a:lnTo>
                      <a:pt x="177" y="99"/>
                    </a:lnTo>
                    <a:lnTo>
                      <a:pt x="178" y="88"/>
                    </a:lnTo>
                    <a:lnTo>
                      <a:pt x="178" y="85"/>
                    </a:lnTo>
                    <a:lnTo>
                      <a:pt x="154" y="28"/>
                    </a:lnTo>
                    <a:lnTo>
                      <a:pt x="152" y="2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9" name="未知"/>
              <p:cNvSpPr/>
              <p:nvPr/>
            </p:nvSpPr>
            <p:spPr bwMode="auto">
              <a:xfrm>
                <a:off x="250" y="1157"/>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w 50"/>
                  <a:gd name="T79" fmla="*/ 0 h 11"/>
                  <a:gd name="T80" fmla="*/ 0 w 50"/>
                  <a:gd name="T81" fmla="*/ 0 h 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0" h="11">
                    <a:moveTo>
                      <a:pt x="25" y="11"/>
                    </a:moveTo>
                    <a:lnTo>
                      <a:pt x="24" y="11"/>
                    </a:lnTo>
                    <a:lnTo>
                      <a:pt x="22" y="11"/>
                    </a:lnTo>
                    <a:lnTo>
                      <a:pt x="21" y="11"/>
                    </a:lnTo>
                    <a:lnTo>
                      <a:pt x="20" y="11"/>
                    </a:lnTo>
                    <a:lnTo>
                      <a:pt x="19" y="11"/>
                    </a:lnTo>
                    <a:lnTo>
                      <a:pt x="17" y="11"/>
                    </a:lnTo>
                    <a:lnTo>
                      <a:pt x="16" y="10"/>
                    </a:lnTo>
                    <a:lnTo>
                      <a:pt x="15" y="10"/>
                    </a:lnTo>
                    <a:lnTo>
                      <a:pt x="14" y="9"/>
                    </a:lnTo>
                    <a:lnTo>
                      <a:pt x="12" y="9"/>
                    </a:lnTo>
                    <a:lnTo>
                      <a:pt x="11" y="8"/>
                    </a:lnTo>
                    <a:lnTo>
                      <a:pt x="10" y="8"/>
                    </a:lnTo>
                    <a:lnTo>
                      <a:pt x="9" y="7"/>
                    </a:lnTo>
                    <a:lnTo>
                      <a:pt x="8" y="7"/>
                    </a:lnTo>
                    <a:lnTo>
                      <a:pt x="7" y="6"/>
                    </a:lnTo>
                    <a:lnTo>
                      <a:pt x="6" y="5"/>
                    </a:lnTo>
                    <a:lnTo>
                      <a:pt x="5" y="4"/>
                    </a:lnTo>
                    <a:lnTo>
                      <a:pt x="4" y="4"/>
                    </a:lnTo>
                    <a:lnTo>
                      <a:pt x="3" y="3"/>
                    </a:lnTo>
                    <a:lnTo>
                      <a:pt x="2" y="2"/>
                    </a:lnTo>
                    <a:lnTo>
                      <a:pt x="1" y="1"/>
                    </a:lnTo>
                    <a:lnTo>
                      <a:pt x="0" y="0"/>
                    </a:lnTo>
                    <a:lnTo>
                      <a:pt x="50" y="0"/>
                    </a:lnTo>
                    <a:lnTo>
                      <a:pt x="49" y="1"/>
                    </a:lnTo>
                    <a:lnTo>
                      <a:pt x="49" y="2"/>
                    </a:lnTo>
                    <a:lnTo>
                      <a:pt x="48" y="3"/>
                    </a:lnTo>
                    <a:lnTo>
                      <a:pt x="47" y="4"/>
                    </a:lnTo>
                    <a:lnTo>
                      <a:pt x="46" y="4"/>
                    </a:lnTo>
                    <a:lnTo>
                      <a:pt x="42" y="7"/>
                    </a:lnTo>
                    <a:lnTo>
                      <a:pt x="41" y="7"/>
                    </a:lnTo>
                    <a:lnTo>
                      <a:pt x="40" y="8"/>
                    </a:lnTo>
                    <a:lnTo>
                      <a:pt x="39" y="8"/>
                    </a:lnTo>
                    <a:lnTo>
                      <a:pt x="38" y="9"/>
                    </a:lnTo>
                    <a:lnTo>
                      <a:pt x="37" y="9"/>
                    </a:lnTo>
                    <a:lnTo>
                      <a:pt x="35" y="10"/>
                    </a:lnTo>
                    <a:lnTo>
                      <a:pt x="34" y="10"/>
                    </a:lnTo>
                    <a:lnTo>
                      <a:pt x="33" y="11"/>
                    </a:lnTo>
                    <a:lnTo>
                      <a:pt x="32"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0" name="未知"/>
              <p:cNvSpPr/>
              <p:nvPr/>
            </p:nvSpPr>
            <p:spPr bwMode="auto">
              <a:xfrm>
                <a:off x="247" y="1139"/>
                <a:ext cx="13" cy="18"/>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 h="43">
                    <a:moveTo>
                      <a:pt x="8" y="43"/>
                    </a:moveTo>
                    <a:lnTo>
                      <a:pt x="8" y="43"/>
                    </a:lnTo>
                    <a:lnTo>
                      <a:pt x="8" y="42"/>
                    </a:lnTo>
                    <a:lnTo>
                      <a:pt x="7" y="42"/>
                    </a:lnTo>
                    <a:lnTo>
                      <a:pt x="7" y="41"/>
                    </a:lnTo>
                    <a:lnTo>
                      <a:pt x="6" y="41"/>
                    </a:lnTo>
                    <a:lnTo>
                      <a:pt x="6" y="40"/>
                    </a:lnTo>
                    <a:lnTo>
                      <a:pt x="5" y="38"/>
                    </a:lnTo>
                    <a:lnTo>
                      <a:pt x="4" y="37"/>
                    </a:lnTo>
                    <a:lnTo>
                      <a:pt x="4" y="36"/>
                    </a:lnTo>
                    <a:lnTo>
                      <a:pt x="3" y="35"/>
                    </a:lnTo>
                    <a:lnTo>
                      <a:pt x="3" y="34"/>
                    </a:lnTo>
                    <a:lnTo>
                      <a:pt x="2" y="34"/>
                    </a:lnTo>
                    <a:lnTo>
                      <a:pt x="2" y="33"/>
                    </a:lnTo>
                    <a:lnTo>
                      <a:pt x="2" y="32"/>
                    </a:lnTo>
                    <a:lnTo>
                      <a:pt x="2" y="31"/>
                    </a:lnTo>
                    <a:lnTo>
                      <a:pt x="1" y="30"/>
                    </a:lnTo>
                    <a:lnTo>
                      <a:pt x="1" y="29"/>
                    </a:lnTo>
                    <a:lnTo>
                      <a:pt x="1" y="28"/>
                    </a:lnTo>
                    <a:lnTo>
                      <a:pt x="1" y="27"/>
                    </a:lnTo>
                    <a:lnTo>
                      <a:pt x="0" y="26"/>
                    </a:lnTo>
                    <a:lnTo>
                      <a:pt x="0" y="25"/>
                    </a:lnTo>
                    <a:lnTo>
                      <a:pt x="0" y="24"/>
                    </a:lnTo>
                    <a:lnTo>
                      <a:pt x="0" y="23"/>
                    </a:lnTo>
                    <a:lnTo>
                      <a:pt x="0" y="22"/>
                    </a:lnTo>
                    <a:lnTo>
                      <a:pt x="0" y="21"/>
                    </a:lnTo>
                    <a:lnTo>
                      <a:pt x="0" y="20"/>
                    </a:lnTo>
                    <a:lnTo>
                      <a:pt x="0" y="19"/>
                    </a:lnTo>
                    <a:lnTo>
                      <a:pt x="0" y="18"/>
                    </a:lnTo>
                    <a:lnTo>
                      <a:pt x="0" y="17"/>
                    </a:lnTo>
                    <a:lnTo>
                      <a:pt x="0" y="16"/>
                    </a:lnTo>
                    <a:lnTo>
                      <a:pt x="1" y="15"/>
                    </a:lnTo>
                    <a:lnTo>
                      <a:pt x="1" y="14"/>
                    </a:lnTo>
                    <a:lnTo>
                      <a:pt x="1" y="13"/>
                    </a:lnTo>
                    <a:lnTo>
                      <a:pt x="1" y="12"/>
                    </a:lnTo>
                    <a:lnTo>
                      <a:pt x="2" y="12"/>
                    </a:lnTo>
                    <a:lnTo>
                      <a:pt x="2" y="11"/>
                    </a:lnTo>
                    <a:lnTo>
                      <a:pt x="2" y="10"/>
                    </a:lnTo>
                    <a:lnTo>
                      <a:pt x="2" y="9"/>
                    </a:lnTo>
                    <a:lnTo>
                      <a:pt x="3" y="9"/>
                    </a:lnTo>
                    <a:lnTo>
                      <a:pt x="3" y="8"/>
                    </a:lnTo>
                    <a:lnTo>
                      <a:pt x="3" y="7"/>
                    </a:lnTo>
                    <a:lnTo>
                      <a:pt x="4" y="7"/>
                    </a:lnTo>
                    <a:lnTo>
                      <a:pt x="4" y="6"/>
                    </a:lnTo>
                    <a:lnTo>
                      <a:pt x="4" y="5"/>
                    </a:lnTo>
                    <a:lnTo>
                      <a:pt x="5" y="4"/>
                    </a:lnTo>
                    <a:lnTo>
                      <a:pt x="5" y="3"/>
                    </a:lnTo>
                    <a:lnTo>
                      <a:pt x="6" y="3"/>
                    </a:lnTo>
                    <a:lnTo>
                      <a:pt x="6" y="2"/>
                    </a:lnTo>
                    <a:lnTo>
                      <a:pt x="7" y="2"/>
                    </a:lnTo>
                    <a:lnTo>
                      <a:pt x="7" y="1"/>
                    </a:lnTo>
                    <a:lnTo>
                      <a:pt x="8" y="0"/>
                    </a:lnTo>
                    <a:lnTo>
                      <a:pt x="33" y="0"/>
                    </a:lnTo>
                    <a:lnTo>
                      <a:pt x="32" y="0"/>
                    </a:lnTo>
                    <a:lnTo>
                      <a:pt x="31" y="0"/>
                    </a:lnTo>
                    <a:lnTo>
                      <a:pt x="17" y="7"/>
                    </a:lnTo>
                    <a:lnTo>
                      <a:pt x="13" y="14"/>
                    </a:lnTo>
                    <a:lnTo>
                      <a:pt x="12" y="15"/>
                    </a:lnTo>
                    <a:lnTo>
                      <a:pt x="12" y="16"/>
                    </a:lnTo>
                    <a:lnTo>
                      <a:pt x="12" y="17"/>
                    </a:lnTo>
                    <a:lnTo>
                      <a:pt x="11" y="21"/>
                    </a:lnTo>
                    <a:lnTo>
                      <a:pt x="12" y="26"/>
                    </a:lnTo>
                    <a:lnTo>
                      <a:pt x="12" y="27"/>
                    </a:lnTo>
                    <a:lnTo>
                      <a:pt x="12" y="28"/>
                    </a:lnTo>
                    <a:lnTo>
                      <a:pt x="13" y="29"/>
                    </a:lnTo>
                    <a:lnTo>
                      <a:pt x="13" y="30"/>
                    </a:lnTo>
                    <a:lnTo>
                      <a:pt x="15" y="34"/>
                    </a:lnTo>
                    <a:lnTo>
                      <a:pt x="16" y="34"/>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1" name="未知"/>
              <p:cNvSpPr/>
              <p:nvPr/>
            </p:nvSpPr>
            <p:spPr bwMode="auto">
              <a:xfrm>
                <a:off x="260" y="1139"/>
                <a:ext cx="13" cy="18"/>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 h="43">
                    <a:moveTo>
                      <a:pt x="0" y="43"/>
                    </a:moveTo>
                    <a:lnTo>
                      <a:pt x="7" y="42"/>
                    </a:lnTo>
                    <a:lnTo>
                      <a:pt x="8" y="41"/>
                    </a:lnTo>
                    <a:lnTo>
                      <a:pt x="9" y="41"/>
                    </a:lnTo>
                    <a:lnTo>
                      <a:pt x="10" y="41"/>
                    </a:lnTo>
                    <a:lnTo>
                      <a:pt x="11" y="40"/>
                    </a:lnTo>
                    <a:lnTo>
                      <a:pt x="12" y="40"/>
                    </a:lnTo>
                    <a:lnTo>
                      <a:pt x="12" y="39"/>
                    </a:lnTo>
                    <a:lnTo>
                      <a:pt x="17" y="35"/>
                    </a:lnTo>
                    <a:lnTo>
                      <a:pt x="18" y="34"/>
                    </a:lnTo>
                    <a:lnTo>
                      <a:pt x="19" y="33"/>
                    </a:lnTo>
                    <a:lnTo>
                      <a:pt x="19" y="32"/>
                    </a:lnTo>
                    <a:lnTo>
                      <a:pt x="20" y="31"/>
                    </a:lnTo>
                    <a:lnTo>
                      <a:pt x="20" y="30"/>
                    </a:lnTo>
                    <a:lnTo>
                      <a:pt x="20" y="29"/>
                    </a:lnTo>
                    <a:lnTo>
                      <a:pt x="21" y="28"/>
                    </a:lnTo>
                    <a:lnTo>
                      <a:pt x="21" y="27"/>
                    </a:lnTo>
                    <a:lnTo>
                      <a:pt x="21" y="26"/>
                    </a:lnTo>
                    <a:lnTo>
                      <a:pt x="21" y="25"/>
                    </a:lnTo>
                    <a:lnTo>
                      <a:pt x="22" y="25"/>
                    </a:lnTo>
                    <a:lnTo>
                      <a:pt x="22" y="24"/>
                    </a:lnTo>
                    <a:lnTo>
                      <a:pt x="22" y="23"/>
                    </a:lnTo>
                    <a:lnTo>
                      <a:pt x="22" y="21"/>
                    </a:lnTo>
                    <a:lnTo>
                      <a:pt x="22" y="20"/>
                    </a:lnTo>
                    <a:lnTo>
                      <a:pt x="22" y="19"/>
                    </a:lnTo>
                    <a:lnTo>
                      <a:pt x="22" y="18"/>
                    </a:lnTo>
                    <a:lnTo>
                      <a:pt x="21" y="17"/>
                    </a:lnTo>
                    <a:lnTo>
                      <a:pt x="21" y="16"/>
                    </a:lnTo>
                    <a:lnTo>
                      <a:pt x="21" y="15"/>
                    </a:lnTo>
                    <a:lnTo>
                      <a:pt x="20" y="14"/>
                    </a:lnTo>
                    <a:lnTo>
                      <a:pt x="20" y="13"/>
                    </a:lnTo>
                    <a:lnTo>
                      <a:pt x="20" y="12"/>
                    </a:lnTo>
                    <a:lnTo>
                      <a:pt x="19" y="11"/>
                    </a:lnTo>
                    <a:lnTo>
                      <a:pt x="19" y="10"/>
                    </a:lnTo>
                    <a:lnTo>
                      <a:pt x="18" y="9"/>
                    </a:lnTo>
                    <a:lnTo>
                      <a:pt x="12" y="3"/>
                    </a:lnTo>
                    <a:lnTo>
                      <a:pt x="11" y="3"/>
                    </a:lnTo>
                    <a:lnTo>
                      <a:pt x="11" y="2"/>
                    </a:lnTo>
                    <a:lnTo>
                      <a:pt x="10" y="2"/>
                    </a:lnTo>
                    <a:lnTo>
                      <a:pt x="9" y="2"/>
                    </a:lnTo>
                    <a:lnTo>
                      <a:pt x="0" y="0"/>
                    </a:lnTo>
                    <a:lnTo>
                      <a:pt x="25" y="0"/>
                    </a:lnTo>
                    <a:lnTo>
                      <a:pt x="26" y="0"/>
                    </a:lnTo>
                    <a:lnTo>
                      <a:pt x="26" y="1"/>
                    </a:lnTo>
                    <a:lnTo>
                      <a:pt x="27" y="2"/>
                    </a:lnTo>
                    <a:lnTo>
                      <a:pt x="28" y="3"/>
                    </a:lnTo>
                    <a:lnTo>
                      <a:pt x="28" y="4"/>
                    </a:lnTo>
                    <a:lnTo>
                      <a:pt x="29" y="5"/>
                    </a:lnTo>
                    <a:lnTo>
                      <a:pt x="29" y="6"/>
                    </a:lnTo>
                    <a:lnTo>
                      <a:pt x="30" y="6"/>
                    </a:lnTo>
                    <a:lnTo>
                      <a:pt x="30" y="7"/>
                    </a:lnTo>
                    <a:lnTo>
                      <a:pt x="30" y="8"/>
                    </a:lnTo>
                    <a:lnTo>
                      <a:pt x="31" y="9"/>
                    </a:lnTo>
                    <a:lnTo>
                      <a:pt x="31" y="10"/>
                    </a:lnTo>
                    <a:lnTo>
                      <a:pt x="32" y="11"/>
                    </a:lnTo>
                    <a:lnTo>
                      <a:pt x="32" y="12"/>
                    </a:lnTo>
                    <a:lnTo>
                      <a:pt x="32" y="13"/>
                    </a:lnTo>
                    <a:lnTo>
                      <a:pt x="32" y="14"/>
                    </a:lnTo>
                    <a:lnTo>
                      <a:pt x="33" y="15"/>
                    </a:lnTo>
                    <a:lnTo>
                      <a:pt x="33" y="21"/>
                    </a:lnTo>
                    <a:lnTo>
                      <a:pt x="33" y="23"/>
                    </a:lnTo>
                    <a:lnTo>
                      <a:pt x="33" y="24"/>
                    </a:lnTo>
                    <a:lnTo>
                      <a:pt x="33" y="25"/>
                    </a:lnTo>
                    <a:lnTo>
                      <a:pt x="31" y="33"/>
                    </a:lnTo>
                    <a:lnTo>
                      <a:pt x="31" y="34"/>
                    </a:lnTo>
                    <a:lnTo>
                      <a:pt x="30" y="35"/>
                    </a:lnTo>
                    <a:lnTo>
                      <a:pt x="30" y="36"/>
                    </a:lnTo>
                    <a:lnTo>
                      <a:pt x="29" y="37"/>
                    </a:lnTo>
                    <a:lnTo>
                      <a:pt x="29" y="38"/>
                    </a:lnTo>
                    <a:lnTo>
                      <a:pt x="28" y="38"/>
                    </a:lnTo>
                    <a:lnTo>
                      <a:pt x="28" y="39"/>
                    </a:lnTo>
                    <a:lnTo>
                      <a:pt x="28" y="40"/>
                    </a:lnTo>
                    <a:lnTo>
                      <a:pt x="27" y="40"/>
                    </a:lnTo>
                    <a:lnTo>
                      <a:pt x="27" y="41"/>
                    </a:lnTo>
                    <a:lnTo>
                      <a:pt x="26" y="41"/>
                    </a:lnTo>
                    <a:lnTo>
                      <a:pt x="26"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2" name="未知"/>
              <p:cNvSpPr/>
              <p:nvPr/>
            </p:nvSpPr>
            <p:spPr bwMode="auto">
              <a:xfrm>
                <a:off x="250" y="1135"/>
                <a:ext cx="20" cy="4"/>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w 50"/>
                  <a:gd name="T59" fmla="*/ 0 h 12"/>
                  <a:gd name="T60" fmla="*/ 0 w 50"/>
                  <a:gd name="T61" fmla="*/ 0 h 12"/>
                  <a:gd name="T62" fmla="*/ 0 w 50"/>
                  <a:gd name="T63" fmla="*/ 0 h 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 h="12">
                    <a:moveTo>
                      <a:pt x="0" y="12"/>
                    </a:moveTo>
                    <a:lnTo>
                      <a:pt x="1" y="11"/>
                    </a:lnTo>
                    <a:lnTo>
                      <a:pt x="2" y="10"/>
                    </a:lnTo>
                    <a:lnTo>
                      <a:pt x="3" y="9"/>
                    </a:lnTo>
                    <a:lnTo>
                      <a:pt x="4" y="8"/>
                    </a:lnTo>
                    <a:lnTo>
                      <a:pt x="5" y="7"/>
                    </a:lnTo>
                    <a:lnTo>
                      <a:pt x="6" y="7"/>
                    </a:lnTo>
                    <a:lnTo>
                      <a:pt x="7" y="6"/>
                    </a:lnTo>
                    <a:lnTo>
                      <a:pt x="8" y="5"/>
                    </a:lnTo>
                    <a:lnTo>
                      <a:pt x="14" y="2"/>
                    </a:lnTo>
                    <a:lnTo>
                      <a:pt x="15" y="2"/>
                    </a:lnTo>
                    <a:lnTo>
                      <a:pt x="16" y="2"/>
                    </a:lnTo>
                    <a:lnTo>
                      <a:pt x="17" y="1"/>
                    </a:lnTo>
                    <a:lnTo>
                      <a:pt x="19" y="1"/>
                    </a:lnTo>
                    <a:lnTo>
                      <a:pt x="24" y="0"/>
                    </a:lnTo>
                    <a:lnTo>
                      <a:pt x="25" y="0"/>
                    </a:lnTo>
                    <a:lnTo>
                      <a:pt x="26" y="0"/>
                    </a:lnTo>
                    <a:lnTo>
                      <a:pt x="28" y="0"/>
                    </a:lnTo>
                    <a:lnTo>
                      <a:pt x="29" y="1"/>
                    </a:lnTo>
                    <a:lnTo>
                      <a:pt x="30" y="1"/>
                    </a:lnTo>
                    <a:lnTo>
                      <a:pt x="35" y="2"/>
                    </a:lnTo>
                    <a:lnTo>
                      <a:pt x="37" y="2"/>
                    </a:lnTo>
                    <a:lnTo>
                      <a:pt x="38" y="3"/>
                    </a:lnTo>
                    <a:lnTo>
                      <a:pt x="42" y="5"/>
                    </a:lnTo>
                    <a:lnTo>
                      <a:pt x="43" y="6"/>
                    </a:lnTo>
                    <a:lnTo>
                      <a:pt x="45" y="7"/>
                    </a:lnTo>
                    <a:lnTo>
                      <a:pt x="46" y="7"/>
                    </a:lnTo>
                    <a:lnTo>
                      <a:pt x="47" y="8"/>
                    </a:lnTo>
                    <a:lnTo>
                      <a:pt x="48" y="9"/>
                    </a:lnTo>
                    <a:lnTo>
                      <a:pt x="49" y="10"/>
                    </a:lnTo>
                    <a:lnTo>
                      <a:pt x="49"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3" name="未知"/>
              <p:cNvSpPr/>
              <p:nvPr/>
            </p:nvSpPr>
            <p:spPr bwMode="auto">
              <a:xfrm>
                <a:off x="251" y="1139"/>
                <a:ext cx="18" cy="18"/>
              </a:xfrm>
              <a:custGeom>
                <a:avLst/>
                <a:gdLst>
                  <a:gd name="T0" fmla="*/ 0 w 44"/>
                  <a:gd name="T1" fmla="*/ 0 h 43"/>
                  <a:gd name="T2" fmla="*/ 0 w 44"/>
                  <a:gd name="T3" fmla="*/ 0 h 43"/>
                  <a:gd name="T4" fmla="*/ 0 w 44"/>
                  <a:gd name="T5" fmla="*/ 0 h 43"/>
                  <a:gd name="T6" fmla="*/ 0 w 44"/>
                  <a:gd name="T7" fmla="*/ 0 h 43"/>
                  <a:gd name="T8" fmla="*/ 0 w 44"/>
                  <a:gd name="T9" fmla="*/ 0 h 43"/>
                  <a:gd name="T10" fmla="*/ 0 w 44"/>
                  <a:gd name="T11" fmla="*/ 0 h 43"/>
                  <a:gd name="T12" fmla="*/ 0 w 44"/>
                  <a:gd name="T13" fmla="*/ 0 h 43"/>
                  <a:gd name="T14" fmla="*/ 0 w 44"/>
                  <a:gd name="T15" fmla="*/ 0 h 43"/>
                  <a:gd name="T16" fmla="*/ 0 w 44"/>
                  <a:gd name="T17" fmla="*/ 0 h 43"/>
                  <a:gd name="T18" fmla="*/ 0 w 44"/>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3">
                    <a:moveTo>
                      <a:pt x="37" y="37"/>
                    </a:moveTo>
                    <a:lnTo>
                      <a:pt x="22" y="43"/>
                    </a:lnTo>
                    <a:lnTo>
                      <a:pt x="21" y="43"/>
                    </a:lnTo>
                    <a:lnTo>
                      <a:pt x="0" y="21"/>
                    </a:lnTo>
                    <a:lnTo>
                      <a:pt x="0" y="20"/>
                    </a:lnTo>
                    <a:lnTo>
                      <a:pt x="22" y="0"/>
                    </a:lnTo>
                    <a:lnTo>
                      <a:pt x="23" y="0"/>
                    </a:lnTo>
                    <a:lnTo>
                      <a:pt x="44" y="21"/>
                    </a:lnTo>
                    <a:lnTo>
                      <a:pt x="44" y="23"/>
                    </a:lnTo>
                    <a:lnTo>
                      <a:pt x="37"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4" name="未知"/>
              <p:cNvSpPr/>
              <p:nvPr/>
            </p:nvSpPr>
            <p:spPr bwMode="auto">
              <a:xfrm>
                <a:off x="247" y="1135"/>
                <a:ext cx="26"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7" y="10"/>
                    </a:moveTo>
                    <a:lnTo>
                      <a:pt x="33" y="0"/>
                    </a:lnTo>
                    <a:lnTo>
                      <a:pt x="32" y="0"/>
                    </a:lnTo>
                    <a:lnTo>
                      <a:pt x="0" y="33"/>
                    </a:lnTo>
                    <a:lnTo>
                      <a:pt x="0" y="36"/>
                    </a:lnTo>
                    <a:lnTo>
                      <a:pt x="33" y="66"/>
                    </a:lnTo>
                    <a:lnTo>
                      <a:pt x="34" y="66"/>
                    </a:lnTo>
                    <a:lnTo>
                      <a:pt x="66" y="33"/>
                    </a:lnTo>
                    <a:lnTo>
                      <a:pt x="66" y="32"/>
                    </a:lnTo>
                    <a:lnTo>
                      <a:pt x="57" y="1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5" name="未知"/>
              <p:cNvSpPr/>
              <p:nvPr/>
            </p:nvSpPr>
            <p:spPr bwMode="auto">
              <a:xfrm>
                <a:off x="285" y="1074"/>
                <a:ext cx="44" cy="45"/>
              </a:xfrm>
              <a:custGeom>
                <a:avLst/>
                <a:gdLst>
                  <a:gd name="T0" fmla="*/ 0 w 109"/>
                  <a:gd name="T1" fmla="*/ 0 h 111"/>
                  <a:gd name="T2" fmla="*/ 0 w 109"/>
                  <a:gd name="T3" fmla="*/ 0 h 111"/>
                  <a:gd name="T4" fmla="*/ 0 w 109"/>
                  <a:gd name="T5" fmla="*/ 0 h 111"/>
                  <a:gd name="T6" fmla="*/ 0 w 109"/>
                  <a:gd name="T7" fmla="*/ 0 h 111"/>
                  <a:gd name="T8" fmla="*/ 0 w 109"/>
                  <a:gd name="T9" fmla="*/ 0 h 111"/>
                  <a:gd name="T10" fmla="*/ 0 w 109"/>
                  <a:gd name="T11" fmla="*/ 0 h 111"/>
                  <a:gd name="T12" fmla="*/ 0 w 109"/>
                  <a:gd name="T13" fmla="*/ 0 h 111"/>
                  <a:gd name="T14" fmla="*/ 0 w 109"/>
                  <a:gd name="T15" fmla="*/ 0 h 111"/>
                  <a:gd name="T16" fmla="*/ 0 w 109"/>
                  <a:gd name="T17" fmla="*/ 0 h 111"/>
                  <a:gd name="T18" fmla="*/ 0 w 109"/>
                  <a:gd name="T19" fmla="*/ 0 h 111"/>
                  <a:gd name="T20" fmla="*/ 0 w 109"/>
                  <a:gd name="T21" fmla="*/ 0 h 111"/>
                  <a:gd name="T22" fmla="*/ 0 w 109"/>
                  <a:gd name="T23" fmla="*/ 0 h 111"/>
                  <a:gd name="T24" fmla="*/ 0 w 109"/>
                  <a:gd name="T25" fmla="*/ 0 h 111"/>
                  <a:gd name="T26" fmla="*/ 0 w 109"/>
                  <a:gd name="T27" fmla="*/ 0 h 111"/>
                  <a:gd name="T28" fmla="*/ 0 w 109"/>
                  <a:gd name="T29" fmla="*/ 0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1">
                    <a:moveTo>
                      <a:pt x="24" y="85"/>
                    </a:moveTo>
                    <a:lnTo>
                      <a:pt x="66" y="40"/>
                    </a:lnTo>
                    <a:lnTo>
                      <a:pt x="67" y="36"/>
                    </a:lnTo>
                    <a:lnTo>
                      <a:pt x="109" y="111"/>
                    </a:lnTo>
                    <a:lnTo>
                      <a:pt x="67" y="36"/>
                    </a:lnTo>
                    <a:lnTo>
                      <a:pt x="67" y="35"/>
                    </a:lnTo>
                    <a:lnTo>
                      <a:pt x="66" y="35"/>
                    </a:lnTo>
                    <a:lnTo>
                      <a:pt x="65" y="35"/>
                    </a:lnTo>
                    <a:lnTo>
                      <a:pt x="64" y="35"/>
                    </a:lnTo>
                    <a:lnTo>
                      <a:pt x="18" y="74"/>
                    </a:lnTo>
                    <a:lnTo>
                      <a:pt x="0" y="0"/>
                    </a:lnTo>
                    <a:lnTo>
                      <a:pt x="18" y="74"/>
                    </a:lnTo>
                    <a:lnTo>
                      <a:pt x="24" y="86"/>
                    </a:lnTo>
                    <a:lnTo>
                      <a:pt x="24" y="85"/>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6" name="未知"/>
              <p:cNvSpPr/>
              <p:nvPr/>
            </p:nvSpPr>
            <p:spPr bwMode="auto">
              <a:xfrm>
                <a:off x="272" y="1087"/>
                <a:ext cx="27" cy="37"/>
              </a:xfrm>
              <a:custGeom>
                <a:avLst/>
                <a:gdLst>
                  <a:gd name="T0" fmla="*/ 0 w 67"/>
                  <a:gd name="T1" fmla="*/ 0 h 93"/>
                  <a:gd name="T2" fmla="*/ 0 w 67"/>
                  <a:gd name="T3" fmla="*/ 0 h 93"/>
                  <a:gd name="T4" fmla="*/ 0 w 67"/>
                  <a:gd name="T5" fmla="*/ 0 h 93"/>
                  <a:gd name="T6" fmla="*/ 0 w 67"/>
                  <a:gd name="T7" fmla="*/ 0 h 93"/>
                  <a:gd name="T8" fmla="*/ 0 w 67"/>
                  <a:gd name="T9" fmla="*/ 0 h 93"/>
                  <a:gd name="T10" fmla="*/ 0 w 67"/>
                  <a:gd name="T11" fmla="*/ 0 h 93"/>
                  <a:gd name="T12" fmla="*/ 0 w 67"/>
                  <a:gd name="T13" fmla="*/ 0 h 93"/>
                  <a:gd name="T14" fmla="*/ 0 w 67"/>
                  <a:gd name="T15" fmla="*/ 0 h 93"/>
                  <a:gd name="T16" fmla="*/ 0 w 67"/>
                  <a:gd name="T17" fmla="*/ 0 h 93"/>
                  <a:gd name="T18" fmla="*/ 0 w 67"/>
                  <a:gd name="T19" fmla="*/ 0 h 93"/>
                  <a:gd name="T20" fmla="*/ 0 w 67"/>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93">
                    <a:moveTo>
                      <a:pt x="47" y="58"/>
                    </a:moveTo>
                    <a:lnTo>
                      <a:pt x="56" y="54"/>
                    </a:lnTo>
                    <a:lnTo>
                      <a:pt x="67" y="93"/>
                    </a:lnTo>
                    <a:lnTo>
                      <a:pt x="56" y="54"/>
                    </a:lnTo>
                    <a:lnTo>
                      <a:pt x="50" y="42"/>
                    </a:lnTo>
                    <a:lnTo>
                      <a:pt x="43" y="55"/>
                    </a:lnTo>
                    <a:lnTo>
                      <a:pt x="0" y="0"/>
                    </a:lnTo>
                    <a:lnTo>
                      <a:pt x="43" y="55"/>
                    </a:lnTo>
                    <a:lnTo>
                      <a:pt x="43" y="56"/>
                    </a:lnTo>
                    <a:lnTo>
                      <a:pt x="46" y="58"/>
                    </a:lnTo>
                    <a:lnTo>
                      <a:pt x="47" y="58"/>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7" name="未知"/>
              <p:cNvSpPr/>
              <p:nvPr/>
            </p:nvSpPr>
            <p:spPr bwMode="auto">
              <a:xfrm>
                <a:off x="290" y="1088"/>
                <a:ext cx="22" cy="22"/>
              </a:xfrm>
              <a:custGeom>
                <a:avLst/>
                <a:gdLst>
                  <a:gd name="T0" fmla="*/ 0 w 56"/>
                  <a:gd name="T1" fmla="*/ 0 h 55"/>
                  <a:gd name="T2" fmla="*/ 0 w 56"/>
                  <a:gd name="T3" fmla="*/ 0 h 55"/>
                  <a:gd name="T4" fmla="*/ 0 w 56"/>
                  <a:gd name="T5" fmla="*/ 0 h 55"/>
                  <a:gd name="T6" fmla="*/ 0 w 56"/>
                  <a:gd name="T7" fmla="*/ 0 h 55"/>
                  <a:gd name="T8" fmla="*/ 0 w 56"/>
                  <a:gd name="T9" fmla="*/ 0 h 55"/>
                  <a:gd name="T10" fmla="*/ 0 w 56"/>
                  <a:gd name="T11" fmla="*/ 0 h 55"/>
                  <a:gd name="T12" fmla="*/ 0 w 56"/>
                  <a:gd name="T13" fmla="*/ 0 h 55"/>
                  <a:gd name="T14" fmla="*/ 0 w 56"/>
                  <a:gd name="T15" fmla="*/ 0 h 55"/>
                  <a:gd name="T16" fmla="*/ 0 w 56"/>
                  <a:gd name="T17" fmla="*/ 0 h 55"/>
                  <a:gd name="T18" fmla="*/ 0 w 56"/>
                  <a:gd name="T19" fmla="*/ 0 h 55"/>
                  <a:gd name="T20" fmla="*/ 0 w 56"/>
                  <a:gd name="T21" fmla="*/ 0 h 55"/>
                  <a:gd name="T22" fmla="*/ 0 w 56"/>
                  <a:gd name="T23" fmla="*/ 0 h 55"/>
                  <a:gd name="T24" fmla="*/ 0 w 56"/>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5">
                    <a:moveTo>
                      <a:pt x="30" y="36"/>
                    </a:moveTo>
                    <a:lnTo>
                      <a:pt x="3" y="55"/>
                    </a:lnTo>
                    <a:lnTo>
                      <a:pt x="2" y="55"/>
                    </a:lnTo>
                    <a:lnTo>
                      <a:pt x="0" y="52"/>
                    </a:lnTo>
                    <a:lnTo>
                      <a:pt x="1" y="51"/>
                    </a:lnTo>
                    <a:lnTo>
                      <a:pt x="41" y="7"/>
                    </a:lnTo>
                    <a:lnTo>
                      <a:pt x="54" y="0"/>
                    </a:lnTo>
                    <a:lnTo>
                      <a:pt x="55" y="0"/>
                    </a:lnTo>
                    <a:lnTo>
                      <a:pt x="56" y="0"/>
                    </a:lnTo>
                    <a:lnTo>
                      <a:pt x="56" y="1"/>
                    </a:lnTo>
                    <a:lnTo>
                      <a:pt x="56" y="2"/>
                    </a:lnTo>
                    <a:lnTo>
                      <a:pt x="30" y="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8" name="未知"/>
              <p:cNvSpPr/>
              <p:nvPr/>
            </p:nvSpPr>
            <p:spPr bwMode="auto">
              <a:xfrm>
                <a:off x="260" y="1067"/>
                <a:ext cx="110"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3" y="242"/>
                    </a:moveTo>
                    <a:lnTo>
                      <a:pt x="256" y="232"/>
                    </a:lnTo>
                    <a:lnTo>
                      <a:pt x="276" y="276"/>
                    </a:lnTo>
                    <a:lnTo>
                      <a:pt x="256" y="232"/>
                    </a:lnTo>
                    <a:lnTo>
                      <a:pt x="44" y="19"/>
                    </a:lnTo>
                    <a:lnTo>
                      <a:pt x="33" y="34"/>
                    </a:lnTo>
                    <a:lnTo>
                      <a:pt x="0" y="0"/>
                    </a:lnTo>
                    <a:lnTo>
                      <a:pt x="33" y="34"/>
                    </a:lnTo>
                    <a:lnTo>
                      <a:pt x="33" y="35"/>
                    </a:lnTo>
                    <a:lnTo>
                      <a:pt x="222" y="233"/>
                    </a:lnTo>
                    <a:lnTo>
                      <a:pt x="242" y="242"/>
                    </a:lnTo>
                    <a:lnTo>
                      <a:pt x="243" y="242"/>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9" name="未知"/>
              <p:cNvSpPr/>
              <p:nvPr/>
            </p:nvSpPr>
            <p:spPr bwMode="auto">
              <a:xfrm>
                <a:off x="270" y="1063"/>
                <a:ext cx="104"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3" y="241"/>
                    </a:moveTo>
                    <a:lnTo>
                      <a:pt x="233" y="240"/>
                    </a:lnTo>
                    <a:lnTo>
                      <a:pt x="233" y="238"/>
                    </a:lnTo>
                    <a:lnTo>
                      <a:pt x="262" y="262"/>
                    </a:lnTo>
                    <a:lnTo>
                      <a:pt x="233" y="238"/>
                    </a:lnTo>
                    <a:lnTo>
                      <a:pt x="233" y="237"/>
                    </a:lnTo>
                    <a:lnTo>
                      <a:pt x="44" y="39"/>
                    </a:lnTo>
                    <a:lnTo>
                      <a:pt x="24" y="30"/>
                    </a:lnTo>
                    <a:lnTo>
                      <a:pt x="23" y="30"/>
                    </a:lnTo>
                    <a:lnTo>
                      <a:pt x="21" y="30"/>
                    </a:lnTo>
                    <a:lnTo>
                      <a:pt x="20" y="30"/>
                    </a:lnTo>
                    <a:lnTo>
                      <a:pt x="0" y="0"/>
                    </a:lnTo>
                    <a:lnTo>
                      <a:pt x="20" y="30"/>
                    </a:lnTo>
                    <a:lnTo>
                      <a:pt x="232" y="243"/>
                    </a:lnTo>
                    <a:lnTo>
                      <a:pt x="233" y="241"/>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0" name="未知"/>
              <p:cNvSpPr/>
              <p:nvPr/>
            </p:nvSpPr>
            <p:spPr bwMode="auto">
              <a:xfrm>
                <a:off x="273" y="1075"/>
                <a:ext cx="90"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220" y="219"/>
                    </a:moveTo>
                    <a:lnTo>
                      <a:pt x="224" y="208"/>
                    </a:lnTo>
                    <a:lnTo>
                      <a:pt x="224" y="207"/>
                    </a:lnTo>
                    <a:lnTo>
                      <a:pt x="35" y="9"/>
                    </a:lnTo>
                    <a:lnTo>
                      <a:pt x="15" y="0"/>
                    </a:lnTo>
                    <a:lnTo>
                      <a:pt x="14" y="0"/>
                    </a:lnTo>
                    <a:lnTo>
                      <a:pt x="0" y="15"/>
                    </a:lnTo>
                    <a:lnTo>
                      <a:pt x="0" y="16"/>
                    </a:lnTo>
                    <a:lnTo>
                      <a:pt x="189" y="214"/>
                    </a:lnTo>
                    <a:lnTo>
                      <a:pt x="209" y="223"/>
                    </a:lnTo>
                    <a:lnTo>
                      <a:pt x="210" y="223"/>
                    </a:lnTo>
                    <a:lnTo>
                      <a:pt x="220"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1" name="未知"/>
              <p:cNvSpPr/>
              <p:nvPr/>
            </p:nvSpPr>
            <p:spPr bwMode="auto">
              <a:xfrm>
                <a:off x="315" y="110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2" name="未知"/>
              <p:cNvSpPr/>
              <p:nvPr/>
            </p:nvSpPr>
            <p:spPr bwMode="auto">
              <a:xfrm>
                <a:off x="314" y="110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3" name="未知"/>
              <p:cNvSpPr/>
              <p:nvPr/>
            </p:nvSpPr>
            <p:spPr bwMode="auto">
              <a:xfrm>
                <a:off x="335" y="112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4" name="未知"/>
              <p:cNvSpPr/>
              <p:nvPr/>
            </p:nvSpPr>
            <p:spPr bwMode="auto">
              <a:xfrm>
                <a:off x="334" y="1127"/>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5" name="未知"/>
              <p:cNvSpPr/>
              <p:nvPr/>
            </p:nvSpPr>
            <p:spPr bwMode="auto">
              <a:xfrm>
                <a:off x="345" y="113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6" name="未知"/>
              <p:cNvSpPr/>
              <p:nvPr/>
            </p:nvSpPr>
            <p:spPr bwMode="auto">
              <a:xfrm>
                <a:off x="344" y="113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 name="未知"/>
              <p:cNvSpPr/>
              <p:nvPr/>
            </p:nvSpPr>
            <p:spPr bwMode="auto">
              <a:xfrm>
                <a:off x="325" y="111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 name="未知"/>
              <p:cNvSpPr/>
              <p:nvPr/>
            </p:nvSpPr>
            <p:spPr bwMode="auto">
              <a:xfrm>
                <a:off x="324" y="1117"/>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 name="未知"/>
              <p:cNvSpPr/>
              <p:nvPr/>
            </p:nvSpPr>
            <p:spPr bwMode="auto">
              <a:xfrm>
                <a:off x="306" y="10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0" name="未知"/>
              <p:cNvSpPr/>
              <p:nvPr/>
            </p:nvSpPr>
            <p:spPr bwMode="auto">
              <a:xfrm>
                <a:off x="304" y="10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1" name="未知"/>
              <p:cNvSpPr/>
              <p:nvPr/>
            </p:nvSpPr>
            <p:spPr bwMode="auto">
              <a:xfrm>
                <a:off x="306" y="1135"/>
                <a:ext cx="250" cy="250"/>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540" y="546"/>
                    </a:moveTo>
                    <a:lnTo>
                      <a:pt x="591" y="511"/>
                    </a:lnTo>
                    <a:lnTo>
                      <a:pt x="594" y="490"/>
                    </a:lnTo>
                    <a:lnTo>
                      <a:pt x="627" y="627"/>
                    </a:lnTo>
                    <a:lnTo>
                      <a:pt x="594" y="490"/>
                    </a:lnTo>
                    <a:lnTo>
                      <a:pt x="593" y="486"/>
                    </a:lnTo>
                    <a:lnTo>
                      <a:pt x="180" y="68"/>
                    </a:lnTo>
                    <a:lnTo>
                      <a:pt x="132" y="32"/>
                    </a:lnTo>
                    <a:lnTo>
                      <a:pt x="129" y="31"/>
                    </a:lnTo>
                    <a:lnTo>
                      <a:pt x="127" y="31"/>
                    </a:lnTo>
                    <a:lnTo>
                      <a:pt x="80" y="72"/>
                    </a:lnTo>
                    <a:lnTo>
                      <a:pt x="79" y="82"/>
                    </a:lnTo>
                    <a:lnTo>
                      <a:pt x="0" y="0"/>
                    </a:lnTo>
                    <a:lnTo>
                      <a:pt x="79" y="82"/>
                    </a:lnTo>
                    <a:lnTo>
                      <a:pt x="79" y="85"/>
                    </a:lnTo>
                    <a:lnTo>
                      <a:pt x="499" y="534"/>
                    </a:lnTo>
                    <a:lnTo>
                      <a:pt x="537" y="546"/>
                    </a:lnTo>
                    <a:lnTo>
                      <a:pt x="540" y="546"/>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2" name="未知"/>
              <p:cNvSpPr/>
              <p:nvPr/>
            </p:nvSpPr>
            <p:spPr bwMode="auto">
              <a:xfrm>
                <a:off x="350" y="1115"/>
                <a:ext cx="226" cy="226"/>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8" y="116"/>
                    </a:lnTo>
                    <a:lnTo>
                      <a:pt x="0" y="0"/>
                    </a:lnTo>
                    <a:lnTo>
                      <a:pt x="68" y="116"/>
                    </a:lnTo>
                    <a:lnTo>
                      <a:pt x="481" y="529"/>
                    </a:lnTo>
                    <a:lnTo>
                      <a:pt x="563" y="563"/>
                    </a:lnTo>
                    <a:lnTo>
                      <a:pt x="481" y="529"/>
                    </a:lnTo>
                    <a:lnTo>
                      <a:pt x="481" y="528"/>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3" name="未知"/>
              <p:cNvSpPr/>
              <p:nvPr/>
            </p:nvSpPr>
            <p:spPr bwMode="auto">
              <a:xfrm>
                <a:off x="269" y="1121"/>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5"/>
                    </a:moveTo>
                    <a:lnTo>
                      <a:pt x="234" y="97"/>
                    </a:lnTo>
                    <a:lnTo>
                      <a:pt x="253" y="253"/>
                    </a:lnTo>
                    <a:lnTo>
                      <a:pt x="234" y="97"/>
                    </a:lnTo>
                    <a:lnTo>
                      <a:pt x="158" y="22"/>
                    </a:lnTo>
                    <a:lnTo>
                      <a:pt x="21" y="152"/>
                    </a:lnTo>
                    <a:lnTo>
                      <a:pt x="0" y="0"/>
                    </a:lnTo>
                    <a:lnTo>
                      <a:pt x="21" y="152"/>
                    </a:lnTo>
                    <a:lnTo>
                      <a:pt x="47" y="171"/>
                    </a:lnTo>
                    <a:lnTo>
                      <a:pt x="144" y="125"/>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4" name="未知"/>
              <p:cNvSpPr/>
              <p:nvPr/>
            </p:nvSpPr>
            <p:spPr bwMode="auto">
              <a:xfrm>
                <a:off x="324" y="1097"/>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10" y="142"/>
                    </a:moveTo>
                    <a:lnTo>
                      <a:pt x="175" y="174"/>
                    </a:lnTo>
                    <a:lnTo>
                      <a:pt x="110" y="142"/>
                    </a:lnTo>
                    <a:lnTo>
                      <a:pt x="47" y="55"/>
                    </a:lnTo>
                    <a:lnTo>
                      <a:pt x="21" y="80"/>
                    </a:lnTo>
                    <a:lnTo>
                      <a:pt x="0" y="0"/>
                    </a:lnTo>
                    <a:lnTo>
                      <a:pt x="21" y="80"/>
                    </a:lnTo>
                    <a:lnTo>
                      <a:pt x="97" y="155"/>
                    </a:lnTo>
                    <a:lnTo>
                      <a:pt x="110" y="142"/>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5" name="未知"/>
              <p:cNvSpPr/>
              <p:nvPr/>
            </p:nvSpPr>
            <p:spPr bwMode="auto">
              <a:xfrm>
                <a:off x="278" y="1119"/>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4" y="141"/>
                    </a:lnTo>
                    <a:lnTo>
                      <a:pt x="170" y="141"/>
                    </a:lnTo>
                    <a:lnTo>
                      <a:pt x="165" y="140"/>
                    </a:lnTo>
                    <a:lnTo>
                      <a:pt x="123" y="128"/>
                    </a:lnTo>
                    <a:lnTo>
                      <a:pt x="26" y="174"/>
                    </a:lnTo>
                    <a:lnTo>
                      <a:pt x="0" y="155"/>
                    </a:lnTo>
                    <a:lnTo>
                      <a:pt x="163" y="0"/>
                    </a:lnTo>
                    <a:lnTo>
                      <a:pt x="226"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 name="未知"/>
              <p:cNvSpPr/>
              <p:nvPr/>
            </p:nvSpPr>
            <p:spPr bwMode="auto">
              <a:xfrm>
                <a:off x="222" y="1124"/>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6"/>
                    </a:moveTo>
                    <a:lnTo>
                      <a:pt x="15" y="15"/>
                    </a:lnTo>
                    <a:lnTo>
                      <a:pt x="0" y="0"/>
                    </a:lnTo>
                    <a:lnTo>
                      <a:pt x="1" y="2"/>
                    </a:lnTo>
                    <a:lnTo>
                      <a:pt x="14" y="17"/>
                    </a:lnTo>
                    <a:lnTo>
                      <a:pt x="14"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7" name="未知"/>
              <p:cNvSpPr/>
              <p:nvPr/>
            </p:nvSpPr>
            <p:spPr bwMode="auto">
              <a:xfrm>
                <a:off x="199" y="1048"/>
                <a:ext cx="111"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3" y="205"/>
                    </a:moveTo>
                    <a:lnTo>
                      <a:pt x="115" y="159"/>
                    </a:lnTo>
                    <a:lnTo>
                      <a:pt x="165" y="115"/>
                    </a:lnTo>
                    <a:lnTo>
                      <a:pt x="181" y="108"/>
                    </a:lnTo>
                    <a:lnTo>
                      <a:pt x="230" y="157"/>
                    </a:lnTo>
                    <a:lnTo>
                      <a:pt x="261" y="125"/>
                    </a:lnTo>
                    <a:lnTo>
                      <a:pt x="279" y="279"/>
                    </a:lnTo>
                    <a:lnTo>
                      <a:pt x="261" y="125"/>
                    </a:lnTo>
                    <a:lnTo>
                      <a:pt x="165" y="29"/>
                    </a:lnTo>
                    <a:lnTo>
                      <a:pt x="157" y="35"/>
                    </a:lnTo>
                    <a:lnTo>
                      <a:pt x="147" y="43"/>
                    </a:lnTo>
                    <a:lnTo>
                      <a:pt x="103" y="87"/>
                    </a:lnTo>
                    <a:lnTo>
                      <a:pt x="64" y="141"/>
                    </a:lnTo>
                    <a:lnTo>
                      <a:pt x="50" y="176"/>
                    </a:lnTo>
                    <a:lnTo>
                      <a:pt x="0" y="0"/>
                    </a:lnTo>
                    <a:lnTo>
                      <a:pt x="50" y="176"/>
                    </a:lnTo>
                    <a:lnTo>
                      <a:pt x="50" y="177"/>
                    </a:lnTo>
                    <a:lnTo>
                      <a:pt x="72" y="206"/>
                    </a:lnTo>
                    <a:lnTo>
                      <a:pt x="73" y="205"/>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8" name="未知"/>
              <p:cNvSpPr/>
              <p:nvPr/>
            </p:nvSpPr>
            <p:spPr bwMode="auto">
              <a:xfrm>
                <a:off x="253" y="1025"/>
                <a:ext cx="81" cy="80"/>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w 202"/>
                  <a:gd name="T23" fmla="*/ 0 h 202"/>
                  <a:gd name="T24" fmla="*/ 0 w 202"/>
                  <a:gd name="T25" fmla="*/ 0 h 202"/>
                  <a:gd name="T26" fmla="*/ 0 w 202"/>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2">
                    <a:moveTo>
                      <a:pt x="148" y="160"/>
                    </a:moveTo>
                    <a:lnTo>
                      <a:pt x="202" y="202"/>
                    </a:lnTo>
                    <a:lnTo>
                      <a:pt x="148" y="160"/>
                    </a:lnTo>
                    <a:lnTo>
                      <a:pt x="123" y="105"/>
                    </a:lnTo>
                    <a:lnTo>
                      <a:pt x="68" y="69"/>
                    </a:lnTo>
                    <a:lnTo>
                      <a:pt x="59" y="71"/>
                    </a:lnTo>
                    <a:lnTo>
                      <a:pt x="50" y="74"/>
                    </a:lnTo>
                    <a:lnTo>
                      <a:pt x="41" y="80"/>
                    </a:lnTo>
                    <a:lnTo>
                      <a:pt x="31" y="86"/>
                    </a:lnTo>
                    <a:lnTo>
                      <a:pt x="30" y="87"/>
                    </a:lnTo>
                    <a:lnTo>
                      <a:pt x="0" y="0"/>
                    </a:lnTo>
                    <a:lnTo>
                      <a:pt x="30" y="87"/>
                    </a:lnTo>
                    <a:lnTo>
                      <a:pt x="126" y="183"/>
                    </a:lnTo>
                    <a:lnTo>
                      <a:pt x="148" y="160"/>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9" name="未知"/>
              <p:cNvSpPr/>
              <p:nvPr/>
            </p:nvSpPr>
            <p:spPr bwMode="auto">
              <a:xfrm>
                <a:off x="219" y="1052"/>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4"/>
                    </a:lnTo>
                    <a:lnTo>
                      <a:pt x="70" y="58"/>
                    </a:lnTo>
                    <a:lnTo>
                      <a:pt x="116" y="17"/>
                    </a:lnTo>
                    <a:lnTo>
                      <a:pt x="153" y="0"/>
                    </a:lnTo>
                    <a:lnTo>
                      <a:pt x="162" y="0"/>
                    </a:lnTo>
                    <a:lnTo>
                      <a:pt x="213" y="43"/>
                    </a:lnTo>
                    <a:lnTo>
                      <a:pt x="233" y="91"/>
                    </a:lnTo>
                    <a:lnTo>
                      <a:pt x="180" y="146"/>
                    </a:lnTo>
                    <a:lnTo>
                      <a:pt x="131" y="97"/>
                    </a:lnTo>
                    <a:lnTo>
                      <a:pt x="126" y="98"/>
                    </a:lnTo>
                    <a:lnTo>
                      <a:pt x="72" y="141"/>
                    </a:lnTo>
                    <a:lnTo>
                      <a:pt x="29" y="187"/>
                    </a:lnTo>
                    <a:lnTo>
                      <a:pt x="21"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0" name="未知"/>
              <p:cNvSpPr/>
              <p:nvPr/>
            </p:nvSpPr>
            <p:spPr bwMode="auto">
              <a:xfrm>
                <a:off x="311" y="1130"/>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75" y="127"/>
                    </a:moveTo>
                    <a:lnTo>
                      <a:pt x="136" y="75"/>
                    </a:lnTo>
                    <a:lnTo>
                      <a:pt x="144" y="57"/>
                    </a:lnTo>
                    <a:lnTo>
                      <a:pt x="175" y="174"/>
                    </a:lnTo>
                    <a:lnTo>
                      <a:pt x="144" y="57"/>
                    </a:lnTo>
                    <a:lnTo>
                      <a:pt x="144" y="55"/>
                    </a:lnTo>
                    <a:lnTo>
                      <a:pt x="118" y="31"/>
                    </a:lnTo>
                    <a:lnTo>
                      <a:pt x="116" y="31"/>
                    </a:lnTo>
                    <a:lnTo>
                      <a:pt x="55" y="83"/>
                    </a:lnTo>
                    <a:lnTo>
                      <a:pt x="47" y="101"/>
                    </a:lnTo>
                    <a:lnTo>
                      <a:pt x="0" y="0"/>
                    </a:lnTo>
                    <a:lnTo>
                      <a:pt x="47" y="101"/>
                    </a:lnTo>
                    <a:lnTo>
                      <a:pt x="47" y="103"/>
                    </a:lnTo>
                    <a:lnTo>
                      <a:pt x="73" y="127"/>
                    </a:lnTo>
                    <a:lnTo>
                      <a:pt x="75" y="127"/>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1" name="未知"/>
              <p:cNvSpPr/>
              <p:nvPr/>
            </p:nvSpPr>
            <p:spPr bwMode="auto">
              <a:xfrm>
                <a:off x="509" y="1321"/>
                <a:ext cx="16"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2">
                    <a:moveTo>
                      <a:pt x="23" y="0"/>
                    </a:moveTo>
                    <a:lnTo>
                      <a:pt x="41" y="21"/>
                    </a:lnTo>
                    <a:lnTo>
                      <a:pt x="41" y="23"/>
                    </a:lnTo>
                    <a:lnTo>
                      <a:pt x="20" y="42"/>
                    </a:lnTo>
                    <a:lnTo>
                      <a:pt x="18" y="41"/>
                    </a:lnTo>
                    <a:lnTo>
                      <a:pt x="0" y="20"/>
                    </a:lnTo>
                    <a:lnTo>
                      <a:pt x="0" y="19"/>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2" name="未知"/>
              <p:cNvSpPr/>
              <p:nvPr/>
            </p:nvSpPr>
            <p:spPr bwMode="auto">
              <a:xfrm>
                <a:off x="509" y="1321"/>
                <a:ext cx="16"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w 41"/>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35" y="36"/>
                    </a:moveTo>
                    <a:lnTo>
                      <a:pt x="20" y="42"/>
                    </a:lnTo>
                    <a:lnTo>
                      <a:pt x="18" y="41"/>
                    </a:lnTo>
                    <a:lnTo>
                      <a:pt x="0" y="20"/>
                    </a:lnTo>
                    <a:lnTo>
                      <a:pt x="0" y="19"/>
                    </a:lnTo>
                    <a:lnTo>
                      <a:pt x="21" y="0"/>
                    </a:lnTo>
                    <a:lnTo>
                      <a:pt x="23" y="0"/>
                    </a:lnTo>
                    <a:lnTo>
                      <a:pt x="41" y="21"/>
                    </a:lnTo>
                    <a:lnTo>
                      <a:pt x="41"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3" name="未知"/>
              <p:cNvSpPr/>
              <p:nvPr/>
            </p:nvSpPr>
            <p:spPr bwMode="auto">
              <a:xfrm>
                <a:off x="15" y="1298"/>
                <a:ext cx="21" cy="21"/>
              </a:xfrm>
              <a:custGeom>
                <a:avLst/>
                <a:gdLst>
                  <a:gd name="T0" fmla="*/ 0 w 51"/>
                  <a:gd name="T1" fmla="*/ 0 h 51"/>
                  <a:gd name="T2" fmla="*/ 0 w 51"/>
                  <a:gd name="T3" fmla="*/ 0 h 51"/>
                  <a:gd name="T4" fmla="*/ 0 w 51"/>
                  <a:gd name="T5" fmla="*/ 0 h 51"/>
                  <a:gd name="T6" fmla="*/ 0 w 51"/>
                  <a:gd name="T7" fmla="*/ 0 h 51"/>
                  <a:gd name="T8" fmla="*/ 0 w 51"/>
                  <a:gd name="T9" fmla="*/ 0 h 51"/>
                  <a:gd name="T10" fmla="*/ 0 w 51"/>
                  <a:gd name="T11" fmla="*/ 0 h 51"/>
                  <a:gd name="T12" fmla="*/ 0 w 51"/>
                  <a:gd name="T13" fmla="*/ 0 h 51"/>
                  <a:gd name="T14" fmla="*/ 0 w 51"/>
                  <a:gd name="T15" fmla="*/ 0 h 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51">
                    <a:moveTo>
                      <a:pt x="51" y="1"/>
                    </a:moveTo>
                    <a:lnTo>
                      <a:pt x="48" y="0"/>
                    </a:lnTo>
                    <a:lnTo>
                      <a:pt x="42" y="0"/>
                    </a:lnTo>
                    <a:lnTo>
                      <a:pt x="35" y="0"/>
                    </a:lnTo>
                    <a:lnTo>
                      <a:pt x="0" y="41"/>
                    </a:lnTo>
                    <a:lnTo>
                      <a:pt x="1" y="48"/>
                    </a:lnTo>
                    <a:lnTo>
                      <a:pt x="1" y="51"/>
                    </a:lnTo>
                    <a:lnTo>
                      <a:pt x="51"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4" name="未知"/>
              <p:cNvSpPr/>
              <p:nvPr/>
            </p:nvSpPr>
            <p:spPr bwMode="auto">
              <a:xfrm>
                <a:off x="0" y="1283"/>
                <a:ext cx="101" cy="101"/>
              </a:xfrm>
              <a:custGeom>
                <a:avLst/>
                <a:gdLst>
                  <a:gd name="T0" fmla="*/ 0 w 253"/>
                  <a:gd name="T1" fmla="*/ 0 h 254"/>
                  <a:gd name="T2" fmla="*/ 0 w 253"/>
                  <a:gd name="T3" fmla="*/ 0 h 254"/>
                  <a:gd name="T4" fmla="*/ 0 w 253"/>
                  <a:gd name="T5" fmla="*/ 0 h 254"/>
                  <a:gd name="T6" fmla="*/ 0 w 253"/>
                  <a:gd name="T7" fmla="*/ 0 h 254"/>
                  <a:gd name="T8" fmla="*/ 0 w 253"/>
                  <a:gd name="T9" fmla="*/ 0 h 254"/>
                  <a:gd name="T10" fmla="*/ 0 w 253"/>
                  <a:gd name="T11" fmla="*/ 0 h 254"/>
                  <a:gd name="T12" fmla="*/ 0 w 253"/>
                  <a:gd name="T13" fmla="*/ 0 h 254"/>
                  <a:gd name="T14" fmla="*/ 0 w 253"/>
                  <a:gd name="T15" fmla="*/ 0 h 254"/>
                  <a:gd name="T16" fmla="*/ 0 w 253"/>
                  <a:gd name="T17" fmla="*/ 0 h 254"/>
                  <a:gd name="T18" fmla="*/ 0 w 253"/>
                  <a:gd name="T19" fmla="*/ 0 h 254"/>
                  <a:gd name="T20" fmla="*/ 0 w 253"/>
                  <a:gd name="T21" fmla="*/ 0 h 254"/>
                  <a:gd name="T22" fmla="*/ 0 w 253"/>
                  <a:gd name="T23" fmla="*/ 0 h 254"/>
                  <a:gd name="T24" fmla="*/ 0 w 253"/>
                  <a:gd name="T25" fmla="*/ 0 h 2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3" h="254">
                    <a:moveTo>
                      <a:pt x="227" y="150"/>
                    </a:moveTo>
                    <a:lnTo>
                      <a:pt x="253" y="254"/>
                    </a:lnTo>
                    <a:lnTo>
                      <a:pt x="227" y="150"/>
                    </a:lnTo>
                    <a:lnTo>
                      <a:pt x="186" y="97"/>
                    </a:lnTo>
                    <a:lnTo>
                      <a:pt x="139" y="59"/>
                    </a:lnTo>
                    <a:lnTo>
                      <a:pt x="89" y="40"/>
                    </a:lnTo>
                    <a:lnTo>
                      <a:pt x="39" y="90"/>
                    </a:lnTo>
                    <a:lnTo>
                      <a:pt x="0" y="0"/>
                    </a:lnTo>
                    <a:lnTo>
                      <a:pt x="39" y="90"/>
                    </a:lnTo>
                    <a:lnTo>
                      <a:pt x="64" y="147"/>
                    </a:lnTo>
                    <a:lnTo>
                      <a:pt x="104" y="194"/>
                    </a:lnTo>
                    <a:lnTo>
                      <a:pt x="150" y="228"/>
                    </a:lnTo>
                    <a:lnTo>
                      <a:pt x="227" y="15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5" name="未知"/>
              <p:cNvSpPr/>
              <p:nvPr/>
            </p:nvSpPr>
            <p:spPr bwMode="auto">
              <a:xfrm>
                <a:off x="50" y="1332"/>
                <a:ext cx="74" cy="75"/>
              </a:xfrm>
              <a:custGeom>
                <a:avLst/>
                <a:gdLst>
                  <a:gd name="T0" fmla="*/ 0 w 185"/>
                  <a:gd name="T1" fmla="*/ 0 h 186"/>
                  <a:gd name="T2" fmla="*/ 0 w 185"/>
                  <a:gd name="T3" fmla="*/ 0 h 186"/>
                  <a:gd name="T4" fmla="*/ 0 w 185"/>
                  <a:gd name="T5" fmla="*/ 0 h 186"/>
                  <a:gd name="T6" fmla="*/ 0 w 185"/>
                  <a:gd name="T7" fmla="*/ 0 h 186"/>
                  <a:gd name="T8" fmla="*/ 0 w 185"/>
                  <a:gd name="T9" fmla="*/ 0 h 186"/>
                  <a:gd name="T10" fmla="*/ 0 w 185"/>
                  <a:gd name="T11" fmla="*/ 0 h 186"/>
                  <a:gd name="T12" fmla="*/ 0 w 185"/>
                  <a:gd name="T13" fmla="*/ 0 h 186"/>
                  <a:gd name="T14" fmla="*/ 0 w 185"/>
                  <a:gd name="T15" fmla="*/ 0 h 186"/>
                  <a:gd name="T16" fmla="*/ 0 w 185"/>
                  <a:gd name="T17" fmla="*/ 0 h 186"/>
                  <a:gd name="T18" fmla="*/ 0 w 185"/>
                  <a:gd name="T19" fmla="*/ 0 h 186"/>
                  <a:gd name="T20" fmla="*/ 0 w 185"/>
                  <a:gd name="T21" fmla="*/ 0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186">
                    <a:moveTo>
                      <a:pt x="85" y="121"/>
                    </a:moveTo>
                    <a:lnTo>
                      <a:pt x="121" y="80"/>
                    </a:lnTo>
                    <a:lnTo>
                      <a:pt x="185" y="186"/>
                    </a:lnTo>
                    <a:lnTo>
                      <a:pt x="121" y="80"/>
                    </a:lnTo>
                    <a:lnTo>
                      <a:pt x="120" y="73"/>
                    </a:lnTo>
                    <a:lnTo>
                      <a:pt x="103" y="26"/>
                    </a:lnTo>
                    <a:lnTo>
                      <a:pt x="26" y="104"/>
                    </a:lnTo>
                    <a:lnTo>
                      <a:pt x="0" y="0"/>
                    </a:lnTo>
                    <a:lnTo>
                      <a:pt x="26" y="104"/>
                    </a:lnTo>
                    <a:lnTo>
                      <a:pt x="79" y="121"/>
                    </a:lnTo>
                    <a:lnTo>
                      <a:pt x="85" y="121"/>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6" name="未知"/>
              <p:cNvSpPr/>
              <p:nvPr/>
            </p:nvSpPr>
            <p:spPr bwMode="auto">
              <a:xfrm>
                <a:off x="15" y="1298"/>
                <a:ext cx="83" cy="83"/>
              </a:xfrm>
              <a:custGeom>
                <a:avLst/>
                <a:gdLst>
                  <a:gd name="T0" fmla="*/ 0 w 207"/>
                  <a:gd name="T1" fmla="*/ 0 h 206"/>
                  <a:gd name="T2" fmla="*/ 0 w 207"/>
                  <a:gd name="T3" fmla="*/ 0 h 206"/>
                  <a:gd name="T4" fmla="*/ 0 w 207"/>
                  <a:gd name="T5" fmla="*/ 0 h 206"/>
                  <a:gd name="T6" fmla="*/ 0 w 207"/>
                  <a:gd name="T7" fmla="*/ 0 h 206"/>
                  <a:gd name="T8" fmla="*/ 0 w 207"/>
                  <a:gd name="T9" fmla="*/ 0 h 206"/>
                  <a:gd name="T10" fmla="*/ 0 w 207"/>
                  <a:gd name="T11" fmla="*/ 0 h 206"/>
                  <a:gd name="T12" fmla="*/ 0 w 207"/>
                  <a:gd name="T13" fmla="*/ 0 h 206"/>
                  <a:gd name="T14" fmla="*/ 0 w 207"/>
                  <a:gd name="T15" fmla="*/ 0 h 206"/>
                  <a:gd name="T16" fmla="*/ 0 w 207"/>
                  <a:gd name="T17" fmla="*/ 0 h 206"/>
                  <a:gd name="T18" fmla="*/ 0 w 207"/>
                  <a:gd name="T19" fmla="*/ 0 h 206"/>
                  <a:gd name="T20" fmla="*/ 0 w 207"/>
                  <a:gd name="T21" fmla="*/ 0 h 206"/>
                  <a:gd name="T22" fmla="*/ 0 w 207"/>
                  <a:gd name="T23" fmla="*/ 0 h 206"/>
                  <a:gd name="T24" fmla="*/ 0 w 207"/>
                  <a:gd name="T25" fmla="*/ 0 h 206"/>
                  <a:gd name="T26" fmla="*/ 0 w 207"/>
                  <a:gd name="T27" fmla="*/ 0 h 206"/>
                  <a:gd name="T28" fmla="*/ 0 w 207"/>
                  <a:gd name="T29" fmla="*/ 0 h 206"/>
                  <a:gd name="T30" fmla="*/ 0 w 207"/>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7" h="206">
                    <a:moveTo>
                      <a:pt x="196" y="196"/>
                    </a:moveTo>
                    <a:lnTo>
                      <a:pt x="165" y="206"/>
                    </a:lnTo>
                    <a:lnTo>
                      <a:pt x="159" y="206"/>
                    </a:lnTo>
                    <a:lnTo>
                      <a:pt x="98" y="180"/>
                    </a:lnTo>
                    <a:lnTo>
                      <a:pt x="51" y="140"/>
                    </a:lnTo>
                    <a:lnTo>
                      <a:pt x="12" y="84"/>
                    </a:lnTo>
                    <a:lnTo>
                      <a:pt x="0" y="41"/>
                    </a:lnTo>
                    <a:lnTo>
                      <a:pt x="0" y="35"/>
                    </a:lnTo>
                    <a:lnTo>
                      <a:pt x="42" y="0"/>
                    </a:lnTo>
                    <a:lnTo>
                      <a:pt x="48" y="0"/>
                    </a:lnTo>
                    <a:lnTo>
                      <a:pt x="109" y="25"/>
                    </a:lnTo>
                    <a:lnTo>
                      <a:pt x="156" y="66"/>
                    </a:lnTo>
                    <a:lnTo>
                      <a:pt x="194" y="122"/>
                    </a:lnTo>
                    <a:lnTo>
                      <a:pt x="207" y="165"/>
                    </a:lnTo>
                    <a:lnTo>
                      <a:pt x="206" y="171"/>
                    </a:lnTo>
                    <a:lnTo>
                      <a:pt x="196" y="1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 name="未知"/>
              <p:cNvSpPr/>
              <p:nvPr/>
            </p:nvSpPr>
            <p:spPr bwMode="auto">
              <a:xfrm>
                <a:off x="16" y="1367"/>
                <a:ext cx="24" cy="23"/>
              </a:xfrm>
              <a:custGeom>
                <a:avLst/>
                <a:gdLst>
                  <a:gd name="T0" fmla="*/ 0 w 59"/>
                  <a:gd name="T1" fmla="*/ 0 h 59"/>
                  <a:gd name="T2" fmla="*/ 0 w 59"/>
                  <a:gd name="T3" fmla="*/ 0 h 59"/>
                  <a:gd name="T4" fmla="*/ 0 w 59"/>
                  <a:gd name="T5" fmla="*/ 0 h 59"/>
                  <a:gd name="T6" fmla="*/ 0 w 59"/>
                  <a:gd name="T7" fmla="*/ 0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59">
                    <a:moveTo>
                      <a:pt x="59" y="39"/>
                    </a:moveTo>
                    <a:lnTo>
                      <a:pt x="0" y="59"/>
                    </a:lnTo>
                    <a:lnTo>
                      <a:pt x="20" y="0"/>
                    </a:lnTo>
                    <a:lnTo>
                      <a:pt x="59" y="3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 name="未知"/>
              <p:cNvSpPr/>
              <p:nvPr/>
            </p:nvSpPr>
            <p:spPr bwMode="auto">
              <a:xfrm>
                <a:off x="26" y="1353"/>
                <a:ext cx="26" cy="27"/>
              </a:xfrm>
              <a:custGeom>
                <a:avLst/>
                <a:gdLst>
                  <a:gd name="T0" fmla="*/ 0 w 65"/>
                  <a:gd name="T1" fmla="*/ 0 h 68"/>
                  <a:gd name="T2" fmla="*/ 0 w 65"/>
                  <a:gd name="T3" fmla="*/ 0 h 68"/>
                  <a:gd name="T4" fmla="*/ 0 60000 65536"/>
                  <a:gd name="T5" fmla="*/ 0 60000 65536"/>
                </a:gdLst>
                <a:ahLst/>
                <a:cxnLst>
                  <a:cxn ang="T4">
                    <a:pos x="T0" y="T1"/>
                  </a:cxn>
                  <a:cxn ang="T5">
                    <a:pos x="T2" y="T3"/>
                  </a:cxn>
                </a:cxnLst>
                <a:rect l="0" t="0" r="r" b="b"/>
                <a:pathLst>
                  <a:path w="65" h="68">
                    <a:moveTo>
                      <a:pt x="0" y="68"/>
                    </a:moveTo>
                    <a:lnTo>
                      <a:pt x="6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 name="未知"/>
              <p:cNvSpPr/>
              <p:nvPr/>
            </p:nvSpPr>
            <p:spPr bwMode="auto">
              <a:xfrm>
                <a:off x="1111" y="154"/>
                <a:ext cx="1" cy="70"/>
              </a:xfrm>
              <a:custGeom>
                <a:avLst/>
                <a:gdLst>
                  <a:gd name="T0" fmla="*/ 1 w 2"/>
                  <a:gd name="T1" fmla="*/ 0 h 176"/>
                  <a:gd name="T2" fmla="*/ 0 w 2"/>
                  <a:gd name="T3" fmla="*/ 0 h 176"/>
                  <a:gd name="T4" fmla="*/ 0 w 2"/>
                  <a:gd name="T5" fmla="*/ 0 h 176"/>
                  <a:gd name="T6" fmla="*/ 0 w 2"/>
                  <a:gd name="T7" fmla="*/ 0 h 176"/>
                  <a:gd name="T8" fmla="*/ 0 w 2"/>
                  <a:gd name="T9" fmla="*/ 0 h 176"/>
                  <a:gd name="T10" fmla="*/ 0 w 2"/>
                  <a:gd name="T11" fmla="*/ 0 h 176"/>
                  <a:gd name="T12" fmla="*/ 0 w 2"/>
                  <a:gd name="T13" fmla="*/ 0 h 176"/>
                  <a:gd name="T14" fmla="*/ 0 w 2"/>
                  <a:gd name="T15" fmla="*/ 0 h 176"/>
                  <a:gd name="T16" fmla="*/ 0 w 2"/>
                  <a:gd name="T17" fmla="*/ 0 h 176"/>
                  <a:gd name="T18" fmla="*/ 0 w 2"/>
                  <a:gd name="T19" fmla="*/ 0 h 176"/>
                  <a:gd name="T20" fmla="*/ 0 w 2"/>
                  <a:gd name="T21" fmla="*/ 0 h 176"/>
                  <a:gd name="T22" fmla="*/ 0 w 2"/>
                  <a:gd name="T23" fmla="*/ 0 h 176"/>
                  <a:gd name="T24" fmla="*/ 0 w 2"/>
                  <a:gd name="T25" fmla="*/ 0 h 176"/>
                  <a:gd name="T26" fmla="*/ 0 w 2"/>
                  <a:gd name="T27" fmla="*/ 0 h 176"/>
                  <a:gd name="T28" fmla="*/ 0 w 2"/>
                  <a:gd name="T29" fmla="*/ 0 h 176"/>
                  <a:gd name="T30" fmla="*/ 0 w 2"/>
                  <a:gd name="T31" fmla="*/ 0 h 176"/>
                  <a:gd name="T32" fmla="*/ 0 w 2"/>
                  <a:gd name="T33" fmla="*/ 0 h 176"/>
                  <a:gd name="T34" fmla="*/ 0 w 2"/>
                  <a:gd name="T35" fmla="*/ 0 h 176"/>
                  <a:gd name="T36" fmla="*/ 0 w 2"/>
                  <a:gd name="T37" fmla="*/ 0 h 176"/>
                  <a:gd name="T38" fmla="*/ 0 w 2"/>
                  <a:gd name="T39" fmla="*/ 0 h 176"/>
                  <a:gd name="T40" fmla="*/ 0 w 2"/>
                  <a:gd name="T41" fmla="*/ 0 h 176"/>
                  <a:gd name="T42" fmla="*/ 0 w 2"/>
                  <a:gd name="T43" fmla="*/ 0 h 176"/>
                  <a:gd name="T44" fmla="*/ 1 w 2"/>
                  <a:gd name="T45" fmla="*/ 0 h 176"/>
                  <a:gd name="T46" fmla="*/ 1 w 2"/>
                  <a:gd name="T47" fmla="*/ 0 h 176"/>
                  <a:gd name="T48" fmla="*/ 1 w 2"/>
                  <a:gd name="T49" fmla="*/ 0 h 1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176">
                    <a:moveTo>
                      <a:pt x="2" y="0"/>
                    </a:moveTo>
                    <a:lnTo>
                      <a:pt x="0" y="0"/>
                    </a:lnTo>
                    <a:lnTo>
                      <a:pt x="0" y="1"/>
                    </a:lnTo>
                    <a:lnTo>
                      <a:pt x="0" y="2"/>
                    </a:lnTo>
                    <a:lnTo>
                      <a:pt x="0" y="5"/>
                    </a:lnTo>
                    <a:lnTo>
                      <a:pt x="0" y="8"/>
                    </a:lnTo>
                    <a:lnTo>
                      <a:pt x="0" y="12"/>
                    </a:lnTo>
                    <a:lnTo>
                      <a:pt x="0" y="18"/>
                    </a:lnTo>
                    <a:lnTo>
                      <a:pt x="0" y="23"/>
                    </a:lnTo>
                    <a:lnTo>
                      <a:pt x="0" y="30"/>
                    </a:lnTo>
                    <a:lnTo>
                      <a:pt x="0" y="38"/>
                    </a:lnTo>
                    <a:lnTo>
                      <a:pt x="0" y="46"/>
                    </a:lnTo>
                    <a:lnTo>
                      <a:pt x="0" y="54"/>
                    </a:lnTo>
                    <a:lnTo>
                      <a:pt x="0" y="64"/>
                    </a:lnTo>
                    <a:lnTo>
                      <a:pt x="0" y="73"/>
                    </a:lnTo>
                    <a:lnTo>
                      <a:pt x="0" y="84"/>
                    </a:lnTo>
                    <a:lnTo>
                      <a:pt x="0" y="95"/>
                    </a:lnTo>
                    <a:lnTo>
                      <a:pt x="0" y="106"/>
                    </a:lnTo>
                    <a:lnTo>
                      <a:pt x="0" y="118"/>
                    </a:lnTo>
                    <a:lnTo>
                      <a:pt x="0" y="130"/>
                    </a:lnTo>
                    <a:lnTo>
                      <a:pt x="0" y="142"/>
                    </a:lnTo>
                    <a:lnTo>
                      <a:pt x="0" y="155"/>
                    </a:lnTo>
                    <a:lnTo>
                      <a:pt x="1" y="167"/>
                    </a:lnTo>
                    <a:lnTo>
                      <a:pt x="2" y="17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 name="未知"/>
              <p:cNvSpPr/>
              <p:nvPr/>
            </p:nvSpPr>
            <p:spPr bwMode="auto">
              <a:xfrm>
                <a:off x="1120" y="154"/>
                <a:ext cx="0" cy="92"/>
              </a:xfrm>
              <a:custGeom>
                <a:avLst/>
                <a:gdLst>
                  <a:gd name="T0" fmla="*/ 0 h 230"/>
                  <a:gd name="T1" fmla="*/ 0 h 230"/>
                  <a:gd name="T2" fmla="*/ 0 60000 65536"/>
                  <a:gd name="T3" fmla="*/ 0 60000 65536"/>
                </a:gdLst>
                <a:ahLst/>
                <a:cxnLst>
                  <a:cxn ang="T2">
                    <a:pos x="0" y="T0"/>
                  </a:cxn>
                  <a:cxn ang="T3">
                    <a:pos x="0" y="T1"/>
                  </a:cxn>
                </a:cxnLst>
                <a:rect l="0" t="0" r="r" b="b"/>
                <a:pathLst>
                  <a:path h="230">
                    <a:moveTo>
                      <a:pt x="0" y="0"/>
                    </a:moveTo>
                    <a:lnTo>
                      <a:pt x="0" y="230"/>
                    </a:lnTo>
                  </a:path>
                </a:pathLst>
              </a:custGeom>
              <a:noFill/>
              <a:ln w="25158"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1" name="未知"/>
              <p:cNvSpPr/>
              <p:nvPr/>
            </p:nvSpPr>
            <p:spPr bwMode="auto">
              <a:xfrm>
                <a:off x="1136" y="154"/>
                <a:ext cx="0" cy="109"/>
              </a:xfrm>
              <a:custGeom>
                <a:avLst/>
                <a:gdLst>
                  <a:gd name="T0" fmla="*/ 0 h 274"/>
                  <a:gd name="T1" fmla="*/ 0 h 274"/>
                  <a:gd name="T2" fmla="*/ 0 60000 65536"/>
                  <a:gd name="T3" fmla="*/ 0 60000 65536"/>
                </a:gdLst>
                <a:ahLst/>
                <a:cxnLst>
                  <a:cxn ang="T2">
                    <a:pos x="0" y="T0"/>
                  </a:cxn>
                  <a:cxn ang="T3">
                    <a:pos x="0" y="T1"/>
                  </a:cxn>
                </a:cxnLst>
                <a:rect l="0" t="0" r="r" b="b"/>
                <a:pathLst>
                  <a:path h="274">
                    <a:moveTo>
                      <a:pt x="0" y="0"/>
                    </a:moveTo>
                    <a:lnTo>
                      <a:pt x="0" y="274"/>
                    </a:lnTo>
                  </a:path>
                </a:pathLst>
              </a:custGeom>
              <a:noFill/>
              <a:ln w="25158" cmpd="sng">
                <a:solidFill>
                  <a:srgbClr val="3333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2" name="未知"/>
              <p:cNvSpPr/>
              <p:nvPr/>
            </p:nvSpPr>
            <p:spPr bwMode="auto">
              <a:xfrm>
                <a:off x="1152" y="154"/>
                <a:ext cx="0" cy="118"/>
              </a:xfrm>
              <a:custGeom>
                <a:avLst/>
                <a:gdLst>
                  <a:gd name="T0" fmla="*/ 0 h 296"/>
                  <a:gd name="T1" fmla="*/ 0 h 296"/>
                  <a:gd name="T2" fmla="*/ 0 60000 65536"/>
                  <a:gd name="T3" fmla="*/ 0 60000 65536"/>
                </a:gdLst>
                <a:ahLst/>
                <a:cxnLst>
                  <a:cxn ang="T2">
                    <a:pos x="0" y="T0"/>
                  </a:cxn>
                  <a:cxn ang="T3">
                    <a:pos x="0" y="T1"/>
                  </a:cxn>
                </a:cxnLst>
                <a:rect l="0" t="0" r="r" b="b"/>
                <a:pathLst>
                  <a:path h="296">
                    <a:moveTo>
                      <a:pt x="0" y="0"/>
                    </a:moveTo>
                    <a:lnTo>
                      <a:pt x="0" y="296"/>
                    </a:lnTo>
                  </a:path>
                </a:pathLst>
              </a:custGeom>
              <a:noFill/>
              <a:ln w="25158"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3" name="未知"/>
              <p:cNvSpPr/>
              <p:nvPr/>
            </p:nvSpPr>
            <p:spPr bwMode="auto">
              <a:xfrm>
                <a:off x="1168" y="154"/>
                <a:ext cx="0" cy="123"/>
              </a:xfrm>
              <a:custGeom>
                <a:avLst/>
                <a:gdLst>
                  <a:gd name="T0" fmla="*/ 0 h 307"/>
                  <a:gd name="T1" fmla="*/ 0 h 307"/>
                  <a:gd name="T2" fmla="*/ 0 60000 65536"/>
                  <a:gd name="T3" fmla="*/ 0 60000 65536"/>
                </a:gdLst>
                <a:ahLst/>
                <a:cxnLst>
                  <a:cxn ang="T2">
                    <a:pos x="0" y="T0"/>
                  </a:cxn>
                  <a:cxn ang="T3">
                    <a:pos x="0" y="T1"/>
                  </a:cxn>
                </a:cxnLst>
                <a:rect l="0" t="0" r="r" b="b"/>
                <a:pathLst>
                  <a:path h="307">
                    <a:moveTo>
                      <a:pt x="0" y="0"/>
                    </a:moveTo>
                    <a:lnTo>
                      <a:pt x="0" y="307"/>
                    </a:lnTo>
                  </a:path>
                </a:pathLst>
              </a:custGeom>
              <a:noFill/>
              <a:ln w="25158" cmpd="sng">
                <a:solidFill>
                  <a:srgbClr val="9999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4" name="未知"/>
              <p:cNvSpPr/>
              <p:nvPr/>
            </p:nvSpPr>
            <p:spPr bwMode="auto">
              <a:xfrm>
                <a:off x="1183" y="154"/>
                <a:ext cx="0" cy="123"/>
              </a:xfrm>
              <a:custGeom>
                <a:avLst/>
                <a:gdLst>
                  <a:gd name="T0" fmla="*/ 0 h 309"/>
                  <a:gd name="T1" fmla="*/ 0 h 309"/>
                  <a:gd name="T2" fmla="*/ 0 60000 65536"/>
                  <a:gd name="T3" fmla="*/ 0 60000 65536"/>
                </a:gdLst>
                <a:ahLst/>
                <a:cxnLst>
                  <a:cxn ang="T2">
                    <a:pos x="0" y="T0"/>
                  </a:cxn>
                  <a:cxn ang="T3">
                    <a:pos x="0" y="T1"/>
                  </a:cxn>
                </a:cxnLst>
                <a:rect l="0" t="0" r="r" b="b"/>
                <a:pathLst>
                  <a:path h="309">
                    <a:moveTo>
                      <a:pt x="0" y="0"/>
                    </a:moveTo>
                    <a:lnTo>
                      <a:pt x="0" y="309"/>
                    </a:lnTo>
                  </a:path>
                </a:pathLst>
              </a:custGeom>
              <a:noFill/>
              <a:ln w="25158" cmpd="sng">
                <a:solidFill>
                  <a:srgbClr val="CCCCCC"/>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5" name="未知"/>
              <p:cNvSpPr/>
              <p:nvPr/>
            </p:nvSpPr>
            <p:spPr bwMode="auto">
              <a:xfrm>
                <a:off x="1199" y="154"/>
                <a:ext cx="0" cy="120"/>
              </a:xfrm>
              <a:custGeom>
                <a:avLst/>
                <a:gdLst>
                  <a:gd name="T0" fmla="*/ 0 h 301"/>
                  <a:gd name="T1" fmla="*/ 0 h 301"/>
                  <a:gd name="T2" fmla="*/ 0 60000 65536"/>
                  <a:gd name="T3" fmla="*/ 0 60000 65536"/>
                </a:gdLst>
                <a:ahLst/>
                <a:cxnLst>
                  <a:cxn ang="T2">
                    <a:pos x="0" y="T0"/>
                  </a:cxn>
                  <a:cxn ang="T3">
                    <a:pos x="0" y="T1"/>
                  </a:cxn>
                </a:cxnLst>
                <a:rect l="0" t="0" r="r" b="b"/>
                <a:pathLst>
                  <a:path h="301">
                    <a:moveTo>
                      <a:pt x="0" y="0"/>
                    </a:moveTo>
                    <a:lnTo>
                      <a:pt x="0" y="301"/>
                    </a:lnTo>
                  </a:path>
                </a:pathLst>
              </a:custGeom>
              <a:noFill/>
              <a:ln w="25158"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6" name="未知"/>
              <p:cNvSpPr/>
              <p:nvPr/>
            </p:nvSpPr>
            <p:spPr bwMode="auto">
              <a:xfrm>
                <a:off x="1214" y="154"/>
                <a:ext cx="0" cy="114"/>
              </a:xfrm>
              <a:custGeom>
                <a:avLst/>
                <a:gdLst>
                  <a:gd name="T0" fmla="*/ 0 h 285"/>
                  <a:gd name="T1" fmla="*/ 0 h 285"/>
                  <a:gd name="T2" fmla="*/ 0 60000 65536"/>
                  <a:gd name="T3" fmla="*/ 0 60000 65536"/>
                </a:gdLst>
                <a:ahLst/>
                <a:cxnLst>
                  <a:cxn ang="T2">
                    <a:pos x="0" y="T0"/>
                  </a:cxn>
                  <a:cxn ang="T3">
                    <a:pos x="0" y="T1"/>
                  </a:cxn>
                </a:cxnLst>
                <a:rect l="0" t="0" r="r" b="b"/>
                <a:pathLst>
                  <a:path h="285">
                    <a:moveTo>
                      <a:pt x="0" y="0"/>
                    </a:moveTo>
                    <a:lnTo>
                      <a:pt x="0" y="285"/>
                    </a:lnTo>
                  </a:path>
                </a:pathLst>
              </a:custGeom>
              <a:noFill/>
              <a:ln w="21564"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 name="未知"/>
              <p:cNvSpPr/>
              <p:nvPr/>
            </p:nvSpPr>
            <p:spPr bwMode="auto">
              <a:xfrm>
                <a:off x="1228" y="154"/>
                <a:ext cx="0" cy="103"/>
              </a:xfrm>
              <a:custGeom>
                <a:avLst/>
                <a:gdLst>
                  <a:gd name="T0" fmla="*/ 0 h 258"/>
                  <a:gd name="T1" fmla="*/ 0 h 258"/>
                  <a:gd name="T2" fmla="*/ 0 60000 65536"/>
                  <a:gd name="T3" fmla="*/ 0 60000 65536"/>
                </a:gdLst>
                <a:ahLst/>
                <a:cxnLst>
                  <a:cxn ang="T2">
                    <a:pos x="0" y="T0"/>
                  </a:cxn>
                  <a:cxn ang="T3">
                    <a:pos x="0" y="T1"/>
                  </a:cxn>
                </a:cxnLst>
                <a:rect l="0" t="0" r="r" b="b"/>
                <a:pathLst>
                  <a:path h="258">
                    <a:moveTo>
                      <a:pt x="0" y="0"/>
                    </a:moveTo>
                    <a:lnTo>
                      <a:pt x="0" y="258"/>
                    </a:lnTo>
                  </a:path>
                </a:pathLst>
              </a:custGeom>
              <a:noFill/>
              <a:ln w="21564" cmpd="sng">
                <a:solidFill>
                  <a:srgbClr val="7E7E7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8" name="未知"/>
              <p:cNvSpPr/>
              <p:nvPr/>
            </p:nvSpPr>
            <p:spPr bwMode="auto">
              <a:xfrm>
                <a:off x="1241" y="154"/>
                <a:ext cx="0" cy="82"/>
              </a:xfrm>
              <a:custGeom>
                <a:avLst/>
                <a:gdLst>
                  <a:gd name="T0" fmla="*/ 0 h 205"/>
                  <a:gd name="T1" fmla="*/ 0 h 205"/>
                  <a:gd name="T2" fmla="*/ 0 60000 65536"/>
                  <a:gd name="T3" fmla="*/ 0 60000 65536"/>
                </a:gdLst>
                <a:ahLst/>
                <a:cxnLst>
                  <a:cxn ang="T2">
                    <a:pos x="0" y="T0"/>
                  </a:cxn>
                  <a:cxn ang="T3">
                    <a:pos x="0" y="T1"/>
                  </a:cxn>
                </a:cxnLst>
                <a:rect l="0" t="0" r="r" b="b"/>
                <a:pathLst>
                  <a:path h="205">
                    <a:moveTo>
                      <a:pt x="0" y="0"/>
                    </a:moveTo>
                    <a:lnTo>
                      <a:pt x="0" y="205"/>
                    </a:lnTo>
                  </a:path>
                </a:pathLst>
              </a:custGeom>
              <a:noFill/>
              <a:ln w="21564"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9" name="未知"/>
              <p:cNvSpPr/>
              <p:nvPr/>
            </p:nvSpPr>
            <p:spPr bwMode="auto">
              <a:xfrm>
                <a:off x="1111" y="154"/>
                <a:ext cx="134" cy="123"/>
              </a:xfrm>
              <a:custGeom>
                <a:avLst/>
                <a:gdLst>
                  <a:gd name="T0" fmla="*/ 0 w 334"/>
                  <a:gd name="T1" fmla="*/ 0 h 309"/>
                  <a:gd name="T2" fmla="*/ 0 w 334"/>
                  <a:gd name="T3" fmla="*/ 0 h 309"/>
                  <a:gd name="T4" fmla="*/ 0 w 334"/>
                  <a:gd name="T5" fmla="*/ 0 h 309"/>
                  <a:gd name="T6" fmla="*/ 0 w 334"/>
                  <a:gd name="T7" fmla="*/ 0 h 309"/>
                  <a:gd name="T8" fmla="*/ 0 w 334"/>
                  <a:gd name="T9" fmla="*/ 0 h 309"/>
                  <a:gd name="T10" fmla="*/ 0 w 334"/>
                  <a:gd name="T11" fmla="*/ 0 h 309"/>
                  <a:gd name="T12" fmla="*/ 0 w 334"/>
                  <a:gd name="T13" fmla="*/ 0 h 309"/>
                  <a:gd name="T14" fmla="*/ 0 w 334"/>
                  <a:gd name="T15" fmla="*/ 0 h 309"/>
                  <a:gd name="T16" fmla="*/ 0 w 334"/>
                  <a:gd name="T17" fmla="*/ 0 h 309"/>
                  <a:gd name="T18" fmla="*/ 0 w 334"/>
                  <a:gd name="T19" fmla="*/ 0 h 309"/>
                  <a:gd name="T20" fmla="*/ 0 w 334"/>
                  <a:gd name="T21" fmla="*/ 0 h 309"/>
                  <a:gd name="T22" fmla="*/ 0 w 334"/>
                  <a:gd name="T23" fmla="*/ 0 h 309"/>
                  <a:gd name="T24" fmla="*/ 0 w 334"/>
                  <a:gd name="T25" fmla="*/ 0 h 309"/>
                  <a:gd name="T26" fmla="*/ 0 w 334"/>
                  <a:gd name="T27" fmla="*/ 0 h 309"/>
                  <a:gd name="T28" fmla="*/ 0 w 334"/>
                  <a:gd name="T29" fmla="*/ 0 h 309"/>
                  <a:gd name="T30" fmla="*/ 0 w 334"/>
                  <a:gd name="T31" fmla="*/ 0 h 309"/>
                  <a:gd name="T32" fmla="*/ 0 w 334"/>
                  <a:gd name="T33" fmla="*/ 0 h 309"/>
                  <a:gd name="T34" fmla="*/ 0 w 334"/>
                  <a:gd name="T35" fmla="*/ 0 h 309"/>
                  <a:gd name="T36" fmla="*/ 0 w 334"/>
                  <a:gd name="T37" fmla="*/ 0 h 309"/>
                  <a:gd name="T38" fmla="*/ 0 w 334"/>
                  <a:gd name="T39" fmla="*/ 0 h 309"/>
                  <a:gd name="T40" fmla="*/ 0 w 334"/>
                  <a:gd name="T41" fmla="*/ 0 h 309"/>
                  <a:gd name="T42" fmla="*/ 0 w 334"/>
                  <a:gd name="T43" fmla="*/ 0 h 309"/>
                  <a:gd name="T44" fmla="*/ 0 w 334"/>
                  <a:gd name="T45" fmla="*/ 0 h 309"/>
                  <a:gd name="T46" fmla="*/ 0 w 334"/>
                  <a:gd name="T47" fmla="*/ 0 h 309"/>
                  <a:gd name="T48" fmla="*/ 0 w 334"/>
                  <a:gd name="T49" fmla="*/ 0 h 309"/>
                  <a:gd name="T50" fmla="*/ 0 w 334"/>
                  <a:gd name="T51" fmla="*/ 0 h 309"/>
                  <a:gd name="T52" fmla="*/ 0 w 334"/>
                  <a:gd name="T53" fmla="*/ 0 h 309"/>
                  <a:gd name="T54" fmla="*/ 0 w 334"/>
                  <a:gd name="T55" fmla="*/ 0 h 309"/>
                  <a:gd name="T56" fmla="*/ 0 w 334"/>
                  <a:gd name="T57" fmla="*/ 0 h 309"/>
                  <a:gd name="T58" fmla="*/ 0 w 334"/>
                  <a:gd name="T59" fmla="*/ 0 h 309"/>
                  <a:gd name="T60" fmla="*/ 0 w 334"/>
                  <a:gd name="T61" fmla="*/ 0 h 309"/>
                  <a:gd name="T62" fmla="*/ 0 w 334"/>
                  <a:gd name="T63" fmla="*/ 0 h 3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34" h="309">
                    <a:moveTo>
                      <a:pt x="167" y="309"/>
                    </a:moveTo>
                    <a:lnTo>
                      <a:pt x="102" y="297"/>
                    </a:lnTo>
                    <a:lnTo>
                      <a:pt x="49" y="264"/>
                    </a:lnTo>
                    <a:lnTo>
                      <a:pt x="13" y="215"/>
                    </a:lnTo>
                    <a:lnTo>
                      <a:pt x="0" y="155"/>
                    </a:lnTo>
                    <a:lnTo>
                      <a:pt x="0" y="142"/>
                    </a:lnTo>
                    <a:lnTo>
                      <a:pt x="0" y="130"/>
                    </a:lnTo>
                    <a:lnTo>
                      <a:pt x="0" y="118"/>
                    </a:lnTo>
                    <a:lnTo>
                      <a:pt x="0" y="106"/>
                    </a:lnTo>
                    <a:lnTo>
                      <a:pt x="0" y="95"/>
                    </a:lnTo>
                    <a:lnTo>
                      <a:pt x="0" y="84"/>
                    </a:lnTo>
                    <a:lnTo>
                      <a:pt x="0" y="73"/>
                    </a:lnTo>
                    <a:lnTo>
                      <a:pt x="0" y="64"/>
                    </a:lnTo>
                    <a:lnTo>
                      <a:pt x="0" y="54"/>
                    </a:lnTo>
                    <a:lnTo>
                      <a:pt x="0" y="46"/>
                    </a:lnTo>
                    <a:lnTo>
                      <a:pt x="0" y="38"/>
                    </a:lnTo>
                    <a:lnTo>
                      <a:pt x="0" y="30"/>
                    </a:lnTo>
                    <a:lnTo>
                      <a:pt x="0" y="23"/>
                    </a:lnTo>
                    <a:lnTo>
                      <a:pt x="0" y="18"/>
                    </a:lnTo>
                    <a:lnTo>
                      <a:pt x="0" y="12"/>
                    </a:lnTo>
                    <a:lnTo>
                      <a:pt x="0" y="8"/>
                    </a:lnTo>
                    <a:lnTo>
                      <a:pt x="0" y="5"/>
                    </a:lnTo>
                    <a:lnTo>
                      <a:pt x="0" y="2"/>
                    </a:lnTo>
                    <a:lnTo>
                      <a:pt x="0" y="1"/>
                    </a:lnTo>
                    <a:lnTo>
                      <a:pt x="0" y="0"/>
                    </a:lnTo>
                    <a:lnTo>
                      <a:pt x="35" y="0"/>
                    </a:lnTo>
                    <a:lnTo>
                      <a:pt x="66" y="0"/>
                    </a:lnTo>
                    <a:lnTo>
                      <a:pt x="94" y="0"/>
                    </a:lnTo>
                    <a:lnTo>
                      <a:pt x="119" y="0"/>
                    </a:lnTo>
                    <a:lnTo>
                      <a:pt x="141" y="0"/>
                    </a:lnTo>
                    <a:lnTo>
                      <a:pt x="161" y="0"/>
                    </a:lnTo>
                    <a:lnTo>
                      <a:pt x="179" y="0"/>
                    </a:lnTo>
                    <a:lnTo>
                      <a:pt x="195" y="0"/>
                    </a:lnTo>
                    <a:lnTo>
                      <a:pt x="210" y="0"/>
                    </a:lnTo>
                    <a:lnTo>
                      <a:pt x="223" y="0"/>
                    </a:lnTo>
                    <a:lnTo>
                      <a:pt x="235" y="0"/>
                    </a:lnTo>
                    <a:lnTo>
                      <a:pt x="246" y="0"/>
                    </a:lnTo>
                    <a:lnTo>
                      <a:pt x="257" y="0"/>
                    </a:lnTo>
                    <a:lnTo>
                      <a:pt x="267" y="0"/>
                    </a:lnTo>
                    <a:lnTo>
                      <a:pt x="277" y="0"/>
                    </a:lnTo>
                    <a:lnTo>
                      <a:pt x="287" y="0"/>
                    </a:lnTo>
                    <a:lnTo>
                      <a:pt x="297" y="0"/>
                    </a:lnTo>
                    <a:lnTo>
                      <a:pt x="309" y="0"/>
                    </a:lnTo>
                    <a:lnTo>
                      <a:pt x="321" y="0"/>
                    </a:lnTo>
                    <a:lnTo>
                      <a:pt x="334" y="0"/>
                    </a:lnTo>
                    <a:lnTo>
                      <a:pt x="334" y="10"/>
                    </a:lnTo>
                    <a:lnTo>
                      <a:pt x="334" y="19"/>
                    </a:lnTo>
                    <a:lnTo>
                      <a:pt x="334" y="27"/>
                    </a:lnTo>
                    <a:lnTo>
                      <a:pt x="334" y="35"/>
                    </a:lnTo>
                    <a:lnTo>
                      <a:pt x="334" y="42"/>
                    </a:lnTo>
                    <a:lnTo>
                      <a:pt x="334" y="48"/>
                    </a:lnTo>
                    <a:lnTo>
                      <a:pt x="334" y="54"/>
                    </a:lnTo>
                    <a:lnTo>
                      <a:pt x="334" y="60"/>
                    </a:lnTo>
                    <a:lnTo>
                      <a:pt x="334" y="66"/>
                    </a:lnTo>
                    <a:lnTo>
                      <a:pt x="334" y="71"/>
                    </a:lnTo>
                    <a:lnTo>
                      <a:pt x="334" y="77"/>
                    </a:lnTo>
                    <a:lnTo>
                      <a:pt x="334" y="83"/>
                    </a:lnTo>
                    <a:lnTo>
                      <a:pt x="334" y="122"/>
                    </a:lnTo>
                    <a:lnTo>
                      <a:pt x="334" y="132"/>
                    </a:lnTo>
                    <a:lnTo>
                      <a:pt x="334" y="143"/>
                    </a:lnTo>
                    <a:lnTo>
                      <a:pt x="334" y="155"/>
                    </a:lnTo>
                    <a:lnTo>
                      <a:pt x="321" y="215"/>
                    </a:lnTo>
                    <a:lnTo>
                      <a:pt x="285" y="264"/>
                    </a:lnTo>
                    <a:lnTo>
                      <a:pt x="232" y="297"/>
                    </a:lnTo>
                    <a:lnTo>
                      <a:pt x="167" y="30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0" name="未知"/>
              <p:cNvSpPr/>
              <p:nvPr/>
            </p:nvSpPr>
            <p:spPr bwMode="auto">
              <a:xfrm>
                <a:off x="1075" y="51"/>
                <a:ext cx="174" cy="174"/>
              </a:xfrm>
              <a:custGeom>
                <a:avLst/>
                <a:gdLst>
                  <a:gd name="T0" fmla="*/ 0 w 434"/>
                  <a:gd name="T1" fmla="*/ 0 h 434"/>
                  <a:gd name="T2" fmla="*/ 0 w 434"/>
                  <a:gd name="T3" fmla="*/ 0 h 434"/>
                  <a:gd name="T4" fmla="*/ 0 w 434"/>
                  <a:gd name="T5" fmla="*/ 0 h 434"/>
                  <a:gd name="T6" fmla="*/ 0 w 434"/>
                  <a:gd name="T7" fmla="*/ 0 h 434"/>
                  <a:gd name="T8" fmla="*/ 0 w 434"/>
                  <a:gd name="T9" fmla="*/ 0 h 434"/>
                  <a:gd name="T10" fmla="*/ 0 w 434"/>
                  <a:gd name="T11" fmla="*/ 0 h 434"/>
                  <a:gd name="T12" fmla="*/ 0 w 434"/>
                  <a:gd name="T13" fmla="*/ 0 h 434"/>
                  <a:gd name="T14" fmla="*/ 0 w 434"/>
                  <a:gd name="T15" fmla="*/ 0 h 434"/>
                  <a:gd name="T16" fmla="*/ 0 w 434"/>
                  <a:gd name="T17" fmla="*/ 0 h 434"/>
                  <a:gd name="T18" fmla="*/ 0 w 434"/>
                  <a:gd name="T19" fmla="*/ 0 h 434"/>
                  <a:gd name="T20" fmla="*/ 0 w 434"/>
                  <a:gd name="T21" fmla="*/ 0 h 434"/>
                  <a:gd name="T22" fmla="*/ 0 w 434"/>
                  <a:gd name="T23" fmla="*/ 0 h 4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4" h="434">
                    <a:moveTo>
                      <a:pt x="392" y="220"/>
                    </a:moveTo>
                    <a:lnTo>
                      <a:pt x="434" y="434"/>
                    </a:lnTo>
                    <a:lnTo>
                      <a:pt x="392" y="220"/>
                    </a:lnTo>
                    <a:lnTo>
                      <a:pt x="94" y="220"/>
                    </a:lnTo>
                    <a:lnTo>
                      <a:pt x="91" y="220"/>
                    </a:lnTo>
                    <a:lnTo>
                      <a:pt x="59" y="255"/>
                    </a:lnTo>
                    <a:lnTo>
                      <a:pt x="0" y="0"/>
                    </a:lnTo>
                    <a:lnTo>
                      <a:pt x="59" y="255"/>
                    </a:lnTo>
                    <a:lnTo>
                      <a:pt x="59" y="258"/>
                    </a:lnTo>
                    <a:lnTo>
                      <a:pt x="94" y="290"/>
                    </a:lnTo>
                    <a:lnTo>
                      <a:pt x="322" y="290"/>
                    </a:lnTo>
                    <a:lnTo>
                      <a:pt x="392" y="220"/>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1" name="未知"/>
              <p:cNvSpPr/>
              <p:nvPr/>
            </p:nvSpPr>
            <p:spPr bwMode="auto">
              <a:xfrm>
                <a:off x="1147" y="123"/>
                <a:ext cx="132" cy="132"/>
              </a:xfrm>
              <a:custGeom>
                <a:avLst/>
                <a:gdLst>
                  <a:gd name="T0" fmla="*/ 0 w 331"/>
                  <a:gd name="T1" fmla="*/ 0 h 331"/>
                  <a:gd name="T2" fmla="*/ 0 w 331"/>
                  <a:gd name="T3" fmla="*/ 0 h 331"/>
                  <a:gd name="T4" fmla="*/ 0 w 331"/>
                  <a:gd name="T5" fmla="*/ 0 h 331"/>
                  <a:gd name="T6" fmla="*/ 0 w 331"/>
                  <a:gd name="T7" fmla="*/ 0 h 331"/>
                  <a:gd name="T8" fmla="*/ 0 w 331"/>
                  <a:gd name="T9" fmla="*/ 0 h 331"/>
                  <a:gd name="T10" fmla="*/ 0 w 331"/>
                  <a:gd name="T11" fmla="*/ 0 h 331"/>
                  <a:gd name="T12" fmla="*/ 0 w 331"/>
                  <a:gd name="T13" fmla="*/ 0 h 331"/>
                  <a:gd name="T14" fmla="*/ 0 w 331"/>
                  <a:gd name="T15" fmla="*/ 0 h 331"/>
                  <a:gd name="T16" fmla="*/ 0 w 331"/>
                  <a:gd name="T17" fmla="*/ 0 h 331"/>
                  <a:gd name="T18" fmla="*/ 0 w 331"/>
                  <a:gd name="T19" fmla="*/ 0 h 331"/>
                  <a:gd name="T20" fmla="*/ 0 w 331"/>
                  <a:gd name="T21" fmla="*/ 0 h 331"/>
                  <a:gd name="T22" fmla="*/ 0 w 331"/>
                  <a:gd name="T23" fmla="*/ 0 h 3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1" h="331">
                    <a:moveTo>
                      <a:pt x="240" y="111"/>
                    </a:moveTo>
                    <a:lnTo>
                      <a:pt x="272" y="76"/>
                    </a:lnTo>
                    <a:lnTo>
                      <a:pt x="331" y="331"/>
                    </a:lnTo>
                    <a:lnTo>
                      <a:pt x="272" y="76"/>
                    </a:lnTo>
                    <a:lnTo>
                      <a:pt x="272" y="73"/>
                    </a:lnTo>
                    <a:lnTo>
                      <a:pt x="237" y="41"/>
                    </a:lnTo>
                    <a:lnTo>
                      <a:pt x="213" y="41"/>
                    </a:lnTo>
                    <a:lnTo>
                      <a:pt x="143" y="111"/>
                    </a:lnTo>
                    <a:lnTo>
                      <a:pt x="0" y="0"/>
                    </a:lnTo>
                    <a:lnTo>
                      <a:pt x="143" y="111"/>
                    </a:lnTo>
                    <a:lnTo>
                      <a:pt x="237" y="111"/>
                    </a:lnTo>
                    <a:lnTo>
                      <a:pt x="240" y="111"/>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2" name="未知"/>
              <p:cNvSpPr/>
              <p:nvPr/>
            </p:nvSpPr>
            <p:spPr bwMode="auto">
              <a:xfrm>
                <a:off x="1099" y="139"/>
                <a:ext cx="157" cy="28"/>
              </a:xfrm>
              <a:custGeom>
                <a:avLst/>
                <a:gdLst>
                  <a:gd name="T0" fmla="*/ 0 w 392"/>
                  <a:gd name="T1" fmla="*/ 0 h 70"/>
                  <a:gd name="T2" fmla="*/ 0 w 392"/>
                  <a:gd name="T3" fmla="*/ 0 h 70"/>
                  <a:gd name="T4" fmla="*/ 0 w 392"/>
                  <a:gd name="T5" fmla="*/ 0 h 70"/>
                  <a:gd name="T6" fmla="*/ 0 w 392"/>
                  <a:gd name="T7" fmla="*/ 0 h 70"/>
                  <a:gd name="T8" fmla="*/ 0 w 392"/>
                  <a:gd name="T9" fmla="*/ 0 h 70"/>
                  <a:gd name="T10" fmla="*/ 0 w 392"/>
                  <a:gd name="T11" fmla="*/ 0 h 70"/>
                  <a:gd name="T12" fmla="*/ 0 w 392"/>
                  <a:gd name="T13" fmla="*/ 0 h 70"/>
                  <a:gd name="T14" fmla="*/ 0 w 392"/>
                  <a:gd name="T15" fmla="*/ 0 h 70"/>
                  <a:gd name="T16" fmla="*/ 0 w 392"/>
                  <a:gd name="T17" fmla="*/ 0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2" h="70">
                    <a:moveTo>
                      <a:pt x="35" y="70"/>
                    </a:moveTo>
                    <a:lnTo>
                      <a:pt x="0" y="35"/>
                    </a:lnTo>
                    <a:lnTo>
                      <a:pt x="0" y="32"/>
                    </a:lnTo>
                    <a:lnTo>
                      <a:pt x="35" y="0"/>
                    </a:lnTo>
                    <a:lnTo>
                      <a:pt x="357" y="0"/>
                    </a:lnTo>
                    <a:lnTo>
                      <a:pt x="392" y="35"/>
                    </a:lnTo>
                    <a:lnTo>
                      <a:pt x="392" y="38"/>
                    </a:lnTo>
                    <a:lnTo>
                      <a:pt x="357" y="70"/>
                    </a:lnTo>
                    <a:lnTo>
                      <a:pt x="35" y="7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3" name="未知"/>
              <p:cNvSpPr/>
              <p:nvPr/>
            </p:nvSpPr>
            <p:spPr bwMode="auto">
              <a:xfrm>
                <a:off x="1226" y="79"/>
                <a:ext cx="194" cy="30"/>
              </a:xfrm>
              <a:custGeom>
                <a:avLst/>
                <a:gdLst>
                  <a:gd name="T0" fmla="*/ 0 w 485"/>
                  <a:gd name="T1" fmla="*/ 0 h 74"/>
                  <a:gd name="T2" fmla="*/ 0 w 485"/>
                  <a:gd name="T3" fmla="*/ 0 h 74"/>
                  <a:gd name="T4" fmla="*/ 0 w 485"/>
                  <a:gd name="T5" fmla="*/ 0 h 74"/>
                  <a:gd name="T6" fmla="*/ 0 w 485"/>
                  <a:gd name="T7" fmla="*/ 0 h 74"/>
                  <a:gd name="T8" fmla="*/ 0 w 485"/>
                  <a:gd name="T9" fmla="*/ 0 h 74"/>
                  <a:gd name="T10" fmla="*/ 0 w 485"/>
                  <a:gd name="T11" fmla="*/ 0 h 74"/>
                  <a:gd name="T12" fmla="*/ 0 w 485"/>
                  <a:gd name="T13" fmla="*/ 0 h 74"/>
                  <a:gd name="T14" fmla="*/ 0 w 485"/>
                  <a:gd name="T15" fmla="*/ 0 h 74"/>
                  <a:gd name="T16" fmla="*/ 0 w 485"/>
                  <a:gd name="T17" fmla="*/ 0 h 74"/>
                  <a:gd name="T18" fmla="*/ 0 w 485"/>
                  <a:gd name="T19" fmla="*/ 0 h 74"/>
                  <a:gd name="T20" fmla="*/ 0 w 485"/>
                  <a:gd name="T21" fmla="*/ 0 h 74"/>
                  <a:gd name="T22" fmla="*/ 0 w 485"/>
                  <a:gd name="T23" fmla="*/ 0 h 74"/>
                  <a:gd name="T24" fmla="*/ 0 w 485"/>
                  <a:gd name="T25" fmla="*/ 0 h 74"/>
                  <a:gd name="T26" fmla="*/ 0 w 485"/>
                  <a:gd name="T27" fmla="*/ 0 h 74"/>
                  <a:gd name="T28" fmla="*/ 0 w 485"/>
                  <a:gd name="T29" fmla="*/ 0 h 74"/>
                  <a:gd name="T30" fmla="*/ 0 w 485"/>
                  <a:gd name="T31" fmla="*/ 0 h 74"/>
                  <a:gd name="T32" fmla="*/ 0 w 485"/>
                  <a:gd name="T33" fmla="*/ 0 h 74"/>
                  <a:gd name="T34" fmla="*/ 0 w 485"/>
                  <a:gd name="T35" fmla="*/ 0 h 74"/>
                  <a:gd name="T36" fmla="*/ 0 w 485"/>
                  <a:gd name="T37" fmla="*/ 0 h 74"/>
                  <a:gd name="T38" fmla="*/ 0 w 485"/>
                  <a:gd name="T39" fmla="*/ 0 h 74"/>
                  <a:gd name="T40" fmla="*/ 0 w 485"/>
                  <a:gd name="T41" fmla="*/ 0 h 74"/>
                  <a:gd name="T42" fmla="*/ 0 w 485"/>
                  <a:gd name="T43" fmla="*/ 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85" h="74">
                    <a:moveTo>
                      <a:pt x="424" y="1"/>
                    </a:moveTo>
                    <a:lnTo>
                      <a:pt x="484" y="11"/>
                    </a:lnTo>
                    <a:lnTo>
                      <a:pt x="485" y="13"/>
                    </a:lnTo>
                    <a:lnTo>
                      <a:pt x="484" y="15"/>
                    </a:lnTo>
                    <a:lnTo>
                      <a:pt x="429" y="39"/>
                    </a:lnTo>
                    <a:lnTo>
                      <a:pt x="361" y="52"/>
                    </a:lnTo>
                    <a:lnTo>
                      <a:pt x="290" y="61"/>
                    </a:lnTo>
                    <a:lnTo>
                      <a:pt x="212" y="67"/>
                    </a:lnTo>
                    <a:lnTo>
                      <a:pt x="148" y="71"/>
                    </a:lnTo>
                    <a:lnTo>
                      <a:pt x="87" y="74"/>
                    </a:lnTo>
                    <a:lnTo>
                      <a:pt x="53" y="74"/>
                    </a:lnTo>
                    <a:lnTo>
                      <a:pt x="38" y="74"/>
                    </a:lnTo>
                    <a:lnTo>
                      <a:pt x="0" y="69"/>
                    </a:lnTo>
                    <a:lnTo>
                      <a:pt x="1" y="66"/>
                    </a:lnTo>
                    <a:lnTo>
                      <a:pt x="66" y="47"/>
                    </a:lnTo>
                    <a:lnTo>
                      <a:pt x="143" y="33"/>
                    </a:lnTo>
                    <a:lnTo>
                      <a:pt x="207" y="22"/>
                    </a:lnTo>
                    <a:lnTo>
                      <a:pt x="267" y="13"/>
                    </a:lnTo>
                    <a:lnTo>
                      <a:pt x="329" y="5"/>
                    </a:lnTo>
                    <a:lnTo>
                      <a:pt x="392" y="1"/>
                    </a:lnTo>
                    <a:lnTo>
                      <a:pt x="414" y="0"/>
                    </a:lnTo>
                    <a:lnTo>
                      <a:pt x="424" y="1"/>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754" name="Group 264"/>
          <p:cNvGrpSpPr/>
          <p:nvPr/>
        </p:nvGrpSpPr>
        <p:grpSpPr bwMode="auto">
          <a:xfrm>
            <a:off x="6423026" y="1112364"/>
            <a:ext cx="3228975" cy="3524249"/>
            <a:chOff x="0" y="0"/>
            <a:chExt cx="2034" cy="2220"/>
          </a:xfrm>
        </p:grpSpPr>
        <p:sp>
          <p:nvSpPr>
            <p:cNvPr id="755" name="Text Box 265"/>
            <p:cNvSpPr txBox="1">
              <a:spLocks noChangeArrowheads="1"/>
            </p:cNvSpPr>
            <p:nvPr/>
          </p:nvSpPr>
          <p:spPr bwMode="auto">
            <a:xfrm>
              <a:off x="1331" y="218"/>
              <a:ext cx="27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rgbClr val="0000FF"/>
                  </a:solidFill>
                  <a:latin typeface="Verdana" panose="020B0604030504040204" pitchFamily="34" charset="0"/>
                  <a:ea typeface="宋体" panose="02010600030101010101" pitchFamily="2" charset="-122"/>
                </a:rPr>
                <a:t>G</a:t>
              </a:r>
              <a:r>
                <a:rPr lang="en-US" altLang="zh-CN" sz="1800" b="0" u="none" baseline="-25000">
                  <a:solidFill>
                    <a:srgbClr val="0000FF"/>
                  </a:solidFill>
                  <a:latin typeface="Verdana" panose="020B0604030504040204" pitchFamily="34" charset="0"/>
                  <a:ea typeface="宋体" panose="02010600030101010101" pitchFamily="2" charset="-122"/>
                </a:rPr>
                <a:t>0</a:t>
              </a:r>
              <a:endParaRPr lang="zh-CN" altLang="zh-CN" sz="1800" b="0" u="none" baseline="-25000">
                <a:solidFill>
                  <a:srgbClr val="0000FF"/>
                </a:solidFill>
                <a:latin typeface="Verdana" panose="020B0604030504040204" pitchFamily="34" charset="0"/>
                <a:ea typeface="宋体" panose="02010600030101010101" pitchFamily="2" charset="-122"/>
              </a:endParaRPr>
            </a:p>
          </p:txBody>
        </p:sp>
        <p:sp>
          <p:nvSpPr>
            <p:cNvPr id="756" name="Text Box 266"/>
            <p:cNvSpPr txBox="1">
              <a:spLocks noChangeArrowheads="1"/>
            </p:cNvSpPr>
            <p:nvPr/>
          </p:nvSpPr>
          <p:spPr bwMode="auto">
            <a:xfrm>
              <a:off x="864" y="653"/>
              <a:ext cx="18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rgbClr val="0000FF"/>
                  </a:solidFill>
                  <a:latin typeface="Verdana" panose="020B0604030504040204" pitchFamily="34" charset="0"/>
                  <a:ea typeface="宋体" panose="02010600030101010101" pitchFamily="2" charset="-122"/>
                </a:rPr>
                <a:t>G</a:t>
              </a:r>
              <a:r>
                <a:rPr lang="en-US" altLang="zh-CN" sz="1800" b="0" u="none" baseline="-25000">
                  <a:solidFill>
                    <a:srgbClr val="0000FF"/>
                  </a:solidFill>
                  <a:latin typeface="Verdana" panose="020B0604030504040204" pitchFamily="34" charset="0"/>
                  <a:ea typeface="宋体" panose="02010600030101010101" pitchFamily="2" charset="-122"/>
                </a:rPr>
                <a:t>1</a:t>
              </a:r>
              <a:endParaRPr lang="zh-CN" altLang="zh-CN" sz="1800" b="0" u="none" baseline="-25000">
                <a:solidFill>
                  <a:srgbClr val="0000FF"/>
                </a:solidFill>
                <a:latin typeface="Verdana" panose="020B0604030504040204" pitchFamily="34" charset="0"/>
                <a:ea typeface="宋体" panose="02010600030101010101" pitchFamily="2" charset="-122"/>
              </a:endParaRPr>
            </a:p>
          </p:txBody>
        </p:sp>
        <p:sp>
          <p:nvSpPr>
            <p:cNvPr id="757" name="Text Box 267"/>
            <p:cNvSpPr txBox="1">
              <a:spLocks noChangeArrowheads="1"/>
            </p:cNvSpPr>
            <p:nvPr/>
          </p:nvSpPr>
          <p:spPr bwMode="auto">
            <a:xfrm>
              <a:off x="1654" y="931"/>
              <a:ext cx="26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chemeClr val="accent2"/>
                  </a:solidFill>
                  <a:latin typeface="Verdana" panose="020B0604030504040204" pitchFamily="34" charset="0"/>
                  <a:ea typeface="宋体" panose="02010600030101010101" pitchFamily="2" charset="-122"/>
                </a:rPr>
                <a:t>P</a:t>
              </a:r>
              <a:r>
                <a:rPr lang="en-US" altLang="zh-CN" sz="1800" b="0" u="none" baseline="-25000">
                  <a:solidFill>
                    <a:schemeClr val="accent2"/>
                  </a:solidFill>
                  <a:latin typeface="Verdana" panose="020B0604030504040204" pitchFamily="34" charset="0"/>
                  <a:ea typeface="宋体" panose="02010600030101010101" pitchFamily="2" charset="-122"/>
                </a:rPr>
                <a:t>1</a:t>
              </a:r>
              <a:endParaRPr lang="zh-CN" altLang="zh-CN" sz="1800" b="0" u="none" baseline="-25000">
                <a:solidFill>
                  <a:schemeClr val="accent2"/>
                </a:solidFill>
                <a:latin typeface="Verdana" panose="020B0604030504040204" pitchFamily="34" charset="0"/>
                <a:ea typeface="宋体" panose="02010600030101010101" pitchFamily="2" charset="-122"/>
              </a:endParaRPr>
            </a:p>
          </p:txBody>
        </p:sp>
        <p:sp>
          <p:nvSpPr>
            <p:cNvPr id="758" name="Text Box 268"/>
            <p:cNvSpPr txBox="1">
              <a:spLocks noChangeArrowheads="1"/>
            </p:cNvSpPr>
            <p:nvPr/>
          </p:nvSpPr>
          <p:spPr bwMode="auto">
            <a:xfrm>
              <a:off x="455" y="1085"/>
              <a:ext cx="247"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rgbClr val="0000FF"/>
                  </a:solidFill>
                  <a:latin typeface="Verdana" panose="020B0604030504040204" pitchFamily="34" charset="0"/>
                  <a:ea typeface="宋体" panose="02010600030101010101" pitchFamily="2" charset="-122"/>
                </a:rPr>
                <a:t>G</a:t>
              </a:r>
              <a:r>
                <a:rPr lang="en-US" altLang="zh-CN" sz="1800" b="0" u="none" baseline="-25000">
                  <a:solidFill>
                    <a:srgbClr val="0000FF"/>
                  </a:solidFill>
                  <a:latin typeface="Verdana" panose="020B0604030504040204" pitchFamily="34" charset="0"/>
                  <a:ea typeface="宋体" panose="02010600030101010101" pitchFamily="2" charset="-122"/>
                </a:rPr>
                <a:t>2</a:t>
              </a:r>
              <a:endParaRPr lang="zh-CN" altLang="zh-CN" sz="1800" b="0" u="none" baseline="-25000">
                <a:solidFill>
                  <a:srgbClr val="0000FF"/>
                </a:solidFill>
                <a:latin typeface="Verdana" panose="020B0604030504040204" pitchFamily="34" charset="0"/>
                <a:ea typeface="宋体" panose="02010600030101010101" pitchFamily="2" charset="-122"/>
              </a:endParaRPr>
            </a:p>
          </p:txBody>
        </p:sp>
        <p:sp>
          <p:nvSpPr>
            <p:cNvPr id="759" name="Text Box 269"/>
            <p:cNvSpPr txBox="1">
              <a:spLocks noChangeArrowheads="1"/>
            </p:cNvSpPr>
            <p:nvPr/>
          </p:nvSpPr>
          <p:spPr bwMode="auto">
            <a:xfrm>
              <a:off x="1228" y="1329"/>
              <a:ext cx="233"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chemeClr val="accent2"/>
                  </a:solidFill>
                  <a:latin typeface="Verdana" panose="020B0604030504040204" pitchFamily="34" charset="0"/>
                  <a:ea typeface="宋体" panose="02010600030101010101" pitchFamily="2" charset="-122"/>
                </a:rPr>
                <a:t>P</a:t>
              </a:r>
              <a:r>
                <a:rPr lang="en-US" altLang="zh-CN" sz="1800" b="0" u="none" baseline="-25000">
                  <a:solidFill>
                    <a:schemeClr val="accent2"/>
                  </a:solidFill>
                  <a:latin typeface="Verdana" panose="020B0604030504040204" pitchFamily="34" charset="0"/>
                  <a:ea typeface="宋体" panose="02010600030101010101" pitchFamily="2" charset="-122"/>
                </a:rPr>
                <a:t>2</a:t>
              </a:r>
              <a:endParaRPr lang="zh-CN" altLang="zh-CN" sz="1800" b="0" u="none" baseline="-25000">
                <a:solidFill>
                  <a:schemeClr val="accent2"/>
                </a:solidFill>
                <a:latin typeface="Verdana" panose="020B0604030504040204" pitchFamily="34" charset="0"/>
                <a:ea typeface="宋体" panose="02010600030101010101" pitchFamily="2" charset="-122"/>
              </a:endParaRPr>
            </a:p>
          </p:txBody>
        </p:sp>
        <p:sp>
          <p:nvSpPr>
            <p:cNvPr id="760" name="Text Box 270"/>
            <p:cNvSpPr txBox="1">
              <a:spLocks noChangeArrowheads="1"/>
            </p:cNvSpPr>
            <p:nvPr/>
          </p:nvSpPr>
          <p:spPr bwMode="auto">
            <a:xfrm>
              <a:off x="0" y="1563"/>
              <a:ext cx="24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rgbClr val="0000FF"/>
                  </a:solidFill>
                  <a:latin typeface="Verdana" panose="020B0604030504040204" pitchFamily="34" charset="0"/>
                  <a:ea typeface="宋体" panose="02010600030101010101" pitchFamily="2" charset="-122"/>
                </a:rPr>
                <a:t>G</a:t>
              </a:r>
              <a:r>
                <a:rPr lang="en-US" altLang="zh-CN" sz="1800" b="0" u="none" baseline="-25000">
                  <a:solidFill>
                    <a:srgbClr val="0000FF"/>
                  </a:solidFill>
                  <a:latin typeface="Verdana" panose="020B0604030504040204" pitchFamily="34" charset="0"/>
                  <a:ea typeface="宋体" panose="02010600030101010101" pitchFamily="2" charset="-122"/>
                </a:rPr>
                <a:t>3</a:t>
              </a:r>
              <a:endParaRPr lang="zh-CN" altLang="zh-CN" sz="1800" b="0" u="none" baseline="-25000">
                <a:solidFill>
                  <a:srgbClr val="0000FF"/>
                </a:solidFill>
                <a:latin typeface="Verdana" panose="020B0604030504040204" pitchFamily="34" charset="0"/>
                <a:ea typeface="宋体" panose="02010600030101010101" pitchFamily="2" charset="-122"/>
              </a:endParaRPr>
            </a:p>
          </p:txBody>
        </p:sp>
        <p:sp>
          <p:nvSpPr>
            <p:cNvPr id="761" name="Text Box 271"/>
            <p:cNvSpPr txBox="1">
              <a:spLocks noChangeArrowheads="1"/>
            </p:cNvSpPr>
            <p:nvPr/>
          </p:nvSpPr>
          <p:spPr bwMode="auto">
            <a:xfrm>
              <a:off x="791" y="1709"/>
              <a:ext cx="20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en-US" altLang="zh-CN" sz="1800" b="0" u="none">
                  <a:solidFill>
                    <a:schemeClr val="accent2"/>
                  </a:solidFill>
                  <a:latin typeface="Verdana" panose="020B0604030504040204" pitchFamily="34" charset="0"/>
                  <a:ea typeface="宋体" panose="02010600030101010101" pitchFamily="2" charset="-122"/>
                </a:rPr>
                <a:t>P</a:t>
              </a:r>
              <a:r>
                <a:rPr lang="en-US" altLang="zh-CN" sz="1800" b="0" u="none" baseline="-25000">
                  <a:solidFill>
                    <a:schemeClr val="accent2"/>
                  </a:solidFill>
                  <a:latin typeface="Verdana" panose="020B0604030504040204" pitchFamily="34" charset="0"/>
                  <a:ea typeface="宋体" panose="02010600030101010101" pitchFamily="2" charset="-122"/>
                </a:rPr>
                <a:t>3</a:t>
              </a:r>
              <a:endParaRPr lang="zh-CN" altLang="zh-CN" sz="1800" b="0" u="none" baseline="-25000">
                <a:solidFill>
                  <a:schemeClr val="accent2"/>
                </a:solidFill>
                <a:latin typeface="Verdana" panose="020B0604030504040204" pitchFamily="34" charset="0"/>
                <a:ea typeface="宋体" panose="02010600030101010101" pitchFamily="2" charset="-122"/>
              </a:endParaRPr>
            </a:p>
          </p:txBody>
        </p:sp>
        <p:sp>
          <p:nvSpPr>
            <p:cNvPr id="762" name="Text Box 272"/>
            <p:cNvSpPr txBox="1">
              <a:spLocks noChangeArrowheads="1"/>
            </p:cNvSpPr>
            <p:nvPr/>
          </p:nvSpPr>
          <p:spPr bwMode="auto">
            <a:xfrm>
              <a:off x="33" y="2036"/>
              <a:ext cx="28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chemeClr val="tx1"/>
                  </a:solidFill>
                  <a:latin typeface="Verdana" panose="020B0604030504040204" pitchFamily="34" charset="0"/>
                  <a:ea typeface="宋体" panose="02010600030101010101" pitchFamily="2" charset="-122"/>
                </a:rPr>
                <a:t>G</a:t>
              </a:r>
              <a:r>
                <a:rPr lang="zh-CN" altLang="zh-CN" sz="1800" b="0" u="none" baseline="50000">
                  <a:solidFill>
                    <a:schemeClr val="tx1"/>
                  </a:solidFill>
                  <a:latin typeface="Verdana" panose="020B0604030504040204" pitchFamily="34" charset="0"/>
                  <a:ea typeface="宋体" panose="02010600030101010101" pitchFamily="2" charset="-122"/>
                </a:rPr>
                <a:t>*</a:t>
              </a:r>
              <a:endParaRPr lang="zh-CN" altLang="zh-CN" sz="1800" b="0" u="none" baseline="50000">
                <a:solidFill>
                  <a:schemeClr val="tx1"/>
                </a:solidFill>
                <a:latin typeface="Verdana" panose="020B0604030504040204" pitchFamily="34" charset="0"/>
                <a:ea typeface="宋体" panose="02010600030101010101" pitchFamily="2" charset="-122"/>
              </a:endParaRPr>
            </a:p>
          </p:txBody>
        </p:sp>
        <p:sp>
          <p:nvSpPr>
            <p:cNvPr id="763" name="未知"/>
            <p:cNvSpPr/>
            <p:nvPr/>
          </p:nvSpPr>
          <p:spPr bwMode="auto">
            <a:xfrm>
              <a:off x="236" y="166"/>
              <a:ext cx="1745" cy="1745"/>
            </a:xfrm>
            <a:custGeom>
              <a:avLst/>
              <a:gdLst>
                <a:gd name="T0" fmla="*/ 0 w 4363"/>
                <a:gd name="T1" fmla="*/ 0 h 4363"/>
                <a:gd name="T2" fmla="*/ 0 w 4363"/>
                <a:gd name="T3" fmla="*/ 0 h 4363"/>
                <a:gd name="T4" fmla="*/ 0 w 4363"/>
                <a:gd name="T5" fmla="*/ 0 h 4363"/>
                <a:gd name="T6" fmla="*/ 0 w 4363"/>
                <a:gd name="T7" fmla="*/ 0 h 4363"/>
                <a:gd name="T8" fmla="*/ 0 w 4363"/>
                <a:gd name="T9" fmla="*/ 0 h 4363"/>
                <a:gd name="T10" fmla="*/ 0 w 4363"/>
                <a:gd name="T11" fmla="*/ 0 h 4363"/>
                <a:gd name="T12" fmla="*/ 0 w 4363"/>
                <a:gd name="T13" fmla="*/ 0 h 4363"/>
                <a:gd name="T14" fmla="*/ 0 w 4363"/>
                <a:gd name="T15" fmla="*/ 0 h 4363"/>
                <a:gd name="T16" fmla="*/ 0 w 4363"/>
                <a:gd name="T17" fmla="*/ 0 h 4363"/>
                <a:gd name="T18" fmla="*/ 0 w 4363"/>
                <a:gd name="T19" fmla="*/ 0 h 4363"/>
                <a:gd name="T20" fmla="*/ 0 w 4363"/>
                <a:gd name="T21" fmla="*/ 0 h 4363"/>
                <a:gd name="T22" fmla="*/ 0 w 4363"/>
                <a:gd name="T23" fmla="*/ 0 h 43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63" h="4363">
                  <a:moveTo>
                    <a:pt x="4340" y="179"/>
                  </a:moveTo>
                  <a:lnTo>
                    <a:pt x="4363" y="4363"/>
                  </a:lnTo>
                  <a:lnTo>
                    <a:pt x="4340" y="179"/>
                  </a:lnTo>
                  <a:lnTo>
                    <a:pt x="4300" y="129"/>
                  </a:lnTo>
                  <a:lnTo>
                    <a:pt x="4252" y="91"/>
                  </a:lnTo>
                  <a:lnTo>
                    <a:pt x="4193" y="69"/>
                  </a:lnTo>
                  <a:lnTo>
                    <a:pt x="4186" y="69"/>
                  </a:lnTo>
                  <a:lnTo>
                    <a:pt x="34" y="4206"/>
                  </a:lnTo>
                  <a:lnTo>
                    <a:pt x="0" y="0"/>
                  </a:lnTo>
                  <a:lnTo>
                    <a:pt x="34" y="4206"/>
                  </a:lnTo>
                  <a:lnTo>
                    <a:pt x="174" y="4346"/>
                  </a:lnTo>
                  <a:lnTo>
                    <a:pt x="4340" y="179"/>
                  </a:lnTo>
                  <a:close/>
                </a:path>
              </a:pathLst>
            </a:custGeom>
            <a:blipFill dpi="0" rotWithShape="0">
              <a:blip r:embed="rId1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 name="未知"/>
            <p:cNvSpPr/>
            <p:nvPr/>
          </p:nvSpPr>
          <p:spPr bwMode="auto">
            <a:xfrm>
              <a:off x="298" y="229"/>
              <a:ext cx="1710" cy="1709"/>
            </a:xfrm>
            <a:custGeom>
              <a:avLst/>
              <a:gdLst>
                <a:gd name="T0" fmla="*/ 0 w 4274"/>
                <a:gd name="T1" fmla="*/ 0 h 4274"/>
                <a:gd name="T2" fmla="*/ 0 w 4274"/>
                <a:gd name="T3" fmla="*/ 0 h 4274"/>
                <a:gd name="T4" fmla="*/ 0 w 4274"/>
                <a:gd name="T5" fmla="*/ 0 h 4274"/>
                <a:gd name="T6" fmla="*/ 0 w 4274"/>
                <a:gd name="T7" fmla="*/ 0 h 4274"/>
                <a:gd name="T8" fmla="*/ 0 w 4274"/>
                <a:gd name="T9" fmla="*/ 0 h 4274"/>
                <a:gd name="T10" fmla="*/ 0 w 4274"/>
                <a:gd name="T11" fmla="*/ 0 h 4274"/>
                <a:gd name="T12" fmla="*/ 0 w 4274"/>
                <a:gd name="T13" fmla="*/ 0 h 4274"/>
                <a:gd name="T14" fmla="*/ 0 w 4274"/>
                <a:gd name="T15" fmla="*/ 0 h 4274"/>
                <a:gd name="T16" fmla="*/ 0 w 4274"/>
                <a:gd name="T17" fmla="*/ 0 h 4274"/>
                <a:gd name="T18" fmla="*/ 0 w 4274"/>
                <a:gd name="T19" fmla="*/ 0 h 4274"/>
                <a:gd name="T20" fmla="*/ 0 w 4274"/>
                <a:gd name="T21" fmla="*/ 0 h 4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74" h="4274">
                  <a:moveTo>
                    <a:pt x="4192" y="110"/>
                  </a:moveTo>
                  <a:lnTo>
                    <a:pt x="4203" y="79"/>
                  </a:lnTo>
                  <a:lnTo>
                    <a:pt x="4274" y="4274"/>
                  </a:lnTo>
                  <a:lnTo>
                    <a:pt x="4203" y="79"/>
                  </a:lnTo>
                  <a:lnTo>
                    <a:pt x="4202" y="73"/>
                  </a:lnTo>
                  <a:lnTo>
                    <a:pt x="4184" y="23"/>
                  </a:lnTo>
                  <a:lnTo>
                    <a:pt x="18" y="4190"/>
                  </a:lnTo>
                  <a:lnTo>
                    <a:pt x="0" y="0"/>
                  </a:lnTo>
                  <a:lnTo>
                    <a:pt x="18" y="4190"/>
                  </a:lnTo>
                  <a:lnTo>
                    <a:pt x="65" y="4237"/>
                  </a:lnTo>
                  <a:lnTo>
                    <a:pt x="4192" y="110"/>
                  </a:lnTo>
                  <a:close/>
                </a:path>
              </a:pathLst>
            </a:custGeom>
            <a:blipFill dpi="0" rotWithShape="0">
              <a:blip r:embed="rId1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 name="未知"/>
            <p:cNvSpPr/>
            <p:nvPr/>
          </p:nvSpPr>
          <p:spPr bwMode="auto">
            <a:xfrm>
              <a:off x="249" y="178"/>
              <a:ext cx="1730" cy="1729"/>
            </a:xfrm>
            <a:custGeom>
              <a:avLst/>
              <a:gdLst>
                <a:gd name="T0" fmla="*/ 0 w 4325"/>
                <a:gd name="T1" fmla="*/ 0 h 4324"/>
                <a:gd name="T2" fmla="*/ 0 w 4325"/>
                <a:gd name="T3" fmla="*/ 0 h 4324"/>
                <a:gd name="T4" fmla="*/ 0 w 4325"/>
                <a:gd name="T5" fmla="*/ 0 h 4324"/>
                <a:gd name="T6" fmla="*/ 0 w 4325"/>
                <a:gd name="T7" fmla="*/ 0 h 4324"/>
                <a:gd name="T8" fmla="*/ 0 w 4325"/>
                <a:gd name="T9" fmla="*/ 0 h 4324"/>
                <a:gd name="T10" fmla="*/ 0 w 4325"/>
                <a:gd name="T11" fmla="*/ 0 h 4324"/>
                <a:gd name="T12" fmla="*/ 0 w 4325"/>
                <a:gd name="T13" fmla="*/ 0 h 4324"/>
                <a:gd name="T14" fmla="*/ 0 w 4325"/>
                <a:gd name="T15" fmla="*/ 0 h 4324"/>
                <a:gd name="T16" fmla="*/ 0 w 4325"/>
                <a:gd name="T17" fmla="*/ 0 h 4324"/>
                <a:gd name="T18" fmla="*/ 0 w 4325"/>
                <a:gd name="T19" fmla="*/ 0 h 4324"/>
                <a:gd name="T20" fmla="*/ 0 w 4325"/>
                <a:gd name="T21" fmla="*/ 0 h 43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25" h="4324">
                  <a:moveTo>
                    <a:pt x="4266" y="60"/>
                  </a:moveTo>
                  <a:lnTo>
                    <a:pt x="4218" y="22"/>
                  </a:lnTo>
                  <a:lnTo>
                    <a:pt x="4159" y="0"/>
                  </a:lnTo>
                  <a:lnTo>
                    <a:pt x="4152" y="0"/>
                  </a:lnTo>
                  <a:lnTo>
                    <a:pt x="0" y="4137"/>
                  </a:lnTo>
                  <a:lnTo>
                    <a:pt x="187" y="4324"/>
                  </a:lnTo>
                  <a:lnTo>
                    <a:pt x="4314" y="197"/>
                  </a:lnTo>
                  <a:lnTo>
                    <a:pt x="4325" y="166"/>
                  </a:lnTo>
                  <a:lnTo>
                    <a:pt x="4324" y="160"/>
                  </a:lnTo>
                  <a:lnTo>
                    <a:pt x="4299" y="99"/>
                  </a:lnTo>
                  <a:lnTo>
                    <a:pt x="4266" y="6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6" name="未知"/>
            <p:cNvSpPr/>
            <p:nvPr/>
          </p:nvSpPr>
          <p:spPr bwMode="auto">
            <a:xfrm>
              <a:off x="363" y="1483"/>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568"/>
                  </a:moveTo>
                  <a:lnTo>
                    <a:pt x="35" y="0"/>
                  </a:lnTo>
                  <a:lnTo>
                    <a:pt x="0" y="0"/>
                  </a:lnTo>
                  <a:lnTo>
                    <a:pt x="0" y="603"/>
                  </a:lnTo>
                  <a:lnTo>
                    <a:pt x="35" y="56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 name="未知"/>
            <p:cNvSpPr/>
            <p:nvPr/>
          </p:nvSpPr>
          <p:spPr bwMode="auto">
            <a:xfrm>
              <a:off x="377" y="1483"/>
              <a:ext cx="17" cy="227"/>
            </a:xfrm>
            <a:custGeom>
              <a:avLst/>
              <a:gdLst>
                <a:gd name="T0" fmla="*/ 0 w 41"/>
                <a:gd name="T1" fmla="*/ 0 h 568"/>
                <a:gd name="T2" fmla="*/ 0 w 41"/>
                <a:gd name="T3" fmla="*/ 0 h 568"/>
                <a:gd name="T4" fmla="*/ 0 w 41"/>
                <a:gd name="T5" fmla="*/ 0 h 568"/>
                <a:gd name="T6" fmla="*/ 0 w 41"/>
                <a:gd name="T7" fmla="*/ 0 h 568"/>
                <a:gd name="T8" fmla="*/ 0 w 41"/>
                <a:gd name="T9" fmla="*/ 0 h 5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68">
                  <a:moveTo>
                    <a:pt x="41" y="528"/>
                  </a:moveTo>
                  <a:lnTo>
                    <a:pt x="41" y="0"/>
                  </a:lnTo>
                  <a:lnTo>
                    <a:pt x="0" y="0"/>
                  </a:lnTo>
                  <a:lnTo>
                    <a:pt x="0" y="568"/>
                  </a:lnTo>
                  <a:lnTo>
                    <a:pt x="41" y="52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 name="未知"/>
            <p:cNvSpPr/>
            <p:nvPr/>
          </p:nvSpPr>
          <p:spPr bwMode="auto">
            <a:xfrm>
              <a:off x="394" y="1483"/>
              <a:ext cx="16" cy="211"/>
            </a:xfrm>
            <a:custGeom>
              <a:avLst/>
              <a:gdLst>
                <a:gd name="T0" fmla="*/ 0 w 40"/>
                <a:gd name="T1" fmla="*/ 0 h 529"/>
                <a:gd name="T2" fmla="*/ 0 w 40"/>
                <a:gd name="T3" fmla="*/ 0 h 529"/>
                <a:gd name="T4" fmla="*/ 0 w 40"/>
                <a:gd name="T5" fmla="*/ 0 h 529"/>
                <a:gd name="T6" fmla="*/ 0 w 40"/>
                <a:gd name="T7" fmla="*/ 0 h 529"/>
                <a:gd name="T8" fmla="*/ 0 w 40"/>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29">
                  <a:moveTo>
                    <a:pt x="40" y="489"/>
                  </a:moveTo>
                  <a:lnTo>
                    <a:pt x="40" y="0"/>
                  </a:lnTo>
                  <a:lnTo>
                    <a:pt x="0" y="1"/>
                  </a:lnTo>
                  <a:lnTo>
                    <a:pt x="0" y="529"/>
                  </a:lnTo>
                  <a:lnTo>
                    <a:pt x="40"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 name="未知"/>
            <p:cNvSpPr/>
            <p:nvPr/>
          </p:nvSpPr>
          <p:spPr bwMode="auto">
            <a:xfrm>
              <a:off x="415" y="1483"/>
              <a:ext cx="0" cy="190"/>
            </a:xfrm>
            <a:custGeom>
              <a:avLst/>
              <a:gdLst>
                <a:gd name="T0" fmla="*/ 0 h 477"/>
                <a:gd name="T1" fmla="*/ 0 h 477"/>
                <a:gd name="T2" fmla="*/ 0 60000 65536"/>
                <a:gd name="T3" fmla="*/ 0 60000 65536"/>
              </a:gdLst>
              <a:ahLst/>
              <a:cxnLst>
                <a:cxn ang="T2">
                  <a:pos x="0" y="T0"/>
                </a:cxn>
                <a:cxn ang="T3">
                  <a:pos x="0" y="T1"/>
                </a:cxn>
              </a:cxnLst>
              <a:rect l="0" t="0" r="r" b="b"/>
              <a:pathLst>
                <a:path h="477">
                  <a:moveTo>
                    <a:pt x="0" y="0"/>
                  </a:moveTo>
                  <a:lnTo>
                    <a:pt x="0" y="477"/>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0" name="未知"/>
            <p:cNvSpPr/>
            <p:nvPr/>
          </p:nvSpPr>
          <p:spPr bwMode="auto">
            <a:xfrm>
              <a:off x="425" y="1483"/>
              <a:ext cx="0" cy="180"/>
            </a:xfrm>
            <a:custGeom>
              <a:avLst/>
              <a:gdLst>
                <a:gd name="T0" fmla="*/ 0 h 451"/>
                <a:gd name="T1" fmla="*/ 0 h 451"/>
                <a:gd name="T2" fmla="*/ 0 60000 65536"/>
                <a:gd name="T3" fmla="*/ 0 60000 65536"/>
              </a:gdLst>
              <a:ahLst/>
              <a:cxnLst>
                <a:cxn ang="T2">
                  <a:pos x="0" y="T0"/>
                </a:cxn>
                <a:cxn ang="T3">
                  <a:pos x="0" y="T1"/>
                </a:cxn>
              </a:cxnLst>
              <a:rect l="0" t="0" r="r" b="b"/>
              <a:pathLst>
                <a:path h="451">
                  <a:moveTo>
                    <a:pt x="0" y="0"/>
                  </a:moveTo>
                  <a:lnTo>
                    <a:pt x="0" y="451"/>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1" name="未知"/>
            <p:cNvSpPr/>
            <p:nvPr/>
          </p:nvSpPr>
          <p:spPr bwMode="auto">
            <a:xfrm>
              <a:off x="363" y="1483"/>
              <a:ext cx="65" cy="241"/>
            </a:xfrm>
            <a:custGeom>
              <a:avLst/>
              <a:gdLst>
                <a:gd name="T0" fmla="*/ 0 w 161"/>
                <a:gd name="T1" fmla="*/ 0 h 604"/>
                <a:gd name="T2" fmla="*/ 0 w 161"/>
                <a:gd name="T3" fmla="*/ 0 h 604"/>
                <a:gd name="T4" fmla="*/ 0 w 161"/>
                <a:gd name="T5" fmla="*/ 0 h 604"/>
                <a:gd name="T6" fmla="*/ 0 w 161"/>
                <a:gd name="T7" fmla="*/ 0 h 604"/>
                <a:gd name="T8" fmla="*/ 0 w 161"/>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604">
                  <a:moveTo>
                    <a:pt x="161" y="0"/>
                  </a:moveTo>
                  <a:lnTo>
                    <a:pt x="161" y="445"/>
                  </a:lnTo>
                  <a:lnTo>
                    <a:pt x="0" y="604"/>
                  </a:lnTo>
                  <a:lnTo>
                    <a:pt x="0" y="1"/>
                  </a:lnTo>
                  <a:lnTo>
                    <a:pt x="161"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2" name="未知"/>
            <p:cNvSpPr/>
            <p:nvPr/>
          </p:nvSpPr>
          <p:spPr bwMode="auto">
            <a:xfrm>
              <a:off x="338" y="1638"/>
              <a:ext cx="109" cy="109"/>
            </a:xfrm>
            <a:custGeom>
              <a:avLst/>
              <a:gdLst>
                <a:gd name="T0" fmla="*/ 0 w 272"/>
                <a:gd name="T1" fmla="*/ 0 h 272"/>
                <a:gd name="T2" fmla="*/ 0 w 272"/>
                <a:gd name="T3" fmla="*/ 0 h 272"/>
                <a:gd name="T4" fmla="*/ 0 w 272"/>
                <a:gd name="T5" fmla="*/ 0 h 272"/>
                <a:gd name="T6" fmla="*/ 0 w 272"/>
                <a:gd name="T7" fmla="*/ 0 h 272"/>
                <a:gd name="T8" fmla="*/ 0 w 272"/>
                <a:gd name="T9" fmla="*/ 0 h 272"/>
                <a:gd name="T10" fmla="*/ 0 w 272"/>
                <a:gd name="T11" fmla="*/ 0 h 272"/>
                <a:gd name="T12" fmla="*/ 0 w 272"/>
                <a:gd name="T13" fmla="*/ 0 h 272"/>
                <a:gd name="T14" fmla="*/ 0 w 272"/>
                <a:gd name="T15" fmla="*/ 0 h 272"/>
                <a:gd name="T16" fmla="*/ 0 w 272"/>
                <a:gd name="T17" fmla="*/ 0 h 272"/>
                <a:gd name="T18" fmla="*/ 0 w 272"/>
                <a:gd name="T19" fmla="*/ 0 h 272"/>
                <a:gd name="T20" fmla="*/ 0 w 272"/>
                <a:gd name="T21" fmla="*/ 0 h 272"/>
                <a:gd name="T22" fmla="*/ 0 w 272"/>
                <a:gd name="T23" fmla="*/ 0 h 272"/>
                <a:gd name="T24" fmla="*/ 0 w 272"/>
                <a:gd name="T25" fmla="*/ 0 h 272"/>
                <a:gd name="T26" fmla="*/ 0 w 272"/>
                <a:gd name="T27" fmla="*/ 0 h 272"/>
                <a:gd name="T28" fmla="*/ 0 w 272"/>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2" h="272">
                  <a:moveTo>
                    <a:pt x="54" y="248"/>
                  </a:moveTo>
                  <a:lnTo>
                    <a:pt x="247" y="59"/>
                  </a:lnTo>
                  <a:lnTo>
                    <a:pt x="248" y="53"/>
                  </a:lnTo>
                  <a:lnTo>
                    <a:pt x="272" y="272"/>
                  </a:lnTo>
                  <a:lnTo>
                    <a:pt x="248" y="53"/>
                  </a:lnTo>
                  <a:lnTo>
                    <a:pt x="248" y="51"/>
                  </a:lnTo>
                  <a:lnTo>
                    <a:pt x="234" y="39"/>
                  </a:lnTo>
                  <a:lnTo>
                    <a:pt x="232" y="39"/>
                  </a:lnTo>
                  <a:lnTo>
                    <a:pt x="50" y="210"/>
                  </a:lnTo>
                  <a:lnTo>
                    <a:pt x="39" y="234"/>
                  </a:lnTo>
                  <a:lnTo>
                    <a:pt x="0" y="0"/>
                  </a:lnTo>
                  <a:lnTo>
                    <a:pt x="39" y="234"/>
                  </a:lnTo>
                  <a:lnTo>
                    <a:pt x="39" y="236"/>
                  </a:lnTo>
                  <a:lnTo>
                    <a:pt x="53" y="248"/>
                  </a:lnTo>
                  <a:lnTo>
                    <a:pt x="54" y="248"/>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3" name="未知"/>
            <p:cNvSpPr/>
            <p:nvPr/>
          </p:nvSpPr>
          <p:spPr bwMode="auto">
            <a:xfrm>
              <a:off x="352" y="1652"/>
              <a:ext cx="101"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5" y="212"/>
                  </a:moveTo>
                  <a:lnTo>
                    <a:pt x="202" y="41"/>
                  </a:lnTo>
                  <a:lnTo>
                    <a:pt x="212" y="24"/>
                  </a:lnTo>
                  <a:lnTo>
                    <a:pt x="252" y="252"/>
                  </a:lnTo>
                  <a:lnTo>
                    <a:pt x="212" y="24"/>
                  </a:lnTo>
                  <a:lnTo>
                    <a:pt x="24" y="212"/>
                  </a:lnTo>
                  <a:lnTo>
                    <a:pt x="0" y="0"/>
                  </a:lnTo>
                  <a:lnTo>
                    <a:pt x="24" y="212"/>
                  </a:lnTo>
                  <a:lnTo>
                    <a:pt x="25" y="212"/>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4" name="未知"/>
            <p:cNvSpPr/>
            <p:nvPr/>
          </p:nvSpPr>
          <p:spPr bwMode="auto">
            <a:xfrm>
              <a:off x="354" y="1653"/>
              <a:ext cx="83" cy="84"/>
            </a:xfrm>
            <a:custGeom>
              <a:avLst/>
              <a:gdLst>
                <a:gd name="T0" fmla="*/ 0 w 209"/>
                <a:gd name="T1" fmla="*/ 0 h 209"/>
                <a:gd name="T2" fmla="*/ 0 w 209"/>
                <a:gd name="T3" fmla="*/ 0 h 209"/>
                <a:gd name="T4" fmla="*/ 0 w 209"/>
                <a:gd name="T5" fmla="*/ 0 h 209"/>
                <a:gd name="T6" fmla="*/ 0 w 209"/>
                <a:gd name="T7" fmla="*/ 0 h 209"/>
                <a:gd name="T8" fmla="*/ 0 w 209"/>
                <a:gd name="T9" fmla="*/ 0 h 209"/>
                <a:gd name="T10" fmla="*/ 0 w 209"/>
                <a:gd name="T11" fmla="*/ 0 h 209"/>
                <a:gd name="T12" fmla="*/ 0 w 209"/>
                <a:gd name="T13" fmla="*/ 0 h 209"/>
                <a:gd name="T14" fmla="*/ 0 w 209"/>
                <a:gd name="T15" fmla="*/ 0 h 209"/>
                <a:gd name="T16" fmla="*/ 0 w 209"/>
                <a:gd name="T17" fmla="*/ 0 h 209"/>
                <a:gd name="T18" fmla="*/ 0 w 209"/>
                <a:gd name="T19" fmla="*/ 0 h 209"/>
                <a:gd name="T20" fmla="*/ 0 w 209"/>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 h="209">
                  <a:moveTo>
                    <a:pt x="198" y="37"/>
                  </a:moveTo>
                  <a:lnTo>
                    <a:pt x="209" y="14"/>
                  </a:lnTo>
                  <a:lnTo>
                    <a:pt x="209" y="12"/>
                  </a:lnTo>
                  <a:lnTo>
                    <a:pt x="195" y="0"/>
                  </a:lnTo>
                  <a:lnTo>
                    <a:pt x="193" y="0"/>
                  </a:lnTo>
                  <a:lnTo>
                    <a:pt x="11" y="171"/>
                  </a:lnTo>
                  <a:lnTo>
                    <a:pt x="0" y="195"/>
                  </a:lnTo>
                  <a:lnTo>
                    <a:pt x="0" y="197"/>
                  </a:lnTo>
                  <a:lnTo>
                    <a:pt x="14" y="209"/>
                  </a:lnTo>
                  <a:lnTo>
                    <a:pt x="15" y="209"/>
                  </a:lnTo>
                  <a:lnTo>
                    <a:pt x="198"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5" name="未知"/>
            <p:cNvSpPr/>
            <p:nvPr/>
          </p:nvSpPr>
          <p:spPr bwMode="auto">
            <a:xfrm>
              <a:off x="1488" y="709"/>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6" name="未知"/>
            <p:cNvSpPr/>
            <p:nvPr/>
          </p:nvSpPr>
          <p:spPr bwMode="auto">
            <a:xfrm>
              <a:off x="1488" y="709"/>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7" name="Rectangle 287"/>
            <p:cNvSpPr>
              <a:spLocks noChangeArrowheads="1"/>
            </p:cNvSpPr>
            <p:nvPr/>
          </p:nvSpPr>
          <p:spPr bwMode="auto">
            <a:xfrm>
              <a:off x="1493" y="700"/>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78" name="Rectangle 288"/>
            <p:cNvSpPr/>
            <p:nvPr/>
          </p:nvSpPr>
          <p:spPr bwMode="auto">
            <a:xfrm>
              <a:off x="1493" y="700"/>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79" name="未知"/>
            <p:cNvSpPr/>
            <p:nvPr/>
          </p:nvSpPr>
          <p:spPr bwMode="auto">
            <a:xfrm>
              <a:off x="1488" y="679"/>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0" name="未知"/>
            <p:cNvSpPr/>
            <p:nvPr/>
          </p:nvSpPr>
          <p:spPr bwMode="auto">
            <a:xfrm>
              <a:off x="1488" y="679"/>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47"/>
                  </a:moveTo>
                  <a:lnTo>
                    <a:pt x="47" y="8"/>
                  </a:lnTo>
                  <a:lnTo>
                    <a:pt x="39" y="0"/>
                  </a:lnTo>
                  <a:lnTo>
                    <a:pt x="0" y="39"/>
                  </a:lnTo>
                  <a:lnTo>
                    <a:pt x="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1" name="Rectangle 291"/>
            <p:cNvSpPr>
              <a:spLocks noChangeArrowheads="1"/>
            </p:cNvSpPr>
            <p:nvPr/>
          </p:nvSpPr>
          <p:spPr bwMode="auto">
            <a:xfrm>
              <a:off x="1479" y="671"/>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2" name="Rectangle 292"/>
            <p:cNvSpPr/>
            <p:nvPr/>
          </p:nvSpPr>
          <p:spPr bwMode="auto">
            <a:xfrm>
              <a:off x="1479" y="671"/>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3" name="Rectangle 293"/>
            <p:cNvSpPr>
              <a:spLocks noChangeArrowheads="1"/>
            </p:cNvSpPr>
            <p:nvPr/>
          </p:nvSpPr>
          <p:spPr bwMode="auto">
            <a:xfrm>
              <a:off x="1450" y="700"/>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4" name="Rectangle 294"/>
            <p:cNvSpPr/>
            <p:nvPr/>
          </p:nvSpPr>
          <p:spPr bwMode="auto">
            <a:xfrm>
              <a:off x="1450" y="700"/>
              <a:ext cx="21"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5" name="未知"/>
            <p:cNvSpPr/>
            <p:nvPr/>
          </p:nvSpPr>
          <p:spPr bwMode="auto">
            <a:xfrm>
              <a:off x="1458" y="709"/>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6" name="未知"/>
            <p:cNvSpPr/>
            <p:nvPr/>
          </p:nvSpPr>
          <p:spPr bwMode="auto">
            <a:xfrm>
              <a:off x="1458" y="709"/>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38" y="0"/>
                  </a:moveTo>
                  <a:lnTo>
                    <a:pt x="0" y="39"/>
                  </a:lnTo>
                  <a:lnTo>
                    <a:pt x="8" y="47"/>
                  </a:lnTo>
                  <a:lnTo>
                    <a:pt x="46" y="8"/>
                  </a:lnTo>
                  <a:lnTo>
                    <a:pt x="3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7" name="Rectangle 297"/>
            <p:cNvSpPr>
              <a:spLocks noChangeArrowheads="1"/>
            </p:cNvSpPr>
            <p:nvPr/>
          </p:nvSpPr>
          <p:spPr bwMode="auto">
            <a:xfrm>
              <a:off x="1479" y="713"/>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8" name="Rectangle 298"/>
            <p:cNvSpPr/>
            <p:nvPr/>
          </p:nvSpPr>
          <p:spPr bwMode="auto">
            <a:xfrm>
              <a:off x="1479" y="713"/>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9" name="未知"/>
            <p:cNvSpPr/>
            <p:nvPr/>
          </p:nvSpPr>
          <p:spPr bwMode="auto">
            <a:xfrm>
              <a:off x="1458" y="679"/>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38" y="46"/>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0" name="未知"/>
            <p:cNvSpPr/>
            <p:nvPr/>
          </p:nvSpPr>
          <p:spPr bwMode="auto">
            <a:xfrm>
              <a:off x="1458" y="679"/>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8" y="0"/>
                  </a:lnTo>
                  <a:lnTo>
                    <a:pt x="0" y="8"/>
                  </a:lnTo>
                  <a:lnTo>
                    <a:pt x="38" y="46"/>
                  </a:lnTo>
                  <a:lnTo>
                    <a:pt x="46"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1" name="未知"/>
            <p:cNvSpPr/>
            <p:nvPr/>
          </p:nvSpPr>
          <p:spPr bwMode="auto">
            <a:xfrm>
              <a:off x="1461" y="732"/>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5" h="17">
                  <a:moveTo>
                    <a:pt x="52" y="17"/>
                  </a:moveTo>
                  <a:lnTo>
                    <a:pt x="38" y="15"/>
                  </a:lnTo>
                  <a:lnTo>
                    <a:pt x="35" y="15"/>
                  </a:lnTo>
                  <a:lnTo>
                    <a:pt x="32" y="14"/>
                  </a:lnTo>
                  <a:lnTo>
                    <a:pt x="28" y="13"/>
                  </a:lnTo>
                  <a:lnTo>
                    <a:pt x="15" y="8"/>
                  </a:lnTo>
                  <a:lnTo>
                    <a:pt x="12" y="7"/>
                  </a:lnTo>
                  <a:lnTo>
                    <a:pt x="9" y="5"/>
                  </a:lnTo>
                  <a:lnTo>
                    <a:pt x="6" y="4"/>
                  </a:lnTo>
                  <a:lnTo>
                    <a:pt x="3" y="2"/>
                  </a:lnTo>
                  <a:lnTo>
                    <a:pt x="0" y="0"/>
                  </a:lnTo>
                  <a:lnTo>
                    <a:pt x="105" y="0"/>
                  </a:lnTo>
                  <a:lnTo>
                    <a:pt x="104" y="0"/>
                  </a:lnTo>
                  <a:lnTo>
                    <a:pt x="102" y="2"/>
                  </a:lnTo>
                  <a:lnTo>
                    <a:pt x="99" y="4"/>
                  </a:lnTo>
                  <a:lnTo>
                    <a:pt x="96" y="5"/>
                  </a:lnTo>
                  <a:lnTo>
                    <a:pt x="93" y="7"/>
                  </a:lnTo>
                  <a:lnTo>
                    <a:pt x="90" y="8"/>
                  </a:lnTo>
                  <a:lnTo>
                    <a:pt x="86" y="10"/>
                  </a:lnTo>
                  <a:lnTo>
                    <a:pt x="83" y="11"/>
                  </a:lnTo>
                  <a:lnTo>
                    <a:pt x="80" y="12"/>
                  </a:lnTo>
                  <a:lnTo>
                    <a:pt x="77" y="13"/>
                  </a:lnTo>
                  <a:lnTo>
                    <a:pt x="63" y="16"/>
                  </a:lnTo>
                  <a:lnTo>
                    <a:pt x="59" y="16"/>
                  </a:lnTo>
                  <a:lnTo>
                    <a:pt x="56" y="16"/>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2" name="未知"/>
            <p:cNvSpPr/>
            <p:nvPr/>
          </p:nvSpPr>
          <p:spPr bwMode="auto">
            <a:xfrm>
              <a:off x="1447" y="675"/>
              <a:ext cx="35" cy="57"/>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8" h="144">
                  <a:moveTo>
                    <a:pt x="36" y="144"/>
                  </a:moveTo>
                  <a:lnTo>
                    <a:pt x="36" y="143"/>
                  </a:lnTo>
                  <a:lnTo>
                    <a:pt x="35" y="143"/>
                  </a:lnTo>
                  <a:lnTo>
                    <a:pt x="34" y="142"/>
                  </a:lnTo>
                  <a:lnTo>
                    <a:pt x="33" y="141"/>
                  </a:lnTo>
                  <a:lnTo>
                    <a:pt x="32" y="140"/>
                  </a:lnTo>
                  <a:lnTo>
                    <a:pt x="31" y="139"/>
                  </a:lnTo>
                  <a:lnTo>
                    <a:pt x="29" y="138"/>
                  </a:lnTo>
                  <a:lnTo>
                    <a:pt x="28" y="137"/>
                  </a:lnTo>
                  <a:lnTo>
                    <a:pt x="27" y="136"/>
                  </a:lnTo>
                  <a:lnTo>
                    <a:pt x="26" y="135"/>
                  </a:lnTo>
                  <a:lnTo>
                    <a:pt x="24" y="133"/>
                  </a:lnTo>
                  <a:lnTo>
                    <a:pt x="23" y="131"/>
                  </a:lnTo>
                  <a:lnTo>
                    <a:pt x="21" y="130"/>
                  </a:lnTo>
                  <a:lnTo>
                    <a:pt x="21" y="129"/>
                  </a:lnTo>
                  <a:lnTo>
                    <a:pt x="20" y="128"/>
                  </a:lnTo>
                  <a:lnTo>
                    <a:pt x="19" y="126"/>
                  </a:lnTo>
                  <a:lnTo>
                    <a:pt x="17" y="124"/>
                  </a:lnTo>
                  <a:lnTo>
                    <a:pt x="16" y="124"/>
                  </a:lnTo>
                  <a:lnTo>
                    <a:pt x="16" y="123"/>
                  </a:lnTo>
                  <a:lnTo>
                    <a:pt x="14" y="120"/>
                  </a:lnTo>
                  <a:lnTo>
                    <a:pt x="13" y="118"/>
                  </a:lnTo>
                  <a:lnTo>
                    <a:pt x="12" y="118"/>
                  </a:lnTo>
                  <a:lnTo>
                    <a:pt x="12" y="116"/>
                  </a:lnTo>
                  <a:lnTo>
                    <a:pt x="10" y="114"/>
                  </a:lnTo>
                  <a:lnTo>
                    <a:pt x="9" y="112"/>
                  </a:lnTo>
                  <a:lnTo>
                    <a:pt x="8" y="109"/>
                  </a:lnTo>
                  <a:lnTo>
                    <a:pt x="7" y="107"/>
                  </a:lnTo>
                  <a:lnTo>
                    <a:pt x="6" y="105"/>
                  </a:lnTo>
                  <a:lnTo>
                    <a:pt x="6" y="104"/>
                  </a:lnTo>
                  <a:lnTo>
                    <a:pt x="5" y="102"/>
                  </a:lnTo>
                  <a:lnTo>
                    <a:pt x="4" y="99"/>
                  </a:lnTo>
                  <a:lnTo>
                    <a:pt x="3" y="97"/>
                  </a:lnTo>
                  <a:lnTo>
                    <a:pt x="3" y="94"/>
                  </a:lnTo>
                  <a:lnTo>
                    <a:pt x="2" y="92"/>
                  </a:lnTo>
                  <a:lnTo>
                    <a:pt x="2" y="91"/>
                  </a:lnTo>
                  <a:lnTo>
                    <a:pt x="1" y="89"/>
                  </a:lnTo>
                  <a:lnTo>
                    <a:pt x="1" y="86"/>
                  </a:lnTo>
                  <a:lnTo>
                    <a:pt x="1" y="85"/>
                  </a:lnTo>
                  <a:lnTo>
                    <a:pt x="1" y="83"/>
                  </a:lnTo>
                  <a:lnTo>
                    <a:pt x="0" y="80"/>
                  </a:lnTo>
                  <a:lnTo>
                    <a:pt x="0" y="79"/>
                  </a:lnTo>
                  <a:lnTo>
                    <a:pt x="0" y="78"/>
                  </a:lnTo>
                  <a:lnTo>
                    <a:pt x="0" y="75"/>
                  </a:lnTo>
                  <a:lnTo>
                    <a:pt x="0" y="72"/>
                  </a:lnTo>
                  <a:lnTo>
                    <a:pt x="0" y="69"/>
                  </a:lnTo>
                  <a:lnTo>
                    <a:pt x="0" y="66"/>
                  </a:lnTo>
                  <a:lnTo>
                    <a:pt x="0" y="65"/>
                  </a:lnTo>
                  <a:lnTo>
                    <a:pt x="0" y="63"/>
                  </a:lnTo>
                  <a:lnTo>
                    <a:pt x="1" y="60"/>
                  </a:lnTo>
                  <a:lnTo>
                    <a:pt x="1" y="58"/>
                  </a:lnTo>
                  <a:lnTo>
                    <a:pt x="1" y="55"/>
                  </a:lnTo>
                  <a:lnTo>
                    <a:pt x="2" y="52"/>
                  </a:lnTo>
                  <a:lnTo>
                    <a:pt x="3" y="50"/>
                  </a:lnTo>
                  <a:lnTo>
                    <a:pt x="3" y="47"/>
                  </a:lnTo>
                  <a:lnTo>
                    <a:pt x="4" y="45"/>
                  </a:lnTo>
                  <a:lnTo>
                    <a:pt x="4" y="44"/>
                  </a:lnTo>
                  <a:lnTo>
                    <a:pt x="5" y="42"/>
                  </a:lnTo>
                  <a:lnTo>
                    <a:pt x="6" y="39"/>
                  </a:lnTo>
                  <a:lnTo>
                    <a:pt x="6" y="38"/>
                  </a:lnTo>
                  <a:lnTo>
                    <a:pt x="7" y="37"/>
                  </a:lnTo>
                  <a:lnTo>
                    <a:pt x="8" y="34"/>
                  </a:lnTo>
                  <a:lnTo>
                    <a:pt x="9" y="32"/>
                  </a:lnTo>
                  <a:lnTo>
                    <a:pt x="10" y="30"/>
                  </a:lnTo>
                  <a:lnTo>
                    <a:pt x="12" y="28"/>
                  </a:lnTo>
                  <a:lnTo>
                    <a:pt x="12" y="26"/>
                  </a:lnTo>
                  <a:lnTo>
                    <a:pt x="13" y="25"/>
                  </a:lnTo>
                  <a:lnTo>
                    <a:pt x="14" y="23"/>
                  </a:lnTo>
                  <a:lnTo>
                    <a:pt x="16" y="21"/>
                  </a:lnTo>
                  <a:lnTo>
                    <a:pt x="16" y="20"/>
                  </a:lnTo>
                  <a:lnTo>
                    <a:pt x="17" y="19"/>
                  </a:lnTo>
                  <a:lnTo>
                    <a:pt x="19" y="17"/>
                  </a:lnTo>
                  <a:lnTo>
                    <a:pt x="20" y="15"/>
                  </a:lnTo>
                  <a:lnTo>
                    <a:pt x="21" y="14"/>
                  </a:lnTo>
                  <a:lnTo>
                    <a:pt x="23" y="12"/>
                  </a:lnTo>
                  <a:lnTo>
                    <a:pt x="24" y="11"/>
                  </a:lnTo>
                  <a:lnTo>
                    <a:pt x="26" y="9"/>
                  </a:lnTo>
                  <a:lnTo>
                    <a:pt x="27" y="8"/>
                  </a:lnTo>
                  <a:lnTo>
                    <a:pt x="28" y="7"/>
                  </a:lnTo>
                  <a:lnTo>
                    <a:pt x="29" y="6"/>
                  </a:lnTo>
                  <a:lnTo>
                    <a:pt x="31" y="5"/>
                  </a:lnTo>
                  <a:lnTo>
                    <a:pt x="31" y="4"/>
                  </a:lnTo>
                  <a:lnTo>
                    <a:pt x="32" y="4"/>
                  </a:lnTo>
                  <a:lnTo>
                    <a:pt x="33" y="3"/>
                  </a:lnTo>
                  <a:lnTo>
                    <a:pt x="34" y="2"/>
                  </a:lnTo>
                  <a:lnTo>
                    <a:pt x="35" y="1"/>
                  </a:lnTo>
                  <a:lnTo>
                    <a:pt x="36" y="0"/>
                  </a:lnTo>
                  <a:lnTo>
                    <a:pt x="88" y="0"/>
                  </a:lnTo>
                  <a:lnTo>
                    <a:pt x="86" y="0"/>
                  </a:lnTo>
                  <a:lnTo>
                    <a:pt x="83" y="0"/>
                  </a:lnTo>
                  <a:lnTo>
                    <a:pt x="64" y="4"/>
                  </a:lnTo>
                  <a:lnTo>
                    <a:pt x="64" y="5"/>
                  </a:lnTo>
                  <a:lnTo>
                    <a:pt x="54" y="9"/>
                  </a:lnTo>
                  <a:lnTo>
                    <a:pt x="51" y="11"/>
                  </a:lnTo>
                  <a:lnTo>
                    <a:pt x="49" y="12"/>
                  </a:lnTo>
                  <a:lnTo>
                    <a:pt x="46" y="14"/>
                  </a:lnTo>
                  <a:lnTo>
                    <a:pt x="45" y="14"/>
                  </a:lnTo>
                  <a:lnTo>
                    <a:pt x="44" y="15"/>
                  </a:lnTo>
                  <a:lnTo>
                    <a:pt x="22" y="45"/>
                  </a:lnTo>
                  <a:lnTo>
                    <a:pt x="21" y="47"/>
                  </a:lnTo>
                  <a:lnTo>
                    <a:pt x="20" y="50"/>
                  </a:lnTo>
                  <a:lnTo>
                    <a:pt x="20" y="52"/>
                  </a:lnTo>
                  <a:lnTo>
                    <a:pt x="19" y="52"/>
                  </a:lnTo>
                  <a:lnTo>
                    <a:pt x="17" y="72"/>
                  </a:lnTo>
                  <a:lnTo>
                    <a:pt x="17" y="75"/>
                  </a:lnTo>
                  <a:lnTo>
                    <a:pt x="25" y="105"/>
                  </a:lnTo>
                  <a:lnTo>
                    <a:pt x="26" y="107"/>
                  </a:lnTo>
                  <a:lnTo>
                    <a:pt x="27" y="109"/>
                  </a:lnTo>
                  <a:lnTo>
                    <a:pt x="29" y="112"/>
                  </a:lnTo>
                  <a:lnTo>
                    <a:pt x="39" y="124"/>
                  </a:lnTo>
                  <a:lnTo>
                    <a:pt x="40" y="124"/>
                  </a:lnTo>
                  <a:lnTo>
                    <a:pt x="58" y="137"/>
                  </a:lnTo>
                  <a:lnTo>
                    <a:pt x="61" y="138"/>
                  </a:lnTo>
                  <a:lnTo>
                    <a:pt x="64" y="139"/>
                  </a:lnTo>
                  <a:lnTo>
                    <a:pt x="66" y="140"/>
                  </a:lnTo>
                  <a:lnTo>
                    <a:pt x="86" y="143"/>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3" name="未知"/>
            <p:cNvSpPr/>
            <p:nvPr/>
          </p:nvSpPr>
          <p:spPr bwMode="auto">
            <a:xfrm>
              <a:off x="1482" y="675"/>
              <a:ext cx="36" cy="57"/>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w 89"/>
                <a:gd name="T97" fmla="*/ 0 h 144"/>
                <a:gd name="T98" fmla="*/ 0 w 89"/>
                <a:gd name="T99" fmla="*/ 0 h 144"/>
                <a:gd name="T100" fmla="*/ 0 w 89"/>
                <a:gd name="T101" fmla="*/ 0 h 144"/>
                <a:gd name="T102" fmla="*/ 0 w 89"/>
                <a:gd name="T103" fmla="*/ 0 h 144"/>
                <a:gd name="T104" fmla="*/ 0 w 89"/>
                <a:gd name="T105" fmla="*/ 0 h 144"/>
                <a:gd name="T106" fmla="*/ 0 w 89"/>
                <a:gd name="T107" fmla="*/ 0 h 144"/>
                <a:gd name="T108" fmla="*/ 0 w 89"/>
                <a:gd name="T109" fmla="*/ 0 h 144"/>
                <a:gd name="T110" fmla="*/ 0 w 89"/>
                <a:gd name="T111" fmla="*/ 0 h 144"/>
                <a:gd name="T112" fmla="*/ 0 w 89"/>
                <a:gd name="T113" fmla="*/ 0 h 144"/>
                <a:gd name="T114" fmla="*/ 0 w 89"/>
                <a:gd name="T115" fmla="*/ 0 h 144"/>
                <a:gd name="T116" fmla="*/ 0 w 89"/>
                <a:gd name="T117" fmla="*/ 0 h 144"/>
                <a:gd name="T118" fmla="*/ 0 w 89"/>
                <a:gd name="T119" fmla="*/ 0 h 1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9" h="144">
                  <a:moveTo>
                    <a:pt x="0" y="144"/>
                  </a:moveTo>
                  <a:lnTo>
                    <a:pt x="25" y="139"/>
                  </a:lnTo>
                  <a:lnTo>
                    <a:pt x="28" y="138"/>
                  </a:lnTo>
                  <a:lnTo>
                    <a:pt x="30" y="137"/>
                  </a:lnTo>
                  <a:lnTo>
                    <a:pt x="39" y="132"/>
                  </a:lnTo>
                  <a:lnTo>
                    <a:pt x="40" y="131"/>
                  </a:lnTo>
                  <a:lnTo>
                    <a:pt x="42" y="130"/>
                  </a:lnTo>
                  <a:lnTo>
                    <a:pt x="43" y="129"/>
                  </a:lnTo>
                  <a:lnTo>
                    <a:pt x="45" y="128"/>
                  </a:lnTo>
                  <a:lnTo>
                    <a:pt x="47" y="127"/>
                  </a:lnTo>
                  <a:lnTo>
                    <a:pt x="47" y="126"/>
                  </a:lnTo>
                  <a:lnTo>
                    <a:pt x="49" y="124"/>
                  </a:lnTo>
                  <a:lnTo>
                    <a:pt x="50" y="124"/>
                  </a:lnTo>
                  <a:lnTo>
                    <a:pt x="51" y="123"/>
                  </a:lnTo>
                  <a:lnTo>
                    <a:pt x="52" y="121"/>
                  </a:lnTo>
                  <a:lnTo>
                    <a:pt x="55" y="118"/>
                  </a:lnTo>
                  <a:lnTo>
                    <a:pt x="57" y="115"/>
                  </a:lnTo>
                  <a:lnTo>
                    <a:pt x="59" y="114"/>
                  </a:lnTo>
                  <a:lnTo>
                    <a:pt x="60" y="112"/>
                  </a:lnTo>
                  <a:lnTo>
                    <a:pt x="65" y="103"/>
                  </a:lnTo>
                  <a:lnTo>
                    <a:pt x="67" y="99"/>
                  </a:lnTo>
                  <a:lnTo>
                    <a:pt x="70" y="89"/>
                  </a:lnTo>
                  <a:lnTo>
                    <a:pt x="70" y="88"/>
                  </a:lnTo>
                  <a:lnTo>
                    <a:pt x="71" y="86"/>
                  </a:lnTo>
                  <a:lnTo>
                    <a:pt x="71" y="83"/>
                  </a:lnTo>
                  <a:lnTo>
                    <a:pt x="71" y="82"/>
                  </a:lnTo>
                  <a:lnTo>
                    <a:pt x="72" y="79"/>
                  </a:lnTo>
                  <a:lnTo>
                    <a:pt x="72" y="77"/>
                  </a:lnTo>
                  <a:lnTo>
                    <a:pt x="72" y="75"/>
                  </a:lnTo>
                  <a:lnTo>
                    <a:pt x="72" y="72"/>
                  </a:lnTo>
                  <a:lnTo>
                    <a:pt x="72" y="68"/>
                  </a:lnTo>
                  <a:lnTo>
                    <a:pt x="69" y="51"/>
                  </a:lnTo>
                  <a:lnTo>
                    <a:pt x="69" y="50"/>
                  </a:lnTo>
                  <a:lnTo>
                    <a:pt x="68" y="48"/>
                  </a:lnTo>
                  <a:lnTo>
                    <a:pt x="67" y="45"/>
                  </a:lnTo>
                  <a:lnTo>
                    <a:pt x="67" y="44"/>
                  </a:lnTo>
                  <a:lnTo>
                    <a:pt x="65" y="41"/>
                  </a:lnTo>
                  <a:lnTo>
                    <a:pt x="65" y="40"/>
                  </a:lnTo>
                  <a:lnTo>
                    <a:pt x="63" y="38"/>
                  </a:lnTo>
                  <a:lnTo>
                    <a:pt x="62" y="35"/>
                  </a:lnTo>
                  <a:lnTo>
                    <a:pt x="60" y="32"/>
                  </a:lnTo>
                  <a:lnTo>
                    <a:pt x="59" y="30"/>
                  </a:lnTo>
                  <a:lnTo>
                    <a:pt x="57" y="29"/>
                  </a:lnTo>
                  <a:lnTo>
                    <a:pt x="55" y="26"/>
                  </a:lnTo>
                  <a:lnTo>
                    <a:pt x="47" y="17"/>
                  </a:lnTo>
                  <a:lnTo>
                    <a:pt x="45" y="15"/>
                  </a:lnTo>
                  <a:lnTo>
                    <a:pt x="0" y="0"/>
                  </a:lnTo>
                  <a:lnTo>
                    <a:pt x="53" y="0"/>
                  </a:lnTo>
                  <a:lnTo>
                    <a:pt x="53" y="1"/>
                  </a:lnTo>
                  <a:lnTo>
                    <a:pt x="54" y="1"/>
                  </a:lnTo>
                  <a:lnTo>
                    <a:pt x="54" y="2"/>
                  </a:lnTo>
                  <a:lnTo>
                    <a:pt x="55" y="2"/>
                  </a:lnTo>
                  <a:lnTo>
                    <a:pt x="56" y="3"/>
                  </a:lnTo>
                  <a:lnTo>
                    <a:pt x="57" y="4"/>
                  </a:lnTo>
                  <a:lnTo>
                    <a:pt x="58" y="4"/>
                  </a:lnTo>
                  <a:lnTo>
                    <a:pt x="58" y="5"/>
                  </a:lnTo>
                  <a:lnTo>
                    <a:pt x="59" y="6"/>
                  </a:lnTo>
                  <a:lnTo>
                    <a:pt x="61" y="7"/>
                  </a:lnTo>
                  <a:lnTo>
                    <a:pt x="62" y="8"/>
                  </a:lnTo>
                  <a:lnTo>
                    <a:pt x="63" y="9"/>
                  </a:lnTo>
                  <a:lnTo>
                    <a:pt x="67" y="14"/>
                  </a:lnTo>
                  <a:lnTo>
                    <a:pt x="68" y="14"/>
                  </a:lnTo>
                  <a:lnTo>
                    <a:pt x="69" y="15"/>
                  </a:lnTo>
                  <a:lnTo>
                    <a:pt x="70" y="17"/>
                  </a:lnTo>
                  <a:lnTo>
                    <a:pt x="72" y="19"/>
                  </a:lnTo>
                  <a:lnTo>
                    <a:pt x="72" y="20"/>
                  </a:lnTo>
                  <a:lnTo>
                    <a:pt x="73" y="21"/>
                  </a:lnTo>
                  <a:lnTo>
                    <a:pt x="74" y="23"/>
                  </a:lnTo>
                  <a:lnTo>
                    <a:pt x="76" y="25"/>
                  </a:lnTo>
                  <a:lnTo>
                    <a:pt x="78" y="29"/>
                  </a:lnTo>
                  <a:lnTo>
                    <a:pt x="79" y="30"/>
                  </a:lnTo>
                  <a:lnTo>
                    <a:pt x="79" y="32"/>
                  </a:lnTo>
                  <a:lnTo>
                    <a:pt x="81" y="35"/>
                  </a:lnTo>
                  <a:lnTo>
                    <a:pt x="82" y="38"/>
                  </a:lnTo>
                  <a:lnTo>
                    <a:pt x="83" y="40"/>
                  </a:lnTo>
                  <a:lnTo>
                    <a:pt x="84" y="41"/>
                  </a:lnTo>
                  <a:lnTo>
                    <a:pt x="85" y="44"/>
                  </a:lnTo>
                  <a:lnTo>
                    <a:pt x="85" y="45"/>
                  </a:lnTo>
                  <a:lnTo>
                    <a:pt x="86" y="48"/>
                  </a:lnTo>
                  <a:lnTo>
                    <a:pt x="86" y="50"/>
                  </a:lnTo>
                  <a:lnTo>
                    <a:pt x="87" y="51"/>
                  </a:lnTo>
                  <a:lnTo>
                    <a:pt x="87" y="54"/>
                  </a:lnTo>
                  <a:lnTo>
                    <a:pt x="88" y="55"/>
                  </a:lnTo>
                  <a:lnTo>
                    <a:pt x="88" y="58"/>
                  </a:lnTo>
                  <a:lnTo>
                    <a:pt x="89" y="72"/>
                  </a:lnTo>
                  <a:lnTo>
                    <a:pt x="89" y="75"/>
                  </a:lnTo>
                  <a:lnTo>
                    <a:pt x="88" y="88"/>
                  </a:lnTo>
                  <a:lnTo>
                    <a:pt x="87" y="89"/>
                  </a:lnTo>
                  <a:lnTo>
                    <a:pt x="83" y="104"/>
                  </a:lnTo>
                  <a:lnTo>
                    <a:pt x="82" y="106"/>
                  </a:lnTo>
                  <a:lnTo>
                    <a:pt x="81" y="109"/>
                  </a:lnTo>
                  <a:lnTo>
                    <a:pt x="79" y="112"/>
                  </a:lnTo>
                  <a:lnTo>
                    <a:pt x="73" y="123"/>
                  </a:lnTo>
                  <a:lnTo>
                    <a:pt x="72" y="124"/>
                  </a:lnTo>
                  <a:lnTo>
                    <a:pt x="70" y="126"/>
                  </a:lnTo>
                  <a:lnTo>
                    <a:pt x="70" y="127"/>
                  </a:lnTo>
                  <a:lnTo>
                    <a:pt x="69" y="128"/>
                  </a:lnTo>
                  <a:lnTo>
                    <a:pt x="68" y="129"/>
                  </a:lnTo>
                  <a:lnTo>
                    <a:pt x="67" y="130"/>
                  </a:lnTo>
                  <a:lnTo>
                    <a:pt x="66" y="131"/>
                  </a:lnTo>
                  <a:lnTo>
                    <a:pt x="66" y="132"/>
                  </a:lnTo>
                  <a:lnTo>
                    <a:pt x="65" y="133"/>
                  </a:lnTo>
                  <a:lnTo>
                    <a:pt x="63" y="134"/>
                  </a:lnTo>
                  <a:lnTo>
                    <a:pt x="62" y="136"/>
                  </a:lnTo>
                  <a:lnTo>
                    <a:pt x="61" y="137"/>
                  </a:lnTo>
                  <a:lnTo>
                    <a:pt x="59" y="138"/>
                  </a:lnTo>
                  <a:lnTo>
                    <a:pt x="58" y="139"/>
                  </a:lnTo>
                  <a:lnTo>
                    <a:pt x="57" y="140"/>
                  </a:lnTo>
                  <a:lnTo>
                    <a:pt x="56" y="141"/>
                  </a:lnTo>
                  <a:lnTo>
                    <a:pt x="55" y="142"/>
                  </a:lnTo>
                  <a:lnTo>
                    <a:pt x="54" y="142"/>
                  </a:lnTo>
                  <a:lnTo>
                    <a:pt x="54" y="143"/>
                  </a:lnTo>
                  <a:lnTo>
                    <a:pt x="53"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4" name="未知"/>
            <p:cNvSpPr/>
            <p:nvPr/>
          </p:nvSpPr>
          <p:spPr bwMode="auto">
            <a:xfrm>
              <a:off x="1461" y="668"/>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w 105"/>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5" h="17">
                  <a:moveTo>
                    <a:pt x="0" y="17"/>
                  </a:moveTo>
                  <a:lnTo>
                    <a:pt x="0" y="17"/>
                  </a:lnTo>
                  <a:lnTo>
                    <a:pt x="3" y="15"/>
                  </a:lnTo>
                  <a:lnTo>
                    <a:pt x="6" y="13"/>
                  </a:lnTo>
                  <a:lnTo>
                    <a:pt x="9" y="11"/>
                  </a:lnTo>
                  <a:lnTo>
                    <a:pt x="12" y="10"/>
                  </a:lnTo>
                  <a:lnTo>
                    <a:pt x="15" y="8"/>
                  </a:lnTo>
                  <a:lnTo>
                    <a:pt x="18" y="7"/>
                  </a:lnTo>
                  <a:lnTo>
                    <a:pt x="22" y="6"/>
                  </a:lnTo>
                  <a:lnTo>
                    <a:pt x="25" y="4"/>
                  </a:lnTo>
                  <a:lnTo>
                    <a:pt x="28" y="3"/>
                  </a:lnTo>
                  <a:lnTo>
                    <a:pt x="32" y="3"/>
                  </a:lnTo>
                  <a:lnTo>
                    <a:pt x="35" y="2"/>
                  </a:lnTo>
                  <a:lnTo>
                    <a:pt x="45" y="0"/>
                  </a:lnTo>
                  <a:lnTo>
                    <a:pt x="49" y="0"/>
                  </a:lnTo>
                  <a:lnTo>
                    <a:pt x="52" y="0"/>
                  </a:lnTo>
                  <a:lnTo>
                    <a:pt x="56" y="0"/>
                  </a:lnTo>
                  <a:lnTo>
                    <a:pt x="59" y="0"/>
                  </a:lnTo>
                  <a:lnTo>
                    <a:pt x="63" y="1"/>
                  </a:lnTo>
                  <a:lnTo>
                    <a:pt x="66" y="1"/>
                  </a:lnTo>
                  <a:lnTo>
                    <a:pt x="70" y="2"/>
                  </a:lnTo>
                  <a:lnTo>
                    <a:pt x="73" y="3"/>
                  </a:lnTo>
                  <a:lnTo>
                    <a:pt x="77" y="3"/>
                  </a:lnTo>
                  <a:lnTo>
                    <a:pt x="80" y="4"/>
                  </a:lnTo>
                  <a:lnTo>
                    <a:pt x="83" y="6"/>
                  </a:lnTo>
                  <a:lnTo>
                    <a:pt x="86" y="7"/>
                  </a:lnTo>
                  <a:lnTo>
                    <a:pt x="90" y="8"/>
                  </a:lnTo>
                  <a:lnTo>
                    <a:pt x="99" y="13"/>
                  </a:lnTo>
                  <a:lnTo>
                    <a:pt x="102" y="15"/>
                  </a:lnTo>
                  <a:lnTo>
                    <a:pt x="104" y="1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5" name="未知"/>
            <p:cNvSpPr/>
            <p:nvPr/>
          </p:nvSpPr>
          <p:spPr bwMode="auto">
            <a:xfrm>
              <a:off x="1454" y="675"/>
              <a:ext cx="57" cy="57"/>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122" y="123"/>
                  </a:moveTo>
                  <a:lnTo>
                    <a:pt x="71" y="144"/>
                  </a:lnTo>
                  <a:lnTo>
                    <a:pt x="69" y="143"/>
                  </a:lnTo>
                  <a:lnTo>
                    <a:pt x="15" y="116"/>
                  </a:lnTo>
                  <a:lnTo>
                    <a:pt x="0" y="72"/>
                  </a:lnTo>
                  <a:lnTo>
                    <a:pt x="0" y="69"/>
                  </a:lnTo>
                  <a:lnTo>
                    <a:pt x="27" y="15"/>
                  </a:lnTo>
                  <a:lnTo>
                    <a:pt x="71" y="0"/>
                  </a:lnTo>
                  <a:lnTo>
                    <a:pt x="74" y="0"/>
                  </a:lnTo>
                  <a:lnTo>
                    <a:pt x="130" y="30"/>
                  </a:lnTo>
                  <a:lnTo>
                    <a:pt x="143" y="72"/>
                  </a:lnTo>
                  <a:lnTo>
                    <a:pt x="143" y="77"/>
                  </a:lnTo>
                  <a:lnTo>
                    <a:pt x="122" y="12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6" name="未知"/>
            <p:cNvSpPr/>
            <p:nvPr/>
          </p:nvSpPr>
          <p:spPr bwMode="auto">
            <a:xfrm>
              <a:off x="1447" y="668"/>
              <a:ext cx="71"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w 177"/>
                <a:gd name="T33" fmla="*/ 0 h 178"/>
                <a:gd name="T34" fmla="*/ 0 w 177"/>
                <a:gd name="T35" fmla="*/ 0 h 1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 h="178">
                  <a:moveTo>
                    <a:pt x="151" y="26"/>
                  </a:moveTo>
                  <a:lnTo>
                    <a:pt x="95" y="0"/>
                  </a:lnTo>
                  <a:lnTo>
                    <a:pt x="88" y="0"/>
                  </a:lnTo>
                  <a:lnTo>
                    <a:pt x="85" y="0"/>
                  </a:lnTo>
                  <a:lnTo>
                    <a:pt x="28" y="24"/>
                  </a:lnTo>
                  <a:lnTo>
                    <a:pt x="0" y="82"/>
                  </a:lnTo>
                  <a:lnTo>
                    <a:pt x="0" y="89"/>
                  </a:lnTo>
                  <a:lnTo>
                    <a:pt x="0" y="96"/>
                  </a:lnTo>
                  <a:lnTo>
                    <a:pt x="26" y="152"/>
                  </a:lnTo>
                  <a:lnTo>
                    <a:pt x="81" y="177"/>
                  </a:lnTo>
                  <a:lnTo>
                    <a:pt x="88" y="178"/>
                  </a:lnTo>
                  <a:lnTo>
                    <a:pt x="92" y="177"/>
                  </a:lnTo>
                  <a:lnTo>
                    <a:pt x="149" y="154"/>
                  </a:lnTo>
                  <a:lnTo>
                    <a:pt x="176" y="99"/>
                  </a:lnTo>
                  <a:lnTo>
                    <a:pt x="177" y="89"/>
                  </a:lnTo>
                  <a:lnTo>
                    <a:pt x="177" y="85"/>
                  </a:lnTo>
                  <a:lnTo>
                    <a:pt x="154" y="29"/>
                  </a:lnTo>
                  <a:lnTo>
                    <a:pt x="151" y="2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7" name="未知"/>
            <p:cNvSpPr/>
            <p:nvPr/>
          </p:nvSpPr>
          <p:spPr bwMode="auto">
            <a:xfrm>
              <a:off x="1472" y="712"/>
              <a:ext cx="20" cy="5"/>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 h="11">
                  <a:moveTo>
                    <a:pt x="25" y="11"/>
                  </a:moveTo>
                  <a:lnTo>
                    <a:pt x="24" y="11"/>
                  </a:lnTo>
                  <a:lnTo>
                    <a:pt x="23" y="11"/>
                  </a:lnTo>
                  <a:lnTo>
                    <a:pt x="20" y="10"/>
                  </a:lnTo>
                  <a:lnTo>
                    <a:pt x="19" y="10"/>
                  </a:lnTo>
                  <a:lnTo>
                    <a:pt x="18" y="10"/>
                  </a:lnTo>
                  <a:lnTo>
                    <a:pt x="16" y="10"/>
                  </a:lnTo>
                  <a:lnTo>
                    <a:pt x="15" y="9"/>
                  </a:lnTo>
                  <a:lnTo>
                    <a:pt x="14" y="9"/>
                  </a:lnTo>
                  <a:lnTo>
                    <a:pt x="6" y="5"/>
                  </a:lnTo>
                  <a:lnTo>
                    <a:pt x="5" y="4"/>
                  </a:lnTo>
                  <a:lnTo>
                    <a:pt x="4" y="3"/>
                  </a:lnTo>
                  <a:lnTo>
                    <a:pt x="1" y="0"/>
                  </a:lnTo>
                  <a:lnTo>
                    <a:pt x="0" y="0"/>
                  </a:lnTo>
                  <a:lnTo>
                    <a:pt x="50" y="0"/>
                  </a:lnTo>
                  <a:lnTo>
                    <a:pt x="49" y="1"/>
                  </a:lnTo>
                  <a:lnTo>
                    <a:pt x="48" y="2"/>
                  </a:lnTo>
                  <a:lnTo>
                    <a:pt x="47" y="3"/>
                  </a:lnTo>
                  <a:lnTo>
                    <a:pt x="46" y="4"/>
                  </a:lnTo>
                  <a:lnTo>
                    <a:pt x="45" y="5"/>
                  </a:lnTo>
                  <a:lnTo>
                    <a:pt x="44" y="5"/>
                  </a:lnTo>
                  <a:lnTo>
                    <a:pt x="40" y="7"/>
                  </a:lnTo>
                  <a:lnTo>
                    <a:pt x="39" y="8"/>
                  </a:lnTo>
                  <a:lnTo>
                    <a:pt x="38" y="8"/>
                  </a:lnTo>
                  <a:lnTo>
                    <a:pt x="37" y="9"/>
                  </a:lnTo>
                  <a:lnTo>
                    <a:pt x="36" y="9"/>
                  </a:lnTo>
                  <a:lnTo>
                    <a:pt x="34" y="10"/>
                  </a:lnTo>
                  <a:lnTo>
                    <a:pt x="32" y="10"/>
                  </a:lnTo>
                  <a:lnTo>
                    <a:pt x="31" y="10"/>
                  </a:lnTo>
                  <a:lnTo>
                    <a:pt x="29" y="11"/>
                  </a:lnTo>
                  <a:lnTo>
                    <a:pt x="28" y="11"/>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8" name="未知"/>
            <p:cNvSpPr/>
            <p:nvPr/>
          </p:nvSpPr>
          <p:spPr bwMode="auto">
            <a:xfrm>
              <a:off x="1469" y="695"/>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3" h="44">
                  <a:moveTo>
                    <a:pt x="8" y="44"/>
                  </a:moveTo>
                  <a:lnTo>
                    <a:pt x="8" y="43"/>
                  </a:lnTo>
                  <a:lnTo>
                    <a:pt x="8" y="42"/>
                  </a:lnTo>
                  <a:lnTo>
                    <a:pt x="7" y="42"/>
                  </a:lnTo>
                  <a:lnTo>
                    <a:pt x="7" y="41"/>
                  </a:lnTo>
                  <a:lnTo>
                    <a:pt x="6" y="41"/>
                  </a:lnTo>
                  <a:lnTo>
                    <a:pt x="6" y="40"/>
                  </a:lnTo>
                  <a:lnTo>
                    <a:pt x="5" y="39"/>
                  </a:lnTo>
                  <a:lnTo>
                    <a:pt x="5" y="38"/>
                  </a:lnTo>
                  <a:lnTo>
                    <a:pt x="4" y="38"/>
                  </a:lnTo>
                  <a:lnTo>
                    <a:pt x="4" y="37"/>
                  </a:lnTo>
                  <a:lnTo>
                    <a:pt x="4" y="36"/>
                  </a:lnTo>
                  <a:lnTo>
                    <a:pt x="3" y="35"/>
                  </a:lnTo>
                  <a:lnTo>
                    <a:pt x="3" y="34"/>
                  </a:lnTo>
                  <a:lnTo>
                    <a:pt x="2" y="33"/>
                  </a:lnTo>
                  <a:lnTo>
                    <a:pt x="2" y="32"/>
                  </a:lnTo>
                  <a:lnTo>
                    <a:pt x="2" y="31"/>
                  </a:lnTo>
                  <a:lnTo>
                    <a:pt x="1" y="30"/>
                  </a:lnTo>
                  <a:lnTo>
                    <a:pt x="1" y="29"/>
                  </a:lnTo>
                  <a:lnTo>
                    <a:pt x="1" y="28"/>
                  </a:lnTo>
                  <a:lnTo>
                    <a:pt x="1" y="27"/>
                  </a:lnTo>
                  <a:lnTo>
                    <a:pt x="1" y="26"/>
                  </a:lnTo>
                  <a:lnTo>
                    <a:pt x="1" y="25"/>
                  </a:lnTo>
                  <a:lnTo>
                    <a:pt x="0" y="24"/>
                  </a:lnTo>
                  <a:lnTo>
                    <a:pt x="0" y="23"/>
                  </a:lnTo>
                  <a:lnTo>
                    <a:pt x="0" y="22"/>
                  </a:lnTo>
                  <a:lnTo>
                    <a:pt x="0" y="21"/>
                  </a:lnTo>
                  <a:lnTo>
                    <a:pt x="0" y="20"/>
                  </a:lnTo>
                  <a:lnTo>
                    <a:pt x="0" y="19"/>
                  </a:lnTo>
                  <a:lnTo>
                    <a:pt x="1" y="18"/>
                  </a:lnTo>
                  <a:lnTo>
                    <a:pt x="1" y="17"/>
                  </a:lnTo>
                  <a:lnTo>
                    <a:pt x="1" y="16"/>
                  </a:lnTo>
                  <a:lnTo>
                    <a:pt x="1" y="15"/>
                  </a:lnTo>
                  <a:lnTo>
                    <a:pt x="1" y="14"/>
                  </a:lnTo>
                  <a:lnTo>
                    <a:pt x="1" y="13"/>
                  </a:lnTo>
                  <a:lnTo>
                    <a:pt x="2" y="13"/>
                  </a:lnTo>
                  <a:lnTo>
                    <a:pt x="2" y="12"/>
                  </a:lnTo>
                  <a:lnTo>
                    <a:pt x="2" y="11"/>
                  </a:lnTo>
                  <a:lnTo>
                    <a:pt x="2" y="10"/>
                  </a:lnTo>
                  <a:lnTo>
                    <a:pt x="3" y="10"/>
                  </a:lnTo>
                  <a:lnTo>
                    <a:pt x="3" y="9"/>
                  </a:lnTo>
                  <a:lnTo>
                    <a:pt x="3" y="8"/>
                  </a:lnTo>
                  <a:lnTo>
                    <a:pt x="4" y="8"/>
                  </a:lnTo>
                  <a:lnTo>
                    <a:pt x="4" y="7"/>
                  </a:lnTo>
                  <a:lnTo>
                    <a:pt x="4" y="6"/>
                  </a:lnTo>
                  <a:lnTo>
                    <a:pt x="5" y="5"/>
                  </a:lnTo>
                  <a:lnTo>
                    <a:pt x="5" y="4"/>
                  </a:lnTo>
                  <a:lnTo>
                    <a:pt x="6" y="4"/>
                  </a:lnTo>
                  <a:lnTo>
                    <a:pt x="6" y="3"/>
                  </a:lnTo>
                  <a:lnTo>
                    <a:pt x="7" y="3"/>
                  </a:lnTo>
                  <a:lnTo>
                    <a:pt x="7" y="2"/>
                  </a:lnTo>
                  <a:lnTo>
                    <a:pt x="7" y="1"/>
                  </a:lnTo>
                  <a:lnTo>
                    <a:pt x="8" y="1"/>
                  </a:lnTo>
                  <a:lnTo>
                    <a:pt x="8" y="0"/>
                  </a:lnTo>
                  <a:lnTo>
                    <a:pt x="33" y="0"/>
                  </a:lnTo>
                  <a:lnTo>
                    <a:pt x="32" y="0"/>
                  </a:lnTo>
                  <a:lnTo>
                    <a:pt x="31" y="0"/>
                  </a:lnTo>
                  <a:lnTo>
                    <a:pt x="30" y="0"/>
                  </a:lnTo>
                  <a:lnTo>
                    <a:pt x="29" y="0"/>
                  </a:lnTo>
                  <a:lnTo>
                    <a:pt x="17" y="7"/>
                  </a:lnTo>
                  <a:lnTo>
                    <a:pt x="13" y="14"/>
                  </a:lnTo>
                  <a:lnTo>
                    <a:pt x="13" y="15"/>
                  </a:lnTo>
                  <a:lnTo>
                    <a:pt x="12" y="16"/>
                  </a:lnTo>
                  <a:lnTo>
                    <a:pt x="12" y="17"/>
                  </a:lnTo>
                  <a:lnTo>
                    <a:pt x="12" y="18"/>
                  </a:lnTo>
                  <a:lnTo>
                    <a:pt x="12" y="19"/>
                  </a:lnTo>
                  <a:lnTo>
                    <a:pt x="12" y="20"/>
                  </a:lnTo>
                  <a:lnTo>
                    <a:pt x="12" y="21"/>
                  </a:lnTo>
                  <a:lnTo>
                    <a:pt x="12" y="22"/>
                  </a:lnTo>
                  <a:lnTo>
                    <a:pt x="12" y="23"/>
                  </a:lnTo>
                  <a:lnTo>
                    <a:pt x="13" y="29"/>
                  </a:lnTo>
                  <a:lnTo>
                    <a:pt x="13" y="30"/>
                  </a:lnTo>
                  <a:lnTo>
                    <a:pt x="14" y="31"/>
                  </a:lnTo>
                  <a:lnTo>
                    <a:pt x="14" y="32"/>
                  </a:lnTo>
                  <a:lnTo>
                    <a:pt x="18" y="37"/>
                  </a:lnTo>
                  <a:lnTo>
                    <a:pt x="19" y="38"/>
                  </a:lnTo>
                  <a:lnTo>
                    <a:pt x="20" y="39"/>
                  </a:lnTo>
                  <a:lnTo>
                    <a:pt x="21" y="39"/>
                  </a:lnTo>
                  <a:lnTo>
                    <a:pt x="30" y="43"/>
                  </a:lnTo>
                  <a:lnTo>
                    <a:pt x="31" y="43"/>
                  </a:lnTo>
                  <a:lnTo>
                    <a:pt x="32" y="43"/>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9" name="未知"/>
            <p:cNvSpPr/>
            <p:nvPr/>
          </p:nvSpPr>
          <p:spPr bwMode="auto">
            <a:xfrm>
              <a:off x="1482" y="695"/>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3" h="44">
                  <a:moveTo>
                    <a:pt x="0" y="44"/>
                  </a:moveTo>
                  <a:lnTo>
                    <a:pt x="4" y="43"/>
                  </a:lnTo>
                  <a:lnTo>
                    <a:pt x="5" y="43"/>
                  </a:lnTo>
                  <a:lnTo>
                    <a:pt x="10" y="41"/>
                  </a:lnTo>
                  <a:lnTo>
                    <a:pt x="14" y="39"/>
                  </a:lnTo>
                  <a:lnTo>
                    <a:pt x="16" y="37"/>
                  </a:lnTo>
                  <a:lnTo>
                    <a:pt x="17" y="36"/>
                  </a:lnTo>
                  <a:lnTo>
                    <a:pt x="18" y="34"/>
                  </a:lnTo>
                  <a:lnTo>
                    <a:pt x="19" y="33"/>
                  </a:lnTo>
                  <a:lnTo>
                    <a:pt x="20" y="32"/>
                  </a:lnTo>
                  <a:lnTo>
                    <a:pt x="20" y="31"/>
                  </a:lnTo>
                  <a:lnTo>
                    <a:pt x="21" y="30"/>
                  </a:lnTo>
                  <a:lnTo>
                    <a:pt x="21" y="28"/>
                  </a:lnTo>
                  <a:lnTo>
                    <a:pt x="21" y="27"/>
                  </a:lnTo>
                  <a:lnTo>
                    <a:pt x="22" y="27"/>
                  </a:lnTo>
                  <a:lnTo>
                    <a:pt x="22" y="26"/>
                  </a:lnTo>
                  <a:lnTo>
                    <a:pt x="22" y="25"/>
                  </a:lnTo>
                  <a:lnTo>
                    <a:pt x="22" y="24"/>
                  </a:lnTo>
                  <a:lnTo>
                    <a:pt x="22" y="23"/>
                  </a:lnTo>
                  <a:lnTo>
                    <a:pt x="22" y="22"/>
                  </a:lnTo>
                  <a:lnTo>
                    <a:pt x="22" y="20"/>
                  </a:lnTo>
                  <a:lnTo>
                    <a:pt x="22" y="19"/>
                  </a:lnTo>
                  <a:lnTo>
                    <a:pt x="22" y="18"/>
                  </a:lnTo>
                  <a:lnTo>
                    <a:pt x="22" y="17"/>
                  </a:lnTo>
                  <a:lnTo>
                    <a:pt x="21" y="17"/>
                  </a:lnTo>
                  <a:lnTo>
                    <a:pt x="21" y="15"/>
                  </a:lnTo>
                  <a:lnTo>
                    <a:pt x="20" y="12"/>
                  </a:lnTo>
                  <a:lnTo>
                    <a:pt x="19" y="11"/>
                  </a:lnTo>
                  <a:lnTo>
                    <a:pt x="0" y="0"/>
                  </a:lnTo>
                  <a:lnTo>
                    <a:pt x="25" y="0"/>
                  </a:lnTo>
                  <a:lnTo>
                    <a:pt x="26" y="0"/>
                  </a:lnTo>
                  <a:lnTo>
                    <a:pt x="26" y="1"/>
                  </a:lnTo>
                  <a:lnTo>
                    <a:pt x="27" y="2"/>
                  </a:lnTo>
                  <a:lnTo>
                    <a:pt x="27" y="3"/>
                  </a:lnTo>
                  <a:lnTo>
                    <a:pt x="28" y="3"/>
                  </a:lnTo>
                  <a:lnTo>
                    <a:pt x="28" y="4"/>
                  </a:lnTo>
                  <a:lnTo>
                    <a:pt x="29" y="5"/>
                  </a:lnTo>
                  <a:lnTo>
                    <a:pt x="29" y="6"/>
                  </a:lnTo>
                  <a:lnTo>
                    <a:pt x="30" y="6"/>
                  </a:lnTo>
                  <a:lnTo>
                    <a:pt x="30" y="7"/>
                  </a:lnTo>
                  <a:lnTo>
                    <a:pt x="30" y="8"/>
                  </a:lnTo>
                  <a:lnTo>
                    <a:pt x="31" y="9"/>
                  </a:lnTo>
                  <a:lnTo>
                    <a:pt x="31" y="10"/>
                  </a:lnTo>
                  <a:lnTo>
                    <a:pt x="32" y="11"/>
                  </a:lnTo>
                  <a:lnTo>
                    <a:pt x="32" y="12"/>
                  </a:lnTo>
                  <a:lnTo>
                    <a:pt x="33" y="22"/>
                  </a:lnTo>
                  <a:lnTo>
                    <a:pt x="33" y="23"/>
                  </a:lnTo>
                  <a:lnTo>
                    <a:pt x="33" y="24"/>
                  </a:lnTo>
                  <a:lnTo>
                    <a:pt x="33" y="28"/>
                  </a:lnTo>
                  <a:lnTo>
                    <a:pt x="33" y="30"/>
                  </a:lnTo>
                  <a:lnTo>
                    <a:pt x="32" y="30"/>
                  </a:lnTo>
                  <a:lnTo>
                    <a:pt x="32" y="31"/>
                  </a:lnTo>
                  <a:lnTo>
                    <a:pt x="32" y="32"/>
                  </a:lnTo>
                  <a:lnTo>
                    <a:pt x="32" y="33"/>
                  </a:lnTo>
                  <a:lnTo>
                    <a:pt x="31" y="33"/>
                  </a:lnTo>
                  <a:lnTo>
                    <a:pt x="31" y="34"/>
                  </a:lnTo>
                  <a:lnTo>
                    <a:pt x="30" y="36"/>
                  </a:lnTo>
                  <a:lnTo>
                    <a:pt x="30" y="37"/>
                  </a:lnTo>
                  <a:lnTo>
                    <a:pt x="29" y="38"/>
                  </a:lnTo>
                  <a:lnTo>
                    <a:pt x="29" y="39"/>
                  </a:lnTo>
                  <a:lnTo>
                    <a:pt x="28" y="39"/>
                  </a:lnTo>
                  <a:lnTo>
                    <a:pt x="28" y="40"/>
                  </a:lnTo>
                  <a:lnTo>
                    <a:pt x="27" y="41"/>
                  </a:lnTo>
                  <a:lnTo>
                    <a:pt x="27" y="42"/>
                  </a:lnTo>
                  <a:lnTo>
                    <a:pt x="26" y="42"/>
                  </a:lnTo>
                  <a:lnTo>
                    <a:pt x="26" y="43"/>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0" name="未知"/>
            <p:cNvSpPr/>
            <p:nvPr/>
          </p:nvSpPr>
          <p:spPr bwMode="auto">
            <a:xfrm>
              <a:off x="1473" y="690"/>
              <a:ext cx="19" cy="5"/>
            </a:xfrm>
            <a:custGeom>
              <a:avLst/>
              <a:gdLst>
                <a:gd name="T0" fmla="*/ 0 w 49"/>
                <a:gd name="T1" fmla="*/ 0 h 11"/>
                <a:gd name="T2" fmla="*/ 0 w 49"/>
                <a:gd name="T3" fmla="*/ 0 h 11"/>
                <a:gd name="T4" fmla="*/ 0 w 49"/>
                <a:gd name="T5" fmla="*/ 0 h 11"/>
                <a:gd name="T6" fmla="*/ 0 w 49"/>
                <a:gd name="T7" fmla="*/ 0 h 11"/>
                <a:gd name="T8" fmla="*/ 0 w 49"/>
                <a:gd name="T9" fmla="*/ 0 h 11"/>
                <a:gd name="T10" fmla="*/ 0 w 49"/>
                <a:gd name="T11" fmla="*/ 0 h 11"/>
                <a:gd name="T12" fmla="*/ 0 w 49"/>
                <a:gd name="T13" fmla="*/ 0 h 11"/>
                <a:gd name="T14" fmla="*/ 0 w 49"/>
                <a:gd name="T15" fmla="*/ 0 h 11"/>
                <a:gd name="T16" fmla="*/ 0 w 49"/>
                <a:gd name="T17" fmla="*/ 0 h 11"/>
                <a:gd name="T18" fmla="*/ 0 w 49"/>
                <a:gd name="T19" fmla="*/ 0 h 11"/>
                <a:gd name="T20" fmla="*/ 0 w 49"/>
                <a:gd name="T21" fmla="*/ 0 h 11"/>
                <a:gd name="T22" fmla="*/ 0 w 49"/>
                <a:gd name="T23" fmla="*/ 0 h 11"/>
                <a:gd name="T24" fmla="*/ 0 w 49"/>
                <a:gd name="T25" fmla="*/ 0 h 11"/>
                <a:gd name="T26" fmla="*/ 0 w 49"/>
                <a:gd name="T27" fmla="*/ 0 h 11"/>
                <a:gd name="T28" fmla="*/ 0 w 49"/>
                <a:gd name="T29" fmla="*/ 0 h 11"/>
                <a:gd name="T30" fmla="*/ 0 w 49"/>
                <a:gd name="T31" fmla="*/ 0 h 11"/>
                <a:gd name="T32" fmla="*/ 0 w 49"/>
                <a:gd name="T33" fmla="*/ 0 h 11"/>
                <a:gd name="T34" fmla="*/ 0 w 49"/>
                <a:gd name="T35" fmla="*/ 0 h 11"/>
                <a:gd name="T36" fmla="*/ 0 w 49"/>
                <a:gd name="T37" fmla="*/ 0 h 11"/>
                <a:gd name="T38" fmla="*/ 0 w 49"/>
                <a:gd name="T39" fmla="*/ 0 h 11"/>
                <a:gd name="T40" fmla="*/ 0 w 49"/>
                <a:gd name="T41" fmla="*/ 0 h 11"/>
                <a:gd name="T42" fmla="*/ 0 w 49"/>
                <a:gd name="T43" fmla="*/ 0 h 11"/>
                <a:gd name="T44" fmla="*/ 0 w 49"/>
                <a:gd name="T45" fmla="*/ 0 h 11"/>
                <a:gd name="T46" fmla="*/ 0 w 49"/>
                <a:gd name="T47" fmla="*/ 0 h 11"/>
                <a:gd name="T48" fmla="*/ 0 w 49"/>
                <a:gd name="T49" fmla="*/ 0 h 11"/>
                <a:gd name="T50" fmla="*/ 0 w 49"/>
                <a:gd name="T51" fmla="*/ 0 h 11"/>
                <a:gd name="T52" fmla="*/ 0 w 49"/>
                <a:gd name="T53" fmla="*/ 0 h 11"/>
                <a:gd name="T54" fmla="*/ 0 w 49"/>
                <a:gd name="T55" fmla="*/ 0 h 11"/>
                <a:gd name="T56" fmla="*/ 0 w 49"/>
                <a:gd name="T57" fmla="*/ 0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 h="11">
                  <a:moveTo>
                    <a:pt x="0" y="11"/>
                  </a:moveTo>
                  <a:lnTo>
                    <a:pt x="2" y="9"/>
                  </a:lnTo>
                  <a:lnTo>
                    <a:pt x="3" y="8"/>
                  </a:lnTo>
                  <a:lnTo>
                    <a:pt x="7" y="5"/>
                  </a:lnTo>
                  <a:lnTo>
                    <a:pt x="8" y="4"/>
                  </a:lnTo>
                  <a:lnTo>
                    <a:pt x="9" y="3"/>
                  </a:lnTo>
                  <a:lnTo>
                    <a:pt x="11" y="3"/>
                  </a:lnTo>
                  <a:lnTo>
                    <a:pt x="12" y="2"/>
                  </a:lnTo>
                  <a:lnTo>
                    <a:pt x="13" y="2"/>
                  </a:lnTo>
                  <a:lnTo>
                    <a:pt x="19" y="0"/>
                  </a:lnTo>
                  <a:lnTo>
                    <a:pt x="20" y="0"/>
                  </a:lnTo>
                  <a:lnTo>
                    <a:pt x="23" y="0"/>
                  </a:lnTo>
                  <a:lnTo>
                    <a:pt x="24" y="0"/>
                  </a:lnTo>
                  <a:lnTo>
                    <a:pt x="30" y="0"/>
                  </a:lnTo>
                  <a:lnTo>
                    <a:pt x="31" y="0"/>
                  </a:lnTo>
                  <a:lnTo>
                    <a:pt x="32" y="1"/>
                  </a:lnTo>
                  <a:lnTo>
                    <a:pt x="33" y="1"/>
                  </a:lnTo>
                  <a:lnTo>
                    <a:pt x="35" y="1"/>
                  </a:lnTo>
                  <a:lnTo>
                    <a:pt x="36" y="2"/>
                  </a:lnTo>
                  <a:lnTo>
                    <a:pt x="37" y="2"/>
                  </a:lnTo>
                  <a:lnTo>
                    <a:pt x="38" y="3"/>
                  </a:lnTo>
                  <a:lnTo>
                    <a:pt x="39" y="3"/>
                  </a:lnTo>
                  <a:lnTo>
                    <a:pt x="41" y="4"/>
                  </a:lnTo>
                  <a:lnTo>
                    <a:pt x="42" y="5"/>
                  </a:lnTo>
                  <a:lnTo>
                    <a:pt x="43" y="5"/>
                  </a:lnTo>
                  <a:lnTo>
                    <a:pt x="44" y="6"/>
                  </a:lnTo>
                  <a:lnTo>
                    <a:pt x="48" y="9"/>
                  </a:lnTo>
                  <a:lnTo>
                    <a:pt x="49" y="10"/>
                  </a:lnTo>
                  <a:lnTo>
                    <a:pt x="49"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1" name="未知"/>
            <p:cNvSpPr/>
            <p:nvPr/>
          </p:nvSpPr>
          <p:spPr bwMode="auto">
            <a:xfrm>
              <a:off x="1474" y="695"/>
              <a:ext cx="17" cy="17"/>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37" y="37"/>
                  </a:moveTo>
                  <a:lnTo>
                    <a:pt x="21" y="44"/>
                  </a:lnTo>
                  <a:lnTo>
                    <a:pt x="0" y="22"/>
                  </a:lnTo>
                  <a:lnTo>
                    <a:pt x="0" y="21"/>
                  </a:lnTo>
                  <a:lnTo>
                    <a:pt x="21" y="0"/>
                  </a:lnTo>
                  <a:lnTo>
                    <a:pt x="22" y="0"/>
                  </a:lnTo>
                  <a:lnTo>
                    <a:pt x="43" y="22"/>
                  </a:lnTo>
                  <a:lnTo>
                    <a:pt x="43" y="23"/>
                  </a:lnTo>
                  <a:lnTo>
                    <a:pt x="37"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2" name="未知"/>
            <p:cNvSpPr/>
            <p:nvPr/>
          </p:nvSpPr>
          <p:spPr bwMode="auto">
            <a:xfrm>
              <a:off x="1469" y="690"/>
              <a:ext cx="26" cy="27"/>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7" y="9"/>
                  </a:moveTo>
                  <a:lnTo>
                    <a:pt x="33" y="0"/>
                  </a:lnTo>
                  <a:lnTo>
                    <a:pt x="32" y="0"/>
                  </a:lnTo>
                  <a:lnTo>
                    <a:pt x="0" y="33"/>
                  </a:lnTo>
                  <a:lnTo>
                    <a:pt x="0" y="35"/>
                  </a:lnTo>
                  <a:lnTo>
                    <a:pt x="33" y="66"/>
                  </a:lnTo>
                  <a:lnTo>
                    <a:pt x="35" y="66"/>
                  </a:lnTo>
                  <a:lnTo>
                    <a:pt x="66" y="33"/>
                  </a:lnTo>
                  <a:lnTo>
                    <a:pt x="66" y="31"/>
                  </a:lnTo>
                  <a:lnTo>
                    <a:pt x="57" y="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3" name="未知"/>
            <p:cNvSpPr/>
            <p:nvPr/>
          </p:nvSpPr>
          <p:spPr bwMode="auto">
            <a:xfrm>
              <a:off x="1508" y="629"/>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6"/>
                  </a:moveTo>
                  <a:lnTo>
                    <a:pt x="65" y="41"/>
                  </a:lnTo>
                  <a:lnTo>
                    <a:pt x="66" y="37"/>
                  </a:lnTo>
                  <a:lnTo>
                    <a:pt x="108" y="112"/>
                  </a:lnTo>
                  <a:lnTo>
                    <a:pt x="66" y="37"/>
                  </a:lnTo>
                  <a:lnTo>
                    <a:pt x="66" y="36"/>
                  </a:lnTo>
                  <a:lnTo>
                    <a:pt x="66" y="35"/>
                  </a:lnTo>
                  <a:lnTo>
                    <a:pt x="65" y="35"/>
                  </a:lnTo>
                  <a:lnTo>
                    <a:pt x="64" y="35"/>
                  </a:lnTo>
                  <a:lnTo>
                    <a:pt x="63" y="35"/>
                  </a:lnTo>
                  <a:lnTo>
                    <a:pt x="18" y="74"/>
                  </a:lnTo>
                  <a:lnTo>
                    <a:pt x="0" y="0"/>
                  </a:lnTo>
                  <a:lnTo>
                    <a:pt x="18" y="74"/>
                  </a:lnTo>
                  <a:lnTo>
                    <a:pt x="23" y="86"/>
                  </a:lnTo>
                  <a:lnTo>
                    <a:pt x="24" y="86"/>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4" name="未知"/>
            <p:cNvSpPr/>
            <p:nvPr/>
          </p:nvSpPr>
          <p:spPr bwMode="auto">
            <a:xfrm>
              <a:off x="1495" y="642"/>
              <a:ext cx="26"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46" y="58"/>
                  </a:moveTo>
                  <a:lnTo>
                    <a:pt x="55" y="54"/>
                  </a:lnTo>
                  <a:lnTo>
                    <a:pt x="66" y="94"/>
                  </a:lnTo>
                  <a:lnTo>
                    <a:pt x="55" y="54"/>
                  </a:lnTo>
                  <a:lnTo>
                    <a:pt x="50" y="42"/>
                  </a:lnTo>
                  <a:lnTo>
                    <a:pt x="43" y="56"/>
                  </a:lnTo>
                  <a:lnTo>
                    <a:pt x="0" y="0"/>
                  </a:lnTo>
                  <a:lnTo>
                    <a:pt x="43" y="56"/>
                  </a:lnTo>
                  <a:lnTo>
                    <a:pt x="43" y="57"/>
                  </a:lnTo>
                  <a:lnTo>
                    <a:pt x="45" y="58"/>
                  </a:lnTo>
                  <a:lnTo>
                    <a:pt x="46" y="58"/>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5" name="未知"/>
            <p:cNvSpPr/>
            <p:nvPr/>
          </p:nvSpPr>
          <p:spPr bwMode="auto">
            <a:xfrm>
              <a:off x="1512" y="643"/>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29" y="37"/>
                  </a:moveTo>
                  <a:lnTo>
                    <a:pt x="2" y="55"/>
                  </a:lnTo>
                  <a:lnTo>
                    <a:pt x="0" y="53"/>
                  </a:lnTo>
                  <a:lnTo>
                    <a:pt x="0" y="52"/>
                  </a:lnTo>
                  <a:lnTo>
                    <a:pt x="40" y="7"/>
                  </a:lnTo>
                  <a:lnTo>
                    <a:pt x="53" y="0"/>
                  </a:lnTo>
                  <a:lnTo>
                    <a:pt x="54" y="0"/>
                  </a:lnTo>
                  <a:lnTo>
                    <a:pt x="55" y="0"/>
                  </a:lnTo>
                  <a:lnTo>
                    <a:pt x="55" y="1"/>
                  </a:lnTo>
                  <a:lnTo>
                    <a:pt x="55" y="2"/>
                  </a:lnTo>
                  <a:lnTo>
                    <a:pt x="55" y="3"/>
                  </a:lnTo>
                  <a:lnTo>
                    <a:pt x="29"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6" name="未知"/>
            <p:cNvSpPr/>
            <p:nvPr/>
          </p:nvSpPr>
          <p:spPr bwMode="auto">
            <a:xfrm>
              <a:off x="1482" y="623"/>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4" y="243"/>
                  </a:moveTo>
                  <a:lnTo>
                    <a:pt x="257" y="232"/>
                  </a:lnTo>
                  <a:lnTo>
                    <a:pt x="276" y="276"/>
                  </a:lnTo>
                  <a:lnTo>
                    <a:pt x="257" y="232"/>
                  </a:lnTo>
                  <a:lnTo>
                    <a:pt x="44" y="20"/>
                  </a:lnTo>
                  <a:lnTo>
                    <a:pt x="33" y="34"/>
                  </a:lnTo>
                  <a:lnTo>
                    <a:pt x="0" y="0"/>
                  </a:lnTo>
                  <a:lnTo>
                    <a:pt x="33" y="34"/>
                  </a:lnTo>
                  <a:lnTo>
                    <a:pt x="34" y="36"/>
                  </a:lnTo>
                  <a:lnTo>
                    <a:pt x="222" y="233"/>
                  </a:lnTo>
                  <a:lnTo>
                    <a:pt x="242" y="243"/>
                  </a:lnTo>
                  <a:lnTo>
                    <a:pt x="244" y="243"/>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7" name="未知"/>
            <p:cNvSpPr/>
            <p:nvPr/>
          </p:nvSpPr>
          <p:spPr bwMode="auto">
            <a:xfrm>
              <a:off x="1492" y="619"/>
              <a:ext cx="105" cy="104"/>
            </a:xfrm>
            <a:custGeom>
              <a:avLst/>
              <a:gdLst>
                <a:gd name="T0" fmla="*/ 0 w 261"/>
                <a:gd name="T1" fmla="*/ 0 h 262"/>
                <a:gd name="T2" fmla="*/ 0 w 261"/>
                <a:gd name="T3" fmla="*/ 0 h 262"/>
                <a:gd name="T4" fmla="*/ 0 w 261"/>
                <a:gd name="T5" fmla="*/ 0 h 262"/>
                <a:gd name="T6" fmla="*/ 0 w 261"/>
                <a:gd name="T7" fmla="*/ 0 h 262"/>
                <a:gd name="T8" fmla="*/ 0 w 261"/>
                <a:gd name="T9" fmla="*/ 0 h 262"/>
                <a:gd name="T10" fmla="*/ 0 w 261"/>
                <a:gd name="T11" fmla="*/ 0 h 262"/>
                <a:gd name="T12" fmla="*/ 0 w 261"/>
                <a:gd name="T13" fmla="*/ 0 h 262"/>
                <a:gd name="T14" fmla="*/ 0 w 261"/>
                <a:gd name="T15" fmla="*/ 0 h 262"/>
                <a:gd name="T16" fmla="*/ 0 w 261"/>
                <a:gd name="T17" fmla="*/ 0 h 262"/>
                <a:gd name="T18" fmla="*/ 0 w 261"/>
                <a:gd name="T19" fmla="*/ 0 h 262"/>
                <a:gd name="T20" fmla="*/ 0 w 261"/>
                <a:gd name="T21" fmla="*/ 0 h 262"/>
                <a:gd name="T22" fmla="*/ 0 w 261"/>
                <a:gd name="T23" fmla="*/ 0 h 262"/>
                <a:gd name="T24" fmla="*/ 0 w 261"/>
                <a:gd name="T25" fmla="*/ 0 h 262"/>
                <a:gd name="T26" fmla="*/ 0 w 261"/>
                <a:gd name="T27" fmla="*/ 0 h 262"/>
                <a:gd name="T28" fmla="*/ 0 w 261"/>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2">
                  <a:moveTo>
                    <a:pt x="232" y="241"/>
                  </a:moveTo>
                  <a:lnTo>
                    <a:pt x="232" y="239"/>
                  </a:lnTo>
                  <a:lnTo>
                    <a:pt x="232" y="238"/>
                  </a:lnTo>
                  <a:lnTo>
                    <a:pt x="261" y="262"/>
                  </a:lnTo>
                  <a:lnTo>
                    <a:pt x="232" y="238"/>
                  </a:lnTo>
                  <a:lnTo>
                    <a:pt x="232" y="236"/>
                  </a:lnTo>
                  <a:lnTo>
                    <a:pt x="43" y="39"/>
                  </a:lnTo>
                  <a:lnTo>
                    <a:pt x="23" y="29"/>
                  </a:lnTo>
                  <a:lnTo>
                    <a:pt x="22" y="29"/>
                  </a:lnTo>
                  <a:lnTo>
                    <a:pt x="20" y="29"/>
                  </a:lnTo>
                  <a:lnTo>
                    <a:pt x="19" y="30"/>
                  </a:lnTo>
                  <a:lnTo>
                    <a:pt x="0" y="0"/>
                  </a:lnTo>
                  <a:lnTo>
                    <a:pt x="19" y="30"/>
                  </a:lnTo>
                  <a:lnTo>
                    <a:pt x="232" y="242"/>
                  </a:lnTo>
                  <a:lnTo>
                    <a:pt x="232" y="241"/>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8" name="未知"/>
            <p:cNvSpPr/>
            <p:nvPr/>
          </p:nvSpPr>
          <p:spPr bwMode="auto">
            <a:xfrm>
              <a:off x="1495" y="630"/>
              <a:ext cx="90"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220" y="220"/>
                  </a:moveTo>
                  <a:lnTo>
                    <a:pt x="224" y="209"/>
                  </a:lnTo>
                  <a:lnTo>
                    <a:pt x="224" y="207"/>
                  </a:lnTo>
                  <a:lnTo>
                    <a:pt x="35" y="10"/>
                  </a:lnTo>
                  <a:lnTo>
                    <a:pt x="15" y="0"/>
                  </a:lnTo>
                  <a:lnTo>
                    <a:pt x="14" y="0"/>
                  </a:lnTo>
                  <a:lnTo>
                    <a:pt x="0" y="15"/>
                  </a:lnTo>
                  <a:lnTo>
                    <a:pt x="1" y="17"/>
                  </a:lnTo>
                  <a:lnTo>
                    <a:pt x="189" y="214"/>
                  </a:lnTo>
                  <a:lnTo>
                    <a:pt x="209" y="224"/>
                  </a:lnTo>
                  <a:lnTo>
                    <a:pt x="211" y="224"/>
                  </a:lnTo>
                  <a:lnTo>
                    <a:pt x="220"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 name="未知"/>
            <p:cNvSpPr/>
            <p:nvPr/>
          </p:nvSpPr>
          <p:spPr bwMode="auto">
            <a:xfrm>
              <a:off x="1537" y="66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 name="未知"/>
            <p:cNvSpPr/>
            <p:nvPr/>
          </p:nvSpPr>
          <p:spPr bwMode="auto">
            <a:xfrm>
              <a:off x="1536" y="66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1" name="未知"/>
            <p:cNvSpPr/>
            <p:nvPr/>
          </p:nvSpPr>
          <p:spPr bwMode="auto">
            <a:xfrm>
              <a:off x="1557" y="682"/>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2" name="未知"/>
            <p:cNvSpPr/>
            <p:nvPr/>
          </p:nvSpPr>
          <p:spPr bwMode="auto">
            <a:xfrm>
              <a:off x="1556" y="68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3" name="未知"/>
            <p:cNvSpPr/>
            <p:nvPr/>
          </p:nvSpPr>
          <p:spPr bwMode="auto">
            <a:xfrm>
              <a:off x="1567" y="69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4" name="未知"/>
            <p:cNvSpPr/>
            <p:nvPr/>
          </p:nvSpPr>
          <p:spPr bwMode="auto">
            <a:xfrm>
              <a:off x="1566" y="692"/>
              <a:ext cx="3" cy="23"/>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5" name="未知"/>
            <p:cNvSpPr/>
            <p:nvPr/>
          </p:nvSpPr>
          <p:spPr bwMode="auto">
            <a:xfrm>
              <a:off x="1547" y="672"/>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6" name="未知"/>
            <p:cNvSpPr/>
            <p:nvPr/>
          </p:nvSpPr>
          <p:spPr bwMode="auto">
            <a:xfrm>
              <a:off x="1546" y="67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7" name="未知"/>
            <p:cNvSpPr/>
            <p:nvPr/>
          </p:nvSpPr>
          <p:spPr bwMode="auto">
            <a:xfrm>
              <a:off x="1528" y="653"/>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8" name="未知"/>
            <p:cNvSpPr/>
            <p:nvPr/>
          </p:nvSpPr>
          <p:spPr bwMode="auto">
            <a:xfrm>
              <a:off x="1527" y="653"/>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 name="未知"/>
            <p:cNvSpPr/>
            <p:nvPr/>
          </p:nvSpPr>
          <p:spPr bwMode="auto">
            <a:xfrm>
              <a:off x="1528" y="690"/>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1" y="547"/>
                  </a:moveTo>
                  <a:lnTo>
                    <a:pt x="592" y="512"/>
                  </a:lnTo>
                  <a:lnTo>
                    <a:pt x="594" y="490"/>
                  </a:lnTo>
                  <a:lnTo>
                    <a:pt x="627" y="627"/>
                  </a:lnTo>
                  <a:lnTo>
                    <a:pt x="594" y="490"/>
                  </a:lnTo>
                  <a:lnTo>
                    <a:pt x="594" y="487"/>
                  </a:lnTo>
                  <a:lnTo>
                    <a:pt x="179" y="67"/>
                  </a:lnTo>
                  <a:lnTo>
                    <a:pt x="129" y="32"/>
                  </a:lnTo>
                  <a:lnTo>
                    <a:pt x="127" y="32"/>
                  </a:lnTo>
                  <a:lnTo>
                    <a:pt x="80" y="72"/>
                  </a:lnTo>
                  <a:lnTo>
                    <a:pt x="79" y="82"/>
                  </a:lnTo>
                  <a:lnTo>
                    <a:pt x="0" y="0"/>
                  </a:lnTo>
                  <a:lnTo>
                    <a:pt x="79" y="82"/>
                  </a:lnTo>
                  <a:lnTo>
                    <a:pt x="79" y="85"/>
                  </a:lnTo>
                  <a:lnTo>
                    <a:pt x="499" y="534"/>
                  </a:lnTo>
                  <a:lnTo>
                    <a:pt x="537" y="547"/>
                  </a:lnTo>
                  <a:lnTo>
                    <a:pt x="541" y="547"/>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 name="未知"/>
            <p:cNvSpPr/>
            <p:nvPr/>
          </p:nvSpPr>
          <p:spPr bwMode="auto">
            <a:xfrm>
              <a:off x="1573" y="671"/>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7" y="115"/>
                  </a:lnTo>
                  <a:lnTo>
                    <a:pt x="0" y="0"/>
                  </a:lnTo>
                  <a:lnTo>
                    <a:pt x="67" y="115"/>
                  </a:lnTo>
                  <a:lnTo>
                    <a:pt x="481" y="529"/>
                  </a:lnTo>
                  <a:lnTo>
                    <a:pt x="563" y="563"/>
                  </a:lnTo>
                  <a:lnTo>
                    <a:pt x="481" y="529"/>
                  </a:lnTo>
                  <a:lnTo>
                    <a:pt x="481" y="528"/>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 name="未知"/>
            <p:cNvSpPr/>
            <p:nvPr/>
          </p:nvSpPr>
          <p:spPr bwMode="auto">
            <a:xfrm>
              <a:off x="1491" y="676"/>
              <a:ext cx="102"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4"/>
                  </a:moveTo>
                  <a:lnTo>
                    <a:pt x="234" y="97"/>
                  </a:lnTo>
                  <a:lnTo>
                    <a:pt x="253" y="253"/>
                  </a:lnTo>
                  <a:lnTo>
                    <a:pt x="234" y="97"/>
                  </a:lnTo>
                  <a:lnTo>
                    <a:pt x="158" y="21"/>
                  </a:lnTo>
                  <a:lnTo>
                    <a:pt x="21" y="152"/>
                  </a:lnTo>
                  <a:lnTo>
                    <a:pt x="0" y="0"/>
                  </a:lnTo>
                  <a:lnTo>
                    <a:pt x="21" y="152"/>
                  </a:lnTo>
                  <a:lnTo>
                    <a:pt x="48" y="170"/>
                  </a:lnTo>
                  <a:lnTo>
                    <a:pt x="144" y="124"/>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 name="未知"/>
            <p:cNvSpPr/>
            <p:nvPr/>
          </p:nvSpPr>
          <p:spPr bwMode="auto">
            <a:xfrm>
              <a:off x="1546" y="653"/>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2"/>
                  </a:moveTo>
                  <a:lnTo>
                    <a:pt x="175" y="175"/>
                  </a:lnTo>
                  <a:lnTo>
                    <a:pt x="110" y="142"/>
                  </a:lnTo>
                  <a:lnTo>
                    <a:pt x="48" y="55"/>
                  </a:lnTo>
                  <a:lnTo>
                    <a:pt x="21" y="80"/>
                  </a:lnTo>
                  <a:lnTo>
                    <a:pt x="0" y="0"/>
                  </a:lnTo>
                  <a:lnTo>
                    <a:pt x="21" y="80"/>
                  </a:lnTo>
                  <a:lnTo>
                    <a:pt x="97" y="156"/>
                  </a:lnTo>
                  <a:lnTo>
                    <a:pt x="110" y="142"/>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3" name="未知"/>
            <p:cNvSpPr/>
            <p:nvPr/>
          </p:nvSpPr>
          <p:spPr bwMode="auto">
            <a:xfrm>
              <a:off x="1500" y="675"/>
              <a:ext cx="90"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2"/>
                  </a:lnTo>
                  <a:lnTo>
                    <a:pt x="170" y="141"/>
                  </a:lnTo>
                  <a:lnTo>
                    <a:pt x="165" y="140"/>
                  </a:lnTo>
                  <a:lnTo>
                    <a:pt x="123" y="128"/>
                  </a:lnTo>
                  <a:lnTo>
                    <a:pt x="27" y="174"/>
                  </a:lnTo>
                  <a:lnTo>
                    <a:pt x="0" y="156"/>
                  </a:lnTo>
                  <a:lnTo>
                    <a:pt x="164" y="0"/>
                  </a:lnTo>
                  <a:lnTo>
                    <a:pt x="226"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4" name="未知"/>
            <p:cNvSpPr/>
            <p:nvPr/>
          </p:nvSpPr>
          <p:spPr bwMode="auto">
            <a:xfrm>
              <a:off x="1444" y="680"/>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5" y="16"/>
                  </a:moveTo>
                  <a:lnTo>
                    <a:pt x="15" y="15"/>
                  </a:lnTo>
                  <a:lnTo>
                    <a:pt x="0" y="0"/>
                  </a:lnTo>
                  <a:lnTo>
                    <a:pt x="1" y="1"/>
                  </a:lnTo>
                  <a:lnTo>
                    <a:pt x="14" y="17"/>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5" name="未知"/>
            <p:cNvSpPr/>
            <p:nvPr/>
          </p:nvSpPr>
          <p:spPr bwMode="auto">
            <a:xfrm>
              <a:off x="1421" y="603"/>
              <a:ext cx="112" cy="112"/>
            </a:xfrm>
            <a:custGeom>
              <a:avLst/>
              <a:gdLst>
                <a:gd name="T0" fmla="*/ 0 w 278"/>
                <a:gd name="T1" fmla="*/ 0 h 279"/>
                <a:gd name="T2" fmla="*/ 0 w 278"/>
                <a:gd name="T3" fmla="*/ 0 h 279"/>
                <a:gd name="T4" fmla="*/ 0 w 278"/>
                <a:gd name="T5" fmla="*/ 0 h 279"/>
                <a:gd name="T6" fmla="*/ 0 w 278"/>
                <a:gd name="T7" fmla="*/ 0 h 279"/>
                <a:gd name="T8" fmla="*/ 0 w 278"/>
                <a:gd name="T9" fmla="*/ 0 h 279"/>
                <a:gd name="T10" fmla="*/ 0 w 278"/>
                <a:gd name="T11" fmla="*/ 0 h 279"/>
                <a:gd name="T12" fmla="*/ 0 w 278"/>
                <a:gd name="T13" fmla="*/ 0 h 279"/>
                <a:gd name="T14" fmla="*/ 0 w 278"/>
                <a:gd name="T15" fmla="*/ 0 h 279"/>
                <a:gd name="T16" fmla="*/ 0 w 278"/>
                <a:gd name="T17" fmla="*/ 0 h 279"/>
                <a:gd name="T18" fmla="*/ 0 w 278"/>
                <a:gd name="T19" fmla="*/ 0 h 279"/>
                <a:gd name="T20" fmla="*/ 0 w 278"/>
                <a:gd name="T21" fmla="*/ 0 h 279"/>
                <a:gd name="T22" fmla="*/ 0 w 278"/>
                <a:gd name="T23" fmla="*/ 0 h 279"/>
                <a:gd name="T24" fmla="*/ 0 w 278"/>
                <a:gd name="T25" fmla="*/ 0 h 279"/>
                <a:gd name="T26" fmla="*/ 0 w 278"/>
                <a:gd name="T27" fmla="*/ 0 h 279"/>
                <a:gd name="T28" fmla="*/ 0 w 278"/>
                <a:gd name="T29" fmla="*/ 0 h 279"/>
                <a:gd name="T30" fmla="*/ 0 w 278"/>
                <a:gd name="T31" fmla="*/ 0 h 279"/>
                <a:gd name="T32" fmla="*/ 0 w 278"/>
                <a:gd name="T33" fmla="*/ 0 h 279"/>
                <a:gd name="T34" fmla="*/ 0 w 278"/>
                <a:gd name="T35" fmla="*/ 0 h 279"/>
                <a:gd name="T36" fmla="*/ 0 w 278"/>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8" h="279">
                  <a:moveTo>
                    <a:pt x="72" y="206"/>
                  </a:moveTo>
                  <a:lnTo>
                    <a:pt x="114" y="160"/>
                  </a:lnTo>
                  <a:lnTo>
                    <a:pt x="164" y="116"/>
                  </a:lnTo>
                  <a:lnTo>
                    <a:pt x="180" y="108"/>
                  </a:lnTo>
                  <a:lnTo>
                    <a:pt x="230" y="157"/>
                  </a:lnTo>
                  <a:lnTo>
                    <a:pt x="260" y="126"/>
                  </a:lnTo>
                  <a:lnTo>
                    <a:pt x="278" y="279"/>
                  </a:lnTo>
                  <a:lnTo>
                    <a:pt x="260" y="126"/>
                  </a:lnTo>
                  <a:lnTo>
                    <a:pt x="164" y="29"/>
                  </a:lnTo>
                  <a:lnTo>
                    <a:pt x="156" y="35"/>
                  </a:lnTo>
                  <a:lnTo>
                    <a:pt x="146" y="43"/>
                  </a:lnTo>
                  <a:lnTo>
                    <a:pt x="102" y="88"/>
                  </a:lnTo>
                  <a:lnTo>
                    <a:pt x="63" y="141"/>
                  </a:lnTo>
                  <a:lnTo>
                    <a:pt x="49" y="176"/>
                  </a:lnTo>
                  <a:lnTo>
                    <a:pt x="0" y="0"/>
                  </a:lnTo>
                  <a:lnTo>
                    <a:pt x="49" y="176"/>
                  </a:lnTo>
                  <a:lnTo>
                    <a:pt x="49" y="178"/>
                  </a:lnTo>
                  <a:lnTo>
                    <a:pt x="71" y="207"/>
                  </a:lnTo>
                  <a:lnTo>
                    <a:pt x="72" y="206"/>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6" name="未知"/>
            <p:cNvSpPr/>
            <p:nvPr/>
          </p:nvSpPr>
          <p:spPr bwMode="auto">
            <a:xfrm>
              <a:off x="1475" y="580"/>
              <a:ext cx="81"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w 201"/>
                <a:gd name="T23" fmla="*/ 0 h 202"/>
                <a:gd name="T24" fmla="*/ 0 w 201"/>
                <a:gd name="T25" fmla="*/ 0 h 202"/>
                <a:gd name="T26" fmla="*/ 0 w 201"/>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2">
                  <a:moveTo>
                    <a:pt x="147" y="160"/>
                  </a:moveTo>
                  <a:lnTo>
                    <a:pt x="201" y="202"/>
                  </a:lnTo>
                  <a:lnTo>
                    <a:pt x="147" y="160"/>
                  </a:lnTo>
                  <a:lnTo>
                    <a:pt x="122" y="105"/>
                  </a:lnTo>
                  <a:lnTo>
                    <a:pt x="68" y="69"/>
                  </a:lnTo>
                  <a:lnTo>
                    <a:pt x="59" y="71"/>
                  </a:lnTo>
                  <a:lnTo>
                    <a:pt x="50" y="75"/>
                  </a:lnTo>
                  <a:lnTo>
                    <a:pt x="40" y="80"/>
                  </a:lnTo>
                  <a:lnTo>
                    <a:pt x="30" y="86"/>
                  </a:lnTo>
                  <a:lnTo>
                    <a:pt x="29" y="87"/>
                  </a:lnTo>
                  <a:lnTo>
                    <a:pt x="0" y="0"/>
                  </a:lnTo>
                  <a:lnTo>
                    <a:pt x="29" y="87"/>
                  </a:lnTo>
                  <a:lnTo>
                    <a:pt x="125" y="184"/>
                  </a:lnTo>
                  <a:lnTo>
                    <a:pt x="147" y="160"/>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7" name="未知"/>
            <p:cNvSpPr/>
            <p:nvPr/>
          </p:nvSpPr>
          <p:spPr bwMode="auto">
            <a:xfrm>
              <a:off x="1441" y="607"/>
              <a:ext cx="93" cy="80"/>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 y="198"/>
                  </a:moveTo>
                  <a:lnTo>
                    <a:pt x="0" y="165"/>
                  </a:lnTo>
                  <a:lnTo>
                    <a:pt x="0" y="164"/>
                  </a:lnTo>
                  <a:lnTo>
                    <a:pt x="31" y="105"/>
                  </a:lnTo>
                  <a:lnTo>
                    <a:pt x="70" y="58"/>
                  </a:lnTo>
                  <a:lnTo>
                    <a:pt x="116" y="17"/>
                  </a:lnTo>
                  <a:lnTo>
                    <a:pt x="154" y="0"/>
                  </a:lnTo>
                  <a:lnTo>
                    <a:pt x="162" y="0"/>
                  </a:lnTo>
                  <a:lnTo>
                    <a:pt x="213" y="44"/>
                  </a:lnTo>
                  <a:lnTo>
                    <a:pt x="233" y="91"/>
                  </a:lnTo>
                  <a:lnTo>
                    <a:pt x="181" y="146"/>
                  </a:lnTo>
                  <a:lnTo>
                    <a:pt x="131" y="97"/>
                  </a:lnTo>
                  <a:lnTo>
                    <a:pt x="127" y="98"/>
                  </a:lnTo>
                  <a:lnTo>
                    <a:pt x="72" y="141"/>
                  </a:lnTo>
                  <a:lnTo>
                    <a:pt x="30" y="188"/>
                  </a:lnTo>
                  <a:lnTo>
                    <a:pt x="21"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8" name="未知"/>
            <p:cNvSpPr/>
            <p:nvPr/>
          </p:nvSpPr>
          <p:spPr bwMode="auto">
            <a:xfrm>
              <a:off x="1534" y="685"/>
              <a:ext cx="69"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74" y="128"/>
                  </a:moveTo>
                  <a:lnTo>
                    <a:pt x="135" y="75"/>
                  </a:lnTo>
                  <a:lnTo>
                    <a:pt x="143" y="57"/>
                  </a:lnTo>
                  <a:lnTo>
                    <a:pt x="174" y="174"/>
                  </a:lnTo>
                  <a:lnTo>
                    <a:pt x="143" y="57"/>
                  </a:lnTo>
                  <a:lnTo>
                    <a:pt x="143" y="55"/>
                  </a:lnTo>
                  <a:lnTo>
                    <a:pt x="117" y="31"/>
                  </a:lnTo>
                  <a:lnTo>
                    <a:pt x="115" y="31"/>
                  </a:lnTo>
                  <a:lnTo>
                    <a:pt x="54" y="83"/>
                  </a:lnTo>
                  <a:lnTo>
                    <a:pt x="46" y="102"/>
                  </a:lnTo>
                  <a:lnTo>
                    <a:pt x="0" y="0"/>
                  </a:lnTo>
                  <a:lnTo>
                    <a:pt x="46" y="102"/>
                  </a:lnTo>
                  <a:lnTo>
                    <a:pt x="47" y="104"/>
                  </a:lnTo>
                  <a:lnTo>
                    <a:pt x="72" y="128"/>
                  </a:lnTo>
                  <a:lnTo>
                    <a:pt x="74" y="128"/>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9" name="未知"/>
            <p:cNvSpPr/>
            <p:nvPr/>
          </p:nvSpPr>
          <p:spPr bwMode="auto">
            <a:xfrm>
              <a:off x="1731" y="876"/>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2">
                  <a:moveTo>
                    <a:pt x="23" y="1"/>
                  </a:moveTo>
                  <a:lnTo>
                    <a:pt x="42" y="22"/>
                  </a:lnTo>
                  <a:lnTo>
                    <a:pt x="42" y="23"/>
                  </a:lnTo>
                  <a:lnTo>
                    <a:pt x="20" y="42"/>
                  </a:lnTo>
                  <a:lnTo>
                    <a:pt x="19" y="42"/>
                  </a:lnTo>
                  <a:lnTo>
                    <a:pt x="0" y="21"/>
                  </a:lnTo>
                  <a:lnTo>
                    <a:pt x="0" y="19"/>
                  </a:lnTo>
                  <a:lnTo>
                    <a:pt x="21"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0" name="未知"/>
            <p:cNvSpPr/>
            <p:nvPr/>
          </p:nvSpPr>
          <p:spPr bwMode="auto">
            <a:xfrm>
              <a:off x="1731" y="876"/>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35" y="36"/>
                  </a:moveTo>
                  <a:lnTo>
                    <a:pt x="20" y="42"/>
                  </a:lnTo>
                  <a:lnTo>
                    <a:pt x="19" y="42"/>
                  </a:lnTo>
                  <a:lnTo>
                    <a:pt x="0" y="21"/>
                  </a:lnTo>
                  <a:lnTo>
                    <a:pt x="0" y="19"/>
                  </a:lnTo>
                  <a:lnTo>
                    <a:pt x="21" y="0"/>
                  </a:lnTo>
                  <a:lnTo>
                    <a:pt x="23" y="1"/>
                  </a:lnTo>
                  <a:lnTo>
                    <a:pt x="42" y="22"/>
                  </a:lnTo>
                  <a:lnTo>
                    <a:pt x="42"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1" name="未知"/>
            <p:cNvSpPr/>
            <p:nvPr/>
          </p:nvSpPr>
          <p:spPr bwMode="auto">
            <a:xfrm>
              <a:off x="1064" y="1122"/>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44"/>
                  </a:moveTo>
                  <a:lnTo>
                    <a:pt x="43" y="52"/>
                  </a:lnTo>
                  <a:lnTo>
                    <a:pt x="0" y="9"/>
                  </a:lnTo>
                  <a:lnTo>
                    <a:pt x="9" y="0"/>
                  </a:lnTo>
                  <a:lnTo>
                    <a:pt x="52" y="44"/>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2" name="未知"/>
            <p:cNvSpPr/>
            <p:nvPr/>
          </p:nvSpPr>
          <p:spPr bwMode="auto">
            <a:xfrm>
              <a:off x="1064" y="1122"/>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0" y="9"/>
                  </a:moveTo>
                  <a:lnTo>
                    <a:pt x="43" y="52"/>
                  </a:lnTo>
                  <a:lnTo>
                    <a:pt x="52" y="44"/>
                  </a:lnTo>
                  <a:lnTo>
                    <a:pt x="9" y="0"/>
                  </a:lnTo>
                  <a:lnTo>
                    <a:pt x="0" y="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3" name="Rectangle 343"/>
            <p:cNvSpPr>
              <a:spLocks noChangeArrowheads="1"/>
            </p:cNvSpPr>
            <p:nvPr/>
          </p:nvSpPr>
          <p:spPr bwMode="auto">
            <a:xfrm>
              <a:off x="1069" y="1112"/>
              <a:ext cx="25"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34" name="Rectangle 344"/>
            <p:cNvSpPr/>
            <p:nvPr/>
          </p:nvSpPr>
          <p:spPr bwMode="auto">
            <a:xfrm>
              <a:off x="1069" y="1112"/>
              <a:ext cx="25"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35" name="未知"/>
            <p:cNvSpPr/>
            <p:nvPr/>
          </p:nvSpPr>
          <p:spPr bwMode="auto">
            <a:xfrm>
              <a:off x="1064" y="1088"/>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6" name="未知"/>
            <p:cNvSpPr/>
            <p:nvPr/>
          </p:nvSpPr>
          <p:spPr bwMode="auto">
            <a:xfrm>
              <a:off x="1064" y="1088"/>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9" y="52"/>
                  </a:moveTo>
                  <a:lnTo>
                    <a:pt x="52" y="9"/>
                  </a:lnTo>
                  <a:lnTo>
                    <a:pt x="43" y="0"/>
                  </a:lnTo>
                  <a:lnTo>
                    <a:pt x="0" y="43"/>
                  </a:lnTo>
                  <a:lnTo>
                    <a:pt x="9" y="5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7" name="Rectangle 347"/>
            <p:cNvSpPr>
              <a:spLocks noChangeArrowheads="1"/>
            </p:cNvSpPr>
            <p:nvPr/>
          </p:nvSpPr>
          <p:spPr bwMode="auto">
            <a:xfrm>
              <a:off x="1055" y="1079"/>
              <a:ext cx="6" cy="24"/>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38" name="Rectangle 348"/>
            <p:cNvSpPr/>
            <p:nvPr/>
          </p:nvSpPr>
          <p:spPr bwMode="auto">
            <a:xfrm>
              <a:off x="1055" y="1079"/>
              <a:ext cx="6" cy="24"/>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39" name="Rectangle 349"/>
            <p:cNvSpPr>
              <a:spLocks noChangeArrowheads="1"/>
            </p:cNvSpPr>
            <p:nvPr/>
          </p:nvSpPr>
          <p:spPr bwMode="auto">
            <a:xfrm>
              <a:off x="1021" y="1112"/>
              <a:ext cx="24"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40" name="Rectangle 350"/>
            <p:cNvSpPr/>
            <p:nvPr/>
          </p:nvSpPr>
          <p:spPr bwMode="auto">
            <a:xfrm>
              <a:off x="1021" y="1112"/>
              <a:ext cx="24"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41" name="未知"/>
            <p:cNvSpPr/>
            <p:nvPr/>
          </p:nvSpPr>
          <p:spPr bwMode="auto">
            <a:xfrm>
              <a:off x="1030" y="1122"/>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4"/>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2" name="未知"/>
            <p:cNvSpPr/>
            <p:nvPr/>
          </p:nvSpPr>
          <p:spPr bwMode="auto">
            <a:xfrm>
              <a:off x="1030" y="1122"/>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43" y="0"/>
                  </a:moveTo>
                  <a:lnTo>
                    <a:pt x="0" y="44"/>
                  </a:lnTo>
                  <a:lnTo>
                    <a:pt x="9" y="52"/>
                  </a:lnTo>
                  <a:lnTo>
                    <a:pt x="52" y="9"/>
                  </a:lnTo>
                  <a:lnTo>
                    <a:pt x="43"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3" name="Rectangle 353"/>
            <p:cNvSpPr>
              <a:spLocks noChangeArrowheads="1"/>
            </p:cNvSpPr>
            <p:nvPr/>
          </p:nvSpPr>
          <p:spPr bwMode="auto">
            <a:xfrm>
              <a:off x="1055" y="1127"/>
              <a:ext cx="6" cy="25"/>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44" name="Rectangle 354"/>
            <p:cNvSpPr/>
            <p:nvPr/>
          </p:nvSpPr>
          <p:spPr bwMode="auto">
            <a:xfrm>
              <a:off x="1055" y="1127"/>
              <a:ext cx="6" cy="25"/>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45" name="未知"/>
            <p:cNvSpPr/>
            <p:nvPr/>
          </p:nvSpPr>
          <p:spPr bwMode="auto">
            <a:xfrm>
              <a:off x="1030" y="1088"/>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2" y="43"/>
                  </a:moveTo>
                  <a:lnTo>
                    <a:pt x="43" y="51"/>
                  </a:lnTo>
                  <a:lnTo>
                    <a:pt x="0" y="9"/>
                  </a:lnTo>
                  <a:lnTo>
                    <a:pt x="9" y="0"/>
                  </a:lnTo>
                  <a:lnTo>
                    <a:pt x="52" y="4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6" name="未知"/>
            <p:cNvSpPr/>
            <p:nvPr/>
          </p:nvSpPr>
          <p:spPr bwMode="auto">
            <a:xfrm>
              <a:off x="1030" y="1088"/>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2" y="43"/>
                  </a:moveTo>
                  <a:lnTo>
                    <a:pt x="9" y="0"/>
                  </a:lnTo>
                  <a:lnTo>
                    <a:pt x="0" y="9"/>
                  </a:lnTo>
                  <a:lnTo>
                    <a:pt x="43" y="51"/>
                  </a:lnTo>
                  <a:lnTo>
                    <a:pt x="52" y="4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7" name="未知"/>
            <p:cNvSpPr/>
            <p:nvPr/>
          </p:nvSpPr>
          <p:spPr bwMode="auto">
            <a:xfrm>
              <a:off x="1034" y="1147"/>
              <a:ext cx="47" cy="8"/>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6" h="19">
                  <a:moveTo>
                    <a:pt x="58" y="19"/>
                  </a:moveTo>
                  <a:lnTo>
                    <a:pt x="54" y="19"/>
                  </a:lnTo>
                  <a:lnTo>
                    <a:pt x="50" y="19"/>
                  </a:lnTo>
                  <a:lnTo>
                    <a:pt x="46" y="19"/>
                  </a:lnTo>
                  <a:lnTo>
                    <a:pt x="43" y="18"/>
                  </a:lnTo>
                  <a:lnTo>
                    <a:pt x="39" y="17"/>
                  </a:lnTo>
                  <a:lnTo>
                    <a:pt x="35" y="17"/>
                  </a:lnTo>
                  <a:lnTo>
                    <a:pt x="31" y="16"/>
                  </a:lnTo>
                  <a:lnTo>
                    <a:pt x="28" y="14"/>
                  </a:lnTo>
                  <a:lnTo>
                    <a:pt x="24" y="13"/>
                  </a:lnTo>
                  <a:lnTo>
                    <a:pt x="0" y="1"/>
                  </a:lnTo>
                  <a:lnTo>
                    <a:pt x="0" y="0"/>
                  </a:lnTo>
                  <a:lnTo>
                    <a:pt x="116" y="0"/>
                  </a:lnTo>
                  <a:lnTo>
                    <a:pt x="116" y="1"/>
                  </a:lnTo>
                  <a:lnTo>
                    <a:pt x="113" y="3"/>
                  </a:lnTo>
                  <a:lnTo>
                    <a:pt x="92" y="13"/>
                  </a:lnTo>
                  <a:lnTo>
                    <a:pt x="89" y="14"/>
                  </a:lnTo>
                  <a:lnTo>
                    <a:pt x="74" y="18"/>
                  </a:lnTo>
                  <a:lnTo>
                    <a:pt x="70" y="19"/>
                  </a:lnTo>
                  <a:lnTo>
                    <a:pt x="66" y="19"/>
                  </a:lnTo>
                  <a:lnTo>
                    <a:pt x="62" y="19"/>
                  </a:lnTo>
                  <a:lnTo>
                    <a:pt x="58" y="1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8" name="未知"/>
            <p:cNvSpPr/>
            <p:nvPr/>
          </p:nvSpPr>
          <p:spPr bwMode="auto">
            <a:xfrm>
              <a:off x="1018" y="1083"/>
              <a:ext cx="39" cy="64"/>
            </a:xfrm>
            <a:custGeom>
              <a:avLst/>
              <a:gdLst>
                <a:gd name="T0" fmla="*/ 0 w 98"/>
                <a:gd name="T1" fmla="*/ 0 h 159"/>
                <a:gd name="T2" fmla="*/ 0 w 98"/>
                <a:gd name="T3" fmla="*/ 0 h 159"/>
                <a:gd name="T4" fmla="*/ 0 w 98"/>
                <a:gd name="T5" fmla="*/ 0 h 159"/>
                <a:gd name="T6" fmla="*/ 0 w 98"/>
                <a:gd name="T7" fmla="*/ 0 h 159"/>
                <a:gd name="T8" fmla="*/ 0 w 98"/>
                <a:gd name="T9" fmla="*/ 0 h 159"/>
                <a:gd name="T10" fmla="*/ 0 w 98"/>
                <a:gd name="T11" fmla="*/ 0 h 159"/>
                <a:gd name="T12" fmla="*/ 0 w 98"/>
                <a:gd name="T13" fmla="*/ 0 h 159"/>
                <a:gd name="T14" fmla="*/ 0 w 98"/>
                <a:gd name="T15" fmla="*/ 0 h 159"/>
                <a:gd name="T16" fmla="*/ 0 w 98"/>
                <a:gd name="T17" fmla="*/ 0 h 159"/>
                <a:gd name="T18" fmla="*/ 0 w 98"/>
                <a:gd name="T19" fmla="*/ 0 h 159"/>
                <a:gd name="T20" fmla="*/ 0 w 98"/>
                <a:gd name="T21" fmla="*/ 0 h 159"/>
                <a:gd name="T22" fmla="*/ 0 w 98"/>
                <a:gd name="T23" fmla="*/ 0 h 159"/>
                <a:gd name="T24" fmla="*/ 0 w 98"/>
                <a:gd name="T25" fmla="*/ 0 h 159"/>
                <a:gd name="T26" fmla="*/ 0 w 98"/>
                <a:gd name="T27" fmla="*/ 0 h 159"/>
                <a:gd name="T28" fmla="*/ 0 w 98"/>
                <a:gd name="T29" fmla="*/ 0 h 159"/>
                <a:gd name="T30" fmla="*/ 0 w 98"/>
                <a:gd name="T31" fmla="*/ 0 h 159"/>
                <a:gd name="T32" fmla="*/ 0 w 98"/>
                <a:gd name="T33" fmla="*/ 0 h 159"/>
                <a:gd name="T34" fmla="*/ 0 w 98"/>
                <a:gd name="T35" fmla="*/ 0 h 159"/>
                <a:gd name="T36" fmla="*/ 0 w 98"/>
                <a:gd name="T37" fmla="*/ 0 h 159"/>
                <a:gd name="T38" fmla="*/ 0 w 98"/>
                <a:gd name="T39" fmla="*/ 0 h 159"/>
                <a:gd name="T40" fmla="*/ 0 w 98"/>
                <a:gd name="T41" fmla="*/ 0 h 159"/>
                <a:gd name="T42" fmla="*/ 0 w 98"/>
                <a:gd name="T43" fmla="*/ 0 h 159"/>
                <a:gd name="T44" fmla="*/ 0 w 98"/>
                <a:gd name="T45" fmla="*/ 0 h 159"/>
                <a:gd name="T46" fmla="*/ 0 w 98"/>
                <a:gd name="T47" fmla="*/ 0 h 159"/>
                <a:gd name="T48" fmla="*/ 0 w 98"/>
                <a:gd name="T49" fmla="*/ 0 h 159"/>
                <a:gd name="T50" fmla="*/ 0 w 98"/>
                <a:gd name="T51" fmla="*/ 0 h 159"/>
                <a:gd name="T52" fmla="*/ 0 w 98"/>
                <a:gd name="T53" fmla="*/ 0 h 159"/>
                <a:gd name="T54" fmla="*/ 0 w 98"/>
                <a:gd name="T55" fmla="*/ 0 h 159"/>
                <a:gd name="T56" fmla="*/ 0 w 98"/>
                <a:gd name="T57" fmla="*/ 0 h 159"/>
                <a:gd name="T58" fmla="*/ 0 w 98"/>
                <a:gd name="T59" fmla="*/ 0 h 159"/>
                <a:gd name="T60" fmla="*/ 0 w 98"/>
                <a:gd name="T61" fmla="*/ 0 h 159"/>
                <a:gd name="T62" fmla="*/ 0 w 98"/>
                <a:gd name="T63" fmla="*/ 0 h 159"/>
                <a:gd name="T64" fmla="*/ 0 w 98"/>
                <a:gd name="T65" fmla="*/ 0 h 159"/>
                <a:gd name="T66" fmla="*/ 0 w 98"/>
                <a:gd name="T67" fmla="*/ 0 h 159"/>
                <a:gd name="T68" fmla="*/ 0 w 98"/>
                <a:gd name="T69" fmla="*/ 0 h 159"/>
                <a:gd name="T70" fmla="*/ 0 w 98"/>
                <a:gd name="T71" fmla="*/ 0 h 159"/>
                <a:gd name="T72" fmla="*/ 0 w 98"/>
                <a:gd name="T73" fmla="*/ 0 h 159"/>
                <a:gd name="T74" fmla="*/ 0 w 98"/>
                <a:gd name="T75" fmla="*/ 0 h 159"/>
                <a:gd name="T76" fmla="*/ 0 w 98"/>
                <a:gd name="T77" fmla="*/ 0 h 159"/>
                <a:gd name="T78" fmla="*/ 0 w 98"/>
                <a:gd name="T79" fmla="*/ 0 h 159"/>
                <a:gd name="T80" fmla="*/ 0 w 98"/>
                <a:gd name="T81" fmla="*/ 0 h 159"/>
                <a:gd name="T82" fmla="*/ 0 w 98"/>
                <a:gd name="T83" fmla="*/ 0 h 159"/>
                <a:gd name="T84" fmla="*/ 0 w 98"/>
                <a:gd name="T85" fmla="*/ 0 h 159"/>
                <a:gd name="T86" fmla="*/ 0 w 98"/>
                <a:gd name="T87" fmla="*/ 0 h 159"/>
                <a:gd name="T88" fmla="*/ 0 w 98"/>
                <a:gd name="T89" fmla="*/ 0 h 159"/>
                <a:gd name="T90" fmla="*/ 0 w 98"/>
                <a:gd name="T91" fmla="*/ 0 h 159"/>
                <a:gd name="T92" fmla="*/ 0 w 98"/>
                <a:gd name="T93" fmla="*/ 0 h 159"/>
                <a:gd name="T94" fmla="*/ 0 w 98"/>
                <a:gd name="T95" fmla="*/ 0 h 159"/>
                <a:gd name="T96" fmla="*/ 0 w 98"/>
                <a:gd name="T97" fmla="*/ 0 h 159"/>
                <a:gd name="T98" fmla="*/ 0 w 98"/>
                <a:gd name="T99" fmla="*/ 0 h 159"/>
                <a:gd name="T100" fmla="*/ 0 w 98"/>
                <a:gd name="T101" fmla="*/ 0 h 159"/>
                <a:gd name="T102" fmla="*/ 0 w 98"/>
                <a:gd name="T103" fmla="*/ 0 h 159"/>
                <a:gd name="T104" fmla="*/ 0 w 98"/>
                <a:gd name="T105" fmla="*/ 0 h 159"/>
                <a:gd name="T106" fmla="*/ 0 w 98"/>
                <a:gd name="T107" fmla="*/ 0 h 159"/>
                <a:gd name="T108" fmla="*/ 0 w 98"/>
                <a:gd name="T109" fmla="*/ 0 h 159"/>
                <a:gd name="T110" fmla="*/ 0 w 98"/>
                <a:gd name="T111" fmla="*/ 0 h 159"/>
                <a:gd name="T112" fmla="*/ 0 w 98"/>
                <a:gd name="T113" fmla="*/ 0 h 159"/>
                <a:gd name="T114" fmla="*/ 0 w 98"/>
                <a:gd name="T115" fmla="*/ 0 h 159"/>
                <a:gd name="T116" fmla="*/ 0 w 98"/>
                <a:gd name="T117" fmla="*/ 0 h 15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8" h="159">
                  <a:moveTo>
                    <a:pt x="40" y="159"/>
                  </a:moveTo>
                  <a:lnTo>
                    <a:pt x="40" y="159"/>
                  </a:lnTo>
                  <a:lnTo>
                    <a:pt x="39" y="159"/>
                  </a:lnTo>
                  <a:lnTo>
                    <a:pt x="39" y="158"/>
                  </a:lnTo>
                  <a:lnTo>
                    <a:pt x="38" y="158"/>
                  </a:lnTo>
                  <a:lnTo>
                    <a:pt x="37" y="157"/>
                  </a:lnTo>
                  <a:lnTo>
                    <a:pt x="36" y="156"/>
                  </a:lnTo>
                  <a:lnTo>
                    <a:pt x="35" y="156"/>
                  </a:lnTo>
                  <a:lnTo>
                    <a:pt x="34" y="155"/>
                  </a:lnTo>
                  <a:lnTo>
                    <a:pt x="34" y="154"/>
                  </a:lnTo>
                  <a:lnTo>
                    <a:pt x="33" y="153"/>
                  </a:lnTo>
                  <a:lnTo>
                    <a:pt x="27" y="148"/>
                  </a:lnTo>
                  <a:lnTo>
                    <a:pt x="25" y="146"/>
                  </a:lnTo>
                  <a:lnTo>
                    <a:pt x="24" y="144"/>
                  </a:lnTo>
                  <a:lnTo>
                    <a:pt x="23" y="143"/>
                  </a:lnTo>
                  <a:lnTo>
                    <a:pt x="22" y="142"/>
                  </a:lnTo>
                  <a:lnTo>
                    <a:pt x="20" y="140"/>
                  </a:lnTo>
                  <a:lnTo>
                    <a:pt x="19" y="138"/>
                  </a:lnTo>
                  <a:lnTo>
                    <a:pt x="18" y="137"/>
                  </a:lnTo>
                  <a:lnTo>
                    <a:pt x="17" y="136"/>
                  </a:lnTo>
                  <a:lnTo>
                    <a:pt x="11" y="126"/>
                  </a:lnTo>
                  <a:lnTo>
                    <a:pt x="10" y="124"/>
                  </a:lnTo>
                  <a:lnTo>
                    <a:pt x="9" y="121"/>
                  </a:lnTo>
                  <a:lnTo>
                    <a:pt x="8" y="119"/>
                  </a:lnTo>
                  <a:lnTo>
                    <a:pt x="7" y="117"/>
                  </a:lnTo>
                  <a:lnTo>
                    <a:pt x="3" y="104"/>
                  </a:lnTo>
                  <a:lnTo>
                    <a:pt x="2" y="102"/>
                  </a:lnTo>
                  <a:lnTo>
                    <a:pt x="2" y="101"/>
                  </a:lnTo>
                  <a:lnTo>
                    <a:pt x="1" y="98"/>
                  </a:lnTo>
                  <a:lnTo>
                    <a:pt x="1" y="95"/>
                  </a:lnTo>
                  <a:lnTo>
                    <a:pt x="0" y="92"/>
                  </a:lnTo>
                  <a:lnTo>
                    <a:pt x="0" y="89"/>
                  </a:lnTo>
                  <a:lnTo>
                    <a:pt x="0" y="87"/>
                  </a:lnTo>
                  <a:lnTo>
                    <a:pt x="0" y="86"/>
                  </a:lnTo>
                  <a:lnTo>
                    <a:pt x="0" y="83"/>
                  </a:lnTo>
                  <a:lnTo>
                    <a:pt x="0" y="80"/>
                  </a:lnTo>
                  <a:lnTo>
                    <a:pt x="0" y="77"/>
                  </a:lnTo>
                  <a:lnTo>
                    <a:pt x="0" y="73"/>
                  </a:lnTo>
                  <a:lnTo>
                    <a:pt x="0" y="72"/>
                  </a:lnTo>
                  <a:lnTo>
                    <a:pt x="0" y="70"/>
                  </a:lnTo>
                  <a:lnTo>
                    <a:pt x="0" y="67"/>
                  </a:lnTo>
                  <a:lnTo>
                    <a:pt x="1" y="65"/>
                  </a:lnTo>
                  <a:lnTo>
                    <a:pt x="1" y="64"/>
                  </a:lnTo>
                  <a:lnTo>
                    <a:pt x="1" y="61"/>
                  </a:lnTo>
                  <a:lnTo>
                    <a:pt x="2" y="58"/>
                  </a:lnTo>
                  <a:lnTo>
                    <a:pt x="2" y="57"/>
                  </a:lnTo>
                  <a:lnTo>
                    <a:pt x="3" y="55"/>
                  </a:lnTo>
                  <a:lnTo>
                    <a:pt x="4" y="52"/>
                  </a:lnTo>
                  <a:lnTo>
                    <a:pt x="4" y="50"/>
                  </a:lnTo>
                  <a:lnTo>
                    <a:pt x="4" y="49"/>
                  </a:lnTo>
                  <a:lnTo>
                    <a:pt x="5" y="46"/>
                  </a:lnTo>
                  <a:lnTo>
                    <a:pt x="6" y="44"/>
                  </a:lnTo>
                  <a:lnTo>
                    <a:pt x="7" y="43"/>
                  </a:lnTo>
                  <a:lnTo>
                    <a:pt x="8" y="41"/>
                  </a:lnTo>
                  <a:lnTo>
                    <a:pt x="9" y="38"/>
                  </a:lnTo>
                  <a:lnTo>
                    <a:pt x="10" y="36"/>
                  </a:lnTo>
                  <a:lnTo>
                    <a:pt x="11" y="33"/>
                  </a:lnTo>
                  <a:lnTo>
                    <a:pt x="13" y="31"/>
                  </a:lnTo>
                  <a:lnTo>
                    <a:pt x="14" y="29"/>
                  </a:lnTo>
                  <a:lnTo>
                    <a:pt x="14" y="28"/>
                  </a:lnTo>
                  <a:lnTo>
                    <a:pt x="16" y="26"/>
                  </a:lnTo>
                  <a:lnTo>
                    <a:pt x="17" y="23"/>
                  </a:lnTo>
                  <a:lnTo>
                    <a:pt x="18" y="22"/>
                  </a:lnTo>
                  <a:lnTo>
                    <a:pt x="19" y="21"/>
                  </a:lnTo>
                  <a:lnTo>
                    <a:pt x="20" y="19"/>
                  </a:lnTo>
                  <a:lnTo>
                    <a:pt x="22" y="17"/>
                  </a:lnTo>
                  <a:lnTo>
                    <a:pt x="23" y="16"/>
                  </a:lnTo>
                  <a:lnTo>
                    <a:pt x="24" y="15"/>
                  </a:lnTo>
                  <a:lnTo>
                    <a:pt x="25" y="13"/>
                  </a:lnTo>
                  <a:lnTo>
                    <a:pt x="27" y="12"/>
                  </a:lnTo>
                  <a:lnTo>
                    <a:pt x="28" y="10"/>
                  </a:lnTo>
                  <a:lnTo>
                    <a:pt x="30" y="9"/>
                  </a:lnTo>
                  <a:lnTo>
                    <a:pt x="31" y="7"/>
                  </a:lnTo>
                  <a:lnTo>
                    <a:pt x="33" y="6"/>
                  </a:lnTo>
                  <a:lnTo>
                    <a:pt x="34" y="5"/>
                  </a:lnTo>
                  <a:lnTo>
                    <a:pt x="35" y="4"/>
                  </a:lnTo>
                  <a:lnTo>
                    <a:pt x="36" y="3"/>
                  </a:lnTo>
                  <a:lnTo>
                    <a:pt x="37" y="2"/>
                  </a:lnTo>
                  <a:lnTo>
                    <a:pt x="38" y="2"/>
                  </a:lnTo>
                  <a:lnTo>
                    <a:pt x="39" y="1"/>
                  </a:lnTo>
                  <a:lnTo>
                    <a:pt x="40" y="0"/>
                  </a:lnTo>
                  <a:lnTo>
                    <a:pt x="98" y="0"/>
                  </a:lnTo>
                  <a:lnTo>
                    <a:pt x="95" y="0"/>
                  </a:lnTo>
                  <a:lnTo>
                    <a:pt x="92" y="0"/>
                  </a:lnTo>
                  <a:lnTo>
                    <a:pt x="71" y="5"/>
                  </a:lnTo>
                  <a:lnTo>
                    <a:pt x="70" y="5"/>
                  </a:lnTo>
                  <a:lnTo>
                    <a:pt x="68" y="6"/>
                  </a:lnTo>
                  <a:lnTo>
                    <a:pt x="65" y="7"/>
                  </a:lnTo>
                  <a:lnTo>
                    <a:pt x="62" y="9"/>
                  </a:lnTo>
                  <a:lnTo>
                    <a:pt x="59" y="10"/>
                  </a:lnTo>
                  <a:lnTo>
                    <a:pt x="22" y="57"/>
                  </a:lnTo>
                  <a:lnTo>
                    <a:pt x="21" y="58"/>
                  </a:lnTo>
                  <a:lnTo>
                    <a:pt x="21" y="61"/>
                  </a:lnTo>
                  <a:lnTo>
                    <a:pt x="20" y="64"/>
                  </a:lnTo>
                  <a:lnTo>
                    <a:pt x="20" y="65"/>
                  </a:lnTo>
                  <a:lnTo>
                    <a:pt x="19" y="67"/>
                  </a:lnTo>
                  <a:lnTo>
                    <a:pt x="18" y="80"/>
                  </a:lnTo>
                  <a:lnTo>
                    <a:pt x="20" y="95"/>
                  </a:lnTo>
                  <a:lnTo>
                    <a:pt x="21" y="98"/>
                  </a:lnTo>
                  <a:lnTo>
                    <a:pt x="21" y="101"/>
                  </a:lnTo>
                  <a:lnTo>
                    <a:pt x="22" y="102"/>
                  </a:lnTo>
                  <a:lnTo>
                    <a:pt x="22" y="104"/>
                  </a:lnTo>
                  <a:lnTo>
                    <a:pt x="23" y="107"/>
                  </a:lnTo>
                  <a:lnTo>
                    <a:pt x="24" y="110"/>
                  </a:lnTo>
                  <a:lnTo>
                    <a:pt x="43" y="137"/>
                  </a:lnTo>
                  <a:lnTo>
                    <a:pt x="44" y="138"/>
                  </a:lnTo>
                  <a:lnTo>
                    <a:pt x="59" y="149"/>
                  </a:lnTo>
                  <a:lnTo>
                    <a:pt x="62" y="151"/>
                  </a:lnTo>
                  <a:lnTo>
                    <a:pt x="71" y="155"/>
                  </a:lnTo>
                  <a:lnTo>
                    <a:pt x="73" y="156"/>
                  </a:lnTo>
                  <a:lnTo>
                    <a:pt x="95" y="159"/>
                  </a:lnTo>
                  <a:lnTo>
                    <a:pt x="98" y="15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9" name="未知"/>
            <p:cNvSpPr/>
            <p:nvPr/>
          </p:nvSpPr>
          <p:spPr bwMode="auto">
            <a:xfrm>
              <a:off x="1057" y="1083"/>
              <a:ext cx="40" cy="64"/>
            </a:xfrm>
            <a:custGeom>
              <a:avLst/>
              <a:gdLst>
                <a:gd name="T0" fmla="*/ 0 w 99"/>
                <a:gd name="T1" fmla="*/ 0 h 159"/>
                <a:gd name="T2" fmla="*/ 0 w 99"/>
                <a:gd name="T3" fmla="*/ 0 h 159"/>
                <a:gd name="T4" fmla="*/ 0 w 99"/>
                <a:gd name="T5" fmla="*/ 0 h 159"/>
                <a:gd name="T6" fmla="*/ 0 w 99"/>
                <a:gd name="T7" fmla="*/ 0 h 159"/>
                <a:gd name="T8" fmla="*/ 0 w 99"/>
                <a:gd name="T9" fmla="*/ 0 h 159"/>
                <a:gd name="T10" fmla="*/ 0 w 99"/>
                <a:gd name="T11" fmla="*/ 0 h 159"/>
                <a:gd name="T12" fmla="*/ 0 w 99"/>
                <a:gd name="T13" fmla="*/ 0 h 159"/>
                <a:gd name="T14" fmla="*/ 0 w 99"/>
                <a:gd name="T15" fmla="*/ 0 h 159"/>
                <a:gd name="T16" fmla="*/ 0 w 99"/>
                <a:gd name="T17" fmla="*/ 0 h 159"/>
                <a:gd name="T18" fmla="*/ 0 w 99"/>
                <a:gd name="T19" fmla="*/ 0 h 159"/>
                <a:gd name="T20" fmla="*/ 0 w 99"/>
                <a:gd name="T21" fmla="*/ 0 h 159"/>
                <a:gd name="T22" fmla="*/ 0 w 99"/>
                <a:gd name="T23" fmla="*/ 0 h 159"/>
                <a:gd name="T24" fmla="*/ 0 w 99"/>
                <a:gd name="T25" fmla="*/ 0 h 159"/>
                <a:gd name="T26" fmla="*/ 0 w 99"/>
                <a:gd name="T27" fmla="*/ 0 h 159"/>
                <a:gd name="T28" fmla="*/ 0 w 99"/>
                <a:gd name="T29" fmla="*/ 0 h 159"/>
                <a:gd name="T30" fmla="*/ 0 w 99"/>
                <a:gd name="T31" fmla="*/ 0 h 159"/>
                <a:gd name="T32" fmla="*/ 0 w 99"/>
                <a:gd name="T33" fmla="*/ 0 h 159"/>
                <a:gd name="T34" fmla="*/ 0 w 99"/>
                <a:gd name="T35" fmla="*/ 0 h 159"/>
                <a:gd name="T36" fmla="*/ 0 w 99"/>
                <a:gd name="T37" fmla="*/ 0 h 159"/>
                <a:gd name="T38" fmla="*/ 0 w 99"/>
                <a:gd name="T39" fmla="*/ 0 h 159"/>
                <a:gd name="T40" fmla="*/ 0 w 99"/>
                <a:gd name="T41" fmla="*/ 0 h 159"/>
                <a:gd name="T42" fmla="*/ 0 w 99"/>
                <a:gd name="T43" fmla="*/ 0 h 159"/>
                <a:gd name="T44" fmla="*/ 0 w 99"/>
                <a:gd name="T45" fmla="*/ 0 h 159"/>
                <a:gd name="T46" fmla="*/ 0 w 99"/>
                <a:gd name="T47" fmla="*/ 0 h 159"/>
                <a:gd name="T48" fmla="*/ 0 w 99"/>
                <a:gd name="T49" fmla="*/ 0 h 159"/>
                <a:gd name="T50" fmla="*/ 0 w 99"/>
                <a:gd name="T51" fmla="*/ 0 h 159"/>
                <a:gd name="T52" fmla="*/ 0 w 99"/>
                <a:gd name="T53" fmla="*/ 0 h 159"/>
                <a:gd name="T54" fmla="*/ 0 w 99"/>
                <a:gd name="T55" fmla="*/ 0 h 159"/>
                <a:gd name="T56" fmla="*/ 0 w 99"/>
                <a:gd name="T57" fmla="*/ 0 h 159"/>
                <a:gd name="T58" fmla="*/ 0 w 99"/>
                <a:gd name="T59" fmla="*/ 0 h 159"/>
                <a:gd name="T60" fmla="*/ 0 w 99"/>
                <a:gd name="T61" fmla="*/ 0 h 159"/>
                <a:gd name="T62" fmla="*/ 0 w 99"/>
                <a:gd name="T63" fmla="*/ 0 h 159"/>
                <a:gd name="T64" fmla="*/ 0 w 99"/>
                <a:gd name="T65" fmla="*/ 0 h 159"/>
                <a:gd name="T66" fmla="*/ 0 w 99"/>
                <a:gd name="T67" fmla="*/ 0 h 159"/>
                <a:gd name="T68" fmla="*/ 0 w 99"/>
                <a:gd name="T69" fmla="*/ 0 h 159"/>
                <a:gd name="T70" fmla="*/ 0 w 99"/>
                <a:gd name="T71" fmla="*/ 0 h 159"/>
                <a:gd name="T72" fmla="*/ 0 w 99"/>
                <a:gd name="T73" fmla="*/ 0 h 159"/>
                <a:gd name="T74" fmla="*/ 0 w 99"/>
                <a:gd name="T75" fmla="*/ 0 h 159"/>
                <a:gd name="T76" fmla="*/ 0 w 99"/>
                <a:gd name="T77" fmla="*/ 0 h 159"/>
                <a:gd name="T78" fmla="*/ 0 w 99"/>
                <a:gd name="T79" fmla="*/ 0 h 159"/>
                <a:gd name="T80" fmla="*/ 0 w 99"/>
                <a:gd name="T81" fmla="*/ 0 h 159"/>
                <a:gd name="T82" fmla="*/ 0 w 99"/>
                <a:gd name="T83" fmla="*/ 0 h 159"/>
                <a:gd name="T84" fmla="*/ 0 w 99"/>
                <a:gd name="T85" fmla="*/ 0 h 159"/>
                <a:gd name="T86" fmla="*/ 0 w 99"/>
                <a:gd name="T87" fmla="*/ 0 h 159"/>
                <a:gd name="T88" fmla="*/ 0 w 99"/>
                <a:gd name="T89" fmla="*/ 0 h 1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9" h="159">
                  <a:moveTo>
                    <a:pt x="0" y="159"/>
                  </a:moveTo>
                  <a:lnTo>
                    <a:pt x="27" y="155"/>
                  </a:lnTo>
                  <a:lnTo>
                    <a:pt x="28" y="154"/>
                  </a:lnTo>
                  <a:lnTo>
                    <a:pt x="31" y="153"/>
                  </a:lnTo>
                  <a:lnTo>
                    <a:pt x="33" y="152"/>
                  </a:lnTo>
                  <a:lnTo>
                    <a:pt x="43" y="147"/>
                  </a:lnTo>
                  <a:lnTo>
                    <a:pt x="44" y="146"/>
                  </a:lnTo>
                  <a:lnTo>
                    <a:pt x="47" y="144"/>
                  </a:lnTo>
                  <a:lnTo>
                    <a:pt x="48" y="144"/>
                  </a:lnTo>
                  <a:lnTo>
                    <a:pt x="49" y="142"/>
                  </a:lnTo>
                  <a:lnTo>
                    <a:pt x="51" y="141"/>
                  </a:lnTo>
                  <a:lnTo>
                    <a:pt x="52" y="140"/>
                  </a:lnTo>
                  <a:lnTo>
                    <a:pt x="54" y="138"/>
                  </a:lnTo>
                  <a:lnTo>
                    <a:pt x="55" y="138"/>
                  </a:lnTo>
                  <a:lnTo>
                    <a:pt x="56" y="136"/>
                  </a:lnTo>
                  <a:lnTo>
                    <a:pt x="58" y="134"/>
                  </a:lnTo>
                  <a:lnTo>
                    <a:pt x="61" y="131"/>
                  </a:lnTo>
                  <a:lnTo>
                    <a:pt x="64" y="128"/>
                  </a:lnTo>
                  <a:lnTo>
                    <a:pt x="70" y="117"/>
                  </a:lnTo>
                  <a:lnTo>
                    <a:pt x="71" y="115"/>
                  </a:lnTo>
                  <a:lnTo>
                    <a:pt x="76" y="103"/>
                  </a:lnTo>
                  <a:lnTo>
                    <a:pt x="77" y="99"/>
                  </a:lnTo>
                  <a:lnTo>
                    <a:pt x="78" y="98"/>
                  </a:lnTo>
                  <a:lnTo>
                    <a:pt x="78" y="95"/>
                  </a:lnTo>
                  <a:lnTo>
                    <a:pt x="79" y="92"/>
                  </a:lnTo>
                  <a:lnTo>
                    <a:pt x="79" y="91"/>
                  </a:lnTo>
                  <a:lnTo>
                    <a:pt x="79" y="88"/>
                  </a:lnTo>
                  <a:lnTo>
                    <a:pt x="79" y="86"/>
                  </a:lnTo>
                  <a:lnTo>
                    <a:pt x="80" y="84"/>
                  </a:lnTo>
                  <a:lnTo>
                    <a:pt x="80" y="80"/>
                  </a:lnTo>
                  <a:lnTo>
                    <a:pt x="80" y="76"/>
                  </a:lnTo>
                  <a:lnTo>
                    <a:pt x="79" y="74"/>
                  </a:lnTo>
                  <a:lnTo>
                    <a:pt x="79" y="72"/>
                  </a:lnTo>
                  <a:lnTo>
                    <a:pt x="79" y="68"/>
                  </a:lnTo>
                  <a:lnTo>
                    <a:pt x="75" y="53"/>
                  </a:lnTo>
                  <a:lnTo>
                    <a:pt x="74" y="50"/>
                  </a:lnTo>
                  <a:lnTo>
                    <a:pt x="74" y="49"/>
                  </a:lnTo>
                  <a:lnTo>
                    <a:pt x="72" y="46"/>
                  </a:lnTo>
                  <a:lnTo>
                    <a:pt x="71" y="44"/>
                  </a:lnTo>
                  <a:lnTo>
                    <a:pt x="70" y="42"/>
                  </a:lnTo>
                  <a:lnTo>
                    <a:pt x="68" y="39"/>
                  </a:lnTo>
                  <a:lnTo>
                    <a:pt x="66" y="35"/>
                  </a:lnTo>
                  <a:lnTo>
                    <a:pt x="65" y="33"/>
                  </a:lnTo>
                  <a:lnTo>
                    <a:pt x="64" y="32"/>
                  </a:lnTo>
                  <a:lnTo>
                    <a:pt x="61" y="28"/>
                  </a:lnTo>
                  <a:lnTo>
                    <a:pt x="58" y="25"/>
                  </a:lnTo>
                  <a:lnTo>
                    <a:pt x="56" y="23"/>
                  </a:lnTo>
                  <a:lnTo>
                    <a:pt x="55" y="22"/>
                  </a:lnTo>
                  <a:lnTo>
                    <a:pt x="54" y="21"/>
                  </a:lnTo>
                  <a:lnTo>
                    <a:pt x="52" y="19"/>
                  </a:lnTo>
                  <a:lnTo>
                    <a:pt x="51" y="19"/>
                  </a:lnTo>
                  <a:lnTo>
                    <a:pt x="49" y="17"/>
                  </a:lnTo>
                  <a:lnTo>
                    <a:pt x="48" y="16"/>
                  </a:lnTo>
                  <a:lnTo>
                    <a:pt x="47" y="15"/>
                  </a:lnTo>
                  <a:lnTo>
                    <a:pt x="44" y="13"/>
                  </a:lnTo>
                  <a:lnTo>
                    <a:pt x="27" y="5"/>
                  </a:lnTo>
                  <a:lnTo>
                    <a:pt x="25" y="4"/>
                  </a:lnTo>
                  <a:lnTo>
                    <a:pt x="0" y="0"/>
                  </a:lnTo>
                  <a:lnTo>
                    <a:pt x="58" y="0"/>
                  </a:lnTo>
                  <a:lnTo>
                    <a:pt x="59" y="1"/>
                  </a:lnTo>
                  <a:lnTo>
                    <a:pt x="60" y="2"/>
                  </a:lnTo>
                  <a:lnTo>
                    <a:pt x="61" y="2"/>
                  </a:lnTo>
                  <a:lnTo>
                    <a:pt x="62" y="3"/>
                  </a:lnTo>
                  <a:lnTo>
                    <a:pt x="63" y="4"/>
                  </a:lnTo>
                  <a:lnTo>
                    <a:pt x="64" y="5"/>
                  </a:lnTo>
                  <a:lnTo>
                    <a:pt x="66" y="6"/>
                  </a:lnTo>
                  <a:lnTo>
                    <a:pt x="67" y="7"/>
                  </a:lnTo>
                  <a:lnTo>
                    <a:pt x="68" y="9"/>
                  </a:lnTo>
                  <a:lnTo>
                    <a:pt x="70" y="10"/>
                  </a:lnTo>
                  <a:lnTo>
                    <a:pt x="71" y="12"/>
                  </a:lnTo>
                  <a:lnTo>
                    <a:pt x="72" y="13"/>
                  </a:lnTo>
                  <a:lnTo>
                    <a:pt x="73" y="13"/>
                  </a:lnTo>
                  <a:lnTo>
                    <a:pt x="75" y="15"/>
                  </a:lnTo>
                  <a:lnTo>
                    <a:pt x="75" y="16"/>
                  </a:lnTo>
                  <a:lnTo>
                    <a:pt x="76" y="17"/>
                  </a:lnTo>
                  <a:lnTo>
                    <a:pt x="78" y="19"/>
                  </a:lnTo>
                  <a:lnTo>
                    <a:pt x="79" y="21"/>
                  </a:lnTo>
                  <a:lnTo>
                    <a:pt x="80" y="22"/>
                  </a:lnTo>
                  <a:lnTo>
                    <a:pt x="81" y="23"/>
                  </a:lnTo>
                  <a:lnTo>
                    <a:pt x="82" y="25"/>
                  </a:lnTo>
                  <a:lnTo>
                    <a:pt x="84" y="28"/>
                  </a:lnTo>
                  <a:lnTo>
                    <a:pt x="86" y="32"/>
                  </a:lnTo>
                  <a:lnTo>
                    <a:pt x="87" y="33"/>
                  </a:lnTo>
                  <a:lnTo>
                    <a:pt x="88" y="35"/>
                  </a:lnTo>
                  <a:lnTo>
                    <a:pt x="90" y="38"/>
                  </a:lnTo>
                  <a:lnTo>
                    <a:pt x="91" y="42"/>
                  </a:lnTo>
                  <a:lnTo>
                    <a:pt x="92" y="44"/>
                  </a:lnTo>
                  <a:lnTo>
                    <a:pt x="93" y="46"/>
                  </a:lnTo>
                  <a:lnTo>
                    <a:pt x="97" y="62"/>
                  </a:lnTo>
                  <a:lnTo>
                    <a:pt x="97" y="64"/>
                  </a:lnTo>
                  <a:lnTo>
                    <a:pt x="98" y="68"/>
                  </a:lnTo>
                  <a:lnTo>
                    <a:pt x="98" y="72"/>
                  </a:lnTo>
                  <a:lnTo>
                    <a:pt x="98" y="74"/>
                  </a:lnTo>
                  <a:lnTo>
                    <a:pt x="99" y="76"/>
                  </a:lnTo>
                  <a:lnTo>
                    <a:pt x="99" y="80"/>
                  </a:lnTo>
                  <a:lnTo>
                    <a:pt x="99" y="84"/>
                  </a:lnTo>
                  <a:lnTo>
                    <a:pt x="98" y="86"/>
                  </a:lnTo>
                  <a:lnTo>
                    <a:pt x="98" y="88"/>
                  </a:lnTo>
                  <a:lnTo>
                    <a:pt x="98" y="91"/>
                  </a:lnTo>
                  <a:lnTo>
                    <a:pt x="98" y="92"/>
                  </a:lnTo>
                  <a:lnTo>
                    <a:pt x="97" y="95"/>
                  </a:lnTo>
                  <a:lnTo>
                    <a:pt x="97" y="98"/>
                  </a:lnTo>
                  <a:lnTo>
                    <a:pt x="97" y="99"/>
                  </a:lnTo>
                  <a:lnTo>
                    <a:pt x="96" y="103"/>
                  </a:lnTo>
                  <a:lnTo>
                    <a:pt x="96" y="104"/>
                  </a:lnTo>
                  <a:lnTo>
                    <a:pt x="95" y="107"/>
                  </a:lnTo>
                  <a:lnTo>
                    <a:pt x="90" y="121"/>
                  </a:lnTo>
                  <a:lnTo>
                    <a:pt x="88" y="124"/>
                  </a:lnTo>
                  <a:lnTo>
                    <a:pt x="87" y="126"/>
                  </a:lnTo>
                  <a:lnTo>
                    <a:pt x="86" y="128"/>
                  </a:lnTo>
                  <a:lnTo>
                    <a:pt x="84" y="131"/>
                  </a:lnTo>
                  <a:lnTo>
                    <a:pt x="82" y="134"/>
                  </a:lnTo>
                  <a:lnTo>
                    <a:pt x="81" y="136"/>
                  </a:lnTo>
                  <a:lnTo>
                    <a:pt x="80" y="138"/>
                  </a:lnTo>
                  <a:lnTo>
                    <a:pt x="79" y="138"/>
                  </a:lnTo>
                  <a:lnTo>
                    <a:pt x="78" y="140"/>
                  </a:lnTo>
                  <a:lnTo>
                    <a:pt x="70" y="149"/>
                  </a:lnTo>
                  <a:lnTo>
                    <a:pt x="68" y="151"/>
                  </a:lnTo>
                  <a:lnTo>
                    <a:pt x="67" y="152"/>
                  </a:lnTo>
                  <a:lnTo>
                    <a:pt x="66" y="153"/>
                  </a:lnTo>
                  <a:lnTo>
                    <a:pt x="64" y="154"/>
                  </a:lnTo>
                  <a:lnTo>
                    <a:pt x="64" y="155"/>
                  </a:lnTo>
                  <a:lnTo>
                    <a:pt x="63" y="156"/>
                  </a:lnTo>
                  <a:lnTo>
                    <a:pt x="62" y="156"/>
                  </a:lnTo>
                  <a:lnTo>
                    <a:pt x="61" y="157"/>
                  </a:lnTo>
                  <a:lnTo>
                    <a:pt x="60" y="158"/>
                  </a:lnTo>
                  <a:lnTo>
                    <a:pt x="59" y="158"/>
                  </a:lnTo>
                  <a:lnTo>
                    <a:pt x="59" y="159"/>
                  </a:lnTo>
                  <a:lnTo>
                    <a:pt x="58" y="15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0" name="未知"/>
            <p:cNvSpPr/>
            <p:nvPr/>
          </p:nvSpPr>
          <p:spPr bwMode="auto">
            <a:xfrm>
              <a:off x="1034" y="1076"/>
              <a:ext cx="47" cy="7"/>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w 116"/>
                <a:gd name="T45" fmla="*/ 0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6" h="19">
                  <a:moveTo>
                    <a:pt x="0" y="19"/>
                  </a:moveTo>
                  <a:lnTo>
                    <a:pt x="0" y="19"/>
                  </a:lnTo>
                  <a:lnTo>
                    <a:pt x="3" y="17"/>
                  </a:lnTo>
                  <a:lnTo>
                    <a:pt x="7" y="15"/>
                  </a:lnTo>
                  <a:lnTo>
                    <a:pt x="10" y="13"/>
                  </a:lnTo>
                  <a:lnTo>
                    <a:pt x="13" y="11"/>
                  </a:lnTo>
                  <a:lnTo>
                    <a:pt x="35" y="3"/>
                  </a:lnTo>
                  <a:lnTo>
                    <a:pt x="39" y="2"/>
                  </a:lnTo>
                  <a:lnTo>
                    <a:pt x="43" y="1"/>
                  </a:lnTo>
                  <a:lnTo>
                    <a:pt x="46" y="1"/>
                  </a:lnTo>
                  <a:lnTo>
                    <a:pt x="50" y="0"/>
                  </a:lnTo>
                  <a:lnTo>
                    <a:pt x="54" y="0"/>
                  </a:lnTo>
                  <a:lnTo>
                    <a:pt x="58" y="0"/>
                  </a:lnTo>
                  <a:lnTo>
                    <a:pt x="62" y="0"/>
                  </a:lnTo>
                  <a:lnTo>
                    <a:pt x="66" y="0"/>
                  </a:lnTo>
                  <a:lnTo>
                    <a:pt x="70" y="1"/>
                  </a:lnTo>
                  <a:lnTo>
                    <a:pt x="74" y="1"/>
                  </a:lnTo>
                  <a:lnTo>
                    <a:pt x="89" y="5"/>
                  </a:lnTo>
                  <a:lnTo>
                    <a:pt x="106" y="13"/>
                  </a:lnTo>
                  <a:lnTo>
                    <a:pt x="109" y="15"/>
                  </a:lnTo>
                  <a:lnTo>
                    <a:pt x="113" y="17"/>
                  </a:lnTo>
                  <a:lnTo>
                    <a:pt x="116" y="1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1" name="未知"/>
            <p:cNvSpPr/>
            <p:nvPr/>
          </p:nvSpPr>
          <p:spPr bwMode="auto">
            <a:xfrm>
              <a:off x="1025" y="1083"/>
              <a:ext cx="64" cy="64"/>
            </a:xfrm>
            <a:custGeom>
              <a:avLst/>
              <a:gdLst>
                <a:gd name="T0" fmla="*/ 0 w 160"/>
                <a:gd name="T1" fmla="*/ 0 h 159"/>
                <a:gd name="T2" fmla="*/ 0 w 160"/>
                <a:gd name="T3" fmla="*/ 0 h 159"/>
                <a:gd name="T4" fmla="*/ 0 w 160"/>
                <a:gd name="T5" fmla="*/ 0 h 159"/>
                <a:gd name="T6" fmla="*/ 0 w 160"/>
                <a:gd name="T7" fmla="*/ 0 h 159"/>
                <a:gd name="T8" fmla="*/ 0 w 160"/>
                <a:gd name="T9" fmla="*/ 0 h 159"/>
                <a:gd name="T10" fmla="*/ 0 w 160"/>
                <a:gd name="T11" fmla="*/ 0 h 159"/>
                <a:gd name="T12" fmla="*/ 0 w 160"/>
                <a:gd name="T13" fmla="*/ 0 h 159"/>
                <a:gd name="T14" fmla="*/ 0 w 160"/>
                <a:gd name="T15" fmla="*/ 0 h 159"/>
                <a:gd name="T16" fmla="*/ 0 w 160"/>
                <a:gd name="T17" fmla="*/ 0 h 159"/>
                <a:gd name="T18" fmla="*/ 0 w 160"/>
                <a:gd name="T19" fmla="*/ 0 h 159"/>
                <a:gd name="T20" fmla="*/ 0 w 160"/>
                <a:gd name="T21" fmla="*/ 0 h 159"/>
                <a:gd name="T22" fmla="*/ 0 w 160"/>
                <a:gd name="T23" fmla="*/ 0 h 159"/>
                <a:gd name="T24" fmla="*/ 0 w 160"/>
                <a:gd name="T25" fmla="*/ 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0" h="159">
                  <a:moveTo>
                    <a:pt x="136" y="136"/>
                  </a:moveTo>
                  <a:lnTo>
                    <a:pt x="80" y="159"/>
                  </a:lnTo>
                  <a:lnTo>
                    <a:pt x="77" y="159"/>
                  </a:lnTo>
                  <a:lnTo>
                    <a:pt x="22" y="134"/>
                  </a:lnTo>
                  <a:lnTo>
                    <a:pt x="0" y="80"/>
                  </a:lnTo>
                  <a:lnTo>
                    <a:pt x="1" y="77"/>
                  </a:lnTo>
                  <a:lnTo>
                    <a:pt x="26" y="21"/>
                  </a:lnTo>
                  <a:lnTo>
                    <a:pt x="80" y="0"/>
                  </a:lnTo>
                  <a:lnTo>
                    <a:pt x="83" y="0"/>
                  </a:lnTo>
                  <a:lnTo>
                    <a:pt x="141" y="28"/>
                  </a:lnTo>
                  <a:lnTo>
                    <a:pt x="160" y="80"/>
                  </a:lnTo>
                  <a:lnTo>
                    <a:pt x="159" y="86"/>
                  </a:lnTo>
                  <a:lnTo>
                    <a:pt x="136" y="1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2" name="未知"/>
            <p:cNvSpPr/>
            <p:nvPr/>
          </p:nvSpPr>
          <p:spPr bwMode="auto">
            <a:xfrm>
              <a:off x="1018" y="1076"/>
              <a:ext cx="79" cy="79"/>
            </a:xfrm>
            <a:custGeom>
              <a:avLst/>
              <a:gdLst>
                <a:gd name="T0" fmla="*/ 0 w 197"/>
                <a:gd name="T1" fmla="*/ 0 h 197"/>
                <a:gd name="T2" fmla="*/ 0 w 197"/>
                <a:gd name="T3" fmla="*/ 0 h 197"/>
                <a:gd name="T4" fmla="*/ 0 w 197"/>
                <a:gd name="T5" fmla="*/ 0 h 197"/>
                <a:gd name="T6" fmla="*/ 0 w 197"/>
                <a:gd name="T7" fmla="*/ 0 h 197"/>
                <a:gd name="T8" fmla="*/ 0 w 197"/>
                <a:gd name="T9" fmla="*/ 0 h 197"/>
                <a:gd name="T10" fmla="*/ 0 w 197"/>
                <a:gd name="T11" fmla="*/ 0 h 197"/>
                <a:gd name="T12" fmla="*/ 0 w 197"/>
                <a:gd name="T13" fmla="*/ 0 h 197"/>
                <a:gd name="T14" fmla="*/ 0 w 197"/>
                <a:gd name="T15" fmla="*/ 0 h 197"/>
                <a:gd name="T16" fmla="*/ 0 w 197"/>
                <a:gd name="T17" fmla="*/ 0 h 197"/>
                <a:gd name="T18" fmla="*/ 0 w 197"/>
                <a:gd name="T19" fmla="*/ 0 h 197"/>
                <a:gd name="T20" fmla="*/ 0 w 197"/>
                <a:gd name="T21" fmla="*/ 0 h 197"/>
                <a:gd name="T22" fmla="*/ 0 w 197"/>
                <a:gd name="T23" fmla="*/ 0 h 197"/>
                <a:gd name="T24" fmla="*/ 0 w 197"/>
                <a:gd name="T25" fmla="*/ 0 h 197"/>
                <a:gd name="T26" fmla="*/ 0 w 197"/>
                <a:gd name="T27" fmla="*/ 0 h 197"/>
                <a:gd name="T28" fmla="*/ 0 w 197"/>
                <a:gd name="T29" fmla="*/ 0 h 197"/>
                <a:gd name="T30" fmla="*/ 0 w 197"/>
                <a:gd name="T31" fmla="*/ 0 h 197"/>
                <a:gd name="T32" fmla="*/ 0 w 197"/>
                <a:gd name="T33" fmla="*/ 0 h 197"/>
                <a:gd name="T34" fmla="*/ 0 w 197"/>
                <a:gd name="T35" fmla="*/ 0 h 1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7" h="197">
                  <a:moveTo>
                    <a:pt x="168" y="29"/>
                  </a:moveTo>
                  <a:lnTo>
                    <a:pt x="114" y="1"/>
                  </a:lnTo>
                  <a:lnTo>
                    <a:pt x="98" y="0"/>
                  </a:lnTo>
                  <a:lnTo>
                    <a:pt x="94" y="0"/>
                  </a:lnTo>
                  <a:lnTo>
                    <a:pt x="37" y="21"/>
                  </a:lnTo>
                  <a:lnTo>
                    <a:pt x="2" y="76"/>
                  </a:lnTo>
                  <a:lnTo>
                    <a:pt x="0" y="99"/>
                  </a:lnTo>
                  <a:lnTo>
                    <a:pt x="0" y="106"/>
                  </a:lnTo>
                  <a:lnTo>
                    <a:pt x="23" y="162"/>
                  </a:lnTo>
                  <a:lnTo>
                    <a:pt x="75" y="195"/>
                  </a:lnTo>
                  <a:lnTo>
                    <a:pt x="98" y="197"/>
                  </a:lnTo>
                  <a:lnTo>
                    <a:pt x="102" y="197"/>
                  </a:lnTo>
                  <a:lnTo>
                    <a:pt x="159" y="176"/>
                  </a:lnTo>
                  <a:lnTo>
                    <a:pt x="193" y="126"/>
                  </a:lnTo>
                  <a:lnTo>
                    <a:pt x="197" y="99"/>
                  </a:lnTo>
                  <a:lnTo>
                    <a:pt x="197" y="95"/>
                  </a:lnTo>
                  <a:lnTo>
                    <a:pt x="176" y="38"/>
                  </a:lnTo>
                  <a:lnTo>
                    <a:pt x="168" y="2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3" name="未知"/>
            <p:cNvSpPr/>
            <p:nvPr/>
          </p:nvSpPr>
          <p:spPr bwMode="auto">
            <a:xfrm>
              <a:off x="1046" y="1125"/>
              <a:ext cx="23" cy="5"/>
            </a:xfrm>
            <a:custGeom>
              <a:avLst/>
              <a:gdLst>
                <a:gd name="T0" fmla="*/ 0 w 56"/>
                <a:gd name="T1" fmla="*/ 0 h 12"/>
                <a:gd name="T2" fmla="*/ 0 w 56"/>
                <a:gd name="T3" fmla="*/ 0 h 12"/>
                <a:gd name="T4" fmla="*/ 0 w 56"/>
                <a:gd name="T5" fmla="*/ 0 h 12"/>
                <a:gd name="T6" fmla="*/ 0 w 56"/>
                <a:gd name="T7" fmla="*/ 0 h 12"/>
                <a:gd name="T8" fmla="*/ 0 w 56"/>
                <a:gd name="T9" fmla="*/ 0 h 12"/>
                <a:gd name="T10" fmla="*/ 0 w 56"/>
                <a:gd name="T11" fmla="*/ 0 h 12"/>
                <a:gd name="T12" fmla="*/ 0 w 56"/>
                <a:gd name="T13" fmla="*/ 0 h 12"/>
                <a:gd name="T14" fmla="*/ 0 w 56"/>
                <a:gd name="T15" fmla="*/ 0 h 12"/>
                <a:gd name="T16" fmla="*/ 0 w 56"/>
                <a:gd name="T17" fmla="*/ 0 h 12"/>
                <a:gd name="T18" fmla="*/ 0 w 56"/>
                <a:gd name="T19" fmla="*/ 0 h 12"/>
                <a:gd name="T20" fmla="*/ 0 w 56"/>
                <a:gd name="T21" fmla="*/ 0 h 12"/>
                <a:gd name="T22" fmla="*/ 0 w 56"/>
                <a:gd name="T23" fmla="*/ 0 h 12"/>
                <a:gd name="T24" fmla="*/ 0 w 56"/>
                <a:gd name="T25" fmla="*/ 0 h 12"/>
                <a:gd name="T26" fmla="*/ 0 w 56"/>
                <a:gd name="T27" fmla="*/ 0 h 12"/>
                <a:gd name="T28" fmla="*/ 0 w 56"/>
                <a:gd name="T29" fmla="*/ 0 h 12"/>
                <a:gd name="T30" fmla="*/ 0 w 56"/>
                <a:gd name="T31" fmla="*/ 0 h 12"/>
                <a:gd name="T32" fmla="*/ 0 w 56"/>
                <a:gd name="T33" fmla="*/ 0 h 12"/>
                <a:gd name="T34" fmla="*/ 0 w 56"/>
                <a:gd name="T35" fmla="*/ 0 h 12"/>
                <a:gd name="T36" fmla="*/ 0 w 56"/>
                <a:gd name="T37" fmla="*/ 0 h 12"/>
                <a:gd name="T38" fmla="*/ 0 w 56"/>
                <a:gd name="T39" fmla="*/ 0 h 12"/>
                <a:gd name="T40" fmla="*/ 0 w 56"/>
                <a:gd name="T41" fmla="*/ 0 h 12"/>
                <a:gd name="T42" fmla="*/ 0 w 56"/>
                <a:gd name="T43" fmla="*/ 0 h 12"/>
                <a:gd name="T44" fmla="*/ 0 w 56"/>
                <a:gd name="T45" fmla="*/ 0 h 12"/>
                <a:gd name="T46" fmla="*/ 0 w 56"/>
                <a:gd name="T47" fmla="*/ 0 h 12"/>
                <a:gd name="T48" fmla="*/ 0 w 56"/>
                <a:gd name="T49" fmla="*/ 0 h 12"/>
                <a:gd name="T50" fmla="*/ 0 w 56"/>
                <a:gd name="T51" fmla="*/ 0 h 12"/>
                <a:gd name="T52" fmla="*/ 0 w 56"/>
                <a:gd name="T53" fmla="*/ 0 h 12"/>
                <a:gd name="T54" fmla="*/ 0 w 56"/>
                <a:gd name="T55" fmla="*/ 0 h 12"/>
                <a:gd name="T56" fmla="*/ 0 w 56"/>
                <a:gd name="T57" fmla="*/ 0 h 12"/>
                <a:gd name="T58" fmla="*/ 0 w 56"/>
                <a:gd name="T59" fmla="*/ 0 h 12"/>
                <a:gd name="T60" fmla="*/ 0 w 56"/>
                <a:gd name="T61" fmla="*/ 0 h 12"/>
                <a:gd name="T62" fmla="*/ 0 w 56"/>
                <a:gd name="T63" fmla="*/ 0 h 12"/>
                <a:gd name="T64" fmla="*/ 0 w 56"/>
                <a:gd name="T65" fmla="*/ 0 h 12"/>
                <a:gd name="T66" fmla="*/ 0 w 56"/>
                <a:gd name="T67" fmla="*/ 0 h 12"/>
                <a:gd name="T68" fmla="*/ 0 w 56"/>
                <a:gd name="T69" fmla="*/ 0 h 12"/>
                <a:gd name="T70" fmla="*/ 0 w 56"/>
                <a:gd name="T71" fmla="*/ 0 h 12"/>
                <a:gd name="T72" fmla="*/ 0 w 56"/>
                <a:gd name="T73" fmla="*/ 0 h 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6" h="12">
                  <a:moveTo>
                    <a:pt x="28" y="12"/>
                  </a:moveTo>
                  <a:lnTo>
                    <a:pt x="27" y="12"/>
                  </a:lnTo>
                  <a:lnTo>
                    <a:pt x="25" y="12"/>
                  </a:lnTo>
                  <a:lnTo>
                    <a:pt x="24" y="12"/>
                  </a:lnTo>
                  <a:lnTo>
                    <a:pt x="22" y="12"/>
                  </a:lnTo>
                  <a:lnTo>
                    <a:pt x="21" y="12"/>
                  </a:lnTo>
                  <a:lnTo>
                    <a:pt x="19" y="11"/>
                  </a:lnTo>
                  <a:lnTo>
                    <a:pt x="18" y="11"/>
                  </a:lnTo>
                  <a:lnTo>
                    <a:pt x="13" y="9"/>
                  </a:lnTo>
                  <a:lnTo>
                    <a:pt x="11" y="9"/>
                  </a:lnTo>
                  <a:lnTo>
                    <a:pt x="10" y="8"/>
                  </a:lnTo>
                  <a:lnTo>
                    <a:pt x="9" y="7"/>
                  </a:lnTo>
                  <a:lnTo>
                    <a:pt x="8" y="6"/>
                  </a:lnTo>
                  <a:lnTo>
                    <a:pt x="7" y="6"/>
                  </a:lnTo>
                  <a:lnTo>
                    <a:pt x="5" y="5"/>
                  </a:lnTo>
                  <a:lnTo>
                    <a:pt x="4" y="4"/>
                  </a:lnTo>
                  <a:lnTo>
                    <a:pt x="3" y="3"/>
                  </a:lnTo>
                  <a:lnTo>
                    <a:pt x="2" y="2"/>
                  </a:lnTo>
                  <a:lnTo>
                    <a:pt x="1" y="1"/>
                  </a:lnTo>
                  <a:lnTo>
                    <a:pt x="0" y="0"/>
                  </a:lnTo>
                  <a:lnTo>
                    <a:pt x="56" y="0"/>
                  </a:lnTo>
                  <a:lnTo>
                    <a:pt x="55" y="1"/>
                  </a:lnTo>
                  <a:lnTo>
                    <a:pt x="54" y="2"/>
                  </a:lnTo>
                  <a:lnTo>
                    <a:pt x="53" y="3"/>
                  </a:lnTo>
                  <a:lnTo>
                    <a:pt x="52" y="4"/>
                  </a:lnTo>
                  <a:lnTo>
                    <a:pt x="51" y="5"/>
                  </a:lnTo>
                  <a:lnTo>
                    <a:pt x="50" y="6"/>
                  </a:lnTo>
                  <a:lnTo>
                    <a:pt x="48" y="6"/>
                  </a:lnTo>
                  <a:lnTo>
                    <a:pt x="47" y="7"/>
                  </a:lnTo>
                  <a:lnTo>
                    <a:pt x="46" y="8"/>
                  </a:lnTo>
                  <a:lnTo>
                    <a:pt x="45" y="9"/>
                  </a:lnTo>
                  <a:lnTo>
                    <a:pt x="43" y="9"/>
                  </a:lnTo>
                  <a:lnTo>
                    <a:pt x="34" y="12"/>
                  </a:lnTo>
                  <a:lnTo>
                    <a:pt x="32" y="12"/>
                  </a:lnTo>
                  <a:lnTo>
                    <a:pt x="31" y="12"/>
                  </a:lnTo>
                  <a:lnTo>
                    <a:pt x="30" y="12"/>
                  </a:lnTo>
                  <a:lnTo>
                    <a:pt x="28" y="12"/>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4" name="未知"/>
            <p:cNvSpPr/>
            <p:nvPr/>
          </p:nvSpPr>
          <p:spPr bwMode="auto">
            <a:xfrm>
              <a:off x="1043" y="1106"/>
              <a:ext cx="14" cy="19"/>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w 37"/>
                <a:gd name="T81" fmla="*/ 0 h 48"/>
                <a:gd name="T82" fmla="*/ 0 w 37"/>
                <a:gd name="T83" fmla="*/ 0 h 48"/>
                <a:gd name="T84" fmla="*/ 0 w 37"/>
                <a:gd name="T85" fmla="*/ 0 h 48"/>
                <a:gd name="T86" fmla="*/ 0 w 37"/>
                <a:gd name="T87" fmla="*/ 0 h 48"/>
                <a:gd name="T88" fmla="*/ 0 w 37"/>
                <a:gd name="T89" fmla="*/ 0 h 48"/>
                <a:gd name="T90" fmla="*/ 0 w 37"/>
                <a:gd name="T91" fmla="*/ 0 h 48"/>
                <a:gd name="T92" fmla="*/ 0 w 37"/>
                <a:gd name="T93" fmla="*/ 0 h 48"/>
                <a:gd name="T94" fmla="*/ 0 w 37"/>
                <a:gd name="T95" fmla="*/ 0 h 48"/>
                <a:gd name="T96" fmla="*/ 0 w 37"/>
                <a:gd name="T97" fmla="*/ 0 h 48"/>
                <a:gd name="T98" fmla="*/ 0 w 37"/>
                <a:gd name="T99" fmla="*/ 0 h 48"/>
                <a:gd name="T100" fmla="*/ 0 w 37"/>
                <a:gd name="T101" fmla="*/ 0 h 48"/>
                <a:gd name="T102" fmla="*/ 0 w 37"/>
                <a:gd name="T103" fmla="*/ 0 h 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7" h="48">
                  <a:moveTo>
                    <a:pt x="9" y="48"/>
                  </a:moveTo>
                  <a:lnTo>
                    <a:pt x="9" y="48"/>
                  </a:lnTo>
                  <a:lnTo>
                    <a:pt x="9" y="47"/>
                  </a:lnTo>
                  <a:lnTo>
                    <a:pt x="8" y="47"/>
                  </a:lnTo>
                  <a:lnTo>
                    <a:pt x="8" y="46"/>
                  </a:lnTo>
                  <a:lnTo>
                    <a:pt x="7" y="45"/>
                  </a:lnTo>
                  <a:lnTo>
                    <a:pt x="7" y="44"/>
                  </a:lnTo>
                  <a:lnTo>
                    <a:pt x="6" y="44"/>
                  </a:lnTo>
                  <a:lnTo>
                    <a:pt x="6" y="43"/>
                  </a:lnTo>
                  <a:lnTo>
                    <a:pt x="5" y="42"/>
                  </a:lnTo>
                  <a:lnTo>
                    <a:pt x="5" y="41"/>
                  </a:lnTo>
                  <a:lnTo>
                    <a:pt x="4" y="40"/>
                  </a:lnTo>
                  <a:lnTo>
                    <a:pt x="4" y="39"/>
                  </a:lnTo>
                  <a:lnTo>
                    <a:pt x="3" y="38"/>
                  </a:lnTo>
                  <a:lnTo>
                    <a:pt x="3" y="37"/>
                  </a:lnTo>
                  <a:lnTo>
                    <a:pt x="3" y="36"/>
                  </a:lnTo>
                  <a:lnTo>
                    <a:pt x="2" y="36"/>
                  </a:lnTo>
                  <a:lnTo>
                    <a:pt x="2" y="35"/>
                  </a:lnTo>
                  <a:lnTo>
                    <a:pt x="1" y="31"/>
                  </a:lnTo>
                  <a:lnTo>
                    <a:pt x="1" y="30"/>
                  </a:lnTo>
                  <a:lnTo>
                    <a:pt x="1" y="29"/>
                  </a:lnTo>
                  <a:lnTo>
                    <a:pt x="1" y="28"/>
                  </a:lnTo>
                  <a:lnTo>
                    <a:pt x="0" y="27"/>
                  </a:lnTo>
                  <a:lnTo>
                    <a:pt x="0" y="26"/>
                  </a:lnTo>
                  <a:lnTo>
                    <a:pt x="0" y="25"/>
                  </a:lnTo>
                  <a:lnTo>
                    <a:pt x="0" y="24"/>
                  </a:lnTo>
                  <a:lnTo>
                    <a:pt x="1" y="19"/>
                  </a:lnTo>
                  <a:lnTo>
                    <a:pt x="1" y="18"/>
                  </a:lnTo>
                  <a:lnTo>
                    <a:pt x="1" y="17"/>
                  </a:lnTo>
                  <a:lnTo>
                    <a:pt x="1" y="16"/>
                  </a:lnTo>
                  <a:lnTo>
                    <a:pt x="1" y="15"/>
                  </a:lnTo>
                  <a:lnTo>
                    <a:pt x="2" y="14"/>
                  </a:lnTo>
                  <a:lnTo>
                    <a:pt x="2" y="13"/>
                  </a:lnTo>
                  <a:lnTo>
                    <a:pt x="2" y="12"/>
                  </a:lnTo>
                  <a:lnTo>
                    <a:pt x="3" y="11"/>
                  </a:lnTo>
                  <a:lnTo>
                    <a:pt x="3" y="10"/>
                  </a:lnTo>
                  <a:lnTo>
                    <a:pt x="4" y="9"/>
                  </a:lnTo>
                  <a:lnTo>
                    <a:pt x="4" y="8"/>
                  </a:lnTo>
                  <a:lnTo>
                    <a:pt x="4" y="7"/>
                  </a:lnTo>
                  <a:lnTo>
                    <a:pt x="5" y="7"/>
                  </a:lnTo>
                  <a:lnTo>
                    <a:pt x="5" y="6"/>
                  </a:lnTo>
                  <a:lnTo>
                    <a:pt x="5" y="5"/>
                  </a:lnTo>
                  <a:lnTo>
                    <a:pt x="6" y="5"/>
                  </a:lnTo>
                  <a:lnTo>
                    <a:pt x="6" y="4"/>
                  </a:lnTo>
                  <a:lnTo>
                    <a:pt x="7" y="3"/>
                  </a:lnTo>
                  <a:lnTo>
                    <a:pt x="7" y="2"/>
                  </a:lnTo>
                  <a:lnTo>
                    <a:pt x="8" y="2"/>
                  </a:lnTo>
                  <a:lnTo>
                    <a:pt x="8" y="1"/>
                  </a:lnTo>
                  <a:lnTo>
                    <a:pt x="9" y="0"/>
                  </a:lnTo>
                  <a:lnTo>
                    <a:pt x="37" y="0"/>
                  </a:lnTo>
                  <a:lnTo>
                    <a:pt x="36" y="0"/>
                  </a:lnTo>
                  <a:lnTo>
                    <a:pt x="35" y="0"/>
                  </a:lnTo>
                  <a:lnTo>
                    <a:pt x="26" y="2"/>
                  </a:lnTo>
                  <a:lnTo>
                    <a:pt x="25" y="3"/>
                  </a:lnTo>
                  <a:lnTo>
                    <a:pt x="19" y="7"/>
                  </a:lnTo>
                  <a:lnTo>
                    <a:pt x="19" y="8"/>
                  </a:lnTo>
                  <a:lnTo>
                    <a:pt x="18" y="9"/>
                  </a:lnTo>
                  <a:lnTo>
                    <a:pt x="18" y="10"/>
                  </a:lnTo>
                  <a:lnTo>
                    <a:pt x="17" y="10"/>
                  </a:lnTo>
                  <a:lnTo>
                    <a:pt x="14" y="18"/>
                  </a:lnTo>
                  <a:lnTo>
                    <a:pt x="13" y="19"/>
                  </a:lnTo>
                  <a:lnTo>
                    <a:pt x="13" y="24"/>
                  </a:lnTo>
                  <a:lnTo>
                    <a:pt x="13" y="25"/>
                  </a:lnTo>
                  <a:lnTo>
                    <a:pt x="13" y="26"/>
                  </a:lnTo>
                  <a:lnTo>
                    <a:pt x="13" y="27"/>
                  </a:lnTo>
                  <a:lnTo>
                    <a:pt x="13" y="28"/>
                  </a:lnTo>
                  <a:lnTo>
                    <a:pt x="14" y="29"/>
                  </a:lnTo>
                  <a:lnTo>
                    <a:pt x="14" y="30"/>
                  </a:lnTo>
                  <a:lnTo>
                    <a:pt x="14" y="31"/>
                  </a:lnTo>
                  <a:lnTo>
                    <a:pt x="14" y="32"/>
                  </a:lnTo>
                  <a:lnTo>
                    <a:pt x="15" y="33"/>
                  </a:lnTo>
                  <a:lnTo>
                    <a:pt x="15" y="34"/>
                  </a:lnTo>
                  <a:lnTo>
                    <a:pt x="16" y="35"/>
                  </a:lnTo>
                  <a:lnTo>
                    <a:pt x="16" y="36"/>
                  </a:lnTo>
                  <a:lnTo>
                    <a:pt x="17" y="37"/>
                  </a:lnTo>
                  <a:lnTo>
                    <a:pt x="17" y="38"/>
                  </a:lnTo>
                  <a:lnTo>
                    <a:pt x="18" y="38"/>
                  </a:lnTo>
                  <a:lnTo>
                    <a:pt x="33" y="48"/>
                  </a:lnTo>
                  <a:lnTo>
                    <a:pt x="34" y="48"/>
                  </a:lnTo>
                  <a:lnTo>
                    <a:pt x="35" y="48"/>
                  </a:lnTo>
                  <a:lnTo>
                    <a:pt x="36" y="48"/>
                  </a:lnTo>
                  <a:lnTo>
                    <a:pt x="37" y="4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5" name="未知"/>
            <p:cNvSpPr/>
            <p:nvPr/>
          </p:nvSpPr>
          <p:spPr bwMode="auto">
            <a:xfrm>
              <a:off x="1057" y="1106"/>
              <a:ext cx="15" cy="19"/>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w 37"/>
                <a:gd name="T81" fmla="*/ 0 h 48"/>
                <a:gd name="T82" fmla="*/ 0 w 37"/>
                <a:gd name="T83" fmla="*/ 0 h 48"/>
                <a:gd name="T84" fmla="*/ 0 w 37"/>
                <a:gd name="T85" fmla="*/ 0 h 48"/>
                <a:gd name="T86" fmla="*/ 0 w 37"/>
                <a:gd name="T87" fmla="*/ 0 h 48"/>
                <a:gd name="T88" fmla="*/ 0 w 37"/>
                <a:gd name="T89" fmla="*/ 0 h 48"/>
                <a:gd name="T90" fmla="*/ 0 w 37"/>
                <a:gd name="T91" fmla="*/ 0 h 48"/>
                <a:gd name="T92" fmla="*/ 0 w 37"/>
                <a:gd name="T93" fmla="*/ 0 h 48"/>
                <a:gd name="T94" fmla="*/ 0 w 37"/>
                <a:gd name="T95" fmla="*/ 0 h 48"/>
                <a:gd name="T96" fmla="*/ 0 w 37"/>
                <a:gd name="T97" fmla="*/ 0 h 48"/>
                <a:gd name="T98" fmla="*/ 0 w 37"/>
                <a:gd name="T99" fmla="*/ 0 h 48"/>
                <a:gd name="T100" fmla="*/ 0 w 37"/>
                <a:gd name="T101" fmla="*/ 0 h 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 h="48">
                  <a:moveTo>
                    <a:pt x="0" y="48"/>
                  </a:moveTo>
                  <a:lnTo>
                    <a:pt x="8" y="46"/>
                  </a:lnTo>
                  <a:lnTo>
                    <a:pt x="13" y="44"/>
                  </a:lnTo>
                  <a:lnTo>
                    <a:pt x="14" y="43"/>
                  </a:lnTo>
                  <a:lnTo>
                    <a:pt x="15" y="43"/>
                  </a:lnTo>
                  <a:lnTo>
                    <a:pt x="16" y="42"/>
                  </a:lnTo>
                  <a:lnTo>
                    <a:pt x="16" y="41"/>
                  </a:lnTo>
                  <a:lnTo>
                    <a:pt x="17" y="41"/>
                  </a:lnTo>
                  <a:lnTo>
                    <a:pt x="18" y="40"/>
                  </a:lnTo>
                  <a:lnTo>
                    <a:pt x="18" y="39"/>
                  </a:lnTo>
                  <a:lnTo>
                    <a:pt x="19" y="39"/>
                  </a:lnTo>
                  <a:lnTo>
                    <a:pt x="20" y="38"/>
                  </a:lnTo>
                  <a:lnTo>
                    <a:pt x="22" y="34"/>
                  </a:lnTo>
                  <a:lnTo>
                    <a:pt x="22" y="33"/>
                  </a:lnTo>
                  <a:lnTo>
                    <a:pt x="23" y="32"/>
                  </a:lnTo>
                  <a:lnTo>
                    <a:pt x="23" y="31"/>
                  </a:lnTo>
                  <a:lnTo>
                    <a:pt x="23" y="30"/>
                  </a:lnTo>
                  <a:lnTo>
                    <a:pt x="24" y="24"/>
                  </a:lnTo>
                  <a:lnTo>
                    <a:pt x="21" y="12"/>
                  </a:lnTo>
                  <a:lnTo>
                    <a:pt x="21" y="11"/>
                  </a:lnTo>
                  <a:lnTo>
                    <a:pt x="20" y="10"/>
                  </a:lnTo>
                  <a:lnTo>
                    <a:pt x="19" y="8"/>
                  </a:lnTo>
                  <a:lnTo>
                    <a:pt x="18" y="8"/>
                  </a:lnTo>
                  <a:lnTo>
                    <a:pt x="15" y="5"/>
                  </a:lnTo>
                  <a:lnTo>
                    <a:pt x="14" y="4"/>
                  </a:lnTo>
                  <a:lnTo>
                    <a:pt x="13" y="4"/>
                  </a:lnTo>
                  <a:lnTo>
                    <a:pt x="13" y="3"/>
                  </a:lnTo>
                  <a:lnTo>
                    <a:pt x="0" y="0"/>
                  </a:lnTo>
                  <a:lnTo>
                    <a:pt x="28" y="0"/>
                  </a:lnTo>
                  <a:lnTo>
                    <a:pt x="29" y="0"/>
                  </a:lnTo>
                  <a:lnTo>
                    <a:pt x="29" y="1"/>
                  </a:lnTo>
                  <a:lnTo>
                    <a:pt x="30" y="2"/>
                  </a:lnTo>
                  <a:lnTo>
                    <a:pt x="30" y="3"/>
                  </a:lnTo>
                  <a:lnTo>
                    <a:pt x="31" y="3"/>
                  </a:lnTo>
                  <a:lnTo>
                    <a:pt x="31" y="4"/>
                  </a:lnTo>
                  <a:lnTo>
                    <a:pt x="31" y="5"/>
                  </a:lnTo>
                  <a:lnTo>
                    <a:pt x="32" y="5"/>
                  </a:lnTo>
                  <a:lnTo>
                    <a:pt x="32" y="6"/>
                  </a:lnTo>
                  <a:lnTo>
                    <a:pt x="33" y="7"/>
                  </a:lnTo>
                  <a:lnTo>
                    <a:pt x="33" y="8"/>
                  </a:lnTo>
                  <a:lnTo>
                    <a:pt x="34" y="10"/>
                  </a:lnTo>
                  <a:lnTo>
                    <a:pt x="35" y="11"/>
                  </a:lnTo>
                  <a:lnTo>
                    <a:pt x="35" y="12"/>
                  </a:lnTo>
                  <a:lnTo>
                    <a:pt x="35" y="13"/>
                  </a:lnTo>
                  <a:lnTo>
                    <a:pt x="35" y="14"/>
                  </a:lnTo>
                  <a:lnTo>
                    <a:pt x="36" y="15"/>
                  </a:lnTo>
                  <a:lnTo>
                    <a:pt x="36" y="16"/>
                  </a:lnTo>
                  <a:lnTo>
                    <a:pt x="36" y="18"/>
                  </a:lnTo>
                  <a:lnTo>
                    <a:pt x="37" y="19"/>
                  </a:lnTo>
                  <a:lnTo>
                    <a:pt x="37" y="20"/>
                  </a:lnTo>
                  <a:lnTo>
                    <a:pt x="37" y="21"/>
                  </a:lnTo>
                  <a:lnTo>
                    <a:pt x="37" y="22"/>
                  </a:lnTo>
                  <a:lnTo>
                    <a:pt x="37" y="24"/>
                  </a:lnTo>
                  <a:lnTo>
                    <a:pt x="37" y="25"/>
                  </a:lnTo>
                  <a:lnTo>
                    <a:pt x="37" y="26"/>
                  </a:lnTo>
                  <a:lnTo>
                    <a:pt x="37" y="27"/>
                  </a:lnTo>
                  <a:lnTo>
                    <a:pt x="37" y="28"/>
                  </a:lnTo>
                  <a:lnTo>
                    <a:pt x="36" y="29"/>
                  </a:lnTo>
                  <a:lnTo>
                    <a:pt x="36" y="30"/>
                  </a:lnTo>
                  <a:lnTo>
                    <a:pt x="36" y="31"/>
                  </a:lnTo>
                  <a:lnTo>
                    <a:pt x="36" y="32"/>
                  </a:lnTo>
                  <a:lnTo>
                    <a:pt x="36" y="33"/>
                  </a:lnTo>
                  <a:lnTo>
                    <a:pt x="35" y="34"/>
                  </a:lnTo>
                  <a:lnTo>
                    <a:pt x="35" y="35"/>
                  </a:lnTo>
                  <a:lnTo>
                    <a:pt x="33" y="39"/>
                  </a:lnTo>
                  <a:lnTo>
                    <a:pt x="33" y="40"/>
                  </a:lnTo>
                  <a:lnTo>
                    <a:pt x="33" y="41"/>
                  </a:lnTo>
                  <a:lnTo>
                    <a:pt x="32" y="41"/>
                  </a:lnTo>
                  <a:lnTo>
                    <a:pt x="32" y="42"/>
                  </a:lnTo>
                  <a:lnTo>
                    <a:pt x="32" y="43"/>
                  </a:lnTo>
                  <a:lnTo>
                    <a:pt x="31" y="43"/>
                  </a:lnTo>
                  <a:lnTo>
                    <a:pt x="31" y="44"/>
                  </a:lnTo>
                  <a:lnTo>
                    <a:pt x="30" y="45"/>
                  </a:lnTo>
                  <a:lnTo>
                    <a:pt x="30" y="46"/>
                  </a:lnTo>
                  <a:lnTo>
                    <a:pt x="29" y="46"/>
                  </a:lnTo>
                  <a:lnTo>
                    <a:pt x="29" y="47"/>
                  </a:lnTo>
                  <a:lnTo>
                    <a:pt x="28" y="47"/>
                  </a:lnTo>
                  <a:lnTo>
                    <a:pt x="28" y="4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6" name="未知"/>
            <p:cNvSpPr/>
            <p:nvPr/>
          </p:nvSpPr>
          <p:spPr bwMode="auto">
            <a:xfrm>
              <a:off x="1046" y="1101"/>
              <a:ext cx="23" cy="5"/>
            </a:xfrm>
            <a:custGeom>
              <a:avLst/>
              <a:gdLst>
                <a:gd name="T0" fmla="*/ 0 w 56"/>
                <a:gd name="T1" fmla="*/ 0 h 13"/>
                <a:gd name="T2" fmla="*/ 0 w 56"/>
                <a:gd name="T3" fmla="*/ 0 h 13"/>
                <a:gd name="T4" fmla="*/ 0 w 56"/>
                <a:gd name="T5" fmla="*/ 0 h 13"/>
                <a:gd name="T6" fmla="*/ 0 w 56"/>
                <a:gd name="T7" fmla="*/ 0 h 13"/>
                <a:gd name="T8" fmla="*/ 0 w 56"/>
                <a:gd name="T9" fmla="*/ 0 h 13"/>
                <a:gd name="T10" fmla="*/ 0 w 56"/>
                <a:gd name="T11" fmla="*/ 0 h 13"/>
                <a:gd name="T12" fmla="*/ 0 w 56"/>
                <a:gd name="T13" fmla="*/ 0 h 13"/>
                <a:gd name="T14" fmla="*/ 0 w 56"/>
                <a:gd name="T15" fmla="*/ 0 h 13"/>
                <a:gd name="T16" fmla="*/ 0 w 56"/>
                <a:gd name="T17" fmla="*/ 0 h 13"/>
                <a:gd name="T18" fmla="*/ 0 w 56"/>
                <a:gd name="T19" fmla="*/ 0 h 13"/>
                <a:gd name="T20" fmla="*/ 0 w 56"/>
                <a:gd name="T21" fmla="*/ 0 h 13"/>
                <a:gd name="T22" fmla="*/ 0 w 56"/>
                <a:gd name="T23" fmla="*/ 0 h 13"/>
                <a:gd name="T24" fmla="*/ 0 w 56"/>
                <a:gd name="T25" fmla="*/ 0 h 13"/>
                <a:gd name="T26" fmla="*/ 0 w 56"/>
                <a:gd name="T27" fmla="*/ 0 h 13"/>
                <a:gd name="T28" fmla="*/ 0 w 56"/>
                <a:gd name="T29" fmla="*/ 0 h 13"/>
                <a:gd name="T30" fmla="*/ 0 w 56"/>
                <a:gd name="T31" fmla="*/ 0 h 13"/>
                <a:gd name="T32" fmla="*/ 0 w 56"/>
                <a:gd name="T33" fmla="*/ 0 h 13"/>
                <a:gd name="T34" fmla="*/ 0 w 56"/>
                <a:gd name="T35" fmla="*/ 0 h 13"/>
                <a:gd name="T36" fmla="*/ 0 w 56"/>
                <a:gd name="T37" fmla="*/ 0 h 13"/>
                <a:gd name="T38" fmla="*/ 0 w 56"/>
                <a:gd name="T39" fmla="*/ 0 h 13"/>
                <a:gd name="T40" fmla="*/ 0 w 56"/>
                <a:gd name="T41" fmla="*/ 0 h 13"/>
                <a:gd name="T42" fmla="*/ 0 w 56"/>
                <a:gd name="T43" fmla="*/ 0 h 13"/>
                <a:gd name="T44" fmla="*/ 0 w 56"/>
                <a:gd name="T45" fmla="*/ 0 h 13"/>
                <a:gd name="T46" fmla="*/ 0 w 56"/>
                <a:gd name="T47" fmla="*/ 0 h 13"/>
                <a:gd name="T48" fmla="*/ 0 w 56"/>
                <a:gd name="T49" fmla="*/ 0 h 13"/>
                <a:gd name="T50" fmla="*/ 0 w 56"/>
                <a:gd name="T51" fmla="*/ 0 h 13"/>
                <a:gd name="T52" fmla="*/ 0 w 56"/>
                <a:gd name="T53" fmla="*/ 0 h 13"/>
                <a:gd name="T54" fmla="*/ 0 w 56"/>
                <a:gd name="T55" fmla="*/ 0 h 13"/>
                <a:gd name="T56" fmla="*/ 0 w 56"/>
                <a:gd name="T57" fmla="*/ 0 h 13"/>
                <a:gd name="T58" fmla="*/ 0 w 56"/>
                <a:gd name="T59" fmla="*/ 0 h 13"/>
                <a:gd name="T60" fmla="*/ 0 w 56"/>
                <a:gd name="T61" fmla="*/ 0 h 13"/>
                <a:gd name="T62" fmla="*/ 0 w 56"/>
                <a:gd name="T63" fmla="*/ 0 h 13"/>
                <a:gd name="T64" fmla="*/ 0 w 56"/>
                <a:gd name="T65" fmla="*/ 0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13">
                  <a:moveTo>
                    <a:pt x="0" y="13"/>
                  </a:moveTo>
                  <a:lnTo>
                    <a:pt x="1" y="12"/>
                  </a:lnTo>
                  <a:lnTo>
                    <a:pt x="2" y="11"/>
                  </a:lnTo>
                  <a:lnTo>
                    <a:pt x="3" y="10"/>
                  </a:lnTo>
                  <a:lnTo>
                    <a:pt x="4" y="9"/>
                  </a:lnTo>
                  <a:lnTo>
                    <a:pt x="5" y="8"/>
                  </a:lnTo>
                  <a:lnTo>
                    <a:pt x="7" y="7"/>
                  </a:lnTo>
                  <a:lnTo>
                    <a:pt x="8" y="6"/>
                  </a:lnTo>
                  <a:lnTo>
                    <a:pt x="9" y="5"/>
                  </a:lnTo>
                  <a:lnTo>
                    <a:pt x="10" y="5"/>
                  </a:lnTo>
                  <a:lnTo>
                    <a:pt x="11" y="4"/>
                  </a:lnTo>
                  <a:lnTo>
                    <a:pt x="13" y="3"/>
                  </a:lnTo>
                  <a:lnTo>
                    <a:pt x="14" y="3"/>
                  </a:lnTo>
                  <a:lnTo>
                    <a:pt x="15" y="2"/>
                  </a:lnTo>
                  <a:lnTo>
                    <a:pt x="17" y="2"/>
                  </a:lnTo>
                  <a:lnTo>
                    <a:pt x="18" y="1"/>
                  </a:lnTo>
                  <a:lnTo>
                    <a:pt x="19" y="1"/>
                  </a:lnTo>
                  <a:lnTo>
                    <a:pt x="21" y="1"/>
                  </a:lnTo>
                  <a:lnTo>
                    <a:pt x="25" y="0"/>
                  </a:lnTo>
                  <a:lnTo>
                    <a:pt x="27" y="0"/>
                  </a:lnTo>
                  <a:lnTo>
                    <a:pt x="28" y="0"/>
                  </a:lnTo>
                  <a:lnTo>
                    <a:pt x="30" y="0"/>
                  </a:lnTo>
                  <a:lnTo>
                    <a:pt x="31" y="0"/>
                  </a:lnTo>
                  <a:lnTo>
                    <a:pt x="32" y="0"/>
                  </a:lnTo>
                  <a:lnTo>
                    <a:pt x="34" y="0"/>
                  </a:lnTo>
                  <a:lnTo>
                    <a:pt x="43" y="3"/>
                  </a:lnTo>
                  <a:lnTo>
                    <a:pt x="50" y="7"/>
                  </a:lnTo>
                  <a:lnTo>
                    <a:pt x="51" y="8"/>
                  </a:lnTo>
                  <a:lnTo>
                    <a:pt x="52" y="9"/>
                  </a:lnTo>
                  <a:lnTo>
                    <a:pt x="53" y="10"/>
                  </a:lnTo>
                  <a:lnTo>
                    <a:pt x="54" y="11"/>
                  </a:lnTo>
                  <a:lnTo>
                    <a:pt x="55" y="12"/>
                  </a:lnTo>
                  <a:lnTo>
                    <a:pt x="56" y="1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7" name="未知"/>
            <p:cNvSpPr/>
            <p:nvPr/>
          </p:nvSpPr>
          <p:spPr bwMode="auto">
            <a:xfrm>
              <a:off x="1048" y="1106"/>
              <a:ext cx="19" cy="19"/>
            </a:xfrm>
            <a:custGeom>
              <a:avLst/>
              <a:gdLst>
                <a:gd name="T0" fmla="*/ 0 w 48"/>
                <a:gd name="T1" fmla="*/ 0 h 48"/>
                <a:gd name="T2" fmla="*/ 0 w 48"/>
                <a:gd name="T3" fmla="*/ 0 h 48"/>
                <a:gd name="T4" fmla="*/ 0 w 48"/>
                <a:gd name="T5" fmla="*/ 0 h 48"/>
                <a:gd name="T6" fmla="*/ 0 w 48"/>
                <a:gd name="T7" fmla="*/ 0 h 48"/>
                <a:gd name="T8" fmla="*/ 0 w 48"/>
                <a:gd name="T9" fmla="*/ 0 h 48"/>
                <a:gd name="T10" fmla="*/ 0 w 48"/>
                <a:gd name="T11" fmla="*/ 0 h 48"/>
                <a:gd name="T12" fmla="*/ 0 w 48"/>
                <a:gd name="T13" fmla="*/ 0 h 48"/>
                <a:gd name="T14" fmla="*/ 0 w 48"/>
                <a:gd name="T15" fmla="*/ 0 h 48"/>
                <a:gd name="T16" fmla="*/ 0 w 48"/>
                <a:gd name="T17" fmla="*/ 0 h 48"/>
                <a:gd name="T18" fmla="*/ 0 w 4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8">
                  <a:moveTo>
                    <a:pt x="41" y="41"/>
                  </a:moveTo>
                  <a:lnTo>
                    <a:pt x="24" y="48"/>
                  </a:lnTo>
                  <a:lnTo>
                    <a:pt x="23" y="48"/>
                  </a:lnTo>
                  <a:lnTo>
                    <a:pt x="0" y="24"/>
                  </a:lnTo>
                  <a:lnTo>
                    <a:pt x="0" y="23"/>
                  </a:lnTo>
                  <a:lnTo>
                    <a:pt x="24" y="0"/>
                  </a:lnTo>
                  <a:lnTo>
                    <a:pt x="25" y="0"/>
                  </a:lnTo>
                  <a:lnTo>
                    <a:pt x="48" y="24"/>
                  </a:lnTo>
                  <a:lnTo>
                    <a:pt x="48" y="26"/>
                  </a:lnTo>
                  <a:lnTo>
                    <a:pt x="41" y="4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8" name="未知"/>
            <p:cNvSpPr/>
            <p:nvPr/>
          </p:nvSpPr>
          <p:spPr bwMode="auto">
            <a:xfrm>
              <a:off x="1043" y="1101"/>
              <a:ext cx="29" cy="29"/>
            </a:xfrm>
            <a:custGeom>
              <a:avLst/>
              <a:gdLst>
                <a:gd name="T0" fmla="*/ 0 w 74"/>
                <a:gd name="T1" fmla="*/ 0 h 73"/>
                <a:gd name="T2" fmla="*/ 0 w 74"/>
                <a:gd name="T3" fmla="*/ 0 h 73"/>
                <a:gd name="T4" fmla="*/ 0 w 74"/>
                <a:gd name="T5" fmla="*/ 0 h 73"/>
                <a:gd name="T6" fmla="*/ 0 w 74"/>
                <a:gd name="T7" fmla="*/ 0 h 73"/>
                <a:gd name="T8" fmla="*/ 0 w 74"/>
                <a:gd name="T9" fmla="*/ 0 h 73"/>
                <a:gd name="T10" fmla="*/ 0 w 74"/>
                <a:gd name="T11" fmla="*/ 0 h 73"/>
                <a:gd name="T12" fmla="*/ 0 w 74"/>
                <a:gd name="T13" fmla="*/ 0 h 73"/>
                <a:gd name="T14" fmla="*/ 0 w 74"/>
                <a:gd name="T15" fmla="*/ 0 h 73"/>
                <a:gd name="T16" fmla="*/ 0 w 74"/>
                <a:gd name="T17" fmla="*/ 0 h 73"/>
                <a:gd name="T18" fmla="*/ 0 w 74"/>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73">
                  <a:moveTo>
                    <a:pt x="63" y="11"/>
                  </a:moveTo>
                  <a:lnTo>
                    <a:pt x="37" y="0"/>
                  </a:lnTo>
                  <a:lnTo>
                    <a:pt x="36" y="0"/>
                  </a:lnTo>
                  <a:lnTo>
                    <a:pt x="0" y="37"/>
                  </a:lnTo>
                  <a:lnTo>
                    <a:pt x="0" y="40"/>
                  </a:lnTo>
                  <a:lnTo>
                    <a:pt x="37" y="73"/>
                  </a:lnTo>
                  <a:lnTo>
                    <a:pt x="39" y="73"/>
                  </a:lnTo>
                  <a:lnTo>
                    <a:pt x="74" y="37"/>
                  </a:lnTo>
                  <a:lnTo>
                    <a:pt x="74" y="35"/>
                  </a:lnTo>
                  <a:lnTo>
                    <a:pt x="63" y="1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9" name="未知"/>
            <p:cNvSpPr/>
            <p:nvPr/>
          </p:nvSpPr>
          <p:spPr bwMode="auto">
            <a:xfrm>
              <a:off x="1102" y="1024"/>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5"/>
                  </a:moveTo>
                  <a:lnTo>
                    <a:pt x="65" y="40"/>
                  </a:lnTo>
                  <a:lnTo>
                    <a:pt x="66" y="36"/>
                  </a:lnTo>
                  <a:lnTo>
                    <a:pt x="108" y="112"/>
                  </a:lnTo>
                  <a:lnTo>
                    <a:pt x="66" y="36"/>
                  </a:lnTo>
                  <a:lnTo>
                    <a:pt x="66" y="35"/>
                  </a:lnTo>
                  <a:lnTo>
                    <a:pt x="65" y="35"/>
                  </a:lnTo>
                  <a:lnTo>
                    <a:pt x="64" y="35"/>
                  </a:lnTo>
                  <a:lnTo>
                    <a:pt x="63" y="35"/>
                  </a:lnTo>
                  <a:lnTo>
                    <a:pt x="18" y="74"/>
                  </a:lnTo>
                  <a:lnTo>
                    <a:pt x="0" y="0"/>
                  </a:lnTo>
                  <a:lnTo>
                    <a:pt x="18" y="74"/>
                  </a:lnTo>
                  <a:lnTo>
                    <a:pt x="23" y="86"/>
                  </a:lnTo>
                  <a:lnTo>
                    <a:pt x="24" y="85"/>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0" name="未知"/>
            <p:cNvSpPr/>
            <p:nvPr/>
          </p:nvSpPr>
          <p:spPr bwMode="auto">
            <a:xfrm>
              <a:off x="1089" y="1037"/>
              <a:ext cx="26"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46" y="58"/>
                  </a:moveTo>
                  <a:lnTo>
                    <a:pt x="55" y="54"/>
                  </a:lnTo>
                  <a:lnTo>
                    <a:pt x="66" y="93"/>
                  </a:lnTo>
                  <a:lnTo>
                    <a:pt x="55" y="54"/>
                  </a:lnTo>
                  <a:lnTo>
                    <a:pt x="50" y="42"/>
                  </a:lnTo>
                  <a:lnTo>
                    <a:pt x="43" y="55"/>
                  </a:lnTo>
                  <a:lnTo>
                    <a:pt x="0" y="0"/>
                  </a:lnTo>
                  <a:lnTo>
                    <a:pt x="43" y="55"/>
                  </a:lnTo>
                  <a:lnTo>
                    <a:pt x="43" y="56"/>
                  </a:lnTo>
                  <a:lnTo>
                    <a:pt x="45" y="58"/>
                  </a:lnTo>
                  <a:lnTo>
                    <a:pt x="46" y="58"/>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1" name="未知"/>
            <p:cNvSpPr/>
            <p:nvPr/>
          </p:nvSpPr>
          <p:spPr bwMode="auto">
            <a:xfrm>
              <a:off x="1106" y="1038"/>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30" y="36"/>
                  </a:moveTo>
                  <a:lnTo>
                    <a:pt x="2" y="55"/>
                  </a:lnTo>
                  <a:lnTo>
                    <a:pt x="0" y="52"/>
                  </a:lnTo>
                  <a:lnTo>
                    <a:pt x="40" y="7"/>
                  </a:lnTo>
                  <a:lnTo>
                    <a:pt x="53" y="0"/>
                  </a:lnTo>
                  <a:lnTo>
                    <a:pt x="54" y="0"/>
                  </a:lnTo>
                  <a:lnTo>
                    <a:pt x="55" y="0"/>
                  </a:lnTo>
                  <a:lnTo>
                    <a:pt x="55" y="1"/>
                  </a:lnTo>
                  <a:lnTo>
                    <a:pt x="55" y="3"/>
                  </a:lnTo>
                  <a:lnTo>
                    <a:pt x="30" y="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2" name="未知"/>
            <p:cNvSpPr/>
            <p:nvPr/>
          </p:nvSpPr>
          <p:spPr bwMode="auto">
            <a:xfrm>
              <a:off x="1076" y="1017"/>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4" y="242"/>
                  </a:moveTo>
                  <a:lnTo>
                    <a:pt x="257" y="232"/>
                  </a:lnTo>
                  <a:lnTo>
                    <a:pt x="276" y="276"/>
                  </a:lnTo>
                  <a:lnTo>
                    <a:pt x="257" y="232"/>
                  </a:lnTo>
                  <a:lnTo>
                    <a:pt x="44" y="19"/>
                  </a:lnTo>
                  <a:lnTo>
                    <a:pt x="33" y="34"/>
                  </a:lnTo>
                  <a:lnTo>
                    <a:pt x="0" y="0"/>
                  </a:lnTo>
                  <a:lnTo>
                    <a:pt x="33" y="34"/>
                  </a:lnTo>
                  <a:lnTo>
                    <a:pt x="34" y="36"/>
                  </a:lnTo>
                  <a:lnTo>
                    <a:pt x="222" y="233"/>
                  </a:lnTo>
                  <a:lnTo>
                    <a:pt x="242" y="242"/>
                  </a:lnTo>
                  <a:lnTo>
                    <a:pt x="244" y="242"/>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3" name="未知"/>
            <p:cNvSpPr/>
            <p:nvPr/>
          </p:nvSpPr>
          <p:spPr bwMode="auto">
            <a:xfrm>
              <a:off x="1086" y="1013"/>
              <a:ext cx="105" cy="104"/>
            </a:xfrm>
            <a:custGeom>
              <a:avLst/>
              <a:gdLst>
                <a:gd name="T0" fmla="*/ 0 w 261"/>
                <a:gd name="T1" fmla="*/ 0 h 262"/>
                <a:gd name="T2" fmla="*/ 0 w 261"/>
                <a:gd name="T3" fmla="*/ 0 h 262"/>
                <a:gd name="T4" fmla="*/ 0 w 261"/>
                <a:gd name="T5" fmla="*/ 0 h 262"/>
                <a:gd name="T6" fmla="*/ 0 w 261"/>
                <a:gd name="T7" fmla="*/ 0 h 262"/>
                <a:gd name="T8" fmla="*/ 0 w 261"/>
                <a:gd name="T9" fmla="*/ 0 h 262"/>
                <a:gd name="T10" fmla="*/ 0 w 261"/>
                <a:gd name="T11" fmla="*/ 0 h 262"/>
                <a:gd name="T12" fmla="*/ 0 w 261"/>
                <a:gd name="T13" fmla="*/ 0 h 262"/>
                <a:gd name="T14" fmla="*/ 0 w 261"/>
                <a:gd name="T15" fmla="*/ 0 h 262"/>
                <a:gd name="T16" fmla="*/ 0 w 261"/>
                <a:gd name="T17" fmla="*/ 0 h 262"/>
                <a:gd name="T18" fmla="*/ 0 w 261"/>
                <a:gd name="T19" fmla="*/ 0 h 262"/>
                <a:gd name="T20" fmla="*/ 0 w 261"/>
                <a:gd name="T21" fmla="*/ 0 h 262"/>
                <a:gd name="T22" fmla="*/ 0 w 261"/>
                <a:gd name="T23" fmla="*/ 0 h 262"/>
                <a:gd name="T24" fmla="*/ 0 w 261"/>
                <a:gd name="T25" fmla="*/ 0 h 262"/>
                <a:gd name="T26" fmla="*/ 0 w 261"/>
                <a:gd name="T27" fmla="*/ 0 h 262"/>
                <a:gd name="T28" fmla="*/ 0 w 261"/>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2">
                  <a:moveTo>
                    <a:pt x="232" y="242"/>
                  </a:moveTo>
                  <a:lnTo>
                    <a:pt x="232" y="240"/>
                  </a:lnTo>
                  <a:lnTo>
                    <a:pt x="232" y="238"/>
                  </a:lnTo>
                  <a:lnTo>
                    <a:pt x="261" y="262"/>
                  </a:lnTo>
                  <a:lnTo>
                    <a:pt x="232" y="238"/>
                  </a:lnTo>
                  <a:lnTo>
                    <a:pt x="232" y="237"/>
                  </a:lnTo>
                  <a:lnTo>
                    <a:pt x="43" y="39"/>
                  </a:lnTo>
                  <a:lnTo>
                    <a:pt x="24" y="30"/>
                  </a:lnTo>
                  <a:lnTo>
                    <a:pt x="22" y="30"/>
                  </a:lnTo>
                  <a:lnTo>
                    <a:pt x="20" y="30"/>
                  </a:lnTo>
                  <a:lnTo>
                    <a:pt x="19" y="30"/>
                  </a:lnTo>
                  <a:lnTo>
                    <a:pt x="0" y="0"/>
                  </a:lnTo>
                  <a:lnTo>
                    <a:pt x="19" y="30"/>
                  </a:lnTo>
                  <a:lnTo>
                    <a:pt x="232" y="243"/>
                  </a:lnTo>
                  <a:lnTo>
                    <a:pt x="232" y="242"/>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4" name="未知"/>
            <p:cNvSpPr/>
            <p:nvPr/>
          </p:nvSpPr>
          <p:spPr bwMode="auto">
            <a:xfrm>
              <a:off x="1089" y="1025"/>
              <a:ext cx="90"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220" y="219"/>
                  </a:moveTo>
                  <a:lnTo>
                    <a:pt x="224" y="208"/>
                  </a:lnTo>
                  <a:lnTo>
                    <a:pt x="224" y="207"/>
                  </a:lnTo>
                  <a:lnTo>
                    <a:pt x="35" y="9"/>
                  </a:lnTo>
                  <a:lnTo>
                    <a:pt x="16" y="0"/>
                  </a:lnTo>
                  <a:lnTo>
                    <a:pt x="14" y="0"/>
                  </a:lnTo>
                  <a:lnTo>
                    <a:pt x="0" y="15"/>
                  </a:lnTo>
                  <a:lnTo>
                    <a:pt x="1" y="17"/>
                  </a:lnTo>
                  <a:lnTo>
                    <a:pt x="189" y="214"/>
                  </a:lnTo>
                  <a:lnTo>
                    <a:pt x="209" y="223"/>
                  </a:lnTo>
                  <a:lnTo>
                    <a:pt x="211" y="223"/>
                  </a:lnTo>
                  <a:lnTo>
                    <a:pt x="220"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5" name="未知"/>
            <p:cNvSpPr/>
            <p:nvPr/>
          </p:nvSpPr>
          <p:spPr bwMode="auto">
            <a:xfrm>
              <a:off x="1131" y="105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6" name="未知"/>
            <p:cNvSpPr/>
            <p:nvPr/>
          </p:nvSpPr>
          <p:spPr bwMode="auto">
            <a:xfrm>
              <a:off x="1130" y="105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7" name="未知"/>
            <p:cNvSpPr/>
            <p:nvPr/>
          </p:nvSpPr>
          <p:spPr bwMode="auto">
            <a:xfrm>
              <a:off x="1151" y="1077"/>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8" name="未知"/>
            <p:cNvSpPr/>
            <p:nvPr/>
          </p:nvSpPr>
          <p:spPr bwMode="auto">
            <a:xfrm>
              <a:off x="1150" y="1077"/>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9" name="未知"/>
            <p:cNvSpPr/>
            <p:nvPr/>
          </p:nvSpPr>
          <p:spPr bwMode="auto">
            <a:xfrm>
              <a:off x="1161" y="108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 name="未知"/>
            <p:cNvSpPr/>
            <p:nvPr/>
          </p:nvSpPr>
          <p:spPr bwMode="auto">
            <a:xfrm>
              <a:off x="1160" y="1087"/>
              <a:ext cx="3" cy="22"/>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 name="未知"/>
            <p:cNvSpPr/>
            <p:nvPr/>
          </p:nvSpPr>
          <p:spPr bwMode="auto">
            <a:xfrm>
              <a:off x="1141" y="1066"/>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2" name="未知"/>
            <p:cNvSpPr/>
            <p:nvPr/>
          </p:nvSpPr>
          <p:spPr bwMode="auto">
            <a:xfrm>
              <a:off x="1140" y="106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3" name="未知"/>
            <p:cNvSpPr/>
            <p:nvPr/>
          </p:nvSpPr>
          <p:spPr bwMode="auto">
            <a:xfrm>
              <a:off x="1122" y="104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4" name="未知"/>
            <p:cNvSpPr/>
            <p:nvPr/>
          </p:nvSpPr>
          <p:spPr bwMode="auto">
            <a:xfrm>
              <a:off x="1121" y="104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5" name="未知"/>
            <p:cNvSpPr/>
            <p:nvPr/>
          </p:nvSpPr>
          <p:spPr bwMode="auto">
            <a:xfrm>
              <a:off x="1122" y="1084"/>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1" y="546"/>
                  </a:moveTo>
                  <a:lnTo>
                    <a:pt x="592" y="511"/>
                  </a:lnTo>
                  <a:lnTo>
                    <a:pt x="594" y="490"/>
                  </a:lnTo>
                  <a:lnTo>
                    <a:pt x="627" y="627"/>
                  </a:lnTo>
                  <a:lnTo>
                    <a:pt x="594" y="490"/>
                  </a:lnTo>
                  <a:lnTo>
                    <a:pt x="594" y="486"/>
                  </a:lnTo>
                  <a:lnTo>
                    <a:pt x="179" y="67"/>
                  </a:lnTo>
                  <a:lnTo>
                    <a:pt x="129" y="32"/>
                  </a:lnTo>
                  <a:lnTo>
                    <a:pt x="127" y="32"/>
                  </a:lnTo>
                  <a:lnTo>
                    <a:pt x="80" y="72"/>
                  </a:lnTo>
                  <a:lnTo>
                    <a:pt x="79" y="82"/>
                  </a:lnTo>
                  <a:lnTo>
                    <a:pt x="0" y="0"/>
                  </a:lnTo>
                  <a:lnTo>
                    <a:pt x="79" y="82"/>
                  </a:lnTo>
                  <a:lnTo>
                    <a:pt x="79" y="85"/>
                  </a:lnTo>
                  <a:lnTo>
                    <a:pt x="499" y="534"/>
                  </a:lnTo>
                  <a:lnTo>
                    <a:pt x="537" y="546"/>
                  </a:lnTo>
                  <a:lnTo>
                    <a:pt x="541" y="546"/>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6" name="未知"/>
            <p:cNvSpPr/>
            <p:nvPr/>
          </p:nvSpPr>
          <p:spPr bwMode="auto">
            <a:xfrm>
              <a:off x="1167" y="1065"/>
              <a:ext cx="225" cy="225"/>
            </a:xfrm>
            <a:custGeom>
              <a:avLst/>
              <a:gdLst>
                <a:gd name="T0" fmla="*/ 0 w 562"/>
                <a:gd name="T1" fmla="*/ 0 h 563"/>
                <a:gd name="T2" fmla="*/ 0 w 562"/>
                <a:gd name="T3" fmla="*/ 0 h 563"/>
                <a:gd name="T4" fmla="*/ 0 w 562"/>
                <a:gd name="T5" fmla="*/ 0 h 563"/>
                <a:gd name="T6" fmla="*/ 0 w 562"/>
                <a:gd name="T7" fmla="*/ 0 h 563"/>
                <a:gd name="T8" fmla="*/ 0 w 562"/>
                <a:gd name="T9" fmla="*/ 0 h 563"/>
                <a:gd name="T10" fmla="*/ 0 w 562"/>
                <a:gd name="T11" fmla="*/ 0 h 563"/>
                <a:gd name="T12" fmla="*/ 0 w 562"/>
                <a:gd name="T13" fmla="*/ 0 h 563"/>
                <a:gd name="T14" fmla="*/ 0 w 562"/>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2" h="563">
                  <a:moveTo>
                    <a:pt x="480" y="528"/>
                  </a:moveTo>
                  <a:lnTo>
                    <a:pt x="67" y="115"/>
                  </a:lnTo>
                  <a:lnTo>
                    <a:pt x="0" y="0"/>
                  </a:lnTo>
                  <a:lnTo>
                    <a:pt x="67" y="115"/>
                  </a:lnTo>
                  <a:lnTo>
                    <a:pt x="480" y="529"/>
                  </a:lnTo>
                  <a:lnTo>
                    <a:pt x="562" y="563"/>
                  </a:lnTo>
                  <a:lnTo>
                    <a:pt x="480" y="529"/>
                  </a:lnTo>
                  <a:lnTo>
                    <a:pt x="480" y="528"/>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7" name="未知"/>
            <p:cNvSpPr/>
            <p:nvPr/>
          </p:nvSpPr>
          <p:spPr bwMode="auto">
            <a:xfrm>
              <a:off x="1086" y="1071"/>
              <a:ext cx="101" cy="100"/>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w 252"/>
                <a:gd name="T19" fmla="*/ 0 h 2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252">
                  <a:moveTo>
                    <a:pt x="143" y="124"/>
                  </a:moveTo>
                  <a:lnTo>
                    <a:pt x="233" y="96"/>
                  </a:lnTo>
                  <a:lnTo>
                    <a:pt x="252" y="252"/>
                  </a:lnTo>
                  <a:lnTo>
                    <a:pt x="233" y="96"/>
                  </a:lnTo>
                  <a:lnTo>
                    <a:pt x="158" y="21"/>
                  </a:lnTo>
                  <a:lnTo>
                    <a:pt x="20" y="151"/>
                  </a:lnTo>
                  <a:lnTo>
                    <a:pt x="0" y="0"/>
                  </a:lnTo>
                  <a:lnTo>
                    <a:pt x="20" y="151"/>
                  </a:lnTo>
                  <a:lnTo>
                    <a:pt x="47" y="170"/>
                  </a:lnTo>
                  <a:lnTo>
                    <a:pt x="143" y="124"/>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8" name="未知"/>
            <p:cNvSpPr/>
            <p:nvPr/>
          </p:nvSpPr>
          <p:spPr bwMode="auto">
            <a:xfrm>
              <a:off x="1140" y="1047"/>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2"/>
                  </a:moveTo>
                  <a:lnTo>
                    <a:pt x="175" y="175"/>
                  </a:lnTo>
                  <a:lnTo>
                    <a:pt x="110" y="142"/>
                  </a:lnTo>
                  <a:lnTo>
                    <a:pt x="48" y="55"/>
                  </a:lnTo>
                  <a:lnTo>
                    <a:pt x="22" y="80"/>
                  </a:lnTo>
                  <a:lnTo>
                    <a:pt x="0" y="0"/>
                  </a:lnTo>
                  <a:lnTo>
                    <a:pt x="22" y="80"/>
                  </a:lnTo>
                  <a:lnTo>
                    <a:pt x="97" y="155"/>
                  </a:lnTo>
                  <a:lnTo>
                    <a:pt x="110" y="142"/>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9" name="未知"/>
            <p:cNvSpPr/>
            <p:nvPr/>
          </p:nvSpPr>
          <p:spPr bwMode="auto">
            <a:xfrm>
              <a:off x="1094" y="1069"/>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2"/>
                  </a:lnTo>
                  <a:lnTo>
                    <a:pt x="170" y="141"/>
                  </a:lnTo>
                  <a:lnTo>
                    <a:pt x="165" y="140"/>
                  </a:lnTo>
                  <a:lnTo>
                    <a:pt x="123" y="128"/>
                  </a:lnTo>
                  <a:lnTo>
                    <a:pt x="27" y="174"/>
                  </a:lnTo>
                  <a:lnTo>
                    <a:pt x="0" y="155"/>
                  </a:lnTo>
                  <a:lnTo>
                    <a:pt x="164" y="0"/>
                  </a:lnTo>
                  <a:lnTo>
                    <a:pt x="226"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 name="未知"/>
            <p:cNvSpPr/>
            <p:nvPr/>
          </p:nvSpPr>
          <p:spPr bwMode="auto">
            <a:xfrm>
              <a:off x="1038" y="1074"/>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5" y="17"/>
                  </a:moveTo>
                  <a:lnTo>
                    <a:pt x="15" y="15"/>
                  </a:lnTo>
                  <a:lnTo>
                    <a:pt x="0" y="0"/>
                  </a:lnTo>
                  <a:lnTo>
                    <a:pt x="1" y="2"/>
                  </a:lnTo>
                  <a:lnTo>
                    <a:pt x="14" y="17"/>
                  </a:lnTo>
                  <a:lnTo>
                    <a:pt x="1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1" name="未知"/>
            <p:cNvSpPr/>
            <p:nvPr/>
          </p:nvSpPr>
          <p:spPr bwMode="auto">
            <a:xfrm>
              <a:off x="1015" y="997"/>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2" y="205"/>
                  </a:moveTo>
                  <a:lnTo>
                    <a:pt x="114" y="159"/>
                  </a:lnTo>
                  <a:lnTo>
                    <a:pt x="164" y="115"/>
                  </a:lnTo>
                  <a:lnTo>
                    <a:pt x="181" y="108"/>
                  </a:lnTo>
                  <a:lnTo>
                    <a:pt x="230" y="157"/>
                  </a:lnTo>
                  <a:lnTo>
                    <a:pt x="260" y="125"/>
                  </a:lnTo>
                  <a:lnTo>
                    <a:pt x="279" y="279"/>
                  </a:lnTo>
                  <a:lnTo>
                    <a:pt x="260" y="125"/>
                  </a:lnTo>
                  <a:lnTo>
                    <a:pt x="164" y="29"/>
                  </a:lnTo>
                  <a:lnTo>
                    <a:pt x="156" y="35"/>
                  </a:lnTo>
                  <a:lnTo>
                    <a:pt x="146" y="43"/>
                  </a:lnTo>
                  <a:lnTo>
                    <a:pt x="102" y="87"/>
                  </a:lnTo>
                  <a:lnTo>
                    <a:pt x="63" y="141"/>
                  </a:lnTo>
                  <a:lnTo>
                    <a:pt x="49" y="176"/>
                  </a:lnTo>
                  <a:lnTo>
                    <a:pt x="0" y="0"/>
                  </a:lnTo>
                  <a:lnTo>
                    <a:pt x="49" y="176"/>
                  </a:lnTo>
                  <a:lnTo>
                    <a:pt x="49" y="177"/>
                  </a:lnTo>
                  <a:lnTo>
                    <a:pt x="71" y="206"/>
                  </a:lnTo>
                  <a:lnTo>
                    <a:pt x="72" y="205"/>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2" name="未知"/>
            <p:cNvSpPr/>
            <p:nvPr/>
          </p:nvSpPr>
          <p:spPr bwMode="auto">
            <a:xfrm>
              <a:off x="1069" y="974"/>
              <a:ext cx="81"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w 201"/>
                <a:gd name="T23" fmla="*/ 0 h 202"/>
                <a:gd name="T24" fmla="*/ 0 w 201"/>
                <a:gd name="T25" fmla="*/ 0 h 202"/>
                <a:gd name="T26" fmla="*/ 0 w 201"/>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2">
                  <a:moveTo>
                    <a:pt x="147" y="160"/>
                  </a:moveTo>
                  <a:lnTo>
                    <a:pt x="201" y="202"/>
                  </a:lnTo>
                  <a:lnTo>
                    <a:pt x="147" y="160"/>
                  </a:lnTo>
                  <a:lnTo>
                    <a:pt x="122" y="105"/>
                  </a:lnTo>
                  <a:lnTo>
                    <a:pt x="68" y="69"/>
                  </a:lnTo>
                  <a:lnTo>
                    <a:pt x="59" y="71"/>
                  </a:lnTo>
                  <a:lnTo>
                    <a:pt x="50" y="74"/>
                  </a:lnTo>
                  <a:lnTo>
                    <a:pt x="40" y="80"/>
                  </a:lnTo>
                  <a:lnTo>
                    <a:pt x="30" y="86"/>
                  </a:lnTo>
                  <a:lnTo>
                    <a:pt x="29" y="87"/>
                  </a:lnTo>
                  <a:lnTo>
                    <a:pt x="0" y="0"/>
                  </a:lnTo>
                  <a:lnTo>
                    <a:pt x="29" y="87"/>
                  </a:lnTo>
                  <a:lnTo>
                    <a:pt x="125" y="183"/>
                  </a:lnTo>
                  <a:lnTo>
                    <a:pt x="147" y="160"/>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3" name="未知"/>
            <p:cNvSpPr/>
            <p:nvPr/>
          </p:nvSpPr>
          <p:spPr bwMode="auto">
            <a:xfrm>
              <a:off x="1043" y="986"/>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4"/>
                  </a:lnTo>
                  <a:lnTo>
                    <a:pt x="70" y="58"/>
                  </a:lnTo>
                  <a:lnTo>
                    <a:pt x="116" y="17"/>
                  </a:lnTo>
                  <a:lnTo>
                    <a:pt x="154" y="0"/>
                  </a:lnTo>
                  <a:lnTo>
                    <a:pt x="162" y="0"/>
                  </a:lnTo>
                  <a:lnTo>
                    <a:pt x="213" y="44"/>
                  </a:lnTo>
                  <a:lnTo>
                    <a:pt x="233" y="91"/>
                  </a:lnTo>
                  <a:lnTo>
                    <a:pt x="181" y="146"/>
                  </a:lnTo>
                  <a:lnTo>
                    <a:pt x="132" y="97"/>
                  </a:lnTo>
                  <a:lnTo>
                    <a:pt x="127" y="98"/>
                  </a:lnTo>
                  <a:lnTo>
                    <a:pt x="72" y="141"/>
                  </a:lnTo>
                  <a:lnTo>
                    <a:pt x="30" y="187"/>
                  </a:lnTo>
                  <a:lnTo>
                    <a:pt x="21"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4" name="未知"/>
            <p:cNvSpPr/>
            <p:nvPr/>
          </p:nvSpPr>
          <p:spPr bwMode="auto">
            <a:xfrm>
              <a:off x="1128" y="1080"/>
              <a:ext cx="69" cy="69"/>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74" y="127"/>
                  </a:moveTo>
                  <a:lnTo>
                    <a:pt x="135" y="75"/>
                  </a:lnTo>
                  <a:lnTo>
                    <a:pt x="143" y="57"/>
                  </a:lnTo>
                  <a:lnTo>
                    <a:pt x="174" y="174"/>
                  </a:lnTo>
                  <a:lnTo>
                    <a:pt x="143" y="57"/>
                  </a:lnTo>
                  <a:lnTo>
                    <a:pt x="143" y="55"/>
                  </a:lnTo>
                  <a:lnTo>
                    <a:pt x="117" y="31"/>
                  </a:lnTo>
                  <a:lnTo>
                    <a:pt x="115" y="31"/>
                  </a:lnTo>
                  <a:lnTo>
                    <a:pt x="54" y="83"/>
                  </a:lnTo>
                  <a:lnTo>
                    <a:pt x="46" y="101"/>
                  </a:lnTo>
                  <a:lnTo>
                    <a:pt x="0" y="0"/>
                  </a:lnTo>
                  <a:lnTo>
                    <a:pt x="46" y="101"/>
                  </a:lnTo>
                  <a:lnTo>
                    <a:pt x="47" y="103"/>
                  </a:lnTo>
                  <a:lnTo>
                    <a:pt x="72" y="127"/>
                  </a:lnTo>
                  <a:lnTo>
                    <a:pt x="74" y="127"/>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5" name="未知"/>
            <p:cNvSpPr/>
            <p:nvPr/>
          </p:nvSpPr>
          <p:spPr bwMode="auto">
            <a:xfrm>
              <a:off x="1325" y="1271"/>
              <a:ext cx="17" cy="16"/>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2">
                  <a:moveTo>
                    <a:pt x="23" y="0"/>
                  </a:moveTo>
                  <a:lnTo>
                    <a:pt x="42" y="21"/>
                  </a:lnTo>
                  <a:lnTo>
                    <a:pt x="42" y="23"/>
                  </a:lnTo>
                  <a:lnTo>
                    <a:pt x="20" y="42"/>
                  </a:lnTo>
                  <a:lnTo>
                    <a:pt x="19" y="42"/>
                  </a:lnTo>
                  <a:lnTo>
                    <a:pt x="0" y="20"/>
                  </a:lnTo>
                  <a:lnTo>
                    <a:pt x="0" y="19"/>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6" name="未知"/>
            <p:cNvSpPr/>
            <p:nvPr/>
          </p:nvSpPr>
          <p:spPr bwMode="auto">
            <a:xfrm>
              <a:off x="1325" y="1271"/>
              <a:ext cx="17" cy="16"/>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35" y="36"/>
                  </a:moveTo>
                  <a:lnTo>
                    <a:pt x="20" y="42"/>
                  </a:lnTo>
                  <a:lnTo>
                    <a:pt x="19" y="42"/>
                  </a:lnTo>
                  <a:lnTo>
                    <a:pt x="0" y="20"/>
                  </a:lnTo>
                  <a:lnTo>
                    <a:pt x="0" y="19"/>
                  </a:lnTo>
                  <a:lnTo>
                    <a:pt x="21" y="0"/>
                  </a:lnTo>
                  <a:lnTo>
                    <a:pt x="23" y="0"/>
                  </a:lnTo>
                  <a:lnTo>
                    <a:pt x="42" y="21"/>
                  </a:lnTo>
                  <a:lnTo>
                    <a:pt x="42"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7" name="未知"/>
            <p:cNvSpPr/>
            <p:nvPr/>
          </p:nvSpPr>
          <p:spPr bwMode="auto">
            <a:xfrm>
              <a:off x="655" y="1531"/>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43"/>
                  </a:moveTo>
                  <a:lnTo>
                    <a:pt x="43" y="52"/>
                  </a:lnTo>
                  <a:lnTo>
                    <a:pt x="0" y="9"/>
                  </a:lnTo>
                  <a:lnTo>
                    <a:pt x="9" y="0"/>
                  </a:lnTo>
                  <a:lnTo>
                    <a:pt x="52" y="4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8" name="未知"/>
            <p:cNvSpPr/>
            <p:nvPr/>
          </p:nvSpPr>
          <p:spPr bwMode="auto">
            <a:xfrm>
              <a:off x="655" y="1531"/>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0" y="9"/>
                  </a:moveTo>
                  <a:lnTo>
                    <a:pt x="43" y="52"/>
                  </a:lnTo>
                  <a:lnTo>
                    <a:pt x="52" y="43"/>
                  </a:lnTo>
                  <a:lnTo>
                    <a:pt x="9" y="0"/>
                  </a:lnTo>
                  <a:lnTo>
                    <a:pt x="0" y="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9" name="Rectangle 399"/>
            <p:cNvSpPr>
              <a:spLocks noChangeArrowheads="1"/>
            </p:cNvSpPr>
            <p:nvPr/>
          </p:nvSpPr>
          <p:spPr bwMode="auto">
            <a:xfrm>
              <a:off x="660" y="1522"/>
              <a:ext cx="24"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0" name="Rectangle 400"/>
            <p:cNvSpPr/>
            <p:nvPr/>
          </p:nvSpPr>
          <p:spPr bwMode="auto">
            <a:xfrm>
              <a:off x="660" y="1522"/>
              <a:ext cx="24"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1" name="未知"/>
            <p:cNvSpPr/>
            <p:nvPr/>
          </p:nvSpPr>
          <p:spPr bwMode="auto">
            <a:xfrm>
              <a:off x="655" y="1497"/>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92" name="未知"/>
            <p:cNvSpPr/>
            <p:nvPr/>
          </p:nvSpPr>
          <p:spPr bwMode="auto">
            <a:xfrm>
              <a:off x="655" y="1497"/>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9" y="52"/>
                  </a:moveTo>
                  <a:lnTo>
                    <a:pt x="52" y="9"/>
                  </a:lnTo>
                  <a:lnTo>
                    <a:pt x="43" y="0"/>
                  </a:lnTo>
                  <a:lnTo>
                    <a:pt x="0" y="43"/>
                  </a:lnTo>
                  <a:lnTo>
                    <a:pt x="9" y="5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3" name="Rectangle 403"/>
            <p:cNvSpPr>
              <a:spLocks noChangeArrowheads="1"/>
            </p:cNvSpPr>
            <p:nvPr/>
          </p:nvSpPr>
          <p:spPr bwMode="auto">
            <a:xfrm>
              <a:off x="645" y="1489"/>
              <a:ext cx="6" cy="24"/>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4" name="Rectangle 404"/>
            <p:cNvSpPr/>
            <p:nvPr/>
          </p:nvSpPr>
          <p:spPr bwMode="auto">
            <a:xfrm>
              <a:off x="645" y="1489"/>
              <a:ext cx="6" cy="24"/>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5" name="未知"/>
            <p:cNvSpPr/>
            <p:nvPr/>
          </p:nvSpPr>
          <p:spPr bwMode="auto">
            <a:xfrm>
              <a:off x="612" y="1522"/>
              <a:ext cx="24" cy="5"/>
            </a:xfrm>
            <a:custGeom>
              <a:avLst/>
              <a:gdLst>
                <a:gd name="T0" fmla="*/ 0 w 60"/>
                <a:gd name="T1" fmla="*/ 0 h 13"/>
                <a:gd name="T2" fmla="*/ 0 w 60"/>
                <a:gd name="T3" fmla="*/ 0 h 13"/>
                <a:gd name="T4" fmla="*/ 0 w 60"/>
                <a:gd name="T5" fmla="*/ 0 h 13"/>
                <a:gd name="T6" fmla="*/ 0 w 60"/>
                <a:gd name="T7" fmla="*/ 0 h 13"/>
                <a:gd name="T8" fmla="*/ 0 w 60"/>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3">
                  <a:moveTo>
                    <a:pt x="60" y="13"/>
                  </a:moveTo>
                  <a:lnTo>
                    <a:pt x="0" y="13"/>
                  </a:lnTo>
                  <a:lnTo>
                    <a:pt x="0" y="0"/>
                  </a:lnTo>
                  <a:lnTo>
                    <a:pt x="60" y="0"/>
                  </a:lnTo>
                  <a:lnTo>
                    <a:pt x="60" y="13"/>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96" name="未知"/>
            <p:cNvSpPr/>
            <p:nvPr/>
          </p:nvSpPr>
          <p:spPr bwMode="auto">
            <a:xfrm>
              <a:off x="612" y="1522"/>
              <a:ext cx="24" cy="5"/>
            </a:xfrm>
            <a:custGeom>
              <a:avLst/>
              <a:gdLst>
                <a:gd name="T0" fmla="*/ 0 w 60"/>
                <a:gd name="T1" fmla="*/ 0 h 13"/>
                <a:gd name="T2" fmla="*/ 0 w 60"/>
                <a:gd name="T3" fmla="*/ 0 h 13"/>
                <a:gd name="T4" fmla="*/ 0 w 60"/>
                <a:gd name="T5" fmla="*/ 0 h 13"/>
                <a:gd name="T6" fmla="*/ 0 w 60"/>
                <a:gd name="T7" fmla="*/ 0 h 13"/>
                <a:gd name="T8" fmla="*/ 0 w 60"/>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3">
                  <a:moveTo>
                    <a:pt x="60" y="0"/>
                  </a:moveTo>
                  <a:lnTo>
                    <a:pt x="0" y="0"/>
                  </a:lnTo>
                  <a:lnTo>
                    <a:pt x="0" y="13"/>
                  </a:lnTo>
                  <a:lnTo>
                    <a:pt x="60" y="13"/>
                  </a:lnTo>
                  <a:lnTo>
                    <a:pt x="6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7" name="未知"/>
            <p:cNvSpPr/>
            <p:nvPr/>
          </p:nvSpPr>
          <p:spPr bwMode="auto">
            <a:xfrm>
              <a:off x="621" y="1531"/>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98" name="未知"/>
            <p:cNvSpPr/>
            <p:nvPr/>
          </p:nvSpPr>
          <p:spPr bwMode="auto">
            <a:xfrm>
              <a:off x="621" y="1531"/>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43" y="0"/>
                  </a:moveTo>
                  <a:lnTo>
                    <a:pt x="0" y="43"/>
                  </a:lnTo>
                  <a:lnTo>
                    <a:pt x="9" y="52"/>
                  </a:lnTo>
                  <a:lnTo>
                    <a:pt x="52" y="9"/>
                  </a:lnTo>
                  <a:lnTo>
                    <a:pt x="43"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9" name="Rectangle 409"/>
            <p:cNvSpPr>
              <a:spLocks noChangeArrowheads="1"/>
            </p:cNvSpPr>
            <p:nvPr/>
          </p:nvSpPr>
          <p:spPr bwMode="auto">
            <a:xfrm>
              <a:off x="645" y="1536"/>
              <a:ext cx="6" cy="25"/>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00" name="Rectangle 410"/>
            <p:cNvSpPr/>
            <p:nvPr/>
          </p:nvSpPr>
          <p:spPr bwMode="auto">
            <a:xfrm>
              <a:off x="645" y="1536"/>
              <a:ext cx="6" cy="25"/>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01" name="未知"/>
            <p:cNvSpPr/>
            <p:nvPr/>
          </p:nvSpPr>
          <p:spPr bwMode="auto">
            <a:xfrm>
              <a:off x="621" y="1497"/>
              <a:ext cx="20" cy="21"/>
            </a:xfrm>
            <a:custGeom>
              <a:avLst/>
              <a:gdLst>
                <a:gd name="T0" fmla="*/ 0 w 51"/>
                <a:gd name="T1" fmla="*/ 0 h 51"/>
                <a:gd name="T2" fmla="*/ 0 w 51"/>
                <a:gd name="T3" fmla="*/ 0 h 51"/>
                <a:gd name="T4" fmla="*/ 0 w 51"/>
                <a:gd name="T5" fmla="*/ 0 h 51"/>
                <a:gd name="T6" fmla="*/ 0 w 51"/>
                <a:gd name="T7" fmla="*/ 0 h 51"/>
                <a:gd name="T8" fmla="*/ 0 w 51"/>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1">
                  <a:moveTo>
                    <a:pt x="51" y="42"/>
                  </a:moveTo>
                  <a:lnTo>
                    <a:pt x="42" y="51"/>
                  </a:lnTo>
                  <a:lnTo>
                    <a:pt x="0" y="9"/>
                  </a:lnTo>
                  <a:lnTo>
                    <a:pt x="9" y="0"/>
                  </a:lnTo>
                  <a:lnTo>
                    <a:pt x="51" y="42"/>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2" name="未知"/>
            <p:cNvSpPr/>
            <p:nvPr/>
          </p:nvSpPr>
          <p:spPr bwMode="auto">
            <a:xfrm>
              <a:off x="621" y="1497"/>
              <a:ext cx="20" cy="21"/>
            </a:xfrm>
            <a:custGeom>
              <a:avLst/>
              <a:gdLst>
                <a:gd name="T0" fmla="*/ 0 w 51"/>
                <a:gd name="T1" fmla="*/ 0 h 51"/>
                <a:gd name="T2" fmla="*/ 0 w 51"/>
                <a:gd name="T3" fmla="*/ 0 h 51"/>
                <a:gd name="T4" fmla="*/ 0 w 51"/>
                <a:gd name="T5" fmla="*/ 0 h 51"/>
                <a:gd name="T6" fmla="*/ 0 w 51"/>
                <a:gd name="T7" fmla="*/ 0 h 51"/>
                <a:gd name="T8" fmla="*/ 0 w 51"/>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1">
                  <a:moveTo>
                    <a:pt x="51" y="42"/>
                  </a:moveTo>
                  <a:lnTo>
                    <a:pt x="9" y="0"/>
                  </a:lnTo>
                  <a:lnTo>
                    <a:pt x="0" y="9"/>
                  </a:lnTo>
                  <a:lnTo>
                    <a:pt x="42" y="51"/>
                  </a:lnTo>
                  <a:lnTo>
                    <a:pt x="51" y="4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3" name="未知"/>
            <p:cNvSpPr/>
            <p:nvPr/>
          </p:nvSpPr>
          <p:spPr bwMode="auto">
            <a:xfrm>
              <a:off x="625" y="1557"/>
              <a:ext cx="46" cy="7"/>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w 116"/>
                <a:gd name="T45" fmla="*/ 0 h 19"/>
                <a:gd name="T46" fmla="*/ 0 w 116"/>
                <a:gd name="T47" fmla="*/ 0 h 19"/>
                <a:gd name="T48" fmla="*/ 0 w 116"/>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9">
                  <a:moveTo>
                    <a:pt x="58" y="19"/>
                  </a:moveTo>
                  <a:lnTo>
                    <a:pt x="54" y="19"/>
                  </a:lnTo>
                  <a:lnTo>
                    <a:pt x="50" y="19"/>
                  </a:lnTo>
                  <a:lnTo>
                    <a:pt x="47" y="18"/>
                  </a:lnTo>
                  <a:lnTo>
                    <a:pt x="43" y="18"/>
                  </a:lnTo>
                  <a:lnTo>
                    <a:pt x="39" y="17"/>
                  </a:lnTo>
                  <a:lnTo>
                    <a:pt x="35" y="16"/>
                  </a:lnTo>
                  <a:lnTo>
                    <a:pt x="31" y="15"/>
                  </a:lnTo>
                  <a:lnTo>
                    <a:pt x="28" y="14"/>
                  </a:lnTo>
                  <a:lnTo>
                    <a:pt x="24" y="13"/>
                  </a:lnTo>
                  <a:lnTo>
                    <a:pt x="7" y="5"/>
                  </a:lnTo>
                  <a:lnTo>
                    <a:pt x="4" y="3"/>
                  </a:lnTo>
                  <a:lnTo>
                    <a:pt x="1" y="0"/>
                  </a:lnTo>
                  <a:lnTo>
                    <a:pt x="0" y="0"/>
                  </a:lnTo>
                  <a:lnTo>
                    <a:pt x="116" y="0"/>
                  </a:lnTo>
                  <a:lnTo>
                    <a:pt x="103" y="8"/>
                  </a:lnTo>
                  <a:lnTo>
                    <a:pt x="100" y="10"/>
                  </a:lnTo>
                  <a:lnTo>
                    <a:pt x="96" y="12"/>
                  </a:lnTo>
                  <a:lnTo>
                    <a:pt x="92" y="13"/>
                  </a:lnTo>
                  <a:lnTo>
                    <a:pt x="89" y="14"/>
                  </a:lnTo>
                  <a:lnTo>
                    <a:pt x="74" y="18"/>
                  </a:lnTo>
                  <a:lnTo>
                    <a:pt x="70" y="18"/>
                  </a:lnTo>
                  <a:lnTo>
                    <a:pt x="66" y="19"/>
                  </a:lnTo>
                  <a:lnTo>
                    <a:pt x="62" y="19"/>
                  </a:lnTo>
                  <a:lnTo>
                    <a:pt x="58" y="1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4" name="未知"/>
            <p:cNvSpPr/>
            <p:nvPr/>
          </p:nvSpPr>
          <p:spPr bwMode="auto">
            <a:xfrm>
              <a:off x="609" y="1493"/>
              <a:ext cx="39" cy="64"/>
            </a:xfrm>
            <a:custGeom>
              <a:avLst/>
              <a:gdLst>
                <a:gd name="T0" fmla="*/ 0 w 98"/>
                <a:gd name="T1" fmla="*/ 0 h 159"/>
                <a:gd name="T2" fmla="*/ 0 w 98"/>
                <a:gd name="T3" fmla="*/ 0 h 159"/>
                <a:gd name="T4" fmla="*/ 0 w 98"/>
                <a:gd name="T5" fmla="*/ 0 h 159"/>
                <a:gd name="T6" fmla="*/ 0 w 98"/>
                <a:gd name="T7" fmla="*/ 0 h 159"/>
                <a:gd name="T8" fmla="*/ 0 w 98"/>
                <a:gd name="T9" fmla="*/ 0 h 159"/>
                <a:gd name="T10" fmla="*/ 0 w 98"/>
                <a:gd name="T11" fmla="*/ 0 h 159"/>
                <a:gd name="T12" fmla="*/ 0 w 98"/>
                <a:gd name="T13" fmla="*/ 0 h 159"/>
                <a:gd name="T14" fmla="*/ 0 w 98"/>
                <a:gd name="T15" fmla="*/ 0 h 159"/>
                <a:gd name="T16" fmla="*/ 0 w 98"/>
                <a:gd name="T17" fmla="*/ 0 h 159"/>
                <a:gd name="T18" fmla="*/ 0 w 98"/>
                <a:gd name="T19" fmla="*/ 0 h 159"/>
                <a:gd name="T20" fmla="*/ 0 w 98"/>
                <a:gd name="T21" fmla="*/ 0 h 159"/>
                <a:gd name="T22" fmla="*/ 0 w 98"/>
                <a:gd name="T23" fmla="*/ 0 h 159"/>
                <a:gd name="T24" fmla="*/ 0 w 98"/>
                <a:gd name="T25" fmla="*/ 0 h 159"/>
                <a:gd name="T26" fmla="*/ 0 w 98"/>
                <a:gd name="T27" fmla="*/ 0 h 159"/>
                <a:gd name="T28" fmla="*/ 0 w 98"/>
                <a:gd name="T29" fmla="*/ 0 h 159"/>
                <a:gd name="T30" fmla="*/ 0 w 98"/>
                <a:gd name="T31" fmla="*/ 0 h 159"/>
                <a:gd name="T32" fmla="*/ 0 w 98"/>
                <a:gd name="T33" fmla="*/ 0 h 159"/>
                <a:gd name="T34" fmla="*/ 0 w 98"/>
                <a:gd name="T35" fmla="*/ 0 h 159"/>
                <a:gd name="T36" fmla="*/ 0 w 98"/>
                <a:gd name="T37" fmla="*/ 0 h 159"/>
                <a:gd name="T38" fmla="*/ 0 w 98"/>
                <a:gd name="T39" fmla="*/ 0 h 159"/>
                <a:gd name="T40" fmla="*/ 0 w 98"/>
                <a:gd name="T41" fmla="*/ 0 h 159"/>
                <a:gd name="T42" fmla="*/ 0 w 98"/>
                <a:gd name="T43" fmla="*/ 0 h 159"/>
                <a:gd name="T44" fmla="*/ 0 w 98"/>
                <a:gd name="T45" fmla="*/ 0 h 159"/>
                <a:gd name="T46" fmla="*/ 0 w 98"/>
                <a:gd name="T47" fmla="*/ 0 h 159"/>
                <a:gd name="T48" fmla="*/ 0 w 98"/>
                <a:gd name="T49" fmla="*/ 0 h 159"/>
                <a:gd name="T50" fmla="*/ 0 w 98"/>
                <a:gd name="T51" fmla="*/ 0 h 159"/>
                <a:gd name="T52" fmla="*/ 0 w 98"/>
                <a:gd name="T53" fmla="*/ 0 h 159"/>
                <a:gd name="T54" fmla="*/ 0 w 98"/>
                <a:gd name="T55" fmla="*/ 0 h 159"/>
                <a:gd name="T56" fmla="*/ 0 w 98"/>
                <a:gd name="T57" fmla="*/ 0 h 159"/>
                <a:gd name="T58" fmla="*/ 0 w 98"/>
                <a:gd name="T59" fmla="*/ 0 h 159"/>
                <a:gd name="T60" fmla="*/ 0 w 98"/>
                <a:gd name="T61" fmla="*/ 0 h 159"/>
                <a:gd name="T62" fmla="*/ 0 w 98"/>
                <a:gd name="T63" fmla="*/ 0 h 159"/>
                <a:gd name="T64" fmla="*/ 0 w 98"/>
                <a:gd name="T65" fmla="*/ 0 h 159"/>
                <a:gd name="T66" fmla="*/ 0 w 98"/>
                <a:gd name="T67" fmla="*/ 0 h 159"/>
                <a:gd name="T68" fmla="*/ 0 w 98"/>
                <a:gd name="T69" fmla="*/ 0 h 159"/>
                <a:gd name="T70" fmla="*/ 0 w 98"/>
                <a:gd name="T71" fmla="*/ 0 h 159"/>
                <a:gd name="T72" fmla="*/ 0 w 98"/>
                <a:gd name="T73" fmla="*/ 0 h 159"/>
                <a:gd name="T74" fmla="*/ 0 w 98"/>
                <a:gd name="T75" fmla="*/ 0 h 159"/>
                <a:gd name="T76" fmla="*/ 0 w 98"/>
                <a:gd name="T77" fmla="*/ 0 h 159"/>
                <a:gd name="T78" fmla="*/ 0 w 98"/>
                <a:gd name="T79" fmla="*/ 0 h 159"/>
                <a:gd name="T80" fmla="*/ 0 w 98"/>
                <a:gd name="T81" fmla="*/ 0 h 159"/>
                <a:gd name="T82" fmla="*/ 0 w 98"/>
                <a:gd name="T83" fmla="*/ 0 h 159"/>
                <a:gd name="T84" fmla="*/ 0 w 98"/>
                <a:gd name="T85" fmla="*/ 0 h 159"/>
                <a:gd name="T86" fmla="*/ 0 w 98"/>
                <a:gd name="T87" fmla="*/ 0 h 159"/>
                <a:gd name="T88" fmla="*/ 0 w 98"/>
                <a:gd name="T89" fmla="*/ 0 h 159"/>
                <a:gd name="T90" fmla="*/ 0 w 98"/>
                <a:gd name="T91" fmla="*/ 0 h 159"/>
                <a:gd name="T92" fmla="*/ 0 w 98"/>
                <a:gd name="T93" fmla="*/ 0 h 159"/>
                <a:gd name="T94" fmla="*/ 0 w 98"/>
                <a:gd name="T95" fmla="*/ 0 h 1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8" h="159">
                  <a:moveTo>
                    <a:pt x="40" y="159"/>
                  </a:moveTo>
                  <a:lnTo>
                    <a:pt x="40" y="159"/>
                  </a:lnTo>
                  <a:lnTo>
                    <a:pt x="39" y="158"/>
                  </a:lnTo>
                  <a:lnTo>
                    <a:pt x="38" y="158"/>
                  </a:lnTo>
                  <a:lnTo>
                    <a:pt x="37" y="157"/>
                  </a:lnTo>
                  <a:lnTo>
                    <a:pt x="36" y="156"/>
                  </a:lnTo>
                  <a:lnTo>
                    <a:pt x="35" y="155"/>
                  </a:lnTo>
                  <a:lnTo>
                    <a:pt x="34" y="155"/>
                  </a:lnTo>
                  <a:lnTo>
                    <a:pt x="34" y="154"/>
                  </a:lnTo>
                  <a:lnTo>
                    <a:pt x="33" y="153"/>
                  </a:lnTo>
                  <a:lnTo>
                    <a:pt x="31" y="152"/>
                  </a:lnTo>
                  <a:lnTo>
                    <a:pt x="30" y="151"/>
                  </a:lnTo>
                  <a:lnTo>
                    <a:pt x="29" y="149"/>
                  </a:lnTo>
                  <a:lnTo>
                    <a:pt x="27" y="147"/>
                  </a:lnTo>
                  <a:lnTo>
                    <a:pt x="26" y="146"/>
                  </a:lnTo>
                  <a:lnTo>
                    <a:pt x="24" y="144"/>
                  </a:lnTo>
                  <a:lnTo>
                    <a:pt x="23" y="143"/>
                  </a:lnTo>
                  <a:lnTo>
                    <a:pt x="22" y="142"/>
                  </a:lnTo>
                  <a:lnTo>
                    <a:pt x="21" y="140"/>
                  </a:lnTo>
                  <a:lnTo>
                    <a:pt x="19" y="138"/>
                  </a:lnTo>
                  <a:lnTo>
                    <a:pt x="18" y="137"/>
                  </a:lnTo>
                  <a:lnTo>
                    <a:pt x="17" y="136"/>
                  </a:lnTo>
                  <a:lnTo>
                    <a:pt x="16" y="134"/>
                  </a:lnTo>
                  <a:lnTo>
                    <a:pt x="14" y="131"/>
                  </a:lnTo>
                  <a:lnTo>
                    <a:pt x="14" y="130"/>
                  </a:lnTo>
                  <a:lnTo>
                    <a:pt x="13" y="129"/>
                  </a:lnTo>
                  <a:lnTo>
                    <a:pt x="12" y="126"/>
                  </a:lnTo>
                  <a:lnTo>
                    <a:pt x="10" y="124"/>
                  </a:lnTo>
                  <a:lnTo>
                    <a:pt x="9" y="121"/>
                  </a:lnTo>
                  <a:lnTo>
                    <a:pt x="8" y="118"/>
                  </a:lnTo>
                  <a:lnTo>
                    <a:pt x="7" y="117"/>
                  </a:lnTo>
                  <a:lnTo>
                    <a:pt x="7" y="116"/>
                  </a:lnTo>
                  <a:lnTo>
                    <a:pt x="6" y="113"/>
                  </a:lnTo>
                  <a:lnTo>
                    <a:pt x="5" y="110"/>
                  </a:lnTo>
                  <a:lnTo>
                    <a:pt x="4" y="109"/>
                  </a:lnTo>
                  <a:lnTo>
                    <a:pt x="4" y="107"/>
                  </a:lnTo>
                  <a:lnTo>
                    <a:pt x="3" y="104"/>
                  </a:lnTo>
                  <a:lnTo>
                    <a:pt x="2" y="102"/>
                  </a:lnTo>
                  <a:lnTo>
                    <a:pt x="2" y="101"/>
                  </a:lnTo>
                  <a:lnTo>
                    <a:pt x="2" y="98"/>
                  </a:lnTo>
                  <a:lnTo>
                    <a:pt x="1" y="95"/>
                  </a:lnTo>
                  <a:lnTo>
                    <a:pt x="1" y="92"/>
                  </a:lnTo>
                  <a:lnTo>
                    <a:pt x="0" y="89"/>
                  </a:lnTo>
                  <a:lnTo>
                    <a:pt x="0" y="87"/>
                  </a:lnTo>
                  <a:lnTo>
                    <a:pt x="0" y="86"/>
                  </a:lnTo>
                  <a:lnTo>
                    <a:pt x="0" y="83"/>
                  </a:lnTo>
                  <a:lnTo>
                    <a:pt x="0" y="80"/>
                  </a:lnTo>
                  <a:lnTo>
                    <a:pt x="0" y="76"/>
                  </a:lnTo>
                  <a:lnTo>
                    <a:pt x="0" y="73"/>
                  </a:lnTo>
                  <a:lnTo>
                    <a:pt x="0" y="72"/>
                  </a:lnTo>
                  <a:lnTo>
                    <a:pt x="0" y="70"/>
                  </a:lnTo>
                  <a:lnTo>
                    <a:pt x="1" y="67"/>
                  </a:lnTo>
                  <a:lnTo>
                    <a:pt x="1" y="64"/>
                  </a:lnTo>
                  <a:lnTo>
                    <a:pt x="2" y="61"/>
                  </a:lnTo>
                  <a:lnTo>
                    <a:pt x="2" y="58"/>
                  </a:lnTo>
                  <a:lnTo>
                    <a:pt x="2" y="57"/>
                  </a:lnTo>
                  <a:lnTo>
                    <a:pt x="3" y="55"/>
                  </a:lnTo>
                  <a:lnTo>
                    <a:pt x="4" y="52"/>
                  </a:lnTo>
                  <a:lnTo>
                    <a:pt x="4" y="50"/>
                  </a:lnTo>
                  <a:lnTo>
                    <a:pt x="5" y="49"/>
                  </a:lnTo>
                  <a:lnTo>
                    <a:pt x="6" y="46"/>
                  </a:lnTo>
                  <a:lnTo>
                    <a:pt x="7" y="43"/>
                  </a:lnTo>
                  <a:lnTo>
                    <a:pt x="7" y="42"/>
                  </a:lnTo>
                  <a:lnTo>
                    <a:pt x="8" y="41"/>
                  </a:lnTo>
                  <a:lnTo>
                    <a:pt x="9" y="38"/>
                  </a:lnTo>
                  <a:lnTo>
                    <a:pt x="10" y="35"/>
                  </a:lnTo>
                  <a:lnTo>
                    <a:pt x="12" y="33"/>
                  </a:lnTo>
                  <a:lnTo>
                    <a:pt x="13" y="30"/>
                  </a:lnTo>
                  <a:lnTo>
                    <a:pt x="14" y="29"/>
                  </a:lnTo>
                  <a:lnTo>
                    <a:pt x="14" y="28"/>
                  </a:lnTo>
                  <a:lnTo>
                    <a:pt x="16" y="25"/>
                  </a:lnTo>
                  <a:lnTo>
                    <a:pt x="18" y="23"/>
                  </a:lnTo>
                  <a:lnTo>
                    <a:pt x="18" y="22"/>
                  </a:lnTo>
                  <a:lnTo>
                    <a:pt x="19" y="21"/>
                  </a:lnTo>
                  <a:lnTo>
                    <a:pt x="21" y="19"/>
                  </a:lnTo>
                  <a:lnTo>
                    <a:pt x="22" y="17"/>
                  </a:lnTo>
                  <a:lnTo>
                    <a:pt x="23" y="16"/>
                  </a:lnTo>
                  <a:lnTo>
                    <a:pt x="24" y="15"/>
                  </a:lnTo>
                  <a:lnTo>
                    <a:pt x="26" y="13"/>
                  </a:lnTo>
                  <a:lnTo>
                    <a:pt x="27" y="11"/>
                  </a:lnTo>
                  <a:lnTo>
                    <a:pt x="29" y="10"/>
                  </a:lnTo>
                  <a:lnTo>
                    <a:pt x="30" y="8"/>
                  </a:lnTo>
                  <a:lnTo>
                    <a:pt x="31" y="7"/>
                  </a:lnTo>
                  <a:lnTo>
                    <a:pt x="33" y="6"/>
                  </a:lnTo>
                  <a:lnTo>
                    <a:pt x="34" y="5"/>
                  </a:lnTo>
                  <a:lnTo>
                    <a:pt x="34" y="4"/>
                  </a:lnTo>
                  <a:lnTo>
                    <a:pt x="35" y="4"/>
                  </a:lnTo>
                  <a:lnTo>
                    <a:pt x="36" y="3"/>
                  </a:lnTo>
                  <a:lnTo>
                    <a:pt x="37" y="2"/>
                  </a:lnTo>
                  <a:lnTo>
                    <a:pt x="38" y="1"/>
                  </a:lnTo>
                  <a:lnTo>
                    <a:pt x="39" y="1"/>
                  </a:lnTo>
                  <a:lnTo>
                    <a:pt x="40" y="0"/>
                  </a:lnTo>
                  <a:lnTo>
                    <a:pt x="98" y="0"/>
                  </a:lnTo>
                  <a:lnTo>
                    <a:pt x="71" y="4"/>
                  </a:lnTo>
                  <a:lnTo>
                    <a:pt x="71" y="5"/>
                  </a:lnTo>
                  <a:lnTo>
                    <a:pt x="68" y="6"/>
                  </a:lnTo>
                  <a:lnTo>
                    <a:pt x="65" y="7"/>
                  </a:lnTo>
                  <a:lnTo>
                    <a:pt x="51" y="16"/>
                  </a:lnTo>
                  <a:lnTo>
                    <a:pt x="49" y="17"/>
                  </a:lnTo>
                  <a:lnTo>
                    <a:pt x="28" y="42"/>
                  </a:lnTo>
                  <a:lnTo>
                    <a:pt x="27" y="43"/>
                  </a:lnTo>
                  <a:lnTo>
                    <a:pt x="22" y="57"/>
                  </a:lnTo>
                  <a:lnTo>
                    <a:pt x="22" y="58"/>
                  </a:lnTo>
                  <a:lnTo>
                    <a:pt x="21" y="61"/>
                  </a:lnTo>
                  <a:lnTo>
                    <a:pt x="20" y="64"/>
                  </a:lnTo>
                  <a:lnTo>
                    <a:pt x="20" y="67"/>
                  </a:lnTo>
                  <a:lnTo>
                    <a:pt x="19" y="70"/>
                  </a:lnTo>
                  <a:lnTo>
                    <a:pt x="19" y="72"/>
                  </a:lnTo>
                  <a:lnTo>
                    <a:pt x="19" y="73"/>
                  </a:lnTo>
                  <a:lnTo>
                    <a:pt x="19" y="76"/>
                  </a:lnTo>
                  <a:lnTo>
                    <a:pt x="19" y="80"/>
                  </a:lnTo>
                  <a:lnTo>
                    <a:pt x="20" y="95"/>
                  </a:lnTo>
                  <a:lnTo>
                    <a:pt x="21" y="98"/>
                  </a:lnTo>
                  <a:lnTo>
                    <a:pt x="22" y="101"/>
                  </a:lnTo>
                  <a:lnTo>
                    <a:pt x="22" y="102"/>
                  </a:lnTo>
                  <a:lnTo>
                    <a:pt x="23" y="104"/>
                  </a:lnTo>
                  <a:lnTo>
                    <a:pt x="24" y="107"/>
                  </a:lnTo>
                  <a:lnTo>
                    <a:pt x="24" y="109"/>
                  </a:lnTo>
                  <a:lnTo>
                    <a:pt x="25" y="110"/>
                  </a:lnTo>
                  <a:lnTo>
                    <a:pt x="32" y="124"/>
                  </a:lnTo>
                  <a:lnTo>
                    <a:pt x="43" y="137"/>
                  </a:lnTo>
                  <a:lnTo>
                    <a:pt x="44" y="138"/>
                  </a:lnTo>
                  <a:lnTo>
                    <a:pt x="47" y="140"/>
                  </a:lnTo>
                  <a:lnTo>
                    <a:pt x="49" y="142"/>
                  </a:lnTo>
                  <a:lnTo>
                    <a:pt x="51" y="143"/>
                  </a:lnTo>
                  <a:lnTo>
                    <a:pt x="52" y="144"/>
                  </a:lnTo>
                  <a:lnTo>
                    <a:pt x="65" y="152"/>
                  </a:lnTo>
                  <a:lnTo>
                    <a:pt x="68" y="153"/>
                  </a:lnTo>
                  <a:lnTo>
                    <a:pt x="71" y="154"/>
                  </a:lnTo>
                  <a:lnTo>
                    <a:pt x="71" y="155"/>
                  </a:lnTo>
                  <a:lnTo>
                    <a:pt x="74" y="155"/>
                  </a:lnTo>
                  <a:lnTo>
                    <a:pt x="77" y="156"/>
                  </a:lnTo>
                  <a:lnTo>
                    <a:pt x="80" y="157"/>
                  </a:lnTo>
                  <a:lnTo>
                    <a:pt x="83" y="158"/>
                  </a:lnTo>
                  <a:lnTo>
                    <a:pt x="86" y="158"/>
                  </a:lnTo>
                  <a:lnTo>
                    <a:pt x="89" y="159"/>
                  </a:lnTo>
                  <a:lnTo>
                    <a:pt x="92" y="159"/>
                  </a:lnTo>
                  <a:lnTo>
                    <a:pt x="95" y="159"/>
                  </a:lnTo>
                  <a:lnTo>
                    <a:pt x="98" y="15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5" name="未知"/>
            <p:cNvSpPr/>
            <p:nvPr/>
          </p:nvSpPr>
          <p:spPr bwMode="auto">
            <a:xfrm>
              <a:off x="648" y="1493"/>
              <a:ext cx="39" cy="64"/>
            </a:xfrm>
            <a:custGeom>
              <a:avLst/>
              <a:gdLst>
                <a:gd name="T0" fmla="*/ 0 w 99"/>
                <a:gd name="T1" fmla="*/ 0 h 159"/>
                <a:gd name="T2" fmla="*/ 0 w 99"/>
                <a:gd name="T3" fmla="*/ 0 h 159"/>
                <a:gd name="T4" fmla="*/ 0 w 99"/>
                <a:gd name="T5" fmla="*/ 0 h 159"/>
                <a:gd name="T6" fmla="*/ 0 w 99"/>
                <a:gd name="T7" fmla="*/ 0 h 159"/>
                <a:gd name="T8" fmla="*/ 0 w 99"/>
                <a:gd name="T9" fmla="*/ 0 h 159"/>
                <a:gd name="T10" fmla="*/ 0 w 99"/>
                <a:gd name="T11" fmla="*/ 0 h 159"/>
                <a:gd name="T12" fmla="*/ 0 w 99"/>
                <a:gd name="T13" fmla="*/ 0 h 159"/>
                <a:gd name="T14" fmla="*/ 0 w 99"/>
                <a:gd name="T15" fmla="*/ 0 h 159"/>
                <a:gd name="T16" fmla="*/ 0 w 99"/>
                <a:gd name="T17" fmla="*/ 0 h 159"/>
                <a:gd name="T18" fmla="*/ 0 w 99"/>
                <a:gd name="T19" fmla="*/ 0 h 159"/>
                <a:gd name="T20" fmla="*/ 0 w 99"/>
                <a:gd name="T21" fmla="*/ 0 h 159"/>
                <a:gd name="T22" fmla="*/ 0 w 99"/>
                <a:gd name="T23" fmla="*/ 0 h 159"/>
                <a:gd name="T24" fmla="*/ 0 w 99"/>
                <a:gd name="T25" fmla="*/ 0 h 159"/>
                <a:gd name="T26" fmla="*/ 0 w 99"/>
                <a:gd name="T27" fmla="*/ 0 h 159"/>
                <a:gd name="T28" fmla="*/ 0 w 99"/>
                <a:gd name="T29" fmla="*/ 0 h 159"/>
                <a:gd name="T30" fmla="*/ 0 w 99"/>
                <a:gd name="T31" fmla="*/ 0 h 159"/>
                <a:gd name="T32" fmla="*/ 0 w 99"/>
                <a:gd name="T33" fmla="*/ 0 h 159"/>
                <a:gd name="T34" fmla="*/ 0 w 99"/>
                <a:gd name="T35" fmla="*/ 0 h 159"/>
                <a:gd name="T36" fmla="*/ 0 w 99"/>
                <a:gd name="T37" fmla="*/ 0 h 159"/>
                <a:gd name="T38" fmla="*/ 0 w 99"/>
                <a:gd name="T39" fmla="*/ 0 h 159"/>
                <a:gd name="T40" fmla="*/ 0 w 99"/>
                <a:gd name="T41" fmla="*/ 0 h 159"/>
                <a:gd name="T42" fmla="*/ 0 w 99"/>
                <a:gd name="T43" fmla="*/ 0 h 159"/>
                <a:gd name="T44" fmla="*/ 0 w 99"/>
                <a:gd name="T45" fmla="*/ 0 h 159"/>
                <a:gd name="T46" fmla="*/ 0 w 99"/>
                <a:gd name="T47" fmla="*/ 0 h 159"/>
                <a:gd name="T48" fmla="*/ 0 w 99"/>
                <a:gd name="T49" fmla="*/ 0 h 159"/>
                <a:gd name="T50" fmla="*/ 0 w 99"/>
                <a:gd name="T51" fmla="*/ 0 h 159"/>
                <a:gd name="T52" fmla="*/ 0 w 99"/>
                <a:gd name="T53" fmla="*/ 0 h 159"/>
                <a:gd name="T54" fmla="*/ 0 w 99"/>
                <a:gd name="T55" fmla="*/ 0 h 159"/>
                <a:gd name="T56" fmla="*/ 0 w 99"/>
                <a:gd name="T57" fmla="*/ 0 h 159"/>
                <a:gd name="T58" fmla="*/ 0 w 99"/>
                <a:gd name="T59" fmla="*/ 0 h 159"/>
                <a:gd name="T60" fmla="*/ 0 w 99"/>
                <a:gd name="T61" fmla="*/ 0 h 159"/>
                <a:gd name="T62" fmla="*/ 0 w 99"/>
                <a:gd name="T63" fmla="*/ 0 h 159"/>
                <a:gd name="T64" fmla="*/ 0 w 99"/>
                <a:gd name="T65" fmla="*/ 0 h 159"/>
                <a:gd name="T66" fmla="*/ 0 w 99"/>
                <a:gd name="T67" fmla="*/ 0 h 159"/>
                <a:gd name="T68" fmla="*/ 0 w 99"/>
                <a:gd name="T69" fmla="*/ 0 h 159"/>
                <a:gd name="T70" fmla="*/ 0 w 99"/>
                <a:gd name="T71" fmla="*/ 0 h 159"/>
                <a:gd name="T72" fmla="*/ 0 w 99"/>
                <a:gd name="T73" fmla="*/ 0 h 159"/>
                <a:gd name="T74" fmla="*/ 0 w 99"/>
                <a:gd name="T75" fmla="*/ 0 h 159"/>
                <a:gd name="T76" fmla="*/ 0 w 99"/>
                <a:gd name="T77" fmla="*/ 0 h 159"/>
                <a:gd name="T78" fmla="*/ 0 w 99"/>
                <a:gd name="T79" fmla="*/ 0 h 159"/>
                <a:gd name="T80" fmla="*/ 0 w 99"/>
                <a:gd name="T81" fmla="*/ 0 h 159"/>
                <a:gd name="T82" fmla="*/ 0 w 99"/>
                <a:gd name="T83" fmla="*/ 0 h 159"/>
                <a:gd name="T84" fmla="*/ 0 w 99"/>
                <a:gd name="T85" fmla="*/ 0 h 159"/>
                <a:gd name="T86" fmla="*/ 0 w 99"/>
                <a:gd name="T87" fmla="*/ 0 h 159"/>
                <a:gd name="T88" fmla="*/ 0 w 99"/>
                <a:gd name="T89" fmla="*/ 0 h 159"/>
                <a:gd name="T90" fmla="*/ 0 w 99"/>
                <a:gd name="T91" fmla="*/ 0 h 159"/>
                <a:gd name="T92" fmla="*/ 0 w 99"/>
                <a:gd name="T93" fmla="*/ 0 h 159"/>
                <a:gd name="T94" fmla="*/ 0 w 99"/>
                <a:gd name="T95" fmla="*/ 0 h 159"/>
                <a:gd name="T96" fmla="*/ 0 w 99"/>
                <a:gd name="T97" fmla="*/ 0 h 159"/>
                <a:gd name="T98" fmla="*/ 0 w 99"/>
                <a:gd name="T99" fmla="*/ 0 h 159"/>
                <a:gd name="T100" fmla="*/ 0 w 99"/>
                <a:gd name="T101" fmla="*/ 0 h 1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9" h="159">
                  <a:moveTo>
                    <a:pt x="0" y="159"/>
                  </a:moveTo>
                  <a:lnTo>
                    <a:pt x="34" y="152"/>
                  </a:lnTo>
                  <a:lnTo>
                    <a:pt x="52" y="140"/>
                  </a:lnTo>
                  <a:lnTo>
                    <a:pt x="54" y="138"/>
                  </a:lnTo>
                  <a:lnTo>
                    <a:pt x="55" y="137"/>
                  </a:lnTo>
                  <a:lnTo>
                    <a:pt x="57" y="136"/>
                  </a:lnTo>
                  <a:lnTo>
                    <a:pt x="58" y="134"/>
                  </a:lnTo>
                  <a:lnTo>
                    <a:pt x="61" y="131"/>
                  </a:lnTo>
                  <a:lnTo>
                    <a:pt x="72" y="114"/>
                  </a:lnTo>
                  <a:lnTo>
                    <a:pt x="74" y="110"/>
                  </a:lnTo>
                  <a:lnTo>
                    <a:pt x="78" y="99"/>
                  </a:lnTo>
                  <a:lnTo>
                    <a:pt x="78" y="98"/>
                  </a:lnTo>
                  <a:lnTo>
                    <a:pt x="78" y="95"/>
                  </a:lnTo>
                  <a:lnTo>
                    <a:pt x="79" y="92"/>
                  </a:lnTo>
                  <a:lnTo>
                    <a:pt x="79" y="91"/>
                  </a:lnTo>
                  <a:lnTo>
                    <a:pt x="80" y="87"/>
                  </a:lnTo>
                  <a:lnTo>
                    <a:pt x="80" y="86"/>
                  </a:lnTo>
                  <a:lnTo>
                    <a:pt x="80" y="83"/>
                  </a:lnTo>
                  <a:lnTo>
                    <a:pt x="80" y="79"/>
                  </a:lnTo>
                  <a:lnTo>
                    <a:pt x="80" y="76"/>
                  </a:lnTo>
                  <a:lnTo>
                    <a:pt x="78" y="64"/>
                  </a:lnTo>
                  <a:lnTo>
                    <a:pt x="78" y="61"/>
                  </a:lnTo>
                  <a:lnTo>
                    <a:pt x="78" y="60"/>
                  </a:lnTo>
                  <a:lnTo>
                    <a:pt x="76" y="56"/>
                  </a:lnTo>
                  <a:lnTo>
                    <a:pt x="76" y="55"/>
                  </a:lnTo>
                  <a:lnTo>
                    <a:pt x="75" y="53"/>
                  </a:lnTo>
                  <a:lnTo>
                    <a:pt x="74" y="50"/>
                  </a:lnTo>
                  <a:lnTo>
                    <a:pt x="74" y="49"/>
                  </a:lnTo>
                  <a:lnTo>
                    <a:pt x="72" y="45"/>
                  </a:lnTo>
                  <a:lnTo>
                    <a:pt x="72" y="44"/>
                  </a:lnTo>
                  <a:lnTo>
                    <a:pt x="70" y="42"/>
                  </a:lnTo>
                  <a:lnTo>
                    <a:pt x="69" y="38"/>
                  </a:lnTo>
                  <a:lnTo>
                    <a:pt x="66" y="35"/>
                  </a:lnTo>
                  <a:lnTo>
                    <a:pt x="65" y="33"/>
                  </a:lnTo>
                  <a:lnTo>
                    <a:pt x="64" y="31"/>
                  </a:lnTo>
                  <a:lnTo>
                    <a:pt x="61" y="28"/>
                  </a:lnTo>
                  <a:lnTo>
                    <a:pt x="52" y="19"/>
                  </a:lnTo>
                  <a:lnTo>
                    <a:pt x="50" y="17"/>
                  </a:lnTo>
                  <a:lnTo>
                    <a:pt x="48" y="16"/>
                  </a:lnTo>
                  <a:lnTo>
                    <a:pt x="47" y="15"/>
                  </a:lnTo>
                  <a:lnTo>
                    <a:pt x="44" y="13"/>
                  </a:lnTo>
                  <a:lnTo>
                    <a:pt x="42" y="11"/>
                  </a:lnTo>
                  <a:lnTo>
                    <a:pt x="39" y="10"/>
                  </a:lnTo>
                  <a:lnTo>
                    <a:pt x="36" y="8"/>
                  </a:lnTo>
                  <a:lnTo>
                    <a:pt x="34" y="7"/>
                  </a:lnTo>
                  <a:lnTo>
                    <a:pt x="31" y="6"/>
                  </a:lnTo>
                  <a:lnTo>
                    <a:pt x="28" y="5"/>
                  </a:lnTo>
                  <a:lnTo>
                    <a:pt x="27" y="4"/>
                  </a:lnTo>
                  <a:lnTo>
                    <a:pt x="25" y="4"/>
                  </a:lnTo>
                  <a:lnTo>
                    <a:pt x="0" y="0"/>
                  </a:lnTo>
                  <a:lnTo>
                    <a:pt x="58" y="0"/>
                  </a:lnTo>
                  <a:lnTo>
                    <a:pt x="59" y="0"/>
                  </a:lnTo>
                  <a:lnTo>
                    <a:pt x="63" y="4"/>
                  </a:lnTo>
                  <a:lnTo>
                    <a:pt x="64" y="4"/>
                  </a:lnTo>
                  <a:lnTo>
                    <a:pt x="69" y="8"/>
                  </a:lnTo>
                  <a:lnTo>
                    <a:pt x="70" y="10"/>
                  </a:lnTo>
                  <a:lnTo>
                    <a:pt x="75" y="15"/>
                  </a:lnTo>
                  <a:lnTo>
                    <a:pt x="75" y="16"/>
                  </a:lnTo>
                  <a:lnTo>
                    <a:pt x="76" y="17"/>
                  </a:lnTo>
                  <a:lnTo>
                    <a:pt x="78" y="19"/>
                  </a:lnTo>
                  <a:lnTo>
                    <a:pt x="97" y="61"/>
                  </a:lnTo>
                  <a:lnTo>
                    <a:pt x="98" y="64"/>
                  </a:lnTo>
                  <a:lnTo>
                    <a:pt x="99" y="79"/>
                  </a:lnTo>
                  <a:lnTo>
                    <a:pt x="99" y="83"/>
                  </a:lnTo>
                  <a:lnTo>
                    <a:pt x="99" y="86"/>
                  </a:lnTo>
                  <a:lnTo>
                    <a:pt x="99" y="87"/>
                  </a:lnTo>
                  <a:lnTo>
                    <a:pt x="98" y="91"/>
                  </a:lnTo>
                  <a:lnTo>
                    <a:pt x="98" y="92"/>
                  </a:lnTo>
                  <a:lnTo>
                    <a:pt x="98" y="95"/>
                  </a:lnTo>
                  <a:lnTo>
                    <a:pt x="97" y="98"/>
                  </a:lnTo>
                  <a:lnTo>
                    <a:pt x="97" y="99"/>
                  </a:lnTo>
                  <a:lnTo>
                    <a:pt x="96" y="103"/>
                  </a:lnTo>
                  <a:lnTo>
                    <a:pt x="96" y="104"/>
                  </a:lnTo>
                  <a:lnTo>
                    <a:pt x="95" y="106"/>
                  </a:lnTo>
                  <a:lnTo>
                    <a:pt x="90" y="121"/>
                  </a:lnTo>
                  <a:lnTo>
                    <a:pt x="84" y="131"/>
                  </a:lnTo>
                  <a:lnTo>
                    <a:pt x="82" y="134"/>
                  </a:lnTo>
                  <a:lnTo>
                    <a:pt x="81" y="136"/>
                  </a:lnTo>
                  <a:lnTo>
                    <a:pt x="80" y="137"/>
                  </a:lnTo>
                  <a:lnTo>
                    <a:pt x="80" y="138"/>
                  </a:lnTo>
                  <a:lnTo>
                    <a:pt x="78" y="140"/>
                  </a:lnTo>
                  <a:lnTo>
                    <a:pt x="76" y="142"/>
                  </a:lnTo>
                  <a:lnTo>
                    <a:pt x="75" y="143"/>
                  </a:lnTo>
                  <a:lnTo>
                    <a:pt x="75" y="144"/>
                  </a:lnTo>
                  <a:lnTo>
                    <a:pt x="73" y="146"/>
                  </a:lnTo>
                  <a:lnTo>
                    <a:pt x="66" y="153"/>
                  </a:lnTo>
                  <a:lnTo>
                    <a:pt x="65" y="154"/>
                  </a:lnTo>
                  <a:lnTo>
                    <a:pt x="64" y="154"/>
                  </a:lnTo>
                  <a:lnTo>
                    <a:pt x="63" y="155"/>
                  </a:lnTo>
                  <a:lnTo>
                    <a:pt x="62" y="156"/>
                  </a:lnTo>
                  <a:lnTo>
                    <a:pt x="61" y="157"/>
                  </a:lnTo>
                  <a:lnTo>
                    <a:pt x="60" y="158"/>
                  </a:lnTo>
                  <a:lnTo>
                    <a:pt x="59" y="159"/>
                  </a:lnTo>
                  <a:lnTo>
                    <a:pt x="58" y="15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6" name="未知"/>
            <p:cNvSpPr/>
            <p:nvPr/>
          </p:nvSpPr>
          <p:spPr bwMode="auto">
            <a:xfrm>
              <a:off x="625" y="1485"/>
              <a:ext cx="46" cy="8"/>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 h="19">
                  <a:moveTo>
                    <a:pt x="0" y="19"/>
                  </a:moveTo>
                  <a:lnTo>
                    <a:pt x="1" y="19"/>
                  </a:lnTo>
                  <a:lnTo>
                    <a:pt x="4" y="16"/>
                  </a:lnTo>
                  <a:lnTo>
                    <a:pt x="24" y="6"/>
                  </a:lnTo>
                  <a:lnTo>
                    <a:pt x="28" y="5"/>
                  </a:lnTo>
                  <a:lnTo>
                    <a:pt x="39" y="2"/>
                  </a:lnTo>
                  <a:lnTo>
                    <a:pt x="43" y="1"/>
                  </a:lnTo>
                  <a:lnTo>
                    <a:pt x="58" y="0"/>
                  </a:lnTo>
                  <a:lnTo>
                    <a:pt x="62" y="0"/>
                  </a:lnTo>
                  <a:lnTo>
                    <a:pt x="66" y="0"/>
                  </a:lnTo>
                  <a:lnTo>
                    <a:pt x="70" y="1"/>
                  </a:lnTo>
                  <a:lnTo>
                    <a:pt x="74" y="1"/>
                  </a:lnTo>
                  <a:lnTo>
                    <a:pt x="78" y="2"/>
                  </a:lnTo>
                  <a:lnTo>
                    <a:pt x="81" y="3"/>
                  </a:lnTo>
                  <a:lnTo>
                    <a:pt x="89" y="5"/>
                  </a:lnTo>
                  <a:lnTo>
                    <a:pt x="92" y="6"/>
                  </a:lnTo>
                  <a:lnTo>
                    <a:pt x="113" y="16"/>
                  </a:lnTo>
                  <a:lnTo>
                    <a:pt x="116" y="1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7" name="未知"/>
            <p:cNvSpPr/>
            <p:nvPr/>
          </p:nvSpPr>
          <p:spPr bwMode="auto">
            <a:xfrm>
              <a:off x="616" y="1493"/>
              <a:ext cx="64" cy="64"/>
            </a:xfrm>
            <a:custGeom>
              <a:avLst/>
              <a:gdLst>
                <a:gd name="T0" fmla="*/ 0 w 159"/>
                <a:gd name="T1" fmla="*/ 0 h 159"/>
                <a:gd name="T2" fmla="*/ 0 w 159"/>
                <a:gd name="T3" fmla="*/ 0 h 159"/>
                <a:gd name="T4" fmla="*/ 0 w 159"/>
                <a:gd name="T5" fmla="*/ 0 h 159"/>
                <a:gd name="T6" fmla="*/ 0 w 159"/>
                <a:gd name="T7" fmla="*/ 0 h 159"/>
                <a:gd name="T8" fmla="*/ 0 w 159"/>
                <a:gd name="T9" fmla="*/ 0 h 159"/>
                <a:gd name="T10" fmla="*/ 0 w 159"/>
                <a:gd name="T11" fmla="*/ 0 h 159"/>
                <a:gd name="T12" fmla="*/ 0 w 159"/>
                <a:gd name="T13" fmla="*/ 0 h 159"/>
                <a:gd name="T14" fmla="*/ 0 w 159"/>
                <a:gd name="T15" fmla="*/ 0 h 159"/>
                <a:gd name="T16" fmla="*/ 0 w 159"/>
                <a:gd name="T17" fmla="*/ 0 h 159"/>
                <a:gd name="T18" fmla="*/ 0 w 159"/>
                <a:gd name="T19" fmla="*/ 0 h 159"/>
                <a:gd name="T20" fmla="*/ 0 w 159"/>
                <a:gd name="T21" fmla="*/ 0 h 159"/>
                <a:gd name="T22" fmla="*/ 0 w 159"/>
                <a:gd name="T23" fmla="*/ 0 h 159"/>
                <a:gd name="T24" fmla="*/ 0 w 159"/>
                <a:gd name="T25" fmla="*/ 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159">
                  <a:moveTo>
                    <a:pt x="136" y="136"/>
                  </a:moveTo>
                  <a:lnTo>
                    <a:pt x="79" y="159"/>
                  </a:lnTo>
                  <a:lnTo>
                    <a:pt x="76" y="159"/>
                  </a:lnTo>
                  <a:lnTo>
                    <a:pt x="21" y="134"/>
                  </a:lnTo>
                  <a:lnTo>
                    <a:pt x="0" y="80"/>
                  </a:lnTo>
                  <a:lnTo>
                    <a:pt x="0" y="76"/>
                  </a:lnTo>
                  <a:lnTo>
                    <a:pt x="25" y="21"/>
                  </a:lnTo>
                  <a:lnTo>
                    <a:pt x="79" y="0"/>
                  </a:lnTo>
                  <a:lnTo>
                    <a:pt x="83" y="0"/>
                  </a:lnTo>
                  <a:lnTo>
                    <a:pt x="140" y="28"/>
                  </a:lnTo>
                  <a:lnTo>
                    <a:pt x="159" y="79"/>
                  </a:lnTo>
                  <a:lnTo>
                    <a:pt x="159" y="86"/>
                  </a:lnTo>
                  <a:lnTo>
                    <a:pt x="136" y="1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8" name="未知"/>
            <p:cNvSpPr/>
            <p:nvPr/>
          </p:nvSpPr>
          <p:spPr bwMode="auto">
            <a:xfrm>
              <a:off x="609" y="1485"/>
              <a:ext cx="78" cy="79"/>
            </a:xfrm>
            <a:custGeom>
              <a:avLst/>
              <a:gdLst>
                <a:gd name="T0" fmla="*/ 0 w 197"/>
                <a:gd name="T1" fmla="*/ 0 h 197"/>
                <a:gd name="T2" fmla="*/ 0 w 197"/>
                <a:gd name="T3" fmla="*/ 0 h 197"/>
                <a:gd name="T4" fmla="*/ 0 w 197"/>
                <a:gd name="T5" fmla="*/ 0 h 197"/>
                <a:gd name="T6" fmla="*/ 0 w 197"/>
                <a:gd name="T7" fmla="*/ 0 h 197"/>
                <a:gd name="T8" fmla="*/ 0 w 197"/>
                <a:gd name="T9" fmla="*/ 0 h 197"/>
                <a:gd name="T10" fmla="*/ 0 w 197"/>
                <a:gd name="T11" fmla="*/ 0 h 197"/>
                <a:gd name="T12" fmla="*/ 0 w 197"/>
                <a:gd name="T13" fmla="*/ 0 h 197"/>
                <a:gd name="T14" fmla="*/ 0 w 197"/>
                <a:gd name="T15" fmla="*/ 0 h 197"/>
                <a:gd name="T16" fmla="*/ 0 w 197"/>
                <a:gd name="T17" fmla="*/ 0 h 197"/>
                <a:gd name="T18" fmla="*/ 0 w 197"/>
                <a:gd name="T19" fmla="*/ 0 h 197"/>
                <a:gd name="T20" fmla="*/ 0 w 197"/>
                <a:gd name="T21" fmla="*/ 0 h 197"/>
                <a:gd name="T22" fmla="*/ 0 w 197"/>
                <a:gd name="T23" fmla="*/ 0 h 197"/>
                <a:gd name="T24" fmla="*/ 0 w 197"/>
                <a:gd name="T25" fmla="*/ 0 h 197"/>
                <a:gd name="T26" fmla="*/ 0 w 197"/>
                <a:gd name="T27" fmla="*/ 0 h 197"/>
                <a:gd name="T28" fmla="*/ 0 w 197"/>
                <a:gd name="T29" fmla="*/ 0 h 197"/>
                <a:gd name="T30" fmla="*/ 0 w 197"/>
                <a:gd name="T31" fmla="*/ 0 h 197"/>
                <a:gd name="T32" fmla="*/ 0 w 197"/>
                <a:gd name="T33" fmla="*/ 0 h 197"/>
                <a:gd name="T34" fmla="*/ 0 w 197"/>
                <a:gd name="T35" fmla="*/ 0 h 1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7" h="197">
                  <a:moveTo>
                    <a:pt x="168" y="29"/>
                  </a:moveTo>
                  <a:lnTo>
                    <a:pt x="114" y="1"/>
                  </a:lnTo>
                  <a:lnTo>
                    <a:pt x="98" y="0"/>
                  </a:lnTo>
                  <a:lnTo>
                    <a:pt x="94" y="0"/>
                  </a:lnTo>
                  <a:lnTo>
                    <a:pt x="37" y="21"/>
                  </a:lnTo>
                  <a:lnTo>
                    <a:pt x="2" y="76"/>
                  </a:lnTo>
                  <a:lnTo>
                    <a:pt x="0" y="98"/>
                  </a:lnTo>
                  <a:lnTo>
                    <a:pt x="0" y="106"/>
                  </a:lnTo>
                  <a:lnTo>
                    <a:pt x="23" y="162"/>
                  </a:lnTo>
                  <a:lnTo>
                    <a:pt x="75" y="194"/>
                  </a:lnTo>
                  <a:lnTo>
                    <a:pt x="98" y="197"/>
                  </a:lnTo>
                  <a:lnTo>
                    <a:pt x="102" y="197"/>
                  </a:lnTo>
                  <a:lnTo>
                    <a:pt x="159" y="176"/>
                  </a:lnTo>
                  <a:lnTo>
                    <a:pt x="193" y="125"/>
                  </a:lnTo>
                  <a:lnTo>
                    <a:pt x="197" y="98"/>
                  </a:lnTo>
                  <a:lnTo>
                    <a:pt x="197" y="95"/>
                  </a:lnTo>
                  <a:lnTo>
                    <a:pt x="176" y="38"/>
                  </a:lnTo>
                  <a:lnTo>
                    <a:pt x="168" y="2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9" name="未知"/>
            <p:cNvSpPr/>
            <p:nvPr/>
          </p:nvSpPr>
          <p:spPr bwMode="auto">
            <a:xfrm>
              <a:off x="637" y="1535"/>
              <a:ext cx="22" cy="4"/>
            </a:xfrm>
            <a:custGeom>
              <a:avLst/>
              <a:gdLst>
                <a:gd name="T0" fmla="*/ 0 w 55"/>
                <a:gd name="T1" fmla="*/ 0 h 12"/>
                <a:gd name="T2" fmla="*/ 0 w 55"/>
                <a:gd name="T3" fmla="*/ 0 h 12"/>
                <a:gd name="T4" fmla="*/ 0 w 55"/>
                <a:gd name="T5" fmla="*/ 0 h 12"/>
                <a:gd name="T6" fmla="*/ 0 w 55"/>
                <a:gd name="T7" fmla="*/ 0 h 12"/>
                <a:gd name="T8" fmla="*/ 0 w 55"/>
                <a:gd name="T9" fmla="*/ 0 h 12"/>
                <a:gd name="T10" fmla="*/ 0 w 55"/>
                <a:gd name="T11" fmla="*/ 0 h 12"/>
                <a:gd name="T12" fmla="*/ 0 w 55"/>
                <a:gd name="T13" fmla="*/ 0 h 12"/>
                <a:gd name="T14" fmla="*/ 0 w 55"/>
                <a:gd name="T15" fmla="*/ 0 h 12"/>
                <a:gd name="T16" fmla="*/ 0 w 55"/>
                <a:gd name="T17" fmla="*/ 0 h 12"/>
                <a:gd name="T18" fmla="*/ 0 w 55"/>
                <a:gd name="T19" fmla="*/ 0 h 12"/>
                <a:gd name="T20" fmla="*/ 0 w 55"/>
                <a:gd name="T21" fmla="*/ 0 h 12"/>
                <a:gd name="T22" fmla="*/ 0 w 55"/>
                <a:gd name="T23" fmla="*/ 0 h 12"/>
                <a:gd name="T24" fmla="*/ 0 w 55"/>
                <a:gd name="T25" fmla="*/ 0 h 12"/>
                <a:gd name="T26" fmla="*/ 0 w 55"/>
                <a:gd name="T27" fmla="*/ 0 h 12"/>
                <a:gd name="T28" fmla="*/ 0 w 55"/>
                <a:gd name="T29" fmla="*/ 0 h 12"/>
                <a:gd name="T30" fmla="*/ 0 w 55"/>
                <a:gd name="T31" fmla="*/ 0 h 12"/>
                <a:gd name="T32" fmla="*/ 0 w 55"/>
                <a:gd name="T33" fmla="*/ 0 h 12"/>
                <a:gd name="T34" fmla="*/ 0 w 55"/>
                <a:gd name="T35" fmla="*/ 0 h 12"/>
                <a:gd name="T36" fmla="*/ 0 w 55"/>
                <a:gd name="T37" fmla="*/ 0 h 12"/>
                <a:gd name="T38" fmla="*/ 0 w 55"/>
                <a:gd name="T39" fmla="*/ 0 h 12"/>
                <a:gd name="T40" fmla="*/ 0 w 55"/>
                <a:gd name="T41" fmla="*/ 0 h 12"/>
                <a:gd name="T42" fmla="*/ 0 w 55"/>
                <a:gd name="T43" fmla="*/ 0 h 12"/>
                <a:gd name="T44" fmla="*/ 0 w 55"/>
                <a:gd name="T45" fmla="*/ 0 h 12"/>
                <a:gd name="T46" fmla="*/ 0 w 55"/>
                <a:gd name="T47" fmla="*/ 0 h 12"/>
                <a:gd name="T48" fmla="*/ 0 w 55"/>
                <a:gd name="T49" fmla="*/ 0 h 12"/>
                <a:gd name="T50" fmla="*/ 0 w 55"/>
                <a:gd name="T51" fmla="*/ 0 h 12"/>
                <a:gd name="T52" fmla="*/ 0 w 55"/>
                <a:gd name="T53" fmla="*/ 0 h 12"/>
                <a:gd name="T54" fmla="*/ 0 w 55"/>
                <a:gd name="T55" fmla="*/ 0 h 12"/>
                <a:gd name="T56" fmla="*/ 0 w 55"/>
                <a:gd name="T57" fmla="*/ 0 h 12"/>
                <a:gd name="T58" fmla="*/ 0 w 55"/>
                <a:gd name="T59" fmla="*/ 0 h 12"/>
                <a:gd name="T60" fmla="*/ 0 w 55"/>
                <a:gd name="T61" fmla="*/ 0 h 12"/>
                <a:gd name="T62" fmla="*/ 0 w 55"/>
                <a:gd name="T63" fmla="*/ 0 h 12"/>
                <a:gd name="T64" fmla="*/ 0 w 55"/>
                <a:gd name="T65" fmla="*/ 0 h 12"/>
                <a:gd name="T66" fmla="*/ 0 w 55"/>
                <a:gd name="T67" fmla="*/ 0 h 12"/>
                <a:gd name="T68" fmla="*/ 0 w 55"/>
                <a:gd name="T69" fmla="*/ 0 h 12"/>
                <a:gd name="T70" fmla="*/ 0 w 55"/>
                <a:gd name="T71" fmla="*/ 0 h 12"/>
                <a:gd name="T72" fmla="*/ 0 w 55"/>
                <a:gd name="T73" fmla="*/ 0 h 12"/>
                <a:gd name="T74" fmla="*/ 0 w 55"/>
                <a:gd name="T75" fmla="*/ 0 h 12"/>
                <a:gd name="T76" fmla="*/ 0 w 55"/>
                <a:gd name="T77" fmla="*/ 0 h 12"/>
                <a:gd name="T78" fmla="*/ 0 w 55"/>
                <a:gd name="T79" fmla="*/ 0 h 12"/>
                <a:gd name="T80" fmla="*/ 0 w 55"/>
                <a:gd name="T81" fmla="*/ 0 h 12"/>
                <a:gd name="T82" fmla="*/ 0 w 55"/>
                <a:gd name="T83" fmla="*/ 0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5" h="12">
                  <a:moveTo>
                    <a:pt x="27" y="12"/>
                  </a:moveTo>
                  <a:lnTo>
                    <a:pt x="26" y="12"/>
                  </a:lnTo>
                  <a:lnTo>
                    <a:pt x="24" y="12"/>
                  </a:lnTo>
                  <a:lnTo>
                    <a:pt x="23" y="12"/>
                  </a:lnTo>
                  <a:lnTo>
                    <a:pt x="22" y="12"/>
                  </a:lnTo>
                  <a:lnTo>
                    <a:pt x="20" y="12"/>
                  </a:lnTo>
                  <a:lnTo>
                    <a:pt x="15" y="10"/>
                  </a:lnTo>
                  <a:lnTo>
                    <a:pt x="13" y="9"/>
                  </a:lnTo>
                  <a:lnTo>
                    <a:pt x="12" y="9"/>
                  </a:lnTo>
                  <a:lnTo>
                    <a:pt x="11" y="8"/>
                  </a:lnTo>
                  <a:lnTo>
                    <a:pt x="9" y="8"/>
                  </a:lnTo>
                  <a:lnTo>
                    <a:pt x="8" y="7"/>
                  </a:lnTo>
                  <a:lnTo>
                    <a:pt x="7" y="6"/>
                  </a:lnTo>
                  <a:lnTo>
                    <a:pt x="6" y="5"/>
                  </a:lnTo>
                  <a:lnTo>
                    <a:pt x="5" y="4"/>
                  </a:lnTo>
                  <a:lnTo>
                    <a:pt x="3" y="3"/>
                  </a:lnTo>
                  <a:lnTo>
                    <a:pt x="2" y="2"/>
                  </a:lnTo>
                  <a:lnTo>
                    <a:pt x="1" y="1"/>
                  </a:lnTo>
                  <a:lnTo>
                    <a:pt x="0" y="0"/>
                  </a:lnTo>
                  <a:lnTo>
                    <a:pt x="55" y="0"/>
                  </a:lnTo>
                  <a:lnTo>
                    <a:pt x="54" y="0"/>
                  </a:lnTo>
                  <a:lnTo>
                    <a:pt x="53" y="1"/>
                  </a:lnTo>
                  <a:lnTo>
                    <a:pt x="52" y="2"/>
                  </a:lnTo>
                  <a:lnTo>
                    <a:pt x="51" y="3"/>
                  </a:lnTo>
                  <a:lnTo>
                    <a:pt x="50" y="4"/>
                  </a:lnTo>
                  <a:lnTo>
                    <a:pt x="49" y="5"/>
                  </a:lnTo>
                  <a:lnTo>
                    <a:pt x="48" y="6"/>
                  </a:lnTo>
                  <a:lnTo>
                    <a:pt x="46" y="7"/>
                  </a:lnTo>
                  <a:lnTo>
                    <a:pt x="45" y="8"/>
                  </a:lnTo>
                  <a:lnTo>
                    <a:pt x="44" y="8"/>
                  </a:lnTo>
                  <a:lnTo>
                    <a:pt x="43" y="9"/>
                  </a:lnTo>
                  <a:lnTo>
                    <a:pt x="41" y="9"/>
                  </a:lnTo>
                  <a:lnTo>
                    <a:pt x="40" y="10"/>
                  </a:lnTo>
                  <a:lnTo>
                    <a:pt x="39" y="10"/>
                  </a:lnTo>
                  <a:lnTo>
                    <a:pt x="37" y="11"/>
                  </a:lnTo>
                  <a:lnTo>
                    <a:pt x="36" y="11"/>
                  </a:lnTo>
                  <a:lnTo>
                    <a:pt x="35" y="12"/>
                  </a:lnTo>
                  <a:lnTo>
                    <a:pt x="33" y="12"/>
                  </a:lnTo>
                  <a:lnTo>
                    <a:pt x="32" y="12"/>
                  </a:lnTo>
                  <a:lnTo>
                    <a:pt x="29" y="12"/>
                  </a:lnTo>
                  <a:lnTo>
                    <a:pt x="27" y="12"/>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0" name="未知"/>
            <p:cNvSpPr/>
            <p:nvPr/>
          </p:nvSpPr>
          <p:spPr bwMode="auto">
            <a:xfrm>
              <a:off x="633" y="1515"/>
              <a:ext cx="15" cy="20"/>
            </a:xfrm>
            <a:custGeom>
              <a:avLst/>
              <a:gdLst>
                <a:gd name="T0" fmla="*/ 0 w 36"/>
                <a:gd name="T1" fmla="*/ 0 h 49"/>
                <a:gd name="T2" fmla="*/ 0 w 36"/>
                <a:gd name="T3" fmla="*/ 0 h 49"/>
                <a:gd name="T4" fmla="*/ 0 w 36"/>
                <a:gd name="T5" fmla="*/ 0 h 49"/>
                <a:gd name="T6" fmla="*/ 0 w 36"/>
                <a:gd name="T7" fmla="*/ 0 h 49"/>
                <a:gd name="T8" fmla="*/ 0 w 36"/>
                <a:gd name="T9" fmla="*/ 0 h 49"/>
                <a:gd name="T10" fmla="*/ 0 w 36"/>
                <a:gd name="T11" fmla="*/ 0 h 49"/>
                <a:gd name="T12" fmla="*/ 0 w 36"/>
                <a:gd name="T13" fmla="*/ 0 h 49"/>
                <a:gd name="T14" fmla="*/ 0 w 36"/>
                <a:gd name="T15" fmla="*/ 0 h 49"/>
                <a:gd name="T16" fmla="*/ 0 w 36"/>
                <a:gd name="T17" fmla="*/ 0 h 49"/>
                <a:gd name="T18" fmla="*/ 0 w 36"/>
                <a:gd name="T19" fmla="*/ 0 h 49"/>
                <a:gd name="T20" fmla="*/ 0 w 36"/>
                <a:gd name="T21" fmla="*/ 0 h 49"/>
                <a:gd name="T22" fmla="*/ 0 w 36"/>
                <a:gd name="T23" fmla="*/ 0 h 49"/>
                <a:gd name="T24" fmla="*/ 0 w 36"/>
                <a:gd name="T25" fmla="*/ 0 h 49"/>
                <a:gd name="T26" fmla="*/ 0 w 36"/>
                <a:gd name="T27" fmla="*/ 0 h 49"/>
                <a:gd name="T28" fmla="*/ 0 w 36"/>
                <a:gd name="T29" fmla="*/ 0 h 49"/>
                <a:gd name="T30" fmla="*/ 0 w 36"/>
                <a:gd name="T31" fmla="*/ 0 h 49"/>
                <a:gd name="T32" fmla="*/ 0 w 36"/>
                <a:gd name="T33" fmla="*/ 0 h 49"/>
                <a:gd name="T34" fmla="*/ 0 w 36"/>
                <a:gd name="T35" fmla="*/ 0 h 49"/>
                <a:gd name="T36" fmla="*/ 0 w 36"/>
                <a:gd name="T37" fmla="*/ 0 h 49"/>
                <a:gd name="T38" fmla="*/ 0 w 36"/>
                <a:gd name="T39" fmla="*/ 0 h 49"/>
                <a:gd name="T40" fmla="*/ 0 w 36"/>
                <a:gd name="T41" fmla="*/ 0 h 49"/>
                <a:gd name="T42" fmla="*/ 0 w 36"/>
                <a:gd name="T43" fmla="*/ 0 h 49"/>
                <a:gd name="T44" fmla="*/ 0 w 36"/>
                <a:gd name="T45" fmla="*/ 0 h 49"/>
                <a:gd name="T46" fmla="*/ 0 w 36"/>
                <a:gd name="T47" fmla="*/ 0 h 49"/>
                <a:gd name="T48" fmla="*/ 0 w 36"/>
                <a:gd name="T49" fmla="*/ 0 h 49"/>
                <a:gd name="T50" fmla="*/ 0 w 36"/>
                <a:gd name="T51" fmla="*/ 0 h 49"/>
                <a:gd name="T52" fmla="*/ 0 w 36"/>
                <a:gd name="T53" fmla="*/ 0 h 49"/>
                <a:gd name="T54" fmla="*/ 0 w 36"/>
                <a:gd name="T55" fmla="*/ 0 h 49"/>
                <a:gd name="T56" fmla="*/ 0 w 36"/>
                <a:gd name="T57" fmla="*/ 0 h 49"/>
                <a:gd name="T58" fmla="*/ 0 w 36"/>
                <a:gd name="T59" fmla="*/ 0 h 49"/>
                <a:gd name="T60" fmla="*/ 0 w 36"/>
                <a:gd name="T61" fmla="*/ 0 h 49"/>
                <a:gd name="T62" fmla="*/ 0 w 36"/>
                <a:gd name="T63" fmla="*/ 0 h 49"/>
                <a:gd name="T64" fmla="*/ 0 w 36"/>
                <a:gd name="T65" fmla="*/ 0 h 49"/>
                <a:gd name="T66" fmla="*/ 0 w 36"/>
                <a:gd name="T67" fmla="*/ 0 h 49"/>
                <a:gd name="T68" fmla="*/ 0 w 36"/>
                <a:gd name="T69" fmla="*/ 0 h 49"/>
                <a:gd name="T70" fmla="*/ 0 w 36"/>
                <a:gd name="T71" fmla="*/ 0 h 49"/>
                <a:gd name="T72" fmla="*/ 0 w 36"/>
                <a:gd name="T73" fmla="*/ 0 h 49"/>
                <a:gd name="T74" fmla="*/ 0 w 36"/>
                <a:gd name="T75" fmla="*/ 0 h 49"/>
                <a:gd name="T76" fmla="*/ 0 w 36"/>
                <a:gd name="T77" fmla="*/ 0 h 49"/>
                <a:gd name="T78" fmla="*/ 0 w 36"/>
                <a:gd name="T79" fmla="*/ 0 h 49"/>
                <a:gd name="T80" fmla="*/ 0 w 36"/>
                <a:gd name="T81" fmla="*/ 0 h 49"/>
                <a:gd name="T82" fmla="*/ 0 w 36"/>
                <a:gd name="T83" fmla="*/ 0 h 49"/>
                <a:gd name="T84" fmla="*/ 0 w 36"/>
                <a:gd name="T85" fmla="*/ 0 h 49"/>
                <a:gd name="T86" fmla="*/ 0 w 36"/>
                <a:gd name="T87" fmla="*/ 0 h 49"/>
                <a:gd name="T88" fmla="*/ 0 w 36"/>
                <a:gd name="T89" fmla="*/ 0 h 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6" h="49">
                  <a:moveTo>
                    <a:pt x="9" y="49"/>
                  </a:moveTo>
                  <a:lnTo>
                    <a:pt x="8" y="48"/>
                  </a:lnTo>
                  <a:lnTo>
                    <a:pt x="8" y="47"/>
                  </a:lnTo>
                  <a:lnTo>
                    <a:pt x="7" y="47"/>
                  </a:lnTo>
                  <a:lnTo>
                    <a:pt x="7" y="46"/>
                  </a:lnTo>
                  <a:lnTo>
                    <a:pt x="6" y="46"/>
                  </a:lnTo>
                  <a:lnTo>
                    <a:pt x="6" y="45"/>
                  </a:lnTo>
                  <a:lnTo>
                    <a:pt x="5" y="44"/>
                  </a:lnTo>
                  <a:lnTo>
                    <a:pt x="5" y="43"/>
                  </a:lnTo>
                  <a:lnTo>
                    <a:pt x="3" y="40"/>
                  </a:lnTo>
                  <a:lnTo>
                    <a:pt x="3" y="39"/>
                  </a:lnTo>
                  <a:lnTo>
                    <a:pt x="2" y="39"/>
                  </a:lnTo>
                  <a:lnTo>
                    <a:pt x="2" y="38"/>
                  </a:lnTo>
                  <a:lnTo>
                    <a:pt x="2" y="37"/>
                  </a:lnTo>
                  <a:lnTo>
                    <a:pt x="2" y="36"/>
                  </a:lnTo>
                  <a:lnTo>
                    <a:pt x="1" y="36"/>
                  </a:lnTo>
                  <a:lnTo>
                    <a:pt x="0" y="32"/>
                  </a:lnTo>
                  <a:lnTo>
                    <a:pt x="0" y="31"/>
                  </a:lnTo>
                  <a:lnTo>
                    <a:pt x="0" y="30"/>
                  </a:lnTo>
                  <a:lnTo>
                    <a:pt x="0" y="29"/>
                  </a:lnTo>
                  <a:lnTo>
                    <a:pt x="0" y="28"/>
                  </a:lnTo>
                  <a:lnTo>
                    <a:pt x="0" y="27"/>
                  </a:lnTo>
                  <a:lnTo>
                    <a:pt x="0" y="26"/>
                  </a:lnTo>
                  <a:lnTo>
                    <a:pt x="0" y="25"/>
                  </a:lnTo>
                  <a:lnTo>
                    <a:pt x="0" y="24"/>
                  </a:lnTo>
                  <a:lnTo>
                    <a:pt x="0" y="23"/>
                  </a:lnTo>
                  <a:lnTo>
                    <a:pt x="0" y="22"/>
                  </a:lnTo>
                  <a:lnTo>
                    <a:pt x="0" y="21"/>
                  </a:lnTo>
                  <a:lnTo>
                    <a:pt x="0" y="20"/>
                  </a:lnTo>
                  <a:lnTo>
                    <a:pt x="0" y="19"/>
                  </a:lnTo>
                  <a:lnTo>
                    <a:pt x="0" y="18"/>
                  </a:lnTo>
                  <a:lnTo>
                    <a:pt x="0" y="17"/>
                  </a:lnTo>
                  <a:lnTo>
                    <a:pt x="1" y="16"/>
                  </a:lnTo>
                  <a:lnTo>
                    <a:pt x="1" y="15"/>
                  </a:lnTo>
                  <a:lnTo>
                    <a:pt x="1" y="14"/>
                  </a:lnTo>
                  <a:lnTo>
                    <a:pt x="2" y="13"/>
                  </a:lnTo>
                  <a:lnTo>
                    <a:pt x="2" y="12"/>
                  </a:lnTo>
                  <a:lnTo>
                    <a:pt x="2" y="11"/>
                  </a:lnTo>
                  <a:lnTo>
                    <a:pt x="2" y="10"/>
                  </a:lnTo>
                  <a:lnTo>
                    <a:pt x="3" y="10"/>
                  </a:lnTo>
                  <a:lnTo>
                    <a:pt x="3" y="9"/>
                  </a:lnTo>
                  <a:lnTo>
                    <a:pt x="3" y="8"/>
                  </a:lnTo>
                  <a:lnTo>
                    <a:pt x="4" y="7"/>
                  </a:lnTo>
                  <a:lnTo>
                    <a:pt x="6" y="4"/>
                  </a:lnTo>
                  <a:lnTo>
                    <a:pt x="6" y="3"/>
                  </a:lnTo>
                  <a:lnTo>
                    <a:pt x="7" y="3"/>
                  </a:lnTo>
                  <a:lnTo>
                    <a:pt x="7" y="2"/>
                  </a:lnTo>
                  <a:lnTo>
                    <a:pt x="8" y="2"/>
                  </a:lnTo>
                  <a:lnTo>
                    <a:pt x="8" y="1"/>
                  </a:lnTo>
                  <a:lnTo>
                    <a:pt x="9" y="1"/>
                  </a:lnTo>
                  <a:lnTo>
                    <a:pt x="36" y="0"/>
                  </a:lnTo>
                  <a:lnTo>
                    <a:pt x="35" y="0"/>
                  </a:lnTo>
                  <a:lnTo>
                    <a:pt x="34" y="0"/>
                  </a:lnTo>
                  <a:lnTo>
                    <a:pt x="25" y="3"/>
                  </a:lnTo>
                  <a:lnTo>
                    <a:pt x="21" y="6"/>
                  </a:lnTo>
                  <a:lnTo>
                    <a:pt x="14" y="16"/>
                  </a:lnTo>
                  <a:lnTo>
                    <a:pt x="13" y="17"/>
                  </a:lnTo>
                  <a:lnTo>
                    <a:pt x="13" y="18"/>
                  </a:lnTo>
                  <a:lnTo>
                    <a:pt x="13" y="19"/>
                  </a:lnTo>
                  <a:lnTo>
                    <a:pt x="13" y="20"/>
                  </a:lnTo>
                  <a:lnTo>
                    <a:pt x="12" y="24"/>
                  </a:lnTo>
                  <a:lnTo>
                    <a:pt x="12" y="25"/>
                  </a:lnTo>
                  <a:lnTo>
                    <a:pt x="15" y="36"/>
                  </a:lnTo>
                  <a:lnTo>
                    <a:pt x="16" y="37"/>
                  </a:lnTo>
                  <a:lnTo>
                    <a:pt x="16" y="38"/>
                  </a:lnTo>
                  <a:lnTo>
                    <a:pt x="17" y="38"/>
                  </a:lnTo>
                  <a:lnTo>
                    <a:pt x="17" y="39"/>
                  </a:lnTo>
                  <a:lnTo>
                    <a:pt x="18" y="40"/>
                  </a:lnTo>
                  <a:lnTo>
                    <a:pt x="19" y="41"/>
                  </a:lnTo>
                  <a:lnTo>
                    <a:pt x="19" y="42"/>
                  </a:lnTo>
                  <a:lnTo>
                    <a:pt x="35" y="49"/>
                  </a:lnTo>
                  <a:lnTo>
                    <a:pt x="36" y="49"/>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1" name="未知"/>
            <p:cNvSpPr/>
            <p:nvPr/>
          </p:nvSpPr>
          <p:spPr bwMode="auto">
            <a:xfrm>
              <a:off x="648" y="1515"/>
              <a:ext cx="15" cy="20"/>
            </a:xfrm>
            <a:custGeom>
              <a:avLst/>
              <a:gdLst>
                <a:gd name="T0" fmla="*/ 0 w 37"/>
                <a:gd name="T1" fmla="*/ 0 h 49"/>
                <a:gd name="T2" fmla="*/ 0 w 37"/>
                <a:gd name="T3" fmla="*/ 0 h 49"/>
                <a:gd name="T4" fmla="*/ 0 w 37"/>
                <a:gd name="T5" fmla="*/ 0 h 49"/>
                <a:gd name="T6" fmla="*/ 0 w 37"/>
                <a:gd name="T7" fmla="*/ 0 h 49"/>
                <a:gd name="T8" fmla="*/ 0 w 37"/>
                <a:gd name="T9" fmla="*/ 0 h 49"/>
                <a:gd name="T10" fmla="*/ 0 w 37"/>
                <a:gd name="T11" fmla="*/ 0 h 49"/>
                <a:gd name="T12" fmla="*/ 0 w 37"/>
                <a:gd name="T13" fmla="*/ 0 h 49"/>
                <a:gd name="T14" fmla="*/ 0 w 37"/>
                <a:gd name="T15" fmla="*/ 0 h 49"/>
                <a:gd name="T16" fmla="*/ 0 w 37"/>
                <a:gd name="T17" fmla="*/ 0 h 49"/>
                <a:gd name="T18" fmla="*/ 0 w 37"/>
                <a:gd name="T19" fmla="*/ 0 h 49"/>
                <a:gd name="T20" fmla="*/ 0 w 37"/>
                <a:gd name="T21" fmla="*/ 0 h 49"/>
                <a:gd name="T22" fmla="*/ 0 w 37"/>
                <a:gd name="T23" fmla="*/ 0 h 49"/>
                <a:gd name="T24" fmla="*/ 0 w 37"/>
                <a:gd name="T25" fmla="*/ 0 h 49"/>
                <a:gd name="T26" fmla="*/ 0 w 37"/>
                <a:gd name="T27" fmla="*/ 0 h 49"/>
                <a:gd name="T28" fmla="*/ 0 w 37"/>
                <a:gd name="T29" fmla="*/ 0 h 49"/>
                <a:gd name="T30" fmla="*/ 0 w 37"/>
                <a:gd name="T31" fmla="*/ 0 h 49"/>
                <a:gd name="T32" fmla="*/ 0 w 37"/>
                <a:gd name="T33" fmla="*/ 0 h 49"/>
                <a:gd name="T34" fmla="*/ 0 w 37"/>
                <a:gd name="T35" fmla="*/ 0 h 49"/>
                <a:gd name="T36" fmla="*/ 0 w 37"/>
                <a:gd name="T37" fmla="*/ 0 h 49"/>
                <a:gd name="T38" fmla="*/ 0 w 37"/>
                <a:gd name="T39" fmla="*/ 0 h 49"/>
                <a:gd name="T40" fmla="*/ 0 w 37"/>
                <a:gd name="T41" fmla="*/ 0 h 49"/>
                <a:gd name="T42" fmla="*/ 0 w 37"/>
                <a:gd name="T43" fmla="*/ 0 h 49"/>
                <a:gd name="T44" fmla="*/ 0 w 37"/>
                <a:gd name="T45" fmla="*/ 0 h 49"/>
                <a:gd name="T46" fmla="*/ 0 w 37"/>
                <a:gd name="T47" fmla="*/ 0 h 49"/>
                <a:gd name="T48" fmla="*/ 0 w 37"/>
                <a:gd name="T49" fmla="*/ 0 h 49"/>
                <a:gd name="T50" fmla="*/ 0 w 37"/>
                <a:gd name="T51" fmla="*/ 0 h 49"/>
                <a:gd name="T52" fmla="*/ 0 w 37"/>
                <a:gd name="T53" fmla="*/ 0 h 49"/>
                <a:gd name="T54" fmla="*/ 0 w 37"/>
                <a:gd name="T55" fmla="*/ 0 h 49"/>
                <a:gd name="T56" fmla="*/ 0 w 37"/>
                <a:gd name="T57" fmla="*/ 0 h 49"/>
                <a:gd name="T58" fmla="*/ 0 w 37"/>
                <a:gd name="T59" fmla="*/ 0 h 49"/>
                <a:gd name="T60" fmla="*/ 0 w 37"/>
                <a:gd name="T61" fmla="*/ 0 h 49"/>
                <a:gd name="T62" fmla="*/ 0 w 37"/>
                <a:gd name="T63" fmla="*/ 0 h 49"/>
                <a:gd name="T64" fmla="*/ 0 w 37"/>
                <a:gd name="T65" fmla="*/ 0 h 49"/>
                <a:gd name="T66" fmla="*/ 0 w 37"/>
                <a:gd name="T67" fmla="*/ 0 h 49"/>
                <a:gd name="T68" fmla="*/ 0 w 37"/>
                <a:gd name="T69" fmla="*/ 0 h 49"/>
                <a:gd name="T70" fmla="*/ 0 w 37"/>
                <a:gd name="T71" fmla="*/ 0 h 49"/>
                <a:gd name="T72" fmla="*/ 0 w 37"/>
                <a:gd name="T73" fmla="*/ 0 h 49"/>
                <a:gd name="T74" fmla="*/ 0 w 37"/>
                <a:gd name="T75" fmla="*/ 0 h 49"/>
                <a:gd name="T76" fmla="*/ 0 w 37"/>
                <a:gd name="T77" fmla="*/ 0 h 49"/>
                <a:gd name="T78" fmla="*/ 0 w 37"/>
                <a:gd name="T79" fmla="*/ 0 h 49"/>
                <a:gd name="T80" fmla="*/ 0 w 37"/>
                <a:gd name="T81" fmla="*/ 0 h 49"/>
                <a:gd name="T82" fmla="*/ 0 w 37"/>
                <a:gd name="T83" fmla="*/ 0 h 49"/>
                <a:gd name="T84" fmla="*/ 0 w 37"/>
                <a:gd name="T85" fmla="*/ 0 h 49"/>
                <a:gd name="T86" fmla="*/ 0 w 37"/>
                <a:gd name="T87" fmla="*/ 0 h 49"/>
                <a:gd name="T88" fmla="*/ 0 w 37"/>
                <a:gd name="T89" fmla="*/ 0 h 49"/>
                <a:gd name="T90" fmla="*/ 0 w 37"/>
                <a:gd name="T91" fmla="*/ 0 h 49"/>
                <a:gd name="T92" fmla="*/ 0 w 37"/>
                <a:gd name="T93" fmla="*/ 0 h 49"/>
                <a:gd name="T94" fmla="*/ 0 w 37"/>
                <a:gd name="T95" fmla="*/ 0 h 49"/>
                <a:gd name="T96" fmla="*/ 0 w 37"/>
                <a:gd name="T97" fmla="*/ 0 h 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 h="49">
                  <a:moveTo>
                    <a:pt x="0" y="49"/>
                  </a:moveTo>
                  <a:lnTo>
                    <a:pt x="17" y="42"/>
                  </a:lnTo>
                  <a:lnTo>
                    <a:pt x="18" y="41"/>
                  </a:lnTo>
                  <a:lnTo>
                    <a:pt x="19" y="40"/>
                  </a:lnTo>
                  <a:lnTo>
                    <a:pt x="20" y="39"/>
                  </a:lnTo>
                  <a:lnTo>
                    <a:pt x="21" y="37"/>
                  </a:lnTo>
                  <a:lnTo>
                    <a:pt x="22" y="36"/>
                  </a:lnTo>
                  <a:lnTo>
                    <a:pt x="22" y="35"/>
                  </a:lnTo>
                  <a:lnTo>
                    <a:pt x="22" y="34"/>
                  </a:lnTo>
                  <a:lnTo>
                    <a:pt x="24" y="30"/>
                  </a:lnTo>
                  <a:lnTo>
                    <a:pt x="24" y="26"/>
                  </a:lnTo>
                  <a:lnTo>
                    <a:pt x="24" y="24"/>
                  </a:lnTo>
                  <a:lnTo>
                    <a:pt x="24" y="23"/>
                  </a:lnTo>
                  <a:lnTo>
                    <a:pt x="24" y="22"/>
                  </a:lnTo>
                  <a:lnTo>
                    <a:pt x="24" y="21"/>
                  </a:lnTo>
                  <a:lnTo>
                    <a:pt x="24" y="20"/>
                  </a:lnTo>
                  <a:lnTo>
                    <a:pt x="24" y="19"/>
                  </a:lnTo>
                  <a:lnTo>
                    <a:pt x="23" y="17"/>
                  </a:lnTo>
                  <a:lnTo>
                    <a:pt x="23" y="16"/>
                  </a:lnTo>
                  <a:lnTo>
                    <a:pt x="21" y="12"/>
                  </a:lnTo>
                  <a:lnTo>
                    <a:pt x="20" y="10"/>
                  </a:lnTo>
                  <a:lnTo>
                    <a:pt x="19" y="9"/>
                  </a:lnTo>
                  <a:lnTo>
                    <a:pt x="15" y="5"/>
                  </a:lnTo>
                  <a:lnTo>
                    <a:pt x="14" y="5"/>
                  </a:lnTo>
                  <a:lnTo>
                    <a:pt x="11" y="3"/>
                  </a:lnTo>
                  <a:lnTo>
                    <a:pt x="10" y="3"/>
                  </a:lnTo>
                  <a:lnTo>
                    <a:pt x="10" y="2"/>
                  </a:lnTo>
                  <a:lnTo>
                    <a:pt x="9" y="2"/>
                  </a:lnTo>
                  <a:lnTo>
                    <a:pt x="8" y="2"/>
                  </a:lnTo>
                  <a:lnTo>
                    <a:pt x="0" y="0"/>
                  </a:lnTo>
                  <a:lnTo>
                    <a:pt x="28" y="0"/>
                  </a:lnTo>
                  <a:lnTo>
                    <a:pt x="28" y="1"/>
                  </a:lnTo>
                  <a:lnTo>
                    <a:pt x="29" y="1"/>
                  </a:lnTo>
                  <a:lnTo>
                    <a:pt x="29" y="2"/>
                  </a:lnTo>
                  <a:lnTo>
                    <a:pt x="30" y="2"/>
                  </a:lnTo>
                  <a:lnTo>
                    <a:pt x="30" y="3"/>
                  </a:lnTo>
                  <a:lnTo>
                    <a:pt x="31" y="4"/>
                  </a:lnTo>
                  <a:lnTo>
                    <a:pt x="31" y="5"/>
                  </a:lnTo>
                  <a:lnTo>
                    <a:pt x="32" y="5"/>
                  </a:lnTo>
                  <a:lnTo>
                    <a:pt x="32" y="6"/>
                  </a:lnTo>
                  <a:lnTo>
                    <a:pt x="32" y="7"/>
                  </a:lnTo>
                  <a:lnTo>
                    <a:pt x="33" y="7"/>
                  </a:lnTo>
                  <a:lnTo>
                    <a:pt x="33" y="8"/>
                  </a:lnTo>
                  <a:lnTo>
                    <a:pt x="34" y="9"/>
                  </a:lnTo>
                  <a:lnTo>
                    <a:pt x="35" y="12"/>
                  </a:lnTo>
                  <a:lnTo>
                    <a:pt x="35" y="13"/>
                  </a:lnTo>
                  <a:lnTo>
                    <a:pt x="35" y="14"/>
                  </a:lnTo>
                  <a:lnTo>
                    <a:pt x="36" y="14"/>
                  </a:lnTo>
                  <a:lnTo>
                    <a:pt x="36" y="15"/>
                  </a:lnTo>
                  <a:lnTo>
                    <a:pt x="36" y="16"/>
                  </a:lnTo>
                  <a:lnTo>
                    <a:pt x="37" y="21"/>
                  </a:lnTo>
                  <a:lnTo>
                    <a:pt x="37" y="22"/>
                  </a:lnTo>
                  <a:lnTo>
                    <a:pt x="37" y="23"/>
                  </a:lnTo>
                  <a:lnTo>
                    <a:pt x="37" y="24"/>
                  </a:lnTo>
                  <a:lnTo>
                    <a:pt x="37" y="26"/>
                  </a:lnTo>
                  <a:lnTo>
                    <a:pt x="37" y="27"/>
                  </a:lnTo>
                  <a:lnTo>
                    <a:pt x="37" y="28"/>
                  </a:lnTo>
                  <a:lnTo>
                    <a:pt x="37" y="29"/>
                  </a:lnTo>
                  <a:lnTo>
                    <a:pt x="37" y="30"/>
                  </a:lnTo>
                  <a:lnTo>
                    <a:pt x="36" y="32"/>
                  </a:lnTo>
                  <a:lnTo>
                    <a:pt x="36" y="33"/>
                  </a:lnTo>
                  <a:lnTo>
                    <a:pt x="36" y="34"/>
                  </a:lnTo>
                  <a:lnTo>
                    <a:pt x="35" y="35"/>
                  </a:lnTo>
                  <a:lnTo>
                    <a:pt x="34" y="39"/>
                  </a:lnTo>
                  <a:lnTo>
                    <a:pt x="34" y="40"/>
                  </a:lnTo>
                  <a:lnTo>
                    <a:pt x="32" y="43"/>
                  </a:lnTo>
                  <a:lnTo>
                    <a:pt x="31" y="44"/>
                  </a:lnTo>
                  <a:lnTo>
                    <a:pt x="31" y="45"/>
                  </a:lnTo>
                  <a:lnTo>
                    <a:pt x="30" y="46"/>
                  </a:lnTo>
                  <a:lnTo>
                    <a:pt x="30" y="47"/>
                  </a:lnTo>
                  <a:lnTo>
                    <a:pt x="29" y="47"/>
                  </a:lnTo>
                  <a:lnTo>
                    <a:pt x="29" y="48"/>
                  </a:lnTo>
                  <a:lnTo>
                    <a:pt x="28" y="48"/>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2" name="未知"/>
            <p:cNvSpPr/>
            <p:nvPr/>
          </p:nvSpPr>
          <p:spPr bwMode="auto">
            <a:xfrm>
              <a:off x="637" y="1510"/>
              <a:ext cx="22" cy="5"/>
            </a:xfrm>
            <a:custGeom>
              <a:avLst/>
              <a:gdLst>
                <a:gd name="T0" fmla="*/ 0 w 55"/>
                <a:gd name="T1" fmla="*/ 0 h 12"/>
                <a:gd name="T2" fmla="*/ 0 w 55"/>
                <a:gd name="T3" fmla="*/ 0 h 12"/>
                <a:gd name="T4" fmla="*/ 0 w 55"/>
                <a:gd name="T5" fmla="*/ 0 h 12"/>
                <a:gd name="T6" fmla="*/ 0 w 55"/>
                <a:gd name="T7" fmla="*/ 0 h 12"/>
                <a:gd name="T8" fmla="*/ 0 w 55"/>
                <a:gd name="T9" fmla="*/ 0 h 12"/>
                <a:gd name="T10" fmla="*/ 0 w 55"/>
                <a:gd name="T11" fmla="*/ 0 h 12"/>
                <a:gd name="T12" fmla="*/ 0 w 55"/>
                <a:gd name="T13" fmla="*/ 0 h 12"/>
                <a:gd name="T14" fmla="*/ 0 w 55"/>
                <a:gd name="T15" fmla="*/ 0 h 12"/>
                <a:gd name="T16" fmla="*/ 0 w 55"/>
                <a:gd name="T17" fmla="*/ 0 h 12"/>
                <a:gd name="T18" fmla="*/ 0 w 55"/>
                <a:gd name="T19" fmla="*/ 0 h 12"/>
                <a:gd name="T20" fmla="*/ 0 w 55"/>
                <a:gd name="T21" fmla="*/ 0 h 12"/>
                <a:gd name="T22" fmla="*/ 0 w 55"/>
                <a:gd name="T23" fmla="*/ 0 h 12"/>
                <a:gd name="T24" fmla="*/ 0 w 55"/>
                <a:gd name="T25" fmla="*/ 0 h 12"/>
                <a:gd name="T26" fmla="*/ 0 w 55"/>
                <a:gd name="T27" fmla="*/ 0 h 12"/>
                <a:gd name="T28" fmla="*/ 0 w 55"/>
                <a:gd name="T29" fmla="*/ 0 h 12"/>
                <a:gd name="T30" fmla="*/ 0 w 55"/>
                <a:gd name="T31" fmla="*/ 0 h 12"/>
                <a:gd name="T32" fmla="*/ 0 w 55"/>
                <a:gd name="T33" fmla="*/ 0 h 12"/>
                <a:gd name="T34" fmla="*/ 0 w 55"/>
                <a:gd name="T35" fmla="*/ 0 h 12"/>
                <a:gd name="T36" fmla="*/ 0 w 55"/>
                <a:gd name="T37" fmla="*/ 0 h 12"/>
                <a:gd name="T38" fmla="*/ 0 w 55"/>
                <a:gd name="T39" fmla="*/ 0 h 12"/>
                <a:gd name="T40" fmla="*/ 0 w 55"/>
                <a:gd name="T41" fmla="*/ 0 h 12"/>
                <a:gd name="T42" fmla="*/ 0 w 55"/>
                <a:gd name="T43" fmla="*/ 0 h 12"/>
                <a:gd name="T44" fmla="*/ 0 w 55"/>
                <a:gd name="T45" fmla="*/ 0 h 12"/>
                <a:gd name="T46" fmla="*/ 0 w 55"/>
                <a:gd name="T47" fmla="*/ 0 h 12"/>
                <a:gd name="T48" fmla="*/ 0 w 55"/>
                <a:gd name="T49" fmla="*/ 0 h 12"/>
                <a:gd name="T50" fmla="*/ 0 w 55"/>
                <a:gd name="T51" fmla="*/ 0 h 12"/>
                <a:gd name="T52" fmla="*/ 0 w 55"/>
                <a:gd name="T53" fmla="*/ 0 h 12"/>
                <a:gd name="T54" fmla="*/ 0 w 55"/>
                <a:gd name="T55" fmla="*/ 0 h 12"/>
                <a:gd name="T56" fmla="*/ 0 w 55"/>
                <a:gd name="T57" fmla="*/ 0 h 12"/>
                <a:gd name="T58" fmla="*/ 0 w 55"/>
                <a:gd name="T59" fmla="*/ 0 h 12"/>
                <a:gd name="T60" fmla="*/ 0 w 55"/>
                <a:gd name="T61" fmla="*/ 0 h 12"/>
                <a:gd name="T62" fmla="*/ 0 w 55"/>
                <a:gd name="T63" fmla="*/ 0 h 12"/>
                <a:gd name="T64" fmla="*/ 0 w 55"/>
                <a:gd name="T65" fmla="*/ 0 h 12"/>
                <a:gd name="T66" fmla="*/ 0 w 55"/>
                <a:gd name="T67" fmla="*/ 0 h 12"/>
                <a:gd name="T68" fmla="*/ 0 w 55"/>
                <a:gd name="T69" fmla="*/ 0 h 12"/>
                <a:gd name="T70" fmla="*/ 0 w 55"/>
                <a:gd name="T71" fmla="*/ 0 h 12"/>
                <a:gd name="T72" fmla="*/ 0 w 55"/>
                <a:gd name="T73" fmla="*/ 0 h 12"/>
                <a:gd name="T74" fmla="*/ 0 w 55"/>
                <a:gd name="T75" fmla="*/ 0 h 12"/>
                <a:gd name="T76" fmla="*/ 0 w 55"/>
                <a:gd name="T77" fmla="*/ 0 h 12"/>
                <a:gd name="T78" fmla="*/ 0 w 55"/>
                <a:gd name="T79" fmla="*/ 0 h 12"/>
                <a:gd name="T80" fmla="*/ 0 w 55"/>
                <a:gd name="T81" fmla="*/ 0 h 12"/>
                <a:gd name="T82" fmla="*/ 0 w 55"/>
                <a:gd name="T83" fmla="*/ 0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5" h="12">
                  <a:moveTo>
                    <a:pt x="0" y="12"/>
                  </a:moveTo>
                  <a:lnTo>
                    <a:pt x="0" y="12"/>
                  </a:lnTo>
                  <a:lnTo>
                    <a:pt x="1" y="11"/>
                  </a:lnTo>
                  <a:lnTo>
                    <a:pt x="2" y="9"/>
                  </a:lnTo>
                  <a:lnTo>
                    <a:pt x="3" y="9"/>
                  </a:lnTo>
                  <a:lnTo>
                    <a:pt x="5" y="8"/>
                  </a:lnTo>
                  <a:lnTo>
                    <a:pt x="7" y="6"/>
                  </a:lnTo>
                  <a:lnTo>
                    <a:pt x="8" y="5"/>
                  </a:lnTo>
                  <a:lnTo>
                    <a:pt x="12" y="3"/>
                  </a:lnTo>
                  <a:lnTo>
                    <a:pt x="13" y="3"/>
                  </a:lnTo>
                  <a:lnTo>
                    <a:pt x="15" y="2"/>
                  </a:lnTo>
                  <a:lnTo>
                    <a:pt x="16" y="2"/>
                  </a:lnTo>
                  <a:lnTo>
                    <a:pt x="17" y="1"/>
                  </a:lnTo>
                  <a:lnTo>
                    <a:pt x="19" y="1"/>
                  </a:lnTo>
                  <a:lnTo>
                    <a:pt x="20" y="0"/>
                  </a:lnTo>
                  <a:lnTo>
                    <a:pt x="22" y="0"/>
                  </a:lnTo>
                  <a:lnTo>
                    <a:pt x="23" y="0"/>
                  </a:lnTo>
                  <a:lnTo>
                    <a:pt x="24" y="0"/>
                  </a:lnTo>
                  <a:lnTo>
                    <a:pt x="26" y="0"/>
                  </a:lnTo>
                  <a:lnTo>
                    <a:pt x="27" y="0"/>
                  </a:lnTo>
                  <a:lnTo>
                    <a:pt x="29" y="0"/>
                  </a:lnTo>
                  <a:lnTo>
                    <a:pt x="30" y="0"/>
                  </a:lnTo>
                  <a:lnTo>
                    <a:pt x="32" y="0"/>
                  </a:lnTo>
                  <a:lnTo>
                    <a:pt x="33" y="0"/>
                  </a:lnTo>
                  <a:lnTo>
                    <a:pt x="35" y="0"/>
                  </a:lnTo>
                  <a:lnTo>
                    <a:pt x="36" y="1"/>
                  </a:lnTo>
                  <a:lnTo>
                    <a:pt x="37" y="1"/>
                  </a:lnTo>
                  <a:lnTo>
                    <a:pt x="39" y="2"/>
                  </a:lnTo>
                  <a:lnTo>
                    <a:pt x="40" y="2"/>
                  </a:lnTo>
                  <a:lnTo>
                    <a:pt x="41" y="3"/>
                  </a:lnTo>
                  <a:lnTo>
                    <a:pt x="43" y="3"/>
                  </a:lnTo>
                  <a:lnTo>
                    <a:pt x="44" y="4"/>
                  </a:lnTo>
                  <a:lnTo>
                    <a:pt x="45" y="4"/>
                  </a:lnTo>
                  <a:lnTo>
                    <a:pt x="46" y="5"/>
                  </a:lnTo>
                  <a:lnTo>
                    <a:pt x="48" y="6"/>
                  </a:lnTo>
                  <a:lnTo>
                    <a:pt x="49" y="7"/>
                  </a:lnTo>
                  <a:lnTo>
                    <a:pt x="50" y="8"/>
                  </a:lnTo>
                  <a:lnTo>
                    <a:pt x="51" y="9"/>
                  </a:lnTo>
                  <a:lnTo>
                    <a:pt x="52" y="9"/>
                  </a:lnTo>
                  <a:lnTo>
                    <a:pt x="53" y="11"/>
                  </a:lnTo>
                  <a:lnTo>
                    <a:pt x="54" y="12"/>
                  </a:lnTo>
                  <a:lnTo>
                    <a:pt x="55" y="12"/>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3" name="未知"/>
            <p:cNvSpPr/>
            <p:nvPr/>
          </p:nvSpPr>
          <p:spPr bwMode="auto">
            <a:xfrm>
              <a:off x="638" y="1515"/>
              <a:ext cx="19" cy="20"/>
            </a:xfrm>
            <a:custGeom>
              <a:avLst/>
              <a:gdLst>
                <a:gd name="T0" fmla="*/ 0 w 48"/>
                <a:gd name="T1" fmla="*/ 0 h 49"/>
                <a:gd name="T2" fmla="*/ 0 w 48"/>
                <a:gd name="T3" fmla="*/ 0 h 49"/>
                <a:gd name="T4" fmla="*/ 0 w 48"/>
                <a:gd name="T5" fmla="*/ 0 h 49"/>
                <a:gd name="T6" fmla="*/ 0 w 48"/>
                <a:gd name="T7" fmla="*/ 0 h 49"/>
                <a:gd name="T8" fmla="*/ 0 w 48"/>
                <a:gd name="T9" fmla="*/ 0 h 49"/>
                <a:gd name="T10" fmla="*/ 0 w 48"/>
                <a:gd name="T11" fmla="*/ 0 h 49"/>
                <a:gd name="T12" fmla="*/ 0 w 48"/>
                <a:gd name="T13" fmla="*/ 0 h 49"/>
                <a:gd name="T14" fmla="*/ 0 w 48"/>
                <a:gd name="T15" fmla="*/ 0 h 49"/>
                <a:gd name="T16" fmla="*/ 0 w 48"/>
                <a:gd name="T17" fmla="*/ 0 h 49"/>
                <a:gd name="T18" fmla="*/ 0 w 48"/>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41" y="42"/>
                  </a:moveTo>
                  <a:lnTo>
                    <a:pt x="24" y="49"/>
                  </a:lnTo>
                  <a:lnTo>
                    <a:pt x="23" y="49"/>
                  </a:lnTo>
                  <a:lnTo>
                    <a:pt x="0" y="24"/>
                  </a:lnTo>
                  <a:lnTo>
                    <a:pt x="24" y="0"/>
                  </a:lnTo>
                  <a:lnTo>
                    <a:pt x="25" y="0"/>
                  </a:lnTo>
                  <a:lnTo>
                    <a:pt x="48" y="24"/>
                  </a:lnTo>
                  <a:lnTo>
                    <a:pt x="48" y="26"/>
                  </a:lnTo>
                  <a:lnTo>
                    <a:pt x="41" y="42"/>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4" name="未知"/>
            <p:cNvSpPr/>
            <p:nvPr/>
          </p:nvSpPr>
          <p:spPr bwMode="auto">
            <a:xfrm>
              <a:off x="633" y="1510"/>
              <a:ext cx="30" cy="29"/>
            </a:xfrm>
            <a:custGeom>
              <a:avLst/>
              <a:gdLst>
                <a:gd name="T0" fmla="*/ 0 w 73"/>
                <a:gd name="T1" fmla="*/ 0 h 73"/>
                <a:gd name="T2" fmla="*/ 0 w 73"/>
                <a:gd name="T3" fmla="*/ 0 h 73"/>
                <a:gd name="T4" fmla="*/ 0 w 73"/>
                <a:gd name="T5" fmla="*/ 0 h 73"/>
                <a:gd name="T6" fmla="*/ 0 w 73"/>
                <a:gd name="T7" fmla="*/ 0 h 73"/>
                <a:gd name="T8" fmla="*/ 0 w 73"/>
                <a:gd name="T9" fmla="*/ 0 h 73"/>
                <a:gd name="T10" fmla="*/ 0 w 73"/>
                <a:gd name="T11" fmla="*/ 0 h 73"/>
                <a:gd name="T12" fmla="*/ 0 w 73"/>
                <a:gd name="T13" fmla="*/ 0 h 73"/>
                <a:gd name="T14" fmla="*/ 0 w 73"/>
                <a:gd name="T15" fmla="*/ 0 h 73"/>
                <a:gd name="T16" fmla="*/ 0 w 73"/>
                <a:gd name="T17" fmla="*/ 0 h 73"/>
                <a:gd name="T18" fmla="*/ 0 w 7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73">
                  <a:moveTo>
                    <a:pt x="62" y="11"/>
                  </a:moveTo>
                  <a:lnTo>
                    <a:pt x="36" y="0"/>
                  </a:lnTo>
                  <a:lnTo>
                    <a:pt x="35" y="0"/>
                  </a:lnTo>
                  <a:lnTo>
                    <a:pt x="0" y="36"/>
                  </a:lnTo>
                  <a:lnTo>
                    <a:pt x="0" y="39"/>
                  </a:lnTo>
                  <a:lnTo>
                    <a:pt x="36" y="73"/>
                  </a:lnTo>
                  <a:lnTo>
                    <a:pt x="38" y="73"/>
                  </a:lnTo>
                  <a:lnTo>
                    <a:pt x="73" y="36"/>
                  </a:lnTo>
                  <a:lnTo>
                    <a:pt x="73" y="35"/>
                  </a:lnTo>
                  <a:lnTo>
                    <a:pt x="62" y="1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5" name="未知"/>
            <p:cNvSpPr/>
            <p:nvPr/>
          </p:nvSpPr>
          <p:spPr bwMode="auto">
            <a:xfrm>
              <a:off x="692" y="1433"/>
              <a:ext cx="44" cy="45"/>
            </a:xfrm>
            <a:custGeom>
              <a:avLst/>
              <a:gdLst>
                <a:gd name="T0" fmla="*/ 0 w 109"/>
                <a:gd name="T1" fmla="*/ 0 h 111"/>
                <a:gd name="T2" fmla="*/ 0 w 109"/>
                <a:gd name="T3" fmla="*/ 0 h 111"/>
                <a:gd name="T4" fmla="*/ 0 w 109"/>
                <a:gd name="T5" fmla="*/ 0 h 111"/>
                <a:gd name="T6" fmla="*/ 0 w 109"/>
                <a:gd name="T7" fmla="*/ 0 h 111"/>
                <a:gd name="T8" fmla="*/ 0 w 109"/>
                <a:gd name="T9" fmla="*/ 0 h 111"/>
                <a:gd name="T10" fmla="*/ 0 w 109"/>
                <a:gd name="T11" fmla="*/ 0 h 111"/>
                <a:gd name="T12" fmla="*/ 0 w 109"/>
                <a:gd name="T13" fmla="*/ 0 h 111"/>
                <a:gd name="T14" fmla="*/ 0 w 109"/>
                <a:gd name="T15" fmla="*/ 0 h 111"/>
                <a:gd name="T16" fmla="*/ 0 w 109"/>
                <a:gd name="T17" fmla="*/ 0 h 111"/>
                <a:gd name="T18" fmla="*/ 0 w 109"/>
                <a:gd name="T19" fmla="*/ 0 h 111"/>
                <a:gd name="T20" fmla="*/ 0 w 109"/>
                <a:gd name="T21" fmla="*/ 0 h 111"/>
                <a:gd name="T22" fmla="*/ 0 w 109"/>
                <a:gd name="T23" fmla="*/ 0 h 111"/>
                <a:gd name="T24" fmla="*/ 0 w 109"/>
                <a:gd name="T25" fmla="*/ 0 h 111"/>
                <a:gd name="T26" fmla="*/ 0 w 109"/>
                <a:gd name="T27" fmla="*/ 0 h 111"/>
                <a:gd name="T28" fmla="*/ 0 w 109"/>
                <a:gd name="T29" fmla="*/ 0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1">
                  <a:moveTo>
                    <a:pt x="24" y="85"/>
                  </a:moveTo>
                  <a:lnTo>
                    <a:pt x="65" y="40"/>
                  </a:lnTo>
                  <a:lnTo>
                    <a:pt x="67" y="36"/>
                  </a:lnTo>
                  <a:lnTo>
                    <a:pt x="109" y="111"/>
                  </a:lnTo>
                  <a:lnTo>
                    <a:pt x="67" y="36"/>
                  </a:lnTo>
                  <a:lnTo>
                    <a:pt x="66" y="35"/>
                  </a:lnTo>
                  <a:lnTo>
                    <a:pt x="66" y="34"/>
                  </a:lnTo>
                  <a:lnTo>
                    <a:pt x="65" y="34"/>
                  </a:lnTo>
                  <a:lnTo>
                    <a:pt x="64" y="35"/>
                  </a:lnTo>
                  <a:lnTo>
                    <a:pt x="18" y="74"/>
                  </a:lnTo>
                  <a:lnTo>
                    <a:pt x="0" y="0"/>
                  </a:lnTo>
                  <a:lnTo>
                    <a:pt x="18" y="74"/>
                  </a:lnTo>
                  <a:lnTo>
                    <a:pt x="23" y="86"/>
                  </a:lnTo>
                  <a:lnTo>
                    <a:pt x="24" y="85"/>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6" name="未知"/>
            <p:cNvSpPr/>
            <p:nvPr/>
          </p:nvSpPr>
          <p:spPr bwMode="auto">
            <a:xfrm>
              <a:off x="679" y="1446"/>
              <a:ext cx="27"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47" y="58"/>
                  </a:moveTo>
                  <a:lnTo>
                    <a:pt x="55" y="54"/>
                  </a:lnTo>
                  <a:lnTo>
                    <a:pt x="66" y="93"/>
                  </a:lnTo>
                  <a:lnTo>
                    <a:pt x="55" y="54"/>
                  </a:lnTo>
                  <a:lnTo>
                    <a:pt x="50" y="42"/>
                  </a:lnTo>
                  <a:lnTo>
                    <a:pt x="43" y="55"/>
                  </a:lnTo>
                  <a:lnTo>
                    <a:pt x="0" y="0"/>
                  </a:lnTo>
                  <a:lnTo>
                    <a:pt x="43" y="55"/>
                  </a:lnTo>
                  <a:lnTo>
                    <a:pt x="43" y="56"/>
                  </a:lnTo>
                  <a:lnTo>
                    <a:pt x="46" y="58"/>
                  </a:lnTo>
                  <a:lnTo>
                    <a:pt x="47" y="58"/>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7" name="未知"/>
            <p:cNvSpPr/>
            <p:nvPr/>
          </p:nvSpPr>
          <p:spPr bwMode="auto">
            <a:xfrm>
              <a:off x="697" y="1447"/>
              <a:ext cx="22" cy="22"/>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30" y="37"/>
                  </a:moveTo>
                  <a:lnTo>
                    <a:pt x="3" y="56"/>
                  </a:lnTo>
                  <a:lnTo>
                    <a:pt x="2" y="56"/>
                  </a:lnTo>
                  <a:lnTo>
                    <a:pt x="0" y="53"/>
                  </a:lnTo>
                  <a:lnTo>
                    <a:pt x="0" y="52"/>
                  </a:lnTo>
                  <a:lnTo>
                    <a:pt x="41" y="7"/>
                  </a:lnTo>
                  <a:lnTo>
                    <a:pt x="54" y="0"/>
                  </a:lnTo>
                  <a:lnTo>
                    <a:pt x="55" y="0"/>
                  </a:lnTo>
                  <a:lnTo>
                    <a:pt x="55" y="1"/>
                  </a:lnTo>
                  <a:lnTo>
                    <a:pt x="56" y="2"/>
                  </a:lnTo>
                  <a:lnTo>
                    <a:pt x="55" y="3"/>
                  </a:lnTo>
                  <a:lnTo>
                    <a:pt x="30"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8" name="未知"/>
            <p:cNvSpPr/>
            <p:nvPr/>
          </p:nvSpPr>
          <p:spPr bwMode="auto">
            <a:xfrm>
              <a:off x="667" y="1427"/>
              <a:ext cx="110"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4" y="242"/>
                  </a:moveTo>
                  <a:lnTo>
                    <a:pt x="257" y="232"/>
                  </a:lnTo>
                  <a:lnTo>
                    <a:pt x="276" y="276"/>
                  </a:lnTo>
                  <a:lnTo>
                    <a:pt x="257" y="232"/>
                  </a:lnTo>
                  <a:lnTo>
                    <a:pt x="44" y="19"/>
                  </a:lnTo>
                  <a:lnTo>
                    <a:pt x="34" y="34"/>
                  </a:lnTo>
                  <a:lnTo>
                    <a:pt x="0" y="0"/>
                  </a:lnTo>
                  <a:lnTo>
                    <a:pt x="34" y="34"/>
                  </a:lnTo>
                  <a:lnTo>
                    <a:pt x="34" y="35"/>
                  </a:lnTo>
                  <a:lnTo>
                    <a:pt x="222" y="233"/>
                  </a:lnTo>
                  <a:lnTo>
                    <a:pt x="242" y="242"/>
                  </a:lnTo>
                  <a:lnTo>
                    <a:pt x="244" y="242"/>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9" name="未知"/>
            <p:cNvSpPr/>
            <p:nvPr/>
          </p:nvSpPr>
          <p:spPr bwMode="auto">
            <a:xfrm>
              <a:off x="677" y="1422"/>
              <a:ext cx="104"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2" y="241"/>
                  </a:moveTo>
                  <a:lnTo>
                    <a:pt x="232" y="240"/>
                  </a:lnTo>
                  <a:lnTo>
                    <a:pt x="232" y="238"/>
                  </a:lnTo>
                  <a:lnTo>
                    <a:pt x="262" y="262"/>
                  </a:lnTo>
                  <a:lnTo>
                    <a:pt x="232" y="238"/>
                  </a:lnTo>
                  <a:lnTo>
                    <a:pt x="232" y="237"/>
                  </a:lnTo>
                  <a:lnTo>
                    <a:pt x="44" y="39"/>
                  </a:lnTo>
                  <a:lnTo>
                    <a:pt x="24" y="30"/>
                  </a:lnTo>
                  <a:lnTo>
                    <a:pt x="22" y="30"/>
                  </a:lnTo>
                  <a:lnTo>
                    <a:pt x="21" y="30"/>
                  </a:lnTo>
                  <a:lnTo>
                    <a:pt x="19" y="30"/>
                  </a:lnTo>
                  <a:lnTo>
                    <a:pt x="0" y="0"/>
                  </a:lnTo>
                  <a:lnTo>
                    <a:pt x="19" y="30"/>
                  </a:lnTo>
                  <a:lnTo>
                    <a:pt x="232" y="243"/>
                  </a:lnTo>
                  <a:lnTo>
                    <a:pt x="232" y="241"/>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0" name="未知"/>
            <p:cNvSpPr/>
            <p:nvPr/>
          </p:nvSpPr>
          <p:spPr bwMode="auto">
            <a:xfrm>
              <a:off x="680" y="1434"/>
              <a:ext cx="89" cy="89"/>
            </a:xfrm>
            <a:custGeom>
              <a:avLst/>
              <a:gdLst>
                <a:gd name="T0" fmla="*/ 0 w 223"/>
                <a:gd name="T1" fmla="*/ 0 h 223"/>
                <a:gd name="T2" fmla="*/ 0 w 223"/>
                <a:gd name="T3" fmla="*/ 0 h 223"/>
                <a:gd name="T4" fmla="*/ 0 w 223"/>
                <a:gd name="T5" fmla="*/ 0 h 223"/>
                <a:gd name="T6" fmla="*/ 0 w 223"/>
                <a:gd name="T7" fmla="*/ 0 h 223"/>
                <a:gd name="T8" fmla="*/ 0 w 223"/>
                <a:gd name="T9" fmla="*/ 0 h 223"/>
                <a:gd name="T10" fmla="*/ 0 w 223"/>
                <a:gd name="T11" fmla="*/ 0 h 223"/>
                <a:gd name="T12" fmla="*/ 0 w 223"/>
                <a:gd name="T13" fmla="*/ 0 h 223"/>
                <a:gd name="T14" fmla="*/ 0 w 223"/>
                <a:gd name="T15" fmla="*/ 0 h 223"/>
                <a:gd name="T16" fmla="*/ 0 w 223"/>
                <a:gd name="T17" fmla="*/ 0 h 223"/>
                <a:gd name="T18" fmla="*/ 0 w 223"/>
                <a:gd name="T19" fmla="*/ 0 h 223"/>
                <a:gd name="T20" fmla="*/ 0 w 223"/>
                <a:gd name="T21" fmla="*/ 0 h 223"/>
                <a:gd name="T22" fmla="*/ 0 w 223"/>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3">
                  <a:moveTo>
                    <a:pt x="219" y="219"/>
                  </a:moveTo>
                  <a:lnTo>
                    <a:pt x="223" y="208"/>
                  </a:lnTo>
                  <a:lnTo>
                    <a:pt x="223" y="207"/>
                  </a:lnTo>
                  <a:lnTo>
                    <a:pt x="35" y="9"/>
                  </a:lnTo>
                  <a:lnTo>
                    <a:pt x="15" y="0"/>
                  </a:lnTo>
                  <a:lnTo>
                    <a:pt x="13" y="0"/>
                  </a:lnTo>
                  <a:lnTo>
                    <a:pt x="0" y="15"/>
                  </a:lnTo>
                  <a:lnTo>
                    <a:pt x="0" y="16"/>
                  </a:lnTo>
                  <a:lnTo>
                    <a:pt x="188" y="214"/>
                  </a:lnTo>
                  <a:lnTo>
                    <a:pt x="208" y="223"/>
                  </a:lnTo>
                  <a:lnTo>
                    <a:pt x="210" y="223"/>
                  </a:lnTo>
                  <a:lnTo>
                    <a:pt x="219"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 name="未知"/>
            <p:cNvSpPr/>
            <p:nvPr/>
          </p:nvSpPr>
          <p:spPr bwMode="auto">
            <a:xfrm>
              <a:off x="721" y="1466"/>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 name="未知"/>
            <p:cNvSpPr/>
            <p:nvPr/>
          </p:nvSpPr>
          <p:spPr bwMode="auto">
            <a:xfrm>
              <a:off x="720" y="1466"/>
              <a:ext cx="3" cy="22"/>
            </a:xfrm>
            <a:custGeom>
              <a:avLst/>
              <a:gdLst>
                <a:gd name="T0" fmla="*/ 1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 name="未知"/>
            <p:cNvSpPr/>
            <p:nvPr/>
          </p:nvSpPr>
          <p:spPr bwMode="auto">
            <a:xfrm>
              <a:off x="742" y="148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4" name="未知"/>
            <p:cNvSpPr/>
            <p:nvPr/>
          </p:nvSpPr>
          <p:spPr bwMode="auto">
            <a:xfrm>
              <a:off x="741" y="148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5" name="未知"/>
            <p:cNvSpPr/>
            <p:nvPr/>
          </p:nvSpPr>
          <p:spPr bwMode="auto">
            <a:xfrm>
              <a:off x="752" y="1496"/>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 name="未知"/>
            <p:cNvSpPr/>
            <p:nvPr/>
          </p:nvSpPr>
          <p:spPr bwMode="auto">
            <a:xfrm>
              <a:off x="751" y="149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7" name="未知"/>
            <p:cNvSpPr/>
            <p:nvPr/>
          </p:nvSpPr>
          <p:spPr bwMode="auto">
            <a:xfrm>
              <a:off x="732" y="147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8" name="未知"/>
            <p:cNvSpPr/>
            <p:nvPr/>
          </p:nvSpPr>
          <p:spPr bwMode="auto">
            <a:xfrm>
              <a:off x="731" y="147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9" name="未知"/>
            <p:cNvSpPr/>
            <p:nvPr/>
          </p:nvSpPr>
          <p:spPr bwMode="auto">
            <a:xfrm>
              <a:off x="712" y="1457"/>
              <a:ext cx="3" cy="22"/>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0" name="未知"/>
            <p:cNvSpPr/>
            <p:nvPr/>
          </p:nvSpPr>
          <p:spPr bwMode="auto">
            <a:xfrm>
              <a:off x="711" y="1457"/>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1" name="未知"/>
            <p:cNvSpPr/>
            <p:nvPr/>
          </p:nvSpPr>
          <p:spPr bwMode="auto">
            <a:xfrm>
              <a:off x="712" y="1494"/>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1" y="546"/>
                  </a:moveTo>
                  <a:lnTo>
                    <a:pt x="592" y="511"/>
                  </a:lnTo>
                  <a:lnTo>
                    <a:pt x="594" y="490"/>
                  </a:lnTo>
                  <a:lnTo>
                    <a:pt x="627" y="627"/>
                  </a:lnTo>
                  <a:lnTo>
                    <a:pt x="594" y="490"/>
                  </a:lnTo>
                  <a:lnTo>
                    <a:pt x="594" y="486"/>
                  </a:lnTo>
                  <a:lnTo>
                    <a:pt x="180" y="67"/>
                  </a:lnTo>
                  <a:lnTo>
                    <a:pt x="130" y="31"/>
                  </a:lnTo>
                  <a:lnTo>
                    <a:pt x="127" y="31"/>
                  </a:lnTo>
                  <a:lnTo>
                    <a:pt x="81" y="72"/>
                  </a:lnTo>
                  <a:lnTo>
                    <a:pt x="79" y="82"/>
                  </a:lnTo>
                  <a:lnTo>
                    <a:pt x="0" y="0"/>
                  </a:lnTo>
                  <a:lnTo>
                    <a:pt x="79" y="82"/>
                  </a:lnTo>
                  <a:lnTo>
                    <a:pt x="79" y="84"/>
                  </a:lnTo>
                  <a:lnTo>
                    <a:pt x="499" y="533"/>
                  </a:lnTo>
                  <a:lnTo>
                    <a:pt x="537" y="546"/>
                  </a:lnTo>
                  <a:lnTo>
                    <a:pt x="541" y="546"/>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2" name="未知"/>
            <p:cNvSpPr/>
            <p:nvPr/>
          </p:nvSpPr>
          <p:spPr bwMode="auto">
            <a:xfrm>
              <a:off x="757" y="1475"/>
              <a:ext cx="226" cy="224"/>
            </a:xfrm>
            <a:custGeom>
              <a:avLst/>
              <a:gdLst>
                <a:gd name="T0" fmla="*/ 0 w 563"/>
                <a:gd name="T1" fmla="*/ 0 h 562"/>
                <a:gd name="T2" fmla="*/ 0 w 563"/>
                <a:gd name="T3" fmla="*/ 0 h 562"/>
                <a:gd name="T4" fmla="*/ 0 w 563"/>
                <a:gd name="T5" fmla="*/ 0 h 562"/>
                <a:gd name="T6" fmla="*/ 0 w 563"/>
                <a:gd name="T7" fmla="*/ 0 h 562"/>
                <a:gd name="T8" fmla="*/ 0 w 563"/>
                <a:gd name="T9" fmla="*/ 0 h 562"/>
                <a:gd name="T10" fmla="*/ 0 w 563"/>
                <a:gd name="T11" fmla="*/ 0 h 562"/>
                <a:gd name="T12" fmla="*/ 0 w 563"/>
                <a:gd name="T13" fmla="*/ 0 h 562"/>
                <a:gd name="T14" fmla="*/ 0 w 563"/>
                <a:gd name="T15" fmla="*/ 0 h 5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2">
                  <a:moveTo>
                    <a:pt x="481" y="527"/>
                  </a:moveTo>
                  <a:lnTo>
                    <a:pt x="67" y="115"/>
                  </a:lnTo>
                  <a:lnTo>
                    <a:pt x="0" y="0"/>
                  </a:lnTo>
                  <a:lnTo>
                    <a:pt x="67" y="115"/>
                  </a:lnTo>
                  <a:lnTo>
                    <a:pt x="481" y="529"/>
                  </a:lnTo>
                  <a:lnTo>
                    <a:pt x="563" y="562"/>
                  </a:lnTo>
                  <a:lnTo>
                    <a:pt x="481" y="529"/>
                  </a:lnTo>
                  <a:lnTo>
                    <a:pt x="481" y="527"/>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3" name="未知"/>
            <p:cNvSpPr/>
            <p:nvPr/>
          </p:nvSpPr>
          <p:spPr bwMode="auto">
            <a:xfrm>
              <a:off x="676" y="1480"/>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3" y="124"/>
                  </a:moveTo>
                  <a:lnTo>
                    <a:pt x="234" y="97"/>
                  </a:lnTo>
                  <a:lnTo>
                    <a:pt x="253" y="253"/>
                  </a:lnTo>
                  <a:lnTo>
                    <a:pt x="234" y="97"/>
                  </a:lnTo>
                  <a:lnTo>
                    <a:pt x="158" y="21"/>
                  </a:lnTo>
                  <a:lnTo>
                    <a:pt x="20" y="152"/>
                  </a:lnTo>
                  <a:lnTo>
                    <a:pt x="0" y="0"/>
                  </a:lnTo>
                  <a:lnTo>
                    <a:pt x="20" y="152"/>
                  </a:lnTo>
                  <a:lnTo>
                    <a:pt x="47" y="171"/>
                  </a:lnTo>
                  <a:lnTo>
                    <a:pt x="143" y="124"/>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4" name="未知"/>
            <p:cNvSpPr/>
            <p:nvPr/>
          </p:nvSpPr>
          <p:spPr bwMode="auto">
            <a:xfrm>
              <a:off x="731" y="1457"/>
              <a:ext cx="70" cy="69"/>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09" y="142"/>
                  </a:moveTo>
                  <a:lnTo>
                    <a:pt x="174" y="174"/>
                  </a:lnTo>
                  <a:lnTo>
                    <a:pt x="109" y="142"/>
                  </a:lnTo>
                  <a:lnTo>
                    <a:pt x="47" y="55"/>
                  </a:lnTo>
                  <a:lnTo>
                    <a:pt x="21" y="79"/>
                  </a:lnTo>
                  <a:lnTo>
                    <a:pt x="0" y="0"/>
                  </a:lnTo>
                  <a:lnTo>
                    <a:pt x="21" y="79"/>
                  </a:lnTo>
                  <a:lnTo>
                    <a:pt x="97" y="155"/>
                  </a:lnTo>
                  <a:lnTo>
                    <a:pt x="109" y="142"/>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5" name="未知"/>
            <p:cNvSpPr/>
            <p:nvPr/>
          </p:nvSpPr>
          <p:spPr bwMode="auto">
            <a:xfrm>
              <a:off x="684" y="1479"/>
              <a:ext cx="91"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1"/>
                  </a:lnTo>
                  <a:lnTo>
                    <a:pt x="170" y="140"/>
                  </a:lnTo>
                  <a:lnTo>
                    <a:pt x="166" y="140"/>
                  </a:lnTo>
                  <a:lnTo>
                    <a:pt x="123" y="127"/>
                  </a:lnTo>
                  <a:lnTo>
                    <a:pt x="27" y="174"/>
                  </a:lnTo>
                  <a:lnTo>
                    <a:pt x="0" y="155"/>
                  </a:lnTo>
                  <a:lnTo>
                    <a:pt x="164" y="0"/>
                  </a:lnTo>
                  <a:lnTo>
                    <a:pt x="226"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6" name="未知"/>
            <p:cNvSpPr/>
            <p:nvPr/>
          </p:nvSpPr>
          <p:spPr bwMode="auto">
            <a:xfrm>
              <a:off x="629" y="1483"/>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6"/>
                  </a:moveTo>
                  <a:lnTo>
                    <a:pt x="15" y="15"/>
                  </a:lnTo>
                  <a:lnTo>
                    <a:pt x="0" y="0"/>
                  </a:lnTo>
                  <a:lnTo>
                    <a:pt x="1" y="2"/>
                  </a:lnTo>
                  <a:lnTo>
                    <a:pt x="13" y="17"/>
                  </a:lnTo>
                  <a:lnTo>
                    <a:pt x="14"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7" name="未知"/>
            <p:cNvSpPr/>
            <p:nvPr/>
          </p:nvSpPr>
          <p:spPr bwMode="auto">
            <a:xfrm>
              <a:off x="606" y="1407"/>
              <a:ext cx="111" cy="111"/>
            </a:xfrm>
            <a:custGeom>
              <a:avLst/>
              <a:gdLst>
                <a:gd name="T0" fmla="*/ 0 w 279"/>
                <a:gd name="T1" fmla="*/ 0 h 278"/>
                <a:gd name="T2" fmla="*/ 0 w 279"/>
                <a:gd name="T3" fmla="*/ 0 h 278"/>
                <a:gd name="T4" fmla="*/ 0 w 279"/>
                <a:gd name="T5" fmla="*/ 0 h 278"/>
                <a:gd name="T6" fmla="*/ 0 w 279"/>
                <a:gd name="T7" fmla="*/ 0 h 278"/>
                <a:gd name="T8" fmla="*/ 0 w 279"/>
                <a:gd name="T9" fmla="*/ 0 h 278"/>
                <a:gd name="T10" fmla="*/ 0 w 279"/>
                <a:gd name="T11" fmla="*/ 0 h 278"/>
                <a:gd name="T12" fmla="*/ 0 w 279"/>
                <a:gd name="T13" fmla="*/ 0 h 278"/>
                <a:gd name="T14" fmla="*/ 0 w 279"/>
                <a:gd name="T15" fmla="*/ 0 h 278"/>
                <a:gd name="T16" fmla="*/ 0 w 279"/>
                <a:gd name="T17" fmla="*/ 0 h 278"/>
                <a:gd name="T18" fmla="*/ 0 w 279"/>
                <a:gd name="T19" fmla="*/ 0 h 278"/>
                <a:gd name="T20" fmla="*/ 0 w 279"/>
                <a:gd name="T21" fmla="*/ 0 h 278"/>
                <a:gd name="T22" fmla="*/ 0 w 279"/>
                <a:gd name="T23" fmla="*/ 0 h 278"/>
                <a:gd name="T24" fmla="*/ 0 w 279"/>
                <a:gd name="T25" fmla="*/ 0 h 278"/>
                <a:gd name="T26" fmla="*/ 0 w 279"/>
                <a:gd name="T27" fmla="*/ 0 h 278"/>
                <a:gd name="T28" fmla="*/ 0 w 279"/>
                <a:gd name="T29" fmla="*/ 0 h 278"/>
                <a:gd name="T30" fmla="*/ 0 w 279"/>
                <a:gd name="T31" fmla="*/ 0 h 278"/>
                <a:gd name="T32" fmla="*/ 0 w 279"/>
                <a:gd name="T33" fmla="*/ 0 h 278"/>
                <a:gd name="T34" fmla="*/ 0 w 279"/>
                <a:gd name="T35" fmla="*/ 0 h 278"/>
                <a:gd name="T36" fmla="*/ 0 w 279"/>
                <a:gd name="T37" fmla="*/ 0 h 2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8">
                  <a:moveTo>
                    <a:pt x="73" y="205"/>
                  </a:moveTo>
                  <a:lnTo>
                    <a:pt x="114" y="159"/>
                  </a:lnTo>
                  <a:lnTo>
                    <a:pt x="164" y="115"/>
                  </a:lnTo>
                  <a:lnTo>
                    <a:pt x="181" y="108"/>
                  </a:lnTo>
                  <a:lnTo>
                    <a:pt x="230" y="157"/>
                  </a:lnTo>
                  <a:lnTo>
                    <a:pt x="260" y="125"/>
                  </a:lnTo>
                  <a:lnTo>
                    <a:pt x="279" y="278"/>
                  </a:lnTo>
                  <a:lnTo>
                    <a:pt x="260" y="125"/>
                  </a:lnTo>
                  <a:lnTo>
                    <a:pt x="164" y="29"/>
                  </a:lnTo>
                  <a:lnTo>
                    <a:pt x="156" y="35"/>
                  </a:lnTo>
                  <a:lnTo>
                    <a:pt x="147" y="42"/>
                  </a:lnTo>
                  <a:lnTo>
                    <a:pt x="102" y="87"/>
                  </a:lnTo>
                  <a:lnTo>
                    <a:pt x="63" y="141"/>
                  </a:lnTo>
                  <a:lnTo>
                    <a:pt x="49" y="176"/>
                  </a:lnTo>
                  <a:lnTo>
                    <a:pt x="0" y="0"/>
                  </a:lnTo>
                  <a:lnTo>
                    <a:pt x="49" y="176"/>
                  </a:lnTo>
                  <a:lnTo>
                    <a:pt x="49" y="177"/>
                  </a:lnTo>
                  <a:lnTo>
                    <a:pt x="72" y="206"/>
                  </a:lnTo>
                  <a:lnTo>
                    <a:pt x="73" y="205"/>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8" name="未知"/>
            <p:cNvSpPr/>
            <p:nvPr/>
          </p:nvSpPr>
          <p:spPr bwMode="auto">
            <a:xfrm>
              <a:off x="660" y="1384"/>
              <a:ext cx="81" cy="80"/>
            </a:xfrm>
            <a:custGeom>
              <a:avLst/>
              <a:gdLst>
                <a:gd name="T0" fmla="*/ 0 w 202"/>
                <a:gd name="T1" fmla="*/ 0 h 201"/>
                <a:gd name="T2" fmla="*/ 0 w 202"/>
                <a:gd name="T3" fmla="*/ 0 h 201"/>
                <a:gd name="T4" fmla="*/ 0 w 202"/>
                <a:gd name="T5" fmla="*/ 0 h 201"/>
                <a:gd name="T6" fmla="*/ 0 w 202"/>
                <a:gd name="T7" fmla="*/ 0 h 201"/>
                <a:gd name="T8" fmla="*/ 0 w 202"/>
                <a:gd name="T9" fmla="*/ 0 h 201"/>
                <a:gd name="T10" fmla="*/ 0 w 202"/>
                <a:gd name="T11" fmla="*/ 0 h 201"/>
                <a:gd name="T12" fmla="*/ 0 w 202"/>
                <a:gd name="T13" fmla="*/ 0 h 201"/>
                <a:gd name="T14" fmla="*/ 0 w 202"/>
                <a:gd name="T15" fmla="*/ 0 h 201"/>
                <a:gd name="T16" fmla="*/ 0 w 202"/>
                <a:gd name="T17" fmla="*/ 0 h 201"/>
                <a:gd name="T18" fmla="*/ 0 w 202"/>
                <a:gd name="T19" fmla="*/ 0 h 201"/>
                <a:gd name="T20" fmla="*/ 0 w 202"/>
                <a:gd name="T21" fmla="*/ 0 h 201"/>
                <a:gd name="T22" fmla="*/ 0 w 202"/>
                <a:gd name="T23" fmla="*/ 0 h 201"/>
                <a:gd name="T24" fmla="*/ 0 w 202"/>
                <a:gd name="T25" fmla="*/ 0 h 201"/>
                <a:gd name="T26" fmla="*/ 0 w 202"/>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1">
                  <a:moveTo>
                    <a:pt x="148" y="159"/>
                  </a:moveTo>
                  <a:lnTo>
                    <a:pt x="202" y="201"/>
                  </a:lnTo>
                  <a:lnTo>
                    <a:pt x="148" y="159"/>
                  </a:lnTo>
                  <a:lnTo>
                    <a:pt x="122" y="105"/>
                  </a:lnTo>
                  <a:lnTo>
                    <a:pt x="68" y="69"/>
                  </a:lnTo>
                  <a:lnTo>
                    <a:pt x="59" y="70"/>
                  </a:lnTo>
                  <a:lnTo>
                    <a:pt x="50" y="74"/>
                  </a:lnTo>
                  <a:lnTo>
                    <a:pt x="40" y="79"/>
                  </a:lnTo>
                  <a:lnTo>
                    <a:pt x="31" y="86"/>
                  </a:lnTo>
                  <a:lnTo>
                    <a:pt x="29" y="87"/>
                  </a:lnTo>
                  <a:lnTo>
                    <a:pt x="0" y="0"/>
                  </a:lnTo>
                  <a:lnTo>
                    <a:pt x="29" y="87"/>
                  </a:lnTo>
                  <a:lnTo>
                    <a:pt x="125" y="183"/>
                  </a:lnTo>
                  <a:lnTo>
                    <a:pt x="148" y="159"/>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9" name="未知"/>
            <p:cNvSpPr/>
            <p:nvPr/>
          </p:nvSpPr>
          <p:spPr bwMode="auto">
            <a:xfrm>
              <a:off x="625" y="1411"/>
              <a:ext cx="94" cy="79"/>
            </a:xfrm>
            <a:custGeom>
              <a:avLst/>
              <a:gdLst>
                <a:gd name="T0" fmla="*/ 0 w 234"/>
                <a:gd name="T1" fmla="*/ 0 h 197"/>
                <a:gd name="T2" fmla="*/ 0 w 234"/>
                <a:gd name="T3" fmla="*/ 0 h 197"/>
                <a:gd name="T4" fmla="*/ 0 w 234"/>
                <a:gd name="T5" fmla="*/ 0 h 197"/>
                <a:gd name="T6" fmla="*/ 0 w 234"/>
                <a:gd name="T7" fmla="*/ 0 h 197"/>
                <a:gd name="T8" fmla="*/ 0 w 234"/>
                <a:gd name="T9" fmla="*/ 0 h 197"/>
                <a:gd name="T10" fmla="*/ 0 w 234"/>
                <a:gd name="T11" fmla="*/ 0 h 197"/>
                <a:gd name="T12" fmla="*/ 0 w 234"/>
                <a:gd name="T13" fmla="*/ 0 h 197"/>
                <a:gd name="T14" fmla="*/ 0 w 234"/>
                <a:gd name="T15" fmla="*/ 0 h 197"/>
                <a:gd name="T16" fmla="*/ 0 w 234"/>
                <a:gd name="T17" fmla="*/ 0 h 197"/>
                <a:gd name="T18" fmla="*/ 0 w 234"/>
                <a:gd name="T19" fmla="*/ 0 h 197"/>
                <a:gd name="T20" fmla="*/ 0 w 234"/>
                <a:gd name="T21" fmla="*/ 0 h 197"/>
                <a:gd name="T22" fmla="*/ 0 w 234"/>
                <a:gd name="T23" fmla="*/ 0 h 197"/>
                <a:gd name="T24" fmla="*/ 0 w 234"/>
                <a:gd name="T25" fmla="*/ 0 h 197"/>
                <a:gd name="T26" fmla="*/ 0 w 234"/>
                <a:gd name="T27" fmla="*/ 0 h 197"/>
                <a:gd name="T28" fmla="*/ 0 w 234"/>
                <a:gd name="T29" fmla="*/ 0 h 197"/>
                <a:gd name="T30" fmla="*/ 0 w 234"/>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4" h="197">
                  <a:moveTo>
                    <a:pt x="21" y="197"/>
                  </a:moveTo>
                  <a:lnTo>
                    <a:pt x="0" y="165"/>
                  </a:lnTo>
                  <a:lnTo>
                    <a:pt x="0" y="164"/>
                  </a:lnTo>
                  <a:lnTo>
                    <a:pt x="31" y="104"/>
                  </a:lnTo>
                  <a:lnTo>
                    <a:pt x="70" y="57"/>
                  </a:lnTo>
                  <a:lnTo>
                    <a:pt x="117" y="17"/>
                  </a:lnTo>
                  <a:lnTo>
                    <a:pt x="154" y="0"/>
                  </a:lnTo>
                  <a:lnTo>
                    <a:pt x="162" y="0"/>
                  </a:lnTo>
                  <a:lnTo>
                    <a:pt x="213" y="43"/>
                  </a:lnTo>
                  <a:lnTo>
                    <a:pt x="234" y="90"/>
                  </a:lnTo>
                  <a:lnTo>
                    <a:pt x="181" y="146"/>
                  </a:lnTo>
                  <a:lnTo>
                    <a:pt x="132" y="97"/>
                  </a:lnTo>
                  <a:lnTo>
                    <a:pt x="127" y="98"/>
                  </a:lnTo>
                  <a:lnTo>
                    <a:pt x="73" y="141"/>
                  </a:lnTo>
                  <a:lnTo>
                    <a:pt x="30" y="187"/>
                  </a:lnTo>
                  <a:lnTo>
                    <a:pt x="21"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0" name="未知"/>
            <p:cNvSpPr/>
            <p:nvPr/>
          </p:nvSpPr>
          <p:spPr bwMode="auto">
            <a:xfrm>
              <a:off x="718" y="1489"/>
              <a:ext cx="70" cy="70"/>
            </a:xfrm>
            <a:custGeom>
              <a:avLst/>
              <a:gdLst>
                <a:gd name="T0" fmla="*/ 0 w 174"/>
                <a:gd name="T1" fmla="*/ 0 h 175"/>
                <a:gd name="T2" fmla="*/ 0 w 174"/>
                <a:gd name="T3" fmla="*/ 0 h 175"/>
                <a:gd name="T4" fmla="*/ 0 w 174"/>
                <a:gd name="T5" fmla="*/ 0 h 175"/>
                <a:gd name="T6" fmla="*/ 0 w 174"/>
                <a:gd name="T7" fmla="*/ 0 h 175"/>
                <a:gd name="T8" fmla="*/ 0 w 174"/>
                <a:gd name="T9" fmla="*/ 0 h 175"/>
                <a:gd name="T10" fmla="*/ 0 w 174"/>
                <a:gd name="T11" fmla="*/ 0 h 175"/>
                <a:gd name="T12" fmla="*/ 0 w 174"/>
                <a:gd name="T13" fmla="*/ 0 h 175"/>
                <a:gd name="T14" fmla="*/ 0 w 174"/>
                <a:gd name="T15" fmla="*/ 0 h 175"/>
                <a:gd name="T16" fmla="*/ 0 w 174"/>
                <a:gd name="T17" fmla="*/ 0 h 175"/>
                <a:gd name="T18" fmla="*/ 0 w 174"/>
                <a:gd name="T19" fmla="*/ 0 h 175"/>
                <a:gd name="T20" fmla="*/ 0 w 174"/>
                <a:gd name="T21" fmla="*/ 0 h 175"/>
                <a:gd name="T22" fmla="*/ 0 w 174"/>
                <a:gd name="T23" fmla="*/ 0 h 175"/>
                <a:gd name="T24" fmla="*/ 0 w 174"/>
                <a:gd name="T25" fmla="*/ 0 h 175"/>
                <a:gd name="T26" fmla="*/ 0 w 174"/>
                <a:gd name="T27" fmla="*/ 0 h 175"/>
                <a:gd name="T28" fmla="*/ 0 w 174"/>
                <a:gd name="T29" fmla="*/ 0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5">
                  <a:moveTo>
                    <a:pt x="75" y="128"/>
                  </a:moveTo>
                  <a:lnTo>
                    <a:pt x="136" y="76"/>
                  </a:lnTo>
                  <a:lnTo>
                    <a:pt x="143" y="57"/>
                  </a:lnTo>
                  <a:lnTo>
                    <a:pt x="174" y="175"/>
                  </a:lnTo>
                  <a:lnTo>
                    <a:pt x="143" y="57"/>
                  </a:lnTo>
                  <a:lnTo>
                    <a:pt x="143" y="55"/>
                  </a:lnTo>
                  <a:lnTo>
                    <a:pt x="117" y="31"/>
                  </a:lnTo>
                  <a:lnTo>
                    <a:pt x="115" y="32"/>
                  </a:lnTo>
                  <a:lnTo>
                    <a:pt x="54" y="84"/>
                  </a:lnTo>
                  <a:lnTo>
                    <a:pt x="47" y="102"/>
                  </a:lnTo>
                  <a:lnTo>
                    <a:pt x="0" y="0"/>
                  </a:lnTo>
                  <a:lnTo>
                    <a:pt x="47" y="102"/>
                  </a:lnTo>
                  <a:lnTo>
                    <a:pt x="47" y="104"/>
                  </a:lnTo>
                  <a:lnTo>
                    <a:pt x="73" y="128"/>
                  </a:lnTo>
                  <a:lnTo>
                    <a:pt x="75" y="128"/>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1" name="未知"/>
            <p:cNvSpPr/>
            <p:nvPr/>
          </p:nvSpPr>
          <p:spPr bwMode="auto">
            <a:xfrm>
              <a:off x="915" y="1680"/>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3" y="0"/>
                  </a:moveTo>
                  <a:lnTo>
                    <a:pt x="42" y="21"/>
                  </a:lnTo>
                  <a:lnTo>
                    <a:pt x="42" y="23"/>
                  </a:lnTo>
                  <a:lnTo>
                    <a:pt x="21" y="41"/>
                  </a:lnTo>
                  <a:lnTo>
                    <a:pt x="19" y="41"/>
                  </a:lnTo>
                  <a:lnTo>
                    <a:pt x="0" y="20"/>
                  </a:lnTo>
                  <a:lnTo>
                    <a:pt x="0" y="19"/>
                  </a:lnTo>
                  <a:lnTo>
                    <a:pt x="22"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2" name="未知"/>
            <p:cNvSpPr/>
            <p:nvPr/>
          </p:nvSpPr>
          <p:spPr bwMode="auto">
            <a:xfrm>
              <a:off x="915" y="1680"/>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35" y="36"/>
                  </a:moveTo>
                  <a:lnTo>
                    <a:pt x="21" y="41"/>
                  </a:lnTo>
                  <a:lnTo>
                    <a:pt x="19" y="41"/>
                  </a:lnTo>
                  <a:lnTo>
                    <a:pt x="0" y="20"/>
                  </a:lnTo>
                  <a:lnTo>
                    <a:pt x="0" y="19"/>
                  </a:lnTo>
                  <a:lnTo>
                    <a:pt x="22" y="0"/>
                  </a:lnTo>
                  <a:lnTo>
                    <a:pt x="23" y="0"/>
                  </a:lnTo>
                  <a:lnTo>
                    <a:pt x="42" y="21"/>
                  </a:lnTo>
                  <a:lnTo>
                    <a:pt x="42" y="23"/>
                  </a:lnTo>
                  <a:lnTo>
                    <a:pt x="35"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 name="未知"/>
            <p:cNvSpPr/>
            <p:nvPr/>
          </p:nvSpPr>
          <p:spPr bwMode="auto">
            <a:xfrm>
              <a:off x="369" y="1622"/>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9"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4" name="未知"/>
            <p:cNvSpPr/>
            <p:nvPr/>
          </p:nvSpPr>
          <p:spPr bwMode="auto">
            <a:xfrm>
              <a:off x="369" y="1622"/>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9" y="47"/>
                  </a:lnTo>
                  <a:lnTo>
                    <a:pt x="0" y="39"/>
                  </a:lnTo>
                  <a:lnTo>
                    <a:pt x="39" y="0"/>
                  </a:lnTo>
                  <a:lnTo>
                    <a:pt x="47"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5" name="Rectangle 455"/>
            <p:cNvSpPr>
              <a:spLocks noChangeArrowheads="1"/>
            </p:cNvSpPr>
            <p:nvPr/>
          </p:nvSpPr>
          <p:spPr bwMode="auto">
            <a:xfrm>
              <a:off x="361" y="1613"/>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46" name="Rectangle 456"/>
            <p:cNvSpPr/>
            <p:nvPr/>
          </p:nvSpPr>
          <p:spPr bwMode="auto">
            <a:xfrm>
              <a:off x="361" y="1613"/>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47" name="未知"/>
            <p:cNvSpPr/>
            <p:nvPr/>
          </p:nvSpPr>
          <p:spPr bwMode="auto">
            <a:xfrm>
              <a:off x="369" y="159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9"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8" name="未知"/>
            <p:cNvSpPr/>
            <p:nvPr/>
          </p:nvSpPr>
          <p:spPr bwMode="auto">
            <a:xfrm>
              <a:off x="369" y="159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9" y="0"/>
                  </a:lnTo>
                  <a:lnTo>
                    <a:pt x="47" y="39"/>
                  </a:lnTo>
                  <a:lnTo>
                    <a:pt x="39"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9" name="Rectangle 459"/>
            <p:cNvSpPr>
              <a:spLocks noChangeArrowheads="1"/>
            </p:cNvSpPr>
            <p:nvPr/>
          </p:nvSpPr>
          <p:spPr bwMode="auto">
            <a:xfrm>
              <a:off x="391" y="1583"/>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0" name="Rectangle 460"/>
            <p:cNvSpPr/>
            <p:nvPr/>
          </p:nvSpPr>
          <p:spPr bwMode="auto">
            <a:xfrm>
              <a:off x="391" y="1583"/>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1" name="Rectangle 461"/>
            <p:cNvSpPr>
              <a:spLocks noChangeArrowheads="1"/>
            </p:cNvSpPr>
            <p:nvPr/>
          </p:nvSpPr>
          <p:spPr bwMode="auto">
            <a:xfrm>
              <a:off x="404" y="1613"/>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2" name="Rectangle 462"/>
            <p:cNvSpPr/>
            <p:nvPr/>
          </p:nvSpPr>
          <p:spPr bwMode="auto">
            <a:xfrm>
              <a:off x="404" y="1613"/>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3" name="未知"/>
            <p:cNvSpPr/>
            <p:nvPr/>
          </p:nvSpPr>
          <p:spPr bwMode="auto">
            <a:xfrm>
              <a:off x="399" y="1622"/>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4" name="未知"/>
            <p:cNvSpPr/>
            <p:nvPr/>
          </p:nvSpPr>
          <p:spPr bwMode="auto">
            <a:xfrm>
              <a:off x="399" y="1622"/>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5" name="Rectangle 465"/>
            <p:cNvSpPr>
              <a:spLocks noChangeArrowheads="1"/>
            </p:cNvSpPr>
            <p:nvPr/>
          </p:nvSpPr>
          <p:spPr bwMode="auto">
            <a:xfrm>
              <a:off x="391" y="1626"/>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6" name="Rectangle 466"/>
            <p:cNvSpPr/>
            <p:nvPr/>
          </p:nvSpPr>
          <p:spPr bwMode="auto">
            <a:xfrm>
              <a:off x="391" y="1626"/>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7" name="未知"/>
            <p:cNvSpPr/>
            <p:nvPr/>
          </p:nvSpPr>
          <p:spPr bwMode="auto">
            <a:xfrm>
              <a:off x="400" y="1591"/>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8"/>
                  </a:moveTo>
                  <a:lnTo>
                    <a:pt x="8" y="46"/>
                  </a:lnTo>
                  <a:lnTo>
                    <a:pt x="0" y="38"/>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8" name="未知"/>
            <p:cNvSpPr/>
            <p:nvPr/>
          </p:nvSpPr>
          <p:spPr bwMode="auto">
            <a:xfrm>
              <a:off x="400" y="1591"/>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0" y="38"/>
                  </a:moveTo>
                  <a:lnTo>
                    <a:pt x="38" y="0"/>
                  </a:lnTo>
                  <a:lnTo>
                    <a:pt x="46" y="8"/>
                  </a:lnTo>
                  <a:lnTo>
                    <a:pt x="8" y="46"/>
                  </a:lnTo>
                  <a:lnTo>
                    <a:pt x="0"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9" name="未知"/>
            <p:cNvSpPr/>
            <p:nvPr/>
          </p:nvSpPr>
          <p:spPr bwMode="auto">
            <a:xfrm>
              <a:off x="373" y="1645"/>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7">
                  <a:moveTo>
                    <a:pt x="52" y="17"/>
                  </a:moveTo>
                  <a:lnTo>
                    <a:pt x="49" y="17"/>
                  </a:lnTo>
                  <a:lnTo>
                    <a:pt x="45" y="16"/>
                  </a:lnTo>
                  <a:lnTo>
                    <a:pt x="38" y="16"/>
                  </a:lnTo>
                  <a:lnTo>
                    <a:pt x="35" y="15"/>
                  </a:lnTo>
                  <a:lnTo>
                    <a:pt x="31" y="14"/>
                  </a:lnTo>
                  <a:lnTo>
                    <a:pt x="28" y="13"/>
                  </a:lnTo>
                  <a:lnTo>
                    <a:pt x="25" y="12"/>
                  </a:lnTo>
                  <a:lnTo>
                    <a:pt x="22" y="11"/>
                  </a:lnTo>
                  <a:lnTo>
                    <a:pt x="0" y="0"/>
                  </a:lnTo>
                  <a:lnTo>
                    <a:pt x="105" y="0"/>
                  </a:lnTo>
                  <a:lnTo>
                    <a:pt x="104" y="0"/>
                  </a:lnTo>
                  <a:lnTo>
                    <a:pt x="83" y="11"/>
                  </a:lnTo>
                  <a:lnTo>
                    <a:pt x="80" y="12"/>
                  </a:lnTo>
                  <a:lnTo>
                    <a:pt x="76" y="13"/>
                  </a:lnTo>
                  <a:lnTo>
                    <a:pt x="73" y="14"/>
                  </a:lnTo>
                  <a:lnTo>
                    <a:pt x="70" y="15"/>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0" name="未知"/>
            <p:cNvSpPr/>
            <p:nvPr/>
          </p:nvSpPr>
          <p:spPr bwMode="auto">
            <a:xfrm>
              <a:off x="358" y="1587"/>
              <a:ext cx="35" cy="58"/>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w 88"/>
                <a:gd name="T89" fmla="*/ 0 h 144"/>
                <a:gd name="T90" fmla="*/ 0 w 88"/>
                <a:gd name="T91" fmla="*/ 0 h 1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8" h="144">
                  <a:moveTo>
                    <a:pt x="36" y="144"/>
                  </a:moveTo>
                  <a:lnTo>
                    <a:pt x="36" y="143"/>
                  </a:lnTo>
                  <a:lnTo>
                    <a:pt x="35" y="143"/>
                  </a:lnTo>
                  <a:lnTo>
                    <a:pt x="34" y="142"/>
                  </a:lnTo>
                  <a:lnTo>
                    <a:pt x="33" y="142"/>
                  </a:lnTo>
                  <a:lnTo>
                    <a:pt x="33" y="141"/>
                  </a:lnTo>
                  <a:lnTo>
                    <a:pt x="32" y="140"/>
                  </a:lnTo>
                  <a:lnTo>
                    <a:pt x="31" y="139"/>
                  </a:lnTo>
                  <a:lnTo>
                    <a:pt x="30" y="139"/>
                  </a:lnTo>
                  <a:lnTo>
                    <a:pt x="29" y="138"/>
                  </a:lnTo>
                  <a:lnTo>
                    <a:pt x="28" y="137"/>
                  </a:lnTo>
                  <a:lnTo>
                    <a:pt x="21" y="130"/>
                  </a:lnTo>
                  <a:lnTo>
                    <a:pt x="20" y="128"/>
                  </a:lnTo>
                  <a:lnTo>
                    <a:pt x="19" y="127"/>
                  </a:lnTo>
                  <a:lnTo>
                    <a:pt x="18" y="127"/>
                  </a:lnTo>
                  <a:lnTo>
                    <a:pt x="17" y="125"/>
                  </a:lnTo>
                  <a:lnTo>
                    <a:pt x="16" y="124"/>
                  </a:lnTo>
                  <a:lnTo>
                    <a:pt x="16" y="123"/>
                  </a:lnTo>
                  <a:lnTo>
                    <a:pt x="14" y="121"/>
                  </a:lnTo>
                  <a:lnTo>
                    <a:pt x="13" y="118"/>
                  </a:lnTo>
                  <a:lnTo>
                    <a:pt x="11" y="115"/>
                  </a:lnTo>
                  <a:lnTo>
                    <a:pt x="10" y="114"/>
                  </a:lnTo>
                  <a:lnTo>
                    <a:pt x="9" y="112"/>
                  </a:lnTo>
                  <a:lnTo>
                    <a:pt x="8" y="109"/>
                  </a:lnTo>
                  <a:lnTo>
                    <a:pt x="6" y="106"/>
                  </a:lnTo>
                  <a:lnTo>
                    <a:pt x="6" y="104"/>
                  </a:lnTo>
                  <a:lnTo>
                    <a:pt x="5" y="103"/>
                  </a:lnTo>
                  <a:lnTo>
                    <a:pt x="4" y="99"/>
                  </a:lnTo>
                  <a:lnTo>
                    <a:pt x="3" y="96"/>
                  </a:lnTo>
                  <a:lnTo>
                    <a:pt x="2" y="94"/>
                  </a:lnTo>
                  <a:lnTo>
                    <a:pt x="2" y="93"/>
                  </a:lnTo>
                  <a:lnTo>
                    <a:pt x="1" y="89"/>
                  </a:lnTo>
                  <a:lnTo>
                    <a:pt x="1" y="88"/>
                  </a:lnTo>
                  <a:lnTo>
                    <a:pt x="1" y="86"/>
                  </a:lnTo>
                  <a:lnTo>
                    <a:pt x="0" y="83"/>
                  </a:lnTo>
                  <a:lnTo>
                    <a:pt x="0" y="79"/>
                  </a:lnTo>
                  <a:lnTo>
                    <a:pt x="0" y="77"/>
                  </a:lnTo>
                  <a:lnTo>
                    <a:pt x="0" y="76"/>
                  </a:lnTo>
                  <a:lnTo>
                    <a:pt x="0" y="72"/>
                  </a:lnTo>
                  <a:lnTo>
                    <a:pt x="1" y="56"/>
                  </a:lnTo>
                  <a:lnTo>
                    <a:pt x="1" y="55"/>
                  </a:lnTo>
                  <a:lnTo>
                    <a:pt x="2" y="51"/>
                  </a:lnTo>
                  <a:lnTo>
                    <a:pt x="2" y="50"/>
                  </a:lnTo>
                  <a:lnTo>
                    <a:pt x="3" y="48"/>
                  </a:lnTo>
                  <a:lnTo>
                    <a:pt x="4" y="45"/>
                  </a:lnTo>
                  <a:lnTo>
                    <a:pt x="4" y="44"/>
                  </a:lnTo>
                  <a:lnTo>
                    <a:pt x="13" y="26"/>
                  </a:lnTo>
                  <a:lnTo>
                    <a:pt x="14" y="23"/>
                  </a:lnTo>
                  <a:lnTo>
                    <a:pt x="16" y="21"/>
                  </a:lnTo>
                  <a:lnTo>
                    <a:pt x="16" y="20"/>
                  </a:lnTo>
                  <a:lnTo>
                    <a:pt x="17" y="19"/>
                  </a:lnTo>
                  <a:lnTo>
                    <a:pt x="18" y="17"/>
                  </a:lnTo>
                  <a:lnTo>
                    <a:pt x="19" y="17"/>
                  </a:lnTo>
                  <a:lnTo>
                    <a:pt x="20" y="16"/>
                  </a:lnTo>
                  <a:lnTo>
                    <a:pt x="21" y="14"/>
                  </a:lnTo>
                  <a:lnTo>
                    <a:pt x="23" y="12"/>
                  </a:lnTo>
                  <a:lnTo>
                    <a:pt x="24" y="11"/>
                  </a:lnTo>
                  <a:lnTo>
                    <a:pt x="25" y="9"/>
                  </a:lnTo>
                  <a:lnTo>
                    <a:pt x="27" y="8"/>
                  </a:lnTo>
                  <a:lnTo>
                    <a:pt x="28" y="7"/>
                  </a:lnTo>
                  <a:lnTo>
                    <a:pt x="29" y="6"/>
                  </a:lnTo>
                  <a:lnTo>
                    <a:pt x="30" y="5"/>
                  </a:lnTo>
                  <a:lnTo>
                    <a:pt x="31" y="4"/>
                  </a:lnTo>
                  <a:lnTo>
                    <a:pt x="32" y="4"/>
                  </a:lnTo>
                  <a:lnTo>
                    <a:pt x="33" y="3"/>
                  </a:lnTo>
                  <a:lnTo>
                    <a:pt x="33" y="2"/>
                  </a:lnTo>
                  <a:lnTo>
                    <a:pt x="34" y="2"/>
                  </a:lnTo>
                  <a:lnTo>
                    <a:pt x="35" y="1"/>
                  </a:lnTo>
                  <a:lnTo>
                    <a:pt x="36" y="1"/>
                  </a:lnTo>
                  <a:lnTo>
                    <a:pt x="36" y="0"/>
                  </a:lnTo>
                  <a:lnTo>
                    <a:pt x="88" y="0"/>
                  </a:lnTo>
                  <a:lnTo>
                    <a:pt x="85" y="0"/>
                  </a:lnTo>
                  <a:lnTo>
                    <a:pt x="83" y="1"/>
                  </a:lnTo>
                  <a:lnTo>
                    <a:pt x="80" y="1"/>
                  </a:lnTo>
                  <a:lnTo>
                    <a:pt x="77" y="1"/>
                  </a:lnTo>
                  <a:lnTo>
                    <a:pt x="74" y="2"/>
                  </a:lnTo>
                  <a:lnTo>
                    <a:pt x="72" y="2"/>
                  </a:lnTo>
                  <a:lnTo>
                    <a:pt x="42" y="17"/>
                  </a:lnTo>
                  <a:lnTo>
                    <a:pt x="29" y="32"/>
                  </a:lnTo>
                  <a:lnTo>
                    <a:pt x="27" y="35"/>
                  </a:lnTo>
                  <a:lnTo>
                    <a:pt x="25" y="38"/>
                  </a:lnTo>
                  <a:lnTo>
                    <a:pt x="24" y="40"/>
                  </a:lnTo>
                  <a:lnTo>
                    <a:pt x="24" y="41"/>
                  </a:lnTo>
                  <a:lnTo>
                    <a:pt x="22" y="44"/>
                  </a:lnTo>
                  <a:lnTo>
                    <a:pt x="22" y="45"/>
                  </a:lnTo>
                  <a:lnTo>
                    <a:pt x="21" y="48"/>
                  </a:lnTo>
                  <a:lnTo>
                    <a:pt x="20" y="50"/>
                  </a:lnTo>
                  <a:lnTo>
                    <a:pt x="20" y="51"/>
                  </a:lnTo>
                  <a:lnTo>
                    <a:pt x="19" y="55"/>
                  </a:lnTo>
                  <a:lnTo>
                    <a:pt x="17" y="65"/>
                  </a:lnTo>
                  <a:lnTo>
                    <a:pt x="17" y="66"/>
                  </a:lnTo>
                  <a:lnTo>
                    <a:pt x="17" y="68"/>
                  </a:lnTo>
                  <a:lnTo>
                    <a:pt x="17" y="72"/>
                  </a:lnTo>
                  <a:lnTo>
                    <a:pt x="17" y="76"/>
                  </a:lnTo>
                  <a:lnTo>
                    <a:pt x="17" y="77"/>
                  </a:lnTo>
                  <a:lnTo>
                    <a:pt x="17" y="79"/>
                  </a:lnTo>
                  <a:lnTo>
                    <a:pt x="17" y="83"/>
                  </a:lnTo>
                  <a:lnTo>
                    <a:pt x="18" y="86"/>
                  </a:lnTo>
                  <a:lnTo>
                    <a:pt x="19" y="88"/>
                  </a:lnTo>
                  <a:lnTo>
                    <a:pt x="19" y="89"/>
                  </a:lnTo>
                  <a:lnTo>
                    <a:pt x="20" y="93"/>
                  </a:lnTo>
                  <a:lnTo>
                    <a:pt x="20" y="94"/>
                  </a:lnTo>
                  <a:lnTo>
                    <a:pt x="21" y="96"/>
                  </a:lnTo>
                  <a:lnTo>
                    <a:pt x="22" y="99"/>
                  </a:lnTo>
                  <a:lnTo>
                    <a:pt x="24" y="103"/>
                  </a:lnTo>
                  <a:lnTo>
                    <a:pt x="24" y="104"/>
                  </a:lnTo>
                  <a:lnTo>
                    <a:pt x="25" y="106"/>
                  </a:lnTo>
                  <a:lnTo>
                    <a:pt x="27" y="109"/>
                  </a:lnTo>
                  <a:lnTo>
                    <a:pt x="29" y="112"/>
                  </a:lnTo>
                  <a:lnTo>
                    <a:pt x="30" y="114"/>
                  </a:lnTo>
                  <a:lnTo>
                    <a:pt x="31" y="115"/>
                  </a:lnTo>
                  <a:lnTo>
                    <a:pt x="34" y="118"/>
                  </a:lnTo>
                  <a:lnTo>
                    <a:pt x="36" y="121"/>
                  </a:lnTo>
                  <a:lnTo>
                    <a:pt x="38" y="123"/>
                  </a:lnTo>
                  <a:lnTo>
                    <a:pt x="39" y="124"/>
                  </a:lnTo>
                  <a:lnTo>
                    <a:pt x="40" y="125"/>
                  </a:lnTo>
                  <a:lnTo>
                    <a:pt x="42" y="127"/>
                  </a:lnTo>
                  <a:lnTo>
                    <a:pt x="44" y="128"/>
                  </a:lnTo>
                  <a:lnTo>
                    <a:pt x="46" y="130"/>
                  </a:lnTo>
                  <a:lnTo>
                    <a:pt x="49" y="132"/>
                  </a:lnTo>
                  <a:lnTo>
                    <a:pt x="51" y="133"/>
                  </a:lnTo>
                  <a:lnTo>
                    <a:pt x="53" y="135"/>
                  </a:lnTo>
                  <a:lnTo>
                    <a:pt x="54" y="135"/>
                  </a:lnTo>
                  <a:lnTo>
                    <a:pt x="56" y="136"/>
                  </a:lnTo>
                  <a:lnTo>
                    <a:pt x="85" y="144"/>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1" name="未知"/>
            <p:cNvSpPr/>
            <p:nvPr/>
          </p:nvSpPr>
          <p:spPr bwMode="auto">
            <a:xfrm>
              <a:off x="393" y="1587"/>
              <a:ext cx="36"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9" h="144">
                  <a:moveTo>
                    <a:pt x="0" y="144"/>
                  </a:moveTo>
                  <a:lnTo>
                    <a:pt x="17" y="142"/>
                  </a:lnTo>
                  <a:lnTo>
                    <a:pt x="20" y="141"/>
                  </a:lnTo>
                  <a:lnTo>
                    <a:pt x="23" y="140"/>
                  </a:lnTo>
                  <a:lnTo>
                    <a:pt x="24" y="139"/>
                  </a:lnTo>
                  <a:lnTo>
                    <a:pt x="25" y="139"/>
                  </a:lnTo>
                  <a:lnTo>
                    <a:pt x="28" y="138"/>
                  </a:lnTo>
                  <a:lnTo>
                    <a:pt x="30" y="137"/>
                  </a:lnTo>
                  <a:lnTo>
                    <a:pt x="43" y="129"/>
                  </a:lnTo>
                  <a:lnTo>
                    <a:pt x="45" y="128"/>
                  </a:lnTo>
                  <a:lnTo>
                    <a:pt x="55" y="118"/>
                  </a:lnTo>
                  <a:lnTo>
                    <a:pt x="57" y="116"/>
                  </a:lnTo>
                  <a:lnTo>
                    <a:pt x="64" y="105"/>
                  </a:lnTo>
                  <a:lnTo>
                    <a:pt x="64" y="104"/>
                  </a:lnTo>
                  <a:lnTo>
                    <a:pt x="65" y="102"/>
                  </a:lnTo>
                  <a:lnTo>
                    <a:pt x="67" y="99"/>
                  </a:lnTo>
                  <a:lnTo>
                    <a:pt x="68" y="97"/>
                  </a:lnTo>
                  <a:lnTo>
                    <a:pt x="68" y="94"/>
                  </a:lnTo>
                  <a:lnTo>
                    <a:pt x="69" y="92"/>
                  </a:lnTo>
                  <a:lnTo>
                    <a:pt x="70" y="89"/>
                  </a:lnTo>
                  <a:lnTo>
                    <a:pt x="71" y="86"/>
                  </a:lnTo>
                  <a:lnTo>
                    <a:pt x="71" y="83"/>
                  </a:lnTo>
                  <a:lnTo>
                    <a:pt x="72" y="72"/>
                  </a:lnTo>
                  <a:lnTo>
                    <a:pt x="69" y="52"/>
                  </a:lnTo>
                  <a:lnTo>
                    <a:pt x="68" y="50"/>
                  </a:lnTo>
                  <a:lnTo>
                    <a:pt x="68" y="47"/>
                  </a:lnTo>
                  <a:lnTo>
                    <a:pt x="67" y="45"/>
                  </a:lnTo>
                  <a:lnTo>
                    <a:pt x="55" y="26"/>
                  </a:lnTo>
                  <a:lnTo>
                    <a:pt x="55" y="25"/>
                  </a:lnTo>
                  <a:lnTo>
                    <a:pt x="53" y="23"/>
                  </a:lnTo>
                  <a:lnTo>
                    <a:pt x="51" y="21"/>
                  </a:lnTo>
                  <a:lnTo>
                    <a:pt x="50" y="20"/>
                  </a:lnTo>
                  <a:lnTo>
                    <a:pt x="49" y="19"/>
                  </a:lnTo>
                  <a:lnTo>
                    <a:pt x="35" y="9"/>
                  </a:lnTo>
                  <a:lnTo>
                    <a:pt x="33" y="8"/>
                  </a:lnTo>
                  <a:lnTo>
                    <a:pt x="30" y="7"/>
                  </a:lnTo>
                  <a:lnTo>
                    <a:pt x="28" y="6"/>
                  </a:lnTo>
                  <a:lnTo>
                    <a:pt x="17" y="2"/>
                  </a:lnTo>
                  <a:lnTo>
                    <a:pt x="14" y="2"/>
                  </a:lnTo>
                  <a:lnTo>
                    <a:pt x="0" y="0"/>
                  </a:lnTo>
                  <a:lnTo>
                    <a:pt x="53" y="0"/>
                  </a:lnTo>
                  <a:lnTo>
                    <a:pt x="53" y="1"/>
                  </a:lnTo>
                  <a:lnTo>
                    <a:pt x="57" y="4"/>
                  </a:lnTo>
                  <a:lnTo>
                    <a:pt x="58" y="4"/>
                  </a:lnTo>
                  <a:lnTo>
                    <a:pt x="58" y="5"/>
                  </a:lnTo>
                  <a:lnTo>
                    <a:pt x="59" y="6"/>
                  </a:lnTo>
                  <a:lnTo>
                    <a:pt x="60" y="7"/>
                  </a:lnTo>
                  <a:lnTo>
                    <a:pt x="62" y="8"/>
                  </a:lnTo>
                  <a:lnTo>
                    <a:pt x="63" y="9"/>
                  </a:lnTo>
                  <a:lnTo>
                    <a:pt x="64" y="11"/>
                  </a:lnTo>
                  <a:lnTo>
                    <a:pt x="66" y="12"/>
                  </a:lnTo>
                  <a:lnTo>
                    <a:pt x="67" y="14"/>
                  </a:lnTo>
                  <a:lnTo>
                    <a:pt x="68" y="15"/>
                  </a:lnTo>
                  <a:lnTo>
                    <a:pt x="69" y="16"/>
                  </a:lnTo>
                  <a:lnTo>
                    <a:pt x="70" y="17"/>
                  </a:lnTo>
                  <a:lnTo>
                    <a:pt x="72" y="19"/>
                  </a:lnTo>
                  <a:lnTo>
                    <a:pt x="72" y="20"/>
                  </a:lnTo>
                  <a:lnTo>
                    <a:pt x="73" y="21"/>
                  </a:lnTo>
                  <a:lnTo>
                    <a:pt x="74" y="23"/>
                  </a:lnTo>
                  <a:lnTo>
                    <a:pt x="76" y="25"/>
                  </a:lnTo>
                  <a:lnTo>
                    <a:pt x="76" y="26"/>
                  </a:lnTo>
                  <a:lnTo>
                    <a:pt x="77" y="28"/>
                  </a:lnTo>
                  <a:lnTo>
                    <a:pt x="78" y="30"/>
                  </a:lnTo>
                  <a:lnTo>
                    <a:pt x="80" y="32"/>
                  </a:lnTo>
                  <a:lnTo>
                    <a:pt x="81" y="35"/>
                  </a:lnTo>
                  <a:lnTo>
                    <a:pt x="82" y="37"/>
                  </a:lnTo>
                  <a:lnTo>
                    <a:pt x="82" y="39"/>
                  </a:lnTo>
                  <a:lnTo>
                    <a:pt x="83" y="39"/>
                  </a:lnTo>
                  <a:lnTo>
                    <a:pt x="84" y="42"/>
                  </a:lnTo>
                  <a:lnTo>
                    <a:pt x="85" y="45"/>
                  </a:lnTo>
                  <a:lnTo>
                    <a:pt x="85" y="47"/>
                  </a:lnTo>
                  <a:lnTo>
                    <a:pt x="86" y="50"/>
                  </a:lnTo>
                  <a:lnTo>
                    <a:pt x="87" y="52"/>
                  </a:lnTo>
                  <a:lnTo>
                    <a:pt x="87" y="55"/>
                  </a:lnTo>
                  <a:lnTo>
                    <a:pt x="88" y="58"/>
                  </a:lnTo>
                  <a:lnTo>
                    <a:pt x="88" y="61"/>
                  </a:lnTo>
                  <a:lnTo>
                    <a:pt x="88" y="63"/>
                  </a:lnTo>
                  <a:lnTo>
                    <a:pt x="89" y="65"/>
                  </a:lnTo>
                  <a:lnTo>
                    <a:pt x="89" y="66"/>
                  </a:lnTo>
                  <a:lnTo>
                    <a:pt x="89" y="69"/>
                  </a:lnTo>
                  <a:lnTo>
                    <a:pt x="89" y="72"/>
                  </a:lnTo>
                  <a:lnTo>
                    <a:pt x="89" y="75"/>
                  </a:lnTo>
                  <a:lnTo>
                    <a:pt x="89" y="78"/>
                  </a:lnTo>
                  <a:lnTo>
                    <a:pt x="89" y="79"/>
                  </a:lnTo>
                  <a:lnTo>
                    <a:pt x="88" y="81"/>
                  </a:lnTo>
                  <a:lnTo>
                    <a:pt x="88" y="83"/>
                  </a:lnTo>
                  <a:lnTo>
                    <a:pt x="88" y="86"/>
                  </a:lnTo>
                  <a:lnTo>
                    <a:pt x="87" y="89"/>
                  </a:lnTo>
                  <a:lnTo>
                    <a:pt x="87" y="92"/>
                  </a:lnTo>
                  <a:lnTo>
                    <a:pt x="86" y="94"/>
                  </a:lnTo>
                  <a:lnTo>
                    <a:pt x="85" y="97"/>
                  </a:lnTo>
                  <a:lnTo>
                    <a:pt x="85" y="99"/>
                  </a:lnTo>
                  <a:lnTo>
                    <a:pt x="84" y="102"/>
                  </a:lnTo>
                  <a:lnTo>
                    <a:pt x="83" y="104"/>
                  </a:lnTo>
                  <a:lnTo>
                    <a:pt x="82" y="105"/>
                  </a:lnTo>
                  <a:lnTo>
                    <a:pt x="82" y="107"/>
                  </a:lnTo>
                  <a:lnTo>
                    <a:pt x="81" y="109"/>
                  </a:lnTo>
                  <a:lnTo>
                    <a:pt x="80" y="112"/>
                  </a:lnTo>
                  <a:lnTo>
                    <a:pt x="78" y="114"/>
                  </a:lnTo>
                  <a:lnTo>
                    <a:pt x="77" y="116"/>
                  </a:lnTo>
                  <a:lnTo>
                    <a:pt x="76" y="118"/>
                  </a:lnTo>
                  <a:lnTo>
                    <a:pt x="74" y="121"/>
                  </a:lnTo>
                  <a:lnTo>
                    <a:pt x="73" y="123"/>
                  </a:lnTo>
                  <a:lnTo>
                    <a:pt x="72" y="124"/>
                  </a:lnTo>
                  <a:lnTo>
                    <a:pt x="72" y="125"/>
                  </a:lnTo>
                  <a:lnTo>
                    <a:pt x="70" y="127"/>
                  </a:lnTo>
                  <a:lnTo>
                    <a:pt x="69" y="128"/>
                  </a:lnTo>
                  <a:lnTo>
                    <a:pt x="68" y="129"/>
                  </a:lnTo>
                  <a:lnTo>
                    <a:pt x="67" y="130"/>
                  </a:lnTo>
                  <a:lnTo>
                    <a:pt x="66" y="132"/>
                  </a:lnTo>
                  <a:lnTo>
                    <a:pt x="64" y="133"/>
                  </a:lnTo>
                  <a:lnTo>
                    <a:pt x="63" y="135"/>
                  </a:lnTo>
                  <a:lnTo>
                    <a:pt x="62" y="136"/>
                  </a:lnTo>
                  <a:lnTo>
                    <a:pt x="60" y="137"/>
                  </a:lnTo>
                  <a:lnTo>
                    <a:pt x="59" y="138"/>
                  </a:lnTo>
                  <a:lnTo>
                    <a:pt x="58" y="139"/>
                  </a:lnTo>
                  <a:lnTo>
                    <a:pt x="57" y="140"/>
                  </a:lnTo>
                  <a:lnTo>
                    <a:pt x="56" y="141"/>
                  </a:lnTo>
                  <a:lnTo>
                    <a:pt x="55" y="142"/>
                  </a:lnTo>
                  <a:lnTo>
                    <a:pt x="54" y="142"/>
                  </a:lnTo>
                  <a:lnTo>
                    <a:pt x="54" y="143"/>
                  </a:lnTo>
                  <a:lnTo>
                    <a:pt x="53" y="143"/>
                  </a:lnTo>
                  <a:lnTo>
                    <a:pt x="53"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2" name="未知"/>
            <p:cNvSpPr/>
            <p:nvPr/>
          </p:nvSpPr>
          <p:spPr bwMode="auto">
            <a:xfrm>
              <a:off x="373" y="1581"/>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5" h="17">
                  <a:moveTo>
                    <a:pt x="0" y="17"/>
                  </a:moveTo>
                  <a:lnTo>
                    <a:pt x="0" y="17"/>
                  </a:lnTo>
                  <a:lnTo>
                    <a:pt x="3" y="15"/>
                  </a:lnTo>
                  <a:lnTo>
                    <a:pt x="6" y="13"/>
                  </a:lnTo>
                  <a:lnTo>
                    <a:pt x="9" y="12"/>
                  </a:lnTo>
                  <a:lnTo>
                    <a:pt x="12" y="10"/>
                  </a:lnTo>
                  <a:lnTo>
                    <a:pt x="22" y="6"/>
                  </a:lnTo>
                  <a:lnTo>
                    <a:pt x="25" y="5"/>
                  </a:lnTo>
                  <a:lnTo>
                    <a:pt x="52" y="0"/>
                  </a:lnTo>
                  <a:lnTo>
                    <a:pt x="56" y="0"/>
                  </a:lnTo>
                  <a:lnTo>
                    <a:pt x="66" y="1"/>
                  </a:lnTo>
                  <a:lnTo>
                    <a:pt x="80" y="5"/>
                  </a:lnTo>
                  <a:lnTo>
                    <a:pt x="83" y="6"/>
                  </a:lnTo>
                  <a:lnTo>
                    <a:pt x="86" y="7"/>
                  </a:lnTo>
                  <a:lnTo>
                    <a:pt x="89" y="8"/>
                  </a:lnTo>
                  <a:lnTo>
                    <a:pt x="93" y="10"/>
                  </a:lnTo>
                  <a:lnTo>
                    <a:pt x="96" y="12"/>
                  </a:lnTo>
                  <a:lnTo>
                    <a:pt x="99" y="13"/>
                  </a:lnTo>
                  <a:lnTo>
                    <a:pt x="101" y="15"/>
                  </a:lnTo>
                  <a:lnTo>
                    <a:pt x="104" y="1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3" name="未知"/>
            <p:cNvSpPr/>
            <p:nvPr/>
          </p:nvSpPr>
          <p:spPr bwMode="auto">
            <a:xfrm>
              <a:off x="365" y="1587"/>
              <a:ext cx="57" cy="58"/>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21" y="21"/>
                  </a:moveTo>
                  <a:lnTo>
                    <a:pt x="71" y="0"/>
                  </a:lnTo>
                  <a:lnTo>
                    <a:pt x="74" y="0"/>
                  </a:lnTo>
                  <a:lnTo>
                    <a:pt x="128" y="28"/>
                  </a:lnTo>
                  <a:lnTo>
                    <a:pt x="143" y="72"/>
                  </a:lnTo>
                  <a:lnTo>
                    <a:pt x="143" y="75"/>
                  </a:lnTo>
                  <a:lnTo>
                    <a:pt x="116" y="128"/>
                  </a:lnTo>
                  <a:lnTo>
                    <a:pt x="71" y="144"/>
                  </a:lnTo>
                  <a:lnTo>
                    <a:pt x="68" y="144"/>
                  </a:lnTo>
                  <a:lnTo>
                    <a:pt x="13" y="114"/>
                  </a:lnTo>
                  <a:lnTo>
                    <a:pt x="0" y="72"/>
                  </a:lnTo>
                  <a:lnTo>
                    <a:pt x="0" y="66"/>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 name="未知"/>
            <p:cNvSpPr/>
            <p:nvPr/>
          </p:nvSpPr>
          <p:spPr bwMode="auto">
            <a:xfrm>
              <a:off x="358" y="1581"/>
              <a:ext cx="71"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8">
                  <a:moveTo>
                    <a:pt x="0" y="89"/>
                  </a:moveTo>
                  <a:lnTo>
                    <a:pt x="21" y="147"/>
                  </a:lnTo>
                  <a:lnTo>
                    <a:pt x="74" y="177"/>
                  </a:lnTo>
                  <a:lnTo>
                    <a:pt x="88" y="178"/>
                  </a:lnTo>
                  <a:lnTo>
                    <a:pt x="92" y="178"/>
                  </a:lnTo>
                  <a:lnTo>
                    <a:pt x="148" y="154"/>
                  </a:lnTo>
                  <a:lnTo>
                    <a:pt x="177" y="96"/>
                  </a:lnTo>
                  <a:lnTo>
                    <a:pt x="177" y="89"/>
                  </a:lnTo>
                  <a:lnTo>
                    <a:pt x="177" y="82"/>
                  </a:lnTo>
                  <a:lnTo>
                    <a:pt x="151" y="26"/>
                  </a:lnTo>
                  <a:lnTo>
                    <a:pt x="95" y="1"/>
                  </a:lnTo>
                  <a:lnTo>
                    <a:pt x="88" y="0"/>
                  </a:lnTo>
                  <a:lnTo>
                    <a:pt x="85" y="0"/>
                  </a:lnTo>
                  <a:lnTo>
                    <a:pt x="28" y="24"/>
                  </a:lnTo>
                  <a:lnTo>
                    <a:pt x="0" y="78"/>
                  </a:lnTo>
                  <a:lnTo>
                    <a:pt x="0" y="8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 name="未知"/>
            <p:cNvSpPr/>
            <p:nvPr/>
          </p:nvSpPr>
          <p:spPr bwMode="auto">
            <a:xfrm>
              <a:off x="383" y="1625"/>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11">
                  <a:moveTo>
                    <a:pt x="25" y="11"/>
                  </a:moveTo>
                  <a:lnTo>
                    <a:pt x="24" y="11"/>
                  </a:lnTo>
                  <a:lnTo>
                    <a:pt x="23" y="11"/>
                  </a:lnTo>
                  <a:lnTo>
                    <a:pt x="21" y="11"/>
                  </a:lnTo>
                  <a:lnTo>
                    <a:pt x="20" y="11"/>
                  </a:lnTo>
                  <a:lnTo>
                    <a:pt x="19" y="10"/>
                  </a:lnTo>
                  <a:lnTo>
                    <a:pt x="14" y="9"/>
                  </a:lnTo>
                  <a:lnTo>
                    <a:pt x="13" y="9"/>
                  </a:lnTo>
                  <a:lnTo>
                    <a:pt x="11" y="8"/>
                  </a:lnTo>
                  <a:lnTo>
                    <a:pt x="10" y="7"/>
                  </a:lnTo>
                  <a:lnTo>
                    <a:pt x="6" y="5"/>
                  </a:lnTo>
                  <a:lnTo>
                    <a:pt x="5" y="4"/>
                  </a:lnTo>
                  <a:lnTo>
                    <a:pt x="4" y="3"/>
                  </a:lnTo>
                  <a:lnTo>
                    <a:pt x="3" y="2"/>
                  </a:lnTo>
                  <a:lnTo>
                    <a:pt x="2" y="1"/>
                  </a:lnTo>
                  <a:lnTo>
                    <a:pt x="1" y="0"/>
                  </a:lnTo>
                  <a:lnTo>
                    <a:pt x="0" y="0"/>
                  </a:lnTo>
                  <a:lnTo>
                    <a:pt x="50" y="0"/>
                  </a:lnTo>
                  <a:lnTo>
                    <a:pt x="46" y="4"/>
                  </a:lnTo>
                  <a:lnTo>
                    <a:pt x="45" y="5"/>
                  </a:lnTo>
                  <a:lnTo>
                    <a:pt x="44" y="6"/>
                  </a:lnTo>
                  <a:lnTo>
                    <a:pt x="39" y="8"/>
                  </a:lnTo>
                  <a:lnTo>
                    <a:pt x="38" y="9"/>
                  </a:lnTo>
                  <a:lnTo>
                    <a:pt x="37" y="9"/>
                  </a:lnTo>
                  <a:lnTo>
                    <a:pt x="36" y="9"/>
                  </a:lnTo>
                  <a:lnTo>
                    <a:pt x="34" y="10"/>
                  </a:lnTo>
                  <a:lnTo>
                    <a:pt x="33" y="10"/>
                  </a:lnTo>
                  <a:lnTo>
                    <a:pt x="32" y="10"/>
                  </a:lnTo>
                  <a:lnTo>
                    <a:pt x="31" y="11"/>
                  </a:lnTo>
                  <a:lnTo>
                    <a:pt x="29" y="11"/>
                  </a:lnTo>
                  <a:lnTo>
                    <a:pt x="28" y="11"/>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6" name="未知"/>
            <p:cNvSpPr/>
            <p:nvPr/>
          </p:nvSpPr>
          <p:spPr bwMode="auto">
            <a:xfrm>
              <a:off x="380" y="1607"/>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3" h="44">
                  <a:moveTo>
                    <a:pt x="8" y="44"/>
                  </a:moveTo>
                  <a:lnTo>
                    <a:pt x="7" y="43"/>
                  </a:lnTo>
                  <a:lnTo>
                    <a:pt x="7" y="42"/>
                  </a:lnTo>
                  <a:lnTo>
                    <a:pt x="7" y="41"/>
                  </a:lnTo>
                  <a:lnTo>
                    <a:pt x="6" y="41"/>
                  </a:lnTo>
                  <a:lnTo>
                    <a:pt x="6" y="40"/>
                  </a:lnTo>
                  <a:lnTo>
                    <a:pt x="5" y="40"/>
                  </a:lnTo>
                  <a:lnTo>
                    <a:pt x="5" y="39"/>
                  </a:lnTo>
                  <a:lnTo>
                    <a:pt x="4" y="38"/>
                  </a:lnTo>
                  <a:lnTo>
                    <a:pt x="2" y="33"/>
                  </a:lnTo>
                  <a:lnTo>
                    <a:pt x="2" y="32"/>
                  </a:lnTo>
                  <a:lnTo>
                    <a:pt x="1" y="31"/>
                  </a:lnTo>
                  <a:lnTo>
                    <a:pt x="1" y="30"/>
                  </a:lnTo>
                  <a:lnTo>
                    <a:pt x="1" y="29"/>
                  </a:lnTo>
                  <a:lnTo>
                    <a:pt x="1" y="27"/>
                  </a:lnTo>
                  <a:lnTo>
                    <a:pt x="0" y="26"/>
                  </a:lnTo>
                  <a:lnTo>
                    <a:pt x="0" y="25"/>
                  </a:lnTo>
                  <a:lnTo>
                    <a:pt x="0" y="24"/>
                  </a:lnTo>
                  <a:lnTo>
                    <a:pt x="0" y="23"/>
                  </a:lnTo>
                  <a:lnTo>
                    <a:pt x="0" y="22"/>
                  </a:lnTo>
                  <a:lnTo>
                    <a:pt x="0" y="21"/>
                  </a:lnTo>
                  <a:lnTo>
                    <a:pt x="0" y="20"/>
                  </a:lnTo>
                  <a:lnTo>
                    <a:pt x="1" y="15"/>
                  </a:lnTo>
                  <a:lnTo>
                    <a:pt x="1" y="14"/>
                  </a:lnTo>
                  <a:lnTo>
                    <a:pt x="1" y="13"/>
                  </a:lnTo>
                  <a:lnTo>
                    <a:pt x="2" y="12"/>
                  </a:lnTo>
                  <a:lnTo>
                    <a:pt x="2" y="11"/>
                  </a:lnTo>
                  <a:lnTo>
                    <a:pt x="3" y="9"/>
                  </a:lnTo>
                  <a:lnTo>
                    <a:pt x="3" y="8"/>
                  </a:lnTo>
                  <a:lnTo>
                    <a:pt x="4" y="7"/>
                  </a:lnTo>
                  <a:lnTo>
                    <a:pt x="4" y="6"/>
                  </a:lnTo>
                  <a:lnTo>
                    <a:pt x="5" y="5"/>
                  </a:lnTo>
                  <a:lnTo>
                    <a:pt x="5" y="4"/>
                  </a:lnTo>
                  <a:lnTo>
                    <a:pt x="6" y="4"/>
                  </a:lnTo>
                  <a:lnTo>
                    <a:pt x="6" y="3"/>
                  </a:lnTo>
                  <a:lnTo>
                    <a:pt x="7" y="2"/>
                  </a:lnTo>
                  <a:lnTo>
                    <a:pt x="8" y="1"/>
                  </a:lnTo>
                  <a:lnTo>
                    <a:pt x="8" y="0"/>
                  </a:lnTo>
                  <a:lnTo>
                    <a:pt x="33" y="0"/>
                  </a:lnTo>
                  <a:lnTo>
                    <a:pt x="32" y="0"/>
                  </a:lnTo>
                  <a:lnTo>
                    <a:pt x="26" y="2"/>
                  </a:lnTo>
                  <a:lnTo>
                    <a:pt x="22" y="4"/>
                  </a:lnTo>
                  <a:lnTo>
                    <a:pt x="21" y="4"/>
                  </a:lnTo>
                  <a:lnTo>
                    <a:pt x="20" y="5"/>
                  </a:lnTo>
                  <a:lnTo>
                    <a:pt x="19" y="5"/>
                  </a:lnTo>
                  <a:lnTo>
                    <a:pt x="19" y="6"/>
                  </a:lnTo>
                  <a:lnTo>
                    <a:pt x="18" y="7"/>
                  </a:lnTo>
                  <a:lnTo>
                    <a:pt x="17" y="8"/>
                  </a:lnTo>
                  <a:lnTo>
                    <a:pt x="16" y="9"/>
                  </a:lnTo>
                  <a:lnTo>
                    <a:pt x="15" y="11"/>
                  </a:lnTo>
                  <a:lnTo>
                    <a:pt x="14" y="12"/>
                  </a:lnTo>
                  <a:lnTo>
                    <a:pt x="14" y="13"/>
                  </a:lnTo>
                  <a:lnTo>
                    <a:pt x="13" y="14"/>
                  </a:lnTo>
                  <a:lnTo>
                    <a:pt x="13" y="15"/>
                  </a:lnTo>
                  <a:lnTo>
                    <a:pt x="12" y="17"/>
                  </a:lnTo>
                  <a:lnTo>
                    <a:pt x="12" y="18"/>
                  </a:lnTo>
                  <a:lnTo>
                    <a:pt x="12" y="19"/>
                  </a:lnTo>
                  <a:lnTo>
                    <a:pt x="12" y="20"/>
                  </a:lnTo>
                  <a:lnTo>
                    <a:pt x="12" y="21"/>
                  </a:lnTo>
                  <a:lnTo>
                    <a:pt x="12" y="22"/>
                  </a:lnTo>
                  <a:lnTo>
                    <a:pt x="12" y="23"/>
                  </a:lnTo>
                  <a:lnTo>
                    <a:pt x="12" y="24"/>
                  </a:lnTo>
                  <a:lnTo>
                    <a:pt x="12" y="25"/>
                  </a:lnTo>
                  <a:lnTo>
                    <a:pt x="12" y="26"/>
                  </a:lnTo>
                  <a:lnTo>
                    <a:pt x="12" y="27"/>
                  </a:lnTo>
                  <a:lnTo>
                    <a:pt x="13" y="28"/>
                  </a:lnTo>
                  <a:lnTo>
                    <a:pt x="13" y="30"/>
                  </a:lnTo>
                  <a:lnTo>
                    <a:pt x="14" y="31"/>
                  </a:lnTo>
                  <a:lnTo>
                    <a:pt x="14" y="32"/>
                  </a:lnTo>
                  <a:lnTo>
                    <a:pt x="15" y="33"/>
                  </a:lnTo>
                  <a:lnTo>
                    <a:pt x="16" y="35"/>
                  </a:lnTo>
                  <a:lnTo>
                    <a:pt x="17" y="36"/>
                  </a:lnTo>
                  <a:lnTo>
                    <a:pt x="19" y="38"/>
                  </a:lnTo>
                  <a:lnTo>
                    <a:pt x="19" y="39"/>
                  </a:lnTo>
                  <a:lnTo>
                    <a:pt x="26" y="42"/>
                  </a:lnTo>
                  <a:lnTo>
                    <a:pt x="27" y="43"/>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7" name="未知"/>
            <p:cNvSpPr/>
            <p:nvPr/>
          </p:nvSpPr>
          <p:spPr bwMode="auto">
            <a:xfrm>
              <a:off x="393" y="1607"/>
              <a:ext cx="14"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 h="44">
                  <a:moveTo>
                    <a:pt x="0" y="44"/>
                  </a:moveTo>
                  <a:lnTo>
                    <a:pt x="16" y="37"/>
                  </a:lnTo>
                  <a:lnTo>
                    <a:pt x="17" y="36"/>
                  </a:lnTo>
                  <a:lnTo>
                    <a:pt x="17" y="35"/>
                  </a:lnTo>
                  <a:lnTo>
                    <a:pt x="18" y="35"/>
                  </a:lnTo>
                  <a:lnTo>
                    <a:pt x="18" y="34"/>
                  </a:lnTo>
                  <a:lnTo>
                    <a:pt x="21" y="30"/>
                  </a:lnTo>
                  <a:lnTo>
                    <a:pt x="22" y="22"/>
                  </a:lnTo>
                  <a:lnTo>
                    <a:pt x="21" y="17"/>
                  </a:lnTo>
                  <a:lnTo>
                    <a:pt x="20" y="12"/>
                  </a:lnTo>
                  <a:lnTo>
                    <a:pt x="19" y="11"/>
                  </a:lnTo>
                  <a:lnTo>
                    <a:pt x="10" y="3"/>
                  </a:lnTo>
                  <a:lnTo>
                    <a:pt x="0" y="0"/>
                  </a:lnTo>
                  <a:lnTo>
                    <a:pt x="25" y="0"/>
                  </a:lnTo>
                  <a:lnTo>
                    <a:pt x="25" y="1"/>
                  </a:lnTo>
                  <a:lnTo>
                    <a:pt x="26" y="1"/>
                  </a:lnTo>
                  <a:lnTo>
                    <a:pt x="26" y="2"/>
                  </a:lnTo>
                  <a:lnTo>
                    <a:pt x="27" y="2"/>
                  </a:lnTo>
                  <a:lnTo>
                    <a:pt x="27" y="3"/>
                  </a:lnTo>
                  <a:lnTo>
                    <a:pt x="28" y="3"/>
                  </a:lnTo>
                  <a:lnTo>
                    <a:pt x="28" y="4"/>
                  </a:lnTo>
                  <a:lnTo>
                    <a:pt x="29" y="5"/>
                  </a:lnTo>
                  <a:lnTo>
                    <a:pt x="30" y="9"/>
                  </a:lnTo>
                  <a:lnTo>
                    <a:pt x="31" y="9"/>
                  </a:lnTo>
                  <a:lnTo>
                    <a:pt x="31" y="10"/>
                  </a:lnTo>
                  <a:lnTo>
                    <a:pt x="31" y="11"/>
                  </a:lnTo>
                  <a:lnTo>
                    <a:pt x="32" y="11"/>
                  </a:lnTo>
                  <a:lnTo>
                    <a:pt x="32" y="12"/>
                  </a:lnTo>
                  <a:lnTo>
                    <a:pt x="32" y="13"/>
                  </a:lnTo>
                  <a:lnTo>
                    <a:pt x="32" y="14"/>
                  </a:lnTo>
                  <a:lnTo>
                    <a:pt x="33" y="15"/>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3" y="28"/>
                  </a:lnTo>
                  <a:lnTo>
                    <a:pt x="33" y="29"/>
                  </a:lnTo>
                  <a:lnTo>
                    <a:pt x="32" y="30"/>
                  </a:lnTo>
                  <a:lnTo>
                    <a:pt x="31" y="34"/>
                  </a:lnTo>
                  <a:lnTo>
                    <a:pt x="31" y="35"/>
                  </a:lnTo>
                  <a:lnTo>
                    <a:pt x="30" y="35"/>
                  </a:lnTo>
                  <a:lnTo>
                    <a:pt x="30" y="36"/>
                  </a:lnTo>
                  <a:lnTo>
                    <a:pt x="30" y="37"/>
                  </a:lnTo>
                  <a:lnTo>
                    <a:pt x="29" y="38"/>
                  </a:lnTo>
                  <a:lnTo>
                    <a:pt x="29" y="39"/>
                  </a:lnTo>
                  <a:lnTo>
                    <a:pt x="28" y="40"/>
                  </a:lnTo>
                  <a:lnTo>
                    <a:pt x="28" y="41"/>
                  </a:lnTo>
                  <a:lnTo>
                    <a:pt x="27" y="41"/>
                  </a:lnTo>
                  <a:lnTo>
                    <a:pt x="27" y="42"/>
                  </a:lnTo>
                  <a:lnTo>
                    <a:pt x="26" y="42"/>
                  </a:lnTo>
                  <a:lnTo>
                    <a:pt x="26"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8" name="未知"/>
            <p:cNvSpPr/>
            <p:nvPr/>
          </p:nvSpPr>
          <p:spPr bwMode="auto">
            <a:xfrm>
              <a:off x="383" y="1603"/>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 h="11">
                  <a:moveTo>
                    <a:pt x="0" y="11"/>
                  </a:moveTo>
                  <a:lnTo>
                    <a:pt x="1" y="11"/>
                  </a:lnTo>
                  <a:lnTo>
                    <a:pt x="2" y="10"/>
                  </a:lnTo>
                  <a:lnTo>
                    <a:pt x="3" y="9"/>
                  </a:lnTo>
                  <a:lnTo>
                    <a:pt x="4" y="8"/>
                  </a:lnTo>
                  <a:lnTo>
                    <a:pt x="5" y="7"/>
                  </a:lnTo>
                  <a:lnTo>
                    <a:pt x="6" y="6"/>
                  </a:lnTo>
                  <a:lnTo>
                    <a:pt x="7" y="5"/>
                  </a:lnTo>
                  <a:lnTo>
                    <a:pt x="8" y="5"/>
                  </a:lnTo>
                  <a:lnTo>
                    <a:pt x="9" y="4"/>
                  </a:lnTo>
                  <a:lnTo>
                    <a:pt x="10" y="3"/>
                  </a:lnTo>
                  <a:lnTo>
                    <a:pt x="11" y="3"/>
                  </a:lnTo>
                  <a:lnTo>
                    <a:pt x="13" y="2"/>
                  </a:lnTo>
                  <a:lnTo>
                    <a:pt x="14" y="2"/>
                  </a:lnTo>
                  <a:lnTo>
                    <a:pt x="15" y="2"/>
                  </a:lnTo>
                  <a:lnTo>
                    <a:pt x="20" y="0"/>
                  </a:lnTo>
                  <a:lnTo>
                    <a:pt x="25" y="0"/>
                  </a:lnTo>
                  <a:lnTo>
                    <a:pt x="27" y="0"/>
                  </a:lnTo>
                  <a:lnTo>
                    <a:pt x="31" y="0"/>
                  </a:lnTo>
                  <a:lnTo>
                    <a:pt x="32" y="1"/>
                  </a:lnTo>
                  <a:lnTo>
                    <a:pt x="33" y="1"/>
                  </a:lnTo>
                  <a:lnTo>
                    <a:pt x="34" y="1"/>
                  </a:lnTo>
                  <a:lnTo>
                    <a:pt x="36" y="2"/>
                  </a:lnTo>
                  <a:lnTo>
                    <a:pt x="37" y="2"/>
                  </a:lnTo>
                  <a:lnTo>
                    <a:pt x="38" y="2"/>
                  </a:lnTo>
                  <a:lnTo>
                    <a:pt x="41" y="4"/>
                  </a:lnTo>
                  <a:lnTo>
                    <a:pt x="43" y="5"/>
                  </a:lnTo>
                  <a:lnTo>
                    <a:pt x="44" y="5"/>
                  </a:lnTo>
                  <a:lnTo>
                    <a:pt x="45" y="6"/>
                  </a:lnTo>
                  <a:lnTo>
                    <a:pt x="46" y="7"/>
                  </a:lnTo>
                  <a:lnTo>
                    <a:pt x="47" y="8"/>
                  </a:lnTo>
                  <a:lnTo>
                    <a:pt x="48" y="9"/>
                  </a:lnTo>
                  <a:lnTo>
                    <a:pt x="49" y="10"/>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9" name="未知"/>
            <p:cNvSpPr/>
            <p:nvPr/>
          </p:nvSpPr>
          <p:spPr bwMode="auto">
            <a:xfrm>
              <a:off x="385" y="1607"/>
              <a:ext cx="17" cy="18"/>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6" y="7"/>
                  </a:moveTo>
                  <a:lnTo>
                    <a:pt x="21" y="0"/>
                  </a:lnTo>
                  <a:lnTo>
                    <a:pt x="22" y="0"/>
                  </a:lnTo>
                  <a:lnTo>
                    <a:pt x="43" y="22"/>
                  </a:lnTo>
                  <a:lnTo>
                    <a:pt x="43" y="23"/>
                  </a:lnTo>
                  <a:lnTo>
                    <a:pt x="21" y="44"/>
                  </a:lnTo>
                  <a:lnTo>
                    <a:pt x="20" y="44"/>
                  </a:lnTo>
                  <a:lnTo>
                    <a:pt x="0" y="22"/>
                  </a:lnTo>
                  <a:lnTo>
                    <a:pt x="0" y="20"/>
                  </a:lnTo>
                  <a:lnTo>
                    <a:pt x="6" y="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0" name="未知"/>
            <p:cNvSpPr/>
            <p:nvPr/>
          </p:nvSpPr>
          <p:spPr bwMode="auto">
            <a:xfrm>
              <a:off x="380" y="1603"/>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5" y="66"/>
                  </a:lnTo>
                  <a:lnTo>
                    <a:pt x="66" y="33"/>
                  </a:lnTo>
                  <a:lnTo>
                    <a:pt x="66" y="30"/>
                  </a:lnTo>
                  <a:lnTo>
                    <a:pt x="33" y="0"/>
                  </a:lnTo>
                  <a:lnTo>
                    <a:pt x="32"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1" name="未知"/>
            <p:cNvSpPr/>
            <p:nvPr/>
          </p:nvSpPr>
          <p:spPr bwMode="auto">
            <a:xfrm>
              <a:off x="325" y="1542"/>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2">
                  <a:moveTo>
                    <a:pt x="91" y="74"/>
                  </a:moveTo>
                  <a:lnTo>
                    <a:pt x="109" y="112"/>
                  </a:lnTo>
                  <a:lnTo>
                    <a:pt x="91" y="74"/>
                  </a:lnTo>
                  <a:lnTo>
                    <a:pt x="44" y="35"/>
                  </a:lnTo>
                  <a:lnTo>
                    <a:pt x="43" y="35"/>
                  </a:lnTo>
                  <a:lnTo>
                    <a:pt x="43" y="36"/>
                  </a:lnTo>
                  <a:lnTo>
                    <a:pt x="42" y="37"/>
                  </a:lnTo>
                  <a:lnTo>
                    <a:pt x="0" y="0"/>
                  </a:lnTo>
                  <a:lnTo>
                    <a:pt x="42" y="37"/>
                  </a:lnTo>
                  <a:lnTo>
                    <a:pt x="43" y="38"/>
                  </a:lnTo>
                  <a:lnTo>
                    <a:pt x="83" y="85"/>
                  </a:lnTo>
                  <a:lnTo>
                    <a:pt x="86" y="86"/>
                  </a:lnTo>
                  <a:lnTo>
                    <a:pt x="91" y="74"/>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2" name="未知"/>
            <p:cNvSpPr/>
            <p:nvPr/>
          </p:nvSpPr>
          <p:spPr bwMode="auto">
            <a:xfrm>
              <a:off x="355" y="1555"/>
              <a:ext cx="26"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21" y="59"/>
                  </a:moveTo>
                  <a:lnTo>
                    <a:pt x="23" y="56"/>
                  </a:lnTo>
                  <a:lnTo>
                    <a:pt x="66" y="94"/>
                  </a:lnTo>
                  <a:lnTo>
                    <a:pt x="23" y="56"/>
                  </a:lnTo>
                  <a:lnTo>
                    <a:pt x="23" y="55"/>
                  </a:lnTo>
                  <a:lnTo>
                    <a:pt x="16" y="42"/>
                  </a:lnTo>
                  <a:lnTo>
                    <a:pt x="11" y="54"/>
                  </a:lnTo>
                  <a:lnTo>
                    <a:pt x="0" y="0"/>
                  </a:lnTo>
                  <a:lnTo>
                    <a:pt x="11" y="54"/>
                  </a:lnTo>
                  <a:lnTo>
                    <a:pt x="20" y="59"/>
                  </a:lnTo>
                  <a:lnTo>
                    <a:pt x="21" y="59"/>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3" name="未知"/>
            <p:cNvSpPr/>
            <p:nvPr/>
          </p:nvSpPr>
          <p:spPr bwMode="auto">
            <a:xfrm>
              <a:off x="341" y="1556"/>
              <a:ext cx="23" cy="23"/>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26" y="37"/>
                  </a:moveTo>
                  <a:lnTo>
                    <a:pt x="53" y="56"/>
                  </a:lnTo>
                  <a:lnTo>
                    <a:pt x="54" y="56"/>
                  </a:lnTo>
                  <a:lnTo>
                    <a:pt x="56" y="53"/>
                  </a:lnTo>
                  <a:lnTo>
                    <a:pt x="56" y="52"/>
                  </a:lnTo>
                  <a:lnTo>
                    <a:pt x="15" y="7"/>
                  </a:lnTo>
                  <a:lnTo>
                    <a:pt x="2" y="0"/>
                  </a:lnTo>
                  <a:lnTo>
                    <a:pt x="1" y="0"/>
                  </a:lnTo>
                  <a:lnTo>
                    <a:pt x="1" y="1"/>
                  </a:lnTo>
                  <a:lnTo>
                    <a:pt x="0" y="2"/>
                  </a:lnTo>
                  <a:lnTo>
                    <a:pt x="1" y="3"/>
                  </a:lnTo>
                  <a:lnTo>
                    <a:pt x="26"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4" name="未知"/>
            <p:cNvSpPr/>
            <p:nvPr/>
          </p:nvSpPr>
          <p:spPr bwMode="auto">
            <a:xfrm>
              <a:off x="283" y="1535"/>
              <a:ext cx="110"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4" y="54"/>
                  </a:lnTo>
                  <a:lnTo>
                    <a:pt x="243" y="34"/>
                  </a:lnTo>
                  <a:lnTo>
                    <a:pt x="276" y="276"/>
                  </a:lnTo>
                  <a:lnTo>
                    <a:pt x="243" y="34"/>
                  </a:lnTo>
                  <a:lnTo>
                    <a:pt x="243" y="33"/>
                  </a:lnTo>
                  <a:lnTo>
                    <a:pt x="232" y="20"/>
                  </a:lnTo>
                  <a:lnTo>
                    <a:pt x="20" y="232"/>
                  </a:lnTo>
                  <a:lnTo>
                    <a:pt x="0" y="0"/>
                  </a:lnTo>
                  <a:lnTo>
                    <a:pt x="20" y="232"/>
                  </a:lnTo>
                  <a:lnTo>
                    <a:pt x="35" y="243"/>
                  </a:lnTo>
                  <a:lnTo>
                    <a:pt x="36" y="243"/>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5" name="未知"/>
            <p:cNvSpPr/>
            <p:nvPr/>
          </p:nvSpPr>
          <p:spPr bwMode="auto">
            <a:xfrm>
              <a:off x="279" y="1531"/>
              <a:ext cx="105" cy="105"/>
            </a:xfrm>
            <a:custGeom>
              <a:avLst/>
              <a:gdLst>
                <a:gd name="T0" fmla="*/ 0 w 262"/>
                <a:gd name="T1" fmla="*/ 0 h 261"/>
                <a:gd name="T2" fmla="*/ 0 w 262"/>
                <a:gd name="T3" fmla="*/ 0 h 261"/>
                <a:gd name="T4" fmla="*/ 0 w 262"/>
                <a:gd name="T5" fmla="*/ 0 h 261"/>
                <a:gd name="T6" fmla="*/ 0 w 262"/>
                <a:gd name="T7" fmla="*/ 0 h 261"/>
                <a:gd name="T8" fmla="*/ 0 w 262"/>
                <a:gd name="T9" fmla="*/ 0 h 261"/>
                <a:gd name="T10" fmla="*/ 0 w 262"/>
                <a:gd name="T11" fmla="*/ 0 h 261"/>
                <a:gd name="T12" fmla="*/ 0 w 262"/>
                <a:gd name="T13" fmla="*/ 0 h 261"/>
                <a:gd name="T14" fmla="*/ 0 w 262"/>
                <a:gd name="T15" fmla="*/ 0 h 261"/>
                <a:gd name="T16" fmla="*/ 0 w 262"/>
                <a:gd name="T17" fmla="*/ 0 h 261"/>
                <a:gd name="T18" fmla="*/ 0 w 262"/>
                <a:gd name="T19" fmla="*/ 0 h 261"/>
                <a:gd name="T20" fmla="*/ 0 w 262"/>
                <a:gd name="T21" fmla="*/ 0 h 261"/>
                <a:gd name="T22" fmla="*/ 0 w 262"/>
                <a:gd name="T23" fmla="*/ 0 h 261"/>
                <a:gd name="T24" fmla="*/ 0 w 262"/>
                <a:gd name="T25" fmla="*/ 0 h 261"/>
                <a:gd name="T26" fmla="*/ 0 w 262"/>
                <a:gd name="T27" fmla="*/ 0 h 261"/>
                <a:gd name="T28" fmla="*/ 0 w 262"/>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1">
                  <a:moveTo>
                    <a:pt x="242" y="30"/>
                  </a:moveTo>
                  <a:lnTo>
                    <a:pt x="262" y="261"/>
                  </a:lnTo>
                  <a:lnTo>
                    <a:pt x="242" y="30"/>
                  </a:lnTo>
                  <a:lnTo>
                    <a:pt x="241" y="30"/>
                  </a:lnTo>
                  <a:lnTo>
                    <a:pt x="240" y="29"/>
                  </a:lnTo>
                  <a:lnTo>
                    <a:pt x="238" y="29"/>
                  </a:lnTo>
                  <a:lnTo>
                    <a:pt x="237" y="30"/>
                  </a:lnTo>
                  <a:lnTo>
                    <a:pt x="39" y="218"/>
                  </a:lnTo>
                  <a:lnTo>
                    <a:pt x="30" y="238"/>
                  </a:lnTo>
                  <a:lnTo>
                    <a:pt x="0" y="0"/>
                  </a:lnTo>
                  <a:lnTo>
                    <a:pt x="30" y="238"/>
                  </a:lnTo>
                  <a:lnTo>
                    <a:pt x="30" y="240"/>
                  </a:lnTo>
                  <a:lnTo>
                    <a:pt x="30" y="241"/>
                  </a:lnTo>
                  <a:lnTo>
                    <a:pt x="30" y="242"/>
                  </a:lnTo>
                  <a:lnTo>
                    <a:pt x="242" y="30"/>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6" name="未知"/>
            <p:cNvSpPr/>
            <p:nvPr/>
          </p:nvSpPr>
          <p:spPr bwMode="auto">
            <a:xfrm>
              <a:off x="291" y="1543"/>
              <a:ext cx="89" cy="90"/>
            </a:xfrm>
            <a:custGeom>
              <a:avLst/>
              <a:gdLst>
                <a:gd name="T0" fmla="*/ 0 w 223"/>
                <a:gd name="T1" fmla="*/ 0 h 224"/>
                <a:gd name="T2" fmla="*/ 0 w 223"/>
                <a:gd name="T3" fmla="*/ 0 h 224"/>
                <a:gd name="T4" fmla="*/ 0 w 223"/>
                <a:gd name="T5" fmla="*/ 0 h 224"/>
                <a:gd name="T6" fmla="*/ 0 w 223"/>
                <a:gd name="T7" fmla="*/ 0 h 224"/>
                <a:gd name="T8" fmla="*/ 0 w 223"/>
                <a:gd name="T9" fmla="*/ 0 h 224"/>
                <a:gd name="T10" fmla="*/ 0 w 223"/>
                <a:gd name="T11" fmla="*/ 0 h 224"/>
                <a:gd name="T12" fmla="*/ 0 w 223"/>
                <a:gd name="T13" fmla="*/ 0 h 224"/>
                <a:gd name="T14" fmla="*/ 0 w 223"/>
                <a:gd name="T15" fmla="*/ 0 h 224"/>
                <a:gd name="T16" fmla="*/ 0 w 223"/>
                <a:gd name="T17" fmla="*/ 0 h 224"/>
                <a:gd name="T18" fmla="*/ 0 w 223"/>
                <a:gd name="T19" fmla="*/ 0 h 224"/>
                <a:gd name="T20" fmla="*/ 0 w 223"/>
                <a:gd name="T21" fmla="*/ 0 h 224"/>
                <a:gd name="T22" fmla="*/ 0 w 223"/>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4">
                  <a:moveTo>
                    <a:pt x="4" y="220"/>
                  </a:moveTo>
                  <a:lnTo>
                    <a:pt x="0" y="209"/>
                  </a:lnTo>
                  <a:lnTo>
                    <a:pt x="0" y="207"/>
                  </a:lnTo>
                  <a:lnTo>
                    <a:pt x="188" y="10"/>
                  </a:lnTo>
                  <a:lnTo>
                    <a:pt x="208" y="0"/>
                  </a:lnTo>
                  <a:lnTo>
                    <a:pt x="210" y="0"/>
                  </a:lnTo>
                  <a:lnTo>
                    <a:pt x="223" y="15"/>
                  </a:lnTo>
                  <a:lnTo>
                    <a:pt x="223" y="17"/>
                  </a:lnTo>
                  <a:lnTo>
                    <a:pt x="35" y="215"/>
                  </a:lnTo>
                  <a:lnTo>
                    <a:pt x="15" y="224"/>
                  </a:lnTo>
                  <a:lnTo>
                    <a:pt x="13" y="224"/>
                  </a:lnTo>
                  <a:lnTo>
                    <a:pt x="4"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7" name="未知"/>
            <p:cNvSpPr/>
            <p:nvPr/>
          </p:nvSpPr>
          <p:spPr bwMode="auto">
            <a:xfrm>
              <a:off x="337" y="1575"/>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8" name="未知"/>
            <p:cNvSpPr/>
            <p:nvPr/>
          </p:nvSpPr>
          <p:spPr bwMode="auto">
            <a:xfrm>
              <a:off x="338" y="1575"/>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9" name="未知"/>
            <p:cNvSpPr/>
            <p:nvPr/>
          </p:nvSpPr>
          <p:spPr bwMode="auto">
            <a:xfrm>
              <a:off x="317" y="159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0" name="未知"/>
            <p:cNvSpPr/>
            <p:nvPr/>
          </p:nvSpPr>
          <p:spPr bwMode="auto">
            <a:xfrm>
              <a:off x="318" y="159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1" name="未知"/>
            <p:cNvSpPr/>
            <p:nvPr/>
          </p:nvSpPr>
          <p:spPr bwMode="auto">
            <a:xfrm>
              <a:off x="306" y="1605"/>
              <a:ext cx="3" cy="23"/>
            </a:xfrm>
            <a:custGeom>
              <a:avLst/>
              <a:gdLst>
                <a:gd name="T0" fmla="*/ 0 w 6"/>
                <a:gd name="T1" fmla="*/ 0 h 56"/>
                <a:gd name="T2" fmla="*/ 1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2" name="未知"/>
            <p:cNvSpPr/>
            <p:nvPr/>
          </p:nvSpPr>
          <p:spPr bwMode="auto">
            <a:xfrm>
              <a:off x="307" y="1605"/>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 name="未知"/>
            <p:cNvSpPr/>
            <p:nvPr/>
          </p:nvSpPr>
          <p:spPr bwMode="auto">
            <a:xfrm>
              <a:off x="327" y="158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 name="未知"/>
            <p:cNvSpPr/>
            <p:nvPr/>
          </p:nvSpPr>
          <p:spPr bwMode="auto">
            <a:xfrm>
              <a:off x="328" y="158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 name="未知"/>
            <p:cNvSpPr/>
            <p:nvPr/>
          </p:nvSpPr>
          <p:spPr bwMode="auto">
            <a:xfrm>
              <a:off x="346" y="1566"/>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6" name="未知"/>
            <p:cNvSpPr/>
            <p:nvPr/>
          </p:nvSpPr>
          <p:spPr bwMode="auto">
            <a:xfrm>
              <a:off x="347" y="1566"/>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7" name="未知"/>
            <p:cNvSpPr/>
            <p:nvPr/>
          </p:nvSpPr>
          <p:spPr bwMode="auto">
            <a:xfrm>
              <a:off x="97" y="1603"/>
              <a:ext cx="251" cy="250"/>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5" y="110"/>
                  </a:lnTo>
                  <a:lnTo>
                    <a:pt x="549" y="83"/>
                  </a:lnTo>
                  <a:lnTo>
                    <a:pt x="627" y="627"/>
                  </a:lnTo>
                  <a:lnTo>
                    <a:pt x="549" y="83"/>
                  </a:lnTo>
                  <a:lnTo>
                    <a:pt x="549" y="80"/>
                  </a:lnTo>
                  <a:lnTo>
                    <a:pt x="508" y="34"/>
                  </a:lnTo>
                  <a:lnTo>
                    <a:pt x="498" y="32"/>
                  </a:lnTo>
                  <a:lnTo>
                    <a:pt x="496" y="32"/>
                  </a:lnTo>
                  <a:lnTo>
                    <a:pt x="426" y="89"/>
                  </a:lnTo>
                  <a:lnTo>
                    <a:pt x="34" y="481"/>
                  </a:lnTo>
                  <a:lnTo>
                    <a:pt x="34" y="490"/>
                  </a:lnTo>
                  <a:lnTo>
                    <a:pt x="0" y="0"/>
                  </a:lnTo>
                  <a:lnTo>
                    <a:pt x="34" y="490"/>
                  </a:lnTo>
                  <a:lnTo>
                    <a:pt x="34" y="494"/>
                  </a:lnTo>
                  <a:lnTo>
                    <a:pt x="69" y="545"/>
                  </a:lnTo>
                  <a:lnTo>
                    <a:pt x="91" y="547"/>
                  </a:lnTo>
                  <a:lnTo>
                    <a:pt x="94" y="547"/>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88" name="未知"/>
            <p:cNvSpPr/>
            <p:nvPr/>
          </p:nvSpPr>
          <p:spPr bwMode="auto">
            <a:xfrm>
              <a:off x="78" y="1583"/>
              <a:ext cx="225" cy="226"/>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74" y="137"/>
                  </a:moveTo>
                  <a:lnTo>
                    <a:pt x="563" y="563"/>
                  </a:lnTo>
                  <a:lnTo>
                    <a:pt x="474" y="137"/>
                  </a:lnTo>
                  <a:lnTo>
                    <a:pt x="95" y="500"/>
                  </a:lnTo>
                  <a:lnTo>
                    <a:pt x="82" y="529"/>
                  </a:lnTo>
                  <a:lnTo>
                    <a:pt x="0" y="0"/>
                  </a:lnTo>
                  <a:lnTo>
                    <a:pt x="82" y="529"/>
                  </a:lnTo>
                  <a:lnTo>
                    <a:pt x="474" y="137"/>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89" name="未知"/>
            <p:cNvSpPr/>
            <p:nvPr/>
          </p:nvSpPr>
          <p:spPr bwMode="auto">
            <a:xfrm>
              <a:off x="283" y="1589"/>
              <a:ext cx="101" cy="101"/>
            </a:xfrm>
            <a:custGeom>
              <a:avLst/>
              <a:gdLst>
                <a:gd name="T0" fmla="*/ 0 w 253"/>
                <a:gd name="T1" fmla="*/ 0 h 252"/>
                <a:gd name="T2" fmla="*/ 0 w 253"/>
                <a:gd name="T3" fmla="*/ 0 h 252"/>
                <a:gd name="T4" fmla="*/ 0 w 253"/>
                <a:gd name="T5" fmla="*/ 0 h 252"/>
                <a:gd name="T6" fmla="*/ 0 w 253"/>
                <a:gd name="T7" fmla="*/ 0 h 252"/>
                <a:gd name="T8" fmla="*/ 0 w 253"/>
                <a:gd name="T9" fmla="*/ 0 h 252"/>
                <a:gd name="T10" fmla="*/ 0 w 253"/>
                <a:gd name="T11" fmla="*/ 0 h 252"/>
                <a:gd name="T12" fmla="*/ 0 w 253"/>
                <a:gd name="T13" fmla="*/ 0 h 252"/>
                <a:gd name="T14" fmla="*/ 0 w 253"/>
                <a:gd name="T15" fmla="*/ 0 h 252"/>
                <a:gd name="T16" fmla="*/ 0 w 253"/>
                <a:gd name="T17" fmla="*/ 0 h 252"/>
                <a:gd name="T18" fmla="*/ 0 w 253"/>
                <a:gd name="T19" fmla="*/ 0 h 252"/>
                <a:gd name="T20" fmla="*/ 0 w 253"/>
                <a:gd name="T21" fmla="*/ 0 h 2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2">
                  <a:moveTo>
                    <a:pt x="233" y="152"/>
                  </a:moveTo>
                  <a:lnTo>
                    <a:pt x="253" y="252"/>
                  </a:lnTo>
                  <a:lnTo>
                    <a:pt x="233" y="152"/>
                  </a:lnTo>
                  <a:lnTo>
                    <a:pt x="95" y="21"/>
                  </a:lnTo>
                  <a:lnTo>
                    <a:pt x="19" y="97"/>
                  </a:lnTo>
                  <a:lnTo>
                    <a:pt x="0" y="0"/>
                  </a:lnTo>
                  <a:lnTo>
                    <a:pt x="19" y="97"/>
                  </a:lnTo>
                  <a:lnTo>
                    <a:pt x="58" y="138"/>
                  </a:lnTo>
                  <a:lnTo>
                    <a:pt x="110" y="124"/>
                  </a:lnTo>
                  <a:lnTo>
                    <a:pt x="206" y="170"/>
                  </a:lnTo>
                  <a:lnTo>
                    <a:pt x="233" y="152"/>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0" name="未知"/>
            <p:cNvSpPr/>
            <p:nvPr/>
          </p:nvSpPr>
          <p:spPr bwMode="auto">
            <a:xfrm>
              <a:off x="259" y="1565"/>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4" y="80"/>
                  </a:moveTo>
                  <a:lnTo>
                    <a:pt x="175" y="175"/>
                  </a:lnTo>
                  <a:lnTo>
                    <a:pt x="154" y="80"/>
                  </a:lnTo>
                  <a:lnTo>
                    <a:pt x="128" y="55"/>
                  </a:lnTo>
                  <a:lnTo>
                    <a:pt x="66" y="143"/>
                  </a:lnTo>
                  <a:lnTo>
                    <a:pt x="0" y="0"/>
                  </a:lnTo>
                  <a:lnTo>
                    <a:pt x="66" y="143"/>
                  </a:lnTo>
                  <a:lnTo>
                    <a:pt x="78" y="156"/>
                  </a:lnTo>
                  <a:lnTo>
                    <a:pt x="154" y="80"/>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1" name="未知"/>
            <p:cNvSpPr/>
            <p:nvPr/>
          </p:nvSpPr>
          <p:spPr bwMode="auto">
            <a:xfrm>
              <a:off x="286" y="1587"/>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8"/>
                  </a:moveTo>
                  <a:lnTo>
                    <a:pt x="51" y="142"/>
                  </a:lnTo>
                  <a:lnTo>
                    <a:pt x="56" y="141"/>
                  </a:lnTo>
                  <a:lnTo>
                    <a:pt x="60" y="140"/>
                  </a:lnTo>
                  <a:lnTo>
                    <a:pt x="103" y="128"/>
                  </a:lnTo>
                  <a:lnTo>
                    <a:pt x="199" y="174"/>
                  </a:lnTo>
                  <a:lnTo>
                    <a:pt x="226" y="156"/>
                  </a:lnTo>
                  <a:lnTo>
                    <a:pt x="62" y="0"/>
                  </a:lnTo>
                  <a:lnTo>
                    <a:pt x="0" y="8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2" name="未知"/>
            <p:cNvSpPr/>
            <p:nvPr/>
          </p:nvSpPr>
          <p:spPr bwMode="auto">
            <a:xfrm>
              <a:off x="426" y="1591"/>
              <a:ext cx="7" cy="8"/>
            </a:xfrm>
            <a:custGeom>
              <a:avLst/>
              <a:gdLst>
                <a:gd name="T0" fmla="*/ 0 w 18"/>
                <a:gd name="T1" fmla="*/ 0 h 21"/>
                <a:gd name="T2" fmla="*/ 0 w 18"/>
                <a:gd name="T3" fmla="*/ 0 h 21"/>
                <a:gd name="T4" fmla="*/ 0 w 18"/>
                <a:gd name="T5" fmla="*/ 0 h 21"/>
                <a:gd name="T6" fmla="*/ 0 w 18"/>
                <a:gd name="T7" fmla="*/ 0 h 21"/>
                <a:gd name="T8" fmla="*/ 0 w 18"/>
                <a:gd name="T9" fmla="*/ 0 h 21"/>
                <a:gd name="T10" fmla="*/ 0 w 18"/>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1">
                  <a:moveTo>
                    <a:pt x="5" y="17"/>
                  </a:moveTo>
                  <a:lnTo>
                    <a:pt x="18" y="0"/>
                  </a:lnTo>
                  <a:lnTo>
                    <a:pt x="0" y="19"/>
                  </a:lnTo>
                  <a:lnTo>
                    <a:pt x="1" y="20"/>
                  </a:lnTo>
                  <a:lnTo>
                    <a:pt x="2" y="21"/>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3" name="未知"/>
            <p:cNvSpPr/>
            <p:nvPr/>
          </p:nvSpPr>
          <p:spPr bwMode="auto">
            <a:xfrm>
              <a:off x="343" y="1516"/>
              <a:ext cx="112"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9">
                  <a:moveTo>
                    <a:pt x="225" y="188"/>
                  </a:moveTo>
                  <a:lnTo>
                    <a:pt x="230" y="177"/>
                  </a:lnTo>
                  <a:lnTo>
                    <a:pt x="279" y="279"/>
                  </a:lnTo>
                  <a:lnTo>
                    <a:pt x="230" y="177"/>
                  </a:lnTo>
                  <a:lnTo>
                    <a:pt x="230" y="175"/>
                  </a:lnTo>
                  <a:lnTo>
                    <a:pt x="199" y="116"/>
                  </a:lnTo>
                  <a:lnTo>
                    <a:pt x="160" y="69"/>
                  </a:lnTo>
                  <a:lnTo>
                    <a:pt x="114" y="29"/>
                  </a:lnTo>
                  <a:lnTo>
                    <a:pt x="18" y="125"/>
                  </a:lnTo>
                  <a:lnTo>
                    <a:pt x="0" y="0"/>
                  </a:lnTo>
                  <a:lnTo>
                    <a:pt x="18" y="125"/>
                  </a:lnTo>
                  <a:lnTo>
                    <a:pt x="49" y="157"/>
                  </a:lnTo>
                  <a:lnTo>
                    <a:pt x="98" y="108"/>
                  </a:lnTo>
                  <a:lnTo>
                    <a:pt x="103" y="110"/>
                  </a:lnTo>
                  <a:lnTo>
                    <a:pt x="157" y="153"/>
                  </a:lnTo>
                  <a:lnTo>
                    <a:pt x="200" y="199"/>
                  </a:lnTo>
                  <a:lnTo>
                    <a:pt x="207" y="207"/>
                  </a:lnTo>
                  <a:lnTo>
                    <a:pt x="225" y="188"/>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4" name="未知"/>
            <p:cNvSpPr/>
            <p:nvPr/>
          </p:nvSpPr>
          <p:spPr bwMode="auto">
            <a:xfrm>
              <a:off x="320" y="1493"/>
              <a:ext cx="81" cy="80"/>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2">
                  <a:moveTo>
                    <a:pt x="172" y="87"/>
                  </a:moveTo>
                  <a:lnTo>
                    <a:pt x="202" y="202"/>
                  </a:lnTo>
                  <a:lnTo>
                    <a:pt x="172" y="87"/>
                  </a:lnTo>
                  <a:lnTo>
                    <a:pt x="134" y="69"/>
                  </a:lnTo>
                  <a:lnTo>
                    <a:pt x="126" y="70"/>
                  </a:lnTo>
                  <a:lnTo>
                    <a:pt x="75" y="113"/>
                  </a:lnTo>
                  <a:lnTo>
                    <a:pt x="54" y="160"/>
                  </a:lnTo>
                  <a:lnTo>
                    <a:pt x="0" y="0"/>
                  </a:lnTo>
                  <a:lnTo>
                    <a:pt x="54" y="160"/>
                  </a:lnTo>
                  <a:lnTo>
                    <a:pt x="76" y="183"/>
                  </a:lnTo>
                  <a:lnTo>
                    <a:pt x="172" y="87"/>
                  </a:lnTo>
                  <a:close/>
                </a:path>
              </a:pathLst>
            </a:custGeom>
            <a:blipFill dpi="0" rotWithShape="0">
              <a:blip r:embed="rId3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5" name="未知"/>
            <p:cNvSpPr/>
            <p:nvPr/>
          </p:nvSpPr>
          <p:spPr bwMode="auto">
            <a:xfrm>
              <a:off x="341" y="1520"/>
              <a:ext cx="94" cy="79"/>
            </a:xfrm>
            <a:custGeom>
              <a:avLst/>
              <a:gdLst>
                <a:gd name="T0" fmla="*/ 0 w 234"/>
                <a:gd name="T1" fmla="*/ 0 h 198"/>
                <a:gd name="T2" fmla="*/ 0 w 234"/>
                <a:gd name="T3" fmla="*/ 0 h 198"/>
                <a:gd name="T4" fmla="*/ 0 w 234"/>
                <a:gd name="T5" fmla="*/ 0 h 198"/>
                <a:gd name="T6" fmla="*/ 0 w 234"/>
                <a:gd name="T7" fmla="*/ 0 h 198"/>
                <a:gd name="T8" fmla="*/ 0 w 234"/>
                <a:gd name="T9" fmla="*/ 0 h 198"/>
                <a:gd name="T10" fmla="*/ 0 w 234"/>
                <a:gd name="T11" fmla="*/ 0 h 198"/>
                <a:gd name="T12" fmla="*/ 0 w 234"/>
                <a:gd name="T13" fmla="*/ 0 h 198"/>
                <a:gd name="T14" fmla="*/ 0 w 234"/>
                <a:gd name="T15" fmla="*/ 0 h 198"/>
                <a:gd name="T16" fmla="*/ 0 w 234"/>
                <a:gd name="T17" fmla="*/ 0 h 198"/>
                <a:gd name="T18" fmla="*/ 0 w 234"/>
                <a:gd name="T19" fmla="*/ 0 h 198"/>
                <a:gd name="T20" fmla="*/ 0 w 234"/>
                <a:gd name="T21" fmla="*/ 0 h 198"/>
                <a:gd name="T22" fmla="*/ 0 w 234"/>
                <a:gd name="T23" fmla="*/ 0 h 198"/>
                <a:gd name="T24" fmla="*/ 0 w 234"/>
                <a:gd name="T25" fmla="*/ 0 h 198"/>
                <a:gd name="T26" fmla="*/ 0 w 234"/>
                <a:gd name="T27" fmla="*/ 0 h 198"/>
                <a:gd name="T28" fmla="*/ 0 w 234"/>
                <a:gd name="T29" fmla="*/ 0 h 198"/>
                <a:gd name="T30" fmla="*/ 0 w 234"/>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4" h="198">
                  <a:moveTo>
                    <a:pt x="213" y="198"/>
                  </a:moveTo>
                  <a:lnTo>
                    <a:pt x="234" y="166"/>
                  </a:lnTo>
                  <a:lnTo>
                    <a:pt x="234" y="164"/>
                  </a:lnTo>
                  <a:lnTo>
                    <a:pt x="203" y="105"/>
                  </a:lnTo>
                  <a:lnTo>
                    <a:pt x="164" y="58"/>
                  </a:lnTo>
                  <a:lnTo>
                    <a:pt x="117" y="17"/>
                  </a:lnTo>
                  <a:lnTo>
                    <a:pt x="80" y="0"/>
                  </a:lnTo>
                  <a:lnTo>
                    <a:pt x="72" y="1"/>
                  </a:lnTo>
                  <a:lnTo>
                    <a:pt x="21" y="44"/>
                  </a:lnTo>
                  <a:lnTo>
                    <a:pt x="0" y="91"/>
                  </a:lnTo>
                  <a:lnTo>
                    <a:pt x="53" y="146"/>
                  </a:lnTo>
                  <a:lnTo>
                    <a:pt x="102" y="97"/>
                  </a:lnTo>
                  <a:lnTo>
                    <a:pt x="107" y="99"/>
                  </a:lnTo>
                  <a:lnTo>
                    <a:pt x="161" y="142"/>
                  </a:lnTo>
                  <a:lnTo>
                    <a:pt x="204" y="188"/>
                  </a:lnTo>
                  <a:lnTo>
                    <a:pt x="213"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6" name="未知"/>
            <p:cNvSpPr/>
            <p:nvPr/>
          </p:nvSpPr>
          <p:spPr bwMode="auto">
            <a:xfrm>
              <a:off x="272" y="1598"/>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104" y="128"/>
                  </a:moveTo>
                  <a:lnTo>
                    <a:pt x="128" y="102"/>
                  </a:lnTo>
                  <a:lnTo>
                    <a:pt x="175" y="174"/>
                  </a:lnTo>
                  <a:lnTo>
                    <a:pt x="128" y="102"/>
                  </a:lnTo>
                  <a:lnTo>
                    <a:pt x="128" y="100"/>
                  </a:lnTo>
                  <a:lnTo>
                    <a:pt x="76" y="39"/>
                  </a:lnTo>
                  <a:lnTo>
                    <a:pt x="58" y="31"/>
                  </a:lnTo>
                  <a:lnTo>
                    <a:pt x="56" y="31"/>
                  </a:lnTo>
                  <a:lnTo>
                    <a:pt x="32" y="57"/>
                  </a:lnTo>
                  <a:lnTo>
                    <a:pt x="0" y="0"/>
                  </a:lnTo>
                  <a:lnTo>
                    <a:pt x="32" y="57"/>
                  </a:lnTo>
                  <a:lnTo>
                    <a:pt x="32" y="59"/>
                  </a:lnTo>
                  <a:lnTo>
                    <a:pt x="84" y="120"/>
                  </a:lnTo>
                  <a:lnTo>
                    <a:pt x="102" y="128"/>
                  </a:lnTo>
                  <a:lnTo>
                    <a:pt x="104" y="128"/>
                  </a:lnTo>
                  <a:close/>
                </a:path>
              </a:pathLst>
            </a:custGeom>
            <a:blipFill dpi="0" rotWithShape="0">
              <a:blip r:embed="rId3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7" name="未知"/>
            <p:cNvSpPr/>
            <p:nvPr/>
          </p:nvSpPr>
          <p:spPr bwMode="auto">
            <a:xfrm>
              <a:off x="128" y="1789"/>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2" y="0"/>
                  </a:moveTo>
                  <a:lnTo>
                    <a:pt x="42" y="20"/>
                  </a:lnTo>
                  <a:lnTo>
                    <a:pt x="42" y="21"/>
                  </a:lnTo>
                  <a:lnTo>
                    <a:pt x="21" y="41"/>
                  </a:lnTo>
                  <a:lnTo>
                    <a:pt x="20" y="41"/>
                  </a:lnTo>
                  <a:lnTo>
                    <a:pt x="0" y="21"/>
                  </a:lnTo>
                  <a:lnTo>
                    <a:pt x="0" y="19"/>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8" name="未知"/>
            <p:cNvSpPr/>
            <p:nvPr/>
          </p:nvSpPr>
          <p:spPr bwMode="auto">
            <a:xfrm>
              <a:off x="128" y="1789"/>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7" y="36"/>
                  </a:moveTo>
                  <a:lnTo>
                    <a:pt x="21" y="41"/>
                  </a:lnTo>
                  <a:lnTo>
                    <a:pt x="23" y="41"/>
                  </a:lnTo>
                  <a:lnTo>
                    <a:pt x="42" y="20"/>
                  </a:lnTo>
                  <a:lnTo>
                    <a:pt x="42" y="18"/>
                  </a:lnTo>
                  <a:lnTo>
                    <a:pt x="20" y="0"/>
                  </a:lnTo>
                  <a:lnTo>
                    <a:pt x="19" y="0"/>
                  </a:lnTo>
                  <a:lnTo>
                    <a:pt x="0" y="21"/>
                  </a:lnTo>
                  <a:lnTo>
                    <a:pt x="0" y="23"/>
                  </a:lnTo>
                  <a:lnTo>
                    <a:pt x="7"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9" name="未知"/>
            <p:cNvSpPr/>
            <p:nvPr/>
          </p:nvSpPr>
          <p:spPr bwMode="auto">
            <a:xfrm>
              <a:off x="801" y="1046"/>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569"/>
                  </a:moveTo>
                  <a:lnTo>
                    <a:pt x="35" y="0"/>
                  </a:lnTo>
                  <a:lnTo>
                    <a:pt x="0" y="0"/>
                  </a:lnTo>
                  <a:lnTo>
                    <a:pt x="0" y="603"/>
                  </a:lnTo>
                  <a:lnTo>
                    <a:pt x="35" y="5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0" name="未知"/>
            <p:cNvSpPr/>
            <p:nvPr/>
          </p:nvSpPr>
          <p:spPr bwMode="auto">
            <a:xfrm>
              <a:off x="815" y="1046"/>
              <a:ext cx="16" cy="227"/>
            </a:xfrm>
            <a:custGeom>
              <a:avLst/>
              <a:gdLst>
                <a:gd name="T0" fmla="*/ 0 w 40"/>
                <a:gd name="T1" fmla="*/ 0 h 569"/>
                <a:gd name="T2" fmla="*/ 0 w 40"/>
                <a:gd name="T3" fmla="*/ 0 h 569"/>
                <a:gd name="T4" fmla="*/ 0 w 40"/>
                <a:gd name="T5" fmla="*/ 0 h 569"/>
                <a:gd name="T6" fmla="*/ 0 w 40"/>
                <a:gd name="T7" fmla="*/ 0 h 569"/>
                <a:gd name="T8" fmla="*/ 0 w 40"/>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69">
                  <a:moveTo>
                    <a:pt x="40" y="529"/>
                  </a:moveTo>
                  <a:lnTo>
                    <a:pt x="40" y="0"/>
                  </a:lnTo>
                  <a:lnTo>
                    <a:pt x="0" y="0"/>
                  </a:lnTo>
                  <a:lnTo>
                    <a:pt x="0" y="569"/>
                  </a:lnTo>
                  <a:lnTo>
                    <a:pt x="40" y="5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1" name="未知"/>
            <p:cNvSpPr/>
            <p:nvPr/>
          </p:nvSpPr>
          <p:spPr bwMode="auto">
            <a:xfrm>
              <a:off x="831" y="1046"/>
              <a:ext cx="16" cy="211"/>
            </a:xfrm>
            <a:custGeom>
              <a:avLst/>
              <a:gdLst>
                <a:gd name="T0" fmla="*/ 0 w 41"/>
                <a:gd name="T1" fmla="*/ 0 h 529"/>
                <a:gd name="T2" fmla="*/ 0 w 41"/>
                <a:gd name="T3" fmla="*/ 0 h 529"/>
                <a:gd name="T4" fmla="*/ 0 w 41"/>
                <a:gd name="T5" fmla="*/ 0 h 529"/>
                <a:gd name="T6" fmla="*/ 0 w 41"/>
                <a:gd name="T7" fmla="*/ 0 h 529"/>
                <a:gd name="T8" fmla="*/ 0 w 41"/>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29">
                  <a:moveTo>
                    <a:pt x="41" y="489"/>
                  </a:moveTo>
                  <a:lnTo>
                    <a:pt x="41" y="0"/>
                  </a:lnTo>
                  <a:lnTo>
                    <a:pt x="0" y="0"/>
                  </a:lnTo>
                  <a:lnTo>
                    <a:pt x="0" y="529"/>
                  </a:lnTo>
                  <a:lnTo>
                    <a:pt x="41"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2" name="未知"/>
            <p:cNvSpPr/>
            <p:nvPr/>
          </p:nvSpPr>
          <p:spPr bwMode="auto">
            <a:xfrm>
              <a:off x="852" y="1046"/>
              <a:ext cx="0" cy="190"/>
            </a:xfrm>
            <a:custGeom>
              <a:avLst/>
              <a:gdLst>
                <a:gd name="T0" fmla="*/ 0 h 476"/>
                <a:gd name="T1" fmla="*/ 0 h 476"/>
                <a:gd name="T2" fmla="*/ 0 60000 65536"/>
                <a:gd name="T3" fmla="*/ 0 60000 65536"/>
              </a:gdLst>
              <a:ahLst/>
              <a:cxnLst>
                <a:cxn ang="T2">
                  <a:pos x="0" y="T0"/>
                </a:cxn>
                <a:cxn ang="T3">
                  <a:pos x="0" y="T1"/>
                </a:cxn>
              </a:cxnLst>
              <a:rect l="0" t="0" r="r" b="b"/>
              <a:pathLst>
                <a:path h="476">
                  <a:moveTo>
                    <a:pt x="0" y="0"/>
                  </a:moveTo>
                  <a:lnTo>
                    <a:pt x="0" y="476"/>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3" name="未知"/>
            <p:cNvSpPr/>
            <p:nvPr/>
          </p:nvSpPr>
          <p:spPr bwMode="auto">
            <a:xfrm>
              <a:off x="863" y="1046"/>
              <a:ext cx="0" cy="180"/>
            </a:xfrm>
            <a:custGeom>
              <a:avLst/>
              <a:gdLst>
                <a:gd name="T0" fmla="*/ 0 h 450"/>
                <a:gd name="T1" fmla="*/ 0 h 450"/>
                <a:gd name="T2" fmla="*/ 0 60000 65536"/>
                <a:gd name="T3" fmla="*/ 0 60000 65536"/>
              </a:gdLst>
              <a:ahLst/>
              <a:cxnLst>
                <a:cxn ang="T2">
                  <a:pos x="0" y="T0"/>
                </a:cxn>
                <a:cxn ang="T3">
                  <a:pos x="0" y="T1"/>
                </a:cxn>
              </a:cxnLst>
              <a:rect l="0" t="0" r="r" b="b"/>
              <a:pathLst>
                <a:path h="450">
                  <a:moveTo>
                    <a:pt x="0" y="0"/>
                  </a:moveTo>
                  <a:lnTo>
                    <a:pt x="0" y="450"/>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 name="未知"/>
            <p:cNvSpPr/>
            <p:nvPr/>
          </p:nvSpPr>
          <p:spPr bwMode="auto">
            <a:xfrm>
              <a:off x="801" y="1046"/>
              <a:ext cx="64" cy="241"/>
            </a:xfrm>
            <a:custGeom>
              <a:avLst/>
              <a:gdLst>
                <a:gd name="T0" fmla="*/ 0 w 160"/>
                <a:gd name="T1" fmla="*/ 0 h 603"/>
                <a:gd name="T2" fmla="*/ 0 w 160"/>
                <a:gd name="T3" fmla="*/ 0 h 603"/>
                <a:gd name="T4" fmla="*/ 0 w 160"/>
                <a:gd name="T5" fmla="*/ 0 h 603"/>
                <a:gd name="T6" fmla="*/ 0 w 160"/>
                <a:gd name="T7" fmla="*/ 0 h 603"/>
                <a:gd name="T8" fmla="*/ 0 w 160"/>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603">
                  <a:moveTo>
                    <a:pt x="160" y="0"/>
                  </a:moveTo>
                  <a:lnTo>
                    <a:pt x="160" y="445"/>
                  </a:lnTo>
                  <a:lnTo>
                    <a:pt x="0" y="603"/>
                  </a:lnTo>
                  <a:lnTo>
                    <a:pt x="0" y="0"/>
                  </a:lnTo>
                  <a:lnTo>
                    <a:pt x="16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 name="未知"/>
            <p:cNvSpPr/>
            <p:nvPr/>
          </p:nvSpPr>
          <p:spPr bwMode="auto">
            <a:xfrm>
              <a:off x="787" y="1029"/>
              <a:ext cx="92" cy="9"/>
            </a:xfrm>
            <a:custGeom>
              <a:avLst/>
              <a:gdLst>
                <a:gd name="T0" fmla="*/ 0 w 231"/>
                <a:gd name="T1" fmla="*/ 0 h 23"/>
                <a:gd name="T2" fmla="*/ 0 w 231"/>
                <a:gd name="T3" fmla="*/ 0 h 23"/>
                <a:gd name="T4" fmla="*/ 0 w 231"/>
                <a:gd name="T5" fmla="*/ 0 h 23"/>
                <a:gd name="T6" fmla="*/ 0 w 231"/>
                <a:gd name="T7" fmla="*/ 0 h 23"/>
                <a:gd name="T8" fmla="*/ 0 w 231"/>
                <a:gd name="T9" fmla="*/ 0 h 23"/>
                <a:gd name="T10" fmla="*/ 0 w 231"/>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3">
                  <a:moveTo>
                    <a:pt x="230" y="21"/>
                  </a:moveTo>
                  <a:lnTo>
                    <a:pt x="207" y="0"/>
                  </a:lnTo>
                  <a:lnTo>
                    <a:pt x="23" y="0"/>
                  </a:lnTo>
                  <a:lnTo>
                    <a:pt x="0" y="23"/>
                  </a:lnTo>
                  <a:lnTo>
                    <a:pt x="231" y="23"/>
                  </a:lnTo>
                  <a:lnTo>
                    <a:pt x="230"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6" name="未知"/>
            <p:cNvSpPr/>
            <p:nvPr/>
          </p:nvSpPr>
          <p:spPr bwMode="auto">
            <a:xfrm>
              <a:off x="787" y="1038"/>
              <a:ext cx="92" cy="10"/>
            </a:xfrm>
            <a:custGeom>
              <a:avLst/>
              <a:gdLst>
                <a:gd name="T0" fmla="*/ 0 w 231"/>
                <a:gd name="T1" fmla="*/ 0 h 24"/>
                <a:gd name="T2" fmla="*/ 0 w 231"/>
                <a:gd name="T3" fmla="*/ 0 h 24"/>
                <a:gd name="T4" fmla="*/ 0 w 231"/>
                <a:gd name="T5" fmla="*/ 0 h 24"/>
                <a:gd name="T6" fmla="*/ 0 w 231"/>
                <a:gd name="T7" fmla="*/ 0 h 24"/>
                <a:gd name="T8" fmla="*/ 0 w 231"/>
                <a:gd name="T9" fmla="*/ 0 h 24"/>
                <a:gd name="T10" fmla="*/ 0 w 231"/>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4">
                  <a:moveTo>
                    <a:pt x="209" y="24"/>
                  </a:moveTo>
                  <a:lnTo>
                    <a:pt x="231" y="0"/>
                  </a:lnTo>
                  <a:lnTo>
                    <a:pt x="0" y="0"/>
                  </a:lnTo>
                  <a:lnTo>
                    <a:pt x="23" y="24"/>
                  </a:lnTo>
                  <a:lnTo>
                    <a:pt x="207" y="24"/>
                  </a:lnTo>
                  <a:lnTo>
                    <a:pt x="209"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7" name="未知"/>
            <p:cNvSpPr/>
            <p:nvPr/>
          </p:nvSpPr>
          <p:spPr bwMode="auto">
            <a:xfrm>
              <a:off x="787" y="1029"/>
              <a:ext cx="92" cy="19"/>
            </a:xfrm>
            <a:custGeom>
              <a:avLst/>
              <a:gdLst>
                <a:gd name="T0" fmla="*/ 0 w 231"/>
                <a:gd name="T1" fmla="*/ 0 h 47"/>
                <a:gd name="T2" fmla="*/ 0 w 231"/>
                <a:gd name="T3" fmla="*/ 0 h 47"/>
                <a:gd name="T4" fmla="*/ 0 w 231"/>
                <a:gd name="T5" fmla="*/ 0 h 47"/>
                <a:gd name="T6" fmla="*/ 0 w 231"/>
                <a:gd name="T7" fmla="*/ 0 h 47"/>
                <a:gd name="T8" fmla="*/ 0 w 231"/>
                <a:gd name="T9" fmla="*/ 0 h 47"/>
                <a:gd name="T10" fmla="*/ 0 w 231"/>
                <a:gd name="T11" fmla="*/ 0 h 47"/>
                <a:gd name="T12" fmla="*/ 0 w 231"/>
                <a:gd name="T13" fmla="*/ 0 h 47"/>
                <a:gd name="T14" fmla="*/ 0 w 231"/>
                <a:gd name="T15" fmla="*/ 0 h 47"/>
                <a:gd name="T16" fmla="*/ 0 w 231"/>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7">
                  <a:moveTo>
                    <a:pt x="207" y="47"/>
                  </a:moveTo>
                  <a:lnTo>
                    <a:pt x="231" y="23"/>
                  </a:lnTo>
                  <a:lnTo>
                    <a:pt x="230" y="21"/>
                  </a:lnTo>
                  <a:lnTo>
                    <a:pt x="207" y="0"/>
                  </a:lnTo>
                  <a:lnTo>
                    <a:pt x="23" y="0"/>
                  </a:lnTo>
                  <a:lnTo>
                    <a:pt x="0" y="23"/>
                  </a:lnTo>
                  <a:lnTo>
                    <a:pt x="0" y="25"/>
                  </a:lnTo>
                  <a:lnTo>
                    <a:pt x="23" y="47"/>
                  </a:lnTo>
                  <a:lnTo>
                    <a:pt x="207"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8" name="未知"/>
            <p:cNvSpPr/>
            <p:nvPr/>
          </p:nvSpPr>
          <p:spPr bwMode="auto">
            <a:xfrm>
              <a:off x="775" y="1199"/>
              <a:ext cx="109" cy="108"/>
            </a:xfrm>
            <a:custGeom>
              <a:avLst/>
              <a:gdLst>
                <a:gd name="T0" fmla="*/ 0 w 272"/>
                <a:gd name="T1" fmla="*/ 0 h 271"/>
                <a:gd name="T2" fmla="*/ 0 w 272"/>
                <a:gd name="T3" fmla="*/ 0 h 271"/>
                <a:gd name="T4" fmla="*/ 0 w 272"/>
                <a:gd name="T5" fmla="*/ 0 h 271"/>
                <a:gd name="T6" fmla="*/ 0 w 272"/>
                <a:gd name="T7" fmla="*/ 0 h 271"/>
                <a:gd name="T8" fmla="*/ 0 w 272"/>
                <a:gd name="T9" fmla="*/ 0 h 271"/>
                <a:gd name="T10" fmla="*/ 0 w 272"/>
                <a:gd name="T11" fmla="*/ 0 h 271"/>
                <a:gd name="T12" fmla="*/ 0 w 272"/>
                <a:gd name="T13" fmla="*/ 0 h 271"/>
                <a:gd name="T14" fmla="*/ 0 w 272"/>
                <a:gd name="T15" fmla="*/ 0 h 271"/>
                <a:gd name="T16" fmla="*/ 0 w 272"/>
                <a:gd name="T17" fmla="*/ 0 h 271"/>
                <a:gd name="T18" fmla="*/ 0 w 272"/>
                <a:gd name="T19" fmla="*/ 0 h 271"/>
                <a:gd name="T20" fmla="*/ 0 w 272"/>
                <a:gd name="T21" fmla="*/ 0 h 271"/>
                <a:gd name="T22" fmla="*/ 0 w 272"/>
                <a:gd name="T23" fmla="*/ 0 h 271"/>
                <a:gd name="T24" fmla="*/ 0 w 272"/>
                <a:gd name="T25" fmla="*/ 0 h 271"/>
                <a:gd name="T26" fmla="*/ 0 w 272"/>
                <a:gd name="T27" fmla="*/ 0 h 271"/>
                <a:gd name="T28" fmla="*/ 0 w 272"/>
                <a:gd name="T29" fmla="*/ 0 h 2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2" h="271">
                  <a:moveTo>
                    <a:pt x="54" y="247"/>
                  </a:moveTo>
                  <a:lnTo>
                    <a:pt x="247" y="59"/>
                  </a:lnTo>
                  <a:lnTo>
                    <a:pt x="248" y="52"/>
                  </a:lnTo>
                  <a:lnTo>
                    <a:pt x="272" y="271"/>
                  </a:lnTo>
                  <a:lnTo>
                    <a:pt x="248" y="52"/>
                  </a:lnTo>
                  <a:lnTo>
                    <a:pt x="248" y="50"/>
                  </a:lnTo>
                  <a:lnTo>
                    <a:pt x="234" y="38"/>
                  </a:lnTo>
                  <a:lnTo>
                    <a:pt x="232" y="38"/>
                  </a:lnTo>
                  <a:lnTo>
                    <a:pt x="50" y="210"/>
                  </a:lnTo>
                  <a:lnTo>
                    <a:pt x="39" y="234"/>
                  </a:lnTo>
                  <a:lnTo>
                    <a:pt x="0" y="0"/>
                  </a:lnTo>
                  <a:lnTo>
                    <a:pt x="39" y="234"/>
                  </a:lnTo>
                  <a:lnTo>
                    <a:pt x="39" y="235"/>
                  </a:lnTo>
                  <a:lnTo>
                    <a:pt x="53" y="247"/>
                  </a:lnTo>
                  <a:lnTo>
                    <a:pt x="54" y="247"/>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9" name="未知"/>
            <p:cNvSpPr/>
            <p:nvPr/>
          </p:nvSpPr>
          <p:spPr bwMode="auto">
            <a:xfrm>
              <a:off x="789" y="1213"/>
              <a:ext cx="101" cy="100"/>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6" y="212"/>
                  </a:moveTo>
                  <a:lnTo>
                    <a:pt x="203" y="42"/>
                  </a:lnTo>
                  <a:lnTo>
                    <a:pt x="213" y="25"/>
                  </a:lnTo>
                  <a:lnTo>
                    <a:pt x="252" y="252"/>
                  </a:lnTo>
                  <a:lnTo>
                    <a:pt x="213" y="25"/>
                  </a:lnTo>
                  <a:lnTo>
                    <a:pt x="25" y="213"/>
                  </a:lnTo>
                  <a:lnTo>
                    <a:pt x="0" y="0"/>
                  </a:lnTo>
                  <a:lnTo>
                    <a:pt x="25" y="213"/>
                  </a:lnTo>
                  <a:lnTo>
                    <a:pt x="26" y="212"/>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0" name="未知"/>
            <p:cNvSpPr/>
            <p:nvPr/>
          </p:nvSpPr>
          <p:spPr bwMode="auto">
            <a:xfrm>
              <a:off x="791" y="1214"/>
              <a:ext cx="84" cy="84"/>
            </a:xfrm>
            <a:custGeom>
              <a:avLst/>
              <a:gdLst>
                <a:gd name="T0" fmla="*/ 0 w 209"/>
                <a:gd name="T1" fmla="*/ 0 h 209"/>
                <a:gd name="T2" fmla="*/ 0 w 209"/>
                <a:gd name="T3" fmla="*/ 0 h 209"/>
                <a:gd name="T4" fmla="*/ 0 w 209"/>
                <a:gd name="T5" fmla="*/ 0 h 209"/>
                <a:gd name="T6" fmla="*/ 0 w 209"/>
                <a:gd name="T7" fmla="*/ 0 h 209"/>
                <a:gd name="T8" fmla="*/ 0 w 209"/>
                <a:gd name="T9" fmla="*/ 0 h 209"/>
                <a:gd name="T10" fmla="*/ 0 w 209"/>
                <a:gd name="T11" fmla="*/ 0 h 209"/>
                <a:gd name="T12" fmla="*/ 0 w 209"/>
                <a:gd name="T13" fmla="*/ 0 h 209"/>
                <a:gd name="T14" fmla="*/ 0 w 209"/>
                <a:gd name="T15" fmla="*/ 0 h 209"/>
                <a:gd name="T16" fmla="*/ 0 w 209"/>
                <a:gd name="T17" fmla="*/ 0 h 209"/>
                <a:gd name="T18" fmla="*/ 0 w 209"/>
                <a:gd name="T19" fmla="*/ 0 h 209"/>
                <a:gd name="T20" fmla="*/ 0 w 209"/>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 h="209">
                  <a:moveTo>
                    <a:pt x="198" y="38"/>
                  </a:moveTo>
                  <a:lnTo>
                    <a:pt x="209" y="14"/>
                  </a:lnTo>
                  <a:lnTo>
                    <a:pt x="209" y="12"/>
                  </a:lnTo>
                  <a:lnTo>
                    <a:pt x="195" y="0"/>
                  </a:lnTo>
                  <a:lnTo>
                    <a:pt x="193" y="0"/>
                  </a:lnTo>
                  <a:lnTo>
                    <a:pt x="11" y="172"/>
                  </a:lnTo>
                  <a:lnTo>
                    <a:pt x="0" y="196"/>
                  </a:lnTo>
                  <a:lnTo>
                    <a:pt x="0" y="197"/>
                  </a:lnTo>
                  <a:lnTo>
                    <a:pt x="14" y="209"/>
                  </a:lnTo>
                  <a:lnTo>
                    <a:pt x="15" y="209"/>
                  </a:lnTo>
                  <a:lnTo>
                    <a:pt x="198"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1" name="未知"/>
            <p:cNvSpPr/>
            <p:nvPr/>
          </p:nvSpPr>
          <p:spPr bwMode="auto">
            <a:xfrm>
              <a:off x="806" y="1185"/>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2" name="未知"/>
            <p:cNvSpPr/>
            <p:nvPr/>
          </p:nvSpPr>
          <p:spPr bwMode="auto">
            <a:xfrm>
              <a:off x="806" y="1185"/>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3" name="Rectangle 523"/>
            <p:cNvSpPr>
              <a:spLocks noChangeArrowheads="1"/>
            </p:cNvSpPr>
            <p:nvPr/>
          </p:nvSpPr>
          <p:spPr bwMode="auto">
            <a:xfrm>
              <a:off x="798" y="1176"/>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4" name="Rectangle 524"/>
            <p:cNvSpPr/>
            <p:nvPr/>
          </p:nvSpPr>
          <p:spPr bwMode="auto">
            <a:xfrm>
              <a:off x="798" y="1176"/>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5" name="未知"/>
            <p:cNvSpPr/>
            <p:nvPr/>
          </p:nvSpPr>
          <p:spPr bwMode="auto">
            <a:xfrm>
              <a:off x="806" y="1155"/>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39" y="46"/>
                  </a:lnTo>
                  <a:lnTo>
                    <a:pt x="0" y="8"/>
                  </a:lnTo>
                  <a:lnTo>
                    <a:pt x="8" y="0"/>
                  </a:lnTo>
                  <a:lnTo>
                    <a:pt x="47"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6" name="未知"/>
            <p:cNvSpPr/>
            <p:nvPr/>
          </p:nvSpPr>
          <p:spPr bwMode="auto">
            <a:xfrm>
              <a:off x="806" y="1155"/>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39" y="46"/>
                  </a:moveTo>
                  <a:lnTo>
                    <a:pt x="0" y="8"/>
                  </a:lnTo>
                  <a:lnTo>
                    <a:pt x="8" y="0"/>
                  </a:lnTo>
                  <a:lnTo>
                    <a:pt x="47" y="38"/>
                  </a:lnTo>
                  <a:lnTo>
                    <a:pt x="39" y="4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7" name="Rectangle 527"/>
            <p:cNvSpPr>
              <a:spLocks noChangeArrowheads="1"/>
            </p:cNvSpPr>
            <p:nvPr/>
          </p:nvSpPr>
          <p:spPr bwMode="auto">
            <a:xfrm>
              <a:off x="828" y="1147"/>
              <a:ext cx="6" cy="21"/>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8" name="Rectangle 528"/>
            <p:cNvSpPr/>
            <p:nvPr/>
          </p:nvSpPr>
          <p:spPr bwMode="auto">
            <a:xfrm>
              <a:off x="828" y="1147"/>
              <a:ext cx="6" cy="21"/>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9" name="Rectangle 529"/>
            <p:cNvSpPr>
              <a:spLocks noChangeArrowheads="1"/>
            </p:cNvSpPr>
            <p:nvPr/>
          </p:nvSpPr>
          <p:spPr bwMode="auto">
            <a:xfrm>
              <a:off x="841" y="1176"/>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20" name="Rectangle 530"/>
            <p:cNvSpPr/>
            <p:nvPr/>
          </p:nvSpPr>
          <p:spPr bwMode="auto">
            <a:xfrm>
              <a:off x="841" y="1176"/>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21" name="未知"/>
            <p:cNvSpPr/>
            <p:nvPr/>
          </p:nvSpPr>
          <p:spPr bwMode="auto">
            <a:xfrm>
              <a:off x="837" y="1185"/>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2" name="未知"/>
            <p:cNvSpPr/>
            <p:nvPr/>
          </p:nvSpPr>
          <p:spPr bwMode="auto">
            <a:xfrm>
              <a:off x="837" y="1185"/>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3" name="Rectangle 533"/>
            <p:cNvSpPr>
              <a:spLocks noChangeArrowheads="1"/>
            </p:cNvSpPr>
            <p:nvPr/>
          </p:nvSpPr>
          <p:spPr bwMode="auto">
            <a:xfrm>
              <a:off x="828" y="1189"/>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24" name="Rectangle 534"/>
            <p:cNvSpPr/>
            <p:nvPr/>
          </p:nvSpPr>
          <p:spPr bwMode="auto">
            <a:xfrm>
              <a:off x="828" y="1189"/>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25" name="未知"/>
            <p:cNvSpPr/>
            <p:nvPr/>
          </p:nvSpPr>
          <p:spPr bwMode="auto">
            <a:xfrm>
              <a:off x="837" y="1155"/>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9"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6" name="未知"/>
            <p:cNvSpPr/>
            <p:nvPr/>
          </p:nvSpPr>
          <p:spPr bwMode="auto">
            <a:xfrm>
              <a:off x="837" y="1155"/>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0" y="38"/>
                  </a:moveTo>
                  <a:lnTo>
                    <a:pt x="39" y="0"/>
                  </a:lnTo>
                  <a:lnTo>
                    <a:pt x="47" y="8"/>
                  </a:lnTo>
                  <a:lnTo>
                    <a:pt x="9" y="46"/>
                  </a:lnTo>
                  <a:lnTo>
                    <a:pt x="0"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 name="未知"/>
            <p:cNvSpPr/>
            <p:nvPr/>
          </p:nvSpPr>
          <p:spPr bwMode="auto">
            <a:xfrm>
              <a:off x="810" y="1208"/>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w 104"/>
                <a:gd name="T59" fmla="*/ 0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4" h="17">
                  <a:moveTo>
                    <a:pt x="52" y="17"/>
                  </a:moveTo>
                  <a:lnTo>
                    <a:pt x="48" y="17"/>
                  </a:lnTo>
                  <a:lnTo>
                    <a:pt x="45" y="17"/>
                  </a:lnTo>
                  <a:lnTo>
                    <a:pt x="41" y="16"/>
                  </a:lnTo>
                  <a:lnTo>
                    <a:pt x="38" y="16"/>
                  </a:lnTo>
                  <a:lnTo>
                    <a:pt x="35" y="15"/>
                  </a:lnTo>
                  <a:lnTo>
                    <a:pt x="21" y="12"/>
                  </a:lnTo>
                  <a:lnTo>
                    <a:pt x="18" y="10"/>
                  </a:lnTo>
                  <a:lnTo>
                    <a:pt x="15" y="9"/>
                  </a:lnTo>
                  <a:lnTo>
                    <a:pt x="12" y="7"/>
                  </a:lnTo>
                  <a:lnTo>
                    <a:pt x="9" y="6"/>
                  </a:lnTo>
                  <a:lnTo>
                    <a:pt x="6" y="4"/>
                  </a:lnTo>
                  <a:lnTo>
                    <a:pt x="3" y="2"/>
                  </a:lnTo>
                  <a:lnTo>
                    <a:pt x="0" y="0"/>
                  </a:lnTo>
                  <a:lnTo>
                    <a:pt x="104" y="0"/>
                  </a:lnTo>
                  <a:lnTo>
                    <a:pt x="101" y="2"/>
                  </a:lnTo>
                  <a:lnTo>
                    <a:pt x="98" y="4"/>
                  </a:lnTo>
                  <a:lnTo>
                    <a:pt x="95" y="6"/>
                  </a:lnTo>
                  <a:lnTo>
                    <a:pt x="92" y="7"/>
                  </a:lnTo>
                  <a:lnTo>
                    <a:pt x="89" y="9"/>
                  </a:lnTo>
                  <a:lnTo>
                    <a:pt x="86" y="10"/>
                  </a:lnTo>
                  <a:lnTo>
                    <a:pt x="83" y="12"/>
                  </a:lnTo>
                  <a:lnTo>
                    <a:pt x="79" y="13"/>
                  </a:lnTo>
                  <a:lnTo>
                    <a:pt x="66" y="16"/>
                  </a:lnTo>
                  <a:lnTo>
                    <a:pt x="62" y="16"/>
                  </a:lnTo>
                  <a:lnTo>
                    <a:pt x="59" y="17"/>
                  </a:lnTo>
                  <a:lnTo>
                    <a:pt x="55"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8" name="未知"/>
            <p:cNvSpPr/>
            <p:nvPr/>
          </p:nvSpPr>
          <p:spPr bwMode="auto">
            <a:xfrm>
              <a:off x="795" y="1151"/>
              <a:ext cx="36"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9" h="143">
                  <a:moveTo>
                    <a:pt x="37" y="143"/>
                  </a:moveTo>
                  <a:lnTo>
                    <a:pt x="36" y="143"/>
                  </a:lnTo>
                  <a:lnTo>
                    <a:pt x="36" y="142"/>
                  </a:lnTo>
                  <a:lnTo>
                    <a:pt x="35" y="142"/>
                  </a:lnTo>
                  <a:lnTo>
                    <a:pt x="34" y="141"/>
                  </a:lnTo>
                  <a:lnTo>
                    <a:pt x="33" y="140"/>
                  </a:lnTo>
                  <a:lnTo>
                    <a:pt x="32" y="140"/>
                  </a:lnTo>
                  <a:lnTo>
                    <a:pt x="31" y="139"/>
                  </a:lnTo>
                  <a:lnTo>
                    <a:pt x="30" y="138"/>
                  </a:lnTo>
                  <a:lnTo>
                    <a:pt x="29" y="136"/>
                  </a:lnTo>
                  <a:lnTo>
                    <a:pt x="27" y="135"/>
                  </a:lnTo>
                  <a:lnTo>
                    <a:pt x="26" y="134"/>
                  </a:lnTo>
                  <a:lnTo>
                    <a:pt x="25" y="133"/>
                  </a:lnTo>
                  <a:lnTo>
                    <a:pt x="24" y="131"/>
                  </a:lnTo>
                  <a:lnTo>
                    <a:pt x="23" y="131"/>
                  </a:lnTo>
                  <a:lnTo>
                    <a:pt x="22" y="129"/>
                  </a:lnTo>
                  <a:lnTo>
                    <a:pt x="21" y="129"/>
                  </a:lnTo>
                  <a:lnTo>
                    <a:pt x="20" y="128"/>
                  </a:lnTo>
                  <a:lnTo>
                    <a:pt x="19" y="126"/>
                  </a:lnTo>
                  <a:lnTo>
                    <a:pt x="18" y="124"/>
                  </a:lnTo>
                  <a:lnTo>
                    <a:pt x="17" y="123"/>
                  </a:lnTo>
                  <a:lnTo>
                    <a:pt x="16" y="122"/>
                  </a:lnTo>
                  <a:lnTo>
                    <a:pt x="15" y="121"/>
                  </a:lnTo>
                  <a:lnTo>
                    <a:pt x="13" y="118"/>
                  </a:lnTo>
                  <a:lnTo>
                    <a:pt x="11" y="115"/>
                  </a:lnTo>
                  <a:lnTo>
                    <a:pt x="4" y="98"/>
                  </a:lnTo>
                  <a:lnTo>
                    <a:pt x="4" y="96"/>
                  </a:lnTo>
                  <a:lnTo>
                    <a:pt x="3" y="93"/>
                  </a:lnTo>
                  <a:lnTo>
                    <a:pt x="3" y="92"/>
                  </a:lnTo>
                  <a:lnTo>
                    <a:pt x="2" y="89"/>
                  </a:lnTo>
                  <a:lnTo>
                    <a:pt x="2" y="88"/>
                  </a:lnTo>
                  <a:lnTo>
                    <a:pt x="1" y="85"/>
                  </a:lnTo>
                  <a:lnTo>
                    <a:pt x="1" y="82"/>
                  </a:lnTo>
                  <a:lnTo>
                    <a:pt x="1" y="78"/>
                  </a:lnTo>
                  <a:lnTo>
                    <a:pt x="0" y="77"/>
                  </a:lnTo>
                  <a:lnTo>
                    <a:pt x="0" y="75"/>
                  </a:lnTo>
                  <a:lnTo>
                    <a:pt x="0" y="71"/>
                  </a:lnTo>
                  <a:lnTo>
                    <a:pt x="0" y="68"/>
                  </a:lnTo>
                  <a:lnTo>
                    <a:pt x="0" y="66"/>
                  </a:lnTo>
                  <a:lnTo>
                    <a:pt x="1" y="64"/>
                  </a:lnTo>
                  <a:lnTo>
                    <a:pt x="1" y="61"/>
                  </a:lnTo>
                  <a:lnTo>
                    <a:pt x="1" y="60"/>
                  </a:lnTo>
                  <a:lnTo>
                    <a:pt x="1" y="57"/>
                  </a:lnTo>
                  <a:lnTo>
                    <a:pt x="2" y="55"/>
                  </a:lnTo>
                  <a:lnTo>
                    <a:pt x="2" y="54"/>
                  </a:lnTo>
                  <a:lnTo>
                    <a:pt x="6" y="39"/>
                  </a:lnTo>
                  <a:lnTo>
                    <a:pt x="7" y="37"/>
                  </a:lnTo>
                  <a:lnTo>
                    <a:pt x="8" y="34"/>
                  </a:lnTo>
                  <a:lnTo>
                    <a:pt x="10" y="31"/>
                  </a:lnTo>
                  <a:lnTo>
                    <a:pt x="11" y="30"/>
                  </a:lnTo>
                  <a:lnTo>
                    <a:pt x="11" y="28"/>
                  </a:lnTo>
                  <a:lnTo>
                    <a:pt x="13" y="25"/>
                  </a:lnTo>
                  <a:lnTo>
                    <a:pt x="15" y="22"/>
                  </a:lnTo>
                  <a:lnTo>
                    <a:pt x="16" y="21"/>
                  </a:lnTo>
                  <a:lnTo>
                    <a:pt x="20" y="15"/>
                  </a:lnTo>
                  <a:lnTo>
                    <a:pt x="21" y="14"/>
                  </a:lnTo>
                  <a:lnTo>
                    <a:pt x="22" y="13"/>
                  </a:lnTo>
                  <a:lnTo>
                    <a:pt x="23" y="12"/>
                  </a:lnTo>
                  <a:lnTo>
                    <a:pt x="24" y="11"/>
                  </a:lnTo>
                  <a:lnTo>
                    <a:pt x="25" y="10"/>
                  </a:lnTo>
                  <a:lnTo>
                    <a:pt x="26" y="9"/>
                  </a:lnTo>
                  <a:lnTo>
                    <a:pt x="27" y="7"/>
                  </a:lnTo>
                  <a:lnTo>
                    <a:pt x="29" y="6"/>
                  </a:lnTo>
                  <a:lnTo>
                    <a:pt x="30" y="5"/>
                  </a:lnTo>
                  <a:lnTo>
                    <a:pt x="31" y="4"/>
                  </a:lnTo>
                  <a:lnTo>
                    <a:pt x="32" y="3"/>
                  </a:lnTo>
                  <a:lnTo>
                    <a:pt x="33" y="2"/>
                  </a:lnTo>
                  <a:lnTo>
                    <a:pt x="34" y="2"/>
                  </a:lnTo>
                  <a:lnTo>
                    <a:pt x="35" y="1"/>
                  </a:lnTo>
                  <a:lnTo>
                    <a:pt x="36" y="1"/>
                  </a:lnTo>
                  <a:lnTo>
                    <a:pt x="36" y="0"/>
                  </a:lnTo>
                  <a:lnTo>
                    <a:pt x="37" y="0"/>
                  </a:lnTo>
                  <a:lnTo>
                    <a:pt x="89" y="0"/>
                  </a:lnTo>
                  <a:lnTo>
                    <a:pt x="86" y="0"/>
                  </a:lnTo>
                  <a:lnTo>
                    <a:pt x="83" y="0"/>
                  </a:lnTo>
                  <a:lnTo>
                    <a:pt x="80" y="0"/>
                  </a:lnTo>
                  <a:lnTo>
                    <a:pt x="78" y="1"/>
                  </a:lnTo>
                  <a:lnTo>
                    <a:pt x="75" y="1"/>
                  </a:lnTo>
                  <a:lnTo>
                    <a:pt x="72" y="2"/>
                  </a:lnTo>
                  <a:lnTo>
                    <a:pt x="50" y="11"/>
                  </a:lnTo>
                  <a:lnTo>
                    <a:pt x="49" y="12"/>
                  </a:lnTo>
                  <a:lnTo>
                    <a:pt x="47" y="13"/>
                  </a:lnTo>
                  <a:lnTo>
                    <a:pt x="46" y="14"/>
                  </a:lnTo>
                  <a:lnTo>
                    <a:pt x="45" y="15"/>
                  </a:lnTo>
                  <a:lnTo>
                    <a:pt x="43" y="17"/>
                  </a:lnTo>
                  <a:lnTo>
                    <a:pt x="42" y="17"/>
                  </a:lnTo>
                  <a:lnTo>
                    <a:pt x="40" y="19"/>
                  </a:lnTo>
                  <a:lnTo>
                    <a:pt x="38" y="21"/>
                  </a:lnTo>
                  <a:lnTo>
                    <a:pt x="37" y="22"/>
                  </a:lnTo>
                  <a:lnTo>
                    <a:pt x="34" y="25"/>
                  </a:lnTo>
                  <a:lnTo>
                    <a:pt x="32" y="28"/>
                  </a:lnTo>
                  <a:lnTo>
                    <a:pt x="31" y="30"/>
                  </a:lnTo>
                  <a:lnTo>
                    <a:pt x="23" y="44"/>
                  </a:lnTo>
                  <a:lnTo>
                    <a:pt x="22" y="47"/>
                  </a:lnTo>
                  <a:lnTo>
                    <a:pt x="21" y="50"/>
                  </a:lnTo>
                  <a:lnTo>
                    <a:pt x="20" y="51"/>
                  </a:lnTo>
                  <a:lnTo>
                    <a:pt x="19" y="54"/>
                  </a:lnTo>
                  <a:lnTo>
                    <a:pt x="19" y="55"/>
                  </a:lnTo>
                  <a:lnTo>
                    <a:pt x="19" y="57"/>
                  </a:lnTo>
                  <a:lnTo>
                    <a:pt x="17" y="71"/>
                  </a:lnTo>
                  <a:lnTo>
                    <a:pt x="17" y="75"/>
                  </a:lnTo>
                  <a:lnTo>
                    <a:pt x="17" y="77"/>
                  </a:lnTo>
                  <a:lnTo>
                    <a:pt x="18" y="78"/>
                  </a:lnTo>
                  <a:lnTo>
                    <a:pt x="18" y="82"/>
                  </a:lnTo>
                  <a:lnTo>
                    <a:pt x="19" y="85"/>
                  </a:lnTo>
                  <a:lnTo>
                    <a:pt x="19" y="88"/>
                  </a:lnTo>
                  <a:lnTo>
                    <a:pt x="19" y="89"/>
                  </a:lnTo>
                  <a:lnTo>
                    <a:pt x="20" y="92"/>
                  </a:lnTo>
                  <a:lnTo>
                    <a:pt x="21" y="93"/>
                  </a:lnTo>
                  <a:lnTo>
                    <a:pt x="22" y="96"/>
                  </a:lnTo>
                  <a:lnTo>
                    <a:pt x="23" y="98"/>
                  </a:lnTo>
                  <a:lnTo>
                    <a:pt x="23" y="99"/>
                  </a:lnTo>
                  <a:lnTo>
                    <a:pt x="24" y="102"/>
                  </a:lnTo>
                  <a:lnTo>
                    <a:pt x="25" y="103"/>
                  </a:lnTo>
                  <a:lnTo>
                    <a:pt x="26" y="105"/>
                  </a:lnTo>
                  <a:lnTo>
                    <a:pt x="28" y="108"/>
                  </a:lnTo>
                  <a:lnTo>
                    <a:pt x="30" y="112"/>
                  </a:lnTo>
                  <a:lnTo>
                    <a:pt x="31" y="113"/>
                  </a:lnTo>
                  <a:lnTo>
                    <a:pt x="32" y="115"/>
                  </a:lnTo>
                  <a:lnTo>
                    <a:pt x="34" y="118"/>
                  </a:lnTo>
                  <a:lnTo>
                    <a:pt x="37" y="121"/>
                  </a:lnTo>
                  <a:lnTo>
                    <a:pt x="38" y="122"/>
                  </a:lnTo>
                  <a:lnTo>
                    <a:pt x="40" y="123"/>
                  </a:lnTo>
                  <a:lnTo>
                    <a:pt x="40" y="124"/>
                  </a:lnTo>
                  <a:lnTo>
                    <a:pt x="42" y="126"/>
                  </a:lnTo>
                  <a:lnTo>
                    <a:pt x="43" y="126"/>
                  </a:lnTo>
                  <a:lnTo>
                    <a:pt x="45" y="128"/>
                  </a:lnTo>
                  <a:lnTo>
                    <a:pt x="46" y="129"/>
                  </a:lnTo>
                  <a:lnTo>
                    <a:pt x="47" y="129"/>
                  </a:lnTo>
                  <a:lnTo>
                    <a:pt x="49" y="131"/>
                  </a:lnTo>
                  <a:lnTo>
                    <a:pt x="50" y="131"/>
                  </a:lnTo>
                  <a:lnTo>
                    <a:pt x="52" y="133"/>
                  </a:lnTo>
                  <a:lnTo>
                    <a:pt x="65" y="139"/>
                  </a:lnTo>
                  <a:lnTo>
                    <a:pt x="67" y="140"/>
                  </a:lnTo>
                  <a:lnTo>
                    <a:pt x="69" y="140"/>
                  </a:lnTo>
                  <a:lnTo>
                    <a:pt x="72" y="141"/>
                  </a:lnTo>
                  <a:lnTo>
                    <a:pt x="75" y="142"/>
                  </a:lnTo>
                  <a:lnTo>
                    <a:pt x="78" y="142"/>
                  </a:lnTo>
                  <a:lnTo>
                    <a:pt x="80" y="143"/>
                  </a:lnTo>
                  <a:lnTo>
                    <a:pt x="83" y="143"/>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9" name="未知"/>
            <p:cNvSpPr/>
            <p:nvPr/>
          </p:nvSpPr>
          <p:spPr bwMode="auto">
            <a:xfrm>
              <a:off x="831" y="1151"/>
              <a:ext cx="35"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9" h="143">
                  <a:moveTo>
                    <a:pt x="0" y="143"/>
                  </a:moveTo>
                  <a:lnTo>
                    <a:pt x="30" y="136"/>
                  </a:lnTo>
                  <a:lnTo>
                    <a:pt x="32" y="135"/>
                  </a:lnTo>
                  <a:lnTo>
                    <a:pt x="35" y="134"/>
                  </a:lnTo>
                  <a:lnTo>
                    <a:pt x="50" y="123"/>
                  </a:lnTo>
                  <a:lnTo>
                    <a:pt x="51" y="122"/>
                  </a:lnTo>
                  <a:lnTo>
                    <a:pt x="63" y="105"/>
                  </a:lnTo>
                  <a:lnTo>
                    <a:pt x="64" y="104"/>
                  </a:lnTo>
                  <a:lnTo>
                    <a:pt x="70" y="85"/>
                  </a:lnTo>
                  <a:lnTo>
                    <a:pt x="71" y="83"/>
                  </a:lnTo>
                  <a:lnTo>
                    <a:pt x="71" y="80"/>
                  </a:lnTo>
                  <a:lnTo>
                    <a:pt x="71" y="78"/>
                  </a:lnTo>
                  <a:lnTo>
                    <a:pt x="71" y="77"/>
                  </a:lnTo>
                  <a:lnTo>
                    <a:pt x="72" y="74"/>
                  </a:lnTo>
                  <a:lnTo>
                    <a:pt x="72" y="71"/>
                  </a:lnTo>
                  <a:lnTo>
                    <a:pt x="66" y="44"/>
                  </a:lnTo>
                  <a:lnTo>
                    <a:pt x="50" y="20"/>
                  </a:lnTo>
                  <a:lnTo>
                    <a:pt x="49" y="19"/>
                  </a:lnTo>
                  <a:lnTo>
                    <a:pt x="46" y="17"/>
                  </a:lnTo>
                  <a:lnTo>
                    <a:pt x="44" y="15"/>
                  </a:lnTo>
                  <a:lnTo>
                    <a:pt x="43" y="14"/>
                  </a:lnTo>
                  <a:lnTo>
                    <a:pt x="42" y="13"/>
                  </a:lnTo>
                  <a:lnTo>
                    <a:pt x="40" y="12"/>
                  </a:lnTo>
                  <a:lnTo>
                    <a:pt x="37" y="10"/>
                  </a:lnTo>
                  <a:lnTo>
                    <a:pt x="35" y="9"/>
                  </a:lnTo>
                  <a:lnTo>
                    <a:pt x="32" y="7"/>
                  </a:lnTo>
                  <a:lnTo>
                    <a:pt x="30" y="6"/>
                  </a:lnTo>
                  <a:lnTo>
                    <a:pt x="27" y="5"/>
                  </a:lnTo>
                  <a:lnTo>
                    <a:pt x="25" y="4"/>
                  </a:lnTo>
                  <a:lnTo>
                    <a:pt x="24" y="4"/>
                  </a:lnTo>
                  <a:lnTo>
                    <a:pt x="22" y="3"/>
                  </a:lnTo>
                  <a:lnTo>
                    <a:pt x="19" y="2"/>
                  </a:lnTo>
                  <a:lnTo>
                    <a:pt x="17" y="2"/>
                  </a:lnTo>
                  <a:lnTo>
                    <a:pt x="14" y="1"/>
                  </a:lnTo>
                  <a:lnTo>
                    <a:pt x="0" y="0"/>
                  </a:lnTo>
                  <a:lnTo>
                    <a:pt x="52" y="0"/>
                  </a:lnTo>
                  <a:lnTo>
                    <a:pt x="53" y="0"/>
                  </a:lnTo>
                  <a:lnTo>
                    <a:pt x="53" y="1"/>
                  </a:lnTo>
                  <a:lnTo>
                    <a:pt x="54" y="1"/>
                  </a:lnTo>
                  <a:lnTo>
                    <a:pt x="55" y="2"/>
                  </a:lnTo>
                  <a:lnTo>
                    <a:pt x="56" y="2"/>
                  </a:lnTo>
                  <a:lnTo>
                    <a:pt x="57" y="3"/>
                  </a:lnTo>
                  <a:lnTo>
                    <a:pt x="57" y="4"/>
                  </a:lnTo>
                  <a:lnTo>
                    <a:pt x="58" y="4"/>
                  </a:lnTo>
                  <a:lnTo>
                    <a:pt x="59" y="5"/>
                  </a:lnTo>
                  <a:lnTo>
                    <a:pt x="60" y="6"/>
                  </a:lnTo>
                  <a:lnTo>
                    <a:pt x="61" y="7"/>
                  </a:lnTo>
                  <a:lnTo>
                    <a:pt x="63" y="9"/>
                  </a:lnTo>
                  <a:lnTo>
                    <a:pt x="64" y="10"/>
                  </a:lnTo>
                  <a:lnTo>
                    <a:pt x="65" y="12"/>
                  </a:lnTo>
                  <a:lnTo>
                    <a:pt x="67" y="13"/>
                  </a:lnTo>
                  <a:lnTo>
                    <a:pt x="68" y="14"/>
                  </a:lnTo>
                  <a:lnTo>
                    <a:pt x="68" y="15"/>
                  </a:lnTo>
                  <a:lnTo>
                    <a:pt x="70" y="17"/>
                  </a:lnTo>
                  <a:lnTo>
                    <a:pt x="71" y="19"/>
                  </a:lnTo>
                  <a:lnTo>
                    <a:pt x="72" y="20"/>
                  </a:lnTo>
                  <a:lnTo>
                    <a:pt x="73" y="21"/>
                  </a:lnTo>
                  <a:lnTo>
                    <a:pt x="74" y="23"/>
                  </a:lnTo>
                  <a:lnTo>
                    <a:pt x="75" y="25"/>
                  </a:lnTo>
                  <a:lnTo>
                    <a:pt x="76" y="25"/>
                  </a:lnTo>
                  <a:lnTo>
                    <a:pt x="77" y="27"/>
                  </a:lnTo>
                  <a:lnTo>
                    <a:pt x="78" y="29"/>
                  </a:lnTo>
                  <a:lnTo>
                    <a:pt x="79" y="32"/>
                  </a:lnTo>
                  <a:lnTo>
                    <a:pt x="80" y="34"/>
                  </a:lnTo>
                  <a:lnTo>
                    <a:pt x="81" y="36"/>
                  </a:lnTo>
                  <a:lnTo>
                    <a:pt x="82" y="38"/>
                  </a:lnTo>
                  <a:lnTo>
                    <a:pt x="82" y="39"/>
                  </a:lnTo>
                  <a:lnTo>
                    <a:pt x="83" y="41"/>
                  </a:lnTo>
                  <a:lnTo>
                    <a:pt x="84" y="44"/>
                  </a:lnTo>
                  <a:lnTo>
                    <a:pt x="85" y="46"/>
                  </a:lnTo>
                  <a:lnTo>
                    <a:pt x="86" y="49"/>
                  </a:lnTo>
                  <a:lnTo>
                    <a:pt x="86" y="51"/>
                  </a:lnTo>
                  <a:lnTo>
                    <a:pt x="86" y="52"/>
                  </a:lnTo>
                  <a:lnTo>
                    <a:pt x="87" y="54"/>
                  </a:lnTo>
                  <a:lnTo>
                    <a:pt x="87" y="57"/>
                  </a:lnTo>
                  <a:lnTo>
                    <a:pt x="88" y="58"/>
                  </a:lnTo>
                  <a:lnTo>
                    <a:pt x="88" y="60"/>
                  </a:lnTo>
                  <a:lnTo>
                    <a:pt x="88" y="63"/>
                  </a:lnTo>
                  <a:lnTo>
                    <a:pt x="88" y="65"/>
                  </a:lnTo>
                  <a:lnTo>
                    <a:pt x="88" y="66"/>
                  </a:lnTo>
                  <a:lnTo>
                    <a:pt x="88" y="68"/>
                  </a:lnTo>
                  <a:lnTo>
                    <a:pt x="89" y="71"/>
                  </a:lnTo>
                  <a:lnTo>
                    <a:pt x="88" y="74"/>
                  </a:lnTo>
                  <a:lnTo>
                    <a:pt x="88" y="77"/>
                  </a:lnTo>
                  <a:lnTo>
                    <a:pt x="88" y="78"/>
                  </a:lnTo>
                  <a:lnTo>
                    <a:pt x="88" y="80"/>
                  </a:lnTo>
                  <a:lnTo>
                    <a:pt x="88" y="83"/>
                  </a:lnTo>
                  <a:lnTo>
                    <a:pt x="88" y="85"/>
                  </a:lnTo>
                  <a:lnTo>
                    <a:pt x="85" y="96"/>
                  </a:lnTo>
                  <a:lnTo>
                    <a:pt x="84" y="98"/>
                  </a:lnTo>
                  <a:lnTo>
                    <a:pt x="84" y="99"/>
                  </a:lnTo>
                  <a:lnTo>
                    <a:pt x="83" y="101"/>
                  </a:lnTo>
                  <a:lnTo>
                    <a:pt x="82" y="104"/>
                  </a:lnTo>
                  <a:lnTo>
                    <a:pt x="82" y="105"/>
                  </a:lnTo>
                  <a:lnTo>
                    <a:pt x="81" y="106"/>
                  </a:lnTo>
                  <a:lnTo>
                    <a:pt x="80" y="109"/>
                  </a:lnTo>
                  <a:lnTo>
                    <a:pt x="79" y="111"/>
                  </a:lnTo>
                  <a:lnTo>
                    <a:pt x="78" y="113"/>
                  </a:lnTo>
                  <a:lnTo>
                    <a:pt x="77" y="116"/>
                  </a:lnTo>
                  <a:lnTo>
                    <a:pt x="76" y="117"/>
                  </a:lnTo>
                  <a:lnTo>
                    <a:pt x="75" y="118"/>
                  </a:lnTo>
                  <a:lnTo>
                    <a:pt x="74" y="120"/>
                  </a:lnTo>
                  <a:lnTo>
                    <a:pt x="73" y="122"/>
                  </a:lnTo>
                  <a:lnTo>
                    <a:pt x="72" y="123"/>
                  </a:lnTo>
                  <a:lnTo>
                    <a:pt x="71" y="124"/>
                  </a:lnTo>
                  <a:lnTo>
                    <a:pt x="70" y="126"/>
                  </a:lnTo>
                  <a:lnTo>
                    <a:pt x="68" y="128"/>
                  </a:lnTo>
                  <a:lnTo>
                    <a:pt x="68" y="129"/>
                  </a:lnTo>
                  <a:lnTo>
                    <a:pt x="67" y="129"/>
                  </a:lnTo>
                  <a:lnTo>
                    <a:pt x="65" y="131"/>
                  </a:lnTo>
                  <a:lnTo>
                    <a:pt x="64" y="133"/>
                  </a:lnTo>
                  <a:lnTo>
                    <a:pt x="63" y="134"/>
                  </a:lnTo>
                  <a:lnTo>
                    <a:pt x="61" y="135"/>
                  </a:lnTo>
                  <a:lnTo>
                    <a:pt x="60" y="136"/>
                  </a:lnTo>
                  <a:lnTo>
                    <a:pt x="59" y="138"/>
                  </a:lnTo>
                  <a:lnTo>
                    <a:pt x="58" y="139"/>
                  </a:lnTo>
                  <a:lnTo>
                    <a:pt x="57" y="139"/>
                  </a:lnTo>
                  <a:lnTo>
                    <a:pt x="57" y="140"/>
                  </a:lnTo>
                  <a:lnTo>
                    <a:pt x="56" y="140"/>
                  </a:lnTo>
                  <a:lnTo>
                    <a:pt x="55" y="141"/>
                  </a:lnTo>
                  <a:lnTo>
                    <a:pt x="54" y="142"/>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0" name="未知"/>
            <p:cNvSpPr/>
            <p:nvPr/>
          </p:nvSpPr>
          <p:spPr bwMode="auto">
            <a:xfrm>
              <a:off x="810" y="1144"/>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4" h="17">
                  <a:moveTo>
                    <a:pt x="0" y="17"/>
                  </a:moveTo>
                  <a:lnTo>
                    <a:pt x="0" y="16"/>
                  </a:lnTo>
                  <a:lnTo>
                    <a:pt x="3" y="14"/>
                  </a:lnTo>
                  <a:lnTo>
                    <a:pt x="6" y="13"/>
                  </a:lnTo>
                  <a:lnTo>
                    <a:pt x="9" y="11"/>
                  </a:lnTo>
                  <a:lnTo>
                    <a:pt x="12" y="9"/>
                  </a:lnTo>
                  <a:lnTo>
                    <a:pt x="15" y="8"/>
                  </a:lnTo>
                  <a:lnTo>
                    <a:pt x="18" y="6"/>
                  </a:lnTo>
                  <a:lnTo>
                    <a:pt x="21" y="5"/>
                  </a:lnTo>
                  <a:lnTo>
                    <a:pt x="24" y="4"/>
                  </a:lnTo>
                  <a:lnTo>
                    <a:pt x="28" y="3"/>
                  </a:lnTo>
                  <a:lnTo>
                    <a:pt x="31" y="2"/>
                  </a:lnTo>
                  <a:lnTo>
                    <a:pt x="34" y="1"/>
                  </a:lnTo>
                  <a:lnTo>
                    <a:pt x="38" y="1"/>
                  </a:lnTo>
                  <a:lnTo>
                    <a:pt x="41" y="0"/>
                  </a:lnTo>
                  <a:lnTo>
                    <a:pt x="45" y="0"/>
                  </a:lnTo>
                  <a:lnTo>
                    <a:pt x="48" y="0"/>
                  </a:lnTo>
                  <a:lnTo>
                    <a:pt x="52" y="0"/>
                  </a:lnTo>
                  <a:lnTo>
                    <a:pt x="55" y="0"/>
                  </a:lnTo>
                  <a:lnTo>
                    <a:pt x="59" y="0"/>
                  </a:lnTo>
                  <a:lnTo>
                    <a:pt x="62" y="0"/>
                  </a:lnTo>
                  <a:lnTo>
                    <a:pt x="66" y="1"/>
                  </a:lnTo>
                  <a:lnTo>
                    <a:pt x="69" y="1"/>
                  </a:lnTo>
                  <a:lnTo>
                    <a:pt x="86" y="6"/>
                  </a:lnTo>
                  <a:lnTo>
                    <a:pt x="89" y="8"/>
                  </a:lnTo>
                  <a:lnTo>
                    <a:pt x="92" y="9"/>
                  </a:lnTo>
                  <a:lnTo>
                    <a:pt x="104" y="16"/>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1" name="未知"/>
            <p:cNvSpPr/>
            <p:nvPr/>
          </p:nvSpPr>
          <p:spPr bwMode="auto">
            <a:xfrm>
              <a:off x="802" y="1151"/>
              <a:ext cx="57" cy="57"/>
            </a:xfrm>
            <a:custGeom>
              <a:avLst/>
              <a:gdLst>
                <a:gd name="T0" fmla="*/ 0 w 144"/>
                <a:gd name="T1" fmla="*/ 0 h 143"/>
                <a:gd name="T2" fmla="*/ 0 w 144"/>
                <a:gd name="T3" fmla="*/ 0 h 143"/>
                <a:gd name="T4" fmla="*/ 0 w 144"/>
                <a:gd name="T5" fmla="*/ 0 h 143"/>
                <a:gd name="T6" fmla="*/ 0 w 144"/>
                <a:gd name="T7" fmla="*/ 0 h 143"/>
                <a:gd name="T8" fmla="*/ 0 w 144"/>
                <a:gd name="T9" fmla="*/ 0 h 143"/>
                <a:gd name="T10" fmla="*/ 0 w 144"/>
                <a:gd name="T11" fmla="*/ 0 h 143"/>
                <a:gd name="T12" fmla="*/ 0 w 144"/>
                <a:gd name="T13" fmla="*/ 0 h 143"/>
                <a:gd name="T14" fmla="*/ 0 w 144"/>
                <a:gd name="T15" fmla="*/ 0 h 143"/>
                <a:gd name="T16" fmla="*/ 0 w 144"/>
                <a:gd name="T17" fmla="*/ 0 h 143"/>
                <a:gd name="T18" fmla="*/ 0 w 144"/>
                <a:gd name="T19" fmla="*/ 0 h 143"/>
                <a:gd name="T20" fmla="*/ 0 w 144"/>
                <a:gd name="T21" fmla="*/ 0 h 143"/>
                <a:gd name="T22" fmla="*/ 0 w 144"/>
                <a:gd name="T23" fmla="*/ 0 h 143"/>
                <a:gd name="T24" fmla="*/ 0 w 144"/>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3">
                  <a:moveTo>
                    <a:pt x="21" y="21"/>
                  </a:moveTo>
                  <a:lnTo>
                    <a:pt x="72" y="0"/>
                  </a:lnTo>
                  <a:lnTo>
                    <a:pt x="75" y="0"/>
                  </a:lnTo>
                  <a:lnTo>
                    <a:pt x="128" y="27"/>
                  </a:lnTo>
                  <a:lnTo>
                    <a:pt x="144" y="71"/>
                  </a:lnTo>
                  <a:lnTo>
                    <a:pt x="144" y="74"/>
                  </a:lnTo>
                  <a:lnTo>
                    <a:pt x="116" y="128"/>
                  </a:lnTo>
                  <a:lnTo>
                    <a:pt x="72" y="143"/>
                  </a:lnTo>
                  <a:lnTo>
                    <a:pt x="69" y="143"/>
                  </a:lnTo>
                  <a:lnTo>
                    <a:pt x="14" y="113"/>
                  </a:lnTo>
                  <a:lnTo>
                    <a:pt x="0" y="71"/>
                  </a:lnTo>
                  <a:lnTo>
                    <a:pt x="0" y="66"/>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未知"/>
            <p:cNvSpPr/>
            <p:nvPr/>
          </p:nvSpPr>
          <p:spPr bwMode="auto">
            <a:xfrm>
              <a:off x="795" y="1144"/>
              <a:ext cx="71" cy="71"/>
            </a:xfrm>
            <a:custGeom>
              <a:avLst/>
              <a:gdLst>
                <a:gd name="T0" fmla="*/ 0 w 178"/>
                <a:gd name="T1" fmla="*/ 0 h 177"/>
                <a:gd name="T2" fmla="*/ 0 w 178"/>
                <a:gd name="T3" fmla="*/ 0 h 177"/>
                <a:gd name="T4" fmla="*/ 0 w 178"/>
                <a:gd name="T5" fmla="*/ 0 h 177"/>
                <a:gd name="T6" fmla="*/ 0 w 178"/>
                <a:gd name="T7" fmla="*/ 0 h 177"/>
                <a:gd name="T8" fmla="*/ 0 w 178"/>
                <a:gd name="T9" fmla="*/ 0 h 177"/>
                <a:gd name="T10" fmla="*/ 0 w 178"/>
                <a:gd name="T11" fmla="*/ 0 h 177"/>
                <a:gd name="T12" fmla="*/ 0 w 178"/>
                <a:gd name="T13" fmla="*/ 0 h 177"/>
                <a:gd name="T14" fmla="*/ 0 w 178"/>
                <a:gd name="T15" fmla="*/ 0 h 177"/>
                <a:gd name="T16" fmla="*/ 0 w 178"/>
                <a:gd name="T17" fmla="*/ 0 h 177"/>
                <a:gd name="T18" fmla="*/ 0 w 178"/>
                <a:gd name="T19" fmla="*/ 0 h 177"/>
                <a:gd name="T20" fmla="*/ 0 w 178"/>
                <a:gd name="T21" fmla="*/ 0 h 177"/>
                <a:gd name="T22" fmla="*/ 0 w 178"/>
                <a:gd name="T23" fmla="*/ 0 h 177"/>
                <a:gd name="T24" fmla="*/ 0 w 178"/>
                <a:gd name="T25" fmla="*/ 0 h 177"/>
                <a:gd name="T26" fmla="*/ 0 w 178"/>
                <a:gd name="T27" fmla="*/ 0 h 177"/>
                <a:gd name="T28" fmla="*/ 0 w 178"/>
                <a:gd name="T29" fmla="*/ 0 h 177"/>
                <a:gd name="T30" fmla="*/ 0 w 178"/>
                <a:gd name="T31" fmla="*/ 0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8" h="177">
                  <a:moveTo>
                    <a:pt x="0" y="88"/>
                  </a:moveTo>
                  <a:lnTo>
                    <a:pt x="21" y="146"/>
                  </a:lnTo>
                  <a:lnTo>
                    <a:pt x="75" y="176"/>
                  </a:lnTo>
                  <a:lnTo>
                    <a:pt x="89" y="177"/>
                  </a:lnTo>
                  <a:lnTo>
                    <a:pt x="92" y="177"/>
                  </a:lnTo>
                  <a:lnTo>
                    <a:pt x="149" y="153"/>
                  </a:lnTo>
                  <a:lnTo>
                    <a:pt x="177" y="95"/>
                  </a:lnTo>
                  <a:lnTo>
                    <a:pt x="178" y="88"/>
                  </a:lnTo>
                  <a:lnTo>
                    <a:pt x="177" y="82"/>
                  </a:lnTo>
                  <a:lnTo>
                    <a:pt x="152" y="26"/>
                  </a:lnTo>
                  <a:lnTo>
                    <a:pt x="96" y="0"/>
                  </a:lnTo>
                  <a:lnTo>
                    <a:pt x="89" y="0"/>
                  </a:lnTo>
                  <a:lnTo>
                    <a:pt x="85" y="0"/>
                  </a:lnTo>
                  <a:lnTo>
                    <a:pt x="29" y="23"/>
                  </a:lnTo>
                  <a:lnTo>
                    <a:pt x="1" y="78"/>
                  </a:lnTo>
                  <a:lnTo>
                    <a:pt x="0" y="8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3" name="未知"/>
            <p:cNvSpPr/>
            <p:nvPr/>
          </p:nvSpPr>
          <p:spPr bwMode="auto">
            <a:xfrm>
              <a:off x="821" y="1188"/>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 h="11">
                  <a:moveTo>
                    <a:pt x="25" y="11"/>
                  </a:moveTo>
                  <a:lnTo>
                    <a:pt x="24" y="11"/>
                  </a:lnTo>
                  <a:lnTo>
                    <a:pt x="22" y="11"/>
                  </a:lnTo>
                  <a:lnTo>
                    <a:pt x="21" y="11"/>
                  </a:lnTo>
                  <a:lnTo>
                    <a:pt x="20" y="11"/>
                  </a:lnTo>
                  <a:lnTo>
                    <a:pt x="18" y="11"/>
                  </a:lnTo>
                  <a:lnTo>
                    <a:pt x="17" y="10"/>
                  </a:lnTo>
                  <a:lnTo>
                    <a:pt x="16" y="10"/>
                  </a:lnTo>
                  <a:lnTo>
                    <a:pt x="11" y="8"/>
                  </a:lnTo>
                  <a:lnTo>
                    <a:pt x="10" y="8"/>
                  </a:lnTo>
                  <a:lnTo>
                    <a:pt x="7" y="6"/>
                  </a:lnTo>
                  <a:lnTo>
                    <a:pt x="6" y="5"/>
                  </a:lnTo>
                  <a:lnTo>
                    <a:pt x="5" y="4"/>
                  </a:lnTo>
                  <a:lnTo>
                    <a:pt x="3" y="4"/>
                  </a:lnTo>
                  <a:lnTo>
                    <a:pt x="3" y="3"/>
                  </a:lnTo>
                  <a:lnTo>
                    <a:pt x="2" y="2"/>
                  </a:lnTo>
                  <a:lnTo>
                    <a:pt x="1" y="1"/>
                  </a:lnTo>
                  <a:lnTo>
                    <a:pt x="0" y="0"/>
                  </a:lnTo>
                  <a:lnTo>
                    <a:pt x="50" y="0"/>
                  </a:lnTo>
                  <a:lnTo>
                    <a:pt x="49" y="1"/>
                  </a:lnTo>
                  <a:lnTo>
                    <a:pt x="48" y="2"/>
                  </a:lnTo>
                  <a:lnTo>
                    <a:pt x="47" y="3"/>
                  </a:lnTo>
                  <a:lnTo>
                    <a:pt x="46" y="4"/>
                  </a:lnTo>
                  <a:lnTo>
                    <a:pt x="45" y="4"/>
                  </a:lnTo>
                  <a:lnTo>
                    <a:pt x="44" y="5"/>
                  </a:lnTo>
                  <a:lnTo>
                    <a:pt x="43" y="6"/>
                  </a:lnTo>
                  <a:lnTo>
                    <a:pt x="42" y="7"/>
                  </a:lnTo>
                  <a:lnTo>
                    <a:pt x="39" y="8"/>
                  </a:lnTo>
                  <a:lnTo>
                    <a:pt x="38" y="9"/>
                  </a:lnTo>
                  <a:lnTo>
                    <a:pt x="36" y="9"/>
                  </a:lnTo>
                  <a:lnTo>
                    <a:pt x="35" y="10"/>
                  </a:lnTo>
                  <a:lnTo>
                    <a:pt x="34" y="10"/>
                  </a:lnTo>
                  <a:lnTo>
                    <a:pt x="30" y="11"/>
                  </a:lnTo>
                  <a:lnTo>
                    <a:pt x="29" y="11"/>
                  </a:lnTo>
                  <a:lnTo>
                    <a:pt x="28"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4" name="未知"/>
            <p:cNvSpPr/>
            <p:nvPr/>
          </p:nvSpPr>
          <p:spPr bwMode="auto">
            <a:xfrm>
              <a:off x="817" y="1171"/>
              <a:ext cx="14"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 h="43">
                  <a:moveTo>
                    <a:pt x="8" y="43"/>
                  </a:moveTo>
                  <a:lnTo>
                    <a:pt x="8" y="43"/>
                  </a:lnTo>
                  <a:lnTo>
                    <a:pt x="8" y="42"/>
                  </a:lnTo>
                  <a:lnTo>
                    <a:pt x="7" y="42"/>
                  </a:lnTo>
                  <a:lnTo>
                    <a:pt x="7" y="41"/>
                  </a:lnTo>
                  <a:lnTo>
                    <a:pt x="6" y="41"/>
                  </a:lnTo>
                  <a:lnTo>
                    <a:pt x="6" y="40"/>
                  </a:lnTo>
                  <a:lnTo>
                    <a:pt x="5" y="40"/>
                  </a:lnTo>
                  <a:lnTo>
                    <a:pt x="5" y="39"/>
                  </a:lnTo>
                  <a:lnTo>
                    <a:pt x="4" y="38"/>
                  </a:lnTo>
                  <a:lnTo>
                    <a:pt x="3" y="35"/>
                  </a:lnTo>
                  <a:lnTo>
                    <a:pt x="1" y="31"/>
                  </a:lnTo>
                  <a:lnTo>
                    <a:pt x="1" y="30"/>
                  </a:lnTo>
                  <a:lnTo>
                    <a:pt x="1" y="29"/>
                  </a:lnTo>
                  <a:lnTo>
                    <a:pt x="1" y="28"/>
                  </a:lnTo>
                  <a:lnTo>
                    <a:pt x="0" y="27"/>
                  </a:lnTo>
                  <a:lnTo>
                    <a:pt x="0" y="26"/>
                  </a:lnTo>
                  <a:lnTo>
                    <a:pt x="0" y="25"/>
                  </a:lnTo>
                  <a:lnTo>
                    <a:pt x="0" y="21"/>
                  </a:lnTo>
                  <a:lnTo>
                    <a:pt x="0" y="20"/>
                  </a:lnTo>
                  <a:lnTo>
                    <a:pt x="0" y="19"/>
                  </a:lnTo>
                  <a:lnTo>
                    <a:pt x="0" y="18"/>
                  </a:lnTo>
                  <a:lnTo>
                    <a:pt x="0" y="17"/>
                  </a:lnTo>
                  <a:lnTo>
                    <a:pt x="0" y="16"/>
                  </a:lnTo>
                  <a:lnTo>
                    <a:pt x="1" y="15"/>
                  </a:lnTo>
                  <a:lnTo>
                    <a:pt x="1" y="14"/>
                  </a:lnTo>
                  <a:lnTo>
                    <a:pt x="1" y="13"/>
                  </a:lnTo>
                  <a:lnTo>
                    <a:pt x="1" y="12"/>
                  </a:lnTo>
                  <a:lnTo>
                    <a:pt x="1" y="11"/>
                  </a:lnTo>
                  <a:lnTo>
                    <a:pt x="2" y="10"/>
                  </a:lnTo>
                  <a:lnTo>
                    <a:pt x="2" y="9"/>
                  </a:lnTo>
                  <a:lnTo>
                    <a:pt x="3" y="7"/>
                  </a:lnTo>
                  <a:lnTo>
                    <a:pt x="3" y="6"/>
                  </a:lnTo>
                  <a:lnTo>
                    <a:pt x="4" y="6"/>
                  </a:lnTo>
                  <a:lnTo>
                    <a:pt x="4" y="5"/>
                  </a:lnTo>
                  <a:lnTo>
                    <a:pt x="5" y="4"/>
                  </a:lnTo>
                  <a:lnTo>
                    <a:pt x="5" y="3"/>
                  </a:lnTo>
                  <a:lnTo>
                    <a:pt x="6" y="3"/>
                  </a:lnTo>
                  <a:lnTo>
                    <a:pt x="6" y="2"/>
                  </a:lnTo>
                  <a:lnTo>
                    <a:pt x="7" y="1"/>
                  </a:lnTo>
                  <a:lnTo>
                    <a:pt x="7" y="0"/>
                  </a:lnTo>
                  <a:lnTo>
                    <a:pt x="8" y="0"/>
                  </a:lnTo>
                  <a:lnTo>
                    <a:pt x="33" y="0"/>
                  </a:lnTo>
                  <a:lnTo>
                    <a:pt x="32" y="0"/>
                  </a:lnTo>
                  <a:lnTo>
                    <a:pt x="31" y="0"/>
                  </a:lnTo>
                  <a:lnTo>
                    <a:pt x="26" y="1"/>
                  </a:lnTo>
                  <a:lnTo>
                    <a:pt x="20" y="4"/>
                  </a:lnTo>
                  <a:lnTo>
                    <a:pt x="19" y="5"/>
                  </a:lnTo>
                  <a:lnTo>
                    <a:pt x="18" y="5"/>
                  </a:lnTo>
                  <a:lnTo>
                    <a:pt x="18" y="6"/>
                  </a:lnTo>
                  <a:lnTo>
                    <a:pt x="17" y="6"/>
                  </a:lnTo>
                  <a:lnTo>
                    <a:pt x="16" y="7"/>
                  </a:lnTo>
                  <a:lnTo>
                    <a:pt x="15" y="9"/>
                  </a:lnTo>
                  <a:lnTo>
                    <a:pt x="13" y="12"/>
                  </a:lnTo>
                  <a:lnTo>
                    <a:pt x="13" y="13"/>
                  </a:lnTo>
                  <a:lnTo>
                    <a:pt x="13" y="14"/>
                  </a:lnTo>
                  <a:lnTo>
                    <a:pt x="12" y="15"/>
                  </a:lnTo>
                  <a:lnTo>
                    <a:pt x="12" y="16"/>
                  </a:lnTo>
                  <a:lnTo>
                    <a:pt x="12" y="17"/>
                  </a:lnTo>
                  <a:lnTo>
                    <a:pt x="11" y="18"/>
                  </a:lnTo>
                  <a:lnTo>
                    <a:pt x="11" y="19"/>
                  </a:lnTo>
                  <a:lnTo>
                    <a:pt x="11" y="20"/>
                  </a:lnTo>
                  <a:lnTo>
                    <a:pt x="11" y="21"/>
                  </a:lnTo>
                  <a:lnTo>
                    <a:pt x="11" y="23"/>
                  </a:lnTo>
                  <a:lnTo>
                    <a:pt x="11" y="24"/>
                  </a:lnTo>
                  <a:lnTo>
                    <a:pt x="11" y="25"/>
                  </a:lnTo>
                  <a:lnTo>
                    <a:pt x="12" y="25"/>
                  </a:lnTo>
                  <a:lnTo>
                    <a:pt x="12" y="26"/>
                  </a:lnTo>
                  <a:lnTo>
                    <a:pt x="12" y="27"/>
                  </a:lnTo>
                  <a:lnTo>
                    <a:pt x="12" y="28"/>
                  </a:lnTo>
                  <a:lnTo>
                    <a:pt x="13" y="29"/>
                  </a:lnTo>
                  <a:lnTo>
                    <a:pt x="13" y="30"/>
                  </a:lnTo>
                  <a:lnTo>
                    <a:pt x="14" y="31"/>
                  </a:lnTo>
                  <a:lnTo>
                    <a:pt x="14" y="32"/>
                  </a:lnTo>
                  <a:lnTo>
                    <a:pt x="14" y="33"/>
                  </a:lnTo>
                  <a:lnTo>
                    <a:pt x="15" y="34"/>
                  </a:lnTo>
                  <a:lnTo>
                    <a:pt x="16" y="35"/>
                  </a:lnTo>
                  <a:lnTo>
                    <a:pt x="23" y="41"/>
                  </a:lnTo>
                  <a:lnTo>
                    <a:pt x="24" y="41"/>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5" name="未知"/>
            <p:cNvSpPr/>
            <p:nvPr/>
          </p:nvSpPr>
          <p:spPr bwMode="auto">
            <a:xfrm>
              <a:off x="831" y="1171"/>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 h="43">
                  <a:moveTo>
                    <a:pt x="0" y="43"/>
                  </a:moveTo>
                  <a:lnTo>
                    <a:pt x="19" y="31"/>
                  </a:lnTo>
                  <a:lnTo>
                    <a:pt x="22" y="21"/>
                  </a:lnTo>
                  <a:lnTo>
                    <a:pt x="20" y="14"/>
                  </a:lnTo>
                  <a:lnTo>
                    <a:pt x="20" y="13"/>
                  </a:lnTo>
                  <a:lnTo>
                    <a:pt x="20" y="12"/>
                  </a:lnTo>
                  <a:lnTo>
                    <a:pt x="19" y="11"/>
                  </a:lnTo>
                  <a:lnTo>
                    <a:pt x="18" y="10"/>
                  </a:lnTo>
                  <a:lnTo>
                    <a:pt x="18" y="9"/>
                  </a:lnTo>
                  <a:lnTo>
                    <a:pt x="17" y="8"/>
                  </a:lnTo>
                  <a:lnTo>
                    <a:pt x="16" y="7"/>
                  </a:lnTo>
                  <a:lnTo>
                    <a:pt x="15" y="6"/>
                  </a:lnTo>
                  <a:lnTo>
                    <a:pt x="4" y="0"/>
                  </a:lnTo>
                  <a:lnTo>
                    <a:pt x="3" y="0"/>
                  </a:lnTo>
                  <a:lnTo>
                    <a:pt x="2" y="0"/>
                  </a:lnTo>
                  <a:lnTo>
                    <a:pt x="1" y="0"/>
                  </a:lnTo>
                  <a:lnTo>
                    <a:pt x="0" y="0"/>
                  </a:lnTo>
                  <a:lnTo>
                    <a:pt x="25" y="0"/>
                  </a:lnTo>
                  <a:lnTo>
                    <a:pt x="26" y="0"/>
                  </a:lnTo>
                  <a:lnTo>
                    <a:pt x="26" y="1"/>
                  </a:lnTo>
                  <a:lnTo>
                    <a:pt x="26" y="2"/>
                  </a:lnTo>
                  <a:lnTo>
                    <a:pt x="27" y="2"/>
                  </a:lnTo>
                  <a:lnTo>
                    <a:pt x="27" y="3"/>
                  </a:lnTo>
                  <a:lnTo>
                    <a:pt x="28" y="3"/>
                  </a:lnTo>
                  <a:lnTo>
                    <a:pt x="28" y="4"/>
                  </a:lnTo>
                  <a:lnTo>
                    <a:pt x="29" y="5"/>
                  </a:lnTo>
                  <a:lnTo>
                    <a:pt x="30" y="7"/>
                  </a:lnTo>
                  <a:lnTo>
                    <a:pt x="30" y="8"/>
                  </a:lnTo>
                  <a:lnTo>
                    <a:pt x="30" y="9"/>
                  </a:lnTo>
                  <a:lnTo>
                    <a:pt x="31" y="9"/>
                  </a:lnTo>
                  <a:lnTo>
                    <a:pt x="31" y="10"/>
                  </a:lnTo>
                  <a:lnTo>
                    <a:pt x="31" y="11"/>
                  </a:lnTo>
                  <a:lnTo>
                    <a:pt x="32" y="12"/>
                  </a:lnTo>
                  <a:lnTo>
                    <a:pt x="32" y="13"/>
                  </a:lnTo>
                  <a:lnTo>
                    <a:pt x="32" y="14"/>
                  </a:lnTo>
                  <a:lnTo>
                    <a:pt x="32" y="15"/>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2" y="27"/>
                  </a:lnTo>
                  <a:lnTo>
                    <a:pt x="32" y="28"/>
                  </a:lnTo>
                  <a:lnTo>
                    <a:pt x="31" y="33"/>
                  </a:lnTo>
                  <a:lnTo>
                    <a:pt x="30" y="36"/>
                  </a:lnTo>
                  <a:lnTo>
                    <a:pt x="29" y="37"/>
                  </a:lnTo>
                  <a:lnTo>
                    <a:pt x="29" y="38"/>
                  </a:lnTo>
                  <a:lnTo>
                    <a:pt x="28" y="38"/>
                  </a:lnTo>
                  <a:lnTo>
                    <a:pt x="28" y="39"/>
                  </a:lnTo>
                  <a:lnTo>
                    <a:pt x="27" y="40"/>
                  </a:lnTo>
                  <a:lnTo>
                    <a:pt x="26" y="42"/>
                  </a:lnTo>
                  <a:lnTo>
                    <a:pt x="25"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6" name="未知"/>
            <p:cNvSpPr/>
            <p:nvPr/>
          </p:nvSpPr>
          <p:spPr bwMode="auto">
            <a:xfrm>
              <a:off x="821" y="1166"/>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w 50"/>
                <a:gd name="T59" fmla="*/ 0 h 12"/>
                <a:gd name="T60" fmla="*/ 0 w 50"/>
                <a:gd name="T61" fmla="*/ 0 h 12"/>
                <a:gd name="T62" fmla="*/ 0 w 50"/>
                <a:gd name="T63" fmla="*/ 0 h 12"/>
                <a:gd name="T64" fmla="*/ 0 w 50"/>
                <a:gd name="T65" fmla="*/ 0 h 12"/>
                <a:gd name="T66" fmla="*/ 0 w 50"/>
                <a:gd name="T67" fmla="*/ 0 h 12"/>
                <a:gd name="T68" fmla="*/ 0 w 50"/>
                <a:gd name="T69" fmla="*/ 0 h 12"/>
                <a:gd name="T70" fmla="*/ 0 w 50"/>
                <a:gd name="T71" fmla="*/ 0 h 12"/>
                <a:gd name="T72" fmla="*/ 0 w 50"/>
                <a:gd name="T73" fmla="*/ 0 h 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 h="12">
                  <a:moveTo>
                    <a:pt x="0" y="12"/>
                  </a:moveTo>
                  <a:lnTo>
                    <a:pt x="1" y="11"/>
                  </a:lnTo>
                  <a:lnTo>
                    <a:pt x="2" y="10"/>
                  </a:lnTo>
                  <a:lnTo>
                    <a:pt x="3" y="9"/>
                  </a:lnTo>
                  <a:lnTo>
                    <a:pt x="3" y="8"/>
                  </a:lnTo>
                  <a:lnTo>
                    <a:pt x="5" y="7"/>
                  </a:lnTo>
                  <a:lnTo>
                    <a:pt x="9" y="4"/>
                  </a:lnTo>
                  <a:lnTo>
                    <a:pt x="10" y="4"/>
                  </a:lnTo>
                  <a:lnTo>
                    <a:pt x="11" y="3"/>
                  </a:lnTo>
                  <a:lnTo>
                    <a:pt x="12" y="3"/>
                  </a:lnTo>
                  <a:lnTo>
                    <a:pt x="13" y="2"/>
                  </a:lnTo>
                  <a:lnTo>
                    <a:pt x="15" y="2"/>
                  </a:lnTo>
                  <a:lnTo>
                    <a:pt x="22" y="0"/>
                  </a:lnTo>
                  <a:lnTo>
                    <a:pt x="24" y="0"/>
                  </a:lnTo>
                  <a:lnTo>
                    <a:pt x="25" y="0"/>
                  </a:lnTo>
                  <a:lnTo>
                    <a:pt x="26" y="0"/>
                  </a:lnTo>
                  <a:lnTo>
                    <a:pt x="28" y="0"/>
                  </a:lnTo>
                  <a:lnTo>
                    <a:pt x="29" y="0"/>
                  </a:lnTo>
                  <a:lnTo>
                    <a:pt x="30" y="1"/>
                  </a:lnTo>
                  <a:lnTo>
                    <a:pt x="31" y="1"/>
                  </a:lnTo>
                  <a:lnTo>
                    <a:pt x="33" y="1"/>
                  </a:lnTo>
                  <a:lnTo>
                    <a:pt x="34" y="1"/>
                  </a:lnTo>
                  <a:lnTo>
                    <a:pt x="35" y="2"/>
                  </a:lnTo>
                  <a:lnTo>
                    <a:pt x="36" y="2"/>
                  </a:lnTo>
                  <a:lnTo>
                    <a:pt x="38" y="3"/>
                  </a:lnTo>
                  <a:lnTo>
                    <a:pt x="39" y="3"/>
                  </a:lnTo>
                  <a:lnTo>
                    <a:pt x="40" y="4"/>
                  </a:lnTo>
                  <a:lnTo>
                    <a:pt x="41" y="4"/>
                  </a:lnTo>
                  <a:lnTo>
                    <a:pt x="42" y="5"/>
                  </a:lnTo>
                  <a:lnTo>
                    <a:pt x="43" y="6"/>
                  </a:lnTo>
                  <a:lnTo>
                    <a:pt x="44" y="7"/>
                  </a:lnTo>
                  <a:lnTo>
                    <a:pt x="45" y="7"/>
                  </a:lnTo>
                  <a:lnTo>
                    <a:pt x="46" y="8"/>
                  </a:lnTo>
                  <a:lnTo>
                    <a:pt x="47" y="9"/>
                  </a:lnTo>
                  <a:lnTo>
                    <a:pt x="48" y="10"/>
                  </a:lnTo>
                  <a:lnTo>
                    <a:pt x="49"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7" name="未知"/>
            <p:cNvSpPr/>
            <p:nvPr/>
          </p:nvSpPr>
          <p:spPr bwMode="auto">
            <a:xfrm>
              <a:off x="822" y="1171"/>
              <a:ext cx="17" cy="17"/>
            </a:xfrm>
            <a:custGeom>
              <a:avLst/>
              <a:gdLst>
                <a:gd name="T0" fmla="*/ 0 w 44"/>
                <a:gd name="T1" fmla="*/ 0 h 43"/>
                <a:gd name="T2" fmla="*/ 0 w 44"/>
                <a:gd name="T3" fmla="*/ 0 h 43"/>
                <a:gd name="T4" fmla="*/ 0 w 44"/>
                <a:gd name="T5" fmla="*/ 0 h 43"/>
                <a:gd name="T6" fmla="*/ 0 w 44"/>
                <a:gd name="T7" fmla="*/ 0 h 43"/>
                <a:gd name="T8" fmla="*/ 0 w 44"/>
                <a:gd name="T9" fmla="*/ 0 h 43"/>
                <a:gd name="T10" fmla="*/ 0 w 44"/>
                <a:gd name="T11" fmla="*/ 0 h 43"/>
                <a:gd name="T12" fmla="*/ 0 w 44"/>
                <a:gd name="T13" fmla="*/ 0 h 43"/>
                <a:gd name="T14" fmla="*/ 0 w 44"/>
                <a:gd name="T15" fmla="*/ 0 h 43"/>
                <a:gd name="T16" fmla="*/ 0 w 44"/>
                <a:gd name="T17" fmla="*/ 0 h 43"/>
                <a:gd name="T18" fmla="*/ 0 w 44"/>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3">
                  <a:moveTo>
                    <a:pt x="7" y="6"/>
                  </a:moveTo>
                  <a:lnTo>
                    <a:pt x="22" y="0"/>
                  </a:lnTo>
                  <a:lnTo>
                    <a:pt x="23" y="0"/>
                  </a:lnTo>
                  <a:lnTo>
                    <a:pt x="44" y="21"/>
                  </a:lnTo>
                  <a:lnTo>
                    <a:pt x="44" y="22"/>
                  </a:lnTo>
                  <a:lnTo>
                    <a:pt x="22" y="43"/>
                  </a:lnTo>
                  <a:lnTo>
                    <a:pt x="21" y="43"/>
                  </a:lnTo>
                  <a:lnTo>
                    <a:pt x="0" y="21"/>
                  </a:lnTo>
                  <a:lnTo>
                    <a:pt x="0" y="20"/>
                  </a:lnTo>
                  <a:lnTo>
                    <a:pt x="7" y="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8" name="未知"/>
            <p:cNvSpPr/>
            <p:nvPr/>
          </p:nvSpPr>
          <p:spPr bwMode="auto">
            <a:xfrm>
              <a:off x="817" y="1166"/>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4" y="66"/>
                  </a:lnTo>
                  <a:lnTo>
                    <a:pt x="66" y="33"/>
                  </a:lnTo>
                  <a:lnTo>
                    <a:pt x="66" y="31"/>
                  </a:lnTo>
                  <a:lnTo>
                    <a:pt x="33" y="0"/>
                  </a:lnTo>
                  <a:lnTo>
                    <a:pt x="32"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9" name="未知"/>
            <p:cNvSpPr/>
            <p:nvPr/>
          </p:nvSpPr>
          <p:spPr bwMode="auto">
            <a:xfrm>
              <a:off x="762" y="1105"/>
              <a:ext cx="43" cy="45"/>
            </a:xfrm>
            <a:custGeom>
              <a:avLst/>
              <a:gdLst>
                <a:gd name="T0" fmla="*/ 0 w 109"/>
                <a:gd name="T1" fmla="*/ 0 h 111"/>
                <a:gd name="T2" fmla="*/ 0 w 109"/>
                <a:gd name="T3" fmla="*/ 0 h 111"/>
                <a:gd name="T4" fmla="*/ 0 w 109"/>
                <a:gd name="T5" fmla="*/ 0 h 111"/>
                <a:gd name="T6" fmla="*/ 0 w 109"/>
                <a:gd name="T7" fmla="*/ 0 h 111"/>
                <a:gd name="T8" fmla="*/ 0 w 109"/>
                <a:gd name="T9" fmla="*/ 0 h 111"/>
                <a:gd name="T10" fmla="*/ 0 w 109"/>
                <a:gd name="T11" fmla="*/ 0 h 111"/>
                <a:gd name="T12" fmla="*/ 0 w 109"/>
                <a:gd name="T13" fmla="*/ 0 h 111"/>
                <a:gd name="T14" fmla="*/ 0 w 109"/>
                <a:gd name="T15" fmla="*/ 0 h 111"/>
                <a:gd name="T16" fmla="*/ 0 w 109"/>
                <a:gd name="T17" fmla="*/ 0 h 111"/>
                <a:gd name="T18" fmla="*/ 0 w 109"/>
                <a:gd name="T19" fmla="*/ 0 h 111"/>
                <a:gd name="T20" fmla="*/ 0 w 109"/>
                <a:gd name="T21" fmla="*/ 0 h 111"/>
                <a:gd name="T22" fmla="*/ 0 w 109"/>
                <a:gd name="T23" fmla="*/ 0 h 111"/>
                <a:gd name="T24" fmla="*/ 0 w 109"/>
                <a:gd name="T25" fmla="*/ 0 h 111"/>
                <a:gd name="T26" fmla="*/ 0 w 109"/>
                <a:gd name="T27" fmla="*/ 0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1">
                  <a:moveTo>
                    <a:pt x="91" y="74"/>
                  </a:moveTo>
                  <a:lnTo>
                    <a:pt x="109" y="111"/>
                  </a:lnTo>
                  <a:lnTo>
                    <a:pt x="91" y="74"/>
                  </a:lnTo>
                  <a:lnTo>
                    <a:pt x="44" y="35"/>
                  </a:lnTo>
                  <a:lnTo>
                    <a:pt x="43" y="35"/>
                  </a:lnTo>
                  <a:lnTo>
                    <a:pt x="42" y="36"/>
                  </a:lnTo>
                  <a:lnTo>
                    <a:pt x="0" y="0"/>
                  </a:lnTo>
                  <a:lnTo>
                    <a:pt x="42" y="36"/>
                  </a:lnTo>
                  <a:lnTo>
                    <a:pt x="42" y="37"/>
                  </a:lnTo>
                  <a:lnTo>
                    <a:pt x="83" y="84"/>
                  </a:lnTo>
                  <a:lnTo>
                    <a:pt x="85" y="86"/>
                  </a:lnTo>
                  <a:lnTo>
                    <a:pt x="91" y="74"/>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0" name="未知"/>
            <p:cNvSpPr/>
            <p:nvPr/>
          </p:nvSpPr>
          <p:spPr bwMode="auto">
            <a:xfrm>
              <a:off x="791" y="1118"/>
              <a:ext cx="27" cy="37"/>
            </a:xfrm>
            <a:custGeom>
              <a:avLst/>
              <a:gdLst>
                <a:gd name="T0" fmla="*/ 0 w 67"/>
                <a:gd name="T1" fmla="*/ 0 h 93"/>
                <a:gd name="T2" fmla="*/ 0 w 67"/>
                <a:gd name="T3" fmla="*/ 0 h 93"/>
                <a:gd name="T4" fmla="*/ 0 w 67"/>
                <a:gd name="T5" fmla="*/ 0 h 93"/>
                <a:gd name="T6" fmla="*/ 0 w 67"/>
                <a:gd name="T7" fmla="*/ 0 h 93"/>
                <a:gd name="T8" fmla="*/ 0 w 67"/>
                <a:gd name="T9" fmla="*/ 0 h 93"/>
                <a:gd name="T10" fmla="*/ 0 w 67"/>
                <a:gd name="T11" fmla="*/ 0 h 93"/>
                <a:gd name="T12" fmla="*/ 0 w 67"/>
                <a:gd name="T13" fmla="*/ 0 h 93"/>
                <a:gd name="T14" fmla="*/ 0 w 67"/>
                <a:gd name="T15" fmla="*/ 0 h 93"/>
                <a:gd name="T16" fmla="*/ 0 w 67"/>
                <a:gd name="T17" fmla="*/ 0 h 93"/>
                <a:gd name="T18" fmla="*/ 0 w 67"/>
                <a:gd name="T19" fmla="*/ 0 h 93"/>
                <a:gd name="T20" fmla="*/ 0 w 67"/>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93">
                  <a:moveTo>
                    <a:pt x="22" y="58"/>
                  </a:moveTo>
                  <a:lnTo>
                    <a:pt x="24" y="55"/>
                  </a:lnTo>
                  <a:lnTo>
                    <a:pt x="67" y="93"/>
                  </a:lnTo>
                  <a:lnTo>
                    <a:pt x="24" y="55"/>
                  </a:lnTo>
                  <a:lnTo>
                    <a:pt x="24" y="54"/>
                  </a:lnTo>
                  <a:lnTo>
                    <a:pt x="17" y="42"/>
                  </a:lnTo>
                  <a:lnTo>
                    <a:pt x="11" y="54"/>
                  </a:lnTo>
                  <a:lnTo>
                    <a:pt x="0" y="0"/>
                  </a:lnTo>
                  <a:lnTo>
                    <a:pt x="11" y="54"/>
                  </a:lnTo>
                  <a:lnTo>
                    <a:pt x="21" y="58"/>
                  </a:lnTo>
                  <a:lnTo>
                    <a:pt x="22" y="58"/>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1" name="未知"/>
            <p:cNvSpPr/>
            <p:nvPr/>
          </p:nvSpPr>
          <p:spPr bwMode="auto">
            <a:xfrm>
              <a:off x="779" y="1119"/>
              <a:ext cx="22" cy="22"/>
            </a:xfrm>
            <a:custGeom>
              <a:avLst/>
              <a:gdLst>
                <a:gd name="T0" fmla="*/ 0 w 56"/>
                <a:gd name="T1" fmla="*/ 0 h 55"/>
                <a:gd name="T2" fmla="*/ 0 w 56"/>
                <a:gd name="T3" fmla="*/ 0 h 55"/>
                <a:gd name="T4" fmla="*/ 0 w 56"/>
                <a:gd name="T5" fmla="*/ 0 h 55"/>
                <a:gd name="T6" fmla="*/ 0 w 56"/>
                <a:gd name="T7" fmla="*/ 0 h 55"/>
                <a:gd name="T8" fmla="*/ 0 w 56"/>
                <a:gd name="T9" fmla="*/ 0 h 55"/>
                <a:gd name="T10" fmla="*/ 0 w 56"/>
                <a:gd name="T11" fmla="*/ 0 h 55"/>
                <a:gd name="T12" fmla="*/ 0 w 56"/>
                <a:gd name="T13" fmla="*/ 0 h 55"/>
                <a:gd name="T14" fmla="*/ 0 w 56"/>
                <a:gd name="T15" fmla="*/ 0 h 55"/>
                <a:gd name="T16" fmla="*/ 0 w 56"/>
                <a:gd name="T17" fmla="*/ 0 h 55"/>
                <a:gd name="T18" fmla="*/ 0 w 56"/>
                <a:gd name="T19" fmla="*/ 0 h 55"/>
                <a:gd name="T20" fmla="*/ 0 w 56"/>
                <a:gd name="T21" fmla="*/ 0 h 55"/>
                <a:gd name="T22" fmla="*/ 0 w 56"/>
                <a:gd name="T23" fmla="*/ 0 h 55"/>
                <a:gd name="T24" fmla="*/ 0 w 56"/>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5">
                  <a:moveTo>
                    <a:pt x="26" y="36"/>
                  </a:moveTo>
                  <a:lnTo>
                    <a:pt x="53" y="55"/>
                  </a:lnTo>
                  <a:lnTo>
                    <a:pt x="54" y="55"/>
                  </a:lnTo>
                  <a:lnTo>
                    <a:pt x="56" y="52"/>
                  </a:lnTo>
                  <a:lnTo>
                    <a:pt x="56" y="51"/>
                  </a:lnTo>
                  <a:lnTo>
                    <a:pt x="15" y="7"/>
                  </a:lnTo>
                  <a:lnTo>
                    <a:pt x="2" y="0"/>
                  </a:lnTo>
                  <a:lnTo>
                    <a:pt x="1" y="0"/>
                  </a:lnTo>
                  <a:lnTo>
                    <a:pt x="0" y="1"/>
                  </a:lnTo>
                  <a:lnTo>
                    <a:pt x="0" y="2"/>
                  </a:lnTo>
                  <a:lnTo>
                    <a:pt x="26" y="3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2" name="未知"/>
            <p:cNvSpPr/>
            <p:nvPr/>
          </p:nvSpPr>
          <p:spPr bwMode="auto">
            <a:xfrm>
              <a:off x="720" y="1099"/>
              <a:ext cx="111" cy="110"/>
            </a:xfrm>
            <a:custGeom>
              <a:avLst/>
              <a:gdLst>
                <a:gd name="T0" fmla="*/ 0 w 276"/>
                <a:gd name="T1" fmla="*/ 0 h 275"/>
                <a:gd name="T2" fmla="*/ 0 w 276"/>
                <a:gd name="T3" fmla="*/ 0 h 275"/>
                <a:gd name="T4" fmla="*/ 0 w 276"/>
                <a:gd name="T5" fmla="*/ 0 h 275"/>
                <a:gd name="T6" fmla="*/ 0 w 276"/>
                <a:gd name="T7" fmla="*/ 0 h 275"/>
                <a:gd name="T8" fmla="*/ 0 w 276"/>
                <a:gd name="T9" fmla="*/ 0 h 275"/>
                <a:gd name="T10" fmla="*/ 0 w 276"/>
                <a:gd name="T11" fmla="*/ 0 h 275"/>
                <a:gd name="T12" fmla="*/ 0 w 276"/>
                <a:gd name="T13" fmla="*/ 0 h 275"/>
                <a:gd name="T14" fmla="*/ 0 w 276"/>
                <a:gd name="T15" fmla="*/ 0 h 275"/>
                <a:gd name="T16" fmla="*/ 0 w 276"/>
                <a:gd name="T17" fmla="*/ 0 h 275"/>
                <a:gd name="T18" fmla="*/ 0 w 276"/>
                <a:gd name="T19" fmla="*/ 0 h 275"/>
                <a:gd name="T20" fmla="*/ 0 w 276"/>
                <a:gd name="T21" fmla="*/ 0 h 275"/>
                <a:gd name="T22" fmla="*/ 0 w 276"/>
                <a:gd name="T23" fmla="*/ 0 h 2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5">
                  <a:moveTo>
                    <a:pt x="36" y="242"/>
                  </a:moveTo>
                  <a:lnTo>
                    <a:pt x="234" y="54"/>
                  </a:lnTo>
                  <a:lnTo>
                    <a:pt x="243" y="34"/>
                  </a:lnTo>
                  <a:lnTo>
                    <a:pt x="276" y="275"/>
                  </a:lnTo>
                  <a:lnTo>
                    <a:pt x="243" y="34"/>
                  </a:lnTo>
                  <a:lnTo>
                    <a:pt x="243" y="32"/>
                  </a:lnTo>
                  <a:lnTo>
                    <a:pt x="232" y="19"/>
                  </a:lnTo>
                  <a:lnTo>
                    <a:pt x="20" y="231"/>
                  </a:lnTo>
                  <a:lnTo>
                    <a:pt x="0" y="0"/>
                  </a:lnTo>
                  <a:lnTo>
                    <a:pt x="20" y="231"/>
                  </a:lnTo>
                  <a:lnTo>
                    <a:pt x="34" y="242"/>
                  </a:lnTo>
                  <a:lnTo>
                    <a:pt x="36" y="242"/>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3" name="未知"/>
            <p:cNvSpPr/>
            <p:nvPr/>
          </p:nvSpPr>
          <p:spPr bwMode="auto">
            <a:xfrm>
              <a:off x="716" y="1094"/>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43" y="30"/>
                  </a:moveTo>
                  <a:lnTo>
                    <a:pt x="262" y="262"/>
                  </a:lnTo>
                  <a:lnTo>
                    <a:pt x="243" y="30"/>
                  </a:lnTo>
                  <a:lnTo>
                    <a:pt x="242" y="30"/>
                  </a:lnTo>
                  <a:lnTo>
                    <a:pt x="240" y="30"/>
                  </a:lnTo>
                  <a:lnTo>
                    <a:pt x="239" y="30"/>
                  </a:lnTo>
                  <a:lnTo>
                    <a:pt x="237" y="30"/>
                  </a:lnTo>
                  <a:lnTo>
                    <a:pt x="40" y="218"/>
                  </a:lnTo>
                  <a:lnTo>
                    <a:pt x="30" y="238"/>
                  </a:lnTo>
                  <a:lnTo>
                    <a:pt x="0" y="0"/>
                  </a:lnTo>
                  <a:lnTo>
                    <a:pt x="30" y="238"/>
                  </a:lnTo>
                  <a:lnTo>
                    <a:pt x="30" y="240"/>
                  </a:lnTo>
                  <a:lnTo>
                    <a:pt x="31" y="241"/>
                  </a:lnTo>
                  <a:lnTo>
                    <a:pt x="31" y="242"/>
                  </a:lnTo>
                  <a:lnTo>
                    <a:pt x="243" y="30"/>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4" name="未知"/>
            <p:cNvSpPr/>
            <p:nvPr/>
          </p:nvSpPr>
          <p:spPr bwMode="auto">
            <a:xfrm>
              <a:off x="728" y="1106"/>
              <a:ext cx="89"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4" y="219"/>
                  </a:moveTo>
                  <a:lnTo>
                    <a:pt x="0" y="208"/>
                  </a:lnTo>
                  <a:lnTo>
                    <a:pt x="0" y="207"/>
                  </a:lnTo>
                  <a:lnTo>
                    <a:pt x="189" y="9"/>
                  </a:lnTo>
                  <a:lnTo>
                    <a:pt x="209" y="0"/>
                  </a:lnTo>
                  <a:lnTo>
                    <a:pt x="210" y="0"/>
                  </a:lnTo>
                  <a:lnTo>
                    <a:pt x="224" y="15"/>
                  </a:lnTo>
                  <a:lnTo>
                    <a:pt x="224" y="16"/>
                  </a:lnTo>
                  <a:lnTo>
                    <a:pt x="35" y="214"/>
                  </a:lnTo>
                  <a:lnTo>
                    <a:pt x="15" y="223"/>
                  </a:lnTo>
                  <a:lnTo>
                    <a:pt x="14" y="223"/>
                  </a:lnTo>
                  <a:lnTo>
                    <a:pt x="4"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 name="未知"/>
            <p:cNvSpPr/>
            <p:nvPr/>
          </p:nvSpPr>
          <p:spPr bwMode="auto">
            <a:xfrm>
              <a:off x="774" y="1138"/>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6" name="未知"/>
            <p:cNvSpPr/>
            <p:nvPr/>
          </p:nvSpPr>
          <p:spPr bwMode="auto">
            <a:xfrm>
              <a:off x="775" y="113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7" name="未知"/>
            <p:cNvSpPr/>
            <p:nvPr/>
          </p:nvSpPr>
          <p:spPr bwMode="auto">
            <a:xfrm>
              <a:off x="754" y="115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8" name="未知"/>
            <p:cNvSpPr/>
            <p:nvPr/>
          </p:nvSpPr>
          <p:spPr bwMode="auto">
            <a:xfrm>
              <a:off x="755" y="1158"/>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9" name="未知"/>
            <p:cNvSpPr/>
            <p:nvPr/>
          </p:nvSpPr>
          <p:spPr bwMode="auto">
            <a:xfrm>
              <a:off x="743" y="116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0" name="未知"/>
            <p:cNvSpPr/>
            <p:nvPr/>
          </p:nvSpPr>
          <p:spPr bwMode="auto">
            <a:xfrm>
              <a:off x="745" y="116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1" name="未知"/>
            <p:cNvSpPr/>
            <p:nvPr/>
          </p:nvSpPr>
          <p:spPr bwMode="auto">
            <a:xfrm>
              <a:off x="764" y="114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2" name="未知"/>
            <p:cNvSpPr/>
            <p:nvPr/>
          </p:nvSpPr>
          <p:spPr bwMode="auto">
            <a:xfrm>
              <a:off x="765" y="1148"/>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3" name="未知"/>
            <p:cNvSpPr/>
            <p:nvPr/>
          </p:nvSpPr>
          <p:spPr bwMode="auto">
            <a:xfrm>
              <a:off x="783" y="1129"/>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4" name="未知"/>
            <p:cNvSpPr/>
            <p:nvPr/>
          </p:nvSpPr>
          <p:spPr bwMode="auto">
            <a:xfrm>
              <a:off x="784" y="1129"/>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 name="未知"/>
            <p:cNvSpPr/>
            <p:nvPr/>
          </p:nvSpPr>
          <p:spPr bwMode="auto">
            <a:xfrm>
              <a:off x="534" y="1166"/>
              <a:ext cx="251" cy="250"/>
            </a:xfrm>
            <a:custGeom>
              <a:avLst/>
              <a:gdLst>
                <a:gd name="T0" fmla="*/ 0 w 627"/>
                <a:gd name="T1" fmla="*/ 0 h 626"/>
                <a:gd name="T2" fmla="*/ 0 w 627"/>
                <a:gd name="T3" fmla="*/ 0 h 626"/>
                <a:gd name="T4" fmla="*/ 0 w 627"/>
                <a:gd name="T5" fmla="*/ 0 h 626"/>
                <a:gd name="T6" fmla="*/ 0 w 627"/>
                <a:gd name="T7" fmla="*/ 0 h 626"/>
                <a:gd name="T8" fmla="*/ 0 w 627"/>
                <a:gd name="T9" fmla="*/ 0 h 626"/>
                <a:gd name="T10" fmla="*/ 0 w 627"/>
                <a:gd name="T11" fmla="*/ 0 h 626"/>
                <a:gd name="T12" fmla="*/ 0 w 627"/>
                <a:gd name="T13" fmla="*/ 0 h 626"/>
                <a:gd name="T14" fmla="*/ 0 w 627"/>
                <a:gd name="T15" fmla="*/ 0 h 626"/>
                <a:gd name="T16" fmla="*/ 0 w 627"/>
                <a:gd name="T17" fmla="*/ 0 h 626"/>
                <a:gd name="T18" fmla="*/ 0 w 627"/>
                <a:gd name="T19" fmla="*/ 0 h 626"/>
                <a:gd name="T20" fmla="*/ 0 w 627"/>
                <a:gd name="T21" fmla="*/ 0 h 626"/>
                <a:gd name="T22" fmla="*/ 0 w 627"/>
                <a:gd name="T23" fmla="*/ 0 h 626"/>
                <a:gd name="T24" fmla="*/ 0 w 627"/>
                <a:gd name="T25" fmla="*/ 0 h 626"/>
                <a:gd name="T26" fmla="*/ 0 w 627"/>
                <a:gd name="T27" fmla="*/ 0 h 626"/>
                <a:gd name="T28" fmla="*/ 0 w 627"/>
                <a:gd name="T29" fmla="*/ 0 h 626"/>
                <a:gd name="T30" fmla="*/ 0 w 627"/>
                <a:gd name="T31" fmla="*/ 0 h 626"/>
                <a:gd name="T32" fmla="*/ 0 w 627"/>
                <a:gd name="T33" fmla="*/ 0 h 626"/>
                <a:gd name="T34" fmla="*/ 0 w 627"/>
                <a:gd name="T35" fmla="*/ 0 h 6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6">
                  <a:moveTo>
                    <a:pt x="94" y="546"/>
                  </a:moveTo>
                  <a:lnTo>
                    <a:pt x="535" y="109"/>
                  </a:lnTo>
                  <a:lnTo>
                    <a:pt x="548" y="82"/>
                  </a:lnTo>
                  <a:lnTo>
                    <a:pt x="627" y="626"/>
                  </a:lnTo>
                  <a:lnTo>
                    <a:pt x="548" y="82"/>
                  </a:lnTo>
                  <a:lnTo>
                    <a:pt x="548" y="79"/>
                  </a:lnTo>
                  <a:lnTo>
                    <a:pt x="508" y="33"/>
                  </a:lnTo>
                  <a:lnTo>
                    <a:pt x="498" y="31"/>
                  </a:lnTo>
                  <a:lnTo>
                    <a:pt x="495" y="32"/>
                  </a:lnTo>
                  <a:lnTo>
                    <a:pt x="426" y="88"/>
                  </a:lnTo>
                  <a:lnTo>
                    <a:pt x="34" y="480"/>
                  </a:lnTo>
                  <a:lnTo>
                    <a:pt x="34" y="490"/>
                  </a:lnTo>
                  <a:lnTo>
                    <a:pt x="0" y="0"/>
                  </a:lnTo>
                  <a:lnTo>
                    <a:pt x="34" y="490"/>
                  </a:lnTo>
                  <a:lnTo>
                    <a:pt x="34" y="493"/>
                  </a:lnTo>
                  <a:lnTo>
                    <a:pt x="69" y="544"/>
                  </a:lnTo>
                  <a:lnTo>
                    <a:pt x="90" y="546"/>
                  </a:lnTo>
                  <a:lnTo>
                    <a:pt x="94" y="546"/>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6" name="未知"/>
            <p:cNvSpPr/>
            <p:nvPr/>
          </p:nvSpPr>
          <p:spPr bwMode="auto">
            <a:xfrm>
              <a:off x="515" y="1146"/>
              <a:ext cx="225" cy="225"/>
            </a:xfrm>
            <a:custGeom>
              <a:avLst/>
              <a:gdLst>
                <a:gd name="T0" fmla="*/ 0 w 562"/>
                <a:gd name="T1" fmla="*/ 0 h 563"/>
                <a:gd name="T2" fmla="*/ 0 w 562"/>
                <a:gd name="T3" fmla="*/ 0 h 563"/>
                <a:gd name="T4" fmla="*/ 0 w 562"/>
                <a:gd name="T5" fmla="*/ 0 h 563"/>
                <a:gd name="T6" fmla="*/ 0 w 562"/>
                <a:gd name="T7" fmla="*/ 0 h 563"/>
                <a:gd name="T8" fmla="*/ 0 w 562"/>
                <a:gd name="T9" fmla="*/ 0 h 563"/>
                <a:gd name="T10" fmla="*/ 0 w 562"/>
                <a:gd name="T11" fmla="*/ 0 h 563"/>
                <a:gd name="T12" fmla="*/ 0 w 562"/>
                <a:gd name="T13" fmla="*/ 0 h 563"/>
                <a:gd name="T14" fmla="*/ 0 w 562"/>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2" h="563">
                  <a:moveTo>
                    <a:pt x="473" y="138"/>
                  </a:moveTo>
                  <a:lnTo>
                    <a:pt x="562" y="563"/>
                  </a:lnTo>
                  <a:lnTo>
                    <a:pt x="473" y="138"/>
                  </a:lnTo>
                  <a:lnTo>
                    <a:pt x="94" y="501"/>
                  </a:lnTo>
                  <a:lnTo>
                    <a:pt x="82" y="529"/>
                  </a:lnTo>
                  <a:lnTo>
                    <a:pt x="0" y="0"/>
                  </a:lnTo>
                  <a:lnTo>
                    <a:pt x="82" y="529"/>
                  </a:lnTo>
                  <a:lnTo>
                    <a:pt x="473" y="138"/>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7" name="未知"/>
            <p:cNvSpPr/>
            <p:nvPr/>
          </p:nvSpPr>
          <p:spPr bwMode="auto">
            <a:xfrm>
              <a:off x="720" y="1152"/>
              <a:ext cx="101" cy="101"/>
            </a:xfrm>
            <a:custGeom>
              <a:avLst/>
              <a:gdLst>
                <a:gd name="T0" fmla="*/ 0 w 252"/>
                <a:gd name="T1" fmla="*/ 0 h 253"/>
                <a:gd name="T2" fmla="*/ 0 w 252"/>
                <a:gd name="T3" fmla="*/ 0 h 253"/>
                <a:gd name="T4" fmla="*/ 0 w 252"/>
                <a:gd name="T5" fmla="*/ 0 h 253"/>
                <a:gd name="T6" fmla="*/ 0 w 252"/>
                <a:gd name="T7" fmla="*/ 0 h 253"/>
                <a:gd name="T8" fmla="*/ 0 w 252"/>
                <a:gd name="T9" fmla="*/ 0 h 253"/>
                <a:gd name="T10" fmla="*/ 0 w 252"/>
                <a:gd name="T11" fmla="*/ 0 h 253"/>
                <a:gd name="T12" fmla="*/ 0 w 252"/>
                <a:gd name="T13" fmla="*/ 0 h 253"/>
                <a:gd name="T14" fmla="*/ 0 w 252"/>
                <a:gd name="T15" fmla="*/ 0 h 253"/>
                <a:gd name="T16" fmla="*/ 0 w 252"/>
                <a:gd name="T17" fmla="*/ 0 h 253"/>
                <a:gd name="T18" fmla="*/ 0 w 252"/>
                <a:gd name="T19" fmla="*/ 0 h 253"/>
                <a:gd name="T20" fmla="*/ 0 w 252"/>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2" h="253">
                  <a:moveTo>
                    <a:pt x="232" y="152"/>
                  </a:moveTo>
                  <a:lnTo>
                    <a:pt x="252" y="253"/>
                  </a:lnTo>
                  <a:lnTo>
                    <a:pt x="232" y="152"/>
                  </a:lnTo>
                  <a:lnTo>
                    <a:pt x="94" y="21"/>
                  </a:lnTo>
                  <a:lnTo>
                    <a:pt x="19" y="97"/>
                  </a:lnTo>
                  <a:lnTo>
                    <a:pt x="0" y="0"/>
                  </a:lnTo>
                  <a:lnTo>
                    <a:pt x="19" y="97"/>
                  </a:lnTo>
                  <a:lnTo>
                    <a:pt x="58" y="138"/>
                  </a:lnTo>
                  <a:lnTo>
                    <a:pt x="109" y="125"/>
                  </a:lnTo>
                  <a:lnTo>
                    <a:pt x="206" y="171"/>
                  </a:lnTo>
                  <a:lnTo>
                    <a:pt x="232" y="152"/>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8" name="未知"/>
            <p:cNvSpPr/>
            <p:nvPr/>
          </p:nvSpPr>
          <p:spPr bwMode="auto">
            <a:xfrm>
              <a:off x="697" y="1128"/>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3" y="80"/>
                  </a:moveTo>
                  <a:lnTo>
                    <a:pt x="175" y="175"/>
                  </a:lnTo>
                  <a:lnTo>
                    <a:pt x="153" y="80"/>
                  </a:lnTo>
                  <a:lnTo>
                    <a:pt x="128" y="56"/>
                  </a:lnTo>
                  <a:lnTo>
                    <a:pt x="65" y="143"/>
                  </a:lnTo>
                  <a:lnTo>
                    <a:pt x="0" y="0"/>
                  </a:lnTo>
                  <a:lnTo>
                    <a:pt x="65" y="143"/>
                  </a:lnTo>
                  <a:lnTo>
                    <a:pt x="78" y="156"/>
                  </a:lnTo>
                  <a:lnTo>
                    <a:pt x="153" y="80"/>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9" name="未知"/>
            <p:cNvSpPr/>
            <p:nvPr/>
          </p:nvSpPr>
          <p:spPr bwMode="auto">
            <a:xfrm>
              <a:off x="723" y="1151"/>
              <a:ext cx="90"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7"/>
                  </a:moveTo>
                  <a:lnTo>
                    <a:pt x="52" y="141"/>
                  </a:lnTo>
                  <a:lnTo>
                    <a:pt x="56" y="141"/>
                  </a:lnTo>
                  <a:lnTo>
                    <a:pt x="61" y="140"/>
                  </a:lnTo>
                  <a:lnTo>
                    <a:pt x="103" y="128"/>
                  </a:lnTo>
                  <a:lnTo>
                    <a:pt x="200" y="174"/>
                  </a:lnTo>
                  <a:lnTo>
                    <a:pt x="226" y="155"/>
                  </a:lnTo>
                  <a:lnTo>
                    <a:pt x="63" y="0"/>
                  </a:lnTo>
                  <a:lnTo>
                    <a:pt x="0"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0" name="未知"/>
            <p:cNvSpPr/>
            <p:nvPr/>
          </p:nvSpPr>
          <p:spPr bwMode="auto">
            <a:xfrm>
              <a:off x="863" y="1154"/>
              <a:ext cx="7" cy="8"/>
            </a:xfrm>
            <a:custGeom>
              <a:avLst/>
              <a:gdLst>
                <a:gd name="T0" fmla="*/ 0 w 19"/>
                <a:gd name="T1" fmla="*/ 0 h 20"/>
                <a:gd name="T2" fmla="*/ 0 w 19"/>
                <a:gd name="T3" fmla="*/ 0 h 20"/>
                <a:gd name="T4" fmla="*/ 0 w 19"/>
                <a:gd name="T5" fmla="*/ 0 h 20"/>
                <a:gd name="T6" fmla="*/ 0 w 19"/>
                <a:gd name="T7" fmla="*/ 0 h 20"/>
                <a:gd name="T8" fmla="*/ 0 w 19"/>
                <a:gd name="T9" fmla="*/ 0 h 20"/>
                <a:gd name="T10" fmla="*/ 0 w 19"/>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0">
                  <a:moveTo>
                    <a:pt x="5" y="16"/>
                  </a:moveTo>
                  <a:lnTo>
                    <a:pt x="19" y="0"/>
                  </a:lnTo>
                  <a:lnTo>
                    <a:pt x="0" y="18"/>
                  </a:lnTo>
                  <a:lnTo>
                    <a:pt x="2" y="19"/>
                  </a:lnTo>
                  <a:lnTo>
                    <a:pt x="2" y="20"/>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1" name="未知"/>
            <p:cNvSpPr/>
            <p:nvPr/>
          </p:nvSpPr>
          <p:spPr bwMode="auto">
            <a:xfrm>
              <a:off x="780" y="1079"/>
              <a:ext cx="111"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9">
                  <a:moveTo>
                    <a:pt x="226" y="189"/>
                  </a:moveTo>
                  <a:lnTo>
                    <a:pt x="230" y="177"/>
                  </a:lnTo>
                  <a:lnTo>
                    <a:pt x="279" y="279"/>
                  </a:lnTo>
                  <a:lnTo>
                    <a:pt x="230" y="177"/>
                  </a:lnTo>
                  <a:lnTo>
                    <a:pt x="230" y="176"/>
                  </a:lnTo>
                  <a:lnTo>
                    <a:pt x="199" y="116"/>
                  </a:lnTo>
                  <a:lnTo>
                    <a:pt x="160" y="70"/>
                  </a:lnTo>
                  <a:lnTo>
                    <a:pt x="115" y="30"/>
                  </a:lnTo>
                  <a:lnTo>
                    <a:pt x="19" y="126"/>
                  </a:lnTo>
                  <a:lnTo>
                    <a:pt x="0" y="0"/>
                  </a:lnTo>
                  <a:lnTo>
                    <a:pt x="19" y="126"/>
                  </a:lnTo>
                  <a:lnTo>
                    <a:pt x="50" y="158"/>
                  </a:lnTo>
                  <a:lnTo>
                    <a:pt x="99" y="109"/>
                  </a:lnTo>
                  <a:lnTo>
                    <a:pt x="104" y="110"/>
                  </a:lnTo>
                  <a:lnTo>
                    <a:pt x="158" y="153"/>
                  </a:lnTo>
                  <a:lnTo>
                    <a:pt x="201" y="199"/>
                  </a:lnTo>
                  <a:lnTo>
                    <a:pt x="207" y="207"/>
                  </a:lnTo>
                  <a:lnTo>
                    <a:pt x="226" y="189"/>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2" name="未知"/>
            <p:cNvSpPr/>
            <p:nvPr/>
          </p:nvSpPr>
          <p:spPr bwMode="auto">
            <a:xfrm>
              <a:off x="757" y="1055"/>
              <a:ext cx="80"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1" h="202">
                  <a:moveTo>
                    <a:pt x="172" y="88"/>
                  </a:moveTo>
                  <a:lnTo>
                    <a:pt x="201" y="202"/>
                  </a:lnTo>
                  <a:lnTo>
                    <a:pt x="172" y="88"/>
                  </a:lnTo>
                  <a:lnTo>
                    <a:pt x="134" y="70"/>
                  </a:lnTo>
                  <a:lnTo>
                    <a:pt x="125" y="70"/>
                  </a:lnTo>
                  <a:lnTo>
                    <a:pt x="74" y="113"/>
                  </a:lnTo>
                  <a:lnTo>
                    <a:pt x="54" y="161"/>
                  </a:lnTo>
                  <a:lnTo>
                    <a:pt x="0" y="0"/>
                  </a:lnTo>
                  <a:lnTo>
                    <a:pt x="54" y="161"/>
                  </a:lnTo>
                  <a:lnTo>
                    <a:pt x="76" y="184"/>
                  </a:lnTo>
                  <a:lnTo>
                    <a:pt x="172" y="88"/>
                  </a:lnTo>
                  <a:close/>
                </a:path>
              </a:pathLst>
            </a:custGeom>
            <a:blipFill dpi="0" rotWithShape="0">
              <a:blip r:embed="rId3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3" name="未知"/>
            <p:cNvSpPr/>
            <p:nvPr/>
          </p:nvSpPr>
          <p:spPr bwMode="auto">
            <a:xfrm>
              <a:off x="779" y="1083"/>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2" y="197"/>
                  </a:moveTo>
                  <a:lnTo>
                    <a:pt x="233" y="165"/>
                  </a:lnTo>
                  <a:lnTo>
                    <a:pt x="233" y="164"/>
                  </a:lnTo>
                  <a:lnTo>
                    <a:pt x="202" y="104"/>
                  </a:lnTo>
                  <a:lnTo>
                    <a:pt x="163" y="58"/>
                  </a:lnTo>
                  <a:lnTo>
                    <a:pt x="117" y="17"/>
                  </a:lnTo>
                  <a:lnTo>
                    <a:pt x="80" y="0"/>
                  </a:lnTo>
                  <a:lnTo>
                    <a:pt x="71" y="0"/>
                  </a:lnTo>
                  <a:lnTo>
                    <a:pt x="20" y="43"/>
                  </a:lnTo>
                  <a:lnTo>
                    <a:pt x="0" y="91"/>
                  </a:lnTo>
                  <a:lnTo>
                    <a:pt x="53" y="146"/>
                  </a:lnTo>
                  <a:lnTo>
                    <a:pt x="102" y="97"/>
                  </a:lnTo>
                  <a:lnTo>
                    <a:pt x="107" y="98"/>
                  </a:lnTo>
                  <a:lnTo>
                    <a:pt x="161" y="141"/>
                  </a:lnTo>
                  <a:lnTo>
                    <a:pt x="204" y="187"/>
                  </a:lnTo>
                  <a:lnTo>
                    <a:pt x="212"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4" name="未知"/>
            <p:cNvSpPr/>
            <p:nvPr/>
          </p:nvSpPr>
          <p:spPr bwMode="auto">
            <a:xfrm>
              <a:off x="709" y="1161"/>
              <a:ext cx="70"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104" y="128"/>
                  </a:moveTo>
                  <a:lnTo>
                    <a:pt x="128" y="102"/>
                  </a:lnTo>
                  <a:lnTo>
                    <a:pt x="174" y="174"/>
                  </a:lnTo>
                  <a:lnTo>
                    <a:pt x="128" y="102"/>
                  </a:lnTo>
                  <a:lnTo>
                    <a:pt x="128" y="100"/>
                  </a:lnTo>
                  <a:lnTo>
                    <a:pt x="76" y="39"/>
                  </a:lnTo>
                  <a:lnTo>
                    <a:pt x="57" y="32"/>
                  </a:lnTo>
                  <a:lnTo>
                    <a:pt x="55" y="32"/>
                  </a:lnTo>
                  <a:lnTo>
                    <a:pt x="31" y="58"/>
                  </a:lnTo>
                  <a:lnTo>
                    <a:pt x="0" y="0"/>
                  </a:lnTo>
                  <a:lnTo>
                    <a:pt x="31" y="58"/>
                  </a:lnTo>
                  <a:lnTo>
                    <a:pt x="31" y="60"/>
                  </a:lnTo>
                  <a:lnTo>
                    <a:pt x="84" y="121"/>
                  </a:lnTo>
                  <a:lnTo>
                    <a:pt x="102" y="128"/>
                  </a:lnTo>
                  <a:lnTo>
                    <a:pt x="104" y="128"/>
                  </a:lnTo>
                  <a:close/>
                </a:path>
              </a:pathLst>
            </a:custGeom>
            <a:blipFill dpi="0" rotWithShape="0">
              <a:blip r:embed="rId3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5" name="未知"/>
            <p:cNvSpPr/>
            <p:nvPr/>
          </p:nvSpPr>
          <p:spPr bwMode="auto">
            <a:xfrm>
              <a:off x="565" y="1352"/>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2">
                  <a:moveTo>
                    <a:pt x="22" y="0"/>
                  </a:moveTo>
                  <a:lnTo>
                    <a:pt x="41" y="20"/>
                  </a:lnTo>
                  <a:lnTo>
                    <a:pt x="41" y="22"/>
                  </a:lnTo>
                  <a:lnTo>
                    <a:pt x="21" y="42"/>
                  </a:lnTo>
                  <a:lnTo>
                    <a:pt x="19" y="42"/>
                  </a:lnTo>
                  <a:lnTo>
                    <a:pt x="0" y="21"/>
                  </a:lnTo>
                  <a:lnTo>
                    <a:pt x="0" y="20"/>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6" name="未知"/>
            <p:cNvSpPr/>
            <p:nvPr/>
          </p:nvSpPr>
          <p:spPr bwMode="auto">
            <a:xfrm>
              <a:off x="565" y="1352"/>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w 41"/>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6" y="36"/>
                  </a:moveTo>
                  <a:lnTo>
                    <a:pt x="21" y="42"/>
                  </a:lnTo>
                  <a:lnTo>
                    <a:pt x="23" y="41"/>
                  </a:lnTo>
                  <a:lnTo>
                    <a:pt x="41" y="20"/>
                  </a:lnTo>
                  <a:lnTo>
                    <a:pt x="41" y="19"/>
                  </a:lnTo>
                  <a:lnTo>
                    <a:pt x="20" y="0"/>
                  </a:lnTo>
                  <a:lnTo>
                    <a:pt x="18" y="0"/>
                  </a:lnTo>
                  <a:lnTo>
                    <a:pt x="0" y="21"/>
                  </a:lnTo>
                  <a:lnTo>
                    <a:pt x="0" y="23"/>
                  </a:lnTo>
                  <a:lnTo>
                    <a:pt x="6"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7" name="未知"/>
            <p:cNvSpPr/>
            <p:nvPr/>
          </p:nvSpPr>
          <p:spPr bwMode="auto">
            <a:xfrm>
              <a:off x="1238" y="609"/>
              <a:ext cx="14" cy="241"/>
            </a:xfrm>
            <a:custGeom>
              <a:avLst/>
              <a:gdLst>
                <a:gd name="T0" fmla="*/ 0 w 35"/>
                <a:gd name="T1" fmla="*/ 0 h 604"/>
                <a:gd name="T2" fmla="*/ 0 w 35"/>
                <a:gd name="T3" fmla="*/ 0 h 604"/>
                <a:gd name="T4" fmla="*/ 0 w 35"/>
                <a:gd name="T5" fmla="*/ 0 h 604"/>
                <a:gd name="T6" fmla="*/ 0 w 35"/>
                <a:gd name="T7" fmla="*/ 0 h 604"/>
                <a:gd name="T8" fmla="*/ 0 w 35"/>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4">
                  <a:moveTo>
                    <a:pt x="35" y="569"/>
                  </a:moveTo>
                  <a:lnTo>
                    <a:pt x="35" y="0"/>
                  </a:lnTo>
                  <a:lnTo>
                    <a:pt x="0" y="0"/>
                  </a:lnTo>
                  <a:lnTo>
                    <a:pt x="0" y="604"/>
                  </a:lnTo>
                  <a:lnTo>
                    <a:pt x="35" y="5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8" name="未知"/>
            <p:cNvSpPr/>
            <p:nvPr/>
          </p:nvSpPr>
          <p:spPr bwMode="auto">
            <a:xfrm>
              <a:off x="1252" y="609"/>
              <a:ext cx="16" cy="227"/>
            </a:xfrm>
            <a:custGeom>
              <a:avLst/>
              <a:gdLst>
                <a:gd name="T0" fmla="*/ 0 w 40"/>
                <a:gd name="T1" fmla="*/ 0 h 569"/>
                <a:gd name="T2" fmla="*/ 0 w 40"/>
                <a:gd name="T3" fmla="*/ 0 h 569"/>
                <a:gd name="T4" fmla="*/ 0 w 40"/>
                <a:gd name="T5" fmla="*/ 0 h 569"/>
                <a:gd name="T6" fmla="*/ 0 w 40"/>
                <a:gd name="T7" fmla="*/ 0 h 569"/>
                <a:gd name="T8" fmla="*/ 0 w 40"/>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69">
                  <a:moveTo>
                    <a:pt x="40" y="529"/>
                  </a:moveTo>
                  <a:lnTo>
                    <a:pt x="40" y="0"/>
                  </a:lnTo>
                  <a:lnTo>
                    <a:pt x="0" y="0"/>
                  </a:lnTo>
                  <a:lnTo>
                    <a:pt x="0" y="569"/>
                  </a:lnTo>
                  <a:lnTo>
                    <a:pt x="40" y="52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9" name="未知"/>
            <p:cNvSpPr/>
            <p:nvPr/>
          </p:nvSpPr>
          <p:spPr bwMode="auto">
            <a:xfrm>
              <a:off x="1268" y="609"/>
              <a:ext cx="16" cy="211"/>
            </a:xfrm>
            <a:custGeom>
              <a:avLst/>
              <a:gdLst>
                <a:gd name="T0" fmla="*/ 0 w 40"/>
                <a:gd name="T1" fmla="*/ 0 h 529"/>
                <a:gd name="T2" fmla="*/ 0 w 40"/>
                <a:gd name="T3" fmla="*/ 0 h 529"/>
                <a:gd name="T4" fmla="*/ 0 w 40"/>
                <a:gd name="T5" fmla="*/ 0 h 529"/>
                <a:gd name="T6" fmla="*/ 0 w 40"/>
                <a:gd name="T7" fmla="*/ 0 h 529"/>
                <a:gd name="T8" fmla="*/ 0 w 40"/>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29">
                  <a:moveTo>
                    <a:pt x="40" y="489"/>
                  </a:moveTo>
                  <a:lnTo>
                    <a:pt x="40" y="0"/>
                  </a:lnTo>
                  <a:lnTo>
                    <a:pt x="0" y="0"/>
                  </a:lnTo>
                  <a:lnTo>
                    <a:pt x="0" y="529"/>
                  </a:lnTo>
                  <a:lnTo>
                    <a:pt x="40" y="4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0" name="未知"/>
            <p:cNvSpPr/>
            <p:nvPr/>
          </p:nvSpPr>
          <p:spPr bwMode="auto">
            <a:xfrm>
              <a:off x="1289" y="609"/>
              <a:ext cx="0" cy="190"/>
            </a:xfrm>
            <a:custGeom>
              <a:avLst/>
              <a:gdLst>
                <a:gd name="T0" fmla="*/ 0 h 476"/>
                <a:gd name="T1" fmla="*/ 0 h 476"/>
                <a:gd name="T2" fmla="*/ 0 60000 65536"/>
                <a:gd name="T3" fmla="*/ 0 60000 65536"/>
              </a:gdLst>
              <a:ahLst/>
              <a:cxnLst>
                <a:cxn ang="T2">
                  <a:pos x="0" y="T0"/>
                </a:cxn>
                <a:cxn ang="T3">
                  <a:pos x="0" y="T1"/>
                </a:cxn>
              </a:cxnLst>
              <a:rect l="0" t="0" r="r" b="b"/>
              <a:pathLst>
                <a:path h="476">
                  <a:moveTo>
                    <a:pt x="0" y="0"/>
                  </a:moveTo>
                  <a:lnTo>
                    <a:pt x="0" y="476"/>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1" name="未知"/>
            <p:cNvSpPr/>
            <p:nvPr/>
          </p:nvSpPr>
          <p:spPr bwMode="auto">
            <a:xfrm>
              <a:off x="1299" y="609"/>
              <a:ext cx="0" cy="180"/>
            </a:xfrm>
            <a:custGeom>
              <a:avLst/>
              <a:gdLst>
                <a:gd name="T0" fmla="*/ 0 h 451"/>
                <a:gd name="T1" fmla="*/ 0 h 451"/>
                <a:gd name="T2" fmla="*/ 0 60000 65536"/>
                <a:gd name="T3" fmla="*/ 0 60000 65536"/>
              </a:gdLst>
              <a:ahLst/>
              <a:cxnLst>
                <a:cxn ang="T2">
                  <a:pos x="0" y="T0"/>
                </a:cxn>
                <a:cxn ang="T3">
                  <a:pos x="0" y="T1"/>
                </a:cxn>
              </a:cxnLst>
              <a:rect l="0" t="0" r="r" b="b"/>
              <a:pathLst>
                <a:path h="451">
                  <a:moveTo>
                    <a:pt x="0" y="0"/>
                  </a:moveTo>
                  <a:lnTo>
                    <a:pt x="0" y="451"/>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2" name="未知"/>
            <p:cNvSpPr/>
            <p:nvPr/>
          </p:nvSpPr>
          <p:spPr bwMode="auto">
            <a:xfrm>
              <a:off x="1238" y="609"/>
              <a:ext cx="64" cy="241"/>
            </a:xfrm>
            <a:custGeom>
              <a:avLst/>
              <a:gdLst>
                <a:gd name="T0" fmla="*/ 0 w 160"/>
                <a:gd name="T1" fmla="*/ 0 h 604"/>
                <a:gd name="T2" fmla="*/ 0 w 160"/>
                <a:gd name="T3" fmla="*/ 0 h 604"/>
                <a:gd name="T4" fmla="*/ 0 w 160"/>
                <a:gd name="T5" fmla="*/ 0 h 604"/>
                <a:gd name="T6" fmla="*/ 0 w 160"/>
                <a:gd name="T7" fmla="*/ 0 h 604"/>
                <a:gd name="T8" fmla="*/ 0 w 160"/>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604">
                  <a:moveTo>
                    <a:pt x="160" y="0"/>
                  </a:moveTo>
                  <a:lnTo>
                    <a:pt x="160" y="445"/>
                  </a:lnTo>
                  <a:lnTo>
                    <a:pt x="0" y="604"/>
                  </a:lnTo>
                  <a:lnTo>
                    <a:pt x="0" y="0"/>
                  </a:lnTo>
                  <a:lnTo>
                    <a:pt x="160"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3" name="未知"/>
            <p:cNvSpPr/>
            <p:nvPr/>
          </p:nvSpPr>
          <p:spPr bwMode="auto">
            <a:xfrm>
              <a:off x="1223" y="592"/>
              <a:ext cx="93" cy="9"/>
            </a:xfrm>
            <a:custGeom>
              <a:avLst/>
              <a:gdLst>
                <a:gd name="T0" fmla="*/ 0 w 231"/>
                <a:gd name="T1" fmla="*/ 0 h 23"/>
                <a:gd name="T2" fmla="*/ 0 w 231"/>
                <a:gd name="T3" fmla="*/ 0 h 23"/>
                <a:gd name="T4" fmla="*/ 0 w 231"/>
                <a:gd name="T5" fmla="*/ 0 h 23"/>
                <a:gd name="T6" fmla="*/ 0 w 231"/>
                <a:gd name="T7" fmla="*/ 0 h 23"/>
                <a:gd name="T8" fmla="*/ 0 w 231"/>
                <a:gd name="T9" fmla="*/ 0 h 23"/>
                <a:gd name="T10" fmla="*/ 0 w 231"/>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3">
                  <a:moveTo>
                    <a:pt x="231" y="22"/>
                  </a:moveTo>
                  <a:lnTo>
                    <a:pt x="208" y="0"/>
                  </a:lnTo>
                  <a:lnTo>
                    <a:pt x="24" y="0"/>
                  </a:lnTo>
                  <a:lnTo>
                    <a:pt x="0" y="23"/>
                  </a:lnTo>
                  <a:lnTo>
                    <a:pt x="231" y="23"/>
                  </a:lnTo>
                  <a:lnTo>
                    <a:pt x="231" y="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4" name="未知"/>
            <p:cNvSpPr/>
            <p:nvPr/>
          </p:nvSpPr>
          <p:spPr bwMode="auto">
            <a:xfrm>
              <a:off x="1226" y="607"/>
              <a:ext cx="88" cy="0"/>
            </a:xfrm>
            <a:custGeom>
              <a:avLst/>
              <a:gdLst>
                <a:gd name="T0" fmla="*/ 0 w 220"/>
                <a:gd name="T1" fmla="*/ 0 w 220"/>
                <a:gd name="T2" fmla="*/ 0 60000 65536"/>
                <a:gd name="T3" fmla="*/ 0 60000 65536"/>
              </a:gdLst>
              <a:ahLst/>
              <a:cxnLst>
                <a:cxn ang="T2">
                  <a:pos x="T0" y="0"/>
                </a:cxn>
                <a:cxn ang="T3">
                  <a:pos x="T1" y="0"/>
                </a:cxn>
              </a:cxnLst>
              <a:rect l="0" t="0" r="r" b="b"/>
              <a:pathLst>
                <a:path w="220">
                  <a:moveTo>
                    <a:pt x="220" y="0"/>
                  </a:moveTo>
                  <a:lnTo>
                    <a:pt x="0" y="0"/>
                  </a:lnTo>
                </a:path>
              </a:pathLst>
            </a:custGeom>
            <a:noFill/>
            <a:ln w="19570"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5" name="未知"/>
            <p:cNvSpPr/>
            <p:nvPr/>
          </p:nvSpPr>
          <p:spPr bwMode="auto">
            <a:xfrm>
              <a:off x="1223" y="592"/>
              <a:ext cx="93" cy="19"/>
            </a:xfrm>
            <a:custGeom>
              <a:avLst/>
              <a:gdLst>
                <a:gd name="T0" fmla="*/ 0 w 231"/>
                <a:gd name="T1" fmla="*/ 0 h 47"/>
                <a:gd name="T2" fmla="*/ 0 w 231"/>
                <a:gd name="T3" fmla="*/ 0 h 47"/>
                <a:gd name="T4" fmla="*/ 0 w 231"/>
                <a:gd name="T5" fmla="*/ 0 h 47"/>
                <a:gd name="T6" fmla="*/ 0 w 231"/>
                <a:gd name="T7" fmla="*/ 0 h 47"/>
                <a:gd name="T8" fmla="*/ 0 w 231"/>
                <a:gd name="T9" fmla="*/ 0 h 47"/>
                <a:gd name="T10" fmla="*/ 0 w 231"/>
                <a:gd name="T11" fmla="*/ 0 h 47"/>
                <a:gd name="T12" fmla="*/ 0 w 231"/>
                <a:gd name="T13" fmla="*/ 0 h 47"/>
                <a:gd name="T14" fmla="*/ 0 w 231"/>
                <a:gd name="T15" fmla="*/ 0 h 47"/>
                <a:gd name="T16" fmla="*/ 0 w 231"/>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7">
                  <a:moveTo>
                    <a:pt x="208" y="47"/>
                  </a:moveTo>
                  <a:lnTo>
                    <a:pt x="231" y="23"/>
                  </a:lnTo>
                  <a:lnTo>
                    <a:pt x="231" y="22"/>
                  </a:lnTo>
                  <a:lnTo>
                    <a:pt x="208" y="0"/>
                  </a:lnTo>
                  <a:lnTo>
                    <a:pt x="24" y="0"/>
                  </a:lnTo>
                  <a:lnTo>
                    <a:pt x="0" y="23"/>
                  </a:lnTo>
                  <a:lnTo>
                    <a:pt x="0" y="25"/>
                  </a:lnTo>
                  <a:lnTo>
                    <a:pt x="24" y="47"/>
                  </a:lnTo>
                  <a:lnTo>
                    <a:pt x="208"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6" name="未知"/>
            <p:cNvSpPr/>
            <p:nvPr/>
          </p:nvSpPr>
          <p:spPr bwMode="auto">
            <a:xfrm>
              <a:off x="1213" y="762"/>
              <a:ext cx="108" cy="109"/>
            </a:xfrm>
            <a:custGeom>
              <a:avLst/>
              <a:gdLst>
                <a:gd name="T0" fmla="*/ 0 w 271"/>
                <a:gd name="T1" fmla="*/ 0 h 272"/>
                <a:gd name="T2" fmla="*/ 0 w 271"/>
                <a:gd name="T3" fmla="*/ 0 h 272"/>
                <a:gd name="T4" fmla="*/ 0 w 271"/>
                <a:gd name="T5" fmla="*/ 0 h 272"/>
                <a:gd name="T6" fmla="*/ 0 w 271"/>
                <a:gd name="T7" fmla="*/ 0 h 272"/>
                <a:gd name="T8" fmla="*/ 0 w 271"/>
                <a:gd name="T9" fmla="*/ 0 h 272"/>
                <a:gd name="T10" fmla="*/ 0 w 271"/>
                <a:gd name="T11" fmla="*/ 0 h 272"/>
                <a:gd name="T12" fmla="*/ 0 w 271"/>
                <a:gd name="T13" fmla="*/ 0 h 272"/>
                <a:gd name="T14" fmla="*/ 0 w 271"/>
                <a:gd name="T15" fmla="*/ 0 h 272"/>
                <a:gd name="T16" fmla="*/ 0 w 271"/>
                <a:gd name="T17" fmla="*/ 0 h 272"/>
                <a:gd name="T18" fmla="*/ 0 w 271"/>
                <a:gd name="T19" fmla="*/ 0 h 272"/>
                <a:gd name="T20" fmla="*/ 0 w 271"/>
                <a:gd name="T21" fmla="*/ 0 h 272"/>
                <a:gd name="T22" fmla="*/ 0 w 271"/>
                <a:gd name="T23" fmla="*/ 0 h 272"/>
                <a:gd name="T24" fmla="*/ 0 w 271"/>
                <a:gd name="T25" fmla="*/ 0 h 272"/>
                <a:gd name="T26" fmla="*/ 0 w 271"/>
                <a:gd name="T27" fmla="*/ 0 h 272"/>
                <a:gd name="T28" fmla="*/ 0 w 271"/>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1" h="272">
                  <a:moveTo>
                    <a:pt x="54" y="248"/>
                  </a:moveTo>
                  <a:lnTo>
                    <a:pt x="247" y="59"/>
                  </a:lnTo>
                  <a:lnTo>
                    <a:pt x="248" y="52"/>
                  </a:lnTo>
                  <a:lnTo>
                    <a:pt x="271" y="272"/>
                  </a:lnTo>
                  <a:lnTo>
                    <a:pt x="248" y="52"/>
                  </a:lnTo>
                  <a:lnTo>
                    <a:pt x="247" y="51"/>
                  </a:lnTo>
                  <a:lnTo>
                    <a:pt x="234" y="39"/>
                  </a:lnTo>
                  <a:lnTo>
                    <a:pt x="232" y="39"/>
                  </a:lnTo>
                  <a:lnTo>
                    <a:pt x="50" y="210"/>
                  </a:lnTo>
                  <a:lnTo>
                    <a:pt x="38" y="234"/>
                  </a:lnTo>
                  <a:lnTo>
                    <a:pt x="0" y="0"/>
                  </a:lnTo>
                  <a:lnTo>
                    <a:pt x="38" y="234"/>
                  </a:lnTo>
                  <a:lnTo>
                    <a:pt x="38" y="236"/>
                  </a:lnTo>
                  <a:lnTo>
                    <a:pt x="52" y="248"/>
                  </a:lnTo>
                  <a:lnTo>
                    <a:pt x="54" y="248"/>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7" name="未知"/>
            <p:cNvSpPr/>
            <p:nvPr/>
          </p:nvSpPr>
          <p:spPr bwMode="auto">
            <a:xfrm>
              <a:off x="1226" y="775"/>
              <a:ext cx="101"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5" y="213"/>
                  </a:moveTo>
                  <a:lnTo>
                    <a:pt x="202" y="42"/>
                  </a:lnTo>
                  <a:lnTo>
                    <a:pt x="213" y="25"/>
                  </a:lnTo>
                  <a:lnTo>
                    <a:pt x="252" y="252"/>
                  </a:lnTo>
                  <a:lnTo>
                    <a:pt x="213" y="25"/>
                  </a:lnTo>
                  <a:lnTo>
                    <a:pt x="25" y="213"/>
                  </a:lnTo>
                  <a:lnTo>
                    <a:pt x="0" y="0"/>
                  </a:lnTo>
                  <a:lnTo>
                    <a:pt x="25" y="213"/>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8" name="未知"/>
            <p:cNvSpPr/>
            <p:nvPr/>
          </p:nvSpPr>
          <p:spPr bwMode="auto">
            <a:xfrm>
              <a:off x="1228" y="777"/>
              <a:ext cx="84" cy="84"/>
            </a:xfrm>
            <a:custGeom>
              <a:avLst/>
              <a:gdLst>
                <a:gd name="T0" fmla="*/ 0 w 210"/>
                <a:gd name="T1" fmla="*/ 0 h 209"/>
                <a:gd name="T2" fmla="*/ 0 w 210"/>
                <a:gd name="T3" fmla="*/ 0 h 209"/>
                <a:gd name="T4" fmla="*/ 0 w 210"/>
                <a:gd name="T5" fmla="*/ 0 h 209"/>
                <a:gd name="T6" fmla="*/ 0 w 210"/>
                <a:gd name="T7" fmla="*/ 0 h 209"/>
                <a:gd name="T8" fmla="*/ 0 w 210"/>
                <a:gd name="T9" fmla="*/ 0 h 209"/>
                <a:gd name="T10" fmla="*/ 0 w 210"/>
                <a:gd name="T11" fmla="*/ 0 h 209"/>
                <a:gd name="T12" fmla="*/ 0 w 210"/>
                <a:gd name="T13" fmla="*/ 0 h 209"/>
                <a:gd name="T14" fmla="*/ 0 w 210"/>
                <a:gd name="T15" fmla="*/ 0 h 209"/>
                <a:gd name="T16" fmla="*/ 0 w 210"/>
                <a:gd name="T17" fmla="*/ 0 h 209"/>
                <a:gd name="T18" fmla="*/ 0 w 210"/>
                <a:gd name="T19" fmla="*/ 0 h 209"/>
                <a:gd name="T20" fmla="*/ 0 w 210"/>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0" h="209">
                  <a:moveTo>
                    <a:pt x="198" y="37"/>
                  </a:moveTo>
                  <a:lnTo>
                    <a:pt x="210" y="13"/>
                  </a:lnTo>
                  <a:lnTo>
                    <a:pt x="209" y="12"/>
                  </a:lnTo>
                  <a:lnTo>
                    <a:pt x="196" y="0"/>
                  </a:lnTo>
                  <a:lnTo>
                    <a:pt x="194" y="0"/>
                  </a:lnTo>
                  <a:lnTo>
                    <a:pt x="12" y="171"/>
                  </a:lnTo>
                  <a:lnTo>
                    <a:pt x="0" y="195"/>
                  </a:lnTo>
                  <a:lnTo>
                    <a:pt x="0" y="197"/>
                  </a:lnTo>
                  <a:lnTo>
                    <a:pt x="14" y="209"/>
                  </a:lnTo>
                  <a:lnTo>
                    <a:pt x="16" y="209"/>
                  </a:lnTo>
                  <a:lnTo>
                    <a:pt x="198"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9" name="未知"/>
            <p:cNvSpPr/>
            <p:nvPr/>
          </p:nvSpPr>
          <p:spPr bwMode="auto">
            <a:xfrm>
              <a:off x="1243" y="748"/>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0" name="未知"/>
            <p:cNvSpPr/>
            <p:nvPr/>
          </p:nvSpPr>
          <p:spPr bwMode="auto">
            <a:xfrm>
              <a:off x="1243" y="748"/>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8"/>
                  </a:lnTo>
                  <a:lnTo>
                    <a:pt x="39" y="0"/>
                  </a:lnTo>
                  <a:lnTo>
                    <a:pt x="47"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1" name="Rectangle 591"/>
            <p:cNvSpPr>
              <a:spLocks noChangeArrowheads="1"/>
            </p:cNvSpPr>
            <p:nvPr/>
          </p:nvSpPr>
          <p:spPr bwMode="auto">
            <a:xfrm>
              <a:off x="1235" y="739"/>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2" name="Rectangle 592"/>
            <p:cNvSpPr/>
            <p:nvPr/>
          </p:nvSpPr>
          <p:spPr bwMode="auto">
            <a:xfrm>
              <a:off x="1235" y="739"/>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3" name="未知"/>
            <p:cNvSpPr/>
            <p:nvPr/>
          </p:nvSpPr>
          <p:spPr bwMode="auto">
            <a:xfrm>
              <a:off x="1243" y="717"/>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4" name="未知"/>
            <p:cNvSpPr/>
            <p:nvPr/>
          </p:nvSpPr>
          <p:spPr bwMode="auto">
            <a:xfrm>
              <a:off x="1243" y="717"/>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8" y="0"/>
                  </a:lnTo>
                  <a:lnTo>
                    <a:pt x="47" y="39"/>
                  </a:lnTo>
                  <a:lnTo>
                    <a:pt x="39"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5" name="Rectangle 595"/>
            <p:cNvSpPr>
              <a:spLocks noChangeArrowheads="1"/>
            </p:cNvSpPr>
            <p:nvPr/>
          </p:nvSpPr>
          <p:spPr bwMode="auto">
            <a:xfrm>
              <a:off x="1265" y="709"/>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6" name="Rectangle 596"/>
            <p:cNvSpPr/>
            <p:nvPr/>
          </p:nvSpPr>
          <p:spPr bwMode="auto">
            <a:xfrm>
              <a:off x="1265" y="709"/>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7" name="Rectangle 597"/>
            <p:cNvSpPr>
              <a:spLocks noChangeArrowheads="1"/>
            </p:cNvSpPr>
            <p:nvPr/>
          </p:nvSpPr>
          <p:spPr bwMode="auto">
            <a:xfrm>
              <a:off x="1279" y="739"/>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8" name="Rectangle 598"/>
            <p:cNvSpPr/>
            <p:nvPr/>
          </p:nvSpPr>
          <p:spPr bwMode="auto">
            <a:xfrm>
              <a:off x="1279" y="739"/>
              <a:ext cx="21"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9" name="未知"/>
            <p:cNvSpPr/>
            <p:nvPr/>
          </p:nvSpPr>
          <p:spPr bwMode="auto">
            <a:xfrm>
              <a:off x="1274" y="748"/>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8"/>
                  </a:moveTo>
                  <a:lnTo>
                    <a:pt x="38" y="47"/>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0" name="未知"/>
            <p:cNvSpPr/>
            <p:nvPr/>
          </p:nvSpPr>
          <p:spPr bwMode="auto">
            <a:xfrm>
              <a:off x="1274" y="748"/>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8" y="0"/>
                  </a:moveTo>
                  <a:lnTo>
                    <a:pt x="46" y="38"/>
                  </a:lnTo>
                  <a:lnTo>
                    <a:pt x="38"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1" name="未知"/>
            <p:cNvSpPr/>
            <p:nvPr/>
          </p:nvSpPr>
          <p:spPr bwMode="auto">
            <a:xfrm>
              <a:off x="1265" y="752"/>
              <a:ext cx="5" cy="23"/>
            </a:xfrm>
            <a:custGeom>
              <a:avLst/>
              <a:gdLst>
                <a:gd name="T0" fmla="*/ 0 w 11"/>
                <a:gd name="T1" fmla="*/ 0 h 56"/>
                <a:gd name="T2" fmla="*/ 0 w 11"/>
                <a:gd name="T3" fmla="*/ 0 h 56"/>
                <a:gd name="T4" fmla="*/ 0 w 11"/>
                <a:gd name="T5" fmla="*/ 0 h 56"/>
                <a:gd name="T6" fmla="*/ 0 w 11"/>
                <a:gd name="T7" fmla="*/ 0 h 56"/>
                <a:gd name="T8" fmla="*/ 0 w 11"/>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6">
                  <a:moveTo>
                    <a:pt x="11" y="56"/>
                  </a:moveTo>
                  <a:lnTo>
                    <a:pt x="0" y="56"/>
                  </a:lnTo>
                  <a:lnTo>
                    <a:pt x="0" y="0"/>
                  </a:lnTo>
                  <a:lnTo>
                    <a:pt x="11" y="0"/>
                  </a:lnTo>
                  <a:lnTo>
                    <a:pt x="11" y="56"/>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2" name="未知"/>
            <p:cNvSpPr/>
            <p:nvPr/>
          </p:nvSpPr>
          <p:spPr bwMode="auto">
            <a:xfrm>
              <a:off x="1265" y="752"/>
              <a:ext cx="5" cy="23"/>
            </a:xfrm>
            <a:custGeom>
              <a:avLst/>
              <a:gdLst>
                <a:gd name="T0" fmla="*/ 0 w 11"/>
                <a:gd name="T1" fmla="*/ 0 h 56"/>
                <a:gd name="T2" fmla="*/ 0 w 11"/>
                <a:gd name="T3" fmla="*/ 0 h 56"/>
                <a:gd name="T4" fmla="*/ 0 w 11"/>
                <a:gd name="T5" fmla="*/ 0 h 56"/>
                <a:gd name="T6" fmla="*/ 0 w 11"/>
                <a:gd name="T7" fmla="*/ 0 h 56"/>
                <a:gd name="T8" fmla="*/ 0 w 11"/>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6">
                  <a:moveTo>
                    <a:pt x="11" y="0"/>
                  </a:moveTo>
                  <a:lnTo>
                    <a:pt x="11" y="56"/>
                  </a:lnTo>
                  <a:lnTo>
                    <a:pt x="0" y="56"/>
                  </a:lnTo>
                  <a:lnTo>
                    <a:pt x="0" y="0"/>
                  </a:lnTo>
                  <a:lnTo>
                    <a:pt x="11"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3" name="未知"/>
            <p:cNvSpPr/>
            <p:nvPr/>
          </p:nvSpPr>
          <p:spPr bwMode="auto">
            <a:xfrm>
              <a:off x="1274" y="717"/>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8"/>
                  </a:moveTo>
                  <a:lnTo>
                    <a:pt x="8" y="46"/>
                  </a:lnTo>
                  <a:lnTo>
                    <a:pt x="0" y="38"/>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4" name="未知"/>
            <p:cNvSpPr/>
            <p:nvPr/>
          </p:nvSpPr>
          <p:spPr bwMode="auto">
            <a:xfrm>
              <a:off x="1274" y="717"/>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0" y="38"/>
                  </a:moveTo>
                  <a:lnTo>
                    <a:pt x="38" y="0"/>
                  </a:lnTo>
                  <a:lnTo>
                    <a:pt x="46" y="8"/>
                  </a:lnTo>
                  <a:lnTo>
                    <a:pt x="8" y="46"/>
                  </a:lnTo>
                  <a:lnTo>
                    <a:pt x="0"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5" name="未知"/>
            <p:cNvSpPr/>
            <p:nvPr/>
          </p:nvSpPr>
          <p:spPr bwMode="auto">
            <a:xfrm>
              <a:off x="1247" y="771"/>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5" h="17">
                  <a:moveTo>
                    <a:pt x="53" y="17"/>
                  </a:moveTo>
                  <a:lnTo>
                    <a:pt x="22" y="12"/>
                  </a:lnTo>
                  <a:lnTo>
                    <a:pt x="19" y="11"/>
                  </a:lnTo>
                  <a:lnTo>
                    <a:pt x="15" y="9"/>
                  </a:lnTo>
                  <a:lnTo>
                    <a:pt x="12" y="8"/>
                  </a:lnTo>
                  <a:lnTo>
                    <a:pt x="9" y="6"/>
                  </a:lnTo>
                  <a:lnTo>
                    <a:pt x="6" y="4"/>
                  </a:lnTo>
                  <a:lnTo>
                    <a:pt x="3" y="3"/>
                  </a:lnTo>
                  <a:lnTo>
                    <a:pt x="1" y="1"/>
                  </a:lnTo>
                  <a:lnTo>
                    <a:pt x="0" y="0"/>
                  </a:lnTo>
                  <a:lnTo>
                    <a:pt x="105" y="0"/>
                  </a:lnTo>
                  <a:lnTo>
                    <a:pt x="105" y="1"/>
                  </a:lnTo>
                  <a:lnTo>
                    <a:pt x="102" y="3"/>
                  </a:lnTo>
                  <a:lnTo>
                    <a:pt x="99" y="4"/>
                  </a:lnTo>
                  <a:lnTo>
                    <a:pt x="96" y="6"/>
                  </a:lnTo>
                  <a:lnTo>
                    <a:pt x="93" y="8"/>
                  </a:lnTo>
                  <a:lnTo>
                    <a:pt x="90" y="9"/>
                  </a:lnTo>
                  <a:lnTo>
                    <a:pt x="87" y="11"/>
                  </a:lnTo>
                  <a:lnTo>
                    <a:pt x="83" y="12"/>
                  </a:lnTo>
                  <a:lnTo>
                    <a:pt x="80" y="13"/>
                  </a:lnTo>
                  <a:lnTo>
                    <a:pt x="67" y="16"/>
                  </a:lnTo>
                  <a:lnTo>
                    <a:pt x="63" y="17"/>
                  </a:lnTo>
                  <a:lnTo>
                    <a:pt x="60" y="17"/>
                  </a:lnTo>
                  <a:lnTo>
                    <a:pt x="56" y="17"/>
                  </a:lnTo>
                  <a:lnTo>
                    <a:pt x="53"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6" name="未知"/>
            <p:cNvSpPr/>
            <p:nvPr/>
          </p:nvSpPr>
          <p:spPr bwMode="auto">
            <a:xfrm>
              <a:off x="1232" y="713"/>
              <a:ext cx="36" cy="58"/>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w 89"/>
                <a:gd name="T101" fmla="*/ 0 h 143"/>
                <a:gd name="T102" fmla="*/ 0 w 89"/>
                <a:gd name="T103" fmla="*/ 0 h 143"/>
                <a:gd name="T104" fmla="*/ 0 w 89"/>
                <a:gd name="T105" fmla="*/ 0 h 143"/>
                <a:gd name="T106" fmla="*/ 0 w 89"/>
                <a:gd name="T107" fmla="*/ 0 h 143"/>
                <a:gd name="T108" fmla="*/ 0 w 89"/>
                <a:gd name="T109" fmla="*/ 0 h 143"/>
                <a:gd name="T110" fmla="*/ 0 w 89"/>
                <a:gd name="T111" fmla="*/ 0 h 143"/>
                <a:gd name="T112" fmla="*/ 0 w 89"/>
                <a:gd name="T113" fmla="*/ 0 h 143"/>
                <a:gd name="T114" fmla="*/ 0 w 89"/>
                <a:gd name="T115" fmla="*/ 0 h 14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9" h="143">
                  <a:moveTo>
                    <a:pt x="36" y="143"/>
                  </a:moveTo>
                  <a:lnTo>
                    <a:pt x="36" y="143"/>
                  </a:lnTo>
                  <a:lnTo>
                    <a:pt x="35" y="142"/>
                  </a:lnTo>
                  <a:lnTo>
                    <a:pt x="34" y="141"/>
                  </a:lnTo>
                  <a:lnTo>
                    <a:pt x="33" y="141"/>
                  </a:lnTo>
                  <a:lnTo>
                    <a:pt x="32" y="140"/>
                  </a:lnTo>
                  <a:lnTo>
                    <a:pt x="31" y="139"/>
                  </a:lnTo>
                  <a:lnTo>
                    <a:pt x="30" y="138"/>
                  </a:lnTo>
                  <a:lnTo>
                    <a:pt x="28" y="137"/>
                  </a:lnTo>
                  <a:lnTo>
                    <a:pt x="27" y="136"/>
                  </a:lnTo>
                  <a:lnTo>
                    <a:pt x="26" y="134"/>
                  </a:lnTo>
                  <a:lnTo>
                    <a:pt x="24" y="133"/>
                  </a:lnTo>
                  <a:lnTo>
                    <a:pt x="23" y="132"/>
                  </a:lnTo>
                  <a:lnTo>
                    <a:pt x="23" y="131"/>
                  </a:lnTo>
                  <a:lnTo>
                    <a:pt x="22" y="130"/>
                  </a:lnTo>
                  <a:lnTo>
                    <a:pt x="21" y="129"/>
                  </a:lnTo>
                  <a:lnTo>
                    <a:pt x="20" y="128"/>
                  </a:lnTo>
                  <a:lnTo>
                    <a:pt x="19" y="127"/>
                  </a:lnTo>
                  <a:lnTo>
                    <a:pt x="19" y="126"/>
                  </a:lnTo>
                  <a:lnTo>
                    <a:pt x="17" y="124"/>
                  </a:lnTo>
                  <a:lnTo>
                    <a:pt x="16" y="122"/>
                  </a:lnTo>
                  <a:lnTo>
                    <a:pt x="15" y="121"/>
                  </a:lnTo>
                  <a:lnTo>
                    <a:pt x="13" y="118"/>
                  </a:lnTo>
                  <a:lnTo>
                    <a:pt x="11" y="115"/>
                  </a:lnTo>
                  <a:lnTo>
                    <a:pt x="10" y="114"/>
                  </a:lnTo>
                  <a:lnTo>
                    <a:pt x="9" y="112"/>
                  </a:lnTo>
                  <a:lnTo>
                    <a:pt x="8" y="109"/>
                  </a:lnTo>
                  <a:lnTo>
                    <a:pt x="7" y="106"/>
                  </a:lnTo>
                  <a:lnTo>
                    <a:pt x="3" y="93"/>
                  </a:lnTo>
                  <a:lnTo>
                    <a:pt x="2" y="93"/>
                  </a:lnTo>
                  <a:lnTo>
                    <a:pt x="0" y="72"/>
                  </a:lnTo>
                  <a:lnTo>
                    <a:pt x="0" y="68"/>
                  </a:lnTo>
                  <a:lnTo>
                    <a:pt x="20" y="15"/>
                  </a:lnTo>
                  <a:lnTo>
                    <a:pt x="21" y="14"/>
                  </a:lnTo>
                  <a:lnTo>
                    <a:pt x="22" y="14"/>
                  </a:lnTo>
                  <a:lnTo>
                    <a:pt x="23" y="12"/>
                  </a:lnTo>
                  <a:lnTo>
                    <a:pt x="24" y="10"/>
                  </a:lnTo>
                  <a:lnTo>
                    <a:pt x="26" y="9"/>
                  </a:lnTo>
                  <a:lnTo>
                    <a:pt x="27" y="8"/>
                  </a:lnTo>
                  <a:lnTo>
                    <a:pt x="28" y="7"/>
                  </a:lnTo>
                  <a:lnTo>
                    <a:pt x="30" y="5"/>
                  </a:lnTo>
                  <a:lnTo>
                    <a:pt x="31" y="4"/>
                  </a:lnTo>
                  <a:lnTo>
                    <a:pt x="32" y="4"/>
                  </a:lnTo>
                  <a:lnTo>
                    <a:pt x="33" y="3"/>
                  </a:lnTo>
                  <a:lnTo>
                    <a:pt x="34" y="2"/>
                  </a:lnTo>
                  <a:lnTo>
                    <a:pt x="35" y="1"/>
                  </a:lnTo>
                  <a:lnTo>
                    <a:pt x="36" y="1"/>
                  </a:lnTo>
                  <a:lnTo>
                    <a:pt x="36" y="0"/>
                  </a:lnTo>
                  <a:lnTo>
                    <a:pt x="89" y="0"/>
                  </a:lnTo>
                  <a:lnTo>
                    <a:pt x="86" y="0"/>
                  </a:lnTo>
                  <a:lnTo>
                    <a:pt x="83" y="0"/>
                  </a:lnTo>
                  <a:lnTo>
                    <a:pt x="64" y="4"/>
                  </a:lnTo>
                  <a:lnTo>
                    <a:pt x="61" y="5"/>
                  </a:lnTo>
                  <a:lnTo>
                    <a:pt x="59" y="7"/>
                  </a:lnTo>
                  <a:lnTo>
                    <a:pt x="50" y="12"/>
                  </a:lnTo>
                  <a:lnTo>
                    <a:pt x="49" y="12"/>
                  </a:lnTo>
                  <a:lnTo>
                    <a:pt x="47" y="14"/>
                  </a:lnTo>
                  <a:lnTo>
                    <a:pt x="46" y="14"/>
                  </a:lnTo>
                  <a:lnTo>
                    <a:pt x="44" y="15"/>
                  </a:lnTo>
                  <a:lnTo>
                    <a:pt x="42" y="17"/>
                  </a:lnTo>
                  <a:lnTo>
                    <a:pt x="40" y="19"/>
                  </a:lnTo>
                  <a:lnTo>
                    <a:pt x="34" y="25"/>
                  </a:lnTo>
                  <a:lnTo>
                    <a:pt x="31" y="28"/>
                  </a:lnTo>
                  <a:lnTo>
                    <a:pt x="26" y="38"/>
                  </a:lnTo>
                  <a:lnTo>
                    <a:pt x="24" y="40"/>
                  </a:lnTo>
                  <a:lnTo>
                    <a:pt x="24" y="41"/>
                  </a:lnTo>
                  <a:lnTo>
                    <a:pt x="22" y="44"/>
                  </a:lnTo>
                  <a:lnTo>
                    <a:pt x="22" y="45"/>
                  </a:lnTo>
                  <a:lnTo>
                    <a:pt x="21" y="48"/>
                  </a:lnTo>
                  <a:lnTo>
                    <a:pt x="20" y="50"/>
                  </a:lnTo>
                  <a:lnTo>
                    <a:pt x="20" y="51"/>
                  </a:lnTo>
                  <a:lnTo>
                    <a:pt x="19" y="54"/>
                  </a:lnTo>
                  <a:lnTo>
                    <a:pt x="19" y="55"/>
                  </a:lnTo>
                  <a:lnTo>
                    <a:pt x="18" y="58"/>
                  </a:lnTo>
                  <a:lnTo>
                    <a:pt x="18" y="61"/>
                  </a:lnTo>
                  <a:lnTo>
                    <a:pt x="17" y="72"/>
                  </a:lnTo>
                  <a:lnTo>
                    <a:pt x="17" y="75"/>
                  </a:lnTo>
                  <a:lnTo>
                    <a:pt x="17" y="77"/>
                  </a:lnTo>
                  <a:lnTo>
                    <a:pt x="17" y="79"/>
                  </a:lnTo>
                  <a:lnTo>
                    <a:pt x="18" y="82"/>
                  </a:lnTo>
                  <a:lnTo>
                    <a:pt x="18" y="83"/>
                  </a:lnTo>
                  <a:lnTo>
                    <a:pt x="18" y="86"/>
                  </a:lnTo>
                  <a:lnTo>
                    <a:pt x="19" y="88"/>
                  </a:lnTo>
                  <a:lnTo>
                    <a:pt x="19" y="89"/>
                  </a:lnTo>
                  <a:lnTo>
                    <a:pt x="20" y="93"/>
                  </a:lnTo>
                  <a:lnTo>
                    <a:pt x="21" y="96"/>
                  </a:lnTo>
                  <a:lnTo>
                    <a:pt x="22" y="99"/>
                  </a:lnTo>
                  <a:lnTo>
                    <a:pt x="24" y="102"/>
                  </a:lnTo>
                  <a:lnTo>
                    <a:pt x="24" y="104"/>
                  </a:lnTo>
                  <a:lnTo>
                    <a:pt x="26" y="106"/>
                  </a:lnTo>
                  <a:lnTo>
                    <a:pt x="27" y="109"/>
                  </a:lnTo>
                  <a:lnTo>
                    <a:pt x="37" y="121"/>
                  </a:lnTo>
                  <a:lnTo>
                    <a:pt x="38" y="122"/>
                  </a:lnTo>
                  <a:lnTo>
                    <a:pt x="39" y="124"/>
                  </a:lnTo>
                  <a:lnTo>
                    <a:pt x="40" y="124"/>
                  </a:lnTo>
                  <a:lnTo>
                    <a:pt x="42" y="126"/>
                  </a:lnTo>
                  <a:lnTo>
                    <a:pt x="42" y="127"/>
                  </a:lnTo>
                  <a:lnTo>
                    <a:pt x="44" y="128"/>
                  </a:lnTo>
                  <a:lnTo>
                    <a:pt x="54" y="134"/>
                  </a:lnTo>
                  <a:lnTo>
                    <a:pt x="56" y="136"/>
                  </a:lnTo>
                  <a:lnTo>
                    <a:pt x="64" y="139"/>
                  </a:lnTo>
                  <a:lnTo>
                    <a:pt x="66" y="140"/>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7" name="未知"/>
            <p:cNvSpPr/>
            <p:nvPr/>
          </p:nvSpPr>
          <p:spPr bwMode="auto">
            <a:xfrm>
              <a:off x="1268" y="713"/>
              <a:ext cx="35" cy="58"/>
            </a:xfrm>
            <a:custGeom>
              <a:avLst/>
              <a:gdLst>
                <a:gd name="T0" fmla="*/ 0 w 88"/>
                <a:gd name="T1" fmla="*/ 0 h 143"/>
                <a:gd name="T2" fmla="*/ 0 w 88"/>
                <a:gd name="T3" fmla="*/ 0 h 143"/>
                <a:gd name="T4" fmla="*/ 0 w 88"/>
                <a:gd name="T5" fmla="*/ 0 h 143"/>
                <a:gd name="T6" fmla="*/ 0 w 88"/>
                <a:gd name="T7" fmla="*/ 0 h 143"/>
                <a:gd name="T8" fmla="*/ 0 w 88"/>
                <a:gd name="T9" fmla="*/ 0 h 143"/>
                <a:gd name="T10" fmla="*/ 0 w 88"/>
                <a:gd name="T11" fmla="*/ 0 h 143"/>
                <a:gd name="T12" fmla="*/ 0 w 88"/>
                <a:gd name="T13" fmla="*/ 0 h 143"/>
                <a:gd name="T14" fmla="*/ 0 w 88"/>
                <a:gd name="T15" fmla="*/ 0 h 143"/>
                <a:gd name="T16" fmla="*/ 0 w 88"/>
                <a:gd name="T17" fmla="*/ 0 h 143"/>
                <a:gd name="T18" fmla="*/ 0 w 88"/>
                <a:gd name="T19" fmla="*/ 0 h 143"/>
                <a:gd name="T20" fmla="*/ 0 w 88"/>
                <a:gd name="T21" fmla="*/ 0 h 143"/>
                <a:gd name="T22" fmla="*/ 0 w 88"/>
                <a:gd name="T23" fmla="*/ 0 h 143"/>
                <a:gd name="T24" fmla="*/ 0 w 88"/>
                <a:gd name="T25" fmla="*/ 0 h 143"/>
                <a:gd name="T26" fmla="*/ 0 w 88"/>
                <a:gd name="T27" fmla="*/ 0 h 143"/>
                <a:gd name="T28" fmla="*/ 0 w 88"/>
                <a:gd name="T29" fmla="*/ 0 h 143"/>
                <a:gd name="T30" fmla="*/ 0 w 88"/>
                <a:gd name="T31" fmla="*/ 0 h 143"/>
                <a:gd name="T32" fmla="*/ 0 w 88"/>
                <a:gd name="T33" fmla="*/ 0 h 143"/>
                <a:gd name="T34" fmla="*/ 0 w 88"/>
                <a:gd name="T35" fmla="*/ 0 h 143"/>
                <a:gd name="T36" fmla="*/ 0 w 88"/>
                <a:gd name="T37" fmla="*/ 0 h 143"/>
                <a:gd name="T38" fmla="*/ 0 w 88"/>
                <a:gd name="T39" fmla="*/ 0 h 143"/>
                <a:gd name="T40" fmla="*/ 0 w 88"/>
                <a:gd name="T41" fmla="*/ 0 h 143"/>
                <a:gd name="T42" fmla="*/ 0 w 88"/>
                <a:gd name="T43" fmla="*/ 0 h 143"/>
                <a:gd name="T44" fmla="*/ 0 w 88"/>
                <a:gd name="T45" fmla="*/ 0 h 143"/>
                <a:gd name="T46" fmla="*/ 0 w 88"/>
                <a:gd name="T47" fmla="*/ 0 h 143"/>
                <a:gd name="T48" fmla="*/ 0 w 88"/>
                <a:gd name="T49" fmla="*/ 0 h 143"/>
                <a:gd name="T50" fmla="*/ 0 w 88"/>
                <a:gd name="T51" fmla="*/ 0 h 143"/>
                <a:gd name="T52" fmla="*/ 0 w 88"/>
                <a:gd name="T53" fmla="*/ 0 h 143"/>
                <a:gd name="T54" fmla="*/ 0 w 88"/>
                <a:gd name="T55" fmla="*/ 0 h 143"/>
                <a:gd name="T56" fmla="*/ 0 w 88"/>
                <a:gd name="T57" fmla="*/ 0 h 143"/>
                <a:gd name="T58" fmla="*/ 0 w 88"/>
                <a:gd name="T59" fmla="*/ 0 h 143"/>
                <a:gd name="T60" fmla="*/ 0 w 88"/>
                <a:gd name="T61" fmla="*/ 0 h 143"/>
                <a:gd name="T62" fmla="*/ 0 w 88"/>
                <a:gd name="T63" fmla="*/ 0 h 143"/>
                <a:gd name="T64" fmla="*/ 0 w 88"/>
                <a:gd name="T65" fmla="*/ 0 h 143"/>
                <a:gd name="T66" fmla="*/ 0 w 88"/>
                <a:gd name="T67" fmla="*/ 0 h 143"/>
                <a:gd name="T68" fmla="*/ 0 w 88"/>
                <a:gd name="T69" fmla="*/ 0 h 143"/>
                <a:gd name="T70" fmla="*/ 0 w 88"/>
                <a:gd name="T71" fmla="*/ 0 h 143"/>
                <a:gd name="T72" fmla="*/ 0 w 88"/>
                <a:gd name="T73" fmla="*/ 0 h 143"/>
                <a:gd name="T74" fmla="*/ 0 w 88"/>
                <a:gd name="T75" fmla="*/ 0 h 143"/>
                <a:gd name="T76" fmla="*/ 0 w 88"/>
                <a:gd name="T77" fmla="*/ 0 h 143"/>
                <a:gd name="T78" fmla="*/ 0 w 88"/>
                <a:gd name="T79" fmla="*/ 0 h 143"/>
                <a:gd name="T80" fmla="*/ 0 w 88"/>
                <a:gd name="T81" fmla="*/ 0 h 143"/>
                <a:gd name="T82" fmla="*/ 0 w 88"/>
                <a:gd name="T83" fmla="*/ 0 h 143"/>
                <a:gd name="T84" fmla="*/ 0 w 88"/>
                <a:gd name="T85" fmla="*/ 0 h 143"/>
                <a:gd name="T86" fmla="*/ 0 w 88"/>
                <a:gd name="T87" fmla="*/ 0 h 143"/>
                <a:gd name="T88" fmla="*/ 0 w 88"/>
                <a:gd name="T89" fmla="*/ 0 h 143"/>
                <a:gd name="T90" fmla="*/ 0 w 88"/>
                <a:gd name="T91" fmla="*/ 0 h 143"/>
                <a:gd name="T92" fmla="*/ 0 w 88"/>
                <a:gd name="T93" fmla="*/ 0 h 143"/>
                <a:gd name="T94" fmla="*/ 0 w 88"/>
                <a:gd name="T95" fmla="*/ 0 h 143"/>
                <a:gd name="T96" fmla="*/ 0 w 88"/>
                <a:gd name="T97" fmla="*/ 0 h 143"/>
                <a:gd name="T98" fmla="*/ 0 w 88"/>
                <a:gd name="T99" fmla="*/ 0 h 143"/>
                <a:gd name="T100" fmla="*/ 0 w 88"/>
                <a:gd name="T101" fmla="*/ 0 h 143"/>
                <a:gd name="T102" fmla="*/ 0 w 88"/>
                <a:gd name="T103" fmla="*/ 0 h 143"/>
                <a:gd name="T104" fmla="*/ 0 w 88"/>
                <a:gd name="T105" fmla="*/ 0 h 143"/>
                <a:gd name="T106" fmla="*/ 0 w 88"/>
                <a:gd name="T107" fmla="*/ 0 h 143"/>
                <a:gd name="T108" fmla="*/ 0 w 88"/>
                <a:gd name="T109" fmla="*/ 0 h 143"/>
                <a:gd name="T110" fmla="*/ 0 w 88"/>
                <a:gd name="T111" fmla="*/ 0 h 143"/>
                <a:gd name="T112" fmla="*/ 0 w 88"/>
                <a:gd name="T113" fmla="*/ 0 h 143"/>
                <a:gd name="T114" fmla="*/ 0 w 88"/>
                <a:gd name="T115" fmla="*/ 0 h 143"/>
                <a:gd name="T116" fmla="*/ 0 w 88"/>
                <a:gd name="T117" fmla="*/ 0 h 143"/>
                <a:gd name="T118" fmla="*/ 0 w 88"/>
                <a:gd name="T119" fmla="*/ 0 h 143"/>
                <a:gd name="T120" fmla="*/ 0 w 88"/>
                <a:gd name="T121" fmla="*/ 0 h 143"/>
                <a:gd name="T122" fmla="*/ 0 w 88"/>
                <a:gd name="T123" fmla="*/ 0 h 143"/>
                <a:gd name="T124" fmla="*/ 0 w 88"/>
                <a:gd name="T125" fmla="*/ 0 h 1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8" h="143">
                  <a:moveTo>
                    <a:pt x="0" y="143"/>
                  </a:moveTo>
                  <a:lnTo>
                    <a:pt x="43" y="129"/>
                  </a:lnTo>
                  <a:lnTo>
                    <a:pt x="44" y="128"/>
                  </a:lnTo>
                  <a:lnTo>
                    <a:pt x="55" y="118"/>
                  </a:lnTo>
                  <a:lnTo>
                    <a:pt x="56" y="116"/>
                  </a:lnTo>
                  <a:lnTo>
                    <a:pt x="66" y="99"/>
                  </a:lnTo>
                  <a:lnTo>
                    <a:pt x="67" y="97"/>
                  </a:lnTo>
                  <a:lnTo>
                    <a:pt x="71" y="78"/>
                  </a:lnTo>
                  <a:lnTo>
                    <a:pt x="71" y="77"/>
                  </a:lnTo>
                  <a:lnTo>
                    <a:pt x="71" y="75"/>
                  </a:lnTo>
                  <a:lnTo>
                    <a:pt x="71" y="72"/>
                  </a:lnTo>
                  <a:lnTo>
                    <a:pt x="68" y="51"/>
                  </a:lnTo>
                  <a:lnTo>
                    <a:pt x="68" y="49"/>
                  </a:lnTo>
                  <a:lnTo>
                    <a:pt x="63" y="38"/>
                  </a:lnTo>
                  <a:lnTo>
                    <a:pt x="62" y="37"/>
                  </a:lnTo>
                  <a:lnTo>
                    <a:pt x="61" y="34"/>
                  </a:lnTo>
                  <a:lnTo>
                    <a:pt x="59" y="32"/>
                  </a:lnTo>
                  <a:lnTo>
                    <a:pt x="58" y="30"/>
                  </a:lnTo>
                  <a:lnTo>
                    <a:pt x="56" y="27"/>
                  </a:lnTo>
                  <a:lnTo>
                    <a:pt x="55" y="26"/>
                  </a:lnTo>
                  <a:lnTo>
                    <a:pt x="54" y="25"/>
                  </a:lnTo>
                  <a:lnTo>
                    <a:pt x="52" y="23"/>
                  </a:lnTo>
                  <a:lnTo>
                    <a:pt x="50" y="21"/>
                  </a:lnTo>
                  <a:lnTo>
                    <a:pt x="49" y="20"/>
                  </a:lnTo>
                  <a:lnTo>
                    <a:pt x="48" y="19"/>
                  </a:lnTo>
                  <a:lnTo>
                    <a:pt x="46" y="17"/>
                  </a:lnTo>
                  <a:lnTo>
                    <a:pt x="44" y="15"/>
                  </a:lnTo>
                  <a:lnTo>
                    <a:pt x="43" y="14"/>
                  </a:lnTo>
                  <a:lnTo>
                    <a:pt x="42" y="14"/>
                  </a:lnTo>
                  <a:lnTo>
                    <a:pt x="39" y="12"/>
                  </a:lnTo>
                  <a:lnTo>
                    <a:pt x="37" y="10"/>
                  </a:lnTo>
                  <a:lnTo>
                    <a:pt x="35" y="9"/>
                  </a:lnTo>
                  <a:lnTo>
                    <a:pt x="32" y="8"/>
                  </a:lnTo>
                  <a:lnTo>
                    <a:pt x="24" y="4"/>
                  </a:lnTo>
                  <a:lnTo>
                    <a:pt x="22" y="4"/>
                  </a:lnTo>
                  <a:lnTo>
                    <a:pt x="19" y="3"/>
                  </a:lnTo>
                  <a:lnTo>
                    <a:pt x="16" y="2"/>
                  </a:lnTo>
                  <a:lnTo>
                    <a:pt x="14" y="1"/>
                  </a:lnTo>
                  <a:lnTo>
                    <a:pt x="0" y="0"/>
                  </a:lnTo>
                  <a:lnTo>
                    <a:pt x="52" y="0"/>
                  </a:lnTo>
                  <a:lnTo>
                    <a:pt x="53" y="1"/>
                  </a:lnTo>
                  <a:lnTo>
                    <a:pt x="54" y="1"/>
                  </a:lnTo>
                  <a:lnTo>
                    <a:pt x="54" y="2"/>
                  </a:lnTo>
                  <a:lnTo>
                    <a:pt x="55" y="3"/>
                  </a:lnTo>
                  <a:lnTo>
                    <a:pt x="56" y="4"/>
                  </a:lnTo>
                  <a:lnTo>
                    <a:pt x="57" y="4"/>
                  </a:lnTo>
                  <a:lnTo>
                    <a:pt x="59" y="5"/>
                  </a:lnTo>
                  <a:lnTo>
                    <a:pt x="60" y="7"/>
                  </a:lnTo>
                  <a:lnTo>
                    <a:pt x="61" y="8"/>
                  </a:lnTo>
                  <a:lnTo>
                    <a:pt x="62" y="9"/>
                  </a:lnTo>
                  <a:lnTo>
                    <a:pt x="64" y="10"/>
                  </a:lnTo>
                  <a:lnTo>
                    <a:pt x="65" y="12"/>
                  </a:lnTo>
                  <a:lnTo>
                    <a:pt x="67" y="14"/>
                  </a:lnTo>
                  <a:lnTo>
                    <a:pt x="68" y="15"/>
                  </a:lnTo>
                  <a:lnTo>
                    <a:pt x="69" y="17"/>
                  </a:lnTo>
                  <a:lnTo>
                    <a:pt x="71" y="19"/>
                  </a:lnTo>
                  <a:lnTo>
                    <a:pt x="72" y="20"/>
                  </a:lnTo>
                  <a:lnTo>
                    <a:pt x="72" y="21"/>
                  </a:lnTo>
                  <a:lnTo>
                    <a:pt x="74" y="23"/>
                  </a:lnTo>
                  <a:lnTo>
                    <a:pt x="75" y="25"/>
                  </a:lnTo>
                  <a:lnTo>
                    <a:pt x="76" y="26"/>
                  </a:lnTo>
                  <a:lnTo>
                    <a:pt x="76" y="27"/>
                  </a:lnTo>
                  <a:lnTo>
                    <a:pt x="78" y="30"/>
                  </a:lnTo>
                  <a:lnTo>
                    <a:pt x="79" y="32"/>
                  </a:lnTo>
                  <a:lnTo>
                    <a:pt x="80" y="34"/>
                  </a:lnTo>
                  <a:lnTo>
                    <a:pt x="81" y="37"/>
                  </a:lnTo>
                  <a:lnTo>
                    <a:pt x="85" y="47"/>
                  </a:lnTo>
                  <a:lnTo>
                    <a:pt x="85" y="49"/>
                  </a:lnTo>
                  <a:lnTo>
                    <a:pt x="86" y="51"/>
                  </a:lnTo>
                  <a:lnTo>
                    <a:pt x="86" y="52"/>
                  </a:lnTo>
                  <a:lnTo>
                    <a:pt x="87" y="55"/>
                  </a:lnTo>
                  <a:lnTo>
                    <a:pt x="87" y="58"/>
                  </a:lnTo>
                  <a:lnTo>
                    <a:pt x="87" y="60"/>
                  </a:lnTo>
                  <a:lnTo>
                    <a:pt x="88" y="63"/>
                  </a:lnTo>
                  <a:lnTo>
                    <a:pt x="88" y="65"/>
                  </a:lnTo>
                  <a:lnTo>
                    <a:pt x="88" y="66"/>
                  </a:lnTo>
                  <a:lnTo>
                    <a:pt x="88" y="69"/>
                  </a:lnTo>
                  <a:lnTo>
                    <a:pt x="88" y="72"/>
                  </a:lnTo>
                  <a:lnTo>
                    <a:pt x="88" y="75"/>
                  </a:lnTo>
                  <a:lnTo>
                    <a:pt x="88" y="77"/>
                  </a:lnTo>
                  <a:lnTo>
                    <a:pt x="88" y="78"/>
                  </a:lnTo>
                  <a:lnTo>
                    <a:pt x="88" y="80"/>
                  </a:lnTo>
                  <a:lnTo>
                    <a:pt x="87" y="83"/>
                  </a:lnTo>
                  <a:lnTo>
                    <a:pt x="87" y="85"/>
                  </a:lnTo>
                  <a:lnTo>
                    <a:pt x="85" y="97"/>
                  </a:lnTo>
                  <a:lnTo>
                    <a:pt x="84" y="99"/>
                  </a:lnTo>
                  <a:lnTo>
                    <a:pt x="83" y="102"/>
                  </a:lnTo>
                  <a:lnTo>
                    <a:pt x="82" y="104"/>
                  </a:lnTo>
                  <a:lnTo>
                    <a:pt x="82" y="105"/>
                  </a:lnTo>
                  <a:lnTo>
                    <a:pt x="81" y="107"/>
                  </a:lnTo>
                  <a:lnTo>
                    <a:pt x="80" y="109"/>
                  </a:lnTo>
                  <a:lnTo>
                    <a:pt x="79" y="111"/>
                  </a:lnTo>
                  <a:lnTo>
                    <a:pt x="78" y="114"/>
                  </a:lnTo>
                  <a:lnTo>
                    <a:pt x="76" y="116"/>
                  </a:lnTo>
                  <a:lnTo>
                    <a:pt x="76" y="118"/>
                  </a:lnTo>
                  <a:lnTo>
                    <a:pt x="75" y="118"/>
                  </a:lnTo>
                  <a:lnTo>
                    <a:pt x="74" y="120"/>
                  </a:lnTo>
                  <a:lnTo>
                    <a:pt x="72" y="122"/>
                  </a:lnTo>
                  <a:lnTo>
                    <a:pt x="72" y="123"/>
                  </a:lnTo>
                  <a:lnTo>
                    <a:pt x="71" y="124"/>
                  </a:lnTo>
                  <a:lnTo>
                    <a:pt x="69" y="126"/>
                  </a:lnTo>
                  <a:lnTo>
                    <a:pt x="68" y="128"/>
                  </a:lnTo>
                  <a:lnTo>
                    <a:pt x="67" y="129"/>
                  </a:lnTo>
                  <a:lnTo>
                    <a:pt x="67" y="130"/>
                  </a:lnTo>
                  <a:lnTo>
                    <a:pt x="65" y="131"/>
                  </a:lnTo>
                  <a:lnTo>
                    <a:pt x="64" y="133"/>
                  </a:lnTo>
                  <a:lnTo>
                    <a:pt x="62" y="134"/>
                  </a:lnTo>
                  <a:lnTo>
                    <a:pt x="61" y="136"/>
                  </a:lnTo>
                  <a:lnTo>
                    <a:pt x="60" y="137"/>
                  </a:lnTo>
                  <a:lnTo>
                    <a:pt x="59" y="138"/>
                  </a:lnTo>
                  <a:lnTo>
                    <a:pt x="57" y="139"/>
                  </a:lnTo>
                  <a:lnTo>
                    <a:pt x="56" y="140"/>
                  </a:lnTo>
                  <a:lnTo>
                    <a:pt x="55" y="141"/>
                  </a:lnTo>
                  <a:lnTo>
                    <a:pt x="54" y="141"/>
                  </a:lnTo>
                  <a:lnTo>
                    <a:pt x="54" y="142"/>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8" name="未知"/>
            <p:cNvSpPr/>
            <p:nvPr/>
          </p:nvSpPr>
          <p:spPr bwMode="auto">
            <a:xfrm>
              <a:off x="1247" y="707"/>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w 105"/>
                <a:gd name="T61" fmla="*/ 0 h 17"/>
                <a:gd name="T62" fmla="*/ 0 w 105"/>
                <a:gd name="T63" fmla="*/ 0 h 17"/>
                <a:gd name="T64" fmla="*/ 0 w 105"/>
                <a:gd name="T65" fmla="*/ 0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 h="17">
                  <a:moveTo>
                    <a:pt x="0" y="17"/>
                  </a:moveTo>
                  <a:lnTo>
                    <a:pt x="1" y="17"/>
                  </a:lnTo>
                  <a:lnTo>
                    <a:pt x="3" y="15"/>
                  </a:lnTo>
                  <a:lnTo>
                    <a:pt x="6" y="13"/>
                  </a:lnTo>
                  <a:lnTo>
                    <a:pt x="9" y="11"/>
                  </a:lnTo>
                  <a:lnTo>
                    <a:pt x="12" y="10"/>
                  </a:lnTo>
                  <a:lnTo>
                    <a:pt x="15" y="8"/>
                  </a:lnTo>
                  <a:lnTo>
                    <a:pt x="19" y="7"/>
                  </a:lnTo>
                  <a:lnTo>
                    <a:pt x="22" y="5"/>
                  </a:lnTo>
                  <a:lnTo>
                    <a:pt x="25" y="4"/>
                  </a:lnTo>
                  <a:lnTo>
                    <a:pt x="28" y="3"/>
                  </a:lnTo>
                  <a:lnTo>
                    <a:pt x="32" y="2"/>
                  </a:lnTo>
                  <a:lnTo>
                    <a:pt x="35" y="2"/>
                  </a:lnTo>
                  <a:lnTo>
                    <a:pt x="39" y="1"/>
                  </a:lnTo>
                  <a:lnTo>
                    <a:pt x="42" y="1"/>
                  </a:lnTo>
                  <a:lnTo>
                    <a:pt x="46" y="0"/>
                  </a:lnTo>
                  <a:lnTo>
                    <a:pt x="49" y="0"/>
                  </a:lnTo>
                  <a:lnTo>
                    <a:pt x="53" y="0"/>
                  </a:lnTo>
                  <a:lnTo>
                    <a:pt x="56" y="0"/>
                  </a:lnTo>
                  <a:lnTo>
                    <a:pt x="60" y="0"/>
                  </a:lnTo>
                  <a:lnTo>
                    <a:pt x="63" y="1"/>
                  </a:lnTo>
                  <a:lnTo>
                    <a:pt x="67" y="1"/>
                  </a:lnTo>
                  <a:lnTo>
                    <a:pt x="77" y="3"/>
                  </a:lnTo>
                  <a:lnTo>
                    <a:pt x="80" y="4"/>
                  </a:lnTo>
                  <a:lnTo>
                    <a:pt x="83" y="5"/>
                  </a:lnTo>
                  <a:lnTo>
                    <a:pt x="87" y="7"/>
                  </a:lnTo>
                  <a:lnTo>
                    <a:pt x="90" y="8"/>
                  </a:lnTo>
                  <a:lnTo>
                    <a:pt x="93" y="10"/>
                  </a:lnTo>
                  <a:lnTo>
                    <a:pt x="96" y="11"/>
                  </a:lnTo>
                  <a:lnTo>
                    <a:pt x="99" y="13"/>
                  </a:lnTo>
                  <a:lnTo>
                    <a:pt x="102" y="15"/>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9" name="未知"/>
            <p:cNvSpPr/>
            <p:nvPr/>
          </p:nvSpPr>
          <p:spPr bwMode="auto">
            <a:xfrm>
              <a:off x="1239" y="713"/>
              <a:ext cx="57" cy="58"/>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w 143"/>
                <a:gd name="T11" fmla="*/ 0 h 143"/>
                <a:gd name="T12" fmla="*/ 0 w 143"/>
                <a:gd name="T13" fmla="*/ 0 h 143"/>
                <a:gd name="T14" fmla="*/ 0 w 143"/>
                <a:gd name="T15" fmla="*/ 0 h 143"/>
                <a:gd name="T16" fmla="*/ 0 w 143"/>
                <a:gd name="T17" fmla="*/ 0 h 143"/>
                <a:gd name="T18" fmla="*/ 0 w 143"/>
                <a:gd name="T19" fmla="*/ 0 h 143"/>
                <a:gd name="T20" fmla="*/ 0 w 143"/>
                <a:gd name="T21" fmla="*/ 0 h 143"/>
                <a:gd name="T22" fmla="*/ 0 w 143"/>
                <a:gd name="T23" fmla="*/ 0 h 143"/>
                <a:gd name="T24" fmla="*/ 0 w 143"/>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3">
                  <a:moveTo>
                    <a:pt x="21" y="21"/>
                  </a:moveTo>
                  <a:lnTo>
                    <a:pt x="72" y="0"/>
                  </a:lnTo>
                  <a:lnTo>
                    <a:pt x="74" y="0"/>
                  </a:lnTo>
                  <a:lnTo>
                    <a:pt x="128" y="27"/>
                  </a:lnTo>
                  <a:lnTo>
                    <a:pt x="143" y="72"/>
                  </a:lnTo>
                  <a:lnTo>
                    <a:pt x="143" y="75"/>
                  </a:lnTo>
                  <a:lnTo>
                    <a:pt x="116" y="128"/>
                  </a:lnTo>
                  <a:lnTo>
                    <a:pt x="72" y="143"/>
                  </a:lnTo>
                  <a:lnTo>
                    <a:pt x="69" y="143"/>
                  </a:lnTo>
                  <a:lnTo>
                    <a:pt x="13" y="114"/>
                  </a:lnTo>
                  <a:lnTo>
                    <a:pt x="0" y="72"/>
                  </a:lnTo>
                  <a:lnTo>
                    <a:pt x="0" y="66"/>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0" name="未知"/>
            <p:cNvSpPr/>
            <p:nvPr/>
          </p:nvSpPr>
          <p:spPr bwMode="auto">
            <a:xfrm>
              <a:off x="1232" y="707"/>
              <a:ext cx="71" cy="70"/>
            </a:xfrm>
            <a:custGeom>
              <a:avLst/>
              <a:gdLst>
                <a:gd name="T0" fmla="*/ 0 w 177"/>
                <a:gd name="T1" fmla="*/ 0 h 177"/>
                <a:gd name="T2" fmla="*/ 0 w 177"/>
                <a:gd name="T3" fmla="*/ 0 h 177"/>
                <a:gd name="T4" fmla="*/ 0 w 177"/>
                <a:gd name="T5" fmla="*/ 0 h 177"/>
                <a:gd name="T6" fmla="*/ 0 w 177"/>
                <a:gd name="T7" fmla="*/ 0 h 177"/>
                <a:gd name="T8" fmla="*/ 0 w 177"/>
                <a:gd name="T9" fmla="*/ 0 h 177"/>
                <a:gd name="T10" fmla="*/ 0 w 177"/>
                <a:gd name="T11" fmla="*/ 0 h 177"/>
                <a:gd name="T12" fmla="*/ 0 w 177"/>
                <a:gd name="T13" fmla="*/ 0 h 177"/>
                <a:gd name="T14" fmla="*/ 0 w 177"/>
                <a:gd name="T15" fmla="*/ 0 h 177"/>
                <a:gd name="T16" fmla="*/ 0 w 177"/>
                <a:gd name="T17" fmla="*/ 0 h 177"/>
                <a:gd name="T18" fmla="*/ 0 w 177"/>
                <a:gd name="T19" fmla="*/ 0 h 177"/>
                <a:gd name="T20" fmla="*/ 0 w 177"/>
                <a:gd name="T21" fmla="*/ 0 h 177"/>
                <a:gd name="T22" fmla="*/ 0 w 177"/>
                <a:gd name="T23" fmla="*/ 0 h 177"/>
                <a:gd name="T24" fmla="*/ 0 w 177"/>
                <a:gd name="T25" fmla="*/ 0 h 177"/>
                <a:gd name="T26" fmla="*/ 0 w 177"/>
                <a:gd name="T27" fmla="*/ 0 h 177"/>
                <a:gd name="T28" fmla="*/ 0 w 177"/>
                <a:gd name="T29" fmla="*/ 0 h 177"/>
                <a:gd name="T30" fmla="*/ 0 w 177"/>
                <a:gd name="T31" fmla="*/ 0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7">
                  <a:moveTo>
                    <a:pt x="0" y="89"/>
                  </a:moveTo>
                  <a:lnTo>
                    <a:pt x="21" y="146"/>
                  </a:lnTo>
                  <a:lnTo>
                    <a:pt x="75" y="176"/>
                  </a:lnTo>
                  <a:lnTo>
                    <a:pt x="89" y="177"/>
                  </a:lnTo>
                  <a:lnTo>
                    <a:pt x="92" y="177"/>
                  </a:lnTo>
                  <a:lnTo>
                    <a:pt x="149" y="154"/>
                  </a:lnTo>
                  <a:lnTo>
                    <a:pt x="177" y="95"/>
                  </a:lnTo>
                  <a:lnTo>
                    <a:pt x="177" y="89"/>
                  </a:lnTo>
                  <a:lnTo>
                    <a:pt x="177" y="82"/>
                  </a:lnTo>
                  <a:lnTo>
                    <a:pt x="151" y="26"/>
                  </a:lnTo>
                  <a:lnTo>
                    <a:pt x="96" y="0"/>
                  </a:lnTo>
                  <a:lnTo>
                    <a:pt x="89" y="0"/>
                  </a:lnTo>
                  <a:lnTo>
                    <a:pt x="85" y="0"/>
                  </a:lnTo>
                  <a:lnTo>
                    <a:pt x="28" y="24"/>
                  </a:lnTo>
                  <a:lnTo>
                    <a:pt x="1" y="78"/>
                  </a:lnTo>
                  <a:lnTo>
                    <a:pt x="0" y="8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1" name="未知"/>
            <p:cNvSpPr/>
            <p:nvPr/>
          </p:nvSpPr>
          <p:spPr bwMode="auto">
            <a:xfrm>
              <a:off x="1258" y="751"/>
              <a:ext cx="19" cy="4"/>
            </a:xfrm>
            <a:custGeom>
              <a:avLst/>
              <a:gdLst>
                <a:gd name="T0" fmla="*/ 0 w 49"/>
                <a:gd name="T1" fmla="*/ 0 h 12"/>
                <a:gd name="T2" fmla="*/ 0 w 49"/>
                <a:gd name="T3" fmla="*/ 0 h 12"/>
                <a:gd name="T4" fmla="*/ 0 w 49"/>
                <a:gd name="T5" fmla="*/ 0 h 12"/>
                <a:gd name="T6" fmla="*/ 0 w 49"/>
                <a:gd name="T7" fmla="*/ 0 h 12"/>
                <a:gd name="T8" fmla="*/ 0 w 49"/>
                <a:gd name="T9" fmla="*/ 0 h 12"/>
                <a:gd name="T10" fmla="*/ 0 w 49"/>
                <a:gd name="T11" fmla="*/ 0 h 12"/>
                <a:gd name="T12" fmla="*/ 0 w 49"/>
                <a:gd name="T13" fmla="*/ 0 h 12"/>
                <a:gd name="T14" fmla="*/ 0 w 49"/>
                <a:gd name="T15" fmla="*/ 0 h 12"/>
                <a:gd name="T16" fmla="*/ 0 w 49"/>
                <a:gd name="T17" fmla="*/ 0 h 12"/>
                <a:gd name="T18" fmla="*/ 0 w 49"/>
                <a:gd name="T19" fmla="*/ 0 h 12"/>
                <a:gd name="T20" fmla="*/ 0 w 49"/>
                <a:gd name="T21" fmla="*/ 0 h 12"/>
                <a:gd name="T22" fmla="*/ 0 w 49"/>
                <a:gd name="T23" fmla="*/ 0 h 12"/>
                <a:gd name="T24" fmla="*/ 0 w 49"/>
                <a:gd name="T25" fmla="*/ 0 h 12"/>
                <a:gd name="T26" fmla="*/ 0 w 49"/>
                <a:gd name="T27" fmla="*/ 0 h 12"/>
                <a:gd name="T28" fmla="*/ 0 w 49"/>
                <a:gd name="T29" fmla="*/ 0 h 12"/>
                <a:gd name="T30" fmla="*/ 0 w 49"/>
                <a:gd name="T31" fmla="*/ 0 h 12"/>
                <a:gd name="T32" fmla="*/ 0 w 49"/>
                <a:gd name="T33" fmla="*/ 0 h 12"/>
                <a:gd name="T34" fmla="*/ 0 w 49"/>
                <a:gd name="T35" fmla="*/ 0 h 12"/>
                <a:gd name="T36" fmla="*/ 0 w 49"/>
                <a:gd name="T37" fmla="*/ 0 h 12"/>
                <a:gd name="T38" fmla="*/ 0 w 49"/>
                <a:gd name="T39" fmla="*/ 0 h 12"/>
                <a:gd name="T40" fmla="*/ 0 w 49"/>
                <a:gd name="T41" fmla="*/ 0 h 12"/>
                <a:gd name="T42" fmla="*/ 0 w 49"/>
                <a:gd name="T43" fmla="*/ 0 h 12"/>
                <a:gd name="T44" fmla="*/ 0 w 49"/>
                <a:gd name="T45" fmla="*/ 0 h 12"/>
                <a:gd name="T46" fmla="*/ 0 w 49"/>
                <a:gd name="T47" fmla="*/ 0 h 12"/>
                <a:gd name="T48" fmla="*/ 0 w 49"/>
                <a:gd name="T49" fmla="*/ 0 h 12"/>
                <a:gd name="T50" fmla="*/ 0 w 49"/>
                <a:gd name="T51" fmla="*/ 0 h 12"/>
                <a:gd name="T52" fmla="*/ 0 w 49"/>
                <a:gd name="T53" fmla="*/ 0 h 12"/>
                <a:gd name="T54" fmla="*/ 0 w 49"/>
                <a:gd name="T55" fmla="*/ 0 h 12"/>
                <a:gd name="T56" fmla="*/ 0 w 49"/>
                <a:gd name="T57" fmla="*/ 0 h 12"/>
                <a:gd name="T58" fmla="*/ 0 w 49"/>
                <a:gd name="T59" fmla="*/ 0 h 12"/>
                <a:gd name="T60" fmla="*/ 0 w 49"/>
                <a:gd name="T61" fmla="*/ 0 h 12"/>
                <a:gd name="T62" fmla="*/ 0 w 49"/>
                <a:gd name="T63" fmla="*/ 0 h 12"/>
                <a:gd name="T64" fmla="*/ 0 w 49"/>
                <a:gd name="T65" fmla="*/ 0 h 12"/>
                <a:gd name="T66" fmla="*/ 0 w 49"/>
                <a:gd name="T67" fmla="*/ 0 h 12"/>
                <a:gd name="T68" fmla="*/ 0 w 49"/>
                <a:gd name="T69" fmla="*/ 0 h 12"/>
                <a:gd name="T70" fmla="*/ 0 w 49"/>
                <a:gd name="T71" fmla="*/ 0 h 12"/>
                <a:gd name="T72" fmla="*/ 0 w 49"/>
                <a:gd name="T73" fmla="*/ 0 h 12"/>
                <a:gd name="T74" fmla="*/ 0 w 49"/>
                <a:gd name="T75" fmla="*/ 0 h 12"/>
                <a:gd name="T76" fmla="*/ 0 w 49"/>
                <a:gd name="T77" fmla="*/ 0 h 12"/>
                <a:gd name="T78" fmla="*/ 0 w 49"/>
                <a:gd name="T79" fmla="*/ 0 h 12"/>
                <a:gd name="T80" fmla="*/ 0 w 49"/>
                <a:gd name="T81" fmla="*/ 0 h 12"/>
                <a:gd name="T82" fmla="*/ 0 w 49"/>
                <a:gd name="T83" fmla="*/ 0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9" h="12">
                  <a:moveTo>
                    <a:pt x="25" y="12"/>
                  </a:moveTo>
                  <a:lnTo>
                    <a:pt x="23" y="12"/>
                  </a:lnTo>
                  <a:lnTo>
                    <a:pt x="22" y="12"/>
                  </a:lnTo>
                  <a:lnTo>
                    <a:pt x="21" y="12"/>
                  </a:lnTo>
                  <a:lnTo>
                    <a:pt x="19" y="11"/>
                  </a:lnTo>
                  <a:lnTo>
                    <a:pt x="18" y="11"/>
                  </a:lnTo>
                  <a:lnTo>
                    <a:pt x="17" y="11"/>
                  </a:lnTo>
                  <a:lnTo>
                    <a:pt x="16" y="11"/>
                  </a:lnTo>
                  <a:lnTo>
                    <a:pt x="12" y="9"/>
                  </a:lnTo>
                  <a:lnTo>
                    <a:pt x="11" y="9"/>
                  </a:lnTo>
                  <a:lnTo>
                    <a:pt x="10" y="8"/>
                  </a:lnTo>
                  <a:lnTo>
                    <a:pt x="8" y="8"/>
                  </a:lnTo>
                  <a:lnTo>
                    <a:pt x="7" y="7"/>
                  </a:lnTo>
                  <a:lnTo>
                    <a:pt x="6" y="6"/>
                  </a:lnTo>
                  <a:lnTo>
                    <a:pt x="5" y="5"/>
                  </a:lnTo>
                  <a:lnTo>
                    <a:pt x="4" y="5"/>
                  </a:lnTo>
                  <a:lnTo>
                    <a:pt x="3" y="4"/>
                  </a:lnTo>
                  <a:lnTo>
                    <a:pt x="2" y="3"/>
                  </a:lnTo>
                  <a:lnTo>
                    <a:pt x="1" y="2"/>
                  </a:lnTo>
                  <a:lnTo>
                    <a:pt x="0" y="1"/>
                  </a:lnTo>
                  <a:lnTo>
                    <a:pt x="0" y="0"/>
                  </a:lnTo>
                  <a:lnTo>
                    <a:pt x="49" y="0"/>
                  </a:lnTo>
                  <a:lnTo>
                    <a:pt x="49" y="1"/>
                  </a:lnTo>
                  <a:lnTo>
                    <a:pt x="48" y="2"/>
                  </a:lnTo>
                  <a:lnTo>
                    <a:pt x="47" y="3"/>
                  </a:lnTo>
                  <a:lnTo>
                    <a:pt x="46" y="4"/>
                  </a:lnTo>
                  <a:lnTo>
                    <a:pt x="45" y="5"/>
                  </a:lnTo>
                  <a:lnTo>
                    <a:pt x="44" y="5"/>
                  </a:lnTo>
                  <a:lnTo>
                    <a:pt x="43" y="6"/>
                  </a:lnTo>
                  <a:lnTo>
                    <a:pt x="42" y="7"/>
                  </a:lnTo>
                  <a:lnTo>
                    <a:pt x="41" y="8"/>
                  </a:lnTo>
                  <a:lnTo>
                    <a:pt x="40" y="8"/>
                  </a:lnTo>
                  <a:lnTo>
                    <a:pt x="38" y="9"/>
                  </a:lnTo>
                  <a:lnTo>
                    <a:pt x="37" y="9"/>
                  </a:lnTo>
                  <a:lnTo>
                    <a:pt x="36" y="10"/>
                  </a:lnTo>
                  <a:lnTo>
                    <a:pt x="35" y="10"/>
                  </a:lnTo>
                  <a:lnTo>
                    <a:pt x="34" y="11"/>
                  </a:lnTo>
                  <a:lnTo>
                    <a:pt x="30" y="11"/>
                  </a:lnTo>
                  <a:lnTo>
                    <a:pt x="29" y="12"/>
                  </a:lnTo>
                  <a:lnTo>
                    <a:pt x="27" y="12"/>
                  </a:lnTo>
                  <a:lnTo>
                    <a:pt x="26" y="12"/>
                  </a:lnTo>
                  <a:lnTo>
                    <a:pt x="25" y="12"/>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2" name="未知"/>
            <p:cNvSpPr/>
            <p:nvPr/>
          </p:nvSpPr>
          <p:spPr bwMode="auto">
            <a:xfrm>
              <a:off x="1255" y="733"/>
              <a:ext cx="13" cy="18"/>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3" h="43">
                  <a:moveTo>
                    <a:pt x="8" y="43"/>
                  </a:moveTo>
                  <a:lnTo>
                    <a:pt x="7" y="43"/>
                  </a:lnTo>
                  <a:lnTo>
                    <a:pt x="7" y="42"/>
                  </a:lnTo>
                  <a:lnTo>
                    <a:pt x="6" y="42"/>
                  </a:lnTo>
                  <a:lnTo>
                    <a:pt x="6" y="41"/>
                  </a:lnTo>
                  <a:lnTo>
                    <a:pt x="5" y="40"/>
                  </a:lnTo>
                  <a:lnTo>
                    <a:pt x="5" y="39"/>
                  </a:lnTo>
                  <a:lnTo>
                    <a:pt x="4" y="39"/>
                  </a:lnTo>
                  <a:lnTo>
                    <a:pt x="4" y="38"/>
                  </a:lnTo>
                  <a:lnTo>
                    <a:pt x="3" y="37"/>
                  </a:lnTo>
                  <a:lnTo>
                    <a:pt x="0" y="27"/>
                  </a:lnTo>
                  <a:lnTo>
                    <a:pt x="0" y="26"/>
                  </a:lnTo>
                  <a:lnTo>
                    <a:pt x="0" y="25"/>
                  </a:lnTo>
                  <a:lnTo>
                    <a:pt x="0" y="24"/>
                  </a:lnTo>
                  <a:lnTo>
                    <a:pt x="0" y="23"/>
                  </a:lnTo>
                  <a:lnTo>
                    <a:pt x="0" y="22"/>
                  </a:lnTo>
                  <a:lnTo>
                    <a:pt x="0" y="20"/>
                  </a:lnTo>
                  <a:lnTo>
                    <a:pt x="0" y="19"/>
                  </a:lnTo>
                  <a:lnTo>
                    <a:pt x="1" y="12"/>
                  </a:lnTo>
                  <a:lnTo>
                    <a:pt x="1" y="11"/>
                  </a:lnTo>
                  <a:lnTo>
                    <a:pt x="1" y="10"/>
                  </a:lnTo>
                  <a:lnTo>
                    <a:pt x="2" y="10"/>
                  </a:lnTo>
                  <a:lnTo>
                    <a:pt x="2" y="9"/>
                  </a:lnTo>
                  <a:lnTo>
                    <a:pt x="4" y="5"/>
                  </a:lnTo>
                  <a:lnTo>
                    <a:pt x="5" y="4"/>
                  </a:lnTo>
                  <a:lnTo>
                    <a:pt x="5" y="3"/>
                  </a:lnTo>
                  <a:lnTo>
                    <a:pt x="6" y="3"/>
                  </a:lnTo>
                  <a:lnTo>
                    <a:pt x="6" y="2"/>
                  </a:lnTo>
                  <a:lnTo>
                    <a:pt x="7" y="1"/>
                  </a:lnTo>
                  <a:lnTo>
                    <a:pt x="7" y="0"/>
                  </a:lnTo>
                  <a:lnTo>
                    <a:pt x="8" y="0"/>
                  </a:lnTo>
                  <a:lnTo>
                    <a:pt x="33" y="0"/>
                  </a:lnTo>
                  <a:lnTo>
                    <a:pt x="32" y="0"/>
                  </a:lnTo>
                  <a:lnTo>
                    <a:pt x="31" y="0"/>
                  </a:lnTo>
                  <a:lnTo>
                    <a:pt x="25" y="1"/>
                  </a:lnTo>
                  <a:lnTo>
                    <a:pt x="24" y="2"/>
                  </a:lnTo>
                  <a:lnTo>
                    <a:pt x="23" y="2"/>
                  </a:lnTo>
                  <a:lnTo>
                    <a:pt x="22" y="3"/>
                  </a:lnTo>
                  <a:lnTo>
                    <a:pt x="21" y="3"/>
                  </a:lnTo>
                  <a:lnTo>
                    <a:pt x="21" y="4"/>
                  </a:lnTo>
                  <a:lnTo>
                    <a:pt x="17" y="7"/>
                  </a:lnTo>
                  <a:lnTo>
                    <a:pt x="16" y="8"/>
                  </a:lnTo>
                  <a:lnTo>
                    <a:pt x="15" y="9"/>
                  </a:lnTo>
                  <a:lnTo>
                    <a:pt x="14" y="10"/>
                  </a:lnTo>
                  <a:lnTo>
                    <a:pt x="13" y="11"/>
                  </a:lnTo>
                  <a:lnTo>
                    <a:pt x="13" y="12"/>
                  </a:lnTo>
                  <a:lnTo>
                    <a:pt x="13" y="13"/>
                  </a:lnTo>
                  <a:lnTo>
                    <a:pt x="12" y="14"/>
                  </a:lnTo>
                  <a:lnTo>
                    <a:pt x="12" y="15"/>
                  </a:lnTo>
                  <a:lnTo>
                    <a:pt x="12" y="16"/>
                  </a:lnTo>
                  <a:lnTo>
                    <a:pt x="11" y="17"/>
                  </a:lnTo>
                  <a:lnTo>
                    <a:pt x="11" y="18"/>
                  </a:lnTo>
                  <a:lnTo>
                    <a:pt x="11" y="19"/>
                  </a:lnTo>
                  <a:lnTo>
                    <a:pt x="11" y="20"/>
                  </a:lnTo>
                  <a:lnTo>
                    <a:pt x="11" y="22"/>
                  </a:lnTo>
                  <a:lnTo>
                    <a:pt x="11" y="23"/>
                  </a:lnTo>
                  <a:lnTo>
                    <a:pt x="11" y="24"/>
                  </a:lnTo>
                  <a:lnTo>
                    <a:pt x="11" y="25"/>
                  </a:lnTo>
                  <a:lnTo>
                    <a:pt x="11" y="26"/>
                  </a:lnTo>
                  <a:lnTo>
                    <a:pt x="11" y="27"/>
                  </a:lnTo>
                  <a:lnTo>
                    <a:pt x="12" y="27"/>
                  </a:lnTo>
                  <a:lnTo>
                    <a:pt x="12" y="28"/>
                  </a:lnTo>
                  <a:lnTo>
                    <a:pt x="12" y="29"/>
                  </a:lnTo>
                  <a:lnTo>
                    <a:pt x="12" y="30"/>
                  </a:lnTo>
                  <a:lnTo>
                    <a:pt x="13" y="31"/>
                  </a:lnTo>
                  <a:lnTo>
                    <a:pt x="13" y="32"/>
                  </a:lnTo>
                  <a:lnTo>
                    <a:pt x="14" y="33"/>
                  </a:lnTo>
                  <a:lnTo>
                    <a:pt x="15" y="34"/>
                  </a:lnTo>
                  <a:lnTo>
                    <a:pt x="16" y="36"/>
                  </a:lnTo>
                  <a:lnTo>
                    <a:pt x="17" y="37"/>
                  </a:lnTo>
                  <a:lnTo>
                    <a:pt x="18" y="38"/>
                  </a:lnTo>
                  <a:lnTo>
                    <a:pt x="19" y="39"/>
                  </a:lnTo>
                  <a:lnTo>
                    <a:pt x="20" y="39"/>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3" name="未知"/>
            <p:cNvSpPr/>
            <p:nvPr/>
          </p:nvSpPr>
          <p:spPr bwMode="auto">
            <a:xfrm>
              <a:off x="1268" y="733"/>
              <a:ext cx="13" cy="18"/>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3" h="43">
                  <a:moveTo>
                    <a:pt x="0" y="43"/>
                  </a:moveTo>
                  <a:lnTo>
                    <a:pt x="15" y="36"/>
                  </a:lnTo>
                  <a:lnTo>
                    <a:pt x="16" y="36"/>
                  </a:lnTo>
                  <a:lnTo>
                    <a:pt x="17" y="35"/>
                  </a:lnTo>
                  <a:lnTo>
                    <a:pt x="17" y="34"/>
                  </a:lnTo>
                  <a:lnTo>
                    <a:pt x="18" y="34"/>
                  </a:lnTo>
                  <a:lnTo>
                    <a:pt x="18" y="33"/>
                  </a:lnTo>
                  <a:lnTo>
                    <a:pt x="19" y="32"/>
                  </a:lnTo>
                  <a:lnTo>
                    <a:pt x="19" y="31"/>
                  </a:lnTo>
                  <a:lnTo>
                    <a:pt x="20" y="30"/>
                  </a:lnTo>
                  <a:lnTo>
                    <a:pt x="20" y="29"/>
                  </a:lnTo>
                  <a:lnTo>
                    <a:pt x="21" y="22"/>
                  </a:lnTo>
                  <a:lnTo>
                    <a:pt x="21" y="21"/>
                  </a:lnTo>
                  <a:lnTo>
                    <a:pt x="21" y="20"/>
                  </a:lnTo>
                  <a:lnTo>
                    <a:pt x="21" y="19"/>
                  </a:lnTo>
                  <a:lnTo>
                    <a:pt x="21" y="18"/>
                  </a:lnTo>
                  <a:lnTo>
                    <a:pt x="21" y="17"/>
                  </a:lnTo>
                  <a:lnTo>
                    <a:pt x="19" y="12"/>
                  </a:lnTo>
                  <a:lnTo>
                    <a:pt x="19" y="11"/>
                  </a:lnTo>
                  <a:lnTo>
                    <a:pt x="0" y="0"/>
                  </a:lnTo>
                  <a:lnTo>
                    <a:pt x="24" y="0"/>
                  </a:lnTo>
                  <a:lnTo>
                    <a:pt x="25" y="0"/>
                  </a:lnTo>
                  <a:lnTo>
                    <a:pt x="25" y="1"/>
                  </a:lnTo>
                  <a:lnTo>
                    <a:pt x="26" y="1"/>
                  </a:lnTo>
                  <a:lnTo>
                    <a:pt x="26" y="2"/>
                  </a:lnTo>
                  <a:lnTo>
                    <a:pt x="27" y="3"/>
                  </a:lnTo>
                  <a:lnTo>
                    <a:pt x="27" y="4"/>
                  </a:lnTo>
                  <a:lnTo>
                    <a:pt x="28" y="4"/>
                  </a:lnTo>
                  <a:lnTo>
                    <a:pt x="28" y="5"/>
                  </a:lnTo>
                  <a:lnTo>
                    <a:pt x="29" y="6"/>
                  </a:lnTo>
                  <a:lnTo>
                    <a:pt x="29" y="7"/>
                  </a:lnTo>
                  <a:lnTo>
                    <a:pt x="29" y="8"/>
                  </a:lnTo>
                  <a:lnTo>
                    <a:pt x="30" y="8"/>
                  </a:lnTo>
                  <a:lnTo>
                    <a:pt x="30" y="9"/>
                  </a:lnTo>
                  <a:lnTo>
                    <a:pt x="30" y="10"/>
                  </a:lnTo>
                  <a:lnTo>
                    <a:pt x="31" y="10"/>
                  </a:lnTo>
                  <a:lnTo>
                    <a:pt x="31" y="11"/>
                  </a:lnTo>
                  <a:lnTo>
                    <a:pt x="31" y="12"/>
                  </a:lnTo>
                  <a:lnTo>
                    <a:pt x="31" y="13"/>
                  </a:lnTo>
                  <a:lnTo>
                    <a:pt x="32" y="13"/>
                  </a:lnTo>
                  <a:lnTo>
                    <a:pt x="32" y="14"/>
                  </a:lnTo>
                  <a:lnTo>
                    <a:pt x="32" y="15"/>
                  </a:lnTo>
                  <a:lnTo>
                    <a:pt x="32" y="16"/>
                  </a:lnTo>
                  <a:lnTo>
                    <a:pt x="32" y="17"/>
                  </a:lnTo>
                  <a:lnTo>
                    <a:pt x="32" y="18"/>
                  </a:lnTo>
                  <a:lnTo>
                    <a:pt x="33" y="19"/>
                  </a:lnTo>
                  <a:lnTo>
                    <a:pt x="33" y="20"/>
                  </a:lnTo>
                  <a:lnTo>
                    <a:pt x="33" y="21"/>
                  </a:lnTo>
                  <a:lnTo>
                    <a:pt x="33" y="22"/>
                  </a:lnTo>
                  <a:lnTo>
                    <a:pt x="33" y="23"/>
                  </a:lnTo>
                  <a:lnTo>
                    <a:pt x="33" y="24"/>
                  </a:lnTo>
                  <a:lnTo>
                    <a:pt x="32" y="25"/>
                  </a:lnTo>
                  <a:lnTo>
                    <a:pt x="32" y="26"/>
                  </a:lnTo>
                  <a:lnTo>
                    <a:pt x="32" y="27"/>
                  </a:lnTo>
                  <a:lnTo>
                    <a:pt x="32" y="28"/>
                  </a:lnTo>
                  <a:lnTo>
                    <a:pt x="32" y="29"/>
                  </a:lnTo>
                  <a:lnTo>
                    <a:pt x="32" y="30"/>
                  </a:lnTo>
                  <a:lnTo>
                    <a:pt x="31" y="31"/>
                  </a:lnTo>
                  <a:lnTo>
                    <a:pt x="31" y="32"/>
                  </a:lnTo>
                  <a:lnTo>
                    <a:pt x="31" y="33"/>
                  </a:lnTo>
                  <a:lnTo>
                    <a:pt x="30" y="34"/>
                  </a:lnTo>
                  <a:lnTo>
                    <a:pt x="30" y="35"/>
                  </a:lnTo>
                  <a:lnTo>
                    <a:pt x="29" y="36"/>
                  </a:lnTo>
                  <a:lnTo>
                    <a:pt x="29" y="37"/>
                  </a:lnTo>
                  <a:lnTo>
                    <a:pt x="28" y="39"/>
                  </a:lnTo>
                  <a:lnTo>
                    <a:pt x="27" y="40"/>
                  </a:lnTo>
                  <a:lnTo>
                    <a:pt x="27" y="41"/>
                  </a:lnTo>
                  <a:lnTo>
                    <a:pt x="26" y="41"/>
                  </a:lnTo>
                  <a:lnTo>
                    <a:pt x="26" y="42"/>
                  </a:lnTo>
                  <a:lnTo>
                    <a:pt x="25"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4" name="未知"/>
            <p:cNvSpPr/>
            <p:nvPr/>
          </p:nvSpPr>
          <p:spPr bwMode="auto">
            <a:xfrm>
              <a:off x="1258" y="729"/>
              <a:ext cx="19" cy="4"/>
            </a:xfrm>
            <a:custGeom>
              <a:avLst/>
              <a:gdLst>
                <a:gd name="T0" fmla="*/ 0 w 49"/>
                <a:gd name="T1" fmla="*/ 0 h 11"/>
                <a:gd name="T2" fmla="*/ 0 w 49"/>
                <a:gd name="T3" fmla="*/ 0 h 11"/>
                <a:gd name="T4" fmla="*/ 0 w 49"/>
                <a:gd name="T5" fmla="*/ 0 h 11"/>
                <a:gd name="T6" fmla="*/ 0 w 49"/>
                <a:gd name="T7" fmla="*/ 0 h 11"/>
                <a:gd name="T8" fmla="*/ 0 w 49"/>
                <a:gd name="T9" fmla="*/ 0 h 11"/>
                <a:gd name="T10" fmla="*/ 0 w 49"/>
                <a:gd name="T11" fmla="*/ 0 h 11"/>
                <a:gd name="T12" fmla="*/ 0 w 49"/>
                <a:gd name="T13" fmla="*/ 0 h 11"/>
                <a:gd name="T14" fmla="*/ 0 w 49"/>
                <a:gd name="T15" fmla="*/ 0 h 11"/>
                <a:gd name="T16" fmla="*/ 0 w 49"/>
                <a:gd name="T17" fmla="*/ 0 h 11"/>
                <a:gd name="T18" fmla="*/ 0 w 49"/>
                <a:gd name="T19" fmla="*/ 0 h 11"/>
                <a:gd name="T20" fmla="*/ 0 w 49"/>
                <a:gd name="T21" fmla="*/ 0 h 11"/>
                <a:gd name="T22" fmla="*/ 0 w 49"/>
                <a:gd name="T23" fmla="*/ 0 h 11"/>
                <a:gd name="T24" fmla="*/ 0 w 49"/>
                <a:gd name="T25" fmla="*/ 0 h 11"/>
                <a:gd name="T26" fmla="*/ 0 w 49"/>
                <a:gd name="T27" fmla="*/ 0 h 11"/>
                <a:gd name="T28" fmla="*/ 0 w 49"/>
                <a:gd name="T29" fmla="*/ 0 h 11"/>
                <a:gd name="T30" fmla="*/ 0 w 49"/>
                <a:gd name="T31" fmla="*/ 0 h 11"/>
                <a:gd name="T32" fmla="*/ 0 w 49"/>
                <a:gd name="T33" fmla="*/ 0 h 11"/>
                <a:gd name="T34" fmla="*/ 0 w 49"/>
                <a:gd name="T35" fmla="*/ 0 h 11"/>
                <a:gd name="T36" fmla="*/ 0 w 49"/>
                <a:gd name="T37" fmla="*/ 0 h 11"/>
                <a:gd name="T38" fmla="*/ 0 w 49"/>
                <a:gd name="T39" fmla="*/ 0 h 11"/>
                <a:gd name="T40" fmla="*/ 0 w 49"/>
                <a:gd name="T41" fmla="*/ 0 h 11"/>
                <a:gd name="T42" fmla="*/ 0 w 49"/>
                <a:gd name="T43" fmla="*/ 0 h 11"/>
                <a:gd name="T44" fmla="*/ 0 w 49"/>
                <a:gd name="T45" fmla="*/ 0 h 11"/>
                <a:gd name="T46" fmla="*/ 0 w 49"/>
                <a:gd name="T47" fmla="*/ 0 h 11"/>
                <a:gd name="T48" fmla="*/ 0 w 49"/>
                <a:gd name="T49" fmla="*/ 0 h 11"/>
                <a:gd name="T50" fmla="*/ 0 w 49"/>
                <a:gd name="T51" fmla="*/ 0 h 11"/>
                <a:gd name="T52" fmla="*/ 0 w 49"/>
                <a:gd name="T53" fmla="*/ 0 h 11"/>
                <a:gd name="T54" fmla="*/ 0 w 49"/>
                <a:gd name="T55" fmla="*/ 0 h 11"/>
                <a:gd name="T56" fmla="*/ 0 w 49"/>
                <a:gd name="T57" fmla="*/ 0 h 11"/>
                <a:gd name="T58" fmla="*/ 0 w 49"/>
                <a:gd name="T59" fmla="*/ 0 h 11"/>
                <a:gd name="T60" fmla="*/ 0 w 49"/>
                <a:gd name="T61" fmla="*/ 0 h 11"/>
                <a:gd name="T62" fmla="*/ 0 w 49"/>
                <a:gd name="T63" fmla="*/ 0 h 11"/>
                <a:gd name="T64" fmla="*/ 0 w 49"/>
                <a:gd name="T65" fmla="*/ 0 h 11"/>
                <a:gd name="T66" fmla="*/ 0 w 49"/>
                <a:gd name="T67" fmla="*/ 0 h 11"/>
                <a:gd name="T68" fmla="*/ 0 w 49"/>
                <a:gd name="T69" fmla="*/ 0 h 11"/>
                <a:gd name="T70" fmla="*/ 0 w 49"/>
                <a:gd name="T71" fmla="*/ 0 h 11"/>
                <a:gd name="T72" fmla="*/ 0 w 49"/>
                <a:gd name="T73" fmla="*/ 0 h 11"/>
                <a:gd name="T74" fmla="*/ 0 w 49"/>
                <a:gd name="T75" fmla="*/ 0 h 11"/>
                <a:gd name="T76" fmla="*/ 0 w 49"/>
                <a:gd name="T77" fmla="*/ 0 h 11"/>
                <a:gd name="T78" fmla="*/ 0 w 49"/>
                <a:gd name="T79" fmla="*/ 0 h 11"/>
                <a:gd name="T80" fmla="*/ 0 w 49"/>
                <a:gd name="T81" fmla="*/ 0 h 11"/>
                <a:gd name="T82" fmla="*/ 0 w 49"/>
                <a:gd name="T83" fmla="*/ 0 h 11"/>
                <a:gd name="T84" fmla="*/ 0 w 49"/>
                <a:gd name="T85" fmla="*/ 0 h 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9" h="11">
                  <a:moveTo>
                    <a:pt x="0" y="11"/>
                  </a:moveTo>
                  <a:lnTo>
                    <a:pt x="0" y="10"/>
                  </a:lnTo>
                  <a:lnTo>
                    <a:pt x="1" y="9"/>
                  </a:lnTo>
                  <a:lnTo>
                    <a:pt x="2" y="8"/>
                  </a:lnTo>
                  <a:lnTo>
                    <a:pt x="3" y="8"/>
                  </a:lnTo>
                  <a:lnTo>
                    <a:pt x="4" y="7"/>
                  </a:lnTo>
                  <a:lnTo>
                    <a:pt x="5" y="6"/>
                  </a:lnTo>
                  <a:lnTo>
                    <a:pt x="6" y="5"/>
                  </a:lnTo>
                  <a:lnTo>
                    <a:pt x="7" y="4"/>
                  </a:lnTo>
                  <a:lnTo>
                    <a:pt x="8" y="4"/>
                  </a:lnTo>
                  <a:lnTo>
                    <a:pt x="10" y="3"/>
                  </a:lnTo>
                  <a:lnTo>
                    <a:pt x="11" y="3"/>
                  </a:lnTo>
                  <a:lnTo>
                    <a:pt x="12" y="2"/>
                  </a:lnTo>
                  <a:lnTo>
                    <a:pt x="13" y="2"/>
                  </a:lnTo>
                  <a:lnTo>
                    <a:pt x="14" y="1"/>
                  </a:lnTo>
                  <a:lnTo>
                    <a:pt x="16" y="1"/>
                  </a:lnTo>
                  <a:lnTo>
                    <a:pt x="17" y="1"/>
                  </a:lnTo>
                  <a:lnTo>
                    <a:pt x="18" y="0"/>
                  </a:lnTo>
                  <a:lnTo>
                    <a:pt x="19" y="0"/>
                  </a:lnTo>
                  <a:lnTo>
                    <a:pt x="21" y="0"/>
                  </a:lnTo>
                  <a:lnTo>
                    <a:pt x="22" y="0"/>
                  </a:lnTo>
                  <a:lnTo>
                    <a:pt x="23" y="0"/>
                  </a:lnTo>
                  <a:lnTo>
                    <a:pt x="25" y="0"/>
                  </a:lnTo>
                  <a:lnTo>
                    <a:pt x="26" y="0"/>
                  </a:lnTo>
                  <a:lnTo>
                    <a:pt x="27" y="0"/>
                  </a:lnTo>
                  <a:lnTo>
                    <a:pt x="29" y="0"/>
                  </a:lnTo>
                  <a:lnTo>
                    <a:pt x="30" y="0"/>
                  </a:lnTo>
                  <a:lnTo>
                    <a:pt x="34" y="1"/>
                  </a:lnTo>
                  <a:lnTo>
                    <a:pt x="35" y="1"/>
                  </a:lnTo>
                  <a:lnTo>
                    <a:pt x="36" y="2"/>
                  </a:lnTo>
                  <a:lnTo>
                    <a:pt x="37" y="2"/>
                  </a:lnTo>
                  <a:lnTo>
                    <a:pt x="38" y="3"/>
                  </a:lnTo>
                  <a:lnTo>
                    <a:pt x="40" y="3"/>
                  </a:lnTo>
                  <a:lnTo>
                    <a:pt x="41" y="4"/>
                  </a:lnTo>
                  <a:lnTo>
                    <a:pt x="42" y="4"/>
                  </a:lnTo>
                  <a:lnTo>
                    <a:pt x="43" y="5"/>
                  </a:lnTo>
                  <a:lnTo>
                    <a:pt x="44" y="6"/>
                  </a:lnTo>
                  <a:lnTo>
                    <a:pt x="45" y="7"/>
                  </a:lnTo>
                  <a:lnTo>
                    <a:pt x="46" y="8"/>
                  </a:lnTo>
                  <a:lnTo>
                    <a:pt x="47" y="8"/>
                  </a:lnTo>
                  <a:lnTo>
                    <a:pt x="48" y="9"/>
                  </a:lnTo>
                  <a:lnTo>
                    <a:pt x="49" y="10"/>
                  </a:lnTo>
                  <a:lnTo>
                    <a:pt x="49"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5" name="未知"/>
            <p:cNvSpPr/>
            <p:nvPr/>
          </p:nvSpPr>
          <p:spPr bwMode="auto">
            <a:xfrm>
              <a:off x="1259" y="733"/>
              <a:ext cx="17" cy="18"/>
            </a:xfrm>
            <a:custGeom>
              <a:avLst/>
              <a:gdLst>
                <a:gd name="T0" fmla="*/ 0 w 43"/>
                <a:gd name="T1" fmla="*/ 0 h 43"/>
                <a:gd name="T2" fmla="*/ 0 w 43"/>
                <a:gd name="T3" fmla="*/ 0 h 43"/>
                <a:gd name="T4" fmla="*/ 0 w 43"/>
                <a:gd name="T5" fmla="*/ 0 h 43"/>
                <a:gd name="T6" fmla="*/ 0 w 43"/>
                <a:gd name="T7" fmla="*/ 0 h 43"/>
                <a:gd name="T8" fmla="*/ 0 w 43"/>
                <a:gd name="T9" fmla="*/ 0 h 43"/>
                <a:gd name="T10" fmla="*/ 0 w 43"/>
                <a:gd name="T11" fmla="*/ 0 h 43"/>
                <a:gd name="T12" fmla="*/ 0 w 43"/>
                <a:gd name="T13" fmla="*/ 0 h 43"/>
                <a:gd name="T14" fmla="*/ 0 w 43"/>
                <a:gd name="T15" fmla="*/ 0 h 43"/>
                <a:gd name="T16" fmla="*/ 0 w 43"/>
                <a:gd name="T17" fmla="*/ 0 h 43"/>
                <a:gd name="T18" fmla="*/ 0 w 43"/>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3">
                  <a:moveTo>
                    <a:pt x="6" y="6"/>
                  </a:moveTo>
                  <a:lnTo>
                    <a:pt x="22" y="0"/>
                  </a:lnTo>
                  <a:lnTo>
                    <a:pt x="43" y="22"/>
                  </a:lnTo>
                  <a:lnTo>
                    <a:pt x="43" y="23"/>
                  </a:lnTo>
                  <a:lnTo>
                    <a:pt x="22" y="43"/>
                  </a:lnTo>
                  <a:lnTo>
                    <a:pt x="21" y="43"/>
                  </a:lnTo>
                  <a:lnTo>
                    <a:pt x="0" y="22"/>
                  </a:lnTo>
                  <a:lnTo>
                    <a:pt x="0" y="20"/>
                  </a:lnTo>
                  <a:lnTo>
                    <a:pt x="6" y="6"/>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6" name="未知"/>
            <p:cNvSpPr/>
            <p:nvPr/>
          </p:nvSpPr>
          <p:spPr bwMode="auto">
            <a:xfrm>
              <a:off x="1255" y="729"/>
              <a:ext cx="26"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4" y="66"/>
                  </a:lnTo>
                  <a:lnTo>
                    <a:pt x="66" y="33"/>
                  </a:lnTo>
                  <a:lnTo>
                    <a:pt x="66" y="30"/>
                  </a:lnTo>
                  <a:lnTo>
                    <a:pt x="33" y="0"/>
                  </a:lnTo>
                  <a:lnTo>
                    <a:pt x="31"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7" name="未知"/>
            <p:cNvSpPr/>
            <p:nvPr/>
          </p:nvSpPr>
          <p:spPr bwMode="auto">
            <a:xfrm>
              <a:off x="1199" y="668"/>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8" h="112">
                  <a:moveTo>
                    <a:pt x="90" y="74"/>
                  </a:moveTo>
                  <a:lnTo>
                    <a:pt x="108" y="112"/>
                  </a:lnTo>
                  <a:lnTo>
                    <a:pt x="90" y="74"/>
                  </a:lnTo>
                  <a:lnTo>
                    <a:pt x="44" y="35"/>
                  </a:lnTo>
                  <a:lnTo>
                    <a:pt x="43" y="35"/>
                  </a:lnTo>
                  <a:lnTo>
                    <a:pt x="42" y="35"/>
                  </a:lnTo>
                  <a:lnTo>
                    <a:pt x="42" y="36"/>
                  </a:lnTo>
                  <a:lnTo>
                    <a:pt x="42" y="37"/>
                  </a:lnTo>
                  <a:lnTo>
                    <a:pt x="0" y="0"/>
                  </a:lnTo>
                  <a:lnTo>
                    <a:pt x="42" y="37"/>
                  </a:lnTo>
                  <a:lnTo>
                    <a:pt x="42" y="38"/>
                  </a:lnTo>
                  <a:lnTo>
                    <a:pt x="83" y="84"/>
                  </a:lnTo>
                  <a:lnTo>
                    <a:pt x="85" y="86"/>
                  </a:lnTo>
                  <a:lnTo>
                    <a:pt x="90" y="74"/>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8" name="未知"/>
            <p:cNvSpPr/>
            <p:nvPr/>
          </p:nvSpPr>
          <p:spPr bwMode="auto">
            <a:xfrm>
              <a:off x="1229" y="681"/>
              <a:ext cx="26"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21" y="58"/>
                  </a:moveTo>
                  <a:lnTo>
                    <a:pt x="23" y="56"/>
                  </a:lnTo>
                  <a:lnTo>
                    <a:pt x="66" y="93"/>
                  </a:lnTo>
                  <a:lnTo>
                    <a:pt x="23" y="56"/>
                  </a:lnTo>
                  <a:lnTo>
                    <a:pt x="23" y="55"/>
                  </a:lnTo>
                  <a:lnTo>
                    <a:pt x="16" y="42"/>
                  </a:lnTo>
                  <a:lnTo>
                    <a:pt x="11" y="54"/>
                  </a:lnTo>
                  <a:lnTo>
                    <a:pt x="0" y="0"/>
                  </a:lnTo>
                  <a:lnTo>
                    <a:pt x="11" y="54"/>
                  </a:lnTo>
                  <a:lnTo>
                    <a:pt x="21" y="58"/>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9" name="未知"/>
            <p:cNvSpPr/>
            <p:nvPr/>
          </p:nvSpPr>
          <p:spPr bwMode="auto">
            <a:xfrm>
              <a:off x="1216" y="682"/>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26" y="37"/>
                  </a:moveTo>
                  <a:lnTo>
                    <a:pt x="53" y="55"/>
                  </a:lnTo>
                  <a:lnTo>
                    <a:pt x="55" y="53"/>
                  </a:lnTo>
                  <a:lnTo>
                    <a:pt x="55" y="52"/>
                  </a:lnTo>
                  <a:lnTo>
                    <a:pt x="15" y="7"/>
                  </a:lnTo>
                  <a:lnTo>
                    <a:pt x="2" y="0"/>
                  </a:lnTo>
                  <a:lnTo>
                    <a:pt x="1" y="0"/>
                  </a:lnTo>
                  <a:lnTo>
                    <a:pt x="0" y="0"/>
                  </a:lnTo>
                  <a:lnTo>
                    <a:pt x="0" y="1"/>
                  </a:lnTo>
                  <a:lnTo>
                    <a:pt x="0" y="2"/>
                  </a:lnTo>
                  <a:lnTo>
                    <a:pt x="0" y="3"/>
                  </a:lnTo>
                  <a:lnTo>
                    <a:pt x="26"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0" name="未知"/>
            <p:cNvSpPr/>
            <p:nvPr/>
          </p:nvSpPr>
          <p:spPr bwMode="auto">
            <a:xfrm>
              <a:off x="1157" y="661"/>
              <a:ext cx="111"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3" y="54"/>
                  </a:lnTo>
                  <a:lnTo>
                    <a:pt x="243" y="34"/>
                  </a:lnTo>
                  <a:lnTo>
                    <a:pt x="276" y="276"/>
                  </a:lnTo>
                  <a:lnTo>
                    <a:pt x="243" y="34"/>
                  </a:lnTo>
                  <a:lnTo>
                    <a:pt x="243" y="33"/>
                  </a:lnTo>
                  <a:lnTo>
                    <a:pt x="231" y="19"/>
                  </a:lnTo>
                  <a:lnTo>
                    <a:pt x="19" y="231"/>
                  </a:lnTo>
                  <a:lnTo>
                    <a:pt x="0" y="0"/>
                  </a:lnTo>
                  <a:lnTo>
                    <a:pt x="19" y="231"/>
                  </a:lnTo>
                  <a:lnTo>
                    <a:pt x="34" y="243"/>
                  </a:lnTo>
                  <a:lnTo>
                    <a:pt x="36" y="243"/>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1" name="未知"/>
            <p:cNvSpPr/>
            <p:nvPr/>
          </p:nvSpPr>
          <p:spPr bwMode="auto">
            <a:xfrm>
              <a:off x="1153" y="657"/>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42" y="30"/>
                  </a:moveTo>
                  <a:lnTo>
                    <a:pt x="262" y="262"/>
                  </a:lnTo>
                  <a:lnTo>
                    <a:pt x="242" y="30"/>
                  </a:lnTo>
                  <a:lnTo>
                    <a:pt x="240" y="30"/>
                  </a:lnTo>
                  <a:lnTo>
                    <a:pt x="239" y="30"/>
                  </a:lnTo>
                  <a:lnTo>
                    <a:pt x="237" y="30"/>
                  </a:lnTo>
                  <a:lnTo>
                    <a:pt x="39" y="219"/>
                  </a:lnTo>
                  <a:lnTo>
                    <a:pt x="30" y="239"/>
                  </a:lnTo>
                  <a:lnTo>
                    <a:pt x="0" y="0"/>
                  </a:lnTo>
                  <a:lnTo>
                    <a:pt x="30" y="239"/>
                  </a:lnTo>
                  <a:lnTo>
                    <a:pt x="30" y="240"/>
                  </a:lnTo>
                  <a:lnTo>
                    <a:pt x="30" y="242"/>
                  </a:lnTo>
                  <a:lnTo>
                    <a:pt x="242" y="30"/>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2" name="未知"/>
            <p:cNvSpPr/>
            <p:nvPr/>
          </p:nvSpPr>
          <p:spPr bwMode="auto">
            <a:xfrm>
              <a:off x="1165" y="669"/>
              <a:ext cx="90"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4" y="220"/>
                  </a:moveTo>
                  <a:lnTo>
                    <a:pt x="0" y="209"/>
                  </a:lnTo>
                  <a:lnTo>
                    <a:pt x="0" y="207"/>
                  </a:lnTo>
                  <a:lnTo>
                    <a:pt x="189" y="10"/>
                  </a:lnTo>
                  <a:lnTo>
                    <a:pt x="209" y="0"/>
                  </a:lnTo>
                  <a:lnTo>
                    <a:pt x="210" y="0"/>
                  </a:lnTo>
                  <a:lnTo>
                    <a:pt x="224" y="15"/>
                  </a:lnTo>
                  <a:lnTo>
                    <a:pt x="223" y="17"/>
                  </a:lnTo>
                  <a:lnTo>
                    <a:pt x="35" y="214"/>
                  </a:lnTo>
                  <a:lnTo>
                    <a:pt x="15" y="224"/>
                  </a:lnTo>
                  <a:lnTo>
                    <a:pt x="13" y="224"/>
                  </a:lnTo>
                  <a:lnTo>
                    <a:pt x="4" y="22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3" name="未知"/>
            <p:cNvSpPr/>
            <p:nvPr/>
          </p:nvSpPr>
          <p:spPr bwMode="auto">
            <a:xfrm>
              <a:off x="1211" y="701"/>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4" name="未知"/>
            <p:cNvSpPr/>
            <p:nvPr/>
          </p:nvSpPr>
          <p:spPr bwMode="auto">
            <a:xfrm>
              <a:off x="1212" y="701"/>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5" name="未知"/>
            <p:cNvSpPr/>
            <p:nvPr/>
          </p:nvSpPr>
          <p:spPr bwMode="auto">
            <a:xfrm>
              <a:off x="1191" y="721"/>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6" name="未知"/>
            <p:cNvSpPr/>
            <p:nvPr/>
          </p:nvSpPr>
          <p:spPr bwMode="auto">
            <a:xfrm>
              <a:off x="1192" y="72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 name="未知"/>
            <p:cNvSpPr/>
            <p:nvPr/>
          </p:nvSpPr>
          <p:spPr bwMode="auto">
            <a:xfrm>
              <a:off x="1181" y="73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8" name="未知"/>
            <p:cNvSpPr/>
            <p:nvPr/>
          </p:nvSpPr>
          <p:spPr bwMode="auto">
            <a:xfrm>
              <a:off x="1181" y="731"/>
              <a:ext cx="3" cy="23"/>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9" name="未知"/>
            <p:cNvSpPr/>
            <p:nvPr/>
          </p:nvSpPr>
          <p:spPr bwMode="auto">
            <a:xfrm>
              <a:off x="1201" y="711"/>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0" name="未知"/>
            <p:cNvSpPr/>
            <p:nvPr/>
          </p:nvSpPr>
          <p:spPr bwMode="auto">
            <a:xfrm>
              <a:off x="1202" y="711"/>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1" name="未知"/>
            <p:cNvSpPr/>
            <p:nvPr/>
          </p:nvSpPr>
          <p:spPr bwMode="auto">
            <a:xfrm>
              <a:off x="1220" y="69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2" name="未知"/>
            <p:cNvSpPr/>
            <p:nvPr/>
          </p:nvSpPr>
          <p:spPr bwMode="auto">
            <a:xfrm>
              <a:off x="1221" y="69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3" name="未知"/>
            <p:cNvSpPr/>
            <p:nvPr/>
          </p:nvSpPr>
          <p:spPr bwMode="auto">
            <a:xfrm>
              <a:off x="971" y="729"/>
              <a:ext cx="251" cy="250"/>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6" y="109"/>
                  </a:lnTo>
                  <a:lnTo>
                    <a:pt x="549" y="82"/>
                  </a:lnTo>
                  <a:lnTo>
                    <a:pt x="627" y="627"/>
                  </a:lnTo>
                  <a:lnTo>
                    <a:pt x="549" y="82"/>
                  </a:lnTo>
                  <a:lnTo>
                    <a:pt x="549" y="80"/>
                  </a:lnTo>
                  <a:lnTo>
                    <a:pt x="509" y="33"/>
                  </a:lnTo>
                  <a:lnTo>
                    <a:pt x="499" y="32"/>
                  </a:lnTo>
                  <a:lnTo>
                    <a:pt x="496" y="32"/>
                  </a:lnTo>
                  <a:lnTo>
                    <a:pt x="427" y="88"/>
                  </a:lnTo>
                  <a:lnTo>
                    <a:pt x="35" y="480"/>
                  </a:lnTo>
                  <a:lnTo>
                    <a:pt x="34" y="490"/>
                  </a:lnTo>
                  <a:lnTo>
                    <a:pt x="0" y="0"/>
                  </a:lnTo>
                  <a:lnTo>
                    <a:pt x="34" y="490"/>
                  </a:lnTo>
                  <a:lnTo>
                    <a:pt x="34" y="494"/>
                  </a:lnTo>
                  <a:lnTo>
                    <a:pt x="69" y="545"/>
                  </a:lnTo>
                  <a:lnTo>
                    <a:pt x="91" y="547"/>
                  </a:lnTo>
                  <a:lnTo>
                    <a:pt x="94" y="547"/>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4" name="未知"/>
            <p:cNvSpPr/>
            <p:nvPr/>
          </p:nvSpPr>
          <p:spPr bwMode="auto">
            <a:xfrm>
              <a:off x="952" y="709"/>
              <a:ext cx="225" cy="225"/>
            </a:xfrm>
            <a:custGeom>
              <a:avLst/>
              <a:gdLst>
                <a:gd name="T0" fmla="*/ 0 w 563"/>
                <a:gd name="T1" fmla="*/ 0 h 562"/>
                <a:gd name="T2" fmla="*/ 0 w 563"/>
                <a:gd name="T3" fmla="*/ 0 h 562"/>
                <a:gd name="T4" fmla="*/ 0 w 563"/>
                <a:gd name="T5" fmla="*/ 0 h 562"/>
                <a:gd name="T6" fmla="*/ 0 w 563"/>
                <a:gd name="T7" fmla="*/ 0 h 562"/>
                <a:gd name="T8" fmla="*/ 0 w 563"/>
                <a:gd name="T9" fmla="*/ 0 h 562"/>
                <a:gd name="T10" fmla="*/ 0 w 563"/>
                <a:gd name="T11" fmla="*/ 0 h 562"/>
                <a:gd name="T12" fmla="*/ 0 w 563"/>
                <a:gd name="T13" fmla="*/ 0 h 562"/>
                <a:gd name="T14" fmla="*/ 0 w 563"/>
                <a:gd name="T15" fmla="*/ 0 h 5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2">
                  <a:moveTo>
                    <a:pt x="474" y="137"/>
                  </a:moveTo>
                  <a:lnTo>
                    <a:pt x="563" y="562"/>
                  </a:lnTo>
                  <a:lnTo>
                    <a:pt x="474" y="137"/>
                  </a:lnTo>
                  <a:lnTo>
                    <a:pt x="95" y="500"/>
                  </a:lnTo>
                  <a:lnTo>
                    <a:pt x="83" y="528"/>
                  </a:lnTo>
                  <a:lnTo>
                    <a:pt x="0" y="0"/>
                  </a:lnTo>
                  <a:lnTo>
                    <a:pt x="83" y="528"/>
                  </a:lnTo>
                  <a:lnTo>
                    <a:pt x="474" y="137"/>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5" name="未知"/>
            <p:cNvSpPr/>
            <p:nvPr/>
          </p:nvSpPr>
          <p:spPr bwMode="auto">
            <a:xfrm>
              <a:off x="1157" y="715"/>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3">
                  <a:moveTo>
                    <a:pt x="233" y="153"/>
                  </a:moveTo>
                  <a:lnTo>
                    <a:pt x="253" y="253"/>
                  </a:lnTo>
                  <a:lnTo>
                    <a:pt x="233" y="153"/>
                  </a:lnTo>
                  <a:lnTo>
                    <a:pt x="95" y="21"/>
                  </a:lnTo>
                  <a:lnTo>
                    <a:pt x="19" y="97"/>
                  </a:lnTo>
                  <a:lnTo>
                    <a:pt x="0" y="0"/>
                  </a:lnTo>
                  <a:lnTo>
                    <a:pt x="19" y="97"/>
                  </a:lnTo>
                  <a:lnTo>
                    <a:pt x="58" y="139"/>
                  </a:lnTo>
                  <a:lnTo>
                    <a:pt x="110" y="125"/>
                  </a:lnTo>
                  <a:lnTo>
                    <a:pt x="206" y="171"/>
                  </a:lnTo>
                  <a:lnTo>
                    <a:pt x="233" y="153"/>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6" name="未知"/>
            <p:cNvSpPr/>
            <p:nvPr/>
          </p:nvSpPr>
          <p:spPr bwMode="auto">
            <a:xfrm>
              <a:off x="1134" y="691"/>
              <a:ext cx="69"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53" y="79"/>
                  </a:moveTo>
                  <a:lnTo>
                    <a:pt x="174" y="174"/>
                  </a:lnTo>
                  <a:lnTo>
                    <a:pt x="153" y="79"/>
                  </a:lnTo>
                  <a:lnTo>
                    <a:pt x="127" y="55"/>
                  </a:lnTo>
                  <a:lnTo>
                    <a:pt x="65" y="142"/>
                  </a:lnTo>
                  <a:lnTo>
                    <a:pt x="0" y="0"/>
                  </a:lnTo>
                  <a:lnTo>
                    <a:pt x="65" y="142"/>
                  </a:lnTo>
                  <a:lnTo>
                    <a:pt x="77" y="155"/>
                  </a:lnTo>
                  <a:lnTo>
                    <a:pt x="153" y="79"/>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 name="未知"/>
            <p:cNvSpPr/>
            <p:nvPr/>
          </p:nvSpPr>
          <p:spPr bwMode="auto">
            <a:xfrm>
              <a:off x="1160" y="713"/>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7"/>
                  </a:moveTo>
                  <a:lnTo>
                    <a:pt x="51" y="142"/>
                  </a:lnTo>
                  <a:lnTo>
                    <a:pt x="56" y="141"/>
                  </a:lnTo>
                  <a:lnTo>
                    <a:pt x="61" y="140"/>
                  </a:lnTo>
                  <a:lnTo>
                    <a:pt x="103" y="128"/>
                  </a:lnTo>
                  <a:lnTo>
                    <a:pt x="199" y="174"/>
                  </a:lnTo>
                  <a:lnTo>
                    <a:pt x="226" y="156"/>
                  </a:lnTo>
                  <a:lnTo>
                    <a:pt x="62" y="0"/>
                  </a:lnTo>
                  <a:lnTo>
                    <a:pt x="0" y="8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 name="未知"/>
            <p:cNvSpPr/>
            <p:nvPr/>
          </p:nvSpPr>
          <p:spPr bwMode="auto">
            <a:xfrm>
              <a:off x="1300" y="717"/>
              <a:ext cx="7" cy="8"/>
            </a:xfrm>
            <a:custGeom>
              <a:avLst/>
              <a:gdLst>
                <a:gd name="T0" fmla="*/ 0 w 18"/>
                <a:gd name="T1" fmla="*/ 0 h 20"/>
                <a:gd name="T2" fmla="*/ 0 w 18"/>
                <a:gd name="T3" fmla="*/ 0 h 20"/>
                <a:gd name="T4" fmla="*/ 0 w 18"/>
                <a:gd name="T5" fmla="*/ 0 h 20"/>
                <a:gd name="T6" fmla="*/ 0 w 18"/>
                <a:gd name="T7" fmla="*/ 0 h 20"/>
                <a:gd name="T8" fmla="*/ 0 w 18"/>
                <a:gd name="T9" fmla="*/ 0 h 20"/>
                <a:gd name="T10" fmla="*/ 0 w 18"/>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0">
                  <a:moveTo>
                    <a:pt x="5" y="17"/>
                  </a:moveTo>
                  <a:lnTo>
                    <a:pt x="18" y="0"/>
                  </a:lnTo>
                  <a:lnTo>
                    <a:pt x="0" y="18"/>
                  </a:lnTo>
                  <a:lnTo>
                    <a:pt x="1" y="20"/>
                  </a:lnTo>
                  <a:lnTo>
                    <a:pt x="2" y="20"/>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 name="未知"/>
            <p:cNvSpPr/>
            <p:nvPr/>
          </p:nvSpPr>
          <p:spPr bwMode="auto">
            <a:xfrm>
              <a:off x="1217" y="642"/>
              <a:ext cx="112" cy="111"/>
            </a:xfrm>
            <a:custGeom>
              <a:avLst/>
              <a:gdLst>
                <a:gd name="T0" fmla="*/ 0 w 279"/>
                <a:gd name="T1" fmla="*/ 0 h 278"/>
                <a:gd name="T2" fmla="*/ 0 w 279"/>
                <a:gd name="T3" fmla="*/ 0 h 278"/>
                <a:gd name="T4" fmla="*/ 0 w 279"/>
                <a:gd name="T5" fmla="*/ 0 h 278"/>
                <a:gd name="T6" fmla="*/ 0 w 279"/>
                <a:gd name="T7" fmla="*/ 0 h 278"/>
                <a:gd name="T8" fmla="*/ 0 w 279"/>
                <a:gd name="T9" fmla="*/ 0 h 278"/>
                <a:gd name="T10" fmla="*/ 0 w 279"/>
                <a:gd name="T11" fmla="*/ 0 h 278"/>
                <a:gd name="T12" fmla="*/ 0 w 279"/>
                <a:gd name="T13" fmla="*/ 0 h 278"/>
                <a:gd name="T14" fmla="*/ 0 w 279"/>
                <a:gd name="T15" fmla="*/ 0 h 278"/>
                <a:gd name="T16" fmla="*/ 0 w 279"/>
                <a:gd name="T17" fmla="*/ 0 h 278"/>
                <a:gd name="T18" fmla="*/ 0 w 279"/>
                <a:gd name="T19" fmla="*/ 0 h 278"/>
                <a:gd name="T20" fmla="*/ 0 w 279"/>
                <a:gd name="T21" fmla="*/ 0 h 278"/>
                <a:gd name="T22" fmla="*/ 0 w 279"/>
                <a:gd name="T23" fmla="*/ 0 h 278"/>
                <a:gd name="T24" fmla="*/ 0 w 279"/>
                <a:gd name="T25" fmla="*/ 0 h 278"/>
                <a:gd name="T26" fmla="*/ 0 w 279"/>
                <a:gd name="T27" fmla="*/ 0 h 278"/>
                <a:gd name="T28" fmla="*/ 0 w 279"/>
                <a:gd name="T29" fmla="*/ 0 h 278"/>
                <a:gd name="T30" fmla="*/ 0 w 279"/>
                <a:gd name="T31" fmla="*/ 0 h 278"/>
                <a:gd name="T32" fmla="*/ 0 w 279"/>
                <a:gd name="T33" fmla="*/ 0 h 278"/>
                <a:gd name="T34" fmla="*/ 0 w 279"/>
                <a:gd name="T35" fmla="*/ 0 h 2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8">
                  <a:moveTo>
                    <a:pt x="225" y="188"/>
                  </a:moveTo>
                  <a:lnTo>
                    <a:pt x="230" y="176"/>
                  </a:lnTo>
                  <a:lnTo>
                    <a:pt x="279" y="278"/>
                  </a:lnTo>
                  <a:lnTo>
                    <a:pt x="230" y="176"/>
                  </a:lnTo>
                  <a:lnTo>
                    <a:pt x="230" y="175"/>
                  </a:lnTo>
                  <a:lnTo>
                    <a:pt x="199" y="116"/>
                  </a:lnTo>
                  <a:lnTo>
                    <a:pt x="160" y="69"/>
                  </a:lnTo>
                  <a:lnTo>
                    <a:pt x="115" y="29"/>
                  </a:lnTo>
                  <a:lnTo>
                    <a:pt x="19" y="125"/>
                  </a:lnTo>
                  <a:lnTo>
                    <a:pt x="0" y="0"/>
                  </a:lnTo>
                  <a:lnTo>
                    <a:pt x="19" y="125"/>
                  </a:lnTo>
                  <a:lnTo>
                    <a:pt x="49" y="157"/>
                  </a:lnTo>
                  <a:lnTo>
                    <a:pt x="99" y="108"/>
                  </a:lnTo>
                  <a:lnTo>
                    <a:pt x="103" y="109"/>
                  </a:lnTo>
                  <a:lnTo>
                    <a:pt x="158" y="152"/>
                  </a:lnTo>
                  <a:lnTo>
                    <a:pt x="200" y="198"/>
                  </a:lnTo>
                  <a:lnTo>
                    <a:pt x="207" y="206"/>
                  </a:lnTo>
                  <a:lnTo>
                    <a:pt x="225" y="188"/>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 name="未知"/>
            <p:cNvSpPr/>
            <p:nvPr/>
          </p:nvSpPr>
          <p:spPr bwMode="auto">
            <a:xfrm>
              <a:off x="1194" y="619"/>
              <a:ext cx="81" cy="80"/>
            </a:xfrm>
            <a:custGeom>
              <a:avLst/>
              <a:gdLst>
                <a:gd name="T0" fmla="*/ 0 w 202"/>
                <a:gd name="T1" fmla="*/ 0 h 201"/>
                <a:gd name="T2" fmla="*/ 0 w 202"/>
                <a:gd name="T3" fmla="*/ 0 h 201"/>
                <a:gd name="T4" fmla="*/ 0 w 202"/>
                <a:gd name="T5" fmla="*/ 0 h 201"/>
                <a:gd name="T6" fmla="*/ 0 w 202"/>
                <a:gd name="T7" fmla="*/ 0 h 201"/>
                <a:gd name="T8" fmla="*/ 0 w 202"/>
                <a:gd name="T9" fmla="*/ 0 h 201"/>
                <a:gd name="T10" fmla="*/ 0 w 202"/>
                <a:gd name="T11" fmla="*/ 0 h 201"/>
                <a:gd name="T12" fmla="*/ 0 w 202"/>
                <a:gd name="T13" fmla="*/ 0 h 201"/>
                <a:gd name="T14" fmla="*/ 0 w 202"/>
                <a:gd name="T15" fmla="*/ 0 h 201"/>
                <a:gd name="T16" fmla="*/ 0 w 202"/>
                <a:gd name="T17" fmla="*/ 0 h 201"/>
                <a:gd name="T18" fmla="*/ 0 w 202"/>
                <a:gd name="T19" fmla="*/ 0 h 201"/>
                <a:gd name="T20" fmla="*/ 0 w 202"/>
                <a:gd name="T21" fmla="*/ 0 h 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1">
                  <a:moveTo>
                    <a:pt x="173" y="87"/>
                  </a:moveTo>
                  <a:lnTo>
                    <a:pt x="202" y="201"/>
                  </a:lnTo>
                  <a:lnTo>
                    <a:pt x="173" y="87"/>
                  </a:lnTo>
                  <a:lnTo>
                    <a:pt x="134" y="69"/>
                  </a:lnTo>
                  <a:lnTo>
                    <a:pt x="126" y="69"/>
                  </a:lnTo>
                  <a:lnTo>
                    <a:pt x="75" y="113"/>
                  </a:lnTo>
                  <a:lnTo>
                    <a:pt x="55" y="160"/>
                  </a:lnTo>
                  <a:lnTo>
                    <a:pt x="0" y="0"/>
                  </a:lnTo>
                  <a:lnTo>
                    <a:pt x="55" y="160"/>
                  </a:lnTo>
                  <a:lnTo>
                    <a:pt x="77" y="183"/>
                  </a:lnTo>
                  <a:lnTo>
                    <a:pt x="173" y="87"/>
                  </a:lnTo>
                  <a:close/>
                </a:path>
              </a:pathLst>
            </a:custGeom>
            <a:blipFill dpi="0" rotWithShape="0">
              <a:blip r:embed="rId3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 name="未知"/>
            <p:cNvSpPr/>
            <p:nvPr/>
          </p:nvSpPr>
          <p:spPr bwMode="auto">
            <a:xfrm>
              <a:off x="1216" y="646"/>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2" y="197"/>
                  </a:moveTo>
                  <a:lnTo>
                    <a:pt x="233" y="165"/>
                  </a:lnTo>
                  <a:lnTo>
                    <a:pt x="233" y="164"/>
                  </a:lnTo>
                  <a:lnTo>
                    <a:pt x="202" y="105"/>
                  </a:lnTo>
                  <a:lnTo>
                    <a:pt x="163" y="58"/>
                  </a:lnTo>
                  <a:lnTo>
                    <a:pt x="117" y="17"/>
                  </a:lnTo>
                  <a:lnTo>
                    <a:pt x="79" y="0"/>
                  </a:lnTo>
                  <a:lnTo>
                    <a:pt x="71" y="0"/>
                  </a:lnTo>
                  <a:lnTo>
                    <a:pt x="20" y="44"/>
                  </a:lnTo>
                  <a:lnTo>
                    <a:pt x="0" y="91"/>
                  </a:lnTo>
                  <a:lnTo>
                    <a:pt x="52" y="146"/>
                  </a:lnTo>
                  <a:lnTo>
                    <a:pt x="102" y="97"/>
                  </a:lnTo>
                  <a:lnTo>
                    <a:pt x="106" y="98"/>
                  </a:lnTo>
                  <a:lnTo>
                    <a:pt x="161" y="141"/>
                  </a:lnTo>
                  <a:lnTo>
                    <a:pt x="203" y="187"/>
                  </a:lnTo>
                  <a:lnTo>
                    <a:pt x="212"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2" name="未知"/>
            <p:cNvSpPr/>
            <p:nvPr/>
          </p:nvSpPr>
          <p:spPr bwMode="auto">
            <a:xfrm>
              <a:off x="1147" y="724"/>
              <a:ext cx="69"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104" y="127"/>
                  </a:moveTo>
                  <a:lnTo>
                    <a:pt x="128" y="101"/>
                  </a:lnTo>
                  <a:lnTo>
                    <a:pt x="174" y="174"/>
                  </a:lnTo>
                  <a:lnTo>
                    <a:pt x="128" y="101"/>
                  </a:lnTo>
                  <a:lnTo>
                    <a:pt x="127" y="99"/>
                  </a:lnTo>
                  <a:lnTo>
                    <a:pt x="75" y="39"/>
                  </a:lnTo>
                  <a:lnTo>
                    <a:pt x="57" y="31"/>
                  </a:lnTo>
                  <a:lnTo>
                    <a:pt x="55" y="31"/>
                  </a:lnTo>
                  <a:lnTo>
                    <a:pt x="31" y="57"/>
                  </a:lnTo>
                  <a:lnTo>
                    <a:pt x="0" y="0"/>
                  </a:lnTo>
                  <a:lnTo>
                    <a:pt x="31" y="57"/>
                  </a:lnTo>
                  <a:lnTo>
                    <a:pt x="31" y="59"/>
                  </a:lnTo>
                  <a:lnTo>
                    <a:pt x="83" y="120"/>
                  </a:lnTo>
                  <a:lnTo>
                    <a:pt x="102" y="127"/>
                  </a:lnTo>
                  <a:lnTo>
                    <a:pt x="104" y="127"/>
                  </a:lnTo>
                  <a:close/>
                </a:path>
              </a:pathLst>
            </a:custGeom>
            <a:blipFill dpi="0" rotWithShape="0">
              <a:blip r:embed="rId3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 name="未知"/>
            <p:cNvSpPr/>
            <p:nvPr/>
          </p:nvSpPr>
          <p:spPr bwMode="auto">
            <a:xfrm>
              <a:off x="1002" y="915"/>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2">
                  <a:moveTo>
                    <a:pt x="22" y="0"/>
                  </a:moveTo>
                  <a:lnTo>
                    <a:pt x="42" y="21"/>
                  </a:lnTo>
                  <a:lnTo>
                    <a:pt x="42" y="22"/>
                  </a:lnTo>
                  <a:lnTo>
                    <a:pt x="22" y="42"/>
                  </a:lnTo>
                  <a:lnTo>
                    <a:pt x="20" y="42"/>
                  </a:lnTo>
                  <a:lnTo>
                    <a:pt x="0" y="22"/>
                  </a:lnTo>
                  <a:lnTo>
                    <a:pt x="0" y="20"/>
                  </a:lnTo>
                  <a:lnTo>
                    <a:pt x="21"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4" name="未知"/>
            <p:cNvSpPr/>
            <p:nvPr/>
          </p:nvSpPr>
          <p:spPr bwMode="auto">
            <a:xfrm>
              <a:off x="1002" y="915"/>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7" y="36"/>
                  </a:moveTo>
                  <a:lnTo>
                    <a:pt x="22" y="42"/>
                  </a:lnTo>
                  <a:lnTo>
                    <a:pt x="23" y="42"/>
                  </a:lnTo>
                  <a:lnTo>
                    <a:pt x="42" y="21"/>
                  </a:lnTo>
                  <a:lnTo>
                    <a:pt x="42" y="19"/>
                  </a:lnTo>
                  <a:lnTo>
                    <a:pt x="21" y="0"/>
                  </a:lnTo>
                  <a:lnTo>
                    <a:pt x="19" y="0"/>
                  </a:lnTo>
                  <a:lnTo>
                    <a:pt x="0" y="22"/>
                  </a:lnTo>
                  <a:lnTo>
                    <a:pt x="0" y="23"/>
                  </a:lnTo>
                  <a:lnTo>
                    <a:pt x="7"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5" name="未知"/>
            <p:cNvSpPr/>
            <p:nvPr/>
          </p:nvSpPr>
          <p:spPr bwMode="auto">
            <a:xfrm>
              <a:off x="1675" y="172"/>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601"/>
                  </a:moveTo>
                  <a:lnTo>
                    <a:pt x="35" y="0"/>
                  </a:lnTo>
                  <a:lnTo>
                    <a:pt x="0" y="0"/>
                  </a:lnTo>
                  <a:lnTo>
                    <a:pt x="0" y="603"/>
                  </a:lnTo>
                  <a:lnTo>
                    <a:pt x="35" y="6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6" name="未知"/>
            <p:cNvSpPr/>
            <p:nvPr/>
          </p:nvSpPr>
          <p:spPr bwMode="auto">
            <a:xfrm>
              <a:off x="1689" y="172"/>
              <a:ext cx="16" cy="240"/>
            </a:xfrm>
            <a:custGeom>
              <a:avLst/>
              <a:gdLst>
                <a:gd name="T0" fmla="*/ 0 w 41"/>
                <a:gd name="T1" fmla="*/ 0 h 601"/>
                <a:gd name="T2" fmla="*/ 0 w 41"/>
                <a:gd name="T3" fmla="*/ 0 h 601"/>
                <a:gd name="T4" fmla="*/ 0 w 41"/>
                <a:gd name="T5" fmla="*/ 0 h 601"/>
                <a:gd name="T6" fmla="*/ 0 w 41"/>
                <a:gd name="T7" fmla="*/ 0 h 601"/>
                <a:gd name="T8" fmla="*/ 0 w 41"/>
                <a:gd name="T9" fmla="*/ 0 h 6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01">
                  <a:moveTo>
                    <a:pt x="41" y="598"/>
                  </a:moveTo>
                  <a:lnTo>
                    <a:pt x="41" y="0"/>
                  </a:lnTo>
                  <a:lnTo>
                    <a:pt x="0" y="0"/>
                  </a:lnTo>
                  <a:lnTo>
                    <a:pt x="0" y="601"/>
                  </a:lnTo>
                  <a:lnTo>
                    <a:pt x="41" y="59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7" name="未知"/>
            <p:cNvSpPr/>
            <p:nvPr/>
          </p:nvSpPr>
          <p:spPr bwMode="auto">
            <a:xfrm>
              <a:off x="1705" y="172"/>
              <a:ext cx="16" cy="239"/>
            </a:xfrm>
            <a:custGeom>
              <a:avLst/>
              <a:gdLst>
                <a:gd name="T0" fmla="*/ 0 w 40"/>
                <a:gd name="T1" fmla="*/ 0 h 598"/>
                <a:gd name="T2" fmla="*/ 0 w 40"/>
                <a:gd name="T3" fmla="*/ 0 h 598"/>
                <a:gd name="T4" fmla="*/ 0 w 40"/>
                <a:gd name="T5" fmla="*/ 0 h 598"/>
                <a:gd name="T6" fmla="*/ 0 w 40"/>
                <a:gd name="T7" fmla="*/ 0 h 598"/>
                <a:gd name="T8" fmla="*/ 0 w 40"/>
                <a:gd name="T9" fmla="*/ 0 h 5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98">
                  <a:moveTo>
                    <a:pt x="40" y="595"/>
                  </a:moveTo>
                  <a:lnTo>
                    <a:pt x="40" y="0"/>
                  </a:lnTo>
                  <a:lnTo>
                    <a:pt x="0" y="0"/>
                  </a:lnTo>
                  <a:lnTo>
                    <a:pt x="0" y="598"/>
                  </a:lnTo>
                  <a:lnTo>
                    <a:pt x="40" y="59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8" name="未知"/>
            <p:cNvSpPr/>
            <p:nvPr/>
          </p:nvSpPr>
          <p:spPr bwMode="auto">
            <a:xfrm>
              <a:off x="1726" y="172"/>
              <a:ext cx="0" cy="238"/>
            </a:xfrm>
            <a:custGeom>
              <a:avLst/>
              <a:gdLst>
                <a:gd name="T0" fmla="*/ 0 h 595"/>
                <a:gd name="T1" fmla="*/ 0 h 595"/>
                <a:gd name="T2" fmla="*/ 0 60000 65536"/>
                <a:gd name="T3" fmla="*/ 0 60000 65536"/>
              </a:gdLst>
              <a:ahLst/>
              <a:cxnLst>
                <a:cxn ang="T2">
                  <a:pos x="0" y="T0"/>
                </a:cxn>
                <a:cxn ang="T3">
                  <a:pos x="0" y="T1"/>
                </a:cxn>
              </a:cxnLst>
              <a:rect l="0" t="0" r="r" b="b"/>
              <a:pathLst>
                <a:path h="595">
                  <a:moveTo>
                    <a:pt x="0" y="0"/>
                  </a:moveTo>
                  <a:lnTo>
                    <a:pt x="0" y="595"/>
                  </a:lnTo>
                </a:path>
              </a:pathLst>
            </a:custGeom>
            <a:noFill/>
            <a:ln w="16471"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9" name="未知"/>
            <p:cNvSpPr/>
            <p:nvPr/>
          </p:nvSpPr>
          <p:spPr bwMode="auto">
            <a:xfrm>
              <a:off x="1737" y="171"/>
              <a:ext cx="0" cy="238"/>
            </a:xfrm>
            <a:custGeom>
              <a:avLst/>
              <a:gdLst>
                <a:gd name="T0" fmla="*/ 0 h 594"/>
                <a:gd name="T1" fmla="*/ 0 h 594"/>
                <a:gd name="T2" fmla="*/ 0 60000 65536"/>
                <a:gd name="T3" fmla="*/ 0 60000 65536"/>
              </a:gdLst>
              <a:ahLst/>
              <a:cxnLst>
                <a:cxn ang="T2">
                  <a:pos x="0" y="T0"/>
                </a:cxn>
                <a:cxn ang="T3">
                  <a:pos x="0" y="T1"/>
                </a:cxn>
              </a:cxnLst>
              <a:rect l="0" t="0" r="r" b="b"/>
              <a:pathLst>
                <a:path h="594">
                  <a:moveTo>
                    <a:pt x="0" y="0"/>
                  </a:moveTo>
                  <a:lnTo>
                    <a:pt x="0" y="594"/>
                  </a:lnTo>
                </a:path>
              </a:pathLst>
            </a:custGeom>
            <a:noFill/>
            <a:ln w="16471"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0" name="未知"/>
            <p:cNvSpPr/>
            <p:nvPr/>
          </p:nvSpPr>
          <p:spPr bwMode="auto">
            <a:xfrm>
              <a:off x="1675" y="171"/>
              <a:ext cx="64" cy="242"/>
            </a:xfrm>
            <a:custGeom>
              <a:avLst/>
              <a:gdLst>
                <a:gd name="T0" fmla="*/ 0 w 161"/>
                <a:gd name="T1" fmla="*/ 0 h 604"/>
                <a:gd name="T2" fmla="*/ 0 w 161"/>
                <a:gd name="T3" fmla="*/ 0 h 604"/>
                <a:gd name="T4" fmla="*/ 0 w 161"/>
                <a:gd name="T5" fmla="*/ 0 h 604"/>
                <a:gd name="T6" fmla="*/ 0 w 161"/>
                <a:gd name="T7" fmla="*/ 0 h 604"/>
                <a:gd name="T8" fmla="*/ 0 w 161"/>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604">
                  <a:moveTo>
                    <a:pt x="161" y="0"/>
                  </a:moveTo>
                  <a:lnTo>
                    <a:pt x="161" y="593"/>
                  </a:lnTo>
                  <a:lnTo>
                    <a:pt x="0" y="604"/>
                  </a:lnTo>
                  <a:lnTo>
                    <a:pt x="0" y="1"/>
                  </a:lnTo>
                  <a:lnTo>
                    <a:pt x="161"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1" name="未知"/>
            <p:cNvSpPr/>
            <p:nvPr/>
          </p:nvSpPr>
          <p:spPr bwMode="auto">
            <a:xfrm>
              <a:off x="1663" y="158"/>
              <a:ext cx="88" cy="0"/>
            </a:xfrm>
            <a:custGeom>
              <a:avLst/>
              <a:gdLst>
                <a:gd name="T0" fmla="*/ 0 w 219"/>
                <a:gd name="T1" fmla="*/ 0 w 219"/>
                <a:gd name="T2" fmla="*/ 0 60000 65536"/>
                <a:gd name="T3" fmla="*/ 0 60000 65536"/>
              </a:gdLst>
              <a:ahLst/>
              <a:cxnLst>
                <a:cxn ang="T2">
                  <a:pos x="T0" y="0"/>
                </a:cxn>
                <a:cxn ang="T3">
                  <a:pos x="T1" y="0"/>
                </a:cxn>
              </a:cxnLst>
              <a:rect l="0" t="0" r="r" b="b"/>
              <a:pathLst>
                <a:path w="219">
                  <a:moveTo>
                    <a:pt x="219" y="0"/>
                  </a:moveTo>
                  <a:lnTo>
                    <a:pt x="0" y="0"/>
                  </a:lnTo>
                </a:path>
              </a:pathLst>
            </a:custGeom>
            <a:noFill/>
            <a:ln w="1957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2" name="未知"/>
            <p:cNvSpPr/>
            <p:nvPr/>
          </p:nvSpPr>
          <p:spPr bwMode="auto">
            <a:xfrm>
              <a:off x="1661" y="164"/>
              <a:ext cx="92" cy="9"/>
            </a:xfrm>
            <a:custGeom>
              <a:avLst/>
              <a:gdLst>
                <a:gd name="T0" fmla="*/ 0 w 231"/>
                <a:gd name="T1" fmla="*/ 0 h 23"/>
                <a:gd name="T2" fmla="*/ 0 w 231"/>
                <a:gd name="T3" fmla="*/ 0 h 23"/>
                <a:gd name="T4" fmla="*/ 0 w 231"/>
                <a:gd name="T5" fmla="*/ 0 h 23"/>
                <a:gd name="T6" fmla="*/ 0 w 231"/>
                <a:gd name="T7" fmla="*/ 0 h 23"/>
                <a:gd name="T8" fmla="*/ 0 w 231"/>
                <a:gd name="T9" fmla="*/ 0 h 23"/>
                <a:gd name="T10" fmla="*/ 0 w 231"/>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3">
                  <a:moveTo>
                    <a:pt x="209" y="23"/>
                  </a:moveTo>
                  <a:lnTo>
                    <a:pt x="231" y="0"/>
                  </a:lnTo>
                  <a:lnTo>
                    <a:pt x="0" y="0"/>
                  </a:lnTo>
                  <a:lnTo>
                    <a:pt x="24" y="23"/>
                  </a:lnTo>
                  <a:lnTo>
                    <a:pt x="207" y="23"/>
                  </a:lnTo>
                  <a:lnTo>
                    <a:pt x="209"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3" name="未知"/>
            <p:cNvSpPr/>
            <p:nvPr/>
          </p:nvSpPr>
          <p:spPr bwMode="auto">
            <a:xfrm>
              <a:off x="1661" y="155"/>
              <a:ext cx="92" cy="18"/>
            </a:xfrm>
            <a:custGeom>
              <a:avLst/>
              <a:gdLst>
                <a:gd name="T0" fmla="*/ 0 w 231"/>
                <a:gd name="T1" fmla="*/ 0 h 47"/>
                <a:gd name="T2" fmla="*/ 0 w 231"/>
                <a:gd name="T3" fmla="*/ 0 h 47"/>
                <a:gd name="T4" fmla="*/ 0 w 231"/>
                <a:gd name="T5" fmla="*/ 0 h 47"/>
                <a:gd name="T6" fmla="*/ 0 w 231"/>
                <a:gd name="T7" fmla="*/ 0 h 47"/>
                <a:gd name="T8" fmla="*/ 0 w 231"/>
                <a:gd name="T9" fmla="*/ 0 h 47"/>
                <a:gd name="T10" fmla="*/ 0 w 231"/>
                <a:gd name="T11" fmla="*/ 0 h 47"/>
                <a:gd name="T12" fmla="*/ 0 w 231"/>
                <a:gd name="T13" fmla="*/ 0 h 47"/>
                <a:gd name="T14" fmla="*/ 0 w 231"/>
                <a:gd name="T15" fmla="*/ 0 h 47"/>
                <a:gd name="T16" fmla="*/ 0 w 231"/>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7">
                  <a:moveTo>
                    <a:pt x="207" y="47"/>
                  </a:moveTo>
                  <a:lnTo>
                    <a:pt x="231" y="24"/>
                  </a:lnTo>
                  <a:lnTo>
                    <a:pt x="231" y="22"/>
                  </a:lnTo>
                  <a:lnTo>
                    <a:pt x="207" y="0"/>
                  </a:lnTo>
                  <a:lnTo>
                    <a:pt x="24" y="0"/>
                  </a:lnTo>
                  <a:lnTo>
                    <a:pt x="0" y="24"/>
                  </a:lnTo>
                  <a:lnTo>
                    <a:pt x="0" y="26"/>
                  </a:lnTo>
                  <a:lnTo>
                    <a:pt x="24" y="47"/>
                  </a:lnTo>
                  <a:lnTo>
                    <a:pt x="207"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4" name="未知"/>
            <p:cNvSpPr/>
            <p:nvPr/>
          </p:nvSpPr>
          <p:spPr bwMode="auto">
            <a:xfrm>
              <a:off x="1680" y="311"/>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5" name="未知"/>
            <p:cNvSpPr/>
            <p:nvPr/>
          </p:nvSpPr>
          <p:spPr bwMode="auto">
            <a:xfrm>
              <a:off x="1680" y="311"/>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6" name="Rectangle 656"/>
            <p:cNvSpPr>
              <a:spLocks noChangeArrowheads="1"/>
            </p:cNvSpPr>
            <p:nvPr/>
          </p:nvSpPr>
          <p:spPr bwMode="auto">
            <a:xfrm>
              <a:off x="1672" y="302"/>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47" name="Rectangle 657"/>
            <p:cNvSpPr/>
            <p:nvPr/>
          </p:nvSpPr>
          <p:spPr bwMode="auto">
            <a:xfrm>
              <a:off x="1672" y="302"/>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48" name="未知"/>
            <p:cNvSpPr/>
            <p:nvPr/>
          </p:nvSpPr>
          <p:spPr bwMode="auto">
            <a:xfrm>
              <a:off x="1680" y="28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9" name="未知"/>
            <p:cNvSpPr/>
            <p:nvPr/>
          </p:nvSpPr>
          <p:spPr bwMode="auto">
            <a:xfrm>
              <a:off x="1680" y="28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8" y="0"/>
                  </a:lnTo>
                  <a:lnTo>
                    <a:pt x="47" y="39"/>
                  </a:lnTo>
                  <a:lnTo>
                    <a:pt x="39" y="4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0" name="Rectangle 660"/>
            <p:cNvSpPr>
              <a:spLocks noChangeArrowheads="1"/>
            </p:cNvSpPr>
            <p:nvPr/>
          </p:nvSpPr>
          <p:spPr bwMode="auto">
            <a:xfrm>
              <a:off x="1702" y="272"/>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1" name="Rectangle 661"/>
            <p:cNvSpPr/>
            <p:nvPr/>
          </p:nvSpPr>
          <p:spPr bwMode="auto">
            <a:xfrm>
              <a:off x="1702" y="272"/>
              <a:ext cx="6" cy="22"/>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2" name="Rectangle 662"/>
            <p:cNvSpPr>
              <a:spLocks noChangeArrowheads="1"/>
            </p:cNvSpPr>
            <p:nvPr/>
          </p:nvSpPr>
          <p:spPr bwMode="auto">
            <a:xfrm>
              <a:off x="1715" y="302"/>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3" name="Rectangle 663"/>
            <p:cNvSpPr/>
            <p:nvPr/>
          </p:nvSpPr>
          <p:spPr bwMode="auto">
            <a:xfrm>
              <a:off x="1715" y="302"/>
              <a:ext cx="22" cy="6"/>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4" name="未知"/>
            <p:cNvSpPr/>
            <p:nvPr/>
          </p:nvSpPr>
          <p:spPr bwMode="auto">
            <a:xfrm>
              <a:off x="1711" y="31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55" name="未知"/>
            <p:cNvSpPr/>
            <p:nvPr/>
          </p:nvSpPr>
          <p:spPr bwMode="auto">
            <a:xfrm>
              <a:off x="1711" y="31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6" name="Rectangle 666"/>
            <p:cNvSpPr>
              <a:spLocks noChangeArrowheads="1"/>
            </p:cNvSpPr>
            <p:nvPr/>
          </p:nvSpPr>
          <p:spPr bwMode="auto">
            <a:xfrm>
              <a:off x="1702" y="315"/>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7" name="Rectangle 667"/>
            <p:cNvSpPr/>
            <p:nvPr/>
          </p:nvSpPr>
          <p:spPr bwMode="auto">
            <a:xfrm>
              <a:off x="1702" y="315"/>
              <a:ext cx="6" cy="2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8" name="未知"/>
            <p:cNvSpPr/>
            <p:nvPr/>
          </p:nvSpPr>
          <p:spPr bwMode="auto">
            <a:xfrm>
              <a:off x="1711" y="280"/>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8"/>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59" name="未知"/>
            <p:cNvSpPr/>
            <p:nvPr/>
          </p:nvSpPr>
          <p:spPr bwMode="auto">
            <a:xfrm>
              <a:off x="1711" y="280"/>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0" y="38"/>
                  </a:moveTo>
                  <a:lnTo>
                    <a:pt x="38" y="0"/>
                  </a:lnTo>
                  <a:lnTo>
                    <a:pt x="46" y="8"/>
                  </a:lnTo>
                  <a:lnTo>
                    <a:pt x="8" y="47"/>
                  </a:lnTo>
                  <a:lnTo>
                    <a:pt x="0" y="3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0" name="未知"/>
            <p:cNvSpPr/>
            <p:nvPr/>
          </p:nvSpPr>
          <p:spPr bwMode="auto">
            <a:xfrm>
              <a:off x="1684" y="334"/>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4" h="17">
                  <a:moveTo>
                    <a:pt x="52" y="17"/>
                  </a:moveTo>
                  <a:lnTo>
                    <a:pt x="49" y="17"/>
                  </a:lnTo>
                  <a:lnTo>
                    <a:pt x="45" y="16"/>
                  </a:lnTo>
                  <a:lnTo>
                    <a:pt x="42" y="16"/>
                  </a:lnTo>
                  <a:lnTo>
                    <a:pt x="38" y="16"/>
                  </a:lnTo>
                  <a:lnTo>
                    <a:pt x="35" y="15"/>
                  </a:lnTo>
                  <a:lnTo>
                    <a:pt x="21" y="11"/>
                  </a:lnTo>
                  <a:lnTo>
                    <a:pt x="18" y="10"/>
                  </a:lnTo>
                  <a:lnTo>
                    <a:pt x="15" y="9"/>
                  </a:lnTo>
                  <a:lnTo>
                    <a:pt x="12" y="7"/>
                  </a:lnTo>
                  <a:lnTo>
                    <a:pt x="9" y="6"/>
                  </a:lnTo>
                  <a:lnTo>
                    <a:pt x="6" y="4"/>
                  </a:lnTo>
                  <a:lnTo>
                    <a:pt x="3" y="2"/>
                  </a:lnTo>
                  <a:lnTo>
                    <a:pt x="0" y="0"/>
                  </a:lnTo>
                  <a:lnTo>
                    <a:pt x="104" y="0"/>
                  </a:lnTo>
                  <a:lnTo>
                    <a:pt x="101" y="2"/>
                  </a:lnTo>
                  <a:lnTo>
                    <a:pt x="98" y="4"/>
                  </a:lnTo>
                  <a:lnTo>
                    <a:pt x="95" y="6"/>
                  </a:lnTo>
                  <a:lnTo>
                    <a:pt x="92" y="7"/>
                  </a:lnTo>
                  <a:lnTo>
                    <a:pt x="89" y="9"/>
                  </a:lnTo>
                  <a:lnTo>
                    <a:pt x="86" y="10"/>
                  </a:lnTo>
                  <a:lnTo>
                    <a:pt x="83" y="11"/>
                  </a:lnTo>
                  <a:lnTo>
                    <a:pt x="80" y="12"/>
                  </a:lnTo>
                  <a:lnTo>
                    <a:pt x="76" y="13"/>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1" name="未知"/>
            <p:cNvSpPr/>
            <p:nvPr/>
          </p:nvSpPr>
          <p:spPr bwMode="auto">
            <a:xfrm>
              <a:off x="1669" y="276"/>
              <a:ext cx="36" cy="58"/>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w 88"/>
                <a:gd name="T89" fmla="*/ 0 h 144"/>
                <a:gd name="T90" fmla="*/ 0 w 88"/>
                <a:gd name="T91" fmla="*/ 0 h 144"/>
                <a:gd name="T92" fmla="*/ 0 w 88"/>
                <a:gd name="T93" fmla="*/ 0 h 144"/>
                <a:gd name="T94" fmla="*/ 0 w 88"/>
                <a:gd name="T95" fmla="*/ 0 h 144"/>
                <a:gd name="T96" fmla="*/ 0 w 88"/>
                <a:gd name="T97" fmla="*/ 0 h 144"/>
                <a:gd name="T98" fmla="*/ 0 w 88"/>
                <a:gd name="T99" fmla="*/ 0 h 144"/>
                <a:gd name="T100" fmla="*/ 0 w 88"/>
                <a:gd name="T101" fmla="*/ 0 h 1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8" h="144">
                  <a:moveTo>
                    <a:pt x="36" y="144"/>
                  </a:moveTo>
                  <a:lnTo>
                    <a:pt x="36" y="143"/>
                  </a:lnTo>
                  <a:lnTo>
                    <a:pt x="35" y="143"/>
                  </a:lnTo>
                  <a:lnTo>
                    <a:pt x="34" y="142"/>
                  </a:lnTo>
                  <a:lnTo>
                    <a:pt x="33" y="142"/>
                  </a:lnTo>
                  <a:lnTo>
                    <a:pt x="33" y="141"/>
                  </a:lnTo>
                  <a:lnTo>
                    <a:pt x="32" y="140"/>
                  </a:lnTo>
                  <a:lnTo>
                    <a:pt x="31" y="140"/>
                  </a:lnTo>
                  <a:lnTo>
                    <a:pt x="30" y="139"/>
                  </a:lnTo>
                  <a:lnTo>
                    <a:pt x="29" y="138"/>
                  </a:lnTo>
                  <a:lnTo>
                    <a:pt x="28" y="137"/>
                  </a:lnTo>
                  <a:lnTo>
                    <a:pt x="27" y="136"/>
                  </a:lnTo>
                  <a:lnTo>
                    <a:pt x="26" y="135"/>
                  </a:lnTo>
                  <a:lnTo>
                    <a:pt x="24" y="133"/>
                  </a:lnTo>
                  <a:lnTo>
                    <a:pt x="23" y="132"/>
                  </a:lnTo>
                  <a:lnTo>
                    <a:pt x="21" y="130"/>
                  </a:lnTo>
                  <a:lnTo>
                    <a:pt x="20" y="128"/>
                  </a:lnTo>
                  <a:lnTo>
                    <a:pt x="18" y="127"/>
                  </a:lnTo>
                  <a:lnTo>
                    <a:pt x="17" y="125"/>
                  </a:lnTo>
                  <a:lnTo>
                    <a:pt x="16" y="124"/>
                  </a:lnTo>
                  <a:lnTo>
                    <a:pt x="15" y="123"/>
                  </a:lnTo>
                  <a:lnTo>
                    <a:pt x="14" y="121"/>
                  </a:lnTo>
                  <a:lnTo>
                    <a:pt x="8" y="109"/>
                  </a:lnTo>
                  <a:lnTo>
                    <a:pt x="6" y="106"/>
                  </a:lnTo>
                  <a:lnTo>
                    <a:pt x="6" y="104"/>
                  </a:lnTo>
                  <a:lnTo>
                    <a:pt x="5" y="103"/>
                  </a:lnTo>
                  <a:lnTo>
                    <a:pt x="4" y="100"/>
                  </a:lnTo>
                  <a:lnTo>
                    <a:pt x="0" y="78"/>
                  </a:lnTo>
                  <a:lnTo>
                    <a:pt x="0" y="76"/>
                  </a:lnTo>
                  <a:lnTo>
                    <a:pt x="0" y="72"/>
                  </a:lnTo>
                  <a:lnTo>
                    <a:pt x="0" y="61"/>
                  </a:lnTo>
                  <a:lnTo>
                    <a:pt x="1" y="58"/>
                  </a:lnTo>
                  <a:lnTo>
                    <a:pt x="1" y="56"/>
                  </a:lnTo>
                  <a:lnTo>
                    <a:pt x="1" y="55"/>
                  </a:lnTo>
                  <a:lnTo>
                    <a:pt x="2" y="51"/>
                  </a:lnTo>
                  <a:lnTo>
                    <a:pt x="8" y="35"/>
                  </a:lnTo>
                  <a:lnTo>
                    <a:pt x="13" y="26"/>
                  </a:lnTo>
                  <a:lnTo>
                    <a:pt x="14" y="23"/>
                  </a:lnTo>
                  <a:lnTo>
                    <a:pt x="15" y="21"/>
                  </a:lnTo>
                  <a:lnTo>
                    <a:pt x="16" y="20"/>
                  </a:lnTo>
                  <a:lnTo>
                    <a:pt x="17" y="19"/>
                  </a:lnTo>
                  <a:lnTo>
                    <a:pt x="18" y="17"/>
                  </a:lnTo>
                  <a:lnTo>
                    <a:pt x="20" y="16"/>
                  </a:lnTo>
                  <a:lnTo>
                    <a:pt x="21" y="15"/>
                  </a:lnTo>
                  <a:lnTo>
                    <a:pt x="21" y="14"/>
                  </a:lnTo>
                  <a:lnTo>
                    <a:pt x="23" y="12"/>
                  </a:lnTo>
                  <a:lnTo>
                    <a:pt x="24" y="11"/>
                  </a:lnTo>
                  <a:lnTo>
                    <a:pt x="25" y="9"/>
                  </a:lnTo>
                  <a:lnTo>
                    <a:pt x="27" y="8"/>
                  </a:lnTo>
                  <a:lnTo>
                    <a:pt x="28" y="7"/>
                  </a:lnTo>
                  <a:lnTo>
                    <a:pt x="29" y="6"/>
                  </a:lnTo>
                  <a:lnTo>
                    <a:pt x="30" y="5"/>
                  </a:lnTo>
                  <a:lnTo>
                    <a:pt x="31" y="5"/>
                  </a:lnTo>
                  <a:lnTo>
                    <a:pt x="32" y="4"/>
                  </a:lnTo>
                  <a:lnTo>
                    <a:pt x="33" y="3"/>
                  </a:lnTo>
                  <a:lnTo>
                    <a:pt x="33" y="2"/>
                  </a:lnTo>
                  <a:lnTo>
                    <a:pt x="34" y="2"/>
                  </a:lnTo>
                  <a:lnTo>
                    <a:pt x="35" y="1"/>
                  </a:lnTo>
                  <a:lnTo>
                    <a:pt x="36" y="1"/>
                  </a:lnTo>
                  <a:lnTo>
                    <a:pt x="36" y="0"/>
                  </a:lnTo>
                  <a:lnTo>
                    <a:pt x="88" y="0"/>
                  </a:lnTo>
                  <a:lnTo>
                    <a:pt x="85" y="0"/>
                  </a:lnTo>
                  <a:lnTo>
                    <a:pt x="83" y="1"/>
                  </a:lnTo>
                  <a:lnTo>
                    <a:pt x="80" y="1"/>
                  </a:lnTo>
                  <a:lnTo>
                    <a:pt x="77" y="1"/>
                  </a:lnTo>
                  <a:lnTo>
                    <a:pt x="74" y="2"/>
                  </a:lnTo>
                  <a:lnTo>
                    <a:pt x="72" y="2"/>
                  </a:lnTo>
                  <a:lnTo>
                    <a:pt x="69" y="3"/>
                  </a:lnTo>
                  <a:lnTo>
                    <a:pt x="66" y="4"/>
                  </a:lnTo>
                  <a:lnTo>
                    <a:pt x="64" y="5"/>
                  </a:lnTo>
                  <a:lnTo>
                    <a:pt x="63" y="5"/>
                  </a:lnTo>
                  <a:lnTo>
                    <a:pt x="61" y="6"/>
                  </a:lnTo>
                  <a:lnTo>
                    <a:pt x="58" y="7"/>
                  </a:lnTo>
                  <a:lnTo>
                    <a:pt x="49" y="12"/>
                  </a:lnTo>
                  <a:lnTo>
                    <a:pt x="48" y="12"/>
                  </a:lnTo>
                  <a:lnTo>
                    <a:pt x="46" y="14"/>
                  </a:lnTo>
                  <a:lnTo>
                    <a:pt x="45" y="15"/>
                  </a:lnTo>
                  <a:lnTo>
                    <a:pt x="44" y="16"/>
                  </a:lnTo>
                  <a:lnTo>
                    <a:pt x="42" y="17"/>
                  </a:lnTo>
                  <a:lnTo>
                    <a:pt x="40" y="19"/>
                  </a:lnTo>
                  <a:lnTo>
                    <a:pt x="39" y="20"/>
                  </a:lnTo>
                  <a:lnTo>
                    <a:pt x="38" y="21"/>
                  </a:lnTo>
                  <a:lnTo>
                    <a:pt x="36" y="23"/>
                  </a:lnTo>
                  <a:lnTo>
                    <a:pt x="34" y="26"/>
                  </a:lnTo>
                  <a:lnTo>
                    <a:pt x="31" y="29"/>
                  </a:lnTo>
                  <a:lnTo>
                    <a:pt x="30" y="30"/>
                  </a:lnTo>
                  <a:lnTo>
                    <a:pt x="29" y="32"/>
                  </a:lnTo>
                  <a:lnTo>
                    <a:pt x="27" y="35"/>
                  </a:lnTo>
                  <a:lnTo>
                    <a:pt x="25" y="38"/>
                  </a:lnTo>
                  <a:lnTo>
                    <a:pt x="24" y="40"/>
                  </a:lnTo>
                  <a:lnTo>
                    <a:pt x="24" y="41"/>
                  </a:lnTo>
                  <a:lnTo>
                    <a:pt x="22" y="45"/>
                  </a:lnTo>
                  <a:lnTo>
                    <a:pt x="18" y="58"/>
                  </a:lnTo>
                  <a:lnTo>
                    <a:pt x="17" y="61"/>
                  </a:lnTo>
                  <a:lnTo>
                    <a:pt x="17" y="65"/>
                  </a:lnTo>
                  <a:lnTo>
                    <a:pt x="17" y="67"/>
                  </a:lnTo>
                  <a:lnTo>
                    <a:pt x="17" y="68"/>
                  </a:lnTo>
                  <a:lnTo>
                    <a:pt x="17" y="72"/>
                  </a:lnTo>
                  <a:lnTo>
                    <a:pt x="17" y="76"/>
                  </a:lnTo>
                  <a:lnTo>
                    <a:pt x="17" y="78"/>
                  </a:lnTo>
                  <a:lnTo>
                    <a:pt x="17" y="79"/>
                  </a:lnTo>
                  <a:lnTo>
                    <a:pt x="17" y="83"/>
                  </a:lnTo>
                  <a:lnTo>
                    <a:pt x="18" y="86"/>
                  </a:lnTo>
                  <a:lnTo>
                    <a:pt x="18" y="88"/>
                  </a:lnTo>
                  <a:lnTo>
                    <a:pt x="19" y="89"/>
                  </a:lnTo>
                  <a:lnTo>
                    <a:pt x="20" y="93"/>
                  </a:lnTo>
                  <a:lnTo>
                    <a:pt x="20" y="94"/>
                  </a:lnTo>
                  <a:lnTo>
                    <a:pt x="21" y="96"/>
                  </a:lnTo>
                  <a:lnTo>
                    <a:pt x="22" y="99"/>
                  </a:lnTo>
                  <a:lnTo>
                    <a:pt x="22" y="100"/>
                  </a:lnTo>
                  <a:lnTo>
                    <a:pt x="24" y="103"/>
                  </a:lnTo>
                  <a:lnTo>
                    <a:pt x="24" y="104"/>
                  </a:lnTo>
                  <a:lnTo>
                    <a:pt x="25" y="106"/>
                  </a:lnTo>
                  <a:lnTo>
                    <a:pt x="27" y="109"/>
                  </a:lnTo>
                  <a:lnTo>
                    <a:pt x="29" y="112"/>
                  </a:lnTo>
                  <a:lnTo>
                    <a:pt x="30" y="114"/>
                  </a:lnTo>
                  <a:lnTo>
                    <a:pt x="31" y="115"/>
                  </a:lnTo>
                  <a:lnTo>
                    <a:pt x="33" y="118"/>
                  </a:lnTo>
                  <a:lnTo>
                    <a:pt x="36" y="121"/>
                  </a:lnTo>
                  <a:lnTo>
                    <a:pt x="38" y="123"/>
                  </a:lnTo>
                  <a:lnTo>
                    <a:pt x="39" y="124"/>
                  </a:lnTo>
                  <a:lnTo>
                    <a:pt x="40" y="125"/>
                  </a:lnTo>
                  <a:lnTo>
                    <a:pt x="42" y="127"/>
                  </a:lnTo>
                  <a:lnTo>
                    <a:pt x="44" y="128"/>
                  </a:lnTo>
                  <a:lnTo>
                    <a:pt x="45" y="130"/>
                  </a:lnTo>
                  <a:lnTo>
                    <a:pt x="46" y="130"/>
                  </a:lnTo>
                  <a:lnTo>
                    <a:pt x="48" y="132"/>
                  </a:lnTo>
                  <a:lnTo>
                    <a:pt x="49" y="132"/>
                  </a:lnTo>
                  <a:lnTo>
                    <a:pt x="51" y="133"/>
                  </a:lnTo>
                  <a:lnTo>
                    <a:pt x="53" y="135"/>
                  </a:lnTo>
                  <a:lnTo>
                    <a:pt x="56" y="136"/>
                  </a:lnTo>
                  <a:lnTo>
                    <a:pt x="64" y="140"/>
                  </a:lnTo>
                  <a:lnTo>
                    <a:pt x="66" y="140"/>
                  </a:lnTo>
                  <a:lnTo>
                    <a:pt x="69" y="141"/>
                  </a:lnTo>
                  <a:lnTo>
                    <a:pt x="71" y="142"/>
                  </a:lnTo>
                  <a:lnTo>
                    <a:pt x="74" y="142"/>
                  </a:lnTo>
                  <a:lnTo>
                    <a:pt x="77" y="143"/>
                  </a:lnTo>
                  <a:lnTo>
                    <a:pt x="80" y="143"/>
                  </a:lnTo>
                  <a:lnTo>
                    <a:pt x="83" y="143"/>
                  </a:lnTo>
                  <a:lnTo>
                    <a:pt x="85" y="144"/>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2" name="未知"/>
            <p:cNvSpPr/>
            <p:nvPr/>
          </p:nvSpPr>
          <p:spPr bwMode="auto">
            <a:xfrm>
              <a:off x="1705" y="276"/>
              <a:ext cx="35"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w 89"/>
                <a:gd name="T97" fmla="*/ 0 h 1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9" h="144">
                  <a:moveTo>
                    <a:pt x="0" y="144"/>
                  </a:moveTo>
                  <a:lnTo>
                    <a:pt x="17" y="142"/>
                  </a:lnTo>
                  <a:lnTo>
                    <a:pt x="35" y="135"/>
                  </a:lnTo>
                  <a:lnTo>
                    <a:pt x="38" y="133"/>
                  </a:lnTo>
                  <a:lnTo>
                    <a:pt x="40" y="132"/>
                  </a:lnTo>
                  <a:lnTo>
                    <a:pt x="42" y="130"/>
                  </a:lnTo>
                  <a:lnTo>
                    <a:pt x="43" y="129"/>
                  </a:lnTo>
                  <a:lnTo>
                    <a:pt x="45" y="128"/>
                  </a:lnTo>
                  <a:lnTo>
                    <a:pt x="55" y="118"/>
                  </a:lnTo>
                  <a:lnTo>
                    <a:pt x="57" y="116"/>
                  </a:lnTo>
                  <a:lnTo>
                    <a:pt x="58" y="114"/>
                  </a:lnTo>
                  <a:lnTo>
                    <a:pt x="60" y="112"/>
                  </a:lnTo>
                  <a:lnTo>
                    <a:pt x="61" y="109"/>
                  </a:lnTo>
                  <a:lnTo>
                    <a:pt x="63" y="107"/>
                  </a:lnTo>
                  <a:lnTo>
                    <a:pt x="64" y="105"/>
                  </a:lnTo>
                  <a:lnTo>
                    <a:pt x="65" y="102"/>
                  </a:lnTo>
                  <a:lnTo>
                    <a:pt x="66" y="99"/>
                  </a:lnTo>
                  <a:lnTo>
                    <a:pt x="67" y="99"/>
                  </a:lnTo>
                  <a:lnTo>
                    <a:pt x="68" y="97"/>
                  </a:lnTo>
                  <a:lnTo>
                    <a:pt x="68" y="94"/>
                  </a:lnTo>
                  <a:lnTo>
                    <a:pt x="69" y="92"/>
                  </a:lnTo>
                  <a:lnTo>
                    <a:pt x="72" y="79"/>
                  </a:lnTo>
                  <a:lnTo>
                    <a:pt x="72" y="78"/>
                  </a:lnTo>
                  <a:lnTo>
                    <a:pt x="72" y="75"/>
                  </a:lnTo>
                  <a:lnTo>
                    <a:pt x="72" y="72"/>
                  </a:lnTo>
                  <a:lnTo>
                    <a:pt x="69" y="52"/>
                  </a:lnTo>
                  <a:lnTo>
                    <a:pt x="68" y="50"/>
                  </a:lnTo>
                  <a:lnTo>
                    <a:pt x="68" y="47"/>
                  </a:lnTo>
                  <a:lnTo>
                    <a:pt x="67" y="45"/>
                  </a:lnTo>
                  <a:lnTo>
                    <a:pt x="66" y="45"/>
                  </a:lnTo>
                  <a:lnTo>
                    <a:pt x="65" y="42"/>
                  </a:lnTo>
                  <a:lnTo>
                    <a:pt x="64" y="40"/>
                  </a:lnTo>
                  <a:lnTo>
                    <a:pt x="64" y="39"/>
                  </a:lnTo>
                  <a:lnTo>
                    <a:pt x="63" y="37"/>
                  </a:lnTo>
                  <a:lnTo>
                    <a:pt x="55" y="26"/>
                  </a:lnTo>
                  <a:lnTo>
                    <a:pt x="53" y="23"/>
                  </a:lnTo>
                  <a:lnTo>
                    <a:pt x="51" y="21"/>
                  </a:lnTo>
                  <a:lnTo>
                    <a:pt x="50" y="20"/>
                  </a:lnTo>
                  <a:lnTo>
                    <a:pt x="49" y="19"/>
                  </a:lnTo>
                  <a:lnTo>
                    <a:pt x="47" y="17"/>
                  </a:lnTo>
                  <a:lnTo>
                    <a:pt x="45" y="16"/>
                  </a:lnTo>
                  <a:lnTo>
                    <a:pt x="43" y="15"/>
                  </a:lnTo>
                  <a:lnTo>
                    <a:pt x="42" y="14"/>
                  </a:lnTo>
                  <a:lnTo>
                    <a:pt x="40" y="12"/>
                  </a:lnTo>
                  <a:lnTo>
                    <a:pt x="38" y="11"/>
                  </a:lnTo>
                  <a:lnTo>
                    <a:pt x="35" y="9"/>
                  </a:lnTo>
                  <a:lnTo>
                    <a:pt x="33" y="8"/>
                  </a:lnTo>
                  <a:lnTo>
                    <a:pt x="17" y="2"/>
                  </a:lnTo>
                  <a:lnTo>
                    <a:pt x="14" y="2"/>
                  </a:lnTo>
                  <a:lnTo>
                    <a:pt x="0" y="0"/>
                  </a:lnTo>
                  <a:lnTo>
                    <a:pt x="52" y="0"/>
                  </a:lnTo>
                  <a:lnTo>
                    <a:pt x="53" y="1"/>
                  </a:lnTo>
                  <a:lnTo>
                    <a:pt x="54" y="1"/>
                  </a:lnTo>
                  <a:lnTo>
                    <a:pt x="54" y="2"/>
                  </a:lnTo>
                  <a:lnTo>
                    <a:pt x="55" y="2"/>
                  </a:lnTo>
                  <a:lnTo>
                    <a:pt x="56" y="3"/>
                  </a:lnTo>
                  <a:lnTo>
                    <a:pt x="57" y="4"/>
                  </a:lnTo>
                  <a:lnTo>
                    <a:pt x="58" y="5"/>
                  </a:lnTo>
                  <a:lnTo>
                    <a:pt x="59" y="6"/>
                  </a:lnTo>
                  <a:lnTo>
                    <a:pt x="60" y="7"/>
                  </a:lnTo>
                  <a:lnTo>
                    <a:pt x="62" y="8"/>
                  </a:lnTo>
                  <a:lnTo>
                    <a:pt x="63" y="9"/>
                  </a:lnTo>
                  <a:lnTo>
                    <a:pt x="64" y="11"/>
                  </a:lnTo>
                  <a:lnTo>
                    <a:pt x="66" y="12"/>
                  </a:lnTo>
                  <a:lnTo>
                    <a:pt x="67" y="14"/>
                  </a:lnTo>
                  <a:lnTo>
                    <a:pt x="68" y="15"/>
                  </a:lnTo>
                  <a:lnTo>
                    <a:pt x="69" y="16"/>
                  </a:lnTo>
                  <a:lnTo>
                    <a:pt x="70" y="17"/>
                  </a:lnTo>
                  <a:lnTo>
                    <a:pt x="72" y="19"/>
                  </a:lnTo>
                  <a:lnTo>
                    <a:pt x="72" y="20"/>
                  </a:lnTo>
                  <a:lnTo>
                    <a:pt x="73" y="21"/>
                  </a:lnTo>
                  <a:lnTo>
                    <a:pt x="74" y="23"/>
                  </a:lnTo>
                  <a:lnTo>
                    <a:pt x="76" y="26"/>
                  </a:lnTo>
                  <a:lnTo>
                    <a:pt x="77" y="28"/>
                  </a:lnTo>
                  <a:lnTo>
                    <a:pt x="78" y="30"/>
                  </a:lnTo>
                  <a:lnTo>
                    <a:pt x="80" y="32"/>
                  </a:lnTo>
                  <a:lnTo>
                    <a:pt x="81" y="35"/>
                  </a:lnTo>
                  <a:lnTo>
                    <a:pt x="82" y="37"/>
                  </a:lnTo>
                  <a:lnTo>
                    <a:pt x="82" y="39"/>
                  </a:lnTo>
                  <a:lnTo>
                    <a:pt x="83" y="40"/>
                  </a:lnTo>
                  <a:lnTo>
                    <a:pt x="86" y="50"/>
                  </a:lnTo>
                  <a:lnTo>
                    <a:pt x="87" y="52"/>
                  </a:lnTo>
                  <a:lnTo>
                    <a:pt x="87" y="53"/>
                  </a:lnTo>
                  <a:lnTo>
                    <a:pt x="87" y="55"/>
                  </a:lnTo>
                  <a:lnTo>
                    <a:pt x="88" y="58"/>
                  </a:lnTo>
                  <a:lnTo>
                    <a:pt x="88" y="61"/>
                  </a:lnTo>
                  <a:lnTo>
                    <a:pt x="88" y="64"/>
                  </a:lnTo>
                  <a:lnTo>
                    <a:pt x="89" y="65"/>
                  </a:lnTo>
                  <a:lnTo>
                    <a:pt x="89" y="66"/>
                  </a:lnTo>
                  <a:lnTo>
                    <a:pt x="89" y="69"/>
                  </a:lnTo>
                  <a:lnTo>
                    <a:pt x="89" y="72"/>
                  </a:lnTo>
                  <a:lnTo>
                    <a:pt x="89" y="75"/>
                  </a:lnTo>
                  <a:lnTo>
                    <a:pt x="89" y="78"/>
                  </a:lnTo>
                  <a:lnTo>
                    <a:pt x="89" y="79"/>
                  </a:lnTo>
                  <a:lnTo>
                    <a:pt x="88" y="81"/>
                  </a:lnTo>
                  <a:lnTo>
                    <a:pt x="88" y="83"/>
                  </a:lnTo>
                  <a:lnTo>
                    <a:pt x="88" y="86"/>
                  </a:lnTo>
                  <a:lnTo>
                    <a:pt x="87" y="89"/>
                  </a:lnTo>
                  <a:lnTo>
                    <a:pt x="87" y="92"/>
                  </a:lnTo>
                  <a:lnTo>
                    <a:pt x="86" y="94"/>
                  </a:lnTo>
                  <a:lnTo>
                    <a:pt x="85" y="97"/>
                  </a:lnTo>
                  <a:lnTo>
                    <a:pt x="85" y="99"/>
                  </a:lnTo>
                  <a:lnTo>
                    <a:pt x="84" y="102"/>
                  </a:lnTo>
                  <a:lnTo>
                    <a:pt x="83" y="105"/>
                  </a:lnTo>
                  <a:lnTo>
                    <a:pt x="82" y="105"/>
                  </a:lnTo>
                  <a:lnTo>
                    <a:pt x="82" y="107"/>
                  </a:lnTo>
                  <a:lnTo>
                    <a:pt x="81" y="109"/>
                  </a:lnTo>
                  <a:lnTo>
                    <a:pt x="80" y="112"/>
                  </a:lnTo>
                  <a:lnTo>
                    <a:pt x="78" y="114"/>
                  </a:lnTo>
                  <a:lnTo>
                    <a:pt x="77" y="116"/>
                  </a:lnTo>
                  <a:lnTo>
                    <a:pt x="76" y="118"/>
                  </a:lnTo>
                  <a:lnTo>
                    <a:pt x="76" y="119"/>
                  </a:lnTo>
                  <a:lnTo>
                    <a:pt x="74" y="121"/>
                  </a:lnTo>
                  <a:lnTo>
                    <a:pt x="73" y="123"/>
                  </a:lnTo>
                  <a:lnTo>
                    <a:pt x="72" y="124"/>
                  </a:lnTo>
                  <a:lnTo>
                    <a:pt x="72" y="125"/>
                  </a:lnTo>
                  <a:lnTo>
                    <a:pt x="70" y="127"/>
                  </a:lnTo>
                  <a:lnTo>
                    <a:pt x="69" y="128"/>
                  </a:lnTo>
                  <a:lnTo>
                    <a:pt x="68" y="129"/>
                  </a:lnTo>
                  <a:lnTo>
                    <a:pt x="67" y="130"/>
                  </a:lnTo>
                  <a:lnTo>
                    <a:pt x="66" y="132"/>
                  </a:lnTo>
                  <a:lnTo>
                    <a:pt x="64" y="133"/>
                  </a:lnTo>
                  <a:lnTo>
                    <a:pt x="63" y="135"/>
                  </a:lnTo>
                  <a:lnTo>
                    <a:pt x="62" y="136"/>
                  </a:lnTo>
                  <a:lnTo>
                    <a:pt x="60" y="137"/>
                  </a:lnTo>
                  <a:lnTo>
                    <a:pt x="59" y="138"/>
                  </a:lnTo>
                  <a:lnTo>
                    <a:pt x="58" y="139"/>
                  </a:lnTo>
                  <a:lnTo>
                    <a:pt x="58" y="140"/>
                  </a:lnTo>
                  <a:lnTo>
                    <a:pt x="57" y="140"/>
                  </a:lnTo>
                  <a:lnTo>
                    <a:pt x="56" y="141"/>
                  </a:lnTo>
                  <a:lnTo>
                    <a:pt x="55" y="142"/>
                  </a:lnTo>
                  <a:lnTo>
                    <a:pt x="54" y="142"/>
                  </a:lnTo>
                  <a:lnTo>
                    <a:pt x="54" y="143"/>
                  </a:lnTo>
                  <a:lnTo>
                    <a:pt x="53" y="143"/>
                  </a:lnTo>
                  <a:lnTo>
                    <a:pt x="53" y="1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3" name="未知"/>
            <p:cNvSpPr/>
            <p:nvPr/>
          </p:nvSpPr>
          <p:spPr bwMode="auto">
            <a:xfrm>
              <a:off x="1684" y="269"/>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4" h="17">
                  <a:moveTo>
                    <a:pt x="0" y="17"/>
                  </a:moveTo>
                  <a:lnTo>
                    <a:pt x="0" y="17"/>
                  </a:lnTo>
                  <a:lnTo>
                    <a:pt x="3" y="15"/>
                  </a:lnTo>
                  <a:lnTo>
                    <a:pt x="6" y="13"/>
                  </a:lnTo>
                  <a:lnTo>
                    <a:pt x="9" y="12"/>
                  </a:lnTo>
                  <a:lnTo>
                    <a:pt x="12" y="10"/>
                  </a:lnTo>
                  <a:lnTo>
                    <a:pt x="15" y="8"/>
                  </a:lnTo>
                  <a:lnTo>
                    <a:pt x="18" y="7"/>
                  </a:lnTo>
                  <a:lnTo>
                    <a:pt x="21" y="6"/>
                  </a:lnTo>
                  <a:lnTo>
                    <a:pt x="25" y="5"/>
                  </a:lnTo>
                  <a:lnTo>
                    <a:pt x="38" y="1"/>
                  </a:lnTo>
                  <a:lnTo>
                    <a:pt x="52" y="0"/>
                  </a:lnTo>
                  <a:lnTo>
                    <a:pt x="56" y="0"/>
                  </a:lnTo>
                  <a:lnTo>
                    <a:pt x="59" y="1"/>
                  </a:lnTo>
                  <a:lnTo>
                    <a:pt x="63" y="1"/>
                  </a:lnTo>
                  <a:lnTo>
                    <a:pt x="66" y="1"/>
                  </a:lnTo>
                  <a:lnTo>
                    <a:pt x="70" y="2"/>
                  </a:lnTo>
                  <a:lnTo>
                    <a:pt x="73" y="3"/>
                  </a:lnTo>
                  <a:lnTo>
                    <a:pt x="76" y="4"/>
                  </a:lnTo>
                  <a:lnTo>
                    <a:pt x="80" y="5"/>
                  </a:lnTo>
                  <a:lnTo>
                    <a:pt x="83" y="6"/>
                  </a:lnTo>
                  <a:lnTo>
                    <a:pt x="86" y="7"/>
                  </a:lnTo>
                  <a:lnTo>
                    <a:pt x="89" y="8"/>
                  </a:lnTo>
                  <a:lnTo>
                    <a:pt x="92" y="10"/>
                  </a:lnTo>
                  <a:lnTo>
                    <a:pt x="95" y="12"/>
                  </a:lnTo>
                  <a:lnTo>
                    <a:pt x="98" y="13"/>
                  </a:lnTo>
                  <a:lnTo>
                    <a:pt x="101" y="15"/>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4" name="未知"/>
            <p:cNvSpPr/>
            <p:nvPr/>
          </p:nvSpPr>
          <p:spPr bwMode="auto">
            <a:xfrm>
              <a:off x="1676" y="276"/>
              <a:ext cx="57" cy="58"/>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21" y="21"/>
                  </a:moveTo>
                  <a:lnTo>
                    <a:pt x="71" y="0"/>
                  </a:lnTo>
                  <a:lnTo>
                    <a:pt x="74" y="0"/>
                  </a:lnTo>
                  <a:lnTo>
                    <a:pt x="128" y="28"/>
                  </a:lnTo>
                  <a:lnTo>
                    <a:pt x="143" y="72"/>
                  </a:lnTo>
                  <a:lnTo>
                    <a:pt x="143" y="75"/>
                  </a:lnTo>
                  <a:lnTo>
                    <a:pt x="116" y="128"/>
                  </a:lnTo>
                  <a:lnTo>
                    <a:pt x="71" y="144"/>
                  </a:lnTo>
                  <a:lnTo>
                    <a:pt x="68" y="144"/>
                  </a:lnTo>
                  <a:lnTo>
                    <a:pt x="13" y="114"/>
                  </a:lnTo>
                  <a:lnTo>
                    <a:pt x="0" y="72"/>
                  </a:lnTo>
                  <a:lnTo>
                    <a:pt x="0" y="67"/>
                  </a:lnTo>
                  <a:lnTo>
                    <a:pt x="21" y="21"/>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5" name="未知"/>
            <p:cNvSpPr/>
            <p:nvPr/>
          </p:nvSpPr>
          <p:spPr bwMode="auto">
            <a:xfrm>
              <a:off x="1669" y="269"/>
              <a:ext cx="71" cy="72"/>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8">
                  <a:moveTo>
                    <a:pt x="0" y="89"/>
                  </a:moveTo>
                  <a:lnTo>
                    <a:pt x="21" y="147"/>
                  </a:lnTo>
                  <a:lnTo>
                    <a:pt x="74" y="177"/>
                  </a:lnTo>
                  <a:lnTo>
                    <a:pt x="88" y="178"/>
                  </a:lnTo>
                  <a:lnTo>
                    <a:pt x="92" y="178"/>
                  </a:lnTo>
                  <a:lnTo>
                    <a:pt x="148" y="154"/>
                  </a:lnTo>
                  <a:lnTo>
                    <a:pt x="177" y="96"/>
                  </a:lnTo>
                  <a:lnTo>
                    <a:pt x="177" y="89"/>
                  </a:lnTo>
                  <a:lnTo>
                    <a:pt x="177" y="82"/>
                  </a:lnTo>
                  <a:lnTo>
                    <a:pt x="151" y="26"/>
                  </a:lnTo>
                  <a:lnTo>
                    <a:pt x="95" y="1"/>
                  </a:lnTo>
                  <a:lnTo>
                    <a:pt x="88" y="0"/>
                  </a:lnTo>
                  <a:lnTo>
                    <a:pt x="85" y="0"/>
                  </a:lnTo>
                  <a:lnTo>
                    <a:pt x="28" y="24"/>
                  </a:lnTo>
                  <a:lnTo>
                    <a:pt x="0" y="78"/>
                  </a:lnTo>
                  <a:lnTo>
                    <a:pt x="0" y="8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6" name="未知"/>
            <p:cNvSpPr/>
            <p:nvPr/>
          </p:nvSpPr>
          <p:spPr bwMode="auto">
            <a:xfrm>
              <a:off x="1695" y="314"/>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0" h="11">
                  <a:moveTo>
                    <a:pt x="25" y="11"/>
                  </a:moveTo>
                  <a:lnTo>
                    <a:pt x="24" y="11"/>
                  </a:lnTo>
                  <a:lnTo>
                    <a:pt x="23" y="11"/>
                  </a:lnTo>
                  <a:lnTo>
                    <a:pt x="20" y="11"/>
                  </a:lnTo>
                  <a:lnTo>
                    <a:pt x="19" y="10"/>
                  </a:lnTo>
                  <a:lnTo>
                    <a:pt x="17" y="10"/>
                  </a:lnTo>
                  <a:lnTo>
                    <a:pt x="16" y="10"/>
                  </a:lnTo>
                  <a:lnTo>
                    <a:pt x="15" y="10"/>
                  </a:lnTo>
                  <a:lnTo>
                    <a:pt x="14" y="9"/>
                  </a:lnTo>
                  <a:lnTo>
                    <a:pt x="13" y="9"/>
                  </a:lnTo>
                  <a:lnTo>
                    <a:pt x="11" y="8"/>
                  </a:lnTo>
                  <a:lnTo>
                    <a:pt x="10" y="8"/>
                  </a:lnTo>
                  <a:lnTo>
                    <a:pt x="9" y="7"/>
                  </a:lnTo>
                  <a:lnTo>
                    <a:pt x="8" y="6"/>
                  </a:lnTo>
                  <a:lnTo>
                    <a:pt x="7" y="6"/>
                  </a:lnTo>
                  <a:lnTo>
                    <a:pt x="5" y="4"/>
                  </a:lnTo>
                  <a:lnTo>
                    <a:pt x="4" y="3"/>
                  </a:lnTo>
                  <a:lnTo>
                    <a:pt x="3" y="2"/>
                  </a:lnTo>
                  <a:lnTo>
                    <a:pt x="2" y="1"/>
                  </a:lnTo>
                  <a:lnTo>
                    <a:pt x="1" y="0"/>
                  </a:lnTo>
                  <a:lnTo>
                    <a:pt x="0" y="0"/>
                  </a:lnTo>
                  <a:lnTo>
                    <a:pt x="50" y="0"/>
                  </a:lnTo>
                  <a:lnTo>
                    <a:pt x="49" y="0"/>
                  </a:lnTo>
                  <a:lnTo>
                    <a:pt x="49" y="1"/>
                  </a:lnTo>
                  <a:lnTo>
                    <a:pt x="48" y="2"/>
                  </a:lnTo>
                  <a:lnTo>
                    <a:pt x="47" y="3"/>
                  </a:lnTo>
                  <a:lnTo>
                    <a:pt x="46" y="4"/>
                  </a:lnTo>
                  <a:lnTo>
                    <a:pt x="45" y="5"/>
                  </a:lnTo>
                  <a:lnTo>
                    <a:pt x="42" y="6"/>
                  </a:lnTo>
                  <a:lnTo>
                    <a:pt x="41" y="7"/>
                  </a:lnTo>
                  <a:lnTo>
                    <a:pt x="40" y="8"/>
                  </a:lnTo>
                  <a:lnTo>
                    <a:pt x="39" y="8"/>
                  </a:lnTo>
                  <a:lnTo>
                    <a:pt x="38" y="9"/>
                  </a:lnTo>
                  <a:lnTo>
                    <a:pt x="37" y="9"/>
                  </a:lnTo>
                  <a:lnTo>
                    <a:pt x="35" y="10"/>
                  </a:lnTo>
                  <a:lnTo>
                    <a:pt x="34" y="10"/>
                  </a:lnTo>
                  <a:lnTo>
                    <a:pt x="33" y="10"/>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7" name="未知"/>
            <p:cNvSpPr/>
            <p:nvPr/>
          </p:nvSpPr>
          <p:spPr bwMode="auto">
            <a:xfrm>
              <a:off x="1691" y="296"/>
              <a:ext cx="14"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w 33"/>
                <a:gd name="T113" fmla="*/ 0 h 44"/>
                <a:gd name="T114" fmla="*/ 0 w 33"/>
                <a:gd name="T115" fmla="*/ 0 h 44"/>
                <a:gd name="T116" fmla="*/ 0 w 33"/>
                <a:gd name="T117" fmla="*/ 0 h 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3" h="44">
                  <a:moveTo>
                    <a:pt x="8" y="44"/>
                  </a:moveTo>
                  <a:lnTo>
                    <a:pt x="8" y="44"/>
                  </a:lnTo>
                  <a:lnTo>
                    <a:pt x="8" y="43"/>
                  </a:lnTo>
                  <a:lnTo>
                    <a:pt x="7" y="43"/>
                  </a:lnTo>
                  <a:lnTo>
                    <a:pt x="7" y="42"/>
                  </a:lnTo>
                  <a:lnTo>
                    <a:pt x="6" y="41"/>
                  </a:lnTo>
                  <a:lnTo>
                    <a:pt x="6" y="40"/>
                  </a:lnTo>
                  <a:lnTo>
                    <a:pt x="5" y="40"/>
                  </a:lnTo>
                  <a:lnTo>
                    <a:pt x="5" y="39"/>
                  </a:lnTo>
                  <a:lnTo>
                    <a:pt x="4" y="38"/>
                  </a:lnTo>
                  <a:lnTo>
                    <a:pt x="4" y="37"/>
                  </a:lnTo>
                  <a:lnTo>
                    <a:pt x="3" y="36"/>
                  </a:lnTo>
                  <a:lnTo>
                    <a:pt x="3" y="35"/>
                  </a:lnTo>
                  <a:lnTo>
                    <a:pt x="2" y="34"/>
                  </a:lnTo>
                  <a:lnTo>
                    <a:pt x="2" y="33"/>
                  </a:lnTo>
                  <a:lnTo>
                    <a:pt x="2" y="32"/>
                  </a:lnTo>
                  <a:lnTo>
                    <a:pt x="1" y="31"/>
                  </a:lnTo>
                  <a:lnTo>
                    <a:pt x="1" y="30"/>
                  </a:lnTo>
                  <a:lnTo>
                    <a:pt x="1" y="29"/>
                  </a:lnTo>
                  <a:lnTo>
                    <a:pt x="1" y="27"/>
                  </a:lnTo>
                  <a:lnTo>
                    <a:pt x="0" y="26"/>
                  </a:lnTo>
                  <a:lnTo>
                    <a:pt x="0" y="22"/>
                  </a:lnTo>
                  <a:lnTo>
                    <a:pt x="0" y="21"/>
                  </a:lnTo>
                  <a:lnTo>
                    <a:pt x="0" y="20"/>
                  </a:lnTo>
                  <a:lnTo>
                    <a:pt x="0" y="19"/>
                  </a:lnTo>
                  <a:lnTo>
                    <a:pt x="0" y="18"/>
                  </a:lnTo>
                  <a:lnTo>
                    <a:pt x="1" y="17"/>
                  </a:lnTo>
                  <a:lnTo>
                    <a:pt x="1" y="16"/>
                  </a:lnTo>
                  <a:lnTo>
                    <a:pt x="1" y="14"/>
                  </a:lnTo>
                  <a:lnTo>
                    <a:pt x="1" y="13"/>
                  </a:lnTo>
                  <a:lnTo>
                    <a:pt x="2" y="12"/>
                  </a:lnTo>
                  <a:lnTo>
                    <a:pt x="2" y="11"/>
                  </a:lnTo>
                  <a:lnTo>
                    <a:pt x="3" y="9"/>
                  </a:lnTo>
                  <a:lnTo>
                    <a:pt x="3" y="8"/>
                  </a:lnTo>
                  <a:lnTo>
                    <a:pt x="4" y="7"/>
                  </a:lnTo>
                  <a:lnTo>
                    <a:pt x="4" y="6"/>
                  </a:lnTo>
                  <a:lnTo>
                    <a:pt x="5" y="6"/>
                  </a:lnTo>
                  <a:lnTo>
                    <a:pt x="5" y="5"/>
                  </a:lnTo>
                  <a:lnTo>
                    <a:pt x="5" y="4"/>
                  </a:lnTo>
                  <a:lnTo>
                    <a:pt x="6" y="4"/>
                  </a:lnTo>
                  <a:lnTo>
                    <a:pt x="6" y="3"/>
                  </a:lnTo>
                  <a:lnTo>
                    <a:pt x="7" y="2"/>
                  </a:lnTo>
                  <a:lnTo>
                    <a:pt x="8" y="1"/>
                  </a:lnTo>
                  <a:lnTo>
                    <a:pt x="8" y="0"/>
                  </a:lnTo>
                  <a:lnTo>
                    <a:pt x="33" y="0"/>
                  </a:lnTo>
                  <a:lnTo>
                    <a:pt x="30" y="1"/>
                  </a:lnTo>
                  <a:lnTo>
                    <a:pt x="29" y="1"/>
                  </a:lnTo>
                  <a:lnTo>
                    <a:pt x="28" y="1"/>
                  </a:lnTo>
                  <a:lnTo>
                    <a:pt x="27" y="1"/>
                  </a:lnTo>
                  <a:lnTo>
                    <a:pt x="26" y="1"/>
                  </a:lnTo>
                  <a:lnTo>
                    <a:pt x="26" y="2"/>
                  </a:lnTo>
                  <a:lnTo>
                    <a:pt x="25" y="2"/>
                  </a:lnTo>
                  <a:lnTo>
                    <a:pt x="24" y="2"/>
                  </a:lnTo>
                  <a:lnTo>
                    <a:pt x="23" y="3"/>
                  </a:lnTo>
                  <a:lnTo>
                    <a:pt x="18" y="7"/>
                  </a:lnTo>
                  <a:lnTo>
                    <a:pt x="17" y="8"/>
                  </a:lnTo>
                  <a:lnTo>
                    <a:pt x="16" y="8"/>
                  </a:lnTo>
                  <a:lnTo>
                    <a:pt x="16" y="9"/>
                  </a:lnTo>
                  <a:lnTo>
                    <a:pt x="15" y="11"/>
                  </a:lnTo>
                  <a:lnTo>
                    <a:pt x="14" y="12"/>
                  </a:lnTo>
                  <a:lnTo>
                    <a:pt x="13" y="13"/>
                  </a:lnTo>
                  <a:lnTo>
                    <a:pt x="13" y="14"/>
                  </a:lnTo>
                  <a:lnTo>
                    <a:pt x="13" y="15"/>
                  </a:lnTo>
                  <a:lnTo>
                    <a:pt x="12" y="17"/>
                  </a:lnTo>
                  <a:lnTo>
                    <a:pt x="12" y="18"/>
                  </a:lnTo>
                  <a:lnTo>
                    <a:pt x="12" y="19"/>
                  </a:lnTo>
                  <a:lnTo>
                    <a:pt x="12" y="20"/>
                  </a:lnTo>
                  <a:lnTo>
                    <a:pt x="12" y="21"/>
                  </a:lnTo>
                  <a:lnTo>
                    <a:pt x="12" y="22"/>
                  </a:lnTo>
                  <a:lnTo>
                    <a:pt x="12" y="23"/>
                  </a:lnTo>
                  <a:lnTo>
                    <a:pt x="12" y="24"/>
                  </a:lnTo>
                  <a:lnTo>
                    <a:pt x="12" y="25"/>
                  </a:lnTo>
                  <a:lnTo>
                    <a:pt x="13" y="30"/>
                  </a:lnTo>
                  <a:lnTo>
                    <a:pt x="13" y="31"/>
                  </a:lnTo>
                  <a:lnTo>
                    <a:pt x="14" y="32"/>
                  </a:lnTo>
                  <a:lnTo>
                    <a:pt x="15" y="33"/>
                  </a:lnTo>
                  <a:lnTo>
                    <a:pt x="15" y="34"/>
                  </a:lnTo>
                  <a:lnTo>
                    <a:pt x="16" y="35"/>
                  </a:lnTo>
                  <a:lnTo>
                    <a:pt x="16" y="36"/>
                  </a:lnTo>
                  <a:lnTo>
                    <a:pt x="17" y="36"/>
                  </a:lnTo>
                  <a:lnTo>
                    <a:pt x="18" y="37"/>
                  </a:lnTo>
                  <a:lnTo>
                    <a:pt x="22" y="40"/>
                  </a:lnTo>
                  <a:lnTo>
                    <a:pt x="22" y="41"/>
                  </a:lnTo>
                  <a:lnTo>
                    <a:pt x="23" y="41"/>
                  </a:lnTo>
                  <a:lnTo>
                    <a:pt x="24" y="42"/>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8" name="未知"/>
            <p:cNvSpPr/>
            <p:nvPr/>
          </p:nvSpPr>
          <p:spPr bwMode="auto">
            <a:xfrm>
              <a:off x="1705" y="296"/>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3" h="44">
                  <a:moveTo>
                    <a:pt x="0" y="44"/>
                  </a:moveTo>
                  <a:lnTo>
                    <a:pt x="10" y="41"/>
                  </a:lnTo>
                  <a:lnTo>
                    <a:pt x="11" y="41"/>
                  </a:lnTo>
                  <a:lnTo>
                    <a:pt x="14" y="39"/>
                  </a:lnTo>
                  <a:lnTo>
                    <a:pt x="18" y="34"/>
                  </a:lnTo>
                  <a:lnTo>
                    <a:pt x="19" y="33"/>
                  </a:lnTo>
                  <a:lnTo>
                    <a:pt x="20" y="32"/>
                  </a:lnTo>
                  <a:lnTo>
                    <a:pt x="22" y="25"/>
                  </a:lnTo>
                  <a:lnTo>
                    <a:pt x="22" y="24"/>
                  </a:lnTo>
                  <a:lnTo>
                    <a:pt x="22" y="23"/>
                  </a:lnTo>
                  <a:lnTo>
                    <a:pt x="22" y="22"/>
                  </a:lnTo>
                  <a:lnTo>
                    <a:pt x="21" y="17"/>
                  </a:lnTo>
                  <a:lnTo>
                    <a:pt x="14" y="5"/>
                  </a:lnTo>
                  <a:lnTo>
                    <a:pt x="13" y="4"/>
                  </a:lnTo>
                  <a:lnTo>
                    <a:pt x="12" y="4"/>
                  </a:lnTo>
                  <a:lnTo>
                    <a:pt x="12" y="3"/>
                  </a:lnTo>
                  <a:lnTo>
                    <a:pt x="11" y="3"/>
                  </a:lnTo>
                  <a:lnTo>
                    <a:pt x="10" y="3"/>
                  </a:lnTo>
                  <a:lnTo>
                    <a:pt x="0" y="0"/>
                  </a:lnTo>
                  <a:lnTo>
                    <a:pt x="25" y="0"/>
                  </a:lnTo>
                  <a:lnTo>
                    <a:pt x="25" y="1"/>
                  </a:lnTo>
                  <a:lnTo>
                    <a:pt x="26" y="1"/>
                  </a:lnTo>
                  <a:lnTo>
                    <a:pt x="26" y="2"/>
                  </a:lnTo>
                  <a:lnTo>
                    <a:pt x="27" y="2"/>
                  </a:lnTo>
                  <a:lnTo>
                    <a:pt x="27" y="3"/>
                  </a:lnTo>
                  <a:lnTo>
                    <a:pt x="28" y="3"/>
                  </a:lnTo>
                  <a:lnTo>
                    <a:pt x="28" y="4"/>
                  </a:lnTo>
                  <a:lnTo>
                    <a:pt x="29" y="5"/>
                  </a:lnTo>
                  <a:lnTo>
                    <a:pt x="29" y="6"/>
                  </a:lnTo>
                  <a:lnTo>
                    <a:pt x="29" y="7"/>
                  </a:lnTo>
                  <a:lnTo>
                    <a:pt x="30" y="7"/>
                  </a:lnTo>
                  <a:lnTo>
                    <a:pt x="30" y="8"/>
                  </a:lnTo>
                  <a:lnTo>
                    <a:pt x="30" y="9"/>
                  </a:lnTo>
                  <a:lnTo>
                    <a:pt x="31" y="9"/>
                  </a:lnTo>
                  <a:lnTo>
                    <a:pt x="31" y="10"/>
                  </a:lnTo>
                  <a:lnTo>
                    <a:pt x="31" y="11"/>
                  </a:lnTo>
                  <a:lnTo>
                    <a:pt x="32" y="11"/>
                  </a:lnTo>
                  <a:lnTo>
                    <a:pt x="32" y="12"/>
                  </a:lnTo>
                  <a:lnTo>
                    <a:pt x="32" y="13"/>
                  </a:lnTo>
                  <a:lnTo>
                    <a:pt x="32" y="14"/>
                  </a:lnTo>
                  <a:lnTo>
                    <a:pt x="33" y="15"/>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3" y="28"/>
                  </a:lnTo>
                  <a:lnTo>
                    <a:pt x="33" y="29"/>
                  </a:lnTo>
                  <a:lnTo>
                    <a:pt x="32" y="30"/>
                  </a:lnTo>
                  <a:lnTo>
                    <a:pt x="32" y="31"/>
                  </a:lnTo>
                  <a:lnTo>
                    <a:pt x="32" y="32"/>
                  </a:lnTo>
                  <a:lnTo>
                    <a:pt x="32" y="33"/>
                  </a:lnTo>
                  <a:lnTo>
                    <a:pt x="31" y="33"/>
                  </a:lnTo>
                  <a:lnTo>
                    <a:pt x="31" y="34"/>
                  </a:lnTo>
                  <a:lnTo>
                    <a:pt x="31" y="35"/>
                  </a:lnTo>
                  <a:lnTo>
                    <a:pt x="30" y="35"/>
                  </a:lnTo>
                  <a:lnTo>
                    <a:pt x="30" y="36"/>
                  </a:lnTo>
                  <a:lnTo>
                    <a:pt x="30" y="37"/>
                  </a:lnTo>
                  <a:lnTo>
                    <a:pt x="29" y="37"/>
                  </a:lnTo>
                  <a:lnTo>
                    <a:pt x="29" y="38"/>
                  </a:lnTo>
                  <a:lnTo>
                    <a:pt x="29" y="39"/>
                  </a:lnTo>
                  <a:lnTo>
                    <a:pt x="28" y="40"/>
                  </a:lnTo>
                  <a:lnTo>
                    <a:pt x="28" y="41"/>
                  </a:lnTo>
                  <a:lnTo>
                    <a:pt x="27" y="41"/>
                  </a:lnTo>
                  <a:lnTo>
                    <a:pt x="27" y="42"/>
                  </a:lnTo>
                  <a:lnTo>
                    <a:pt x="26" y="42"/>
                  </a:lnTo>
                  <a:lnTo>
                    <a:pt x="26"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9" name="未知"/>
            <p:cNvSpPr/>
            <p:nvPr/>
          </p:nvSpPr>
          <p:spPr bwMode="auto">
            <a:xfrm>
              <a:off x="1695" y="292"/>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w 50"/>
                <a:gd name="T79" fmla="*/ 0 h 11"/>
                <a:gd name="T80" fmla="*/ 0 w 50"/>
                <a:gd name="T81" fmla="*/ 0 h 11"/>
                <a:gd name="T82" fmla="*/ 0 w 50"/>
                <a:gd name="T83" fmla="*/ 0 h 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 h="11">
                  <a:moveTo>
                    <a:pt x="0" y="11"/>
                  </a:moveTo>
                  <a:lnTo>
                    <a:pt x="1" y="11"/>
                  </a:lnTo>
                  <a:lnTo>
                    <a:pt x="2" y="10"/>
                  </a:lnTo>
                  <a:lnTo>
                    <a:pt x="3" y="9"/>
                  </a:lnTo>
                  <a:lnTo>
                    <a:pt x="4" y="8"/>
                  </a:lnTo>
                  <a:lnTo>
                    <a:pt x="5" y="7"/>
                  </a:lnTo>
                  <a:lnTo>
                    <a:pt x="6" y="6"/>
                  </a:lnTo>
                  <a:lnTo>
                    <a:pt x="7" y="6"/>
                  </a:lnTo>
                  <a:lnTo>
                    <a:pt x="11" y="3"/>
                  </a:lnTo>
                  <a:lnTo>
                    <a:pt x="13" y="2"/>
                  </a:lnTo>
                  <a:lnTo>
                    <a:pt x="14" y="2"/>
                  </a:lnTo>
                  <a:lnTo>
                    <a:pt x="15" y="2"/>
                  </a:lnTo>
                  <a:lnTo>
                    <a:pt x="16" y="1"/>
                  </a:lnTo>
                  <a:lnTo>
                    <a:pt x="17" y="1"/>
                  </a:lnTo>
                  <a:lnTo>
                    <a:pt x="19" y="1"/>
                  </a:lnTo>
                  <a:lnTo>
                    <a:pt x="20" y="0"/>
                  </a:lnTo>
                  <a:lnTo>
                    <a:pt x="21" y="0"/>
                  </a:lnTo>
                  <a:lnTo>
                    <a:pt x="23" y="0"/>
                  </a:lnTo>
                  <a:lnTo>
                    <a:pt x="24" y="0"/>
                  </a:lnTo>
                  <a:lnTo>
                    <a:pt x="25" y="0"/>
                  </a:lnTo>
                  <a:lnTo>
                    <a:pt x="27" y="0"/>
                  </a:lnTo>
                  <a:lnTo>
                    <a:pt x="28" y="0"/>
                  </a:lnTo>
                  <a:lnTo>
                    <a:pt x="29" y="0"/>
                  </a:lnTo>
                  <a:lnTo>
                    <a:pt x="30" y="0"/>
                  </a:lnTo>
                  <a:lnTo>
                    <a:pt x="32" y="1"/>
                  </a:lnTo>
                  <a:lnTo>
                    <a:pt x="33" y="1"/>
                  </a:lnTo>
                  <a:lnTo>
                    <a:pt x="34" y="1"/>
                  </a:lnTo>
                  <a:lnTo>
                    <a:pt x="35" y="2"/>
                  </a:lnTo>
                  <a:lnTo>
                    <a:pt x="37" y="2"/>
                  </a:lnTo>
                  <a:lnTo>
                    <a:pt x="38" y="2"/>
                  </a:lnTo>
                  <a:lnTo>
                    <a:pt x="39" y="3"/>
                  </a:lnTo>
                  <a:lnTo>
                    <a:pt x="40" y="4"/>
                  </a:lnTo>
                  <a:lnTo>
                    <a:pt x="41" y="4"/>
                  </a:lnTo>
                  <a:lnTo>
                    <a:pt x="42" y="5"/>
                  </a:lnTo>
                  <a:lnTo>
                    <a:pt x="44" y="6"/>
                  </a:lnTo>
                  <a:lnTo>
                    <a:pt x="45" y="6"/>
                  </a:lnTo>
                  <a:lnTo>
                    <a:pt x="46" y="7"/>
                  </a:lnTo>
                  <a:lnTo>
                    <a:pt x="47" y="8"/>
                  </a:lnTo>
                  <a:lnTo>
                    <a:pt x="48" y="9"/>
                  </a:lnTo>
                  <a:lnTo>
                    <a:pt x="49" y="10"/>
                  </a:lnTo>
                  <a:lnTo>
                    <a:pt x="49" y="11"/>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0" name="未知"/>
            <p:cNvSpPr/>
            <p:nvPr/>
          </p:nvSpPr>
          <p:spPr bwMode="auto">
            <a:xfrm>
              <a:off x="1696" y="296"/>
              <a:ext cx="17" cy="18"/>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6" y="7"/>
                  </a:moveTo>
                  <a:lnTo>
                    <a:pt x="21" y="0"/>
                  </a:lnTo>
                  <a:lnTo>
                    <a:pt x="22" y="0"/>
                  </a:lnTo>
                  <a:lnTo>
                    <a:pt x="43" y="22"/>
                  </a:lnTo>
                  <a:lnTo>
                    <a:pt x="43" y="23"/>
                  </a:lnTo>
                  <a:lnTo>
                    <a:pt x="21" y="44"/>
                  </a:lnTo>
                  <a:lnTo>
                    <a:pt x="20" y="44"/>
                  </a:lnTo>
                  <a:lnTo>
                    <a:pt x="0" y="22"/>
                  </a:lnTo>
                  <a:lnTo>
                    <a:pt x="0" y="20"/>
                  </a:lnTo>
                  <a:lnTo>
                    <a:pt x="6" y="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1" name="未知"/>
            <p:cNvSpPr/>
            <p:nvPr/>
          </p:nvSpPr>
          <p:spPr bwMode="auto">
            <a:xfrm>
              <a:off x="1691" y="292"/>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5" y="66"/>
                  </a:lnTo>
                  <a:lnTo>
                    <a:pt x="66" y="33"/>
                  </a:lnTo>
                  <a:lnTo>
                    <a:pt x="66" y="31"/>
                  </a:lnTo>
                  <a:lnTo>
                    <a:pt x="33" y="0"/>
                  </a:lnTo>
                  <a:lnTo>
                    <a:pt x="32" y="0"/>
                  </a:lnTo>
                  <a:lnTo>
                    <a:pt x="0" y="33"/>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2" name="未知"/>
            <p:cNvSpPr/>
            <p:nvPr/>
          </p:nvSpPr>
          <p:spPr bwMode="auto">
            <a:xfrm>
              <a:off x="1636" y="231"/>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2">
                  <a:moveTo>
                    <a:pt x="91" y="74"/>
                  </a:moveTo>
                  <a:lnTo>
                    <a:pt x="109" y="112"/>
                  </a:lnTo>
                  <a:lnTo>
                    <a:pt x="91" y="74"/>
                  </a:lnTo>
                  <a:lnTo>
                    <a:pt x="44" y="35"/>
                  </a:lnTo>
                  <a:lnTo>
                    <a:pt x="43" y="35"/>
                  </a:lnTo>
                  <a:lnTo>
                    <a:pt x="43" y="36"/>
                  </a:lnTo>
                  <a:lnTo>
                    <a:pt x="42" y="36"/>
                  </a:lnTo>
                  <a:lnTo>
                    <a:pt x="42" y="37"/>
                  </a:lnTo>
                  <a:lnTo>
                    <a:pt x="0" y="0"/>
                  </a:lnTo>
                  <a:lnTo>
                    <a:pt x="42" y="37"/>
                  </a:lnTo>
                  <a:lnTo>
                    <a:pt x="43" y="38"/>
                  </a:lnTo>
                  <a:lnTo>
                    <a:pt x="83" y="85"/>
                  </a:lnTo>
                  <a:lnTo>
                    <a:pt x="86" y="87"/>
                  </a:lnTo>
                  <a:lnTo>
                    <a:pt x="91" y="74"/>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3" name="未知"/>
            <p:cNvSpPr/>
            <p:nvPr/>
          </p:nvSpPr>
          <p:spPr bwMode="auto">
            <a:xfrm>
              <a:off x="1666" y="244"/>
              <a:ext cx="26" cy="37"/>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21" y="59"/>
                  </a:moveTo>
                  <a:lnTo>
                    <a:pt x="23" y="56"/>
                  </a:lnTo>
                  <a:lnTo>
                    <a:pt x="66" y="94"/>
                  </a:lnTo>
                  <a:lnTo>
                    <a:pt x="23" y="56"/>
                  </a:lnTo>
                  <a:lnTo>
                    <a:pt x="23" y="55"/>
                  </a:lnTo>
                  <a:lnTo>
                    <a:pt x="16" y="42"/>
                  </a:lnTo>
                  <a:lnTo>
                    <a:pt x="11" y="54"/>
                  </a:lnTo>
                  <a:lnTo>
                    <a:pt x="0" y="0"/>
                  </a:lnTo>
                  <a:lnTo>
                    <a:pt x="11" y="54"/>
                  </a:lnTo>
                  <a:lnTo>
                    <a:pt x="20" y="59"/>
                  </a:lnTo>
                  <a:lnTo>
                    <a:pt x="21" y="59"/>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4" name="未知"/>
            <p:cNvSpPr/>
            <p:nvPr/>
          </p:nvSpPr>
          <p:spPr bwMode="auto">
            <a:xfrm>
              <a:off x="1653" y="245"/>
              <a:ext cx="22" cy="22"/>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26" y="37"/>
                  </a:moveTo>
                  <a:lnTo>
                    <a:pt x="53" y="56"/>
                  </a:lnTo>
                  <a:lnTo>
                    <a:pt x="54" y="56"/>
                  </a:lnTo>
                  <a:lnTo>
                    <a:pt x="56" y="53"/>
                  </a:lnTo>
                  <a:lnTo>
                    <a:pt x="56" y="52"/>
                  </a:lnTo>
                  <a:lnTo>
                    <a:pt x="15" y="7"/>
                  </a:lnTo>
                  <a:lnTo>
                    <a:pt x="2" y="0"/>
                  </a:lnTo>
                  <a:lnTo>
                    <a:pt x="1" y="0"/>
                  </a:lnTo>
                  <a:lnTo>
                    <a:pt x="1" y="1"/>
                  </a:lnTo>
                  <a:lnTo>
                    <a:pt x="0" y="1"/>
                  </a:lnTo>
                  <a:lnTo>
                    <a:pt x="0" y="2"/>
                  </a:lnTo>
                  <a:lnTo>
                    <a:pt x="1" y="3"/>
                  </a:lnTo>
                  <a:lnTo>
                    <a:pt x="26" y="3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5" name="未知"/>
            <p:cNvSpPr/>
            <p:nvPr/>
          </p:nvSpPr>
          <p:spPr bwMode="auto">
            <a:xfrm>
              <a:off x="1594" y="224"/>
              <a:ext cx="111"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4" y="54"/>
                  </a:lnTo>
                  <a:lnTo>
                    <a:pt x="243" y="35"/>
                  </a:lnTo>
                  <a:lnTo>
                    <a:pt x="276" y="276"/>
                  </a:lnTo>
                  <a:lnTo>
                    <a:pt x="243" y="35"/>
                  </a:lnTo>
                  <a:lnTo>
                    <a:pt x="243" y="33"/>
                  </a:lnTo>
                  <a:lnTo>
                    <a:pt x="232" y="20"/>
                  </a:lnTo>
                  <a:lnTo>
                    <a:pt x="20" y="232"/>
                  </a:lnTo>
                  <a:lnTo>
                    <a:pt x="0" y="0"/>
                  </a:lnTo>
                  <a:lnTo>
                    <a:pt x="20" y="232"/>
                  </a:lnTo>
                  <a:lnTo>
                    <a:pt x="35" y="243"/>
                  </a:lnTo>
                  <a:lnTo>
                    <a:pt x="36" y="243"/>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6" name="未知"/>
            <p:cNvSpPr/>
            <p:nvPr/>
          </p:nvSpPr>
          <p:spPr bwMode="auto">
            <a:xfrm>
              <a:off x="1590" y="220"/>
              <a:ext cx="105" cy="105"/>
            </a:xfrm>
            <a:custGeom>
              <a:avLst/>
              <a:gdLst>
                <a:gd name="T0" fmla="*/ 0 w 262"/>
                <a:gd name="T1" fmla="*/ 0 h 261"/>
                <a:gd name="T2" fmla="*/ 0 w 262"/>
                <a:gd name="T3" fmla="*/ 0 h 261"/>
                <a:gd name="T4" fmla="*/ 0 w 262"/>
                <a:gd name="T5" fmla="*/ 0 h 261"/>
                <a:gd name="T6" fmla="*/ 0 w 262"/>
                <a:gd name="T7" fmla="*/ 0 h 261"/>
                <a:gd name="T8" fmla="*/ 0 w 262"/>
                <a:gd name="T9" fmla="*/ 0 h 261"/>
                <a:gd name="T10" fmla="*/ 0 w 262"/>
                <a:gd name="T11" fmla="*/ 0 h 261"/>
                <a:gd name="T12" fmla="*/ 0 w 262"/>
                <a:gd name="T13" fmla="*/ 0 h 261"/>
                <a:gd name="T14" fmla="*/ 0 w 262"/>
                <a:gd name="T15" fmla="*/ 0 h 261"/>
                <a:gd name="T16" fmla="*/ 0 w 262"/>
                <a:gd name="T17" fmla="*/ 0 h 261"/>
                <a:gd name="T18" fmla="*/ 0 w 262"/>
                <a:gd name="T19" fmla="*/ 0 h 261"/>
                <a:gd name="T20" fmla="*/ 0 w 262"/>
                <a:gd name="T21" fmla="*/ 0 h 261"/>
                <a:gd name="T22" fmla="*/ 0 w 262"/>
                <a:gd name="T23" fmla="*/ 0 h 261"/>
                <a:gd name="T24" fmla="*/ 0 w 262"/>
                <a:gd name="T25" fmla="*/ 0 h 261"/>
                <a:gd name="T26" fmla="*/ 0 w 262"/>
                <a:gd name="T27" fmla="*/ 0 h 261"/>
                <a:gd name="T28" fmla="*/ 0 w 262"/>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1">
                  <a:moveTo>
                    <a:pt x="242" y="30"/>
                  </a:moveTo>
                  <a:lnTo>
                    <a:pt x="262" y="261"/>
                  </a:lnTo>
                  <a:lnTo>
                    <a:pt x="242" y="30"/>
                  </a:lnTo>
                  <a:lnTo>
                    <a:pt x="241" y="30"/>
                  </a:lnTo>
                  <a:lnTo>
                    <a:pt x="240" y="30"/>
                  </a:lnTo>
                  <a:lnTo>
                    <a:pt x="238" y="30"/>
                  </a:lnTo>
                  <a:lnTo>
                    <a:pt x="237" y="30"/>
                  </a:lnTo>
                  <a:lnTo>
                    <a:pt x="39" y="218"/>
                  </a:lnTo>
                  <a:lnTo>
                    <a:pt x="30" y="238"/>
                  </a:lnTo>
                  <a:lnTo>
                    <a:pt x="0" y="0"/>
                  </a:lnTo>
                  <a:lnTo>
                    <a:pt x="30" y="238"/>
                  </a:lnTo>
                  <a:lnTo>
                    <a:pt x="30" y="240"/>
                  </a:lnTo>
                  <a:lnTo>
                    <a:pt x="30" y="241"/>
                  </a:lnTo>
                  <a:lnTo>
                    <a:pt x="30" y="242"/>
                  </a:lnTo>
                  <a:lnTo>
                    <a:pt x="242" y="30"/>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7" name="未知"/>
            <p:cNvSpPr/>
            <p:nvPr/>
          </p:nvSpPr>
          <p:spPr bwMode="auto">
            <a:xfrm>
              <a:off x="1602" y="232"/>
              <a:ext cx="89" cy="89"/>
            </a:xfrm>
            <a:custGeom>
              <a:avLst/>
              <a:gdLst>
                <a:gd name="T0" fmla="*/ 0 w 223"/>
                <a:gd name="T1" fmla="*/ 0 h 223"/>
                <a:gd name="T2" fmla="*/ 0 w 223"/>
                <a:gd name="T3" fmla="*/ 0 h 223"/>
                <a:gd name="T4" fmla="*/ 0 w 223"/>
                <a:gd name="T5" fmla="*/ 0 h 223"/>
                <a:gd name="T6" fmla="*/ 0 w 223"/>
                <a:gd name="T7" fmla="*/ 0 h 223"/>
                <a:gd name="T8" fmla="*/ 0 w 223"/>
                <a:gd name="T9" fmla="*/ 0 h 223"/>
                <a:gd name="T10" fmla="*/ 0 w 223"/>
                <a:gd name="T11" fmla="*/ 0 h 223"/>
                <a:gd name="T12" fmla="*/ 0 w 223"/>
                <a:gd name="T13" fmla="*/ 0 h 223"/>
                <a:gd name="T14" fmla="*/ 0 w 223"/>
                <a:gd name="T15" fmla="*/ 0 h 223"/>
                <a:gd name="T16" fmla="*/ 0 w 223"/>
                <a:gd name="T17" fmla="*/ 0 h 223"/>
                <a:gd name="T18" fmla="*/ 0 w 223"/>
                <a:gd name="T19" fmla="*/ 0 h 223"/>
                <a:gd name="T20" fmla="*/ 0 w 223"/>
                <a:gd name="T21" fmla="*/ 0 h 223"/>
                <a:gd name="T22" fmla="*/ 0 w 223"/>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3">
                  <a:moveTo>
                    <a:pt x="4" y="219"/>
                  </a:moveTo>
                  <a:lnTo>
                    <a:pt x="0" y="208"/>
                  </a:lnTo>
                  <a:lnTo>
                    <a:pt x="0" y="206"/>
                  </a:lnTo>
                  <a:lnTo>
                    <a:pt x="188" y="9"/>
                  </a:lnTo>
                  <a:lnTo>
                    <a:pt x="208" y="0"/>
                  </a:lnTo>
                  <a:lnTo>
                    <a:pt x="210" y="0"/>
                  </a:lnTo>
                  <a:lnTo>
                    <a:pt x="223" y="15"/>
                  </a:lnTo>
                  <a:lnTo>
                    <a:pt x="223" y="16"/>
                  </a:lnTo>
                  <a:lnTo>
                    <a:pt x="35" y="214"/>
                  </a:lnTo>
                  <a:lnTo>
                    <a:pt x="15" y="223"/>
                  </a:lnTo>
                  <a:lnTo>
                    <a:pt x="13" y="223"/>
                  </a:lnTo>
                  <a:lnTo>
                    <a:pt x="4" y="219"/>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8" name="未知"/>
            <p:cNvSpPr/>
            <p:nvPr/>
          </p:nvSpPr>
          <p:spPr bwMode="auto">
            <a:xfrm>
              <a:off x="1648" y="26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9" name="未知"/>
            <p:cNvSpPr/>
            <p:nvPr/>
          </p:nvSpPr>
          <p:spPr bwMode="auto">
            <a:xfrm>
              <a:off x="1649" y="263"/>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0" name="未知"/>
            <p:cNvSpPr/>
            <p:nvPr/>
          </p:nvSpPr>
          <p:spPr bwMode="auto">
            <a:xfrm>
              <a:off x="1628" y="28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1" name="未知"/>
            <p:cNvSpPr/>
            <p:nvPr/>
          </p:nvSpPr>
          <p:spPr bwMode="auto">
            <a:xfrm>
              <a:off x="1629" y="28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2" name="未知"/>
            <p:cNvSpPr/>
            <p:nvPr/>
          </p:nvSpPr>
          <p:spPr bwMode="auto">
            <a:xfrm>
              <a:off x="1617" y="294"/>
              <a:ext cx="3" cy="23"/>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3" name="未知"/>
            <p:cNvSpPr/>
            <p:nvPr/>
          </p:nvSpPr>
          <p:spPr bwMode="auto">
            <a:xfrm>
              <a:off x="1619" y="29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4" name="未知"/>
            <p:cNvSpPr/>
            <p:nvPr/>
          </p:nvSpPr>
          <p:spPr bwMode="auto">
            <a:xfrm>
              <a:off x="1638" y="27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5" name="未知"/>
            <p:cNvSpPr/>
            <p:nvPr/>
          </p:nvSpPr>
          <p:spPr bwMode="auto">
            <a:xfrm>
              <a:off x="1639" y="27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6" name="未知"/>
            <p:cNvSpPr/>
            <p:nvPr/>
          </p:nvSpPr>
          <p:spPr bwMode="auto">
            <a:xfrm>
              <a:off x="1657" y="255"/>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7" name="未知"/>
            <p:cNvSpPr/>
            <p:nvPr/>
          </p:nvSpPr>
          <p:spPr bwMode="auto">
            <a:xfrm>
              <a:off x="1658" y="255"/>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8" name="未知"/>
            <p:cNvSpPr/>
            <p:nvPr/>
          </p:nvSpPr>
          <p:spPr bwMode="auto">
            <a:xfrm>
              <a:off x="1408" y="291"/>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5" y="110"/>
                  </a:lnTo>
                  <a:lnTo>
                    <a:pt x="549" y="83"/>
                  </a:lnTo>
                  <a:lnTo>
                    <a:pt x="627" y="627"/>
                  </a:lnTo>
                  <a:lnTo>
                    <a:pt x="549" y="83"/>
                  </a:lnTo>
                  <a:lnTo>
                    <a:pt x="549" y="80"/>
                  </a:lnTo>
                  <a:lnTo>
                    <a:pt x="508" y="34"/>
                  </a:lnTo>
                  <a:lnTo>
                    <a:pt x="498" y="32"/>
                  </a:lnTo>
                  <a:lnTo>
                    <a:pt x="496" y="32"/>
                  </a:lnTo>
                  <a:lnTo>
                    <a:pt x="426" y="89"/>
                  </a:lnTo>
                  <a:lnTo>
                    <a:pt x="34" y="481"/>
                  </a:lnTo>
                  <a:lnTo>
                    <a:pt x="34" y="490"/>
                  </a:lnTo>
                  <a:lnTo>
                    <a:pt x="0" y="0"/>
                  </a:lnTo>
                  <a:lnTo>
                    <a:pt x="34" y="490"/>
                  </a:lnTo>
                  <a:lnTo>
                    <a:pt x="34" y="494"/>
                  </a:lnTo>
                  <a:lnTo>
                    <a:pt x="69" y="545"/>
                  </a:lnTo>
                  <a:lnTo>
                    <a:pt x="90" y="547"/>
                  </a:lnTo>
                  <a:lnTo>
                    <a:pt x="94" y="547"/>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9" name="未知"/>
            <p:cNvSpPr/>
            <p:nvPr/>
          </p:nvSpPr>
          <p:spPr bwMode="auto">
            <a:xfrm>
              <a:off x="1389" y="272"/>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74" y="137"/>
                  </a:moveTo>
                  <a:lnTo>
                    <a:pt x="563" y="563"/>
                  </a:lnTo>
                  <a:lnTo>
                    <a:pt x="474" y="137"/>
                  </a:lnTo>
                  <a:lnTo>
                    <a:pt x="95" y="500"/>
                  </a:lnTo>
                  <a:lnTo>
                    <a:pt x="82" y="529"/>
                  </a:lnTo>
                  <a:lnTo>
                    <a:pt x="0" y="0"/>
                  </a:lnTo>
                  <a:lnTo>
                    <a:pt x="82" y="529"/>
                  </a:lnTo>
                  <a:lnTo>
                    <a:pt x="474" y="137"/>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0" name="未知"/>
            <p:cNvSpPr/>
            <p:nvPr/>
          </p:nvSpPr>
          <p:spPr bwMode="auto">
            <a:xfrm>
              <a:off x="1594" y="278"/>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3">
                  <a:moveTo>
                    <a:pt x="233" y="152"/>
                  </a:moveTo>
                  <a:lnTo>
                    <a:pt x="253" y="253"/>
                  </a:lnTo>
                  <a:lnTo>
                    <a:pt x="233" y="152"/>
                  </a:lnTo>
                  <a:lnTo>
                    <a:pt x="95" y="21"/>
                  </a:lnTo>
                  <a:lnTo>
                    <a:pt x="19" y="97"/>
                  </a:lnTo>
                  <a:lnTo>
                    <a:pt x="0" y="0"/>
                  </a:lnTo>
                  <a:lnTo>
                    <a:pt x="19" y="97"/>
                  </a:lnTo>
                  <a:lnTo>
                    <a:pt x="58" y="138"/>
                  </a:lnTo>
                  <a:lnTo>
                    <a:pt x="110" y="124"/>
                  </a:lnTo>
                  <a:lnTo>
                    <a:pt x="206" y="171"/>
                  </a:lnTo>
                  <a:lnTo>
                    <a:pt x="233" y="152"/>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1" name="未知"/>
            <p:cNvSpPr/>
            <p:nvPr/>
          </p:nvSpPr>
          <p:spPr bwMode="auto">
            <a:xfrm>
              <a:off x="1571" y="254"/>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4" y="80"/>
                  </a:moveTo>
                  <a:lnTo>
                    <a:pt x="175" y="175"/>
                  </a:lnTo>
                  <a:lnTo>
                    <a:pt x="154" y="80"/>
                  </a:lnTo>
                  <a:lnTo>
                    <a:pt x="128" y="55"/>
                  </a:lnTo>
                  <a:lnTo>
                    <a:pt x="66" y="143"/>
                  </a:lnTo>
                  <a:lnTo>
                    <a:pt x="0" y="0"/>
                  </a:lnTo>
                  <a:lnTo>
                    <a:pt x="66" y="143"/>
                  </a:lnTo>
                  <a:lnTo>
                    <a:pt x="78" y="156"/>
                  </a:lnTo>
                  <a:lnTo>
                    <a:pt x="154" y="80"/>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2" name="未知"/>
            <p:cNvSpPr/>
            <p:nvPr/>
          </p:nvSpPr>
          <p:spPr bwMode="auto">
            <a:xfrm>
              <a:off x="1597" y="276"/>
              <a:ext cx="90" cy="70"/>
            </a:xfrm>
            <a:custGeom>
              <a:avLst/>
              <a:gdLst>
                <a:gd name="T0" fmla="*/ 0 w 226"/>
                <a:gd name="T1" fmla="*/ 0 h 175"/>
                <a:gd name="T2" fmla="*/ 0 w 226"/>
                <a:gd name="T3" fmla="*/ 0 h 175"/>
                <a:gd name="T4" fmla="*/ 0 w 226"/>
                <a:gd name="T5" fmla="*/ 0 h 175"/>
                <a:gd name="T6" fmla="*/ 0 w 226"/>
                <a:gd name="T7" fmla="*/ 0 h 175"/>
                <a:gd name="T8" fmla="*/ 0 w 226"/>
                <a:gd name="T9" fmla="*/ 0 h 175"/>
                <a:gd name="T10" fmla="*/ 0 w 226"/>
                <a:gd name="T11" fmla="*/ 0 h 175"/>
                <a:gd name="T12" fmla="*/ 0 w 226"/>
                <a:gd name="T13" fmla="*/ 0 h 175"/>
                <a:gd name="T14" fmla="*/ 0 w 226"/>
                <a:gd name="T15" fmla="*/ 0 h 175"/>
                <a:gd name="T16" fmla="*/ 0 w 226"/>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5">
                  <a:moveTo>
                    <a:pt x="0" y="88"/>
                  </a:moveTo>
                  <a:lnTo>
                    <a:pt x="51" y="142"/>
                  </a:lnTo>
                  <a:lnTo>
                    <a:pt x="56" y="141"/>
                  </a:lnTo>
                  <a:lnTo>
                    <a:pt x="60" y="140"/>
                  </a:lnTo>
                  <a:lnTo>
                    <a:pt x="103" y="128"/>
                  </a:lnTo>
                  <a:lnTo>
                    <a:pt x="199" y="175"/>
                  </a:lnTo>
                  <a:lnTo>
                    <a:pt x="226" y="156"/>
                  </a:lnTo>
                  <a:lnTo>
                    <a:pt x="62" y="0"/>
                  </a:lnTo>
                  <a:lnTo>
                    <a:pt x="0" y="8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3" name="未知"/>
            <p:cNvSpPr/>
            <p:nvPr/>
          </p:nvSpPr>
          <p:spPr bwMode="auto">
            <a:xfrm>
              <a:off x="1737" y="280"/>
              <a:ext cx="7" cy="8"/>
            </a:xfrm>
            <a:custGeom>
              <a:avLst/>
              <a:gdLst>
                <a:gd name="T0" fmla="*/ 0 w 18"/>
                <a:gd name="T1" fmla="*/ 0 h 21"/>
                <a:gd name="T2" fmla="*/ 0 w 18"/>
                <a:gd name="T3" fmla="*/ 0 h 21"/>
                <a:gd name="T4" fmla="*/ 0 w 18"/>
                <a:gd name="T5" fmla="*/ 0 h 21"/>
                <a:gd name="T6" fmla="*/ 0 w 18"/>
                <a:gd name="T7" fmla="*/ 0 h 21"/>
                <a:gd name="T8" fmla="*/ 0 w 18"/>
                <a:gd name="T9" fmla="*/ 0 h 21"/>
                <a:gd name="T10" fmla="*/ 0 w 18"/>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1">
                  <a:moveTo>
                    <a:pt x="5" y="17"/>
                  </a:moveTo>
                  <a:lnTo>
                    <a:pt x="18" y="0"/>
                  </a:lnTo>
                  <a:lnTo>
                    <a:pt x="0" y="19"/>
                  </a:lnTo>
                  <a:lnTo>
                    <a:pt x="1" y="20"/>
                  </a:lnTo>
                  <a:lnTo>
                    <a:pt x="2" y="21"/>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4" name="未知"/>
            <p:cNvSpPr/>
            <p:nvPr/>
          </p:nvSpPr>
          <p:spPr bwMode="auto">
            <a:xfrm>
              <a:off x="1654" y="205"/>
              <a:ext cx="111" cy="111"/>
            </a:xfrm>
            <a:custGeom>
              <a:avLst/>
              <a:gdLst>
                <a:gd name="T0" fmla="*/ 0 w 278"/>
                <a:gd name="T1" fmla="*/ 0 h 279"/>
                <a:gd name="T2" fmla="*/ 0 w 278"/>
                <a:gd name="T3" fmla="*/ 0 h 279"/>
                <a:gd name="T4" fmla="*/ 0 w 278"/>
                <a:gd name="T5" fmla="*/ 0 h 279"/>
                <a:gd name="T6" fmla="*/ 0 w 278"/>
                <a:gd name="T7" fmla="*/ 0 h 279"/>
                <a:gd name="T8" fmla="*/ 0 w 278"/>
                <a:gd name="T9" fmla="*/ 0 h 279"/>
                <a:gd name="T10" fmla="*/ 0 w 278"/>
                <a:gd name="T11" fmla="*/ 0 h 279"/>
                <a:gd name="T12" fmla="*/ 0 w 278"/>
                <a:gd name="T13" fmla="*/ 0 h 279"/>
                <a:gd name="T14" fmla="*/ 0 w 278"/>
                <a:gd name="T15" fmla="*/ 0 h 279"/>
                <a:gd name="T16" fmla="*/ 0 w 278"/>
                <a:gd name="T17" fmla="*/ 0 h 279"/>
                <a:gd name="T18" fmla="*/ 0 w 278"/>
                <a:gd name="T19" fmla="*/ 0 h 279"/>
                <a:gd name="T20" fmla="*/ 0 w 278"/>
                <a:gd name="T21" fmla="*/ 0 h 279"/>
                <a:gd name="T22" fmla="*/ 0 w 278"/>
                <a:gd name="T23" fmla="*/ 0 h 279"/>
                <a:gd name="T24" fmla="*/ 0 w 278"/>
                <a:gd name="T25" fmla="*/ 0 h 279"/>
                <a:gd name="T26" fmla="*/ 0 w 278"/>
                <a:gd name="T27" fmla="*/ 0 h 279"/>
                <a:gd name="T28" fmla="*/ 0 w 278"/>
                <a:gd name="T29" fmla="*/ 0 h 279"/>
                <a:gd name="T30" fmla="*/ 0 w 278"/>
                <a:gd name="T31" fmla="*/ 0 h 279"/>
                <a:gd name="T32" fmla="*/ 0 w 278"/>
                <a:gd name="T33" fmla="*/ 0 h 279"/>
                <a:gd name="T34" fmla="*/ 0 w 278"/>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8" h="279">
                  <a:moveTo>
                    <a:pt x="225" y="188"/>
                  </a:moveTo>
                  <a:lnTo>
                    <a:pt x="229" y="177"/>
                  </a:lnTo>
                  <a:lnTo>
                    <a:pt x="278" y="279"/>
                  </a:lnTo>
                  <a:lnTo>
                    <a:pt x="229" y="177"/>
                  </a:lnTo>
                  <a:lnTo>
                    <a:pt x="229" y="175"/>
                  </a:lnTo>
                  <a:lnTo>
                    <a:pt x="199" y="116"/>
                  </a:lnTo>
                  <a:lnTo>
                    <a:pt x="160" y="69"/>
                  </a:lnTo>
                  <a:lnTo>
                    <a:pt x="114" y="29"/>
                  </a:lnTo>
                  <a:lnTo>
                    <a:pt x="18" y="125"/>
                  </a:lnTo>
                  <a:lnTo>
                    <a:pt x="0" y="0"/>
                  </a:lnTo>
                  <a:lnTo>
                    <a:pt x="18" y="125"/>
                  </a:lnTo>
                  <a:lnTo>
                    <a:pt x="49" y="158"/>
                  </a:lnTo>
                  <a:lnTo>
                    <a:pt x="98" y="108"/>
                  </a:lnTo>
                  <a:lnTo>
                    <a:pt x="103" y="110"/>
                  </a:lnTo>
                  <a:lnTo>
                    <a:pt x="157" y="153"/>
                  </a:lnTo>
                  <a:lnTo>
                    <a:pt x="200" y="199"/>
                  </a:lnTo>
                  <a:lnTo>
                    <a:pt x="207" y="207"/>
                  </a:lnTo>
                  <a:lnTo>
                    <a:pt x="225" y="188"/>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5" name="未知"/>
            <p:cNvSpPr/>
            <p:nvPr/>
          </p:nvSpPr>
          <p:spPr bwMode="auto">
            <a:xfrm>
              <a:off x="1631" y="181"/>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2">
                  <a:moveTo>
                    <a:pt x="172" y="87"/>
                  </a:moveTo>
                  <a:lnTo>
                    <a:pt x="202" y="202"/>
                  </a:lnTo>
                  <a:lnTo>
                    <a:pt x="172" y="87"/>
                  </a:lnTo>
                  <a:lnTo>
                    <a:pt x="134" y="69"/>
                  </a:lnTo>
                  <a:lnTo>
                    <a:pt x="126" y="70"/>
                  </a:lnTo>
                  <a:lnTo>
                    <a:pt x="75" y="113"/>
                  </a:lnTo>
                  <a:lnTo>
                    <a:pt x="54" y="160"/>
                  </a:lnTo>
                  <a:lnTo>
                    <a:pt x="0" y="0"/>
                  </a:lnTo>
                  <a:lnTo>
                    <a:pt x="54" y="160"/>
                  </a:lnTo>
                  <a:lnTo>
                    <a:pt x="76" y="183"/>
                  </a:lnTo>
                  <a:lnTo>
                    <a:pt x="172" y="87"/>
                  </a:lnTo>
                  <a:close/>
                </a:path>
              </a:pathLst>
            </a:custGeom>
            <a:blipFill dpi="0" rotWithShape="0">
              <a:blip r:embed="rId30"/>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6" name="未知"/>
            <p:cNvSpPr/>
            <p:nvPr/>
          </p:nvSpPr>
          <p:spPr bwMode="auto">
            <a:xfrm>
              <a:off x="1653" y="209"/>
              <a:ext cx="93" cy="79"/>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3" y="198"/>
                  </a:moveTo>
                  <a:lnTo>
                    <a:pt x="233" y="166"/>
                  </a:lnTo>
                  <a:lnTo>
                    <a:pt x="233" y="164"/>
                  </a:lnTo>
                  <a:lnTo>
                    <a:pt x="203" y="105"/>
                  </a:lnTo>
                  <a:lnTo>
                    <a:pt x="164" y="58"/>
                  </a:lnTo>
                  <a:lnTo>
                    <a:pt x="117" y="18"/>
                  </a:lnTo>
                  <a:lnTo>
                    <a:pt x="80" y="0"/>
                  </a:lnTo>
                  <a:lnTo>
                    <a:pt x="72" y="1"/>
                  </a:lnTo>
                  <a:lnTo>
                    <a:pt x="21" y="44"/>
                  </a:lnTo>
                  <a:lnTo>
                    <a:pt x="0" y="91"/>
                  </a:lnTo>
                  <a:lnTo>
                    <a:pt x="53" y="147"/>
                  </a:lnTo>
                  <a:lnTo>
                    <a:pt x="102" y="97"/>
                  </a:lnTo>
                  <a:lnTo>
                    <a:pt x="107" y="99"/>
                  </a:lnTo>
                  <a:lnTo>
                    <a:pt x="161" y="142"/>
                  </a:lnTo>
                  <a:lnTo>
                    <a:pt x="204" y="188"/>
                  </a:lnTo>
                  <a:lnTo>
                    <a:pt x="213" y="198"/>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7" name="未知"/>
            <p:cNvSpPr/>
            <p:nvPr/>
          </p:nvSpPr>
          <p:spPr bwMode="auto">
            <a:xfrm>
              <a:off x="1583" y="287"/>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104" y="128"/>
                  </a:moveTo>
                  <a:lnTo>
                    <a:pt x="128" y="102"/>
                  </a:lnTo>
                  <a:lnTo>
                    <a:pt x="175" y="174"/>
                  </a:lnTo>
                  <a:lnTo>
                    <a:pt x="128" y="102"/>
                  </a:lnTo>
                  <a:lnTo>
                    <a:pt x="128" y="100"/>
                  </a:lnTo>
                  <a:lnTo>
                    <a:pt x="76" y="39"/>
                  </a:lnTo>
                  <a:lnTo>
                    <a:pt x="58" y="31"/>
                  </a:lnTo>
                  <a:lnTo>
                    <a:pt x="56" y="31"/>
                  </a:lnTo>
                  <a:lnTo>
                    <a:pt x="32" y="57"/>
                  </a:lnTo>
                  <a:lnTo>
                    <a:pt x="0" y="0"/>
                  </a:lnTo>
                  <a:lnTo>
                    <a:pt x="32" y="57"/>
                  </a:lnTo>
                  <a:lnTo>
                    <a:pt x="32" y="59"/>
                  </a:lnTo>
                  <a:lnTo>
                    <a:pt x="84" y="120"/>
                  </a:lnTo>
                  <a:lnTo>
                    <a:pt x="102" y="128"/>
                  </a:lnTo>
                  <a:lnTo>
                    <a:pt x="104" y="128"/>
                  </a:lnTo>
                  <a:close/>
                </a:path>
              </a:pathLst>
            </a:custGeom>
            <a:blipFill dpi="0" rotWithShape="0">
              <a:blip r:embed="rId31"/>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8" name="未知"/>
            <p:cNvSpPr/>
            <p:nvPr/>
          </p:nvSpPr>
          <p:spPr bwMode="auto">
            <a:xfrm>
              <a:off x="1439" y="478"/>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2" y="0"/>
                  </a:moveTo>
                  <a:lnTo>
                    <a:pt x="42" y="20"/>
                  </a:lnTo>
                  <a:lnTo>
                    <a:pt x="42" y="22"/>
                  </a:lnTo>
                  <a:lnTo>
                    <a:pt x="21" y="41"/>
                  </a:lnTo>
                  <a:lnTo>
                    <a:pt x="20" y="41"/>
                  </a:lnTo>
                  <a:lnTo>
                    <a:pt x="0" y="21"/>
                  </a:lnTo>
                  <a:lnTo>
                    <a:pt x="0" y="19"/>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9" name="未知"/>
            <p:cNvSpPr/>
            <p:nvPr/>
          </p:nvSpPr>
          <p:spPr bwMode="auto">
            <a:xfrm>
              <a:off x="1439" y="478"/>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6" y="36"/>
                  </a:moveTo>
                  <a:lnTo>
                    <a:pt x="21" y="41"/>
                  </a:lnTo>
                  <a:lnTo>
                    <a:pt x="23" y="41"/>
                  </a:lnTo>
                  <a:lnTo>
                    <a:pt x="42" y="20"/>
                  </a:lnTo>
                  <a:lnTo>
                    <a:pt x="41" y="18"/>
                  </a:lnTo>
                  <a:lnTo>
                    <a:pt x="20" y="0"/>
                  </a:lnTo>
                  <a:lnTo>
                    <a:pt x="19" y="0"/>
                  </a:lnTo>
                  <a:lnTo>
                    <a:pt x="0" y="21"/>
                  </a:lnTo>
                  <a:lnTo>
                    <a:pt x="0" y="23"/>
                  </a:lnTo>
                  <a:lnTo>
                    <a:pt x="6" y="36"/>
                  </a:lnTo>
                  <a:close/>
                </a:path>
              </a:pathLst>
            </a:custGeom>
            <a:noFill/>
            <a:ln w="6350" cmpd="sng">
              <a:solidFill>
                <a:srgbClr val="252525"/>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0" name="未知"/>
            <p:cNvSpPr/>
            <p:nvPr/>
          </p:nvSpPr>
          <p:spPr bwMode="auto">
            <a:xfrm>
              <a:off x="1667" y="391"/>
              <a:ext cx="18" cy="72"/>
            </a:xfrm>
            <a:custGeom>
              <a:avLst/>
              <a:gdLst>
                <a:gd name="T0" fmla="*/ 0 w 44"/>
                <a:gd name="T1" fmla="*/ 0 h 181"/>
                <a:gd name="T2" fmla="*/ 0 w 44"/>
                <a:gd name="T3" fmla="*/ 0 h 181"/>
                <a:gd name="T4" fmla="*/ 0 w 44"/>
                <a:gd name="T5" fmla="*/ 0 h 181"/>
                <a:gd name="T6" fmla="*/ 0 w 44"/>
                <a:gd name="T7" fmla="*/ 0 h 181"/>
                <a:gd name="T8" fmla="*/ 0 w 44"/>
                <a:gd name="T9" fmla="*/ 0 h 181"/>
                <a:gd name="T10" fmla="*/ 0 w 44"/>
                <a:gd name="T11" fmla="*/ 0 h 181"/>
                <a:gd name="T12" fmla="*/ 0 w 44"/>
                <a:gd name="T13" fmla="*/ 0 h 181"/>
                <a:gd name="T14" fmla="*/ 0 w 44"/>
                <a:gd name="T15" fmla="*/ 0 h 181"/>
                <a:gd name="T16" fmla="*/ 0 w 44"/>
                <a:gd name="T17" fmla="*/ 0 h 181"/>
                <a:gd name="T18" fmla="*/ 0 w 44"/>
                <a:gd name="T19" fmla="*/ 0 h 181"/>
                <a:gd name="T20" fmla="*/ 0 w 44"/>
                <a:gd name="T21" fmla="*/ 0 h 181"/>
                <a:gd name="T22" fmla="*/ 0 w 44"/>
                <a:gd name="T23" fmla="*/ 0 h 181"/>
                <a:gd name="T24" fmla="*/ 0 w 44"/>
                <a:gd name="T25" fmla="*/ 0 h 181"/>
                <a:gd name="T26" fmla="*/ 0 w 44"/>
                <a:gd name="T27" fmla="*/ 0 h 181"/>
                <a:gd name="T28" fmla="*/ 0 w 44"/>
                <a:gd name="T29" fmla="*/ 0 h 181"/>
                <a:gd name="T30" fmla="*/ 0 w 44"/>
                <a:gd name="T31" fmla="*/ 0 h 181"/>
                <a:gd name="T32" fmla="*/ 0 w 44"/>
                <a:gd name="T33" fmla="*/ 0 h 181"/>
                <a:gd name="T34" fmla="*/ 0 w 44"/>
                <a:gd name="T35" fmla="*/ 0 h 181"/>
                <a:gd name="T36" fmla="*/ 0 w 44"/>
                <a:gd name="T37" fmla="*/ 0 h 181"/>
                <a:gd name="T38" fmla="*/ 0 w 44"/>
                <a:gd name="T39" fmla="*/ 0 h 181"/>
                <a:gd name="T40" fmla="*/ 0 w 44"/>
                <a:gd name="T41" fmla="*/ 0 h 181"/>
                <a:gd name="T42" fmla="*/ 0 w 44"/>
                <a:gd name="T43" fmla="*/ 0 h 181"/>
                <a:gd name="T44" fmla="*/ 0 w 44"/>
                <a:gd name="T45" fmla="*/ 0 h 181"/>
                <a:gd name="T46" fmla="*/ 0 w 44"/>
                <a:gd name="T47" fmla="*/ 0 h 181"/>
                <a:gd name="T48" fmla="*/ 0 w 44"/>
                <a:gd name="T49" fmla="*/ 0 h 181"/>
                <a:gd name="T50" fmla="*/ 0 w 44"/>
                <a:gd name="T51" fmla="*/ 0 h 181"/>
                <a:gd name="T52" fmla="*/ 0 w 44"/>
                <a:gd name="T53" fmla="*/ 0 h 181"/>
                <a:gd name="T54" fmla="*/ 0 w 44"/>
                <a:gd name="T55" fmla="*/ 0 h 18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4" h="181">
                  <a:moveTo>
                    <a:pt x="44" y="0"/>
                  </a:moveTo>
                  <a:lnTo>
                    <a:pt x="38" y="0"/>
                  </a:lnTo>
                  <a:lnTo>
                    <a:pt x="20" y="0"/>
                  </a:lnTo>
                  <a:lnTo>
                    <a:pt x="0" y="0"/>
                  </a:lnTo>
                  <a:lnTo>
                    <a:pt x="0" y="1"/>
                  </a:lnTo>
                  <a:lnTo>
                    <a:pt x="0" y="2"/>
                  </a:lnTo>
                  <a:lnTo>
                    <a:pt x="0" y="5"/>
                  </a:lnTo>
                  <a:lnTo>
                    <a:pt x="0" y="7"/>
                  </a:lnTo>
                  <a:lnTo>
                    <a:pt x="0" y="11"/>
                  </a:lnTo>
                  <a:lnTo>
                    <a:pt x="0" y="14"/>
                  </a:lnTo>
                  <a:lnTo>
                    <a:pt x="0" y="19"/>
                  </a:lnTo>
                  <a:lnTo>
                    <a:pt x="0" y="23"/>
                  </a:lnTo>
                  <a:lnTo>
                    <a:pt x="0" y="29"/>
                  </a:lnTo>
                  <a:lnTo>
                    <a:pt x="0" y="34"/>
                  </a:lnTo>
                  <a:lnTo>
                    <a:pt x="0" y="40"/>
                  </a:lnTo>
                  <a:lnTo>
                    <a:pt x="0" y="46"/>
                  </a:lnTo>
                  <a:lnTo>
                    <a:pt x="0" y="53"/>
                  </a:lnTo>
                  <a:lnTo>
                    <a:pt x="0" y="60"/>
                  </a:lnTo>
                  <a:lnTo>
                    <a:pt x="0" y="67"/>
                  </a:lnTo>
                  <a:lnTo>
                    <a:pt x="0" y="75"/>
                  </a:lnTo>
                  <a:lnTo>
                    <a:pt x="0" y="82"/>
                  </a:lnTo>
                  <a:lnTo>
                    <a:pt x="0" y="90"/>
                  </a:lnTo>
                  <a:lnTo>
                    <a:pt x="0" y="98"/>
                  </a:lnTo>
                  <a:lnTo>
                    <a:pt x="1" y="106"/>
                  </a:lnTo>
                  <a:lnTo>
                    <a:pt x="23" y="163"/>
                  </a:lnTo>
                  <a:lnTo>
                    <a:pt x="44" y="18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1" name="未知"/>
            <p:cNvSpPr/>
            <p:nvPr/>
          </p:nvSpPr>
          <p:spPr bwMode="auto">
            <a:xfrm>
              <a:off x="1685" y="391"/>
              <a:ext cx="18" cy="78"/>
            </a:xfrm>
            <a:custGeom>
              <a:avLst/>
              <a:gdLst>
                <a:gd name="T0" fmla="*/ 0 w 46"/>
                <a:gd name="T1" fmla="*/ 0 h 197"/>
                <a:gd name="T2" fmla="*/ 0 w 46"/>
                <a:gd name="T3" fmla="*/ 0 h 197"/>
                <a:gd name="T4" fmla="*/ 0 w 46"/>
                <a:gd name="T5" fmla="*/ 0 h 197"/>
                <a:gd name="T6" fmla="*/ 0 w 46"/>
                <a:gd name="T7" fmla="*/ 0 h 197"/>
                <a:gd name="T8" fmla="*/ 0 w 46"/>
                <a:gd name="T9" fmla="*/ 0 h 197"/>
                <a:gd name="T10" fmla="*/ 0 w 46"/>
                <a:gd name="T11" fmla="*/ 0 h 197"/>
                <a:gd name="T12" fmla="*/ 0 w 46"/>
                <a:gd name="T13" fmla="*/ 0 h 197"/>
                <a:gd name="T14" fmla="*/ 0 w 46"/>
                <a:gd name="T15" fmla="*/ 0 h 1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 h="197">
                  <a:moveTo>
                    <a:pt x="46" y="0"/>
                  </a:moveTo>
                  <a:lnTo>
                    <a:pt x="38" y="0"/>
                  </a:lnTo>
                  <a:lnTo>
                    <a:pt x="25" y="0"/>
                  </a:lnTo>
                  <a:lnTo>
                    <a:pt x="10" y="0"/>
                  </a:lnTo>
                  <a:lnTo>
                    <a:pt x="0" y="0"/>
                  </a:lnTo>
                  <a:lnTo>
                    <a:pt x="0" y="181"/>
                  </a:lnTo>
                  <a:lnTo>
                    <a:pt x="46" y="197"/>
                  </a:lnTo>
                  <a:lnTo>
                    <a:pt x="46"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2" name="未知"/>
            <p:cNvSpPr/>
            <p:nvPr/>
          </p:nvSpPr>
          <p:spPr bwMode="auto">
            <a:xfrm>
              <a:off x="1703" y="391"/>
              <a:ext cx="18" cy="78"/>
            </a:xfrm>
            <a:custGeom>
              <a:avLst/>
              <a:gdLst>
                <a:gd name="T0" fmla="*/ 0 w 45"/>
                <a:gd name="T1" fmla="*/ 0 h 197"/>
                <a:gd name="T2" fmla="*/ 0 w 45"/>
                <a:gd name="T3" fmla="*/ 0 h 197"/>
                <a:gd name="T4" fmla="*/ 0 w 45"/>
                <a:gd name="T5" fmla="*/ 0 h 197"/>
                <a:gd name="T6" fmla="*/ 0 w 45"/>
                <a:gd name="T7" fmla="*/ 0 h 197"/>
                <a:gd name="T8" fmla="*/ 0 w 45"/>
                <a:gd name="T9" fmla="*/ 0 h 197"/>
                <a:gd name="T10" fmla="*/ 0 w 45"/>
                <a:gd name="T11" fmla="*/ 0 h 197"/>
                <a:gd name="T12" fmla="*/ 0 w 45"/>
                <a:gd name="T13" fmla="*/ 0 h 197"/>
                <a:gd name="T14" fmla="*/ 0 w 45"/>
                <a:gd name="T15" fmla="*/ 0 h 197"/>
                <a:gd name="T16" fmla="*/ 0 w 45"/>
                <a:gd name="T17" fmla="*/ 0 h 197"/>
                <a:gd name="T18" fmla="*/ 0 w 45"/>
                <a:gd name="T19" fmla="*/ 0 h 197"/>
                <a:gd name="T20" fmla="*/ 0 w 45"/>
                <a:gd name="T21" fmla="*/ 0 h 197"/>
                <a:gd name="T22" fmla="*/ 0 w 45"/>
                <a:gd name="T23" fmla="*/ 0 h 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 h="197">
                  <a:moveTo>
                    <a:pt x="14" y="197"/>
                  </a:moveTo>
                  <a:lnTo>
                    <a:pt x="45" y="189"/>
                  </a:lnTo>
                  <a:lnTo>
                    <a:pt x="45" y="0"/>
                  </a:lnTo>
                  <a:lnTo>
                    <a:pt x="39" y="0"/>
                  </a:lnTo>
                  <a:lnTo>
                    <a:pt x="31" y="0"/>
                  </a:lnTo>
                  <a:lnTo>
                    <a:pt x="23" y="0"/>
                  </a:lnTo>
                  <a:lnTo>
                    <a:pt x="13" y="0"/>
                  </a:lnTo>
                  <a:lnTo>
                    <a:pt x="3" y="0"/>
                  </a:lnTo>
                  <a:lnTo>
                    <a:pt x="0" y="0"/>
                  </a:lnTo>
                  <a:lnTo>
                    <a:pt x="0" y="197"/>
                  </a:lnTo>
                  <a:lnTo>
                    <a:pt x="6" y="197"/>
                  </a:lnTo>
                  <a:lnTo>
                    <a:pt x="14" y="19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3" name="未知"/>
            <p:cNvSpPr/>
            <p:nvPr/>
          </p:nvSpPr>
          <p:spPr bwMode="auto">
            <a:xfrm>
              <a:off x="1727" y="391"/>
              <a:ext cx="0" cy="72"/>
            </a:xfrm>
            <a:custGeom>
              <a:avLst/>
              <a:gdLst>
                <a:gd name="T0" fmla="*/ 0 h 180"/>
                <a:gd name="T1" fmla="*/ 0 h 180"/>
                <a:gd name="T2" fmla="*/ 0 60000 65536"/>
                <a:gd name="T3" fmla="*/ 0 60000 65536"/>
              </a:gdLst>
              <a:ahLst/>
              <a:cxnLst>
                <a:cxn ang="T2">
                  <a:pos x="0" y="T0"/>
                </a:cxn>
                <a:cxn ang="T3">
                  <a:pos x="0" y="T1"/>
                </a:cxn>
              </a:cxnLst>
              <a:rect l="0" t="0" r="r" b="b"/>
              <a:pathLst>
                <a:path h="180">
                  <a:moveTo>
                    <a:pt x="0" y="0"/>
                  </a:moveTo>
                  <a:lnTo>
                    <a:pt x="0" y="180"/>
                  </a:lnTo>
                </a:path>
              </a:pathLst>
            </a:custGeom>
            <a:noFill/>
            <a:ln w="18630" cmpd="sng">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4" name="未知"/>
            <p:cNvSpPr/>
            <p:nvPr/>
          </p:nvSpPr>
          <p:spPr bwMode="auto">
            <a:xfrm>
              <a:off x="1739" y="391"/>
              <a:ext cx="0" cy="59"/>
            </a:xfrm>
            <a:custGeom>
              <a:avLst/>
              <a:gdLst>
                <a:gd name="T0" fmla="*/ 0 h 148"/>
                <a:gd name="T1" fmla="*/ 0 h 148"/>
                <a:gd name="T2" fmla="*/ 0 60000 65536"/>
                <a:gd name="T3" fmla="*/ 0 60000 65536"/>
              </a:gdLst>
              <a:ahLst/>
              <a:cxnLst>
                <a:cxn ang="T2">
                  <a:pos x="0" y="T0"/>
                </a:cxn>
                <a:cxn ang="T3">
                  <a:pos x="0" y="T1"/>
                </a:cxn>
              </a:cxnLst>
              <a:rect l="0" t="0" r="r" b="b"/>
              <a:pathLst>
                <a:path h="148">
                  <a:moveTo>
                    <a:pt x="0" y="0"/>
                  </a:moveTo>
                  <a:lnTo>
                    <a:pt x="0" y="148"/>
                  </a:lnTo>
                </a:path>
              </a:pathLst>
            </a:custGeom>
            <a:noFill/>
            <a:ln w="1863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5" name="未知"/>
            <p:cNvSpPr/>
            <p:nvPr/>
          </p:nvSpPr>
          <p:spPr bwMode="auto">
            <a:xfrm>
              <a:off x="1667" y="391"/>
              <a:ext cx="77" cy="78"/>
            </a:xfrm>
            <a:custGeom>
              <a:avLst/>
              <a:gdLst>
                <a:gd name="T0" fmla="*/ 0 w 192"/>
                <a:gd name="T1" fmla="*/ 0 h 197"/>
                <a:gd name="T2" fmla="*/ 0 w 192"/>
                <a:gd name="T3" fmla="*/ 0 h 197"/>
                <a:gd name="T4" fmla="*/ 0 w 192"/>
                <a:gd name="T5" fmla="*/ 0 h 197"/>
                <a:gd name="T6" fmla="*/ 0 w 192"/>
                <a:gd name="T7" fmla="*/ 0 h 197"/>
                <a:gd name="T8" fmla="*/ 0 w 192"/>
                <a:gd name="T9" fmla="*/ 0 h 197"/>
                <a:gd name="T10" fmla="*/ 0 w 192"/>
                <a:gd name="T11" fmla="*/ 0 h 197"/>
                <a:gd name="T12" fmla="*/ 0 w 192"/>
                <a:gd name="T13" fmla="*/ 0 h 197"/>
                <a:gd name="T14" fmla="*/ 0 w 192"/>
                <a:gd name="T15" fmla="*/ 0 h 197"/>
                <a:gd name="T16" fmla="*/ 0 w 192"/>
                <a:gd name="T17" fmla="*/ 0 h 197"/>
                <a:gd name="T18" fmla="*/ 0 w 192"/>
                <a:gd name="T19" fmla="*/ 0 h 197"/>
                <a:gd name="T20" fmla="*/ 0 w 192"/>
                <a:gd name="T21" fmla="*/ 0 h 197"/>
                <a:gd name="T22" fmla="*/ 0 w 192"/>
                <a:gd name="T23" fmla="*/ 0 h 197"/>
                <a:gd name="T24" fmla="*/ 0 w 192"/>
                <a:gd name="T25" fmla="*/ 0 h 197"/>
                <a:gd name="T26" fmla="*/ 0 w 192"/>
                <a:gd name="T27" fmla="*/ 0 h 197"/>
                <a:gd name="T28" fmla="*/ 0 w 192"/>
                <a:gd name="T29" fmla="*/ 0 h 197"/>
                <a:gd name="T30" fmla="*/ 0 w 192"/>
                <a:gd name="T31" fmla="*/ 0 h 197"/>
                <a:gd name="T32" fmla="*/ 0 w 192"/>
                <a:gd name="T33" fmla="*/ 0 h 197"/>
                <a:gd name="T34" fmla="*/ 0 w 192"/>
                <a:gd name="T35" fmla="*/ 0 h 197"/>
                <a:gd name="T36" fmla="*/ 0 w 192"/>
                <a:gd name="T37" fmla="*/ 0 h 197"/>
                <a:gd name="T38" fmla="*/ 0 w 192"/>
                <a:gd name="T39" fmla="*/ 0 h 197"/>
                <a:gd name="T40" fmla="*/ 0 w 192"/>
                <a:gd name="T41" fmla="*/ 0 h 197"/>
                <a:gd name="T42" fmla="*/ 0 w 192"/>
                <a:gd name="T43" fmla="*/ 0 h 197"/>
                <a:gd name="T44" fmla="*/ 0 w 192"/>
                <a:gd name="T45" fmla="*/ 0 h 197"/>
                <a:gd name="T46" fmla="*/ 0 w 192"/>
                <a:gd name="T47" fmla="*/ 0 h 197"/>
                <a:gd name="T48" fmla="*/ 0 w 192"/>
                <a:gd name="T49" fmla="*/ 0 h 197"/>
                <a:gd name="T50" fmla="*/ 0 w 192"/>
                <a:gd name="T51" fmla="*/ 0 h 197"/>
                <a:gd name="T52" fmla="*/ 0 w 192"/>
                <a:gd name="T53" fmla="*/ 0 h 197"/>
                <a:gd name="T54" fmla="*/ 0 w 192"/>
                <a:gd name="T55" fmla="*/ 0 h 197"/>
                <a:gd name="T56" fmla="*/ 0 w 192"/>
                <a:gd name="T57" fmla="*/ 0 h 197"/>
                <a:gd name="T58" fmla="*/ 0 w 192"/>
                <a:gd name="T59" fmla="*/ 0 h 197"/>
                <a:gd name="T60" fmla="*/ 0 w 192"/>
                <a:gd name="T61" fmla="*/ 0 h 197"/>
                <a:gd name="T62" fmla="*/ 0 w 192"/>
                <a:gd name="T63" fmla="*/ 0 h 197"/>
                <a:gd name="T64" fmla="*/ 0 w 192"/>
                <a:gd name="T65" fmla="*/ 0 h 197"/>
                <a:gd name="T66" fmla="*/ 0 w 192"/>
                <a:gd name="T67" fmla="*/ 0 h 197"/>
                <a:gd name="T68" fmla="*/ 0 w 192"/>
                <a:gd name="T69" fmla="*/ 0 h 197"/>
                <a:gd name="T70" fmla="*/ 0 w 192"/>
                <a:gd name="T71" fmla="*/ 0 h 197"/>
                <a:gd name="T72" fmla="*/ 0 w 192"/>
                <a:gd name="T73" fmla="*/ 0 h 197"/>
                <a:gd name="T74" fmla="*/ 0 w 192"/>
                <a:gd name="T75" fmla="*/ 0 h 197"/>
                <a:gd name="T76" fmla="*/ 0 w 192"/>
                <a:gd name="T77" fmla="*/ 0 h 197"/>
                <a:gd name="T78" fmla="*/ 0 w 192"/>
                <a:gd name="T79" fmla="*/ 0 h 197"/>
                <a:gd name="T80" fmla="*/ 0 w 192"/>
                <a:gd name="T81" fmla="*/ 0 h 197"/>
                <a:gd name="T82" fmla="*/ 0 w 192"/>
                <a:gd name="T83" fmla="*/ 0 h 197"/>
                <a:gd name="T84" fmla="*/ 0 w 192"/>
                <a:gd name="T85" fmla="*/ 0 h 197"/>
                <a:gd name="T86" fmla="*/ 0 w 192"/>
                <a:gd name="T87" fmla="*/ 0 h 197"/>
                <a:gd name="T88" fmla="*/ 0 w 192"/>
                <a:gd name="T89" fmla="*/ 0 h 197"/>
                <a:gd name="T90" fmla="*/ 0 w 192"/>
                <a:gd name="T91" fmla="*/ 0 h 197"/>
                <a:gd name="T92" fmla="*/ 0 w 192"/>
                <a:gd name="T93" fmla="*/ 0 h 197"/>
                <a:gd name="T94" fmla="*/ 0 w 192"/>
                <a:gd name="T95" fmla="*/ 0 h 197"/>
                <a:gd name="T96" fmla="*/ 0 w 192"/>
                <a:gd name="T97" fmla="*/ 0 h 197"/>
                <a:gd name="T98" fmla="*/ 0 w 192"/>
                <a:gd name="T99" fmla="*/ 0 h 197"/>
                <a:gd name="T100" fmla="*/ 0 w 192"/>
                <a:gd name="T101" fmla="*/ 0 h 197"/>
                <a:gd name="T102" fmla="*/ 0 w 192"/>
                <a:gd name="T103" fmla="*/ 0 h 1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92" h="197">
                  <a:moveTo>
                    <a:pt x="96" y="197"/>
                  </a:moveTo>
                  <a:lnTo>
                    <a:pt x="34" y="173"/>
                  </a:lnTo>
                  <a:lnTo>
                    <a:pt x="2" y="114"/>
                  </a:lnTo>
                  <a:lnTo>
                    <a:pt x="0" y="90"/>
                  </a:lnTo>
                  <a:lnTo>
                    <a:pt x="0" y="82"/>
                  </a:lnTo>
                  <a:lnTo>
                    <a:pt x="0" y="75"/>
                  </a:lnTo>
                  <a:lnTo>
                    <a:pt x="0" y="67"/>
                  </a:lnTo>
                  <a:lnTo>
                    <a:pt x="0" y="60"/>
                  </a:lnTo>
                  <a:lnTo>
                    <a:pt x="0" y="53"/>
                  </a:lnTo>
                  <a:lnTo>
                    <a:pt x="0" y="46"/>
                  </a:lnTo>
                  <a:lnTo>
                    <a:pt x="0" y="40"/>
                  </a:lnTo>
                  <a:lnTo>
                    <a:pt x="0" y="34"/>
                  </a:lnTo>
                  <a:lnTo>
                    <a:pt x="0" y="29"/>
                  </a:lnTo>
                  <a:lnTo>
                    <a:pt x="0" y="23"/>
                  </a:lnTo>
                  <a:lnTo>
                    <a:pt x="0" y="19"/>
                  </a:lnTo>
                  <a:lnTo>
                    <a:pt x="0" y="14"/>
                  </a:lnTo>
                  <a:lnTo>
                    <a:pt x="0" y="11"/>
                  </a:lnTo>
                  <a:lnTo>
                    <a:pt x="0" y="7"/>
                  </a:lnTo>
                  <a:lnTo>
                    <a:pt x="0" y="5"/>
                  </a:lnTo>
                  <a:lnTo>
                    <a:pt x="0" y="2"/>
                  </a:lnTo>
                  <a:lnTo>
                    <a:pt x="0" y="1"/>
                  </a:lnTo>
                  <a:lnTo>
                    <a:pt x="0" y="0"/>
                  </a:lnTo>
                  <a:lnTo>
                    <a:pt x="20" y="0"/>
                  </a:lnTo>
                  <a:lnTo>
                    <a:pt x="82" y="0"/>
                  </a:lnTo>
                  <a:lnTo>
                    <a:pt x="129" y="0"/>
                  </a:lnTo>
                  <a:lnTo>
                    <a:pt x="136" y="0"/>
                  </a:lnTo>
                  <a:lnTo>
                    <a:pt x="192" y="0"/>
                  </a:lnTo>
                  <a:lnTo>
                    <a:pt x="192" y="6"/>
                  </a:lnTo>
                  <a:lnTo>
                    <a:pt x="192" y="12"/>
                  </a:lnTo>
                  <a:lnTo>
                    <a:pt x="192" y="17"/>
                  </a:lnTo>
                  <a:lnTo>
                    <a:pt x="192" y="22"/>
                  </a:lnTo>
                  <a:lnTo>
                    <a:pt x="192" y="26"/>
                  </a:lnTo>
                  <a:lnTo>
                    <a:pt x="192" y="30"/>
                  </a:lnTo>
                  <a:lnTo>
                    <a:pt x="192" y="34"/>
                  </a:lnTo>
                  <a:lnTo>
                    <a:pt x="192" y="38"/>
                  </a:lnTo>
                  <a:lnTo>
                    <a:pt x="192" y="41"/>
                  </a:lnTo>
                  <a:lnTo>
                    <a:pt x="192" y="45"/>
                  </a:lnTo>
                  <a:lnTo>
                    <a:pt x="192" y="49"/>
                  </a:lnTo>
                  <a:lnTo>
                    <a:pt x="192" y="53"/>
                  </a:lnTo>
                  <a:lnTo>
                    <a:pt x="192" y="57"/>
                  </a:lnTo>
                  <a:lnTo>
                    <a:pt x="192" y="61"/>
                  </a:lnTo>
                  <a:lnTo>
                    <a:pt x="192" y="66"/>
                  </a:lnTo>
                  <a:lnTo>
                    <a:pt x="192" y="71"/>
                  </a:lnTo>
                  <a:lnTo>
                    <a:pt x="192" y="77"/>
                  </a:lnTo>
                  <a:lnTo>
                    <a:pt x="192" y="84"/>
                  </a:lnTo>
                  <a:lnTo>
                    <a:pt x="192" y="91"/>
                  </a:lnTo>
                  <a:lnTo>
                    <a:pt x="192" y="98"/>
                  </a:lnTo>
                  <a:lnTo>
                    <a:pt x="192" y="106"/>
                  </a:lnTo>
                  <a:lnTo>
                    <a:pt x="169" y="163"/>
                  </a:lnTo>
                  <a:lnTo>
                    <a:pt x="112" y="196"/>
                  </a:lnTo>
                  <a:lnTo>
                    <a:pt x="96" y="197"/>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6" name="未知"/>
            <p:cNvSpPr/>
            <p:nvPr/>
          </p:nvSpPr>
          <p:spPr bwMode="auto">
            <a:xfrm>
              <a:off x="1170" y="449"/>
              <a:ext cx="202" cy="170"/>
            </a:xfrm>
            <a:custGeom>
              <a:avLst/>
              <a:gdLst>
                <a:gd name="T0" fmla="*/ 0 w 506"/>
                <a:gd name="T1" fmla="*/ 0 h 426"/>
                <a:gd name="T2" fmla="*/ 0 w 506"/>
                <a:gd name="T3" fmla="*/ 0 h 426"/>
                <a:gd name="T4" fmla="*/ 0 w 506"/>
                <a:gd name="T5" fmla="*/ 0 h 426"/>
                <a:gd name="T6" fmla="*/ 0 w 506"/>
                <a:gd name="T7" fmla="*/ 0 h 426"/>
                <a:gd name="T8" fmla="*/ 0 w 506"/>
                <a:gd name="T9" fmla="*/ 0 h 426"/>
                <a:gd name="T10" fmla="*/ 0 w 506"/>
                <a:gd name="T11" fmla="*/ 0 h 426"/>
                <a:gd name="T12" fmla="*/ 0 w 506"/>
                <a:gd name="T13" fmla="*/ 0 h 426"/>
                <a:gd name="T14" fmla="*/ 0 w 506"/>
                <a:gd name="T15" fmla="*/ 0 h 426"/>
                <a:gd name="T16" fmla="*/ 0 w 506"/>
                <a:gd name="T17" fmla="*/ 0 h 426"/>
                <a:gd name="T18" fmla="*/ 0 w 506"/>
                <a:gd name="T19" fmla="*/ 0 h 426"/>
                <a:gd name="T20" fmla="*/ 0 w 506"/>
                <a:gd name="T21" fmla="*/ 0 h 426"/>
                <a:gd name="T22" fmla="*/ 0 w 506"/>
                <a:gd name="T23" fmla="*/ 0 h 426"/>
                <a:gd name="T24" fmla="*/ 0 w 506"/>
                <a:gd name="T25" fmla="*/ 0 h 4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6">
                  <a:moveTo>
                    <a:pt x="506" y="377"/>
                  </a:moveTo>
                  <a:lnTo>
                    <a:pt x="445" y="409"/>
                  </a:lnTo>
                  <a:lnTo>
                    <a:pt x="369" y="420"/>
                  </a:lnTo>
                  <a:lnTo>
                    <a:pt x="294" y="425"/>
                  </a:lnTo>
                  <a:lnTo>
                    <a:pt x="253" y="426"/>
                  </a:lnTo>
                  <a:lnTo>
                    <a:pt x="232" y="425"/>
                  </a:lnTo>
                  <a:lnTo>
                    <a:pt x="155" y="422"/>
                  </a:lnTo>
                  <a:lnTo>
                    <a:pt x="89" y="414"/>
                  </a:lnTo>
                  <a:lnTo>
                    <a:pt x="29" y="400"/>
                  </a:lnTo>
                  <a:lnTo>
                    <a:pt x="0" y="377"/>
                  </a:lnTo>
                  <a:lnTo>
                    <a:pt x="0" y="0"/>
                  </a:lnTo>
                  <a:lnTo>
                    <a:pt x="506" y="0"/>
                  </a:lnTo>
                  <a:lnTo>
                    <a:pt x="506" y="3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7" name="未知"/>
            <p:cNvSpPr/>
            <p:nvPr/>
          </p:nvSpPr>
          <p:spPr bwMode="auto">
            <a:xfrm>
              <a:off x="1170" y="449"/>
              <a:ext cx="202" cy="170"/>
            </a:xfrm>
            <a:custGeom>
              <a:avLst/>
              <a:gdLst>
                <a:gd name="T0" fmla="*/ 0 w 506"/>
                <a:gd name="T1" fmla="*/ 0 h 426"/>
                <a:gd name="T2" fmla="*/ 0 w 506"/>
                <a:gd name="T3" fmla="*/ 0 h 426"/>
                <a:gd name="T4" fmla="*/ 0 w 506"/>
                <a:gd name="T5" fmla="*/ 0 h 426"/>
                <a:gd name="T6" fmla="*/ 0 w 506"/>
                <a:gd name="T7" fmla="*/ 0 h 426"/>
                <a:gd name="T8" fmla="*/ 0 w 506"/>
                <a:gd name="T9" fmla="*/ 0 h 426"/>
                <a:gd name="T10" fmla="*/ 0 w 506"/>
                <a:gd name="T11" fmla="*/ 0 h 426"/>
                <a:gd name="T12" fmla="*/ 0 w 506"/>
                <a:gd name="T13" fmla="*/ 0 h 426"/>
                <a:gd name="T14" fmla="*/ 0 w 506"/>
                <a:gd name="T15" fmla="*/ 0 h 426"/>
                <a:gd name="T16" fmla="*/ 0 w 506"/>
                <a:gd name="T17" fmla="*/ 0 h 426"/>
                <a:gd name="T18" fmla="*/ 0 w 506"/>
                <a:gd name="T19" fmla="*/ 0 h 426"/>
                <a:gd name="T20" fmla="*/ 0 w 506"/>
                <a:gd name="T21" fmla="*/ 0 h 426"/>
                <a:gd name="T22" fmla="*/ 0 w 506"/>
                <a:gd name="T23" fmla="*/ 0 h 426"/>
                <a:gd name="T24" fmla="*/ 0 w 506"/>
                <a:gd name="T25" fmla="*/ 0 h 4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6">
                  <a:moveTo>
                    <a:pt x="0" y="0"/>
                  </a:moveTo>
                  <a:lnTo>
                    <a:pt x="0" y="377"/>
                  </a:lnTo>
                  <a:lnTo>
                    <a:pt x="1" y="381"/>
                  </a:lnTo>
                  <a:lnTo>
                    <a:pt x="61" y="409"/>
                  </a:lnTo>
                  <a:lnTo>
                    <a:pt x="137" y="420"/>
                  </a:lnTo>
                  <a:lnTo>
                    <a:pt x="212" y="425"/>
                  </a:lnTo>
                  <a:lnTo>
                    <a:pt x="253" y="426"/>
                  </a:lnTo>
                  <a:lnTo>
                    <a:pt x="274" y="425"/>
                  </a:lnTo>
                  <a:lnTo>
                    <a:pt x="351" y="422"/>
                  </a:lnTo>
                  <a:lnTo>
                    <a:pt x="417" y="414"/>
                  </a:lnTo>
                  <a:lnTo>
                    <a:pt x="477" y="400"/>
                  </a:lnTo>
                  <a:lnTo>
                    <a:pt x="506" y="377"/>
                  </a:lnTo>
                  <a:lnTo>
                    <a:pt x="506"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 name="未知"/>
            <p:cNvSpPr/>
            <p:nvPr/>
          </p:nvSpPr>
          <p:spPr bwMode="auto">
            <a:xfrm>
              <a:off x="1178" y="461"/>
              <a:ext cx="186" cy="145"/>
            </a:xfrm>
            <a:custGeom>
              <a:avLst/>
              <a:gdLst>
                <a:gd name="T0" fmla="*/ 0 w 464"/>
                <a:gd name="T1" fmla="*/ 0 h 362"/>
                <a:gd name="T2" fmla="*/ 0 w 464"/>
                <a:gd name="T3" fmla="*/ 0 h 362"/>
                <a:gd name="T4" fmla="*/ 0 w 464"/>
                <a:gd name="T5" fmla="*/ 0 h 362"/>
                <a:gd name="T6" fmla="*/ 0 w 464"/>
                <a:gd name="T7" fmla="*/ 0 h 362"/>
                <a:gd name="T8" fmla="*/ 0 w 464"/>
                <a:gd name="T9" fmla="*/ 0 h 362"/>
                <a:gd name="T10" fmla="*/ 0 w 464"/>
                <a:gd name="T11" fmla="*/ 0 h 362"/>
                <a:gd name="T12" fmla="*/ 0 w 464"/>
                <a:gd name="T13" fmla="*/ 0 h 362"/>
                <a:gd name="T14" fmla="*/ 0 w 464"/>
                <a:gd name="T15" fmla="*/ 0 h 362"/>
                <a:gd name="T16" fmla="*/ 0 w 464"/>
                <a:gd name="T17" fmla="*/ 0 h 362"/>
                <a:gd name="T18" fmla="*/ 0 w 464"/>
                <a:gd name="T19" fmla="*/ 0 h 362"/>
                <a:gd name="T20" fmla="*/ 0 w 464"/>
                <a:gd name="T21" fmla="*/ 0 h 362"/>
                <a:gd name="T22" fmla="*/ 0 w 464"/>
                <a:gd name="T23" fmla="*/ 0 h 362"/>
                <a:gd name="T24" fmla="*/ 0 w 464"/>
                <a:gd name="T25" fmla="*/ 0 h 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4" h="362">
                  <a:moveTo>
                    <a:pt x="464" y="321"/>
                  </a:moveTo>
                  <a:lnTo>
                    <a:pt x="405" y="347"/>
                  </a:lnTo>
                  <a:lnTo>
                    <a:pt x="334" y="357"/>
                  </a:lnTo>
                  <a:lnTo>
                    <a:pt x="267" y="361"/>
                  </a:lnTo>
                  <a:lnTo>
                    <a:pt x="232" y="362"/>
                  </a:lnTo>
                  <a:lnTo>
                    <a:pt x="214" y="362"/>
                  </a:lnTo>
                  <a:lnTo>
                    <a:pt x="146" y="358"/>
                  </a:lnTo>
                  <a:lnTo>
                    <a:pt x="85" y="352"/>
                  </a:lnTo>
                  <a:lnTo>
                    <a:pt x="19" y="337"/>
                  </a:lnTo>
                  <a:lnTo>
                    <a:pt x="0" y="321"/>
                  </a:lnTo>
                  <a:lnTo>
                    <a:pt x="0" y="0"/>
                  </a:lnTo>
                  <a:lnTo>
                    <a:pt x="464" y="0"/>
                  </a:lnTo>
                  <a:lnTo>
                    <a:pt x="464" y="32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9" name="未知"/>
            <p:cNvSpPr/>
            <p:nvPr/>
          </p:nvSpPr>
          <p:spPr bwMode="auto">
            <a:xfrm>
              <a:off x="1178" y="444"/>
              <a:ext cx="186" cy="33"/>
            </a:xfrm>
            <a:custGeom>
              <a:avLst/>
              <a:gdLst>
                <a:gd name="T0" fmla="*/ 0 w 464"/>
                <a:gd name="T1" fmla="*/ 0 h 82"/>
                <a:gd name="T2" fmla="*/ 0 w 464"/>
                <a:gd name="T3" fmla="*/ 0 h 82"/>
                <a:gd name="T4" fmla="*/ 0 w 464"/>
                <a:gd name="T5" fmla="*/ 0 h 82"/>
                <a:gd name="T6" fmla="*/ 0 w 464"/>
                <a:gd name="T7" fmla="*/ 0 h 82"/>
                <a:gd name="T8" fmla="*/ 0 w 464"/>
                <a:gd name="T9" fmla="*/ 0 h 82"/>
                <a:gd name="T10" fmla="*/ 0 w 464"/>
                <a:gd name="T11" fmla="*/ 0 h 82"/>
                <a:gd name="T12" fmla="*/ 0 w 464"/>
                <a:gd name="T13" fmla="*/ 0 h 82"/>
                <a:gd name="T14" fmla="*/ 0 w 464"/>
                <a:gd name="T15" fmla="*/ 0 h 82"/>
                <a:gd name="T16" fmla="*/ 0 w 464"/>
                <a:gd name="T17" fmla="*/ 0 h 82"/>
                <a:gd name="T18" fmla="*/ 0 w 464"/>
                <a:gd name="T19" fmla="*/ 0 h 82"/>
                <a:gd name="T20" fmla="*/ 0 w 464"/>
                <a:gd name="T21" fmla="*/ 0 h 82"/>
                <a:gd name="T22" fmla="*/ 0 w 464"/>
                <a:gd name="T23" fmla="*/ 0 h 82"/>
                <a:gd name="T24" fmla="*/ 0 w 464"/>
                <a:gd name="T25" fmla="*/ 0 h 82"/>
                <a:gd name="T26" fmla="*/ 0 w 464"/>
                <a:gd name="T27" fmla="*/ 0 h 82"/>
                <a:gd name="T28" fmla="*/ 0 w 464"/>
                <a:gd name="T29" fmla="*/ 0 h 82"/>
                <a:gd name="T30" fmla="*/ 0 w 464"/>
                <a:gd name="T31" fmla="*/ 0 h 82"/>
                <a:gd name="T32" fmla="*/ 0 w 464"/>
                <a:gd name="T33" fmla="*/ 0 h 82"/>
                <a:gd name="T34" fmla="*/ 0 w 464"/>
                <a:gd name="T35" fmla="*/ 0 h 82"/>
                <a:gd name="T36" fmla="*/ 0 w 464"/>
                <a:gd name="T37" fmla="*/ 0 h 82"/>
                <a:gd name="T38" fmla="*/ 0 w 464"/>
                <a:gd name="T39" fmla="*/ 0 h 82"/>
                <a:gd name="T40" fmla="*/ 0 w 464"/>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4" h="82">
                  <a:moveTo>
                    <a:pt x="250" y="0"/>
                  </a:moveTo>
                  <a:lnTo>
                    <a:pt x="318" y="3"/>
                  </a:lnTo>
                  <a:lnTo>
                    <a:pt x="379" y="10"/>
                  </a:lnTo>
                  <a:lnTo>
                    <a:pt x="445" y="25"/>
                  </a:lnTo>
                  <a:lnTo>
                    <a:pt x="464" y="41"/>
                  </a:lnTo>
                  <a:lnTo>
                    <a:pt x="463" y="44"/>
                  </a:lnTo>
                  <a:lnTo>
                    <a:pt x="405" y="67"/>
                  </a:lnTo>
                  <a:lnTo>
                    <a:pt x="334" y="77"/>
                  </a:lnTo>
                  <a:lnTo>
                    <a:pt x="267" y="81"/>
                  </a:lnTo>
                  <a:lnTo>
                    <a:pt x="232" y="82"/>
                  </a:lnTo>
                  <a:lnTo>
                    <a:pt x="214" y="82"/>
                  </a:lnTo>
                  <a:lnTo>
                    <a:pt x="146" y="78"/>
                  </a:lnTo>
                  <a:lnTo>
                    <a:pt x="85" y="72"/>
                  </a:lnTo>
                  <a:lnTo>
                    <a:pt x="19" y="57"/>
                  </a:lnTo>
                  <a:lnTo>
                    <a:pt x="0" y="41"/>
                  </a:lnTo>
                  <a:lnTo>
                    <a:pt x="0" y="37"/>
                  </a:lnTo>
                  <a:lnTo>
                    <a:pt x="59" y="14"/>
                  </a:lnTo>
                  <a:lnTo>
                    <a:pt x="129" y="4"/>
                  </a:lnTo>
                  <a:lnTo>
                    <a:pt x="197" y="0"/>
                  </a:lnTo>
                  <a:lnTo>
                    <a:pt x="232"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0" name="未知"/>
            <p:cNvSpPr/>
            <p:nvPr/>
          </p:nvSpPr>
          <p:spPr bwMode="auto">
            <a:xfrm>
              <a:off x="1170" y="429"/>
              <a:ext cx="202" cy="39"/>
            </a:xfrm>
            <a:custGeom>
              <a:avLst/>
              <a:gdLst>
                <a:gd name="T0" fmla="*/ 0 w 506"/>
                <a:gd name="T1" fmla="*/ 0 h 97"/>
                <a:gd name="T2" fmla="*/ 0 w 506"/>
                <a:gd name="T3" fmla="*/ 0 h 97"/>
                <a:gd name="T4" fmla="*/ 0 w 506"/>
                <a:gd name="T5" fmla="*/ 0 h 97"/>
                <a:gd name="T6" fmla="*/ 0 w 506"/>
                <a:gd name="T7" fmla="*/ 0 h 97"/>
                <a:gd name="T8" fmla="*/ 0 w 506"/>
                <a:gd name="T9" fmla="*/ 0 h 97"/>
                <a:gd name="T10" fmla="*/ 0 w 506"/>
                <a:gd name="T11" fmla="*/ 0 h 97"/>
                <a:gd name="T12" fmla="*/ 0 w 506"/>
                <a:gd name="T13" fmla="*/ 0 h 97"/>
                <a:gd name="T14" fmla="*/ 0 w 506"/>
                <a:gd name="T15" fmla="*/ 0 h 97"/>
                <a:gd name="T16" fmla="*/ 0 w 506"/>
                <a:gd name="T17" fmla="*/ 0 h 97"/>
                <a:gd name="T18" fmla="*/ 0 w 506"/>
                <a:gd name="T19" fmla="*/ 0 h 97"/>
                <a:gd name="T20" fmla="*/ 0 w 506"/>
                <a:gd name="T21" fmla="*/ 0 h 97"/>
                <a:gd name="T22" fmla="*/ 0 w 506"/>
                <a:gd name="T23" fmla="*/ 0 h 97"/>
                <a:gd name="T24" fmla="*/ 0 w 506"/>
                <a:gd name="T25" fmla="*/ 0 h 97"/>
                <a:gd name="T26" fmla="*/ 0 w 506"/>
                <a:gd name="T27" fmla="*/ 0 h 97"/>
                <a:gd name="T28" fmla="*/ 0 w 506"/>
                <a:gd name="T29" fmla="*/ 0 h 97"/>
                <a:gd name="T30" fmla="*/ 0 w 506"/>
                <a:gd name="T31" fmla="*/ 0 h 97"/>
                <a:gd name="T32" fmla="*/ 0 w 506"/>
                <a:gd name="T33" fmla="*/ 0 h 97"/>
                <a:gd name="T34" fmla="*/ 0 w 506"/>
                <a:gd name="T35" fmla="*/ 0 h 97"/>
                <a:gd name="T36" fmla="*/ 0 w 506"/>
                <a:gd name="T37" fmla="*/ 0 h 97"/>
                <a:gd name="T38" fmla="*/ 0 w 506"/>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6" h="97">
                  <a:moveTo>
                    <a:pt x="253" y="97"/>
                  </a:moveTo>
                  <a:lnTo>
                    <a:pt x="192" y="95"/>
                  </a:lnTo>
                  <a:lnTo>
                    <a:pt x="120" y="89"/>
                  </a:lnTo>
                  <a:lnTo>
                    <a:pt x="49" y="77"/>
                  </a:lnTo>
                  <a:lnTo>
                    <a:pt x="0" y="48"/>
                  </a:lnTo>
                  <a:lnTo>
                    <a:pt x="1" y="44"/>
                  </a:lnTo>
                  <a:lnTo>
                    <a:pt x="61" y="17"/>
                  </a:lnTo>
                  <a:lnTo>
                    <a:pt x="137" y="6"/>
                  </a:lnTo>
                  <a:lnTo>
                    <a:pt x="212" y="1"/>
                  </a:lnTo>
                  <a:lnTo>
                    <a:pt x="253" y="0"/>
                  </a:lnTo>
                  <a:lnTo>
                    <a:pt x="274" y="0"/>
                  </a:lnTo>
                  <a:lnTo>
                    <a:pt x="351" y="4"/>
                  </a:lnTo>
                  <a:lnTo>
                    <a:pt x="417" y="12"/>
                  </a:lnTo>
                  <a:lnTo>
                    <a:pt x="477" y="26"/>
                  </a:lnTo>
                  <a:lnTo>
                    <a:pt x="506" y="48"/>
                  </a:lnTo>
                  <a:lnTo>
                    <a:pt x="505" y="52"/>
                  </a:lnTo>
                  <a:lnTo>
                    <a:pt x="445" y="80"/>
                  </a:lnTo>
                  <a:lnTo>
                    <a:pt x="369" y="91"/>
                  </a:lnTo>
                  <a:lnTo>
                    <a:pt x="294" y="96"/>
                  </a:lnTo>
                  <a:lnTo>
                    <a:pt x="253" y="97"/>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1" name="未知"/>
            <p:cNvSpPr/>
            <p:nvPr/>
          </p:nvSpPr>
          <p:spPr bwMode="auto">
            <a:xfrm>
              <a:off x="1606" y="19"/>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505" y="377"/>
                  </a:moveTo>
                  <a:lnTo>
                    <a:pt x="444" y="409"/>
                  </a:lnTo>
                  <a:lnTo>
                    <a:pt x="368" y="420"/>
                  </a:lnTo>
                  <a:lnTo>
                    <a:pt x="293" y="425"/>
                  </a:lnTo>
                  <a:lnTo>
                    <a:pt x="252" y="425"/>
                  </a:lnTo>
                  <a:lnTo>
                    <a:pt x="232" y="425"/>
                  </a:lnTo>
                  <a:lnTo>
                    <a:pt x="154" y="422"/>
                  </a:lnTo>
                  <a:lnTo>
                    <a:pt x="88" y="414"/>
                  </a:lnTo>
                  <a:lnTo>
                    <a:pt x="28" y="399"/>
                  </a:lnTo>
                  <a:lnTo>
                    <a:pt x="0" y="377"/>
                  </a:lnTo>
                  <a:lnTo>
                    <a:pt x="0" y="0"/>
                  </a:lnTo>
                  <a:lnTo>
                    <a:pt x="505" y="0"/>
                  </a:lnTo>
                  <a:lnTo>
                    <a:pt x="505" y="3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2" name="未知"/>
            <p:cNvSpPr/>
            <p:nvPr/>
          </p:nvSpPr>
          <p:spPr bwMode="auto">
            <a:xfrm>
              <a:off x="1606" y="19"/>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0" y="0"/>
                  </a:moveTo>
                  <a:lnTo>
                    <a:pt x="0" y="377"/>
                  </a:lnTo>
                  <a:lnTo>
                    <a:pt x="1" y="381"/>
                  </a:lnTo>
                  <a:lnTo>
                    <a:pt x="60" y="409"/>
                  </a:lnTo>
                  <a:lnTo>
                    <a:pt x="136" y="420"/>
                  </a:lnTo>
                  <a:lnTo>
                    <a:pt x="211" y="425"/>
                  </a:lnTo>
                  <a:lnTo>
                    <a:pt x="252" y="425"/>
                  </a:lnTo>
                  <a:lnTo>
                    <a:pt x="273" y="425"/>
                  </a:lnTo>
                  <a:lnTo>
                    <a:pt x="351" y="422"/>
                  </a:lnTo>
                  <a:lnTo>
                    <a:pt x="417" y="414"/>
                  </a:lnTo>
                  <a:lnTo>
                    <a:pt x="477" y="399"/>
                  </a:lnTo>
                  <a:lnTo>
                    <a:pt x="505" y="377"/>
                  </a:lnTo>
                  <a:lnTo>
                    <a:pt x="50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3" name="未知"/>
            <p:cNvSpPr/>
            <p:nvPr/>
          </p:nvSpPr>
          <p:spPr bwMode="auto">
            <a:xfrm>
              <a:off x="1614" y="32"/>
              <a:ext cx="186" cy="145"/>
            </a:xfrm>
            <a:custGeom>
              <a:avLst/>
              <a:gdLst>
                <a:gd name="T0" fmla="*/ 0 w 465"/>
                <a:gd name="T1" fmla="*/ 0 h 362"/>
                <a:gd name="T2" fmla="*/ 0 w 465"/>
                <a:gd name="T3" fmla="*/ 0 h 362"/>
                <a:gd name="T4" fmla="*/ 0 w 465"/>
                <a:gd name="T5" fmla="*/ 0 h 362"/>
                <a:gd name="T6" fmla="*/ 0 w 465"/>
                <a:gd name="T7" fmla="*/ 0 h 362"/>
                <a:gd name="T8" fmla="*/ 0 w 465"/>
                <a:gd name="T9" fmla="*/ 0 h 362"/>
                <a:gd name="T10" fmla="*/ 0 w 465"/>
                <a:gd name="T11" fmla="*/ 0 h 362"/>
                <a:gd name="T12" fmla="*/ 0 w 465"/>
                <a:gd name="T13" fmla="*/ 0 h 362"/>
                <a:gd name="T14" fmla="*/ 0 w 465"/>
                <a:gd name="T15" fmla="*/ 0 h 362"/>
                <a:gd name="T16" fmla="*/ 0 w 465"/>
                <a:gd name="T17" fmla="*/ 0 h 362"/>
                <a:gd name="T18" fmla="*/ 0 w 465"/>
                <a:gd name="T19" fmla="*/ 0 h 362"/>
                <a:gd name="T20" fmla="*/ 0 w 465"/>
                <a:gd name="T21" fmla="*/ 0 h 362"/>
                <a:gd name="T22" fmla="*/ 0 w 465"/>
                <a:gd name="T23" fmla="*/ 0 h 362"/>
                <a:gd name="T24" fmla="*/ 0 w 465"/>
                <a:gd name="T25" fmla="*/ 0 h 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2">
                  <a:moveTo>
                    <a:pt x="465" y="321"/>
                  </a:moveTo>
                  <a:lnTo>
                    <a:pt x="405" y="347"/>
                  </a:lnTo>
                  <a:lnTo>
                    <a:pt x="335" y="357"/>
                  </a:lnTo>
                  <a:lnTo>
                    <a:pt x="268" y="361"/>
                  </a:lnTo>
                  <a:lnTo>
                    <a:pt x="232" y="362"/>
                  </a:lnTo>
                  <a:lnTo>
                    <a:pt x="215" y="361"/>
                  </a:lnTo>
                  <a:lnTo>
                    <a:pt x="146" y="358"/>
                  </a:lnTo>
                  <a:lnTo>
                    <a:pt x="85" y="352"/>
                  </a:lnTo>
                  <a:lnTo>
                    <a:pt x="20" y="337"/>
                  </a:lnTo>
                  <a:lnTo>
                    <a:pt x="0" y="321"/>
                  </a:lnTo>
                  <a:lnTo>
                    <a:pt x="0" y="0"/>
                  </a:lnTo>
                  <a:lnTo>
                    <a:pt x="465" y="0"/>
                  </a:lnTo>
                  <a:lnTo>
                    <a:pt x="465" y="321"/>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4" name="未知"/>
            <p:cNvSpPr/>
            <p:nvPr/>
          </p:nvSpPr>
          <p:spPr bwMode="auto">
            <a:xfrm>
              <a:off x="1614" y="14"/>
              <a:ext cx="186" cy="33"/>
            </a:xfrm>
            <a:custGeom>
              <a:avLst/>
              <a:gdLst>
                <a:gd name="T0" fmla="*/ 0 w 465"/>
                <a:gd name="T1" fmla="*/ 0 h 82"/>
                <a:gd name="T2" fmla="*/ 0 w 465"/>
                <a:gd name="T3" fmla="*/ 0 h 82"/>
                <a:gd name="T4" fmla="*/ 0 w 465"/>
                <a:gd name="T5" fmla="*/ 0 h 82"/>
                <a:gd name="T6" fmla="*/ 0 w 465"/>
                <a:gd name="T7" fmla="*/ 0 h 82"/>
                <a:gd name="T8" fmla="*/ 0 w 465"/>
                <a:gd name="T9" fmla="*/ 0 h 82"/>
                <a:gd name="T10" fmla="*/ 0 w 465"/>
                <a:gd name="T11" fmla="*/ 0 h 82"/>
                <a:gd name="T12" fmla="*/ 0 w 465"/>
                <a:gd name="T13" fmla="*/ 0 h 82"/>
                <a:gd name="T14" fmla="*/ 0 w 465"/>
                <a:gd name="T15" fmla="*/ 0 h 82"/>
                <a:gd name="T16" fmla="*/ 0 w 465"/>
                <a:gd name="T17" fmla="*/ 0 h 82"/>
                <a:gd name="T18" fmla="*/ 0 w 465"/>
                <a:gd name="T19" fmla="*/ 0 h 82"/>
                <a:gd name="T20" fmla="*/ 0 w 465"/>
                <a:gd name="T21" fmla="*/ 0 h 82"/>
                <a:gd name="T22" fmla="*/ 0 w 465"/>
                <a:gd name="T23" fmla="*/ 0 h 82"/>
                <a:gd name="T24" fmla="*/ 0 w 465"/>
                <a:gd name="T25" fmla="*/ 0 h 82"/>
                <a:gd name="T26" fmla="*/ 0 w 465"/>
                <a:gd name="T27" fmla="*/ 0 h 82"/>
                <a:gd name="T28" fmla="*/ 0 w 465"/>
                <a:gd name="T29" fmla="*/ 0 h 82"/>
                <a:gd name="T30" fmla="*/ 0 w 465"/>
                <a:gd name="T31" fmla="*/ 0 h 82"/>
                <a:gd name="T32" fmla="*/ 0 w 465"/>
                <a:gd name="T33" fmla="*/ 0 h 82"/>
                <a:gd name="T34" fmla="*/ 0 w 465"/>
                <a:gd name="T35" fmla="*/ 0 h 82"/>
                <a:gd name="T36" fmla="*/ 0 w 465"/>
                <a:gd name="T37" fmla="*/ 0 h 82"/>
                <a:gd name="T38" fmla="*/ 0 w 465"/>
                <a:gd name="T39" fmla="*/ 0 h 82"/>
                <a:gd name="T40" fmla="*/ 0 w 465"/>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5" h="82">
                  <a:moveTo>
                    <a:pt x="250" y="0"/>
                  </a:moveTo>
                  <a:lnTo>
                    <a:pt x="319" y="3"/>
                  </a:lnTo>
                  <a:lnTo>
                    <a:pt x="379" y="10"/>
                  </a:lnTo>
                  <a:lnTo>
                    <a:pt x="445" y="25"/>
                  </a:lnTo>
                  <a:lnTo>
                    <a:pt x="465" y="41"/>
                  </a:lnTo>
                  <a:lnTo>
                    <a:pt x="464" y="44"/>
                  </a:lnTo>
                  <a:lnTo>
                    <a:pt x="405" y="67"/>
                  </a:lnTo>
                  <a:lnTo>
                    <a:pt x="335" y="77"/>
                  </a:lnTo>
                  <a:lnTo>
                    <a:pt x="268" y="81"/>
                  </a:lnTo>
                  <a:lnTo>
                    <a:pt x="232" y="82"/>
                  </a:lnTo>
                  <a:lnTo>
                    <a:pt x="215" y="81"/>
                  </a:lnTo>
                  <a:lnTo>
                    <a:pt x="146" y="78"/>
                  </a:lnTo>
                  <a:lnTo>
                    <a:pt x="85" y="72"/>
                  </a:lnTo>
                  <a:lnTo>
                    <a:pt x="20" y="57"/>
                  </a:lnTo>
                  <a:lnTo>
                    <a:pt x="0" y="41"/>
                  </a:lnTo>
                  <a:lnTo>
                    <a:pt x="1" y="37"/>
                  </a:lnTo>
                  <a:lnTo>
                    <a:pt x="59" y="14"/>
                  </a:lnTo>
                  <a:lnTo>
                    <a:pt x="130" y="4"/>
                  </a:lnTo>
                  <a:lnTo>
                    <a:pt x="197" y="0"/>
                  </a:lnTo>
                  <a:lnTo>
                    <a:pt x="232"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5" name="未知"/>
            <p:cNvSpPr/>
            <p:nvPr/>
          </p:nvSpPr>
          <p:spPr bwMode="auto">
            <a:xfrm>
              <a:off x="1606" y="0"/>
              <a:ext cx="202" cy="38"/>
            </a:xfrm>
            <a:custGeom>
              <a:avLst/>
              <a:gdLst>
                <a:gd name="T0" fmla="*/ 0 w 505"/>
                <a:gd name="T1" fmla="*/ 0 h 96"/>
                <a:gd name="T2" fmla="*/ 0 w 505"/>
                <a:gd name="T3" fmla="*/ 0 h 96"/>
                <a:gd name="T4" fmla="*/ 0 w 505"/>
                <a:gd name="T5" fmla="*/ 0 h 96"/>
                <a:gd name="T6" fmla="*/ 0 w 505"/>
                <a:gd name="T7" fmla="*/ 0 h 96"/>
                <a:gd name="T8" fmla="*/ 0 w 505"/>
                <a:gd name="T9" fmla="*/ 0 h 96"/>
                <a:gd name="T10" fmla="*/ 0 w 505"/>
                <a:gd name="T11" fmla="*/ 0 h 96"/>
                <a:gd name="T12" fmla="*/ 0 w 505"/>
                <a:gd name="T13" fmla="*/ 0 h 96"/>
                <a:gd name="T14" fmla="*/ 0 w 505"/>
                <a:gd name="T15" fmla="*/ 0 h 96"/>
                <a:gd name="T16" fmla="*/ 0 w 505"/>
                <a:gd name="T17" fmla="*/ 0 h 96"/>
                <a:gd name="T18" fmla="*/ 0 w 505"/>
                <a:gd name="T19" fmla="*/ 0 h 96"/>
                <a:gd name="T20" fmla="*/ 0 w 505"/>
                <a:gd name="T21" fmla="*/ 0 h 96"/>
                <a:gd name="T22" fmla="*/ 0 w 505"/>
                <a:gd name="T23" fmla="*/ 0 h 96"/>
                <a:gd name="T24" fmla="*/ 0 w 505"/>
                <a:gd name="T25" fmla="*/ 0 h 96"/>
                <a:gd name="T26" fmla="*/ 0 w 505"/>
                <a:gd name="T27" fmla="*/ 0 h 96"/>
                <a:gd name="T28" fmla="*/ 0 w 505"/>
                <a:gd name="T29" fmla="*/ 0 h 96"/>
                <a:gd name="T30" fmla="*/ 0 w 505"/>
                <a:gd name="T31" fmla="*/ 0 h 96"/>
                <a:gd name="T32" fmla="*/ 0 w 505"/>
                <a:gd name="T33" fmla="*/ 0 h 96"/>
                <a:gd name="T34" fmla="*/ 0 w 505"/>
                <a:gd name="T35" fmla="*/ 0 h 96"/>
                <a:gd name="T36" fmla="*/ 0 w 505"/>
                <a:gd name="T37" fmla="*/ 0 h 96"/>
                <a:gd name="T38" fmla="*/ 0 w 505"/>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6">
                  <a:moveTo>
                    <a:pt x="252" y="96"/>
                  </a:moveTo>
                  <a:lnTo>
                    <a:pt x="192" y="95"/>
                  </a:lnTo>
                  <a:lnTo>
                    <a:pt x="119" y="89"/>
                  </a:lnTo>
                  <a:lnTo>
                    <a:pt x="48" y="77"/>
                  </a:lnTo>
                  <a:lnTo>
                    <a:pt x="0" y="48"/>
                  </a:lnTo>
                  <a:lnTo>
                    <a:pt x="1" y="44"/>
                  </a:lnTo>
                  <a:lnTo>
                    <a:pt x="60" y="17"/>
                  </a:lnTo>
                  <a:lnTo>
                    <a:pt x="136" y="6"/>
                  </a:lnTo>
                  <a:lnTo>
                    <a:pt x="211" y="1"/>
                  </a:lnTo>
                  <a:lnTo>
                    <a:pt x="252" y="0"/>
                  </a:lnTo>
                  <a:lnTo>
                    <a:pt x="273" y="0"/>
                  </a:lnTo>
                  <a:lnTo>
                    <a:pt x="351" y="4"/>
                  </a:lnTo>
                  <a:lnTo>
                    <a:pt x="417" y="12"/>
                  </a:lnTo>
                  <a:lnTo>
                    <a:pt x="477" y="26"/>
                  </a:lnTo>
                  <a:lnTo>
                    <a:pt x="505" y="48"/>
                  </a:lnTo>
                  <a:lnTo>
                    <a:pt x="504" y="52"/>
                  </a:lnTo>
                  <a:lnTo>
                    <a:pt x="444" y="80"/>
                  </a:lnTo>
                  <a:lnTo>
                    <a:pt x="368" y="91"/>
                  </a:lnTo>
                  <a:lnTo>
                    <a:pt x="293" y="96"/>
                  </a:lnTo>
                  <a:lnTo>
                    <a:pt x="252" y="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6" name="未知"/>
            <p:cNvSpPr/>
            <p:nvPr/>
          </p:nvSpPr>
          <p:spPr bwMode="auto">
            <a:xfrm>
              <a:off x="731" y="882"/>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505" y="377"/>
                  </a:moveTo>
                  <a:lnTo>
                    <a:pt x="445" y="408"/>
                  </a:lnTo>
                  <a:lnTo>
                    <a:pt x="369" y="420"/>
                  </a:lnTo>
                  <a:lnTo>
                    <a:pt x="294" y="425"/>
                  </a:lnTo>
                  <a:lnTo>
                    <a:pt x="253" y="425"/>
                  </a:lnTo>
                  <a:lnTo>
                    <a:pt x="232" y="425"/>
                  </a:lnTo>
                  <a:lnTo>
                    <a:pt x="154" y="421"/>
                  </a:lnTo>
                  <a:lnTo>
                    <a:pt x="88" y="414"/>
                  </a:lnTo>
                  <a:lnTo>
                    <a:pt x="28" y="399"/>
                  </a:lnTo>
                  <a:lnTo>
                    <a:pt x="0" y="377"/>
                  </a:lnTo>
                  <a:lnTo>
                    <a:pt x="0" y="0"/>
                  </a:lnTo>
                  <a:lnTo>
                    <a:pt x="505" y="0"/>
                  </a:lnTo>
                  <a:lnTo>
                    <a:pt x="505" y="3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7" name="未知"/>
            <p:cNvSpPr/>
            <p:nvPr/>
          </p:nvSpPr>
          <p:spPr bwMode="auto">
            <a:xfrm>
              <a:off x="731" y="882"/>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0" y="0"/>
                  </a:moveTo>
                  <a:lnTo>
                    <a:pt x="0" y="377"/>
                  </a:lnTo>
                  <a:lnTo>
                    <a:pt x="1" y="381"/>
                  </a:lnTo>
                  <a:lnTo>
                    <a:pt x="61" y="408"/>
                  </a:lnTo>
                  <a:lnTo>
                    <a:pt x="137" y="420"/>
                  </a:lnTo>
                  <a:lnTo>
                    <a:pt x="212" y="425"/>
                  </a:lnTo>
                  <a:lnTo>
                    <a:pt x="253" y="425"/>
                  </a:lnTo>
                  <a:lnTo>
                    <a:pt x="273" y="425"/>
                  </a:lnTo>
                  <a:lnTo>
                    <a:pt x="351" y="421"/>
                  </a:lnTo>
                  <a:lnTo>
                    <a:pt x="417" y="414"/>
                  </a:lnTo>
                  <a:lnTo>
                    <a:pt x="477" y="399"/>
                  </a:lnTo>
                  <a:lnTo>
                    <a:pt x="505" y="377"/>
                  </a:lnTo>
                  <a:lnTo>
                    <a:pt x="505"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 name="未知"/>
            <p:cNvSpPr/>
            <p:nvPr/>
          </p:nvSpPr>
          <p:spPr bwMode="auto">
            <a:xfrm>
              <a:off x="739" y="895"/>
              <a:ext cx="186" cy="144"/>
            </a:xfrm>
            <a:custGeom>
              <a:avLst/>
              <a:gdLst>
                <a:gd name="T0" fmla="*/ 0 w 465"/>
                <a:gd name="T1" fmla="*/ 0 h 361"/>
                <a:gd name="T2" fmla="*/ 0 w 465"/>
                <a:gd name="T3" fmla="*/ 0 h 361"/>
                <a:gd name="T4" fmla="*/ 0 w 465"/>
                <a:gd name="T5" fmla="*/ 0 h 361"/>
                <a:gd name="T6" fmla="*/ 0 w 465"/>
                <a:gd name="T7" fmla="*/ 0 h 361"/>
                <a:gd name="T8" fmla="*/ 0 w 465"/>
                <a:gd name="T9" fmla="*/ 0 h 361"/>
                <a:gd name="T10" fmla="*/ 0 w 465"/>
                <a:gd name="T11" fmla="*/ 0 h 361"/>
                <a:gd name="T12" fmla="*/ 0 w 465"/>
                <a:gd name="T13" fmla="*/ 0 h 361"/>
                <a:gd name="T14" fmla="*/ 0 w 465"/>
                <a:gd name="T15" fmla="*/ 0 h 361"/>
                <a:gd name="T16" fmla="*/ 0 w 465"/>
                <a:gd name="T17" fmla="*/ 0 h 361"/>
                <a:gd name="T18" fmla="*/ 0 w 465"/>
                <a:gd name="T19" fmla="*/ 0 h 361"/>
                <a:gd name="T20" fmla="*/ 0 w 465"/>
                <a:gd name="T21" fmla="*/ 0 h 361"/>
                <a:gd name="T22" fmla="*/ 0 w 465"/>
                <a:gd name="T23" fmla="*/ 0 h 361"/>
                <a:gd name="T24" fmla="*/ 0 w 465"/>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1">
                  <a:moveTo>
                    <a:pt x="465" y="320"/>
                  </a:moveTo>
                  <a:lnTo>
                    <a:pt x="406" y="347"/>
                  </a:lnTo>
                  <a:lnTo>
                    <a:pt x="335" y="357"/>
                  </a:lnTo>
                  <a:lnTo>
                    <a:pt x="268" y="361"/>
                  </a:lnTo>
                  <a:lnTo>
                    <a:pt x="233" y="361"/>
                  </a:lnTo>
                  <a:lnTo>
                    <a:pt x="215" y="361"/>
                  </a:lnTo>
                  <a:lnTo>
                    <a:pt x="146" y="358"/>
                  </a:lnTo>
                  <a:lnTo>
                    <a:pt x="86" y="351"/>
                  </a:lnTo>
                  <a:lnTo>
                    <a:pt x="20" y="336"/>
                  </a:lnTo>
                  <a:lnTo>
                    <a:pt x="0" y="320"/>
                  </a:lnTo>
                  <a:lnTo>
                    <a:pt x="0" y="0"/>
                  </a:lnTo>
                  <a:lnTo>
                    <a:pt x="465" y="0"/>
                  </a:lnTo>
                  <a:lnTo>
                    <a:pt x="465" y="320"/>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9" name="未知"/>
            <p:cNvSpPr/>
            <p:nvPr/>
          </p:nvSpPr>
          <p:spPr bwMode="auto">
            <a:xfrm>
              <a:off x="739" y="877"/>
              <a:ext cx="186" cy="33"/>
            </a:xfrm>
            <a:custGeom>
              <a:avLst/>
              <a:gdLst>
                <a:gd name="T0" fmla="*/ 0 w 465"/>
                <a:gd name="T1" fmla="*/ 0 h 82"/>
                <a:gd name="T2" fmla="*/ 0 w 465"/>
                <a:gd name="T3" fmla="*/ 0 h 82"/>
                <a:gd name="T4" fmla="*/ 0 w 465"/>
                <a:gd name="T5" fmla="*/ 0 h 82"/>
                <a:gd name="T6" fmla="*/ 0 w 465"/>
                <a:gd name="T7" fmla="*/ 0 h 82"/>
                <a:gd name="T8" fmla="*/ 0 w 465"/>
                <a:gd name="T9" fmla="*/ 0 h 82"/>
                <a:gd name="T10" fmla="*/ 0 w 465"/>
                <a:gd name="T11" fmla="*/ 0 h 82"/>
                <a:gd name="T12" fmla="*/ 0 w 465"/>
                <a:gd name="T13" fmla="*/ 0 h 82"/>
                <a:gd name="T14" fmla="*/ 0 w 465"/>
                <a:gd name="T15" fmla="*/ 0 h 82"/>
                <a:gd name="T16" fmla="*/ 0 w 465"/>
                <a:gd name="T17" fmla="*/ 0 h 82"/>
                <a:gd name="T18" fmla="*/ 0 w 465"/>
                <a:gd name="T19" fmla="*/ 0 h 82"/>
                <a:gd name="T20" fmla="*/ 0 w 465"/>
                <a:gd name="T21" fmla="*/ 0 h 82"/>
                <a:gd name="T22" fmla="*/ 0 w 465"/>
                <a:gd name="T23" fmla="*/ 0 h 82"/>
                <a:gd name="T24" fmla="*/ 0 w 465"/>
                <a:gd name="T25" fmla="*/ 0 h 82"/>
                <a:gd name="T26" fmla="*/ 0 w 465"/>
                <a:gd name="T27" fmla="*/ 0 h 82"/>
                <a:gd name="T28" fmla="*/ 0 w 465"/>
                <a:gd name="T29" fmla="*/ 0 h 82"/>
                <a:gd name="T30" fmla="*/ 0 w 465"/>
                <a:gd name="T31" fmla="*/ 0 h 82"/>
                <a:gd name="T32" fmla="*/ 0 w 465"/>
                <a:gd name="T33" fmla="*/ 0 h 82"/>
                <a:gd name="T34" fmla="*/ 0 w 465"/>
                <a:gd name="T35" fmla="*/ 0 h 82"/>
                <a:gd name="T36" fmla="*/ 0 w 465"/>
                <a:gd name="T37" fmla="*/ 0 h 82"/>
                <a:gd name="T38" fmla="*/ 0 w 465"/>
                <a:gd name="T39" fmla="*/ 0 h 82"/>
                <a:gd name="T40" fmla="*/ 0 w 465"/>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5" h="82">
                  <a:moveTo>
                    <a:pt x="250" y="1"/>
                  </a:moveTo>
                  <a:lnTo>
                    <a:pt x="319" y="4"/>
                  </a:lnTo>
                  <a:lnTo>
                    <a:pt x="380" y="10"/>
                  </a:lnTo>
                  <a:lnTo>
                    <a:pt x="445" y="25"/>
                  </a:lnTo>
                  <a:lnTo>
                    <a:pt x="465" y="41"/>
                  </a:lnTo>
                  <a:lnTo>
                    <a:pt x="464" y="45"/>
                  </a:lnTo>
                  <a:lnTo>
                    <a:pt x="406" y="68"/>
                  </a:lnTo>
                  <a:lnTo>
                    <a:pt x="335" y="78"/>
                  </a:lnTo>
                  <a:lnTo>
                    <a:pt x="268" y="82"/>
                  </a:lnTo>
                  <a:lnTo>
                    <a:pt x="233" y="82"/>
                  </a:lnTo>
                  <a:lnTo>
                    <a:pt x="215" y="82"/>
                  </a:lnTo>
                  <a:lnTo>
                    <a:pt x="146" y="79"/>
                  </a:lnTo>
                  <a:lnTo>
                    <a:pt x="86" y="72"/>
                  </a:lnTo>
                  <a:lnTo>
                    <a:pt x="20" y="57"/>
                  </a:lnTo>
                  <a:lnTo>
                    <a:pt x="0" y="41"/>
                  </a:lnTo>
                  <a:lnTo>
                    <a:pt x="1" y="38"/>
                  </a:lnTo>
                  <a:lnTo>
                    <a:pt x="60" y="15"/>
                  </a:lnTo>
                  <a:lnTo>
                    <a:pt x="130" y="5"/>
                  </a:lnTo>
                  <a:lnTo>
                    <a:pt x="197" y="1"/>
                  </a:lnTo>
                  <a:lnTo>
                    <a:pt x="233" y="0"/>
                  </a:lnTo>
                  <a:lnTo>
                    <a:pt x="250" y="1"/>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0" name="未知"/>
            <p:cNvSpPr/>
            <p:nvPr/>
          </p:nvSpPr>
          <p:spPr bwMode="auto">
            <a:xfrm>
              <a:off x="731" y="863"/>
              <a:ext cx="202" cy="38"/>
            </a:xfrm>
            <a:custGeom>
              <a:avLst/>
              <a:gdLst>
                <a:gd name="T0" fmla="*/ 0 w 505"/>
                <a:gd name="T1" fmla="*/ 0 h 96"/>
                <a:gd name="T2" fmla="*/ 0 w 505"/>
                <a:gd name="T3" fmla="*/ 0 h 96"/>
                <a:gd name="T4" fmla="*/ 0 w 505"/>
                <a:gd name="T5" fmla="*/ 0 h 96"/>
                <a:gd name="T6" fmla="*/ 0 w 505"/>
                <a:gd name="T7" fmla="*/ 0 h 96"/>
                <a:gd name="T8" fmla="*/ 0 w 505"/>
                <a:gd name="T9" fmla="*/ 0 h 96"/>
                <a:gd name="T10" fmla="*/ 0 w 505"/>
                <a:gd name="T11" fmla="*/ 0 h 96"/>
                <a:gd name="T12" fmla="*/ 0 w 505"/>
                <a:gd name="T13" fmla="*/ 0 h 96"/>
                <a:gd name="T14" fmla="*/ 0 w 505"/>
                <a:gd name="T15" fmla="*/ 0 h 96"/>
                <a:gd name="T16" fmla="*/ 0 w 505"/>
                <a:gd name="T17" fmla="*/ 0 h 96"/>
                <a:gd name="T18" fmla="*/ 0 w 505"/>
                <a:gd name="T19" fmla="*/ 0 h 96"/>
                <a:gd name="T20" fmla="*/ 0 w 505"/>
                <a:gd name="T21" fmla="*/ 0 h 96"/>
                <a:gd name="T22" fmla="*/ 0 w 505"/>
                <a:gd name="T23" fmla="*/ 0 h 96"/>
                <a:gd name="T24" fmla="*/ 0 w 505"/>
                <a:gd name="T25" fmla="*/ 0 h 96"/>
                <a:gd name="T26" fmla="*/ 0 w 505"/>
                <a:gd name="T27" fmla="*/ 0 h 96"/>
                <a:gd name="T28" fmla="*/ 0 w 505"/>
                <a:gd name="T29" fmla="*/ 0 h 96"/>
                <a:gd name="T30" fmla="*/ 0 w 505"/>
                <a:gd name="T31" fmla="*/ 0 h 96"/>
                <a:gd name="T32" fmla="*/ 0 w 505"/>
                <a:gd name="T33" fmla="*/ 0 h 96"/>
                <a:gd name="T34" fmla="*/ 0 w 505"/>
                <a:gd name="T35" fmla="*/ 0 h 96"/>
                <a:gd name="T36" fmla="*/ 0 w 505"/>
                <a:gd name="T37" fmla="*/ 0 h 96"/>
                <a:gd name="T38" fmla="*/ 0 w 505"/>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6">
                  <a:moveTo>
                    <a:pt x="253" y="96"/>
                  </a:moveTo>
                  <a:lnTo>
                    <a:pt x="192" y="95"/>
                  </a:lnTo>
                  <a:lnTo>
                    <a:pt x="120" y="89"/>
                  </a:lnTo>
                  <a:lnTo>
                    <a:pt x="49" y="76"/>
                  </a:lnTo>
                  <a:lnTo>
                    <a:pt x="0" y="48"/>
                  </a:lnTo>
                  <a:lnTo>
                    <a:pt x="1" y="44"/>
                  </a:lnTo>
                  <a:lnTo>
                    <a:pt x="61" y="17"/>
                  </a:lnTo>
                  <a:lnTo>
                    <a:pt x="137" y="5"/>
                  </a:lnTo>
                  <a:lnTo>
                    <a:pt x="212" y="1"/>
                  </a:lnTo>
                  <a:lnTo>
                    <a:pt x="253" y="0"/>
                  </a:lnTo>
                  <a:lnTo>
                    <a:pt x="273" y="0"/>
                  </a:lnTo>
                  <a:lnTo>
                    <a:pt x="351" y="4"/>
                  </a:lnTo>
                  <a:lnTo>
                    <a:pt x="417" y="12"/>
                  </a:lnTo>
                  <a:lnTo>
                    <a:pt x="477" y="26"/>
                  </a:lnTo>
                  <a:lnTo>
                    <a:pt x="505" y="48"/>
                  </a:lnTo>
                  <a:lnTo>
                    <a:pt x="504" y="52"/>
                  </a:lnTo>
                  <a:lnTo>
                    <a:pt x="445" y="79"/>
                  </a:lnTo>
                  <a:lnTo>
                    <a:pt x="369" y="91"/>
                  </a:lnTo>
                  <a:lnTo>
                    <a:pt x="294" y="96"/>
                  </a:lnTo>
                  <a:lnTo>
                    <a:pt x="253" y="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1" name="未知"/>
            <p:cNvSpPr/>
            <p:nvPr/>
          </p:nvSpPr>
          <p:spPr bwMode="auto">
            <a:xfrm>
              <a:off x="296" y="1319"/>
              <a:ext cx="203" cy="170"/>
            </a:xfrm>
            <a:custGeom>
              <a:avLst/>
              <a:gdLst>
                <a:gd name="T0" fmla="*/ 0 w 506"/>
                <a:gd name="T1" fmla="*/ 0 h 425"/>
                <a:gd name="T2" fmla="*/ 0 w 506"/>
                <a:gd name="T3" fmla="*/ 0 h 425"/>
                <a:gd name="T4" fmla="*/ 0 w 506"/>
                <a:gd name="T5" fmla="*/ 0 h 425"/>
                <a:gd name="T6" fmla="*/ 0 w 506"/>
                <a:gd name="T7" fmla="*/ 0 h 425"/>
                <a:gd name="T8" fmla="*/ 0 w 506"/>
                <a:gd name="T9" fmla="*/ 0 h 425"/>
                <a:gd name="T10" fmla="*/ 0 w 506"/>
                <a:gd name="T11" fmla="*/ 0 h 425"/>
                <a:gd name="T12" fmla="*/ 0 w 506"/>
                <a:gd name="T13" fmla="*/ 0 h 425"/>
                <a:gd name="T14" fmla="*/ 0 w 506"/>
                <a:gd name="T15" fmla="*/ 0 h 425"/>
                <a:gd name="T16" fmla="*/ 0 w 506"/>
                <a:gd name="T17" fmla="*/ 0 h 425"/>
                <a:gd name="T18" fmla="*/ 0 w 506"/>
                <a:gd name="T19" fmla="*/ 0 h 425"/>
                <a:gd name="T20" fmla="*/ 0 w 506"/>
                <a:gd name="T21" fmla="*/ 0 h 425"/>
                <a:gd name="T22" fmla="*/ 0 w 506"/>
                <a:gd name="T23" fmla="*/ 0 h 425"/>
                <a:gd name="T24" fmla="*/ 0 w 506"/>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5">
                  <a:moveTo>
                    <a:pt x="506" y="377"/>
                  </a:moveTo>
                  <a:lnTo>
                    <a:pt x="445" y="408"/>
                  </a:lnTo>
                  <a:lnTo>
                    <a:pt x="369" y="420"/>
                  </a:lnTo>
                  <a:lnTo>
                    <a:pt x="294" y="425"/>
                  </a:lnTo>
                  <a:lnTo>
                    <a:pt x="253" y="425"/>
                  </a:lnTo>
                  <a:lnTo>
                    <a:pt x="232" y="425"/>
                  </a:lnTo>
                  <a:lnTo>
                    <a:pt x="155" y="421"/>
                  </a:lnTo>
                  <a:lnTo>
                    <a:pt x="89" y="414"/>
                  </a:lnTo>
                  <a:lnTo>
                    <a:pt x="29" y="399"/>
                  </a:lnTo>
                  <a:lnTo>
                    <a:pt x="0" y="377"/>
                  </a:lnTo>
                  <a:lnTo>
                    <a:pt x="0" y="0"/>
                  </a:lnTo>
                  <a:lnTo>
                    <a:pt x="506" y="0"/>
                  </a:lnTo>
                  <a:lnTo>
                    <a:pt x="506" y="3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2" name="未知"/>
            <p:cNvSpPr/>
            <p:nvPr/>
          </p:nvSpPr>
          <p:spPr bwMode="auto">
            <a:xfrm>
              <a:off x="296" y="1319"/>
              <a:ext cx="203" cy="170"/>
            </a:xfrm>
            <a:custGeom>
              <a:avLst/>
              <a:gdLst>
                <a:gd name="T0" fmla="*/ 0 w 506"/>
                <a:gd name="T1" fmla="*/ 0 h 425"/>
                <a:gd name="T2" fmla="*/ 0 w 506"/>
                <a:gd name="T3" fmla="*/ 0 h 425"/>
                <a:gd name="T4" fmla="*/ 0 w 506"/>
                <a:gd name="T5" fmla="*/ 0 h 425"/>
                <a:gd name="T6" fmla="*/ 0 w 506"/>
                <a:gd name="T7" fmla="*/ 0 h 425"/>
                <a:gd name="T8" fmla="*/ 0 w 506"/>
                <a:gd name="T9" fmla="*/ 0 h 425"/>
                <a:gd name="T10" fmla="*/ 0 w 506"/>
                <a:gd name="T11" fmla="*/ 0 h 425"/>
                <a:gd name="T12" fmla="*/ 0 w 506"/>
                <a:gd name="T13" fmla="*/ 0 h 425"/>
                <a:gd name="T14" fmla="*/ 0 w 506"/>
                <a:gd name="T15" fmla="*/ 0 h 425"/>
                <a:gd name="T16" fmla="*/ 0 w 506"/>
                <a:gd name="T17" fmla="*/ 0 h 425"/>
                <a:gd name="T18" fmla="*/ 0 w 506"/>
                <a:gd name="T19" fmla="*/ 0 h 425"/>
                <a:gd name="T20" fmla="*/ 0 w 506"/>
                <a:gd name="T21" fmla="*/ 0 h 425"/>
                <a:gd name="T22" fmla="*/ 0 w 506"/>
                <a:gd name="T23" fmla="*/ 0 h 425"/>
                <a:gd name="T24" fmla="*/ 0 w 506"/>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5">
                  <a:moveTo>
                    <a:pt x="0" y="0"/>
                  </a:moveTo>
                  <a:lnTo>
                    <a:pt x="0" y="377"/>
                  </a:lnTo>
                  <a:lnTo>
                    <a:pt x="1" y="381"/>
                  </a:lnTo>
                  <a:lnTo>
                    <a:pt x="61" y="408"/>
                  </a:lnTo>
                  <a:lnTo>
                    <a:pt x="137" y="420"/>
                  </a:lnTo>
                  <a:lnTo>
                    <a:pt x="212" y="425"/>
                  </a:lnTo>
                  <a:lnTo>
                    <a:pt x="253" y="425"/>
                  </a:lnTo>
                  <a:lnTo>
                    <a:pt x="274" y="425"/>
                  </a:lnTo>
                  <a:lnTo>
                    <a:pt x="351" y="421"/>
                  </a:lnTo>
                  <a:lnTo>
                    <a:pt x="417" y="414"/>
                  </a:lnTo>
                  <a:lnTo>
                    <a:pt x="477" y="399"/>
                  </a:lnTo>
                  <a:lnTo>
                    <a:pt x="506" y="377"/>
                  </a:lnTo>
                  <a:lnTo>
                    <a:pt x="506"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3" name="未知"/>
            <p:cNvSpPr/>
            <p:nvPr/>
          </p:nvSpPr>
          <p:spPr bwMode="auto">
            <a:xfrm>
              <a:off x="305" y="1332"/>
              <a:ext cx="185" cy="144"/>
            </a:xfrm>
            <a:custGeom>
              <a:avLst/>
              <a:gdLst>
                <a:gd name="T0" fmla="*/ 0 w 464"/>
                <a:gd name="T1" fmla="*/ 0 h 361"/>
                <a:gd name="T2" fmla="*/ 0 w 464"/>
                <a:gd name="T3" fmla="*/ 0 h 361"/>
                <a:gd name="T4" fmla="*/ 0 w 464"/>
                <a:gd name="T5" fmla="*/ 0 h 361"/>
                <a:gd name="T6" fmla="*/ 0 w 464"/>
                <a:gd name="T7" fmla="*/ 0 h 361"/>
                <a:gd name="T8" fmla="*/ 0 w 464"/>
                <a:gd name="T9" fmla="*/ 0 h 361"/>
                <a:gd name="T10" fmla="*/ 0 w 464"/>
                <a:gd name="T11" fmla="*/ 0 h 361"/>
                <a:gd name="T12" fmla="*/ 0 w 464"/>
                <a:gd name="T13" fmla="*/ 0 h 361"/>
                <a:gd name="T14" fmla="*/ 0 w 464"/>
                <a:gd name="T15" fmla="*/ 0 h 361"/>
                <a:gd name="T16" fmla="*/ 0 w 464"/>
                <a:gd name="T17" fmla="*/ 0 h 361"/>
                <a:gd name="T18" fmla="*/ 0 w 464"/>
                <a:gd name="T19" fmla="*/ 0 h 361"/>
                <a:gd name="T20" fmla="*/ 0 w 464"/>
                <a:gd name="T21" fmla="*/ 0 h 361"/>
                <a:gd name="T22" fmla="*/ 0 w 464"/>
                <a:gd name="T23" fmla="*/ 0 h 361"/>
                <a:gd name="T24" fmla="*/ 0 w 464"/>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4" h="361">
                  <a:moveTo>
                    <a:pt x="464" y="320"/>
                  </a:moveTo>
                  <a:lnTo>
                    <a:pt x="405" y="347"/>
                  </a:lnTo>
                  <a:lnTo>
                    <a:pt x="334" y="357"/>
                  </a:lnTo>
                  <a:lnTo>
                    <a:pt x="267" y="361"/>
                  </a:lnTo>
                  <a:lnTo>
                    <a:pt x="232" y="361"/>
                  </a:lnTo>
                  <a:lnTo>
                    <a:pt x="214" y="361"/>
                  </a:lnTo>
                  <a:lnTo>
                    <a:pt x="146" y="358"/>
                  </a:lnTo>
                  <a:lnTo>
                    <a:pt x="85" y="351"/>
                  </a:lnTo>
                  <a:lnTo>
                    <a:pt x="19" y="336"/>
                  </a:lnTo>
                  <a:lnTo>
                    <a:pt x="0" y="320"/>
                  </a:lnTo>
                  <a:lnTo>
                    <a:pt x="0" y="0"/>
                  </a:lnTo>
                  <a:lnTo>
                    <a:pt x="464" y="0"/>
                  </a:lnTo>
                  <a:lnTo>
                    <a:pt x="464" y="320"/>
                  </a:lnTo>
                  <a:close/>
                </a:path>
              </a:pathLst>
            </a:custGeom>
            <a:solidFill>
              <a:srgbClr val="E866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4" name="未知"/>
            <p:cNvSpPr/>
            <p:nvPr/>
          </p:nvSpPr>
          <p:spPr bwMode="auto">
            <a:xfrm>
              <a:off x="305" y="1314"/>
              <a:ext cx="185" cy="33"/>
            </a:xfrm>
            <a:custGeom>
              <a:avLst/>
              <a:gdLst>
                <a:gd name="T0" fmla="*/ 0 w 464"/>
                <a:gd name="T1" fmla="*/ 0 h 82"/>
                <a:gd name="T2" fmla="*/ 0 w 464"/>
                <a:gd name="T3" fmla="*/ 0 h 82"/>
                <a:gd name="T4" fmla="*/ 0 w 464"/>
                <a:gd name="T5" fmla="*/ 0 h 82"/>
                <a:gd name="T6" fmla="*/ 0 w 464"/>
                <a:gd name="T7" fmla="*/ 0 h 82"/>
                <a:gd name="T8" fmla="*/ 0 w 464"/>
                <a:gd name="T9" fmla="*/ 0 h 82"/>
                <a:gd name="T10" fmla="*/ 0 w 464"/>
                <a:gd name="T11" fmla="*/ 0 h 82"/>
                <a:gd name="T12" fmla="*/ 0 w 464"/>
                <a:gd name="T13" fmla="*/ 0 h 82"/>
                <a:gd name="T14" fmla="*/ 0 w 464"/>
                <a:gd name="T15" fmla="*/ 0 h 82"/>
                <a:gd name="T16" fmla="*/ 0 w 464"/>
                <a:gd name="T17" fmla="*/ 0 h 82"/>
                <a:gd name="T18" fmla="*/ 0 w 464"/>
                <a:gd name="T19" fmla="*/ 0 h 82"/>
                <a:gd name="T20" fmla="*/ 0 w 464"/>
                <a:gd name="T21" fmla="*/ 0 h 82"/>
                <a:gd name="T22" fmla="*/ 0 w 464"/>
                <a:gd name="T23" fmla="*/ 0 h 82"/>
                <a:gd name="T24" fmla="*/ 0 w 464"/>
                <a:gd name="T25" fmla="*/ 0 h 82"/>
                <a:gd name="T26" fmla="*/ 0 w 464"/>
                <a:gd name="T27" fmla="*/ 0 h 82"/>
                <a:gd name="T28" fmla="*/ 0 w 464"/>
                <a:gd name="T29" fmla="*/ 0 h 82"/>
                <a:gd name="T30" fmla="*/ 0 w 464"/>
                <a:gd name="T31" fmla="*/ 0 h 82"/>
                <a:gd name="T32" fmla="*/ 0 w 464"/>
                <a:gd name="T33" fmla="*/ 0 h 82"/>
                <a:gd name="T34" fmla="*/ 0 w 464"/>
                <a:gd name="T35" fmla="*/ 0 h 82"/>
                <a:gd name="T36" fmla="*/ 0 w 464"/>
                <a:gd name="T37" fmla="*/ 0 h 82"/>
                <a:gd name="T38" fmla="*/ 0 w 464"/>
                <a:gd name="T39" fmla="*/ 0 h 82"/>
                <a:gd name="T40" fmla="*/ 0 w 464"/>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4" h="82">
                  <a:moveTo>
                    <a:pt x="250" y="1"/>
                  </a:moveTo>
                  <a:lnTo>
                    <a:pt x="318" y="4"/>
                  </a:lnTo>
                  <a:lnTo>
                    <a:pt x="379" y="10"/>
                  </a:lnTo>
                  <a:lnTo>
                    <a:pt x="445" y="25"/>
                  </a:lnTo>
                  <a:lnTo>
                    <a:pt x="464" y="41"/>
                  </a:lnTo>
                  <a:lnTo>
                    <a:pt x="463" y="45"/>
                  </a:lnTo>
                  <a:lnTo>
                    <a:pt x="405" y="68"/>
                  </a:lnTo>
                  <a:lnTo>
                    <a:pt x="334" y="78"/>
                  </a:lnTo>
                  <a:lnTo>
                    <a:pt x="267" y="82"/>
                  </a:lnTo>
                  <a:lnTo>
                    <a:pt x="232" y="82"/>
                  </a:lnTo>
                  <a:lnTo>
                    <a:pt x="214" y="82"/>
                  </a:lnTo>
                  <a:lnTo>
                    <a:pt x="146" y="79"/>
                  </a:lnTo>
                  <a:lnTo>
                    <a:pt x="85" y="72"/>
                  </a:lnTo>
                  <a:lnTo>
                    <a:pt x="19" y="57"/>
                  </a:lnTo>
                  <a:lnTo>
                    <a:pt x="0" y="41"/>
                  </a:lnTo>
                  <a:lnTo>
                    <a:pt x="0" y="38"/>
                  </a:lnTo>
                  <a:lnTo>
                    <a:pt x="59" y="15"/>
                  </a:lnTo>
                  <a:lnTo>
                    <a:pt x="129" y="5"/>
                  </a:lnTo>
                  <a:lnTo>
                    <a:pt x="197" y="1"/>
                  </a:lnTo>
                  <a:lnTo>
                    <a:pt x="232" y="0"/>
                  </a:lnTo>
                  <a:lnTo>
                    <a:pt x="250" y="1"/>
                  </a:lnTo>
                  <a:close/>
                </a:path>
              </a:pathLst>
            </a:custGeom>
            <a:solidFill>
              <a:srgbClr val="F1B1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5" name="未知"/>
            <p:cNvSpPr/>
            <p:nvPr/>
          </p:nvSpPr>
          <p:spPr bwMode="auto">
            <a:xfrm>
              <a:off x="296" y="1300"/>
              <a:ext cx="203" cy="38"/>
            </a:xfrm>
            <a:custGeom>
              <a:avLst/>
              <a:gdLst>
                <a:gd name="T0" fmla="*/ 0 w 506"/>
                <a:gd name="T1" fmla="*/ 0 h 96"/>
                <a:gd name="T2" fmla="*/ 0 w 506"/>
                <a:gd name="T3" fmla="*/ 0 h 96"/>
                <a:gd name="T4" fmla="*/ 0 w 506"/>
                <a:gd name="T5" fmla="*/ 0 h 96"/>
                <a:gd name="T6" fmla="*/ 0 w 506"/>
                <a:gd name="T7" fmla="*/ 0 h 96"/>
                <a:gd name="T8" fmla="*/ 0 w 506"/>
                <a:gd name="T9" fmla="*/ 0 h 96"/>
                <a:gd name="T10" fmla="*/ 0 w 506"/>
                <a:gd name="T11" fmla="*/ 0 h 96"/>
                <a:gd name="T12" fmla="*/ 0 w 506"/>
                <a:gd name="T13" fmla="*/ 0 h 96"/>
                <a:gd name="T14" fmla="*/ 0 w 506"/>
                <a:gd name="T15" fmla="*/ 0 h 96"/>
                <a:gd name="T16" fmla="*/ 0 w 506"/>
                <a:gd name="T17" fmla="*/ 0 h 96"/>
                <a:gd name="T18" fmla="*/ 0 w 506"/>
                <a:gd name="T19" fmla="*/ 0 h 96"/>
                <a:gd name="T20" fmla="*/ 0 w 506"/>
                <a:gd name="T21" fmla="*/ 0 h 96"/>
                <a:gd name="T22" fmla="*/ 0 w 506"/>
                <a:gd name="T23" fmla="*/ 0 h 96"/>
                <a:gd name="T24" fmla="*/ 0 w 506"/>
                <a:gd name="T25" fmla="*/ 0 h 96"/>
                <a:gd name="T26" fmla="*/ 0 w 506"/>
                <a:gd name="T27" fmla="*/ 0 h 96"/>
                <a:gd name="T28" fmla="*/ 0 w 506"/>
                <a:gd name="T29" fmla="*/ 0 h 96"/>
                <a:gd name="T30" fmla="*/ 0 w 506"/>
                <a:gd name="T31" fmla="*/ 0 h 96"/>
                <a:gd name="T32" fmla="*/ 0 w 506"/>
                <a:gd name="T33" fmla="*/ 0 h 96"/>
                <a:gd name="T34" fmla="*/ 0 w 506"/>
                <a:gd name="T35" fmla="*/ 0 h 96"/>
                <a:gd name="T36" fmla="*/ 0 w 506"/>
                <a:gd name="T37" fmla="*/ 0 h 96"/>
                <a:gd name="T38" fmla="*/ 0 w 506"/>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6" h="96">
                  <a:moveTo>
                    <a:pt x="253" y="96"/>
                  </a:moveTo>
                  <a:lnTo>
                    <a:pt x="192" y="95"/>
                  </a:lnTo>
                  <a:lnTo>
                    <a:pt x="120" y="89"/>
                  </a:lnTo>
                  <a:lnTo>
                    <a:pt x="49" y="76"/>
                  </a:lnTo>
                  <a:lnTo>
                    <a:pt x="0" y="48"/>
                  </a:lnTo>
                  <a:lnTo>
                    <a:pt x="1" y="44"/>
                  </a:lnTo>
                  <a:lnTo>
                    <a:pt x="61" y="17"/>
                  </a:lnTo>
                  <a:lnTo>
                    <a:pt x="137" y="5"/>
                  </a:lnTo>
                  <a:lnTo>
                    <a:pt x="212" y="1"/>
                  </a:lnTo>
                  <a:lnTo>
                    <a:pt x="253" y="0"/>
                  </a:lnTo>
                  <a:lnTo>
                    <a:pt x="274" y="0"/>
                  </a:lnTo>
                  <a:lnTo>
                    <a:pt x="351" y="4"/>
                  </a:lnTo>
                  <a:lnTo>
                    <a:pt x="417" y="11"/>
                  </a:lnTo>
                  <a:lnTo>
                    <a:pt x="477" y="26"/>
                  </a:lnTo>
                  <a:lnTo>
                    <a:pt x="506" y="48"/>
                  </a:lnTo>
                  <a:lnTo>
                    <a:pt x="505" y="52"/>
                  </a:lnTo>
                  <a:lnTo>
                    <a:pt x="445" y="79"/>
                  </a:lnTo>
                  <a:lnTo>
                    <a:pt x="369" y="91"/>
                  </a:lnTo>
                  <a:lnTo>
                    <a:pt x="294" y="95"/>
                  </a:lnTo>
                  <a:lnTo>
                    <a:pt x="253" y="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6" name="未知"/>
            <p:cNvSpPr/>
            <p:nvPr/>
          </p:nvSpPr>
          <p:spPr bwMode="auto">
            <a:xfrm>
              <a:off x="246" y="1845"/>
              <a:ext cx="21" cy="21"/>
            </a:xfrm>
            <a:custGeom>
              <a:avLst/>
              <a:gdLst>
                <a:gd name="T0" fmla="*/ 0 w 51"/>
                <a:gd name="T1" fmla="*/ 0 h 52"/>
                <a:gd name="T2" fmla="*/ 0 w 51"/>
                <a:gd name="T3" fmla="*/ 0 h 52"/>
                <a:gd name="T4" fmla="*/ 0 w 51"/>
                <a:gd name="T5" fmla="*/ 0 h 52"/>
                <a:gd name="T6" fmla="*/ 0 w 51"/>
                <a:gd name="T7" fmla="*/ 0 h 52"/>
                <a:gd name="T8" fmla="*/ 0 w 51"/>
                <a:gd name="T9" fmla="*/ 0 h 52"/>
                <a:gd name="T10" fmla="*/ 0 w 51"/>
                <a:gd name="T11" fmla="*/ 0 h 52"/>
                <a:gd name="T12" fmla="*/ 0 w 51"/>
                <a:gd name="T13" fmla="*/ 0 h 52"/>
                <a:gd name="T14" fmla="*/ 0 w 51"/>
                <a:gd name="T15" fmla="*/ 0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52">
                  <a:moveTo>
                    <a:pt x="51" y="1"/>
                  </a:moveTo>
                  <a:lnTo>
                    <a:pt x="47" y="1"/>
                  </a:lnTo>
                  <a:lnTo>
                    <a:pt x="41" y="0"/>
                  </a:lnTo>
                  <a:lnTo>
                    <a:pt x="35" y="0"/>
                  </a:lnTo>
                  <a:lnTo>
                    <a:pt x="0" y="42"/>
                  </a:lnTo>
                  <a:lnTo>
                    <a:pt x="0" y="48"/>
                  </a:lnTo>
                  <a:lnTo>
                    <a:pt x="1" y="52"/>
                  </a:lnTo>
                  <a:lnTo>
                    <a:pt x="51"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7" name="未知"/>
            <p:cNvSpPr/>
            <p:nvPr/>
          </p:nvSpPr>
          <p:spPr bwMode="auto">
            <a:xfrm>
              <a:off x="231" y="1830"/>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w 253"/>
                <a:gd name="T23" fmla="*/ 0 h 253"/>
                <a:gd name="T24" fmla="*/ 0 w 253"/>
                <a:gd name="T25" fmla="*/ 0 h 2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3" h="253">
                  <a:moveTo>
                    <a:pt x="227" y="150"/>
                  </a:moveTo>
                  <a:lnTo>
                    <a:pt x="253" y="253"/>
                  </a:lnTo>
                  <a:lnTo>
                    <a:pt x="227" y="150"/>
                  </a:lnTo>
                  <a:lnTo>
                    <a:pt x="187" y="97"/>
                  </a:lnTo>
                  <a:lnTo>
                    <a:pt x="139" y="59"/>
                  </a:lnTo>
                  <a:lnTo>
                    <a:pt x="90" y="39"/>
                  </a:lnTo>
                  <a:lnTo>
                    <a:pt x="40" y="90"/>
                  </a:lnTo>
                  <a:lnTo>
                    <a:pt x="0" y="0"/>
                  </a:lnTo>
                  <a:lnTo>
                    <a:pt x="40" y="90"/>
                  </a:lnTo>
                  <a:lnTo>
                    <a:pt x="64" y="147"/>
                  </a:lnTo>
                  <a:lnTo>
                    <a:pt x="104" y="194"/>
                  </a:lnTo>
                  <a:lnTo>
                    <a:pt x="150" y="227"/>
                  </a:lnTo>
                  <a:lnTo>
                    <a:pt x="227" y="15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8" name="未知"/>
            <p:cNvSpPr/>
            <p:nvPr/>
          </p:nvSpPr>
          <p:spPr bwMode="auto">
            <a:xfrm>
              <a:off x="280" y="1879"/>
              <a:ext cx="75" cy="74"/>
            </a:xfrm>
            <a:custGeom>
              <a:avLst/>
              <a:gdLst>
                <a:gd name="T0" fmla="*/ 0 w 186"/>
                <a:gd name="T1" fmla="*/ 0 h 185"/>
                <a:gd name="T2" fmla="*/ 0 w 186"/>
                <a:gd name="T3" fmla="*/ 0 h 185"/>
                <a:gd name="T4" fmla="*/ 0 w 186"/>
                <a:gd name="T5" fmla="*/ 0 h 185"/>
                <a:gd name="T6" fmla="*/ 0 w 186"/>
                <a:gd name="T7" fmla="*/ 0 h 185"/>
                <a:gd name="T8" fmla="*/ 0 w 186"/>
                <a:gd name="T9" fmla="*/ 0 h 185"/>
                <a:gd name="T10" fmla="*/ 0 w 186"/>
                <a:gd name="T11" fmla="*/ 0 h 185"/>
                <a:gd name="T12" fmla="*/ 0 w 186"/>
                <a:gd name="T13" fmla="*/ 0 h 185"/>
                <a:gd name="T14" fmla="*/ 0 w 186"/>
                <a:gd name="T15" fmla="*/ 0 h 185"/>
                <a:gd name="T16" fmla="*/ 0 w 186"/>
                <a:gd name="T17" fmla="*/ 0 h 185"/>
                <a:gd name="T18" fmla="*/ 0 w 186"/>
                <a:gd name="T19" fmla="*/ 0 h 185"/>
                <a:gd name="T20" fmla="*/ 0 w 186"/>
                <a:gd name="T21" fmla="*/ 0 h 1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6" h="185">
                  <a:moveTo>
                    <a:pt x="86" y="121"/>
                  </a:moveTo>
                  <a:lnTo>
                    <a:pt x="121" y="79"/>
                  </a:lnTo>
                  <a:lnTo>
                    <a:pt x="186" y="185"/>
                  </a:lnTo>
                  <a:lnTo>
                    <a:pt x="121" y="79"/>
                  </a:lnTo>
                  <a:lnTo>
                    <a:pt x="120" y="73"/>
                  </a:lnTo>
                  <a:lnTo>
                    <a:pt x="103" y="26"/>
                  </a:lnTo>
                  <a:lnTo>
                    <a:pt x="26" y="103"/>
                  </a:lnTo>
                  <a:lnTo>
                    <a:pt x="0" y="0"/>
                  </a:lnTo>
                  <a:lnTo>
                    <a:pt x="26" y="103"/>
                  </a:lnTo>
                  <a:lnTo>
                    <a:pt x="79" y="121"/>
                  </a:lnTo>
                  <a:lnTo>
                    <a:pt x="86" y="121"/>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9" name="未知"/>
            <p:cNvSpPr/>
            <p:nvPr/>
          </p:nvSpPr>
          <p:spPr bwMode="auto">
            <a:xfrm>
              <a:off x="246" y="1845"/>
              <a:ext cx="83" cy="83"/>
            </a:xfrm>
            <a:custGeom>
              <a:avLst/>
              <a:gdLst>
                <a:gd name="T0" fmla="*/ 0 w 206"/>
                <a:gd name="T1" fmla="*/ 0 h 207"/>
                <a:gd name="T2" fmla="*/ 0 w 206"/>
                <a:gd name="T3" fmla="*/ 0 h 207"/>
                <a:gd name="T4" fmla="*/ 0 w 206"/>
                <a:gd name="T5" fmla="*/ 0 h 207"/>
                <a:gd name="T6" fmla="*/ 0 w 206"/>
                <a:gd name="T7" fmla="*/ 0 h 207"/>
                <a:gd name="T8" fmla="*/ 0 w 206"/>
                <a:gd name="T9" fmla="*/ 0 h 207"/>
                <a:gd name="T10" fmla="*/ 0 w 206"/>
                <a:gd name="T11" fmla="*/ 0 h 207"/>
                <a:gd name="T12" fmla="*/ 0 w 206"/>
                <a:gd name="T13" fmla="*/ 0 h 207"/>
                <a:gd name="T14" fmla="*/ 0 w 206"/>
                <a:gd name="T15" fmla="*/ 0 h 207"/>
                <a:gd name="T16" fmla="*/ 0 w 206"/>
                <a:gd name="T17" fmla="*/ 0 h 207"/>
                <a:gd name="T18" fmla="*/ 0 w 206"/>
                <a:gd name="T19" fmla="*/ 0 h 207"/>
                <a:gd name="T20" fmla="*/ 0 w 206"/>
                <a:gd name="T21" fmla="*/ 0 h 207"/>
                <a:gd name="T22" fmla="*/ 0 w 206"/>
                <a:gd name="T23" fmla="*/ 0 h 207"/>
                <a:gd name="T24" fmla="*/ 0 w 206"/>
                <a:gd name="T25" fmla="*/ 0 h 207"/>
                <a:gd name="T26" fmla="*/ 0 w 206"/>
                <a:gd name="T27" fmla="*/ 0 h 207"/>
                <a:gd name="T28" fmla="*/ 0 w 206"/>
                <a:gd name="T29" fmla="*/ 0 h 207"/>
                <a:gd name="T30" fmla="*/ 0 w 206"/>
                <a:gd name="T31" fmla="*/ 0 h 2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6" h="207">
                  <a:moveTo>
                    <a:pt x="195" y="196"/>
                  </a:moveTo>
                  <a:lnTo>
                    <a:pt x="164" y="207"/>
                  </a:lnTo>
                  <a:lnTo>
                    <a:pt x="158" y="206"/>
                  </a:lnTo>
                  <a:lnTo>
                    <a:pt x="97" y="181"/>
                  </a:lnTo>
                  <a:lnTo>
                    <a:pt x="50" y="141"/>
                  </a:lnTo>
                  <a:lnTo>
                    <a:pt x="12" y="85"/>
                  </a:lnTo>
                  <a:lnTo>
                    <a:pt x="0" y="42"/>
                  </a:lnTo>
                  <a:lnTo>
                    <a:pt x="0" y="35"/>
                  </a:lnTo>
                  <a:lnTo>
                    <a:pt x="41" y="0"/>
                  </a:lnTo>
                  <a:lnTo>
                    <a:pt x="47" y="1"/>
                  </a:lnTo>
                  <a:lnTo>
                    <a:pt x="108" y="26"/>
                  </a:lnTo>
                  <a:lnTo>
                    <a:pt x="155" y="66"/>
                  </a:lnTo>
                  <a:lnTo>
                    <a:pt x="194" y="122"/>
                  </a:lnTo>
                  <a:lnTo>
                    <a:pt x="206" y="165"/>
                  </a:lnTo>
                  <a:lnTo>
                    <a:pt x="206" y="172"/>
                  </a:lnTo>
                  <a:lnTo>
                    <a:pt x="195" y="196"/>
                  </a:lnTo>
                  <a:close/>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 name="未知"/>
            <p:cNvSpPr/>
            <p:nvPr/>
          </p:nvSpPr>
          <p:spPr bwMode="auto">
            <a:xfrm>
              <a:off x="247" y="1909"/>
              <a:ext cx="24" cy="24"/>
            </a:xfrm>
            <a:custGeom>
              <a:avLst/>
              <a:gdLst>
                <a:gd name="T0" fmla="*/ 0 w 60"/>
                <a:gd name="T1" fmla="*/ 0 h 59"/>
                <a:gd name="T2" fmla="*/ 0 w 60"/>
                <a:gd name="T3" fmla="*/ 0 h 59"/>
                <a:gd name="T4" fmla="*/ 0 w 60"/>
                <a:gd name="T5" fmla="*/ 0 h 59"/>
                <a:gd name="T6" fmla="*/ 0 w 60"/>
                <a:gd name="T7" fmla="*/ 0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59">
                  <a:moveTo>
                    <a:pt x="60" y="40"/>
                  </a:moveTo>
                  <a:lnTo>
                    <a:pt x="0" y="59"/>
                  </a:lnTo>
                  <a:lnTo>
                    <a:pt x="20" y="0"/>
                  </a:lnTo>
                  <a:lnTo>
                    <a:pt x="60"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1" name="未知"/>
            <p:cNvSpPr/>
            <p:nvPr/>
          </p:nvSpPr>
          <p:spPr bwMode="auto">
            <a:xfrm>
              <a:off x="257" y="1896"/>
              <a:ext cx="26" cy="27"/>
            </a:xfrm>
            <a:custGeom>
              <a:avLst/>
              <a:gdLst>
                <a:gd name="T0" fmla="*/ 0 w 66"/>
                <a:gd name="T1" fmla="*/ 0 h 68"/>
                <a:gd name="T2" fmla="*/ 0 w 66"/>
                <a:gd name="T3" fmla="*/ 0 h 68"/>
                <a:gd name="T4" fmla="*/ 0 60000 65536"/>
                <a:gd name="T5" fmla="*/ 0 60000 65536"/>
              </a:gdLst>
              <a:ahLst/>
              <a:cxnLst>
                <a:cxn ang="T4">
                  <a:pos x="T0" y="T1"/>
                </a:cxn>
                <a:cxn ang="T5">
                  <a:pos x="T2" y="T3"/>
                </a:cxn>
              </a:cxnLst>
              <a:rect l="0" t="0" r="r" b="b"/>
              <a:pathLst>
                <a:path w="66" h="68">
                  <a:moveTo>
                    <a:pt x="0" y="68"/>
                  </a:moveTo>
                  <a:lnTo>
                    <a:pt x="66" y="0"/>
                  </a:lnTo>
                </a:path>
              </a:pathLst>
            </a:custGeom>
            <a:noFill/>
            <a:ln w="127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 name="未知"/>
            <p:cNvSpPr/>
            <p:nvPr/>
          </p:nvSpPr>
          <p:spPr bwMode="auto">
            <a:xfrm>
              <a:off x="1839" y="151"/>
              <a:ext cx="157" cy="158"/>
            </a:xfrm>
            <a:custGeom>
              <a:avLst/>
              <a:gdLst>
                <a:gd name="T0" fmla="*/ 0 w 394"/>
                <a:gd name="T1" fmla="*/ 0 h 395"/>
                <a:gd name="T2" fmla="*/ 0 w 394"/>
                <a:gd name="T3" fmla="*/ 0 h 395"/>
                <a:gd name="T4" fmla="*/ 0 w 394"/>
                <a:gd name="T5" fmla="*/ 0 h 395"/>
                <a:gd name="T6" fmla="*/ 0 w 394"/>
                <a:gd name="T7" fmla="*/ 0 h 395"/>
                <a:gd name="T8" fmla="*/ 0 w 394"/>
                <a:gd name="T9" fmla="*/ 0 h 395"/>
                <a:gd name="T10" fmla="*/ 0 w 394"/>
                <a:gd name="T11" fmla="*/ 0 h 395"/>
                <a:gd name="T12" fmla="*/ 0 w 394"/>
                <a:gd name="T13" fmla="*/ 0 h 395"/>
                <a:gd name="T14" fmla="*/ 0 w 394"/>
                <a:gd name="T15" fmla="*/ 0 h 395"/>
                <a:gd name="T16" fmla="*/ 0 w 394"/>
                <a:gd name="T17" fmla="*/ 0 h 395"/>
                <a:gd name="T18" fmla="*/ 0 w 394"/>
                <a:gd name="T19" fmla="*/ 0 h 395"/>
                <a:gd name="T20" fmla="*/ 0 w 394"/>
                <a:gd name="T21" fmla="*/ 0 h 3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4" h="395">
                  <a:moveTo>
                    <a:pt x="366" y="246"/>
                  </a:moveTo>
                  <a:lnTo>
                    <a:pt x="394" y="395"/>
                  </a:lnTo>
                  <a:lnTo>
                    <a:pt x="366" y="246"/>
                  </a:lnTo>
                  <a:lnTo>
                    <a:pt x="209" y="75"/>
                  </a:lnTo>
                  <a:lnTo>
                    <a:pt x="191" y="67"/>
                  </a:lnTo>
                  <a:lnTo>
                    <a:pt x="188" y="67"/>
                  </a:lnTo>
                  <a:lnTo>
                    <a:pt x="62" y="178"/>
                  </a:lnTo>
                  <a:lnTo>
                    <a:pt x="0" y="0"/>
                  </a:lnTo>
                  <a:lnTo>
                    <a:pt x="62" y="178"/>
                  </a:lnTo>
                  <a:lnTo>
                    <a:pt x="240" y="373"/>
                  </a:lnTo>
                  <a:lnTo>
                    <a:pt x="366" y="246"/>
                  </a:lnTo>
                  <a:close/>
                </a:path>
              </a:pathLst>
            </a:custGeom>
            <a:blipFill dpi="0" rotWithShape="0">
              <a:blip r:embed="rId3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3" name="未知"/>
            <p:cNvSpPr/>
            <p:nvPr/>
          </p:nvSpPr>
          <p:spPr bwMode="auto">
            <a:xfrm>
              <a:off x="1926" y="239"/>
              <a:ext cx="108" cy="108"/>
            </a:xfrm>
            <a:custGeom>
              <a:avLst/>
              <a:gdLst>
                <a:gd name="T0" fmla="*/ 0 w 270"/>
                <a:gd name="T1" fmla="*/ 0 h 270"/>
                <a:gd name="T2" fmla="*/ 0 w 270"/>
                <a:gd name="T3" fmla="*/ 0 h 270"/>
                <a:gd name="T4" fmla="*/ 0 w 270"/>
                <a:gd name="T5" fmla="*/ 0 h 270"/>
                <a:gd name="T6" fmla="*/ 0 w 270"/>
                <a:gd name="T7" fmla="*/ 0 h 270"/>
                <a:gd name="T8" fmla="*/ 0 w 270"/>
                <a:gd name="T9" fmla="*/ 0 h 270"/>
                <a:gd name="T10" fmla="*/ 0 w 270"/>
                <a:gd name="T11" fmla="*/ 0 h 270"/>
                <a:gd name="T12" fmla="*/ 0 w 270"/>
                <a:gd name="T13" fmla="*/ 0 h 270"/>
                <a:gd name="T14" fmla="*/ 0 w 270"/>
                <a:gd name="T15" fmla="*/ 0 h 270"/>
                <a:gd name="T16" fmla="*/ 0 w 270"/>
                <a:gd name="T17" fmla="*/ 0 h 270"/>
                <a:gd name="T18" fmla="*/ 0 w 270"/>
                <a:gd name="T19" fmla="*/ 0 h 270"/>
                <a:gd name="T20" fmla="*/ 0 w 270"/>
                <a:gd name="T21" fmla="*/ 0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0" h="270">
                  <a:moveTo>
                    <a:pt x="159" y="93"/>
                  </a:moveTo>
                  <a:lnTo>
                    <a:pt x="172" y="65"/>
                  </a:lnTo>
                  <a:lnTo>
                    <a:pt x="270" y="270"/>
                  </a:lnTo>
                  <a:lnTo>
                    <a:pt x="172" y="65"/>
                  </a:lnTo>
                  <a:lnTo>
                    <a:pt x="172" y="63"/>
                  </a:lnTo>
                  <a:lnTo>
                    <a:pt x="148" y="28"/>
                  </a:lnTo>
                  <a:lnTo>
                    <a:pt x="22" y="155"/>
                  </a:lnTo>
                  <a:lnTo>
                    <a:pt x="0" y="0"/>
                  </a:lnTo>
                  <a:lnTo>
                    <a:pt x="22" y="155"/>
                  </a:lnTo>
                  <a:lnTo>
                    <a:pt x="55" y="191"/>
                  </a:lnTo>
                  <a:lnTo>
                    <a:pt x="159" y="93"/>
                  </a:lnTo>
                  <a:close/>
                </a:path>
              </a:pathLst>
            </a:custGeom>
            <a:blipFill dpi="0" rotWithShape="0">
              <a:blip r:embed="rId3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4" name="未知"/>
            <p:cNvSpPr/>
            <p:nvPr/>
          </p:nvSpPr>
          <p:spPr bwMode="auto">
            <a:xfrm>
              <a:off x="1863" y="178"/>
              <a:ext cx="132" cy="137"/>
            </a:xfrm>
            <a:custGeom>
              <a:avLst/>
              <a:gdLst>
                <a:gd name="T0" fmla="*/ 0 w 328"/>
                <a:gd name="T1" fmla="*/ 0 h 342"/>
                <a:gd name="T2" fmla="*/ 0 w 328"/>
                <a:gd name="T3" fmla="*/ 0 h 342"/>
                <a:gd name="T4" fmla="*/ 0 w 328"/>
                <a:gd name="T5" fmla="*/ 0 h 342"/>
                <a:gd name="T6" fmla="*/ 0 w 328"/>
                <a:gd name="T7" fmla="*/ 0 h 342"/>
                <a:gd name="T8" fmla="*/ 0 w 328"/>
                <a:gd name="T9" fmla="*/ 0 h 342"/>
                <a:gd name="T10" fmla="*/ 0 w 328"/>
                <a:gd name="T11" fmla="*/ 0 h 342"/>
                <a:gd name="T12" fmla="*/ 0 w 328"/>
                <a:gd name="T13" fmla="*/ 0 h 342"/>
                <a:gd name="T14" fmla="*/ 0 w 328"/>
                <a:gd name="T15" fmla="*/ 0 h 342"/>
                <a:gd name="T16" fmla="*/ 0 w 328"/>
                <a:gd name="T17" fmla="*/ 0 h 3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342">
                  <a:moveTo>
                    <a:pt x="315" y="244"/>
                  </a:moveTo>
                  <a:lnTo>
                    <a:pt x="328" y="216"/>
                  </a:lnTo>
                  <a:lnTo>
                    <a:pt x="328" y="214"/>
                  </a:lnTo>
                  <a:lnTo>
                    <a:pt x="147" y="8"/>
                  </a:lnTo>
                  <a:lnTo>
                    <a:pt x="129" y="0"/>
                  </a:lnTo>
                  <a:lnTo>
                    <a:pt x="126" y="0"/>
                  </a:lnTo>
                  <a:lnTo>
                    <a:pt x="0" y="111"/>
                  </a:lnTo>
                  <a:lnTo>
                    <a:pt x="211" y="342"/>
                  </a:lnTo>
                  <a:lnTo>
                    <a:pt x="315" y="244"/>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5" name="未知"/>
            <p:cNvSpPr/>
            <p:nvPr/>
          </p:nvSpPr>
          <p:spPr bwMode="auto">
            <a:xfrm>
              <a:off x="1652" y="347"/>
              <a:ext cx="87" cy="98"/>
            </a:xfrm>
            <a:custGeom>
              <a:avLst/>
              <a:gdLst>
                <a:gd name="T0" fmla="*/ 0 w 218"/>
                <a:gd name="T1" fmla="*/ 0 h 246"/>
                <a:gd name="T2" fmla="*/ 0 w 218"/>
                <a:gd name="T3" fmla="*/ 0 h 246"/>
                <a:gd name="T4" fmla="*/ 0 w 218"/>
                <a:gd name="T5" fmla="*/ 0 h 246"/>
                <a:gd name="T6" fmla="*/ 0 w 218"/>
                <a:gd name="T7" fmla="*/ 0 h 246"/>
                <a:gd name="T8" fmla="*/ 0 w 218"/>
                <a:gd name="T9" fmla="*/ 0 h 246"/>
                <a:gd name="T10" fmla="*/ 0 w 218"/>
                <a:gd name="T11" fmla="*/ 0 h 246"/>
                <a:gd name="T12" fmla="*/ 0 w 218"/>
                <a:gd name="T13" fmla="*/ 0 h 246"/>
                <a:gd name="T14" fmla="*/ 0 w 218"/>
                <a:gd name="T15" fmla="*/ 0 h 246"/>
                <a:gd name="T16" fmla="*/ 0 w 218"/>
                <a:gd name="T17" fmla="*/ 0 h 246"/>
                <a:gd name="T18" fmla="*/ 0 w 218"/>
                <a:gd name="T19" fmla="*/ 0 h 246"/>
                <a:gd name="T20" fmla="*/ 0 w 218"/>
                <a:gd name="T21" fmla="*/ 0 h 246"/>
                <a:gd name="T22" fmla="*/ 0 w 218"/>
                <a:gd name="T23" fmla="*/ 0 h 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8" h="246">
                  <a:moveTo>
                    <a:pt x="181" y="88"/>
                  </a:moveTo>
                  <a:lnTo>
                    <a:pt x="55" y="88"/>
                  </a:lnTo>
                  <a:lnTo>
                    <a:pt x="53" y="88"/>
                  </a:lnTo>
                  <a:lnTo>
                    <a:pt x="34" y="103"/>
                  </a:lnTo>
                  <a:lnTo>
                    <a:pt x="0" y="0"/>
                  </a:lnTo>
                  <a:lnTo>
                    <a:pt x="34" y="103"/>
                  </a:lnTo>
                  <a:lnTo>
                    <a:pt x="34" y="104"/>
                  </a:lnTo>
                  <a:lnTo>
                    <a:pt x="55" y="118"/>
                  </a:lnTo>
                  <a:lnTo>
                    <a:pt x="198" y="118"/>
                  </a:lnTo>
                  <a:lnTo>
                    <a:pt x="218" y="246"/>
                  </a:lnTo>
                  <a:lnTo>
                    <a:pt x="198" y="118"/>
                  </a:lnTo>
                  <a:lnTo>
                    <a:pt x="181" y="88"/>
                  </a:lnTo>
                  <a:close/>
                </a:path>
              </a:pathLst>
            </a:custGeom>
            <a:blipFill dpi="0" rotWithShape="0">
              <a:blip r:embed="rId34"/>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6" name="未知"/>
            <p:cNvSpPr/>
            <p:nvPr/>
          </p:nvSpPr>
          <p:spPr bwMode="auto">
            <a:xfrm>
              <a:off x="1704" y="331"/>
              <a:ext cx="57" cy="77"/>
            </a:xfrm>
            <a:custGeom>
              <a:avLst/>
              <a:gdLst>
                <a:gd name="T0" fmla="*/ 0 w 144"/>
                <a:gd name="T1" fmla="*/ 0 h 193"/>
                <a:gd name="T2" fmla="*/ 0 w 144"/>
                <a:gd name="T3" fmla="*/ 0 h 193"/>
                <a:gd name="T4" fmla="*/ 0 w 144"/>
                <a:gd name="T5" fmla="*/ 0 h 193"/>
                <a:gd name="T6" fmla="*/ 0 w 144"/>
                <a:gd name="T7" fmla="*/ 0 h 193"/>
                <a:gd name="T8" fmla="*/ 0 w 144"/>
                <a:gd name="T9" fmla="*/ 0 h 193"/>
                <a:gd name="T10" fmla="*/ 0 w 144"/>
                <a:gd name="T11" fmla="*/ 0 h 193"/>
                <a:gd name="T12" fmla="*/ 0 w 144"/>
                <a:gd name="T13" fmla="*/ 0 h 193"/>
                <a:gd name="T14" fmla="*/ 0 w 144"/>
                <a:gd name="T15" fmla="*/ 0 h 193"/>
                <a:gd name="T16" fmla="*/ 0 w 144"/>
                <a:gd name="T17" fmla="*/ 0 h 193"/>
                <a:gd name="T18" fmla="*/ 0 w 144"/>
                <a:gd name="T19" fmla="*/ 0 h 193"/>
                <a:gd name="T20" fmla="*/ 0 w 144"/>
                <a:gd name="T21" fmla="*/ 0 h 193"/>
                <a:gd name="T22" fmla="*/ 0 w 144"/>
                <a:gd name="T23" fmla="*/ 0 h 1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93">
                  <a:moveTo>
                    <a:pt x="90" y="158"/>
                  </a:moveTo>
                  <a:lnTo>
                    <a:pt x="109" y="143"/>
                  </a:lnTo>
                  <a:lnTo>
                    <a:pt x="144" y="193"/>
                  </a:lnTo>
                  <a:lnTo>
                    <a:pt x="109" y="143"/>
                  </a:lnTo>
                  <a:lnTo>
                    <a:pt x="109" y="142"/>
                  </a:lnTo>
                  <a:lnTo>
                    <a:pt x="88" y="128"/>
                  </a:lnTo>
                  <a:lnTo>
                    <a:pt x="51" y="128"/>
                  </a:lnTo>
                  <a:lnTo>
                    <a:pt x="0" y="0"/>
                  </a:lnTo>
                  <a:lnTo>
                    <a:pt x="51" y="128"/>
                  </a:lnTo>
                  <a:lnTo>
                    <a:pt x="68" y="158"/>
                  </a:lnTo>
                  <a:lnTo>
                    <a:pt x="88" y="158"/>
                  </a:lnTo>
                  <a:lnTo>
                    <a:pt x="90" y="158"/>
                  </a:lnTo>
                  <a:close/>
                </a:path>
              </a:pathLst>
            </a:custGeom>
            <a:blipFill dpi="0" rotWithShape="0">
              <a:blip r:embed="rId35"/>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7" name="未知"/>
            <p:cNvSpPr/>
            <p:nvPr/>
          </p:nvSpPr>
          <p:spPr bwMode="auto">
            <a:xfrm>
              <a:off x="1665" y="382"/>
              <a:ext cx="82" cy="12"/>
            </a:xfrm>
            <a:custGeom>
              <a:avLst/>
              <a:gdLst>
                <a:gd name="T0" fmla="*/ 0 w 205"/>
                <a:gd name="T1" fmla="*/ 0 h 30"/>
                <a:gd name="T2" fmla="*/ 0 w 205"/>
                <a:gd name="T3" fmla="*/ 0 h 30"/>
                <a:gd name="T4" fmla="*/ 0 w 205"/>
                <a:gd name="T5" fmla="*/ 0 h 30"/>
                <a:gd name="T6" fmla="*/ 0 w 205"/>
                <a:gd name="T7" fmla="*/ 0 h 30"/>
                <a:gd name="T8" fmla="*/ 0 w 205"/>
                <a:gd name="T9" fmla="*/ 0 h 30"/>
                <a:gd name="T10" fmla="*/ 0 w 205"/>
                <a:gd name="T11" fmla="*/ 0 h 30"/>
                <a:gd name="T12" fmla="*/ 0 w 205"/>
                <a:gd name="T13" fmla="*/ 0 h 30"/>
                <a:gd name="T14" fmla="*/ 0 w 205"/>
                <a:gd name="T15" fmla="*/ 0 h 30"/>
                <a:gd name="T16" fmla="*/ 0 w 20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30">
                  <a:moveTo>
                    <a:pt x="21" y="0"/>
                  </a:moveTo>
                  <a:lnTo>
                    <a:pt x="0" y="15"/>
                  </a:lnTo>
                  <a:lnTo>
                    <a:pt x="0" y="16"/>
                  </a:lnTo>
                  <a:lnTo>
                    <a:pt x="21" y="30"/>
                  </a:lnTo>
                  <a:lnTo>
                    <a:pt x="184" y="30"/>
                  </a:lnTo>
                  <a:lnTo>
                    <a:pt x="205" y="15"/>
                  </a:lnTo>
                  <a:lnTo>
                    <a:pt x="205" y="14"/>
                  </a:lnTo>
                  <a:lnTo>
                    <a:pt x="184" y="0"/>
                  </a:lnTo>
                  <a:lnTo>
                    <a:pt x="21" y="0"/>
                  </a:lnTo>
                  <a:close/>
                </a:path>
              </a:pathLst>
            </a:custGeom>
            <a:noFill/>
            <a:ln w="63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38" name="Text Box 169"/>
          <p:cNvSpPr txBox="1">
            <a:spLocks noChangeArrowheads="1"/>
          </p:cNvSpPr>
          <p:nvPr/>
        </p:nvSpPr>
        <p:spPr bwMode="auto">
          <a:xfrm>
            <a:off x="5145530" y="1990251"/>
            <a:ext cx="27781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pPr>
            <a:r>
              <a:rPr lang="en-US" altLang="zh-CN" sz="1800" b="0" u="none">
                <a:solidFill>
                  <a:srgbClr val="008000"/>
                </a:solidFill>
                <a:latin typeface="Verdana" panose="020B0604030504040204" pitchFamily="34" charset="0"/>
                <a:ea typeface="宋体" panose="02010600030101010101" pitchFamily="2" charset="-122"/>
                <a:cs typeface="Times New Roman" panose="02020603050405020304" pitchFamily="18" charset="0"/>
              </a:rPr>
              <a:t>C</a:t>
            </a:r>
            <a:r>
              <a:rPr lang="zh-CN" altLang="zh-CN" sz="18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rPr>
              <a:t>0</a:t>
            </a:r>
            <a:endParaRPr lang="zh-CN" altLang="zh-CN" sz="1800" b="0" u="none" baseline="-25000">
              <a:solidFill>
                <a:srgbClr val="008000"/>
              </a:solidFill>
              <a:latin typeface="Verdana" panose="020B060403050404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animEffect transition="in" filter="wipe(left)">
                                      <p:cBhvr>
                                        <p:cTn id="7" dur="500"/>
                                        <p:tgtEl>
                                          <p:spTgt spid="2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6">
                                            <p:txEl>
                                              <p:pRg st="1" end="1"/>
                                            </p:txEl>
                                          </p:spTgt>
                                        </p:tgtEl>
                                        <p:attrNameLst>
                                          <p:attrName>style.visibility</p:attrName>
                                        </p:attrNameLst>
                                      </p:cBhvr>
                                      <p:to>
                                        <p:strVal val="visible"/>
                                      </p:to>
                                    </p:set>
                                    <p:animEffect transition="in" filter="wipe(left)">
                                      <p:cBhvr>
                                        <p:cTn id="12" dur="500"/>
                                        <p:tgtEl>
                                          <p:spTgt spid="2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6">
                                            <p:txEl>
                                              <p:pRg st="2" end="2"/>
                                            </p:txEl>
                                          </p:spTgt>
                                        </p:tgtEl>
                                        <p:attrNameLst>
                                          <p:attrName>style.visibility</p:attrName>
                                        </p:attrNameLst>
                                      </p:cBhvr>
                                      <p:to>
                                        <p:strVal val="visible"/>
                                      </p:to>
                                    </p:set>
                                    <p:animEffect transition="in" filter="wipe(left)">
                                      <p:cBhvr>
                                        <p:cTn id="17"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utoUpdateAnimBg="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两级先行进位电路</a:t>
            </a:r>
            <a:endParaRPr lang="zh-CN" altLang="en-US" dirty="0"/>
          </a:p>
        </p:txBody>
      </p:sp>
      <p:sp>
        <p:nvSpPr>
          <p:cNvPr id="4" name="Rectangle 6"/>
          <p:cNvSpPr>
            <a:spLocks noChangeArrowheads="1"/>
          </p:cNvSpPr>
          <p:nvPr/>
        </p:nvSpPr>
        <p:spPr bwMode="auto">
          <a:xfrm>
            <a:off x="1784992" y="1248915"/>
            <a:ext cx="89768" cy="47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800"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Line 7"/>
          <p:cNvSpPr>
            <a:spLocks noChangeShapeType="1"/>
          </p:cNvSpPr>
          <p:nvPr/>
        </p:nvSpPr>
        <p:spPr bwMode="auto">
          <a:xfrm>
            <a:off x="6305687" y="2265521"/>
            <a:ext cx="0" cy="64688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Line 8"/>
          <p:cNvSpPr>
            <a:spLocks noChangeShapeType="1"/>
          </p:cNvSpPr>
          <p:nvPr/>
        </p:nvSpPr>
        <p:spPr bwMode="auto">
          <a:xfrm flipV="1">
            <a:off x="3108681" y="1635467"/>
            <a:ext cx="0" cy="3103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Line 9"/>
          <p:cNvSpPr>
            <a:spLocks noChangeShapeType="1"/>
          </p:cNvSpPr>
          <p:nvPr/>
        </p:nvSpPr>
        <p:spPr bwMode="auto">
          <a:xfrm flipV="1">
            <a:off x="4720272" y="1635467"/>
            <a:ext cx="0" cy="31035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10"/>
          <p:cNvSpPr>
            <a:spLocks noChangeArrowheads="1"/>
          </p:cNvSpPr>
          <p:nvPr/>
        </p:nvSpPr>
        <p:spPr bwMode="auto">
          <a:xfrm>
            <a:off x="2845067" y="1219000"/>
            <a:ext cx="536574"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9" name="Rectangle 11"/>
          <p:cNvSpPr>
            <a:spLocks noChangeArrowheads="1"/>
          </p:cNvSpPr>
          <p:nvPr/>
        </p:nvSpPr>
        <p:spPr bwMode="auto">
          <a:xfrm>
            <a:off x="3026924" y="1226479"/>
            <a:ext cx="185948" cy="3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G</a:t>
            </a:r>
            <a:endParaRPr lang="en-US" altLang="zh-CN" sz="320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Rectangle 13"/>
          <p:cNvSpPr>
            <a:spLocks noChangeArrowheads="1"/>
          </p:cNvSpPr>
          <p:nvPr/>
        </p:nvSpPr>
        <p:spPr bwMode="auto">
          <a:xfrm>
            <a:off x="3279068" y="1226479"/>
            <a:ext cx="7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320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Rectangle 14"/>
          <p:cNvSpPr>
            <a:spLocks noChangeArrowheads="1"/>
          </p:cNvSpPr>
          <p:nvPr/>
        </p:nvSpPr>
        <p:spPr bwMode="auto">
          <a:xfrm>
            <a:off x="4454788" y="1219000"/>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3" name="Rectangle 15"/>
          <p:cNvSpPr>
            <a:spLocks noChangeArrowheads="1"/>
          </p:cNvSpPr>
          <p:nvPr/>
        </p:nvSpPr>
        <p:spPr bwMode="auto">
          <a:xfrm>
            <a:off x="4646396" y="1226479"/>
            <a:ext cx="168315" cy="3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a:t>
            </a:r>
            <a:endParaRPr lang="en-US" altLang="zh-CN" sz="32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 name="Rectangle 17"/>
          <p:cNvSpPr>
            <a:spLocks noChangeArrowheads="1"/>
          </p:cNvSpPr>
          <p:nvPr/>
        </p:nvSpPr>
        <p:spPr bwMode="auto">
          <a:xfrm>
            <a:off x="4868224" y="1226479"/>
            <a:ext cx="7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320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Line 18"/>
          <p:cNvSpPr>
            <a:spLocks noChangeShapeType="1"/>
          </p:cNvSpPr>
          <p:nvPr/>
        </p:nvSpPr>
        <p:spPr bwMode="auto">
          <a:xfrm flipV="1">
            <a:off x="6232772" y="1635467"/>
            <a:ext cx="0" cy="31035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19"/>
          <p:cNvSpPr>
            <a:spLocks noChangeArrowheads="1"/>
          </p:cNvSpPr>
          <p:nvPr/>
        </p:nvSpPr>
        <p:spPr bwMode="auto">
          <a:xfrm>
            <a:off x="5963550" y="1233957"/>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Rectangle 20"/>
          <p:cNvSpPr>
            <a:spLocks noChangeArrowheads="1"/>
          </p:cNvSpPr>
          <p:nvPr/>
        </p:nvSpPr>
        <p:spPr bwMode="auto">
          <a:xfrm>
            <a:off x="6064601" y="1241435"/>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23"/>
          <p:cNvSpPr>
            <a:spLocks noChangeShapeType="1"/>
          </p:cNvSpPr>
          <p:nvPr/>
        </p:nvSpPr>
        <p:spPr bwMode="auto">
          <a:xfrm flipV="1">
            <a:off x="8078065" y="1635467"/>
            <a:ext cx="0" cy="31035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24"/>
          <p:cNvSpPr>
            <a:spLocks noChangeArrowheads="1"/>
          </p:cNvSpPr>
          <p:nvPr/>
        </p:nvSpPr>
        <p:spPr bwMode="auto">
          <a:xfrm>
            <a:off x="7812580" y="1219000"/>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25"/>
          <p:cNvSpPr>
            <a:spLocks noChangeArrowheads="1"/>
          </p:cNvSpPr>
          <p:nvPr/>
        </p:nvSpPr>
        <p:spPr bwMode="auto">
          <a:xfrm>
            <a:off x="7913630" y="1226479"/>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Rectangle 27"/>
          <p:cNvSpPr>
            <a:spLocks noChangeArrowheads="1"/>
          </p:cNvSpPr>
          <p:nvPr/>
        </p:nvSpPr>
        <p:spPr bwMode="auto">
          <a:xfrm>
            <a:off x="8281571" y="1226479"/>
            <a:ext cx="64120" cy="33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28"/>
          <p:cNvSpPr>
            <a:spLocks noChangeShapeType="1"/>
          </p:cNvSpPr>
          <p:nvPr/>
        </p:nvSpPr>
        <p:spPr bwMode="auto">
          <a:xfrm flipV="1">
            <a:off x="9751350" y="1589949"/>
            <a:ext cx="0" cy="35587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Rectangle 29"/>
          <p:cNvSpPr>
            <a:spLocks noChangeArrowheads="1"/>
          </p:cNvSpPr>
          <p:nvPr/>
        </p:nvSpPr>
        <p:spPr bwMode="auto">
          <a:xfrm>
            <a:off x="9483998" y="1219000"/>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30"/>
          <p:cNvSpPr>
            <a:spLocks noChangeArrowheads="1"/>
          </p:cNvSpPr>
          <p:nvPr/>
        </p:nvSpPr>
        <p:spPr bwMode="auto">
          <a:xfrm>
            <a:off x="9582104" y="1252870"/>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Rectangle 32"/>
          <p:cNvSpPr>
            <a:spLocks noChangeArrowheads="1"/>
          </p:cNvSpPr>
          <p:nvPr/>
        </p:nvSpPr>
        <p:spPr bwMode="auto">
          <a:xfrm>
            <a:off x="9951118" y="1226479"/>
            <a:ext cx="64120" cy="33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Freeform 33"/>
          <p:cNvSpPr/>
          <p:nvPr/>
        </p:nvSpPr>
        <p:spPr bwMode="auto">
          <a:xfrm>
            <a:off x="1988791" y="2273000"/>
            <a:ext cx="921711" cy="3213834"/>
          </a:xfrm>
          <a:custGeom>
            <a:avLst/>
            <a:gdLst>
              <a:gd name="T0" fmla="*/ 2147483646 w 493"/>
              <a:gd name="T1" fmla="*/ 0 h 1694"/>
              <a:gd name="T2" fmla="*/ 2147483646 w 493"/>
              <a:gd name="T3" fmla="*/ 2147483646 h 1694"/>
              <a:gd name="T4" fmla="*/ 0 w 493"/>
              <a:gd name="T5" fmla="*/ 2147483646 h 1694"/>
              <a:gd name="T6" fmla="*/ 0 w 493"/>
              <a:gd name="T7" fmla="*/ 2147483646 h 1694"/>
              <a:gd name="T8" fmla="*/ 0 60000 65536"/>
              <a:gd name="T9" fmla="*/ 0 60000 65536"/>
              <a:gd name="T10" fmla="*/ 0 60000 65536"/>
              <a:gd name="T11" fmla="*/ 0 60000 65536"/>
              <a:gd name="T12" fmla="*/ 0 w 493"/>
              <a:gd name="T13" fmla="*/ 0 h 1694"/>
              <a:gd name="T14" fmla="*/ 493 w 493"/>
              <a:gd name="T15" fmla="*/ 1694 h 1694"/>
            </a:gdLst>
            <a:ahLst/>
            <a:cxnLst>
              <a:cxn ang="T8">
                <a:pos x="T0" y="T1"/>
              </a:cxn>
              <a:cxn ang="T9">
                <a:pos x="T2" y="T3"/>
              </a:cxn>
              <a:cxn ang="T10">
                <a:pos x="T4" y="T5"/>
              </a:cxn>
              <a:cxn ang="T11">
                <a:pos x="T6" y="T7"/>
              </a:cxn>
            </a:cxnLst>
            <a:rect l="T12" t="T13" r="T14" b="T15"/>
            <a:pathLst>
              <a:path w="493" h="1694">
                <a:moveTo>
                  <a:pt x="493" y="0"/>
                </a:moveTo>
                <a:lnTo>
                  <a:pt x="493" y="133"/>
                </a:lnTo>
                <a:lnTo>
                  <a:pt x="0" y="133"/>
                </a:lnTo>
                <a:lnTo>
                  <a:pt x="0" y="1694"/>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Freeform 34"/>
          <p:cNvSpPr/>
          <p:nvPr/>
        </p:nvSpPr>
        <p:spPr bwMode="auto">
          <a:xfrm>
            <a:off x="2452450" y="2273001"/>
            <a:ext cx="598269" cy="654358"/>
          </a:xfrm>
          <a:custGeom>
            <a:avLst/>
            <a:gdLst>
              <a:gd name="T0" fmla="*/ 2147483646 w 317"/>
              <a:gd name="T1" fmla="*/ 0 h 341"/>
              <a:gd name="T2" fmla="*/ 2147483646 w 317"/>
              <a:gd name="T3" fmla="*/ 2147483646 h 341"/>
              <a:gd name="T4" fmla="*/ 0 w 317"/>
              <a:gd name="T5" fmla="*/ 2147483646 h 341"/>
              <a:gd name="T6" fmla="*/ 0 w 317"/>
              <a:gd name="T7" fmla="*/ 2147483646 h 341"/>
              <a:gd name="T8" fmla="*/ 0 60000 65536"/>
              <a:gd name="T9" fmla="*/ 0 60000 65536"/>
              <a:gd name="T10" fmla="*/ 0 60000 65536"/>
              <a:gd name="T11" fmla="*/ 0 60000 65536"/>
              <a:gd name="T12" fmla="*/ 0 w 317"/>
              <a:gd name="T13" fmla="*/ 0 h 341"/>
              <a:gd name="T14" fmla="*/ 317 w 317"/>
              <a:gd name="T15" fmla="*/ 341 h 341"/>
            </a:gdLst>
            <a:ahLst/>
            <a:cxnLst>
              <a:cxn ang="T8">
                <a:pos x="T0" y="T1"/>
              </a:cxn>
              <a:cxn ang="T9">
                <a:pos x="T2" y="T3"/>
              </a:cxn>
              <a:cxn ang="T10">
                <a:pos x="T4" y="T5"/>
              </a:cxn>
              <a:cxn ang="T11">
                <a:pos x="T6" y="T7"/>
              </a:cxn>
            </a:cxnLst>
            <a:rect l="T12" t="T13" r="T14" b="T15"/>
            <a:pathLst>
              <a:path w="317" h="341">
                <a:moveTo>
                  <a:pt x="317" y="0"/>
                </a:moveTo>
                <a:lnTo>
                  <a:pt x="317" y="219"/>
                </a:lnTo>
                <a:lnTo>
                  <a:pt x="0" y="219"/>
                </a:lnTo>
                <a:lnTo>
                  <a:pt x="0" y="341"/>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Freeform 35"/>
          <p:cNvSpPr/>
          <p:nvPr/>
        </p:nvSpPr>
        <p:spPr bwMode="auto">
          <a:xfrm>
            <a:off x="2564628" y="3286321"/>
            <a:ext cx="2548259" cy="1467632"/>
          </a:xfrm>
          <a:custGeom>
            <a:avLst/>
            <a:gdLst>
              <a:gd name="T0" fmla="*/ 0 w 1363"/>
              <a:gd name="T1" fmla="*/ 0 h 785"/>
              <a:gd name="T2" fmla="*/ 0 w 1363"/>
              <a:gd name="T3" fmla="*/ 2147483646 h 785"/>
              <a:gd name="T4" fmla="*/ 2147483646 w 1363"/>
              <a:gd name="T5" fmla="*/ 2147483646 h 785"/>
              <a:gd name="T6" fmla="*/ 0 60000 65536"/>
              <a:gd name="T7" fmla="*/ 0 60000 65536"/>
              <a:gd name="T8" fmla="*/ 0 60000 65536"/>
              <a:gd name="T9" fmla="*/ 0 w 1363"/>
              <a:gd name="T10" fmla="*/ 0 h 785"/>
              <a:gd name="T11" fmla="*/ 1363 w 1363"/>
              <a:gd name="T12" fmla="*/ 785 h 785"/>
            </a:gdLst>
            <a:ahLst/>
            <a:cxnLst>
              <a:cxn ang="T6">
                <a:pos x="T0" y="T1"/>
              </a:cxn>
              <a:cxn ang="T7">
                <a:pos x="T2" y="T3"/>
              </a:cxn>
              <a:cxn ang="T8">
                <a:pos x="T4" y="T5"/>
              </a:cxn>
            </a:cxnLst>
            <a:rect l="T9" t="T10" r="T11" b="T12"/>
            <a:pathLst>
              <a:path w="1363" h="785">
                <a:moveTo>
                  <a:pt x="0" y="0"/>
                </a:moveTo>
                <a:lnTo>
                  <a:pt x="0" y="785"/>
                </a:lnTo>
                <a:lnTo>
                  <a:pt x="1363" y="785"/>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36"/>
          <p:cNvSpPr>
            <a:spLocks noChangeShapeType="1"/>
          </p:cNvSpPr>
          <p:nvPr/>
        </p:nvSpPr>
        <p:spPr bwMode="auto">
          <a:xfrm>
            <a:off x="3050722" y="3282580"/>
            <a:ext cx="0" cy="16433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Freeform 37"/>
          <p:cNvSpPr/>
          <p:nvPr/>
        </p:nvSpPr>
        <p:spPr bwMode="auto">
          <a:xfrm>
            <a:off x="3187202" y="3286321"/>
            <a:ext cx="3722363" cy="1267585"/>
          </a:xfrm>
          <a:custGeom>
            <a:avLst/>
            <a:gdLst>
              <a:gd name="T0" fmla="*/ 0 w 1991"/>
              <a:gd name="T1" fmla="*/ 0 h 678"/>
              <a:gd name="T2" fmla="*/ 0 w 1991"/>
              <a:gd name="T3" fmla="*/ 2147483646 h 678"/>
              <a:gd name="T4" fmla="*/ 2147483646 w 1991"/>
              <a:gd name="T5" fmla="*/ 2147483646 h 678"/>
              <a:gd name="T6" fmla="*/ 0 60000 65536"/>
              <a:gd name="T7" fmla="*/ 0 60000 65536"/>
              <a:gd name="T8" fmla="*/ 0 60000 65536"/>
              <a:gd name="T9" fmla="*/ 0 w 1991"/>
              <a:gd name="T10" fmla="*/ 0 h 678"/>
              <a:gd name="T11" fmla="*/ 1991 w 1991"/>
              <a:gd name="T12" fmla="*/ 678 h 678"/>
            </a:gdLst>
            <a:ahLst/>
            <a:cxnLst>
              <a:cxn ang="T6">
                <a:pos x="T0" y="T1"/>
              </a:cxn>
              <a:cxn ang="T7">
                <a:pos x="T2" y="T3"/>
              </a:cxn>
              <a:cxn ang="T8">
                <a:pos x="T4" y="T5"/>
              </a:cxn>
            </a:cxnLst>
            <a:rect l="T9" t="T10" r="T11" b="T12"/>
            <a:pathLst>
              <a:path w="1991" h="678">
                <a:moveTo>
                  <a:pt x="0" y="0"/>
                </a:moveTo>
                <a:lnTo>
                  <a:pt x="0" y="678"/>
                </a:lnTo>
                <a:lnTo>
                  <a:pt x="1991" y="678"/>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38"/>
          <p:cNvSpPr>
            <a:spLocks noChangeShapeType="1"/>
          </p:cNvSpPr>
          <p:nvPr/>
        </p:nvSpPr>
        <p:spPr bwMode="auto">
          <a:xfrm flipH="1">
            <a:off x="3183464" y="2265521"/>
            <a:ext cx="0" cy="64688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Freeform 39"/>
          <p:cNvSpPr/>
          <p:nvPr/>
        </p:nvSpPr>
        <p:spPr bwMode="auto">
          <a:xfrm>
            <a:off x="3310596" y="3286319"/>
            <a:ext cx="4307547" cy="1076887"/>
          </a:xfrm>
          <a:custGeom>
            <a:avLst/>
            <a:gdLst>
              <a:gd name="T0" fmla="*/ 0 w 2304"/>
              <a:gd name="T1" fmla="*/ 0 h 576"/>
              <a:gd name="T2" fmla="*/ 0 w 2304"/>
              <a:gd name="T3" fmla="*/ 2147483646 h 576"/>
              <a:gd name="T4" fmla="*/ 2147483646 w 2304"/>
              <a:gd name="T5" fmla="*/ 2147483646 h 576"/>
              <a:gd name="T6" fmla="*/ 0 60000 65536"/>
              <a:gd name="T7" fmla="*/ 0 60000 65536"/>
              <a:gd name="T8" fmla="*/ 0 60000 65536"/>
              <a:gd name="T9" fmla="*/ 0 w 2304"/>
              <a:gd name="T10" fmla="*/ 0 h 576"/>
              <a:gd name="T11" fmla="*/ 2304 w 2304"/>
              <a:gd name="T12" fmla="*/ 576 h 576"/>
            </a:gdLst>
            <a:ahLst/>
            <a:cxnLst>
              <a:cxn ang="T6">
                <a:pos x="T0" y="T1"/>
              </a:cxn>
              <a:cxn ang="T7">
                <a:pos x="T2" y="T3"/>
              </a:cxn>
              <a:cxn ang="T8">
                <a:pos x="T4" y="T5"/>
              </a:cxn>
            </a:cxnLst>
            <a:rect l="T9" t="T10" r="T11" b="T12"/>
            <a:pathLst>
              <a:path w="2304" h="576">
                <a:moveTo>
                  <a:pt x="0" y="0"/>
                </a:moveTo>
                <a:lnTo>
                  <a:pt x="0" y="576"/>
                </a:lnTo>
                <a:lnTo>
                  <a:pt x="2304" y="576"/>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Freeform 40"/>
          <p:cNvSpPr/>
          <p:nvPr/>
        </p:nvSpPr>
        <p:spPr bwMode="auto">
          <a:xfrm>
            <a:off x="2329058" y="3286321"/>
            <a:ext cx="2207992" cy="1669548"/>
          </a:xfrm>
          <a:custGeom>
            <a:avLst/>
            <a:gdLst>
              <a:gd name="T0" fmla="*/ 0 w 1181"/>
              <a:gd name="T1" fmla="*/ 0 h 893"/>
              <a:gd name="T2" fmla="*/ 0 w 1181"/>
              <a:gd name="T3" fmla="*/ 2147483646 h 893"/>
              <a:gd name="T4" fmla="*/ 2147483646 w 1181"/>
              <a:gd name="T5" fmla="*/ 2147483646 h 893"/>
              <a:gd name="T6" fmla="*/ 0 60000 65536"/>
              <a:gd name="T7" fmla="*/ 0 60000 65536"/>
              <a:gd name="T8" fmla="*/ 0 60000 65536"/>
              <a:gd name="T9" fmla="*/ 0 w 1181"/>
              <a:gd name="T10" fmla="*/ 0 h 893"/>
              <a:gd name="T11" fmla="*/ 1181 w 1181"/>
              <a:gd name="T12" fmla="*/ 893 h 893"/>
            </a:gdLst>
            <a:ahLst/>
            <a:cxnLst>
              <a:cxn ang="T6">
                <a:pos x="T0" y="T1"/>
              </a:cxn>
              <a:cxn ang="T7">
                <a:pos x="T2" y="T3"/>
              </a:cxn>
              <a:cxn ang="T8">
                <a:pos x="T4" y="T5"/>
              </a:cxn>
            </a:cxnLst>
            <a:rect l="T9" t="T10" r="T11" b="T12"/>
            <a:pathLst>
              <a:path w="1181" h="893">
                <a:moveTo>
                  <a:pt x="0" y="0"/>
                </a:moveTo>
                <a:lnTo>
                  <a:pt x="0" y="893"/>
                </a:lnTo>
                <a:lnTo>
                  <a:pt x="1181" y="893"/>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Freeform 41"/>
          <p:cNvSpPr/>
          <p:nvPr/>
        </p:nvSpPr>
        <p:spPr bwMode="auto">
          <a:xfrm>
            <a:off x="3321813" y="2265521"/>
            <a:ext cx="575835" cy="661838"/>
          </a:xfrm>
          <a:custGeom>
            <a:avLst/>
            <a:gdLst>
              <a:gd name="T0" fmla="*/ 0 w 308"/>
              <a:gd name="T1" fmla="*/ 0 h 341"/>
              <a:gd name="T2" fmla="*/ 0 w 308"/>
              <a:gd name="T3" fmla="*/ 2147483646 h 341"/>
              <a:gd name="T4" fmla="*/ 2147483646 w 308"/>
              <a:gd name="T5" fmla="*/ 2147483646 h 341"/>
              <a:gd name="T6" fmla="*/ 2147483646 w 308"/>
              <a:gd name="T7" fmla="*/ 2147483646 h 341"/>
              <a:gd name="T8" fmla="*/ 0 60000 65536"/>
              <a:gd name="T9" fmla="*/ 0 60000 65536"/>
              <a:gd name="T10" fmla="*/ 0 60000 65536"/>
              <a:gd name="T11" fmla="*/ 0 60000 65536"/>
              <a:gd name="T12" fmla="*/ 0 w 308"/>
              <a:gd name="T13" fmla="*/ 0 h 341"/>
              <a:gd name="T14" fmla="*/ 308 w 308"/>
              <a:gd name="T15" fmla="*/ 341 h 341"/>
            </a:gdLst>
            <a:ahLst/>
            <a:cxnLst>
              <a:cxn ang="T8">
                <a:pos x="T0" y="T1"/>
              </a:cxn>
              <a:cxn ang="T9">
                <a:pos x="T2" y="T3"/>
              </a:cxn>
              <a:cxn ang="T10">
                <a:pos x="T4" y="T5"/>
              </a:cxn>
              <a:cxn ang="T11">
                <a:pos x="T6" y="T7"/>
              </a:cxn>
            </a:cxnLst>
            <a:rect l="T12" t="T13" r="T14" b="T15"/>
            <a:pathLst>
              <a:path w="308" h="341">
                <a:moveTo>
                  <a:pt x="0" y="0"/>
                </a:moveTo>
                <a:lnTo>
                  <a:pt x="0" y="219"/>
                </a:lnTo>
                <a:lnTo>
                  <a:pt x="308" y="219"/>
                </a:lnTo>
                <a:lnTo>
                  <a:pt x="308" y="341"/>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Line 42"/>
          <p:cNvSpPr>
            <a:spLocks noChangeShapeType="1"/>
          </p:cNvSpPr>
          <p:nvPr/>
        </p:nvSpPr>
        <p:spPr bwMode="auto">
          <a:xfrm>
            <a:off x="3731255" y="3256405"/>
            <a:ext cx="0" cy="169572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43"/>
          <p:cNvSpPr>
            <a:spLocks noChangeShapeType="1"/>
          </p:cNvSpPr>
          <p:nvPr/>
        </p:nvSpPr>
        <p:spPr bwMode="auto">
          <a:xfrm>
            <a:off x="3835952" y="3305015"/>
            <a:ext cx="0" cy="125637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Freeform 44"/>
          <p:cNvSpPr/>
          <p:nvPr/>
        </p:nvSpPr>
        <p:spPr bwMode="auto">
          <a:xfrm>
            <a:off x="3949998" y="3286319"/>
            <a:ext cx="4789902" cy="882449"/>
          </a:xfrm>
          <a:custGeom>
            <a:avLst/>
            <a:gdLst>
              <a:gd name="T0" fmla="*/ 0 w 2562"/>
              <a:gd name="T1" fmla="*/ 0 h 472"/>
              <a:gd name="T2" fmla="*/ 0 w 2562"/>
              <a:gd name="T3" fmla="*/ 2147483646 h 472"/>
              <a:gd name="T4" fmla="*/ 2147483646 w 2562"/>
              <a:gd name="T5" fmla="*/ 2147483646 h 472"/>
              <a:gd name="T6" fmla="*/ 0 60000 65536"/>
              <a:gd name="T7" fmla="*/ 0 60000 65536"/>
              <a:gd name="T8" fmla="*/ 0 60000 65536"/>
              <a:gd name="T9" fmla="*/ 0 w 2562"/>
              <a:gd name="T10" fmla="*/ 0 h 472"/>
              <a:gd name="T11" fmla="*/ 2562 w 2562"/>
              <a:gd name="T12" fmla="*/ 472 h 472"/>
            </a:gdLst>
            <a:ahLst/>
            <a:cxnLst>
              <a:cxn ang="T6">
                <a:pos x="T0" y="T1"/>
              </a:cxn>
              <a:cxn ang="T7">
                <a:pos x="T2" y="T3"/>
              </a:cxn>
              <a:cxn ang="T8">
                <a:pos x="T4" y="T5"/>
              </a:cxn>
            </a:cxnLst>
            <a:rect l="T9" t="T10" r="T11" b="T12"/>
            <a:pathLst>
              <a:path w="2562" h="472">
                <a:moveTo>
                  <a:pt x="0" y="0"/>
                </a:moveTo>
                <a:lnTo>
                  <a:pt x="0" y="472"/>
                </a:lnTo>
                <a:lnTo>
                  <a:pt x="2562" y="472"/>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Freeform 45"/>
          <p:cNvSpPr/>
          <p:nvPr/>
        </p:nvSpPr>
        <p:spPr bwMode="auto">
          <a:xfrm>
            <a:off x="4058435" y="3286321"/>
            <a:ext cx="5395651" cy="684272"/>
          </a:xfrm>
          <a:custGeom>
            <a:avLst/>
            <a:gdLst>
              <a:gd name="T0" fmla="*/ 0 w 2886"/>
              <a:gd name="T1" fmla="*/ 0 h 366"/>
              <a:gd name="T2" fmla="*/ 0 w 2886"/>
              <a:gd name="T3" fmla="*/ 2147483646 h 366"/>
              <a:gd name="T4" fmla="*/ 2147483646 w 2886"/>
              <a:gd name="T5" fmla="*/ 2147483646 h 366"/>
              <a:gd name="T6" fmla="*/ 0 60000 65536"/>
              <a:gd name="T7" fmla="*/ 0 60000 65536"/>
              <a:gd name="T8" fmla="*/ 0 60000 65536"/>
              <a:gd name="T9" fmla="*/ 0 w 2886"/>
              <a:gd name="T10" fmla="*/ 0 h 366"/>
              <a:gd name="T11" fmla="*/ 2886 w 2886"/>
              <a:gd name="T12" fmla="*/ 366 h 366"/>
            </a:gdLst>
            <a:ahLst/>
            <a:cxnLst>
              <a:cxn ang="T6">
                <a:pos x="T0" y="T1"/>
              </a:cxn>
              <a:cxn ang="T7">
                <a:pos x="T2" y="T3"/>
              </a:cxn>
              <a:cxn ang="T8">
                <a:pos x="T4" y="T5"/>
              </a:cxn>
            </a:cxnLst>
            <a:rect l="T9" t="T10" r="T11" b="T12"/>
            <a:pathLst>
              <a:path w="2886" h="366">
                <a:moveTo>
                  <a:pt x="0" y="0"/>
                </a:moveTo>
                <a:lnTo>
                  <a:pt x="0" y="366"/>
                </a:lnTo>
                <a:lnTo>
                  <a:pt x="2886" y="366"/>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46"/>
          <p:cNvSpPr>
            <a:spLocks noChangeShapeType="1"/>
          </p:cNvSpPr>
          <p:nvPr/>
        </p:nvSpPr>
        <p:spPr bwMode="auto">
          <a:xfrm>
            <a:off x="4542659" y="2265520"/>
            <a:ext cx="0" cy="321757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47"/>
          <p:cNvSpPr>
            <a:spLocks noChangeShapeType="1"/>
          </p:cNvSpPr>
          <p:nvPr/>
        </p:nvSpPr>
        <p:spPr bwMode="auto">
          <a:xfrm>
            <a:off x="4666053" y="2304781"/>
            <a:ext cx="0" cy="22491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48"/>
          <p:cNvSpPr>
            <a:spLocks noChangeShapeType="1"/>
          </p:cNvSpPr>
          <p:nvPr/>
        </p:nvSpPr>
        <p:spPr bwMode="auto">
          <a:xfrm>
            <a:off x="4800663" y="2304781"/>
            <a:ext cx="0" cy="184903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Freeform 49"/>
          <p:cNvSpPr/>
          <p:nvPr/>
        </p:nvSpPr>
        <p:spPr bwMode="auto">
          <a:xfrm>
            <a:off x="4914708" y="2304783"/>
            <a:ext cx="4978731" cy="1471372"/>
          </a:xfrm>
          <a:custGeom>
            <a:avLst/>
            <a:gdLst>
              <a:gd name="T0" fmla="*/ 0 w 2663"/>
              <a:gd name="T1" fmla="*/ 0 h 787"/>
              <a:gd name="T2" fmla="*/ 0 w 2663"/>
              <a:gd name="T3" fmla="*/ 2147483646 h 787"/>
              <a:gd name="T4" fmla="*/ 2147483646 w 2663"/>
              <a:gd name="T5" fmla="*/ 2147483646 h 787"/>
              <a:gd name="T6" fmla="*/ 0 60000 65536"/>
              <a:gd name="T7" fmla="*/ 0 60000 65536"/>
              <a:gd name="T8" fmla="*/ 0 60000 65536"/>
              <a:gd name="T9" fmla="*/ 0 w 2663"/>
              <a:gd name="T10" fmla="*/ 0 h 787"/>
              <a:gd name="T11" fmla="*/ 2663 w 2663"/>
              <a:gd name="T12" fmla="*/ 787 h 787"/>
            </a:gdLst>
            <a:ahLst/>
            <a:cxnLst>
              <a:cxn ang="T6">
                <a:pos x="T0" y="T1"/>
              </a:cxn>
              <a:cxn ang="T7">
                <a:pos x="T2" y="T3"/>
              </a:cxn>
              <a:cxn ang="T8">
                <a:pos x="T4" y="T5"/>
              </a:cxn>
            </a:cxnLst>
            <a:rect l="T9" t="T10" r="T11" b="T12"/>
            <a:pathLst>
              <a:path w="2663" h="787">
                <a:moveTo>
                  <a:pt x="0" y="0"/>
                </a:moveTo>
                <a:lnTo>
                  <a:pt x="0" y="787"/>
                </a:lnTo>
                <a:lnTo>
                  <a:pt x="2663" y="787"/>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Freeform 50"/>
          <p:cNvSpPr/>
          <p:nvPr/>
        </p:nvSpPr>
        <p:spPr bwMode="auto">
          <a:xfrm>
            <a:off x="5101669" y="2297303"/>
            <a:ext cx="906753" cy="3185790"/>
          </a:xfrm>
          <a:custGeom>
            <a:avLst/>
            <a:gdLst>
              <a:gd name="T0" fmla="*/ 2147483646 w 485"/>
              <a:gd name="T1" fmla="*/ 0 h 1704"/>
              <a:gd name="T2" fmla="*/ 2147483646 w 485"/>
              <a:gd name="T3" fmla="*/ 2147483646 h 1704"/>
              <a:gd name="T4" fmla="*/ 0 w 485"/>
              <a:gd name="T5" fmla="*/ 2147483646 h 1704"/>
              <a:gd name="T6" fmla="*/ 0 w 485"/>
              <a:gd name="T7" fmla="*/ 2147483646 h 1704"/>
              <a:gd name="T8" fmla="*/ 0 60000 65536"/>
              <a:gd name="T9" fmla="*/ 0 60000 65536"/>
              <a:gd name="T10" fmla="*/ 0 60000 65536"/>
              <a:gd name="T11" fmla="*/ 0 60000 65536"/>
              <a:gd name="T12" fmla="*/ 0 w 485"/>
              <a:gd name="T13" fmla="*/ 0 h 1704"/>
              <a:gd name="T14" fmla="*/ 485 w 485"/>
              <a:gd name="T15" fmla="*/ 1704 h 1704"/>
            </a:gdLst>
            <a:ahLst/>
            <a:cxnLst>
              <a:cxn ang="T8">
                <a:pos x="T0" y="T1"/>
              </a:cxn>
              <a:cxn ang="T9">
                <a:pos x="T2" y="T3"/>
              </a:cxn>
              <a:cxn ang="T10">
                <a:pos x="T4" y="T5"/>
              </a:cxn>
              <a:cxn ang="T11">
                <a:pos x="T6" y="T7"/>
              </a:cxn>
            </a:cxnLst>
            <a:rect l="T12" t="T13" r="T14" b="T15"/>
            <a:pathLst>
              <a:path w="485" h="1704">
                <a:moveTo>
                  <a:pt x="485" y="0"/>
                </a:moveTo>
                <a:lnTo>
                  <a:pt x="485" y="131"/>
                </a:lnTo>
                <a:lnTo>
                  <a:pt x="0" y="131"/>
                </a:lnTo>
                <a:lnTo>
                  <a:pt x="0" y="1704"/>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Freeform 51"/>
          <p:cNvSpPr/>
          <p:nvPr/>
        </p:nvSpPr>
        <p:spPr bwMode="auto">
          <a:xfrm>
            <a:off x="5563457" y="2297303"/>
            <a:ext cx="590792" cy="630054"/>
          </a:xfrm>
          <a:custGeom>
            <a:avLst/>
            <a:gdLst>
              <a:gd name="T0" fmla="*/ 2147483646 w 316"/>
              <a:gd name="T1" fmla="*/ 0 h 337"/>
              <a:gd name="T2" fmla="*/ 2147483646 w 316"/>
              <a:gd name="T3" fmla="*/ 2147483646 h 337"/>
              <a:gd name="T4" fmla="*/ 0 w 316"/>
              <a:gd name="T5" fmla="*/ 2147483646 h 337"/>
              <a:gd name="T6" fmla="*/ 0 w 316"/>
              <a:gd name="T7" fmla="*/ 2147483646 h 337"/>
              <a:gd name="T8" fmla="*/ 0 60000 65536"/>
              <a:gd name="T9" fmla="*/ 0 60000 65536"/>
              <a:gd name="T10" fmla="*/ 0 60000 65536"/>
              <a:gd name="T11" fmla="*/ 0 60000 65536"/>
              <a:gd name="T12" fmla="*/ 0 w 316"/>
              <a:gd name="T13" fmla="*/ 0 h 337"/>
              <a:gd name="T14" fmla="*/ 316 w 316"/>
              <a:gd name="T15" fmla="*/ 337 h 337"/>
            </a:gdLst>
            <a:ahLst/>
            <a:cxnLst>
              <a:cxn ang="T8">
                <a:pos x="T0" y="T1"/>
              </a:cxn>
              <a:cxn ang="T9">
                <a:pos x="T2" y="T3"/>
              </a:cxn>
              <a:cxn ang="T10">
                <a:pos x="T4" y="T5"/>
              </a:cxn>
              <a:cxn ang="T11">
                <a:pos x="T6" y="T7"/>
              </a:cxn>
            </a:cxnLst>
            <a:rect l="T12" t="T13" r="T14" b="T15"/>
            <a:pathLst>
              <a:path w="316" h="337">
                <a:moveTo>
                  <a:pt x="316" y="0"/>
                </a:moveTo>
                <a:lnTo>
                  <a:pt x="316" y="217"/>
                </a:lnTo>
                <a:lnTo>
                  <a:pt x="0" y="217"/>
                </a:lnTo>
                <a:lnTo>
                  <a:pt x="0" y="337"/>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Freeform 52"/>
          <p:cNvSpPr/>
          <p:nvPr/>
        </p:nvSpPr>
        <p:spPr bwMode="auto">
          <a:xfrm>
            <a:off x="6445906" y="2297303"/>
            <a:ext cx="628184" cy="630054"/>
          </a:xfrm>
          <a:custGeom>
            <a:avLst/>
            <a:gdLst>
              <a:gd name="T0" fmla="*/ 0 w 336"/>
              <a:gd name="T1" fmla="*/ 0 h 337"/>
              <a:gd name="T2" fmla="*/ 0 w 336"/>
              <a:gd name="T3" fmla="*/ 2147483646 h 337"/>
              <a:gd name="T4" fmla="*/ 2147483646 w 336"/>
              <a:gd name="T5" fmla="*/ 2147483646 h 337"/>
              <a:gd name="T6" fmla="*/ 2147483646 w 336"/>
              <a:gd name="T7" fmla="*/ 2147483646 h 337"/>
              <a:gd name="T8" fmla="*/ 0 60000 65536"/>
              <a:gd name="T9" fmla="*/ 0 60000 65536"/>
              <a:gd name="T10" fmla="*/ 0 60000 65536"/>
              <a:gd name="T11" fmla="*/ 0 60000 65536"/>
              <a:gd name="T12" fmla="*/ 0 w 336"/>
              <a:gd name="T13" fmla="*/ 0 h 337"/>
              <a:gd name="T14" fmla="*/ 336 w 336"/>
              <a:gd name="T15" fmla="*/ 337 h 337"/>
            </a:gdLst>
            <a:ahLst/>
            <a:cxnLst>
              <a:cxn ang="T8">
                <a:pos x="T0" y="T1"/>
              </a:cxn>
              <a:cxn ang="T9">
                <a:pos x="T2" y="T3"/>
              </a:cxn>
              <a:cxn ang="T10">
                <a:pos x="T4" y="T5"/>
              </a:cxn>
              <a:cxn ang="T11">
                <a:pos x="T6" y="T7"/>
              </a:cxn>
            </a:cxnLst>
            <a:rect l="T12" t="T13" r="T14" b="T15"/>
            <a:pathLst>
              <a:path w="336" h="337">
                <a:moveTo>
                  <a:pt x="0" y="0"/>
                </a:moveTo>
                <a:lnTo>
                  <a:pt x="0" y="217"/>
                </a:lnTo>
                <a:lnTo>
                  <a:pt x="336" y="217"/>
                </a:lnTo>
                <a:lnTo>
                  <a:pt x="336" y="337"/>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Line 53"/>
          <p:cNvSpPr>
            <a:spLocks noChangeShapeType="1"/>
          </p:cNvSpPr>
          <p:nvPr/>
        </p:nvSpPr>
        <p:spPr bwMode="auto">
          <a:xfrm>
            <a:off x="5430716" y="3297537"/>
            <a:ext cx="0" cy="125262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Line 54"/>
          <p:cNvSpPr>
            <a:spLocks noChangeShapeType="1"/>
          </p:cNvSpPr>
          <p:nvPr/>
        </p:nvSpPr>
        <p:spPr bwMode="auto">
          <a:xfrm>
            <a:off x="5701808" y="3282581"/>
            <a:ext cx="0" cy="109932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55"/>
          <p:cNvSpPr>
            <a:spLocks noChangeShapeType="1"/>
          </p:cNvSpPr>
          <p:nvPr/>
        </p:nvSpPr>
        <p:spPr bwMode="auto">
          <a:xfrm>
            <a:off x="6184163" y="3262567"/>
            <a:ext cx="0" cy="129881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56"/>
          <p:cNvSpPr>
            <a:spLocks noChangeShapeType="1"/>
          </p:cNvSpPr>
          <p:nvPr/>
        </p:nvSpPr>
        <p:spPr bwMode="auto">
          <a:xfrm>
            <a:off x="6341209" y="3306331"/>
            <a:ext cx="0" cy="87365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57"/>
          <p:cNvSpPr>
            <a:spLocks noChangeShapeType="1"/>
          </p:cNvSpPr>
          <p:nvPr/>
        </p:nvSpPr>
        <p:spPr bwMode="auto">
          <a:xfrm>
            <a:off x="6487038" y="3306331"/>
            <a:ext cx="0" cy="67174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58"/>
          <p:cNvSpPr>
            <a:spLocks noChangeShapeType="1"/>
          </p:cNvSpPr>
          <p:nvPr/>
        </p:nvSpPr>
        <p:spPr bwMode="auto">
          <a:xfrm>
            <a:off x="6894610" y="3262567"/>
            <a:ext cx="0" cy="22167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Line 59"/>
          <p:cNvSpPr>
            <a:spLocks noChangeShapeType="1"/>
          </p:cNvSpPr>
          <p:nvPr/>
        </p:nvSpPr>
        <p:spPr bwMode="auto">
          <a:xfrm>
            <a:off x="7021742" y="3306331"/>
            <a:ext cx="0" cy="8624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Freeform 60"/>
          <p:cNvSpPr/>
          <p:nvPr/>
        </p:nvSpPr>
        <p:spPr bwMode="auto">
          <a:xfrm>
            <a:off x="7249833" y="3286321"/>
            <a:ext cx="3159616" cy="272961"/>
          </a:xfrm>
          <a:custGeom>
            <a:avLst/>
            <a:gdLst>
              <a:gd name="T0" fmla="*/ 0 w 1690"/>
              <a:gd name="T1" fmla="*/ 0 h 146"/>
              <a:gd name="T2" fmla="*/ 0 w 1690"/>
              <a:gd name="T3" fmla="*/ 2147483646 h 146"/>
              <a:gd name="T4" fmla="*/ 2147483646 w 1690"/>
              <a:gd name="T5" fmla="*/ 2147483646 h 146"/>
              <a:gd name="T6" fmla="*/ 0 60000 65536"/>
              <a:gd name="T7" fmla="*/ 0 60000 65536"/>
              <a:gd name="T8" fmla="*/ 0 60000 65536"/>
              <a:gd name="T9" fmla="*/ 0 w 1690"/>
              <a:gd name="T10" fmla="*/ 0 h 146"/>
              <a:gd name="T11" fmla="*/ 1690 w 1690"/>
              <a:gd name="T12" fmla="*/ 146 h 146"/>
            </a:gdLst>
            <a:ahLst/>
            <a:cxnLst>
              <a:cxn ang="T6">
                <a:pos x="T0" y="T1"/>
              </a:cxn>
              <a:cxn ang="T7">
                <a:pos x="T2" y="T3"/>
              </a:cxn>
              <a:cxn ang="T8">
                <a:pos x="T4" y="T5"/>
              </a:cxn>
            </a:cxnLst>
            <a:rect l="T9" t="T10" r="T11" b="T12"/>
            <a:pathLst>
              <a:path w="1690" h="146">
                <a:moveTo>
                  <a:pt x="0" y="0"/>
                </a:moveTo>
                <a:lnTo>
                  <a:pt x="0" y="146"/>
                </a:lnTo>
                <a:lnTo>
                  <a:pt x="1690" y="146"/>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Freeform 61"/>
          <p:cNvSpPr/>
          <p:nvPr/>
        </p:nvSpPr>
        <p:spPr bwMode="auto">
          <a:xfrm>
            <a:off x="7606926" y="2289827"/>
            <a:ext cx="295396" cy="3197008"/>
          </a:xfrm>
          <a:custGeom>
            <a:avLst/>
            <a:gdLst>
              <a:gd name="T0" fmla="*/ 2147483646 w 158"/>
              <a:gd name="T1" fmla="*/ 0 h 1702"/>
              <a:gd name="T2" fmla="*/ 2147483646 w 158"/>
              <a:gd name="T3" fmla="*/ 2147483646 h 1702"/>
              <a:gd name="T4" fmla="*/ 0 w 158"/>
              <a:gd name="T5" fmla="*/ 2147483646 h 1702"/>
              <a:gd name="T6" fmla="*/ 0 w 158"/>
              <a:gd name="T7" fmla="*/ 2147483646 h 1702"/>
              <a:gd name="T8" fmla="*/ 0 60000 65536"/>
              <a:gd name="T9" fmla="*/ 0 60000 65536"/>
              <a:gd name="T10" fmla="*/ 0 60000 65536"/>
              <a:gd name="T11" fmla="*/ 0 60000 65536"/>
              <a:gd name="T12" fmla="*/ 0 w 158"/>
              <a:gd name="T13" fmla="*/ 0 h 1702"/>
              <a:gd name="T14" fmla="*/ 158 w 158"/>
              <a:gd name="T15" fmla="*/ 1702 h 1702"/>
            </a:gdLst>
            <a:ahLst/>
            <a:cxnLst>
              <a:cxn ang="T8">
                <a:pos x="T0" y="T1"/>
              </a:cxn>
              <a:cxn ang="T9">
                <a:pos x="T2" y="T3"/>
              </a:cxn>
              <a:cxn ang="T10">
                <a:pos x="T4" y="T5"/>
              </a:cxn>
              <a:cxn ang="T11">
                <a:pos x="T6" y="T7"/>
              </a:cxn>
            </a:cxnLst>
            <a:rect l="T12" t="T13" r="T14" b="T15"/>
            <a:pathLst>
              <a:path w="158" h="1702">
                <a:moveTo>
                  <a:pt x="158" y="0"/>
                </a:moveTo>
                <a:lnTo>
                  <a:pt x="158" y="133"/>
                </a:lnTo>
                <a:lnTo>
                  <a:pt x="0" y="133"/>
                </a:lnTo>
                <a:lnTo>
                  <a:pt x="0" y="1702"/>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Line 62"/>
          <p:cNvSpPr>
            <a:spLocks noChangeShapeType="1"/>
          </p:cNvSpPr>
          <p:nvPr/>
        </p:nvSpPr>
        <p:spPr bwMode="auto">
          <a:xfrm>
            <a:off x="8079933" y="2265521"/>
            <a:ext cx="0" cy="6581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Line 63"/>
          <p:cNvSpPr>
            <a:spLocks noChangeShapeType="1"/>
          </p:cNvSpPr>
          <p:nvPr/>
        </p:nvSpPr>
        <p:spPr bwMode="auto">
          <a:xfrm>
            <a:off x="7962149" y="3256404"/>
            <a:ext cx="0" cy="90488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Line 64"/>
          <p:cNvSpPr>
            <a:spLocks noChangeShapeType="1"/>
          </p:cNvSpPr>
          <p:nvPr/>
        </p:nvSpPr>
        <p:spPr bwMode="auto">
          <a:xfrm>
            <a:off x="8225761" y="3313809"/>
            <a:ext cx="0" cy="63808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65"/>
          <p:cNvSpPr>
            <a:spLocks noChangeShapeType="1"/>
          </p:cNvSpPr>
          <p:nvPr/>
        </p:nvSpPr>
        <p:spPr bwMode="auto">
          <a:xfrm>
            <a:off x="8745509" y="3305015"/>
            <a:ext cx="0" cy="218555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Line 66"/>
          <p:cNvSpPr>
            <a:spLocks noChangeShapeType="1"/>
          </p:cNvSpPr>
          <p:nvPr/>
        </p:nvSpPr>
        <p:spPr bwMode="auto">
          <a:xfrm>
            <a:off x="8902555" y="3312493"/>
            <a:ext cx="0" cy="47114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Line 67"/>
          <p:cNvSpPr>
            <a:spLocks noChangeShapeType="1"/>
          </p:cNvSpPr>
          <p:nvPr/>
        </p:nvSpPr>
        <p:spPr bwMode="auto">
          <a:xfrm>
            <a:off x="9055862" y="3305015"/>
            <a:ext cx="0" cy="26174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Freeform 68"/>
          <p:cNvSpPr/>
          <p:nvPr/>
        </p:nvSpPr>
        <p:spPr bwMode="auto">
          <a:xfrm>
            <a:off x="8246328" y="2244958"/>
            <a:ext cx="639401" cy="678662"/>
          </a:xfrm>
          <a:custGeom>
            <a:avLst/>
            <a:gdLst>
              <a:gd name="T0" fmla="*/ 0 w 342"/>
              <a:gd name="T1" fmla="*/ 0 h 339"/>
              <a:gd name="T2" fmla="*/ 0 w 342"/>
              <a:gd name="T3" fmla="*/ 2147483646 h 339"/>
              <a:gd name="T4" fmla="*/ 2147483646 w 342"/>
              <a:gd name="T5" fmla="*/ 2147483646 h 339"/>
              <a:gd name="T6" fmla="*/ 2147483646 w 342"/>
              <a:gd name="T7" fmla="*/ 2147483646 h 339"/>
              <a:gd name="T8" fmla="*/ 0 60000 65536"/>
              <a:gd name="T9" fmla="*/ 0 60000 65536"/>
              <a:gd name="T10" fmla="*/ 0 60000 65536"/>
              <a:gd name="T11" fmla="*/ 0 60000 65536"/>
              <a:gd name="T12" fmla="*/ 0 w 342"/>
              <a:gd name="T13" fmla="*/ 0 h 339"/>
              <a:gd name="T14" fmla="*/ 342 w 342"/>
              <a:gd name="T15" fmla="*/ 339 h 339"/>
            </a:gdLst>
            <a:ahLst/>
            <a:cxnLst>
              <a:cxn ang="T8">
                <a:pos x="T0" y="T1"/>
              </a:cxn>
              <a:cxn ang="T9">
                <a:pos x="T2" y="T3"/>
              </a:cxn>
              <a:cxn ang="T10">
                <a:pos x="T4" y="T5"/>
              </a:cxn>
              <a:cxn ang="T11">
                <a:pos x="T6" y="T7"/>
              </a:cxn>
            </a:cxnLst>
            <a:rect l="T12" t="T13" r="T14" b="T15"/>
            <a:pathLst>
              <a:path w="342" h="339">
                <a:moveTo>
                  <a:pt x="0" y="0"/>
                </a:moveTo>
                <a:lnTo>
                  <a:pt x="0" y="217"/>
                </a:lnTo>
                <a:lnTo>
                  <a:pt x="342" y="217"/>
                </a:lnTo>
                <a:lnTo>
                  <a:pt x="342" y="339"/>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Freeform 69"/>
          <p:cNvSpPr/>
          <p:nvPr/>
        </p:nvSpPr>
        <p:spPr bwMode="auto">
          <a:xfrm>
            <a:off x="9437257" y="2297305"/>
            <a:ext cx="169459" cy="3182050"/>
          </a:xfrm>
          <a:custGeom>
            <a:avLst/>
            <a:gdLst>
              <a:gd name="T0" fmla="*/ 2147483646 w 86"/>
              <a:gd name="T1" fmla="*/ 0 h 1702"/>
              <a:gd name="T2" fmla="*/ 2147483646 w 86"/>
              <a:gd name="T3" fmla="*/ 2147483646 h 1702"/>
              <a:gd name="T4" fmla="*/ 2147483646 w 86"/>
              <a:gd name="T5" fmla="*/ 2147483646 h 1702"/>
              <a:gd name="T6" fmla="*/ 0 w 86"/>
              <a:gd name="T7" fmla="*/ 2147483646 h 1702"/>
              <a:gd name="T8" fmla="*/ 0 60000 65536"/>
              <a:gd name="T9" fmla="*/ 0 60000 65536"/>
              <a:gd name="T10" fmla="*/ 0 60000 65536"/>
              <a:gd name="T11" fmla="*/ 0 60000 65536"/>
              <a:gd name="T12" fmla="*/ 0 w 86"/>
              <a:gd name="T13" fmla="*/ 0 h 1702"/>
              <a:gd name="T14" fmla="*/ 86 w 86"/>
              <a:gd name="T15" fmla="*/ 1702 h 1702"/>
            </a:gdLst>
            <a:ahLst/>
            <a:cxnLst>
              <a:cxn ang="T8">
                <a:pos x="T0" y="T1"/>
              </a:cxn>
              <a:cxn ang="T9">
                <a:pos x="T2" y="T3"/>
              </a:cxn>
              <a:cxn ang="T10">
                <a:pos x="T4" y="T5"/>
              </a:cxn>
              <a:cxn ang="T11">
                <a:pos x="T6" y="T7"/>
              </a:cxn>
            </a:cxnLst>
            <a:rect l="T12" t="T13" r="T14" b="T15"/>
            <a:pathLst>
              <a:path w="86" h="1702">
                <a:moveTo>
                  <a:pt x="86" y="0"/>
                </a:moveTo>
                <a:lnTo>
                  <a:pt x="86" y="133"/>
                </a:lnTo>
                <a:lnTo>
                  <a:pt x="4" y="133"/>
                </a:lnTo>
                <a:lnTo>
                  <a:pt x="0" y="1702"/>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 name="Freeform 70"/>
          <p:cNvSpPr/>
          <p:nvPr/>
        </p:nvSpPr>
        <p:spPr bwMode="auto">
          <a:xfrm>
            <a:off x="9893439" y="2304781"/>
            <a:ext cx="157046" cy="622576"/>
          </a:xfrm>
          <a:custGeom>
            <a:avLst/>
            <a:gdLst>
              <a:gd name="T0" fmla="*/ 0 w 84"/>
              <a:gd name="T1" fmla="*/ 0 h 333"/>
              <a:gd name="T2" fmla="*/ 0 w 84"/>
              <a:gd name="T3" fmla="*/ 2147483646 h 333"/>
              <a:gd name="T4" fmla="*/ 2147483646 w 84"/>
              <a:gd name="T5" fmla="*/ 2147483646 h 333"/>
              <a:gd name="T6" fmla="*/ 2147483646 w 84"/>
              <a:gd name="T7" fmla="*/ 2147483646 h 333"/>
              <a:gd name="T8" fmla="*/ 0 60000 65536"/>
              <a:gd name="T9" fmla="*/ 0 60000 65536"/>
              <a:gd name="T10" fmla="*/ 0 60000 65536"/>
              <a:gd name="T11" fmla="*/ 0 60000 65536"/>
              <a:gd name="T12" fmla="*/ 0 w 84"/>
              <a:gd name="T13" fmla="*/ 0 h 333"/>
              <a:gd name="T14" fmla="*/ 84 w 84"/>
              <a:gd name="T15" fmla="*/ 333 h 333"/>
            </a:gdLst>
            <a:ahLst/>
            <a:cxnLst>
              <a:cxn ang="T8">
                <a:pos x="T0" y="T1"/>
              </a:cxn>
              <a:cxn ang="T9">
                <a:pos x="T2" y="T3"/>
              </a:cxn>
              <a:cxn ang="T10">
                <a:pos x="T4" y="T5"/>
              </a:cxn>
              <a:cxn ang="T11">
                <a:pos x="T6" y="T7"/>
              </a:cxn>
            </a:cxnLst>
            <a:rect l="T12" t="T13" r="T14" b="T15"/>
            <a:pathLst>
              <a:path w="84" h="333">
                <a:moveTo>
                  <a:pt x="0" y="0"/>
                </a:moveTo>
                <a:lnTo>
                  <a:pt x="0" y="133"/>
                </a:lnTo>
                <a:lnTo>
                  <a:pt x="84" y="133"/>
                </a:lnTo>
                <a:lnTo>
                  <a:pt x="84" y="333"/>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71"/>
          <p:cNvSpPr>
            <a:spLocks noChangeShapeType="1"/>
          </p:cNvSpPr>
          <p:nvPr/>
        </p:nvSpPr>
        <p:spPr bwMode="auto">
          <a:xfrm>
            <a:off x="9906527" y="3305015"/>
            <a:ext cx="0" cy="218555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Line 72"/>
          <p:cNvSpPr>
            <a:spLocks noChangeShapeType="1"/>
          </p:cNvSpPr>
          <p:nvPr/>
        </p:nvSpPr>
        <p:spPr bwMode="auto">
          <a:xfrm>
            <a:off x="10205662" y="3282581"/>
            <a:ext cx="0" cy="28418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Oval 73"/>
          <p:cNvSpPr>
            <a:spLocks noChangeArrowheads="1"/>
          </p:cNvSpPr>
          <p:nvPr/>
        </p:nvSpPr>
        <p:spPr bwMode="auto">
          <a:xfrm>
            <a:off x="2996505" y="4907259"/>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Rectangle 74"/>
          <p:cNvSpPr>
            <a:spLocks noChangeArrowheads="1"/>
          </p:cNvSpPr>
          <p:nvPr/>
        </p:nvSpPr>
        <p:spPr bwMode="auto">
          <a:xfrm>
            <a:off x="1727048"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Rectangle 75"/>
          <p:cNvSpPr>
            <a:spLocks noChangeArrowheads="1"/>
          </p:cNvSpPr>
          <p:nvPr/>
        </p:nvSpPr>
        <p:spPr bwMode="auto">
          <a:xfrm>
            <a:off x="1876616"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Rectangle 77"/>
          <p:cNvSpPr>
            <a:spLocks noChangeArrowheads="1"/>
          </p:cNvSpPr>
          <p:nvPr/>
        </p:nvSpPr>
        <p:spPr bwMode="auto">
          <a:xfrm>
            <a:off x="2205664"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8"/>
          <p:cNvSpPr>
            <a:spLocks noChangeArrowheads="1"/>
          </p:cNvSpPr>
          <p:nvPr/>
        </p:nvSpPr>
        <p:spPr bwMode="auto">
          <a:xfrm>
            <a:off x="4264089"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4436092"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Rectangle 82"/>
          <p:cNvSpPr>
            <a:spLocks noChangeArrowheads="1"/>
          </p:cNvSpPr>
          <p:nvPr/>
        </p:nvSpPr>
        <p:spPr bwMode="auto">
          <a:xfrm>
            <a:off x="4839924" y="5460724"/>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Rectangle 83"/>
          <p:cNvSpPr>
            <a:spLocks noChangeArrowheads="1"/>
          </p:cNvSpPr>
          <p:nvPr/>
        </p:nvSpPr>
        <p:spPr bwMode="auto">
          <a:xfrm>
            <a:off x="4989492"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Rectangle 85"/>
          <p:cNvSpPr>
            <a:spLocks noChangeArrowheads="1"/>
          </p:cNvSpPr>
          <p:nvPr/>
        </p:nvSpPr>
        <p:spPr bwMode="auto">
          <a:xfrm>
            <a:off x="5316670"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Rectangle 86"/>
          <p:cNvSpPr>
            <a:spLocks noChangeArrowheads="1"/>
          </p:cNvSpPr>
          <p:nvPr/>
        </p:nvSpPr>
        <p:spPr bwMode="auto">
          <a:xfrm>
            <a:off x="6614169"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 name="Rectangle 87"/>
          <p:cNvSpPr>
            <a:spLocks noChangeArrowheads="1"/>
          </p:cNvSpPr>
          <p:nvPr/>
        </p:nvSpPr>
        <p:spPr bwMode="auto">
          <a:xfrm>
            <a:off x="6786172"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Rectangle 89"/>
          <p:cNvSpPr>
            <a:spLocks noChangeArrowheads="1"/>
          </p:cNvSpPr>
          <p:nvPr/>
        </p:nvSpPr>
        <p:spPr bwMode="auto">
          <a:xfrm>
            <a:off x="7074090"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 name="Rectangle 90"/>
          <p:cNvSpPr>
            <a:spLocks noChangeArrowheads="1"/>
          </p:cNvSpPr>
          <p:nvPr/>
        </p:nvSpPr>
        <p:spPr bwMode="auto">
          <a:xfrm>
            <a:off x="7332095" y="5460724"/>
            <a:ext cx="536574"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Rectangle 91"/>
          <p:cNvSpPr>
            <a:spLocks noChangeArrowheads="1"/>
          </p:cNvSpPr>
          <p:nvPr/>
        </p:nvSpPr>
        <p:spPr bwMode="auto">
          <a:xfrm>
            <a:off x="7481661"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Rectangle 93"/>
          <p:cNvSpPr>
            <a:spLocks noChangeArrowheads="1"/>
          </p:cNvSpPr>
          <p:nvPr/>
        </p:nvSpPr>
        <p:spPr bwMode="auto">
          <a:xfrm>
            <a:off x="7808841"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Rectangle 94"/>
          <p:cNvSpPr>
            <a:spLocks noChangeArrowheads="1"/>
          </p:cNvSpPr>
          <p:nvPr/>
        </p:nvSpPr>
        <p:spPr bwMode="auto">
          <a:xfrm>
            <a:off x="8496852"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Rectangle 95"/>
          <p:cNvSpPr>
            <a:spLocks noChangeArrowheads="1"/>
          </p:cNvSpPr>
          <p:nvPr/>
        </p:nvSpPr>
        <p:spPr bwMode="auto">
          <a:xfrm>
            <a:off x="8668855"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5" name="Rectangle 97"/>
          <p:cNvSpPr>
            <a:spLocks noChangeArrowheads="1"/>
          </p:cNvSpPr>
          <p:nvPr/>
        </p:nvSpPr>
        <p:spPr bwMode="auto">
          <a:xfrm>
            <a:off x="8956772"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98"/>
          <p:cNvSpPr>
            <a:spLocks noChangeArrowheads="1"/>
          </p:cNvSpPr>
          <p:nvPr/>
        </p:nvSpPr>
        <p:spPr bwMode="auto">
          <a:xfrm>
            <a:off x="9199820" y="5460724"/>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 name="Rectangle 99"/>
          <p:cNvSpPr>
            <a:spLocks noChangeArrowheads="1"/>
          </p:cNvSpPr>
          <p:nvPr/>
        </p:nvSpPr>
        <p:spPr bwMode="auto">
          <a:xfrm>
            <a:off x="9349387"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9" name="Rectangle 101"/>
          <p:cNvSpPr>
            <a:spLocks noChangeArrowheads="1"/>
          </p:cNvSpPr>
          <p:nvPr/>
        </p:nvSpPr>
        <p:spPr bwMode="auto">
          <a:xfrm>
            <a:off x="9678436"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Rectangle 102"/>
          <p:cNvSpPr>
            <a:spLocks noChangeArrowheads="1"/>
          </p:cNvSpPr>
          <p:nvPr/>
        </p:nvSpPr>
        <p:spPr bwMode="auto">
          <a:xfrm>
            <a:off x="9652262" y="5460724"/>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 name="Rectangle 103"/>
          <p:cNvSpPr>
            <a:spLocks noChangeArrowheads="1"/>
          </p:cNvSpPr>
          <p:nvPr/>
        </p:nvSpPr>
        <p:spPr bwMode="auto">
          <a:xfrm>
            <a:off x="9822394"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2000"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Rectangle 106"/>
          <p:cNvSpPr>
            <a:spLocks noChangeArrowheads="1"/>
          </p:cNvSpPr>
          <p:nvPr/>
        </p:nvSpPr>
        <p:spPr bwMode="auto">
          <a:xfrm>
            <a:off x="10377344" y="3340283"/>
            <a:ext cx="459920"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Rectangle 107"/>
          <p:cNvSpPr>
            <a:spLocks noChangeArrowheads="1"/>
          </p:cNvSpPr>
          <p:nvPr/>
        </p:nvSpPr>
        <p:spPr bwMode="auto">
          <a:xfrm>
            <a:off x="10441002" y="3347761"/>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109"/>
          <p:cNvSpPr>
            <a:spLocks noChangeArrowheads="1"/>
          </p:cNvSpPr>
          <p:nvPr/>
        </p:nvSpPr>
        <p:spPr bwMode="auto">
          <a:xfrm>
            <a:off x="10808942" y="3347761"/>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Rectangle 134"/>
          <p:cNvSpPr>
            <a:spLocks noChangeArrowheads="1"/>
          </p:cNvSpPr>
          <p:nvPr/>
        </p:nvSpPr>
        <p:spPr bwMode="auto">
          <a:xfrm>
            <a:off x="2168274" y="2923618"/>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Rectangle 138"/>
          <p:cNvSpPr>
            <a:spLocks noChangeArrowheads="1"/>
          </p:cNvSpPr>
          <p:nvPr/>
        </p:nvSpPr>
        <p:spPr bwMode="auto">
          <a:xfrm>
            <a:off x="2906764" y="2923618"/>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Rectangle 142"/>
          <p:cNvSpPr>
            <a:spLocks noChangeArrowheads="1"/>
          </p:cNvSpPr>
          <p:nvPr/>
        </p:nvSpPr>
        <p:spPr bwMode="auto">
          <a:xfrm>
            <a:off x="3617210" y="2923618"/>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Rectangle 146"/>
          <p:cNvSpPr>
            <a:spLocks noChangeArrowheads="1"/>
          </p:cNvSpPr>
          <p:nvPr/>
        </p:nvSpPr>
        <p:spPr bwMode="auto">
          <a:xfrm>
            <a:off x="5286758" y="2923618"/>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Rectangle 150"/>
          <p:cNvSpPr>
            <a:spLocks noChangeArrowheads="1"/>
          </p:cNvSpPr>
          <p:nvPr/>
        </p:nvSpPr>
        <p:spPr bwMode="auto">
          <a:xfrm>
            <a:off x="6049553" y="2923618"/>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Rectangle 154"/>
          <p:cNvSpPr>
            <a:spLocks noChangeArrowheads="1"/>
          </p:cNvSpPr>
          <p:nvPr/>
        </p:nvSpPr>
        <p:spPr bwMode="auto">
          <a:xfrm>
            <a:off x="6793652" y="2923618"/>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4" name="Rectangle 161"/>
          <p:cNvSpPr>
            <a:spLocks noChangeArrowheads="1"/>
          </p:cNvSpPr>
          <p:nvPr/>
        </p:nvSpPr>
        <p:spPr bwMode="auto">
          <a:xfrm>
            <a:off x="8218005" y="2961010"/>
            <a:ext cx="64120" cy="30155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a:solidFill>
                  <a:srgbClr val="FF3300"/>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28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Rectangle 162"/>
          <p:cNvSpPr>
            <a:spLocks noChangeArrowheads="1"/>
          </p:cNvSpPr>
          <p:nvPr/>
        </p:nvSpPr>
        <p:spPr bwMode="auto">
          <a:xfrm>
            <a:off x="8605290" y="2938575"/>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Rectangle 166"/>
          <p:cNvSpPr>
            <a:spLocks noChangeArrowheads="1"/>
          </p:cNvSpPr>
          <p:nvPr/>
        </p:nvSpPr>
        <p:spPr bwMode="auto">
          <a:xfrm>
            <a:off x="9770047" y="2923618"/>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7" name="Line 170"/>
          <p:cNvSpPr>
            <a:spLocks noChangeShapeType="1"/>
          </p:cNvSpPr>
          <p:nvPr/>
        </p:nvSpPr>
        <p:spPr bwMode="auto">
          <a:xfrm>
            <a:off x="7143265" y="3297537"/>
            <a:ext cx="0" cy="46739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Oval 171"/>
          <p:cNvSpPr>
            <a:spLocks noChangeArrowheads="1"/>
          </p:cNvSpPr>
          <p:nvPr/>
        </p:nvSpPr>
        <p:spPr bwMode="auto">
          <a:xfrm>
            <a:off x="3684515" y="4907259"/>
            <a:ext cx="97219"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9" name="Oval 172"/>
          <p:cNvSpPr>
            <a:spLocks noChangeArrowheads="1"/>
          </p:cNvSpPr>
          <p:nvPr/>
        </p:nvSpPr>
        <p:spPr bwMode="auto">
          <a:xfrm>
            <a:off x="3785474" y="4505297"/>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0" name="Oval 173"/>
          <p:cNvSpPr>
            <a:spLocks noChangeArrowheads="1"/>
          </p:cNvSpPr>
          <p:nvPr/>
        </p:nvSpPr>
        <p:spPr bwMode="auto">
          <a:xfrm>
            <a:off x="4619312" y="4505297"/>
            <a:ext cx="97219"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1" name="Oval 174"/>
          <p:cNvSpPr>
            <a:spLocks noChangeArrowheads="1"/>
          </p:cNvSpPr>
          <p:nvPr/>
        </p:nvSpPr>
        <p:spPr bwMode="auto">
          <a:xfrm>
            <a:off x="5049319" y="4707213"/>
            <a:ext cx="97219" cy="9908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Oval 175"/>
          <p:cNvSpPr>
            <a:spLocks noChangeArrowheads="1"/>
          </p:cNvSpPr>
          <p:nvPr/>
        </p:nvSpPr>
        <p:spPr bwMode="auto">
          <a:xfrm>
            <a:off x="4753924" y="4120159"/>
            <a:ext cx="100958" cy="97219"/>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Oval 176"/>
          <p:cNvSpPr>
            <a:spLocks noChangeArrowheads="1"/>
          </p:cNvSpPr>
          <p:nvPr/>
        </p:nvSpPr>
        <p:spPr bwMode="auto">
          <a:xfrm>
            <a:off x="5383976" y="4505297"/>
            <a:ext cx="97219"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Oval 177"/>
          <p:cNvSpPr>
            <a:spLocks noChangeArrowheads="1"/>
          </p:cNvSpPr>
          <p:nvPr/>
        </p:nvSpPr>
        <p:spPr bwMode="auto">
          <a:xfrm>
            <a:off x="5653199" y="4314598"/>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5" name="Oval 178"/>
          <p:cNvSpPr>
            <a:spLocks noChangeArrowheads="1"/>
          </p:cNvSpPr>
          <p:nvPr/>
        </p:nvSpPr>
        <p:spPr bwMode="auto">
          <a:xfrm>
            <a:off x="6139293" y="4505297"/>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Oval 179"/>
          <p:cNvSpPr>
            <a:spLocks noChangeArrowheads="1"/>
          </p:cNvSpPr>
          <p:nvPr/>
        </p:nvSpPr>
        <p:spPr bwMode="auto">
          <a:xfrm>
            <a:off x="6300077" y="4120159"/>
            <a:ext cx="97219" cy="97219"/>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7" name="Oval 180"/>
          <p:cNvSpPr>
            <a:spLocks noChangeArrowheads="1"/>
          </p:cNvSpPr>
          <p:nvPr/>
        </p:nvSpPr>
        <p:spPr bwMode="auto">
          <a:xfrm>
            <a:off x="6438429" y="3921983"/>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8" name="Oval 181"/>
          <p:cNvSpPr>
            <a:spLocks noChangeArrowheads="1"/>
          </p:cNvSpPr>
          <p:nvPr/>
        </p:nvSpPr>
        <p:spPr bwMode="auto">
          <a:xfrm>
            <a:off x="6973132" y="4120159"/>
            <a:ext cx="97219" cy="97219"/>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9" name="Oval 182"/>
          <p:cNvSpPr>
            <a:spLocks noChangeArrowheads="1"/>
          </p:cNvSpPr>
          <p:nvPr/>
        </p:nvSpPr>
        <p:spPr bwMode="auto">
          <a:xfrm>
            <a:off x="6846000" y="4505297"/>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0" name="Oval 183"/>
          <p:cNvSpPr>
            <a:spLocks noChangeArrowheads="1"/>
          </p:cNvSpPr>
          <p:nvPr/>
        </p:nvSpPr>
        <p:spPr bwMode="auto">
          <a:xfrm>
            <a:off x="7092787" y="3735023"/>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1" name="Oval 184"/>
          <p:cNvSpPr>
            <a:spLocks noChangeArrowheads="1"/>
          </p:cNvSpPr>
          <p:nvPr/>
        </p:nvSpPr>
        <p:spPr bwMode="auto">
          <a:xfrm>
            <a:off x="7558317" y="4314598"/>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2" name="Oval 185"/>
          <p:cNvSpPr>
            <a:spLocks noChangeArrowheads="1"/>
          </p:cNvSpPr>
          <p:nvPr/>
        </p:nvSpPr>
        <p:spPr bwMode="auto">
          <a:xfrm>
            <a:off x="7913540" y="4120159"/>
            <a:ext cx="100958" cy="97219"/>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 name="Oval 186"/>
          <p:cNvSpPr>
            <a:spLocks noChangeArrowheads="1"/>
          </p:cNvSpPr>
          <p:nvPr/>
        </p:nvSpPr>
        <p:spPr bwMode="auto">
          <a:xfrm>
            <a:off x="8175283" y="3921983"/>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4" name="Oval 187"/>
          <p:cNvSpPr>
            <a:spLocks noChangeArrowheads="1"/>
          </p:cNvSpPr>
          <p:nvPr/>
        </p:nvSpPr>
        <p:spPr bwMode="auto">
          <a:xfrm>
            <a:off x="8859554" y="3735023"/>
            <a:ext cx="97219"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5" name="Oval 188"/>
          <p:cNvSpPr>
            <a:spLocks noChangeArrowheads="1"/>
          </p:cNvSpPr>
          <p:nvPr/>
        </p:nvSpPr>
        <p:spPr bwMode="auto">
          <a:xfrm>
            <a:off x="9012862" y="3514411"/>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6" name="Oval 189"/>
          <p:cNvSpPr>
            <a:spLocks noChangeArrowheads="1"/>
          </p:cNvSpPr>
          <p:nvPr/>
        </p:nvSpPr>
        <p:spPr bwMode="auto">
          <a:xfrm>
            <a:off x="10155183" y="3514411"/>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7" name="Oval 190"/>
          <p:cNvSpPr>
            <a:spLocks noChangeArrowheads="1"/>
          </p:cNvSpPr>
          <p:nvPr/>
        </p:nvSpPr>
        <p:spPr bwMode="auto">
          <a:xfrm>
            <a:off x="9856048" y="3735023"/>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8" name="Oval 191"/>
          <p:cNvSpPr>
            <a:spLocks noChangeArrowheads="1"/>
          </p:cNvSpPr>
          <p:nvPr/>
        </p:nvSpPr>
        <p:spPr bwMode="auto">
          <a:xfrm>
            <a:off x="4492181" y="4907259"/>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9" name="Oval 192"/>
          <p:cNvSpPr>
            <a:spLocks noChangeArrowheads="1"/>
          </p:cNvSpPr>
          <p:nvPr/>
        </p:nvSpPr>
        <p:spPr bwMode="auto">
          <a:xfrm>
            <a:off x="9394259" y="3921983"/>
            <a:ext cx="100958" cy="100958"/>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 name="Oval 193"/>
          <p:cNvSpPr>
            <a:spLocks noChangeArrowheads="1"/>
          </p:cNvSpPr>
          <p:nvPr/>
        </p:nvSpPr>
        <p:spPr bwMode="auto">
          <a:xfrm>
            <a:off x="8691290" y="4120159"/>
            <a:ext cx="97219" cy="97219"/>
          </a:xfrm>
          <a:prstGeom prst="ellipse">
            <a:avLst/>
          </a:prstGeom>
          <a:solidFill>
            <a:srgbClr val="000000"/>
          </a:solidFill>
          <a:ln w="19050">
            <a:solidFill>
              <a:srgbClr val="000000"/>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2" name="Rectangle 195"/>
          <p:cNvSpPr>
            <a:spLocks noChangeArrowheads="1"/>
          </p:cNvSpPr>
          <p:nvPr/>
        </p:nvSpPr>
        <p:spPr bwMode="auto">
          <a:xfrm>
            <a:off x="3085566" y="1086655"/>
            <a:ext cx="277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4" name="Rectangle 197"/>
          <p:cNvSpPr>
            <a:spLocks noChangeArrowheads="1"/>
          </p:cNvSpPr>
          <p:nvPr/>
        </p:nvSpPr>
        <p:spPr bwMode="auto">
          <a:xfrm>
            <a:off x="4615573" y="1196566"/>
            <a:ext cx="373919" cy="23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45" name="Rectangle 198"/>
          <p:cNvSpPr>
            <a:spLocks noChangeArrowheads="1"/>
          </p:cNvSpPr>
          <p:nvPr/>
        </p:nvSpPr>
        <p:spPr bwMode="auto">
          <a:xfrm>
            <a:off x="4660034" y="1111861"/>
            <a:ext cx="361385" cy="3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Rectangle 199"/>
          <p:cNvSpPr>
            <a:spLocks noChangeArrowheads="1"/>
          </p:cNvSpPr>
          <p:nvPr/>
        </p:nvSpPr>
        <p:spPr bwMode="auto">
          <a:xfrm>
            <a:off x="4898138" y="1196565"/>
            <a:ext cx="7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320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7" name="Rectangle 200"/>
          <p:cNvSpPr>
            <a:spLocks noChangeArrowheads="1"/>
          </p:cNvSpPr>
          <p:nvPr/>
        </p:nvSpPr>
        <p:spPr bwMode="auto">
          <a:xfrm>
            <a:off x="7792015" y="2931096"/>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8" name="Rectangle 201"/>
          <p:cNvSpPr>
            <a:spLocks noChangeArrowheads="1"/>
          </p:cNvSpPr>
          <p:nvPr/>
        </p:nvSpPr>
        <p:spPr bwMode="auto">
          <a:xfrm>
            <a:off x="4432354" y="1934602"/>
            <a:ext cx="564618" cy="358962"/>
          </a:xfrm>
          <a:prstGeom prst="rect">
            <a:avLst/>
          </a:prstGeom>
          <a:solidFill>
            <a:srgbClr val="FFCC00"/>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a:latin typeface="Segoe UI Black" panose="020B0A02040204020203" pitchFamily="34" charset="0"/>
                <a:ea typeface="Segoe UI Black" panose="020B0A02040204020203" pitchFamily="34" charset="0"/>
                <a:cs typeface="Segoe UI Black" panose="020B0A02040204020203" pitchFamily="34" charset="0"/>
              </a:rPr>
              <a:t>&amp;</a:t>
            </a:r>
            <a:endParaRPr lang="en-US" altLang="zh-CN" sz="18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Rectangle 203"/>
          <p:cNvSpPr>
            <a:spLocks noChangeArrowheads="1"/>
          </p:cNvSpPr>
          <p:nvPr/>
        </p:nvSpPr>
        <p:spPr bwMode="auto">
          <a:xfrm>
            <a:off x="5954204" y="1932733"/>
            <a:ext cx="564618" cy="358962"/>
          </a:xfrm>
          <a:prstGeom prst="rect">
            <a:avLst/>
          </a:prstGeom>
          <a:solidFill>
            <a:srgbClr val="99FFCC"/>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Rectangle 205"/>
          <p:cNvSpPr>
            <a:spLocks noChangeArrowheads="1"/>
          </p:cNvSpPr>
          <p:nvPr/>
        </p:nvSpPr>
        <p:spPr bwMode="auto">
          <a:xfrm>
            <a:off x="9491478" y="1932733"/>
            <a:ext cx="564618" cy="358962"/>
          </a:xfrm>
          <a:prstGeom prst="rect">
            <a:avLst/>
          </a:prstGeom>
          <a:solidFill>
            <a:srgbClr val="99FFCC"/>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内容占位符 2"/>
          <p:cNvSpPr txBox="1"/>
          <p:nvPr/>
        </p:nvSpPr>
        <p:spPr>
          <a:xfrm>
            <a:off x="4471384" y="6012056"/>
            <a:ext cx="3249232" cy="49365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b="1" dirty="0">
                <a:solidFill>
                  <a:srgbClr val="C00000"/>
                </a:solidFill>
                <a:latin typeface="微软雅黑" panose="020B0503020204020204" pitchFamily="34" charset="-122"/>
                <a:ea typeface="微软雅黑" panose="020B0503020204020204" pitchFamily="34" charset="-122"/>
              </a:rPr>
              <a:t>2</a:t>
            </a:r>
            <a:r>
              <a:rPr lang="zh-CN" altLang="en-US" b="1" dirty="0">
                <a:solidFill>
                  <a:srgbClr val="C00000"/>
                </a:solidFill>
                <a:latin typeface="微软雅黑" panose="020B0503020204020204" pitchFamily="34" charset="-122"/>
                <a:ea typeface="微软雅黑" panose="020B0503020204020204" pitchFamily="34" charset="-122"/>
              </a:rPr>
              <a:t>级门电路延迟</a:t>
            </a:r>
            <a:endParaRPr lang="zh-CN" altLang="en-US" b="1" dirty="0">
              <a:solidFill>
                <a:srgbClr val="C00000"/>
              </a:solidFill>
              <a:latin typeface="微软雅黑" panose="020B0503020204020204" pitchFamily="34" charset="-122"/>
              <a:ea typeface="微软雅黑" panose="020B0503020204020204" pitchFamily="34" charset="-122"/>
            </a:endParaRPr>
          </a:p>
          <a:p>
            <a:pPr algn="ctr"/>
            <a:endParaRPr lang="zh-CN" altLang="en-US" b="1" dirty="0">
              <a:solidFill>
                <a:srgbClr val="FF0000"/>
              </a:solidFill>
            </a:endParaRPr>
          </a:p>
        </p:txBody>
      </p:sp>
      <p:sp>
        <p:nvSpPr>
          <p:cNvPr id="149" name="Rectangle 202"/>
          <p:cNvSpPr>
            <a:spLocks noChangeArrowheads="1"/>
          </p:cNvSpPr>
          <p:nvPr/>
        </p:nvSpPr>
        <p:spPr bwMode="auto">
          <a:xfrm>
            <a:off x="2833849" y="1906558"/>
            <a:ext cx="564618" cy="358962"/>
          </a:xfrm>
          <a:prstGeom prst="rect">
            <a:avLst/>
          </a:prstGeom>
          <a:solidFill>
            <a:srgbClr val="99FFCC"/>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Rectangle 204"/>
          <p:cNvSpPr>
            <a:spLocks noChangeArrowheads="1"/>
          </p:cNvSpPr>
          <p:nvPr/>
        </p:nvSpPr>
        <p:spPr bwMode="auto">
          <a:xfrm>
            <a:off x="7816321" y="1915906"/>
            <a:ext cx="564618" cy="358962"/>
          </a:xfrm>
          <a:prstGeom prst="rect">
            <a:avLst/>
          </a:prstGeom>
          <a:solidFill>
            <a:srgbClr val="99FFCC"/>
          </a:solidFill>
          <a:ln w="28575">
            <a:solidFill>
              <a:srgbClr val="000000"/>
            </a:solidFill>
            <a:miter lim="800000"/>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wipe(left)">
                                      <p:cBhvr>
                                        <p:cTn id="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先行进位电路 </a:t>
            </a:r>
            <a:r>
              <a:rPr lang="en-US" altLang="zh-CN" dirty="0"/>
              <a:t>CLA74182</a:t>
            </a:r>
            <a:endParaRPr lang="zh-CN" altLang="en-US" dirty="0"/>
          </a:p>
        </p:txBody>
      </p:sp>
      <p:sp>
        <p:nvSpPr>
          <p:cNvPr id="3" name="内容占位符 2"/>
          <p:cNvSpPr>
            <a:spLocks noGrp="1"/>
          </p:cNvSpPr>
          <p:nvPr>
            <p:ph idx="1"/>
          </p:nvPr>
        </p:nvSpPr>
        <p:spPr>
          <a:xfrm>
            <a:off x="487822" y="942764"/>
            <a:ext cx="11513678" cy="5637024"/>
          </a:xfrm>
        </p:spPr>
        <p:txBody>
          <a:bodyPr/>
          <a:lstStyle/>
          <a:p>
            <a:pPr eaLnBrk="1" hangingPunct="1"/>
            <a:r>
              <a:rPr lang="zh-CN" altLang="en-US" b="1" dirty="0">
                <a:latin typeface="Courier New" panose="02070309020205020404" pitchFamily="49" charset="0"/>
                <a:cs typeface="Courier New" panose="02070309020205020404" pitchFamily="49" charset="0"/>
              </a:rPr>
              <a:t>输入</a:t>
            </a:r>
            <a:r>
              <a:rPr lang="en-US" altLang="zh-CN" b="1">
                <a:latin typeface="Courier New" panose="02070309020205020404" pitchFamily="49" charset="0"/>
                <a:cs typeface="Courier New" panose="02070309020205020404" pitchFamily="49" charset="0"/>
              </a:rPr>
              <a:t>:   </a:t>
            </a:r>
            <a:r>
              <a:rPr lang="en-US" altLang="zh-CN" sz="2800" b="1">
                <a:latin typeface="Courier New" panose="02070309020205020404" pitchFamily="49" charset="0"/>
                <a:cs typeface="Courier New" panose="02070309020205020404" pitchFamily="49" charset="0"/>
              </a:rPr>
              <a:t>P</a:t>
            </a:r>
            <a:r>
              <a:rPr lang="en-US" altLang="zh-CN" sz="2800" b="1" baseline="-25000">
                <a:latin typeface="Courier New" panose="02070309020205020404" pitchFamily="49" charset="0"/>
                <a:cs typeface="Courier New" panose="02070309020205020404" pitchFamily="49" charset="0"/>
              </a:rPr>
              <a:t>3</a:t>
            </a:r>
            <a:r>
              <a:rPr lang="en-US" altLang="zh-CN" sz="2800" b="1">
                <a:latin typeface="Courier New" panose="02070309020205020404" pitchFamily="49" charset="0"/>
                <a:cs typeface="Courier New" panose="02070309020205020404" pitchFamily="49" charset="0"/>
              </a:rPr>
              <a:t>G</a:t>
            </a:r>
            <a:r>
              <a:rPr lang="en-US" altLang="zh-CN" sz="2800" b="1" baseline="-25000">
                <a:latin typeface="Courier New" panose="02070309020205020404" pitchFamily="49" charset="0"/>
                <a:cs typeface="Courier New" panose="02070309020205020404" pitchFamily="49" charset="0"/>
              </a:rPr>
              <a:t>3</a:t>
            </a:r>
            <a:r>
              <a:rPr lang="en-US" altLang="zh-CN" sz="2800" b="1">
                <a:latin typeface="Courier New" panose="02070309020205020404" pitchFamily="49" charset="0"/>
                <a:cs typeface="Courier New" panose="02070309020205020404" pitchFamily="49" charset="0"/>
              </a:rPr>
              <a:t>  P</a:t>
            </a:r>
            <a:r>
              <a:rPr lang="en-US" altLang="zh-CN" sz="2800" b="1" baseline="-25000">
                <a:latin typeface="Courier New" panose="02070309020205020404" pitchFamily="49" charset="0"/>
                <a:cs typeface="Courier New" panose="02070309020205020404" pitchFamily="49" charset="0"/>
              </a:rPr>
              <a:t>2</a:t>
            </a:r>
            <a:r>
              <a:rPr lang="en-US" altLang="zh-CN" sz="2800" b="1">
                <a:latin typeface="Courier New" panose="02070309020205020404" pitchFamily="49" charset="0"/>
                <a:cs typeface="Courier New" panose="02070309020205020404" pitchFamily="49" charset="0"/>
              </a:rPr>
              <a:t>G</a:t>
            </a:r>
            <a:r>
              <a:rPr lang="en-US" altLang="zh-CN" sz="2800" b="1" baseline="-25000">
                <a:latin typeface="Courier New" panose="02070309020205020404" pitchFamily="49" charset="0"/>
                <a:cs typeface="Courier New" panose="02070309020205020404" pitchFamily="49" charset="0"/>
              </a:rPr>
              <a:t>2</a:t>
            </a:r>
            <a:r>
              <a:rPr lang="en-US" altLang="zh-CN" sz="2800" b="1">
                <a:latin typeface="Courier New" panose="02070309020205020404" pitchFamily="49" charset="0"/>
                <a:cs typeface="Courier New" panose="02070309020205020404" pitchFamily="49" charset="0"/>
              </a:rPr>
              <a:t>  P</a:t>
            </a:r>
            <a:r>
              <a:rPr lang="en-US" altLang="zh-CN" sz="2800" b="1" baseline="-25000">
                <a:latin typeface="Courier New" panose="02070309020205020404" pitchFamily="49" charset="0"/>
                <a:cs typeface="Courier New" panose="02070309020205020404" pitchFamily="49" charset="0"/>
              </a:rPr>
              <a:t>1</a:t>
            </a:r>
            <a:r>
              <a:rPr lang="en-US" altLang="zh-CN" sz="2800" b="1">
                <a:latin typeface="Courier New" panose="02070309020205020404" pitchFamily="49" charset="0"/>
                <a:cs typeface="Courier New" panose="02070309020205020404" pitchFamily="49" charset="0"/>
              </a:rPr>
              <a:t>G</a:t>
            </a:r>
            <a:r>
              <a:rPr lang="en-US" altLang="zh-CN" sz="2800" b="1" baseline="-25000">
                <a:latin typeface="Courier New" panose="02070309020205020404" pitchFamily="49" charset="0"/>
                <a:cs typeface="Courier New" panose="02070309020205020404" pitchFamily="49" charset="0"/>
              </a:rPr>
              <a:t>1</a:t>
            </a:r>
            <a:r>
              <a:rPr lang="en-US" altLang="zh-CN" sz="2800" b="1">
                <a:latin typeface="Courier New" panose="02070309020205020404" pitchFamily="49" charset="0"/>
                <a:cs typeface="Courier New" panose="02070309020205020404" pitchFamily="49" charset="0"/>
              </a:rPr>
              <a:t> P</a:t>
            </a:r>
            <a:r>
              <a:rPr lang="en-US" altLang="zh-CN" sz="2800" b="1" baseline="-25000">
                <a:latin typeface="Courier New" panose="02070309020205020404" pitchFamily="49" charset="0"/>
                <a:cs typeface="Courier New" panose="02070309020205020404" pitchFamily="49" charset="0"/>
              </a:rPr>
              <a:t>0</a:t>
            </a:r>
            <a:r>
              <a:rPr lang="en-US" altLang="zh-CN" sz="2800" b="1">
                <a:latin typeface="Courier New" panose="02070309020205020404" pitchFamily="49" charset="0"/>
                <a:cs typeface="Courier New" panose="02070309020205020404" pitchFamily="49" charset="0"/>
              </a:rPr>
              <a:t>G</a:t>
            </a:r>
            <a:r>
              <a:rPr lang="en-US" altLang="zh-CN" sz="2800" b="1" baseline="-25000">
                <a:latin typeface="Courier New" panose="02070309020205020404" pitchFamily="49" charset="0"/>
                <a:cs typeface="Courier New" panose="02070309020205020404" pitchFamily="49" charset="0"/>
              </a:rPr>
              <a:t>0</a:t>
            </a:r>
            <a:r>
              <a:rPr lang="en-US" altLang="zh-CN" sz="2800" b="1">
                <a:latin typeface="Courier New" panose="02070309020205020404" pitchFamily="49" charset="0"/>
                <a:cs typeface="Courier New" panose="02070309020205020404" pitchFamily="49" charset="0"/>
              </a:rPr>
              <a:t>  </a:t>
            </a:r>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0</a:t>
            </a:r>
            <a:endParaRPr lang="en-US" altLang="zh-CN" sz="2800" b="1" dirty="0">
              <a:latin typeface="Courier New" panose="02070309020205020404" pitchFamily="49" charset="0"/>
              <a:cs typeface="Courier New" panose="02070309020205020404" pitchFamily="49" charset="0"/>
            </a:endParaRPr>
          </a:p>
          <a:p>
            <a:pPr eaLnBrk="1" hangingPunct="1"/>
            <a:r>
              <a:rPr lang="zh-CN" altLang="en-US" b="1" dirty="0">
                <a:latin typeface="Courier New" panose="02070309020205020404" pitchFamily="49" charset="0"/>
                <a:cs typeface="Courier New" panose="02070309020205020404" pitchFamily="49" charset="0"/>
              </a:rPr>
              <a:t>输出</a:t>
            </a:r>
            <a:r>
              <a:rPr lang="en-US" altLang="zh-CN" b="1"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先行进位输出 </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4 </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3 </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2 </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1</a:t>
            </a:r>
            <a:endParaRPr lang="en-US" altLang="zh-CN" sz="2800" b="1" dirty="0">
              <a:solidFill>
                <a:srgbClr val="00B050"/>
              </a:solidFill>
              <a:latin typeface="Courier New" panose="02070309020205020404" pitchFamily="49" charset="0"/>
              <a:cs typeface="Courier New" panose="02070309020205020404" pitchFamily="49" charset="0"/>
            </a:endParaRPr>
          </a:p>
          <a:p>
            <a:pPr eaLnBrk="1" hangingPunct="1">
              <a:buNone/>
            </a:pPr>
            <a:r>
              <a:rPr lang="en-US" altLang="zh-CN"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成组进位传送输出</a:t>
            </a:r>
            <a:r>
              <a:rPr lang="en-US" altLang="zh-CN" b="1" dirty="0">
                <a:solidFill>
                  <a:srgbClr val="C00000"/>
                </a:solidFill>
                <a:latin typeface="Courier New" panose="02070309020205020404" pitchFamily="49" charset="0"/>
                <a:cs typeface="Courier New" panose="02070309020205020404" pitchFamily="49" charset="0"/>
              </a:rPr>
              <a:t>P*</a:t>
            </a:r>
            <a:endParaRPr lang="en-US" altLang="zh-CN" b="1" dirty="0">
              <a:solidFill>
                <a:srgbClr val="C00000"/>
              </a:solidFill>
              <a:latin typeface="Courier New" panose="02070309020205020404" pitchFamily="49" charset="0"/>
              <a:cs typeface="Courier New" panose="02070309020205020404" pitchFamily="49" charset="0"/>
            </a:endParaRPr>
          </a:p>
          <a:p>
            <a:pPr eaLnBrk="1" hangingPunct="1">
              <a:buNone/>
            </a:pPr>
            <a:r>
              <a:rPr lang="en-US" altLang="zh-CN" dirty="0">
                <a:solidFill>
                  <a:schemeClr val="accent2"/>
                </a:solidFill>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成组进位发生输出</a:t>
            </a:r>
            <a:r>
              <a:rPr lang="en-US" altLang="zh-CN" b="1" dirty="0">
                <a:latin typeface="Courier New" panose="02070309020205020404" pitchFamily="49" charset="0"/>
                <a:cs typeface="Courier New" panose="02070309020205020404" pitchFamily="49" charset="0"/>
              </a:rPr>
              <a:t>G*</a:t>
            </a:r>
            <a:endParaRPr lang="en-US" altLang="zh-CN" b="1" dirty="0">
              <a:latin typeface="Courier New" panose="02070309020205020404" pitchFamily="49" charset="0"/>
              <a:cs typeface="Courier New" panose="02070309020205020404" pitchFamily="49" charset="0"/>
            </a:endParaRPr>
          </a:p>
          <a:p>
            <a:pPr eaLnBrk="1" hangingPunct="1"/>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n</a:t>
            </a:r>
            <a:r>
              <a:rPr lang="en-US" altLang="zh-CN" sz="2800" b="1" baseline="-25000" dirty="0">
                <a:latin typeface="Courier New" panose="02070309020205020404" pitchFamily="49" charset="0"/>
                <a:cs typeface="Courier New" panose="02070309020205020404" pitchFamily="49" charset="0"/>
              </a:rPr>
              <a:t> </a:t>
            </a:r>
            <a:r>
              <a:rPr lang="en-US" altLang="zh-CN" sz="2800" b="1">
                <a:latin typeface="Courier New" panose="02070309020205020404" pitchFamily="49" charset="0"/>
                <a:cs typeface="Courier New" panose="02070309020205020404" pitchFamily="49" charset="0"/>
              </a:rPr>
              <a:t>=</a:t>
            </a:r>
            <a:r>
              <a:rPr lang="en-US" altLang="zh-CN" sz="2800" b="1" baseline="-25000">
                <a:latin typeface="Courier New" panose="02070309020205020404" pitchFamily="49" charset="0"/>
                <a:cs typeface="Courier New" panose="02070309020205020404" pitchFamily="49" charset="0"/>
              </a:rPr>
              <a:t> </a:t>
            </a:r>
            <a:r>
              <a:rPr lang="en-US" altLang="zh-CN" sz="2800" b="1">
                <a:latin typeface="Courier New" panose="02070309020205020404" pitchFamily="49" charset="0"/>
                <a:cs typeface="Courier New" panose="02070309020205020404" pitchFamily="49" charset="0"/>
              </a:rPr>
              <a:t>G</a:t>
            </a:r>
            <a:r>
              <a:rPr lang="en-US" altLang="zh-CN" sz="2800" b="1" baseline="-25000">
                <a:latin typeface="Courier New" panose="02070309020205020404" pitchFamily="49" charset="0"/>
                <a:cs typeface="Courier New" panose="02070309020205020404" pitchFamily="49" charset="0"/>
              </a:rPr>
              <a:t>n-1</a:t>
            </a:r>
            <a:r>
              <a:rPr lang="en-US" altLang="zh-CN" sz="2800" b="1">
                <a:latin typeface="Courier New" panose="02070309020205020404" pitchFamily="49" charset="0"/>
                <a:cs typeface="Courier New" panose="02070309020205020404" pitchFamily="49" charset="0"/>
              </a:rPr>
              <a:t>+</a:t>
            </a:r>
            <a:r>
              <a:rPr lang="en-US" altLang="zh-CN" sz="2800" b="1">
                <a:solidFill>
                  <a:srgbClr val="C00000"/>
                </a:solidFill>
                <a:latin typeface="Courier New" panose="02070309020205020404" pitchFamily="49" charset="0"/>
                <a:cs typeface="Courier New" panose="02070309020205020404" pitchFamily="49" charset="0"/>
              </a:rPr>
              <a:t>P</a:t>
            </a:r>
            <a:r>
              <a:rPr lang="en-US" altLang="zh-CN" sz="2800" b="1" baseline="-25000">
                <a:solidFill>
                  <a:srgbClr val="C00000"/>
                </a:solidFill>
                <a:latin typeface="Courier New" panose="02070309020205020404" pitchFamily="49" charset="0"/>
                <a:cs typeface="Courier New" panose="02070309020205020404" pitchFamily="49" charset="0"/>
              </a:rPr>
              <a:t>n-1</a:t>
            </a:r>
            <a:r>
              <a:rPr lang="en-US" altLang="zh-CN" sz="2800" b="1">
                <a:latin typeface="Courier New" panose="02070309020205020404" pitchFamily="49" charset="0"/>
                <a:cs typeface="Courier New" panose="02070309020205020404" pitchFamily="49" charset="0"/>
              </a:rPr>
              <a:t>G</a:t>
            </a:r>
            <a:r>
              <a:rPr lang="en-US" altLang="zh-CN" sz="2800" b="1" baseline="-25000">
                <a:latin typeface="Courier New" panose="02070309020205020404" pitchFamily="49" charset="0"/>
                <a:cs typeface="Courier New" panose="02070309020205020404" pitchFamily="49" charset="0"/>
              </a:rPr>
              <a:t>n-2</a:t>
            </a:r>
            <a:r>
              <a:rPr lang="en-US" altLang="zh-CN" sz="2800" b="1">
                <a:latin typeface="Courier New" panose="02070309020205020404" pitchFamily="49" charset="0"/>
                <a:cs typeface="Courier New" panose="02070309020205020404" pitchFamily="49" charset="0"/>
              </a:rPr>
              <a:t>+</a:t>
            </a:r>
            <a:r>
              <a:rPr lang="en-US" altLang="zh-CN" sz="2800" b="1">
                <a:solidFill>
                  <a:srgbClr val="C00000"/>
                </a:solidFill>
                <a:latin typeface="Courier New" panose="02070309020205020404" pitchFamily="49" charset="0"/>
                <a:cs typeface="Courier New" panose="02070309020205020404" pitchFamily="49" charset="0"/>
              </a:rPr>
              <a:t>P</a:t>
            </a:r>
            <a:r>
              <a:rPr lang="en-US" altLang="zh-CN" sz="2800" b="1" baseline="-25000">
                <a:solidFill>
                  <a:srgbClr val="C00000"/>
                </a:solidFill>
                <a:latin typeface="Courier New" panose="02070309020205020404" pitchFamily="49" charset="0"/>
                <a:cs typeface="Courier New" panose="02070309020205020404" pitchFamily="49" charset="0"/>
              </a:rPr>
              <a:t>n-1</a:t>
            </a:r>
            <a:r>
              <a:rPr lang="en-US" altLang="zh-CN" sz="2800" b="1">
                <a:solidFill>
                  <a:srgbClr val="C00000"/>
                </a:solidFill>
                <a:latin typeface="Courier New" panose="02070309020205020404" pitchFamily="49" charset="0"/>
                <a:cs typeface="Courier New" panose="02070309020205020404" pitchFamily="49" charset="0"/>
              </a:rPr>
              <a:t>P</a:t>
            </a:r>
            <a:r>
              <a:rPr lang="en-US" altLang="zh-CN" sz="2800" b="1" baseline="-25000">
                <a:solidFill>
                  <a:srgbClr val="C00000"/>
                </a:solidFill>
                <a:latin typeface="Courier New" panose="02070309020205020404" pitchFamily="49" charset="0"/>
                <a:cs typeface="Courier New" panose="02070309020205020404" pitchFamily="49" charset="0"/>
              </a:rPr>
              <a:t>n-2</a:t>
            </a:r>
            <a:r>
              <a:rPr lang="en-US" altLang="zh-CN" sz="2800" b="1">
                <a:latin typeface="Courier New" panose="02070309020205020404" pitchFamily="49" charset="0"/>
                <a:cs typeface="Courier New" panose="02070309020205020404" pitchFamily="49" charset="0"/>
              </a:rPr>
              <a:t>G</a:t>
            </a:r>
            <a:r>
              <a:rPr lang="en-US" altLang="zh-CN" sz="2800" b="1" baseline="-25000">
                <a:latin typeface="Courier New" panose="02070309020205020404" pitchFamily="49" charset="0"/>
                <a:cs typeface="Courier New" panose="02070309020205020404" pitchFamily="49" charset="0"/>
              </a:rPr>
              <a:t>n-3</a:t>
            </a:r>
            <a:r>
              <a:rPr lang="en-US" altLang="zh-CN" sz="2800" b="1">
                <a:latin typeface="Courier New" panose="02070309020205020404" pitchFamily="49" charset="0"/>
                <a:cs typeface="Courier New" panose="02070309020205020404" pitchFamily="49" charset="0"/>
              </a:rPr>
              <a:t>+</a:t>
            </a:r>
            <a:r>
              <a:rPr lang="en-US" altLang="zh-CN" sz="2800" b="1" baseline="-25000">
                <a:latin typeface="Courier New" panose="02070309020205020404" pitchFamily="49" charset="0"/>
                <a:cs typeface="Courier New" panose="02070309020205020404" pitchFamily="49" charset="0"/>
              </a:rPr>
              <a:t> </a:t>
            </a:r>
            <a:r>
              <a:rPr lang="en-US" altLang="zh-CN" sz="2800" b="1" dirty="0">
                <a:solidFill>
                  <a:schemeClr val="folHlink"/>
                </a:solidFill>
                <a:latin typeface="Courier New" panose="02070309020205020404" pitchFamily="49" charset="0"/>
                <a:cs typeface="Courier New" panose="02070309020205020404" pitchFamily="49" charset="0"/>
              </a:rPr>
              <a:t>… </a:t>
            </a:r>
            <a:r>
              <a:rPr lang="en-US" altLang="zh-CN" sz="2800" b="1">
                <a:latin typeface="Courier New" panose="02070309020205020404" pitchFamily="49" charset="0"/>
                <a:cs typeface="Courier New" panose="02070309020205020404" pitchFamily="49" charset="0"/>
              </a:rPr>
              <a:t>+</a:t>
            </a:r>
            <a:r>
              <a:rPr lang="en-US" altLang="zh-CN" sz="2800" b="1">
                <a:solidFill>
                  <a:srgbClr val="C00000"/>
                </a:solidFill>
                <a:latin typeface="Courier New" panose="02070309020205020404" pitchFamily="49" charset="0"/>
                <a:cs typeface="Courier New" panose="02070309020205020404" pitchFamily="49" charset="0"/>
              </a:rPr>
              <a:t>P</a:t>
            </a:r>
            <a:r>
              <a:rPr lang="en-US" altLang="zh-CN" sz="2800" b="1" baseline="-25000">
                <a:solidFill>
                  <a:srgbClr val="C00000"/>
                </a:solidFill>
                <a:latin typeface="Courier New" panose="02070309020205020404" pitchFamily="49" charset="0"/>
                <a:cs typeface="Courier New" panose="02070309020205020404" pitchFamily="49" charset="0"/>
              </a:rPr>
              <a:t>n-1</a:t>
            </a:r>
            <a:r>
              <a:rPr lang="en-US" altLang="zh-CN" sz="2800" b="1">
                <a:solidFill>
                  <a:srgbClr val="C00000"/>
                </a:solidFill>
                <a:latin typeface="Courier New" panose="02070309020205020404" pitchFamily="49" charset="0"/>
                <a:cs typeface="Courier New" panose="02070309020205020404" pitchFamily="49" charset="0"/>
              </a:rPr>
              <a:t>P</a:t>
            </a:r>
            <a:r>
              <a:rPr lang="en-US" altLang="zh-CN" sz="2800" b="1" baseline="-25000">
                <a:solidFill>
                  <a:srgbClr val="C00000"/>
                </a:solidFill>
                <a:latin typeface="Courier New" panose="02070309020205020404" pitchFamily="49" charset="0"/>
                <a:cs typeface="Courier New" panose="02070309020205020404" pitchFamily="49" charset="0"/>
              </a:rPr>
              <a:t>n-2</a:t>
            </a:r>
            <a:r>
              <a:rPr lang="en-US" altLang="zh-CN" sz="2800" b="1">
                <a:solidFill>
                  <a:srgbClr val="C00000"/>
                </a:solidFill>
                <a:latin typeface="Courier New" panose="02070309020205020404" pitchFamily="49" charset="0"/>
                <a:cs typeface="Courier New" panose="02070309020205020404" pitchFamily="49" charset="0"/>
              </a:rPr>
              <a:t>…P</a:t>
            </a:r>
            <a:r>
              <a:rPr lang="en-US" altLang="zh-CN" sz="2800" b="1" baseline="-25000">
                <a:solidFill>
                  <a:srgbClr val="C00000"/>
                </a:solidFill>
                <a:latin typeface="Courier New" panose="02070309020205020404" pitchFamily="49" charset="0"/>
                <a:cs typeface="Courier New" panose="02070309020205020404" pitchFamily="49" charset="0"/>
              </a:rPr>
              <a:t>0</a:t>
            </a:r>
            <a:r>
              <a:rPr lang="en-US" altLang="zh-CN" sz="2800" b="1">
                <a:solidFill>
                  <a:srgbClr val="00B050"/>
                </a:solidFill>
                <a:latin typeface="Courier New" panose="02070309020205020404" pitchFamily="49" charset="0"/>
                <a:cs typeface="Courier New" panose="02070309020205020404" pitchFamily="49" charset="0"/>
              </a:rPr>
              <a:t>C</a:t>
            </a:r>
            <a:r>
              <a:rPr lang="en-US" altLang="zh-CN" sz="2800" b="1" baseline="-25000">
                <a:solidFill>
                  <a:srgbClr val="00B050"/>
                </a:solidFill>
                <a:latin typeface="Courier New" panose="02070309020205020404" pitchFamily="49" charset="0"/>
                <a:cs typeface="Courier New" panose="02070309020205020404" pitchFamily="49" charset="0"/>
              </a:rPr>
              <a:t>0</a:t>
            </a:r>
            <a:endParaRPr lang="en-US" altLang="zh-CN" sz="2800" b="1" baseline="-25000" dirty="0">
              <a:solidFill>
                <a:srgbClr val="00B050"/>
              </a:solidFill>
              <a:latin typeface="Courier New" panose="02070309020205020404" pitchFamily="49" charset="0"/>
              <a:cs typeface="Courier New" panose="02070309020205020404" pitchFamily="49" charset="0"/>
            </a:endParaRPr>
          </a:p>
          <a:p>
            <a:pPr eaLnBrk="1" hangingPunct="1"/>
            <a:r>
              <a:rPr lang="en-US" altLang="zh-CN" sz="2800" b="1" dirty="0" err="1">
                <a:latin typeface="Courier New" panose="02070309020205020404" pitchFamily="49" charset="0"/>
                <a:cs typeface="Courier New" panose="02070309020205020404" pitchFamily="49" charset="0"/>
              </a:rPr>
              <a:t>G</a:t>
            </a:r>
            <a:r>
              <a:rPr lang="en-US" altLang="zh-CN" sz="2800" b="1" baseline="-25000" dirty="0" err="1">
                <a:latin typeface="Courier New" panose="02070309020205020404" pitchFamily="49" charset="0"/>
                <a:cs typeface="Courier New" panose="02070309020205020404" pitchFamily="49" charset="0"/>
              </a:rPr>
              <a:t>i</a:t>
            </a:r>
            <a:r>
              <a:rPr lang="en-US" altLang="zh-CN" sz="2800" b="1" baseline="-25000" dirty="0">
                <a:latin typeface="Courier New" panose="02070309020205020404" pitchFamily="49" charset="0"/>
                <a:cs typeface="Courier New" panose="02070309020205020404" pitchFamily="49" charset="0"/>
              </a:rPr>
              <a:t> </a:t>
            </a:r>
            <a:r>
              <a:rPr lang="en-US" altLang="zh-CN" sz="2800" b="1" dirty="0">
                <a:latin typeface="Courier New" panose="02070309020205020404" pitchFamily="49" charset="0"/>
                <a:cs typeface="Courier New" panose="02070309020205020404" pitchFamily="49" charset="0"/>
              </a:rPr>
              <a:t>=</a:t>
            </a:r>
            <a:r>
              <a:rPr lang="en-US" altLang="zh-CN" sz="2800" b="1" baseline="-25000" dirty="0">
                <a:latin typeface="Courier New" panose="02070309020205020404" pitchFamily="49" charset="0"/>
                <a:cs typeface="Courier New" panose="02070309020205020404" pitchFamily="49" charset="0"/>
              </a:rPr>
              <a:t> </a:t>
            </a:r>
            <a:r>
              <a:rPr lang="en-US" altLang="zh-CN" sz="2800" b="1" dirty="0" err="1">
                <a:latin typeface="Courier New" panose="02070309020205020404" pitchFamily="49" charset="0"/>
                <a:cs typeface="Courier New" panose="02070309020205020404" pitchFamily="49" charset="0"/>
              </a:rPr>
              <a:t>X</a:t>
            </a:r>
            <a:r>
              <a:rPr lang="en-US" altLang="zh-CN" sz="2800" b="1" baseline="-25000" dirty="0" err="1">
                <a:latin typeface="Courier New" panose="02070309020205020404" pitchFamily="49" charset="0"/>
                <a:cs typeface="Courier New" panose="02070309020205020404" pitchFamily="49" charset="0"/>
              </a:rPr>
              <a:t>i</a:t>
            </a:r>
            <a:r>
              <a:rPr lang="en-US" altLang="zh-CN" sz="2800" b="1" dirty="0" err="1">
                <a:latin typeface="Courier New" panose="02070309020205020404" pitchFamily="49" charset="0"/>
                <a:cs typeface="Courier New" panose="02070309020205020404" pitchFamily="49" charset="0"/>
              </a:rPr>
              <a:t>Y</a:t>
            </a:r>
            <a:r>
              <a:rPr lang="en-US" altLang="zh-CN" sz="2800" b="1" baseline="-25000" dirty="0" err="1">
                <a:latin typeface="Courier New" panose="02070309020205020404" pitchFamily="49" charset="0"/>
                <a:cs typeface="Courier New" panose="02070309020205020404" pitchFamily="49" charset="0"/>
              </a:rPr>
              <a:t>i</a:t>
            </a:r>
            <a:r>
              <a:rPr lang="en-US" altLang="zh-CN" sz="2800" b="1" baseline="-25000"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i</a:t>
            </a:r>
            <a:r>
              <a:rPr lang="en-US" altLang="zh-CN" sz="2800" b="1" dirty="0">
                <a:latin typeface="Courier New" panose="02070309020205020404" pitchFamily="49" charset="0"/>
                <a:cs typeface="Courier New" panose="02070309020205020404" pitchFamily="49" charset="0"/>
              </a:rPr>
              <a:t>=</a:t>
            </a:r>
            <a:r>
              <a:rPr lang="en-US" altLang="zh-CN" sz="2800" b="1" dirty="0" err="1">
                <a:latin typeface="Courier New" panose="02070309020205020404" pitchFamily="49" charset="0"/>
                <a:cs typeface="Courier New" panose="02070309020205020404" pitchFamily="49" charset="0"/>
              </a:rPr>
              <a:t>X</a:t>
            </a:r>
            <a:r>
              <a:rPr lang="en-US" altLang="zh-CN" sz="2800" b="1" baseline="-25000" dirty="0" err="1">
                <a:latin typeface="Courier New" panose="02070309020205020404" pitchFamily="49" charset="0"/>
                <a:cs typeface="Courier New" panose="02070309020205020404" pitchFamily="49" charset="0"/>
              </a:rPr>
              <a:t>i</a:t>
            </a:r>
            <a:r>
              <a:rPr lang="en-US" altLang="zh-CN" sz="2800" b="1" dirty="0" err="1">
                <a:latin typeface="Courier New" panose="02070309020205020404" pitchFamily="49" charset="0"/>
                <a:cs typeface="Courier New" panose="02070309020205020404" pitchFamily="49" charset="0"/>
              </a:rPr>
              <a:t>⊕Y</a:t>
            </a:r>
            <a:r>
              <a:rPr lang="en-US" altLang="zh-CN" sz="2800" b="1" baseline="-25000" dirty="0" err="1">
                <a:latin typeface="Courier New" panose="02070309020205020404" pitchFamily="49" charset="0"/>
                <a:cs typeface="Courier New" panose="02070309020205020404" pitchFamily="49" charset="0"/>
              </a:rPr>
              <a:t>i</a:t>
            </a:r>
            <a:endParaRPr lang="en-US" altLang="zh-CN" sz="2800" b="1" dirty="0">
              <a:latin typeface="Courier New" panose="02070309020205020404" pitchFamily="49" charset="0"/>
              <a:cs typeface="Courier New" panose="02070309020205020404" pitchFamily="49" charset="0"/>
            </a:endParaRPr>
          </a:p>
          <a:p>
            <a:endParaRPr lang="zh-CN" altLang="en-US" dirty="0">
              <a:latin typeface="Arial Rounded MT Bold" panose="020F07040305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先行进位芯片 </a:t>
            </a:r>
            <a:r>
              <a:rPr lang="en-US" altLang="zh-CN" dirty="0"/>
              <a:t>CLA74182</a:t>
            </a:r>
            <a:endParaRPr lang="zh-CN" altLang="en-US" dirty="0"/>
          </a:p>
        </p:txBody>
      </p:sp>
      <p:grpSp>
        <p:nvGrpSpPr>
          <p:cNvPr id="4" name="Group 4"/>
          <p:cNvGrpSpPr/>
          <p:nvPr/>
        </p:nvGrpSpPr>
        <p:grpSpPr bwMode="auto">
          <a:xfrm>
            <a:off x="3003849" y="1314027"/>
            <a:ext cx="6045200" cy="3862390"/>
            <a:chOff x="48" y="-289"/>
            <a:chExt cx="3808" cy="2433"/>
          </a:xfrm>
        </p:grpSpPr>
        <p:sp>
          <p:nvSpPr>
            <p:cNvPr id="5" name="Rectangle 4"/>
            <p:cNvSpPr>
              <a:spLocks noChangeArrowheads="1"/>
            </p:cNvSpPr>
            <p:nvPr/>
          </p:nvSpPr>
          <p:spPr bwMode="auto">
            <a:xfrm>
              <a:off x="726" y="363"/>
              <a:ext cx="2359" cy="1089"/>
            </a:xfrm>
            <a:prstGeom prst="rect">
              <a:avLst/>
            </a:prstGeom>
            <a:solidFill>
              <a:srgbClr val="99FFCC"/>
            </a:solidFill>
            <a:ln w="19050">
              <a:solidFill>
                <a:schemeClr val="accent2"/>
              </a:solidFill>
              <a:miter lim="800000"/>
            </a:ln>
            <a:effectLst>
              <a:outerShdw blurRad="50800" dist="635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dirty="0">
                <a:latin typeface="Courier New" panose="02070309020205020404" pitchFamily="49" charset="0"/>
                <a:ea typeface="黑体" panose="02010609060101010101" pitchFamily="49" charset="-122"/>
                <a:cs typeface="Courier New" panose="02070309020205020404" pitchFamily="49" charset="0"/>
              </a:endParaRPr>
            </a:p>
          </p:txBody>
        </p:sp>
        <p:sp>
          <p:nvSpPr>
            <p:cNvPr id="6" name="Rectangle 5"/>
            <p:cNvSpPr>
              <a:spLocks noChangeArrowheads="1"/>
            </p:cNvSpPr>
            <p:nvPr/>
          </p:nvSpPr>
          <p:spPr bwMode="auto">
            <a:xfrm>
              <a:off x="693" y="789"/>
              <a:ext cx="240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0"/>
                </a:spcBef>
                <a:buClrTx/>
                <a:buFontTx/>
                <a:buNone/>
              </a:pPr>
              <a:r>
                <a:rPr lang="en-US" altLang="zh-CN" sz="2800" b="1" dirty="0">
                  <a:solidFill>
                    <a:schemeClr val="tx2"/>
                  </a:solidFill>
                  <a:latin typeface="Segoe UI Black" panose="020B0A02040204020203" pitchFamily="34" charset="0"/>
                  <a:ea typeface="Segoe UI Black" panose="020B0A02040204020203" pitchFamily="34" charset="0"/>
                  <a:cs typeface="Segoe UI Black" panose="020B0A02040204020203" pitchFamily="34" charset="0"/>
                </a:rPr>
                <a:t>CLA 74182</a:t>
              </a:r>
              <a:endParaRPr lang="en-US" altLang="zh-CN" sz="2800" b="1" dirty="0">
                <a:solidFill>
                  <a:schemeClr val="tx2"/>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Line 6"/>
            <p:cNvSpPr>
              <a:spLocks noChangeShapeType="1"/>
            </p:cNvSpPr>
            <p:nvPr/>
          </p:nvSpPr>
          <p:spPr bwMode="auto">
            <a:xfrm>
              <a:off x="952" y="1451"/>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8" name="Line 7"/>
            <p:cNvSpPr>
              <a:spLocks noChangeShapeType="1"/>
            </p:cNvSpPr>
            <p:nvPr/>
          </p:nvSpPr>
          <p:spPr bwMode="auto">
            <a:xfrm>
              <a:off x="1179" y="1451"/>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9" name="Line 8"/>
            <p:cNvSpPr>
              <a:spLocks noChangeShapeType="1"/>
            </p:cNvSpPr>
            <p:nvPr/>
          </p:nvSpPr>
          <p:spPr bwMode="auto">
            <a:xfrm>
              <a:off x="3084" y="862"/>
              <a:ext cx="363" cy="0"/>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10" name="Text Box 9"/>
            <p:cNvSpPr txBox="1">
              <a:spLocks noChangeArrowheads="1"/>
            </p:cNvSpPr>
            <p:nvPr/>
          </p:nvSpPr>
          <p:spPr bwMode="auto">
            <a:xfrm>
              <a:off x="838" y="1802"/>
              <a:ext cx="5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a:latin typeface="Courier New" panose="02070309020205020404" pitchFamily="49" charset="0"/>
                  <a:ea typeface="黑体" panose="02010609060101010101" pitchFamily="49" charset="-122"/>
                  <a:cs typeface="Courier New" panose="02070309020205020404" pitchFamily="49" charset="0"/>
                </a:rPr>
                <a:t>P</a:t>
              </a:r>
              <a:r>
                <a:rPr lang="en-US" altLang="zh-CN" sz="1800" b="1" baseline="-25000">
                  <a:latin typeface="Courier New" panose="02070309020205020404" pitchFamily="49" charset="0"/>
                  <a:ea typeface="黑体" panose="02010609060101010101" pitchFamily="49" charset="-122"/>
                  <a:cs typeface="Courier New" panose="02070309020205020404" pitchFamily="49" charset="0"/>
                </a:rPr>
                <a:t>3</a:t>
              </a:r>
              <a:r>
                <a:rPr lang="en-US" altLang="zh-CN" sz="2800" b="1">
                  <a:latin typeface="Courier New" panose="02070309020205020404" pitchFamily="49" charset="0"/>
                  <a:ea typeface="黑体" panose="02010609060101010101" pitchFamily="49" charset="-122"/>
                  <a:cs typeface="Courier New" panose="02070309020205020404" pitchFamily="49" charset="0"/>
                </a:rPr>
                <a:t>G</a:t>
              </a:r>
              <a:r>
                <a:rPr lang="en-US" altLang="zh-CN" sz="1800" b="1" baseline="-25000">
                  <a:latin typeface="Courier New" panose="02070309020205020404" pitchFamily="49" charset="0"/>
                  <a:ea typeface="黑体" panose="02010609060101010101" pitchFamily="49" charset="-122"/>
                  <a:cs typeface="Courier New" panose="02070309020205020404" pitchFamily="49" charset="0"/>
                </a:rPr>
                <a:t>3</a:t>
              </a:r>
              <a:endPar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11" name="Text Box 10"/>
            <p:cNvSpPr txBox="1">
              <a:spLocks noChangeArrowheads="1"/>
            </p:cNvSpPr>
            <p:nvPr/>
          </p:nvSpPr>
          <p:spPr bwMode="auto">
            <a:xfrm>
              <a:off x="3402" y="698"/>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dirty="0">
                  <a:latin typeface="Courier New" panose="02070309020205020404" pitchFamily="49" charset="0"/>
                  <a:ea typeface="黑体" panose="02010609060101010101" pitchFamily="49" charset="-122"/>
                  <a:cs typeface="Courier New" panose="02070309020205020404" pitchFamily="49" charset="0"/>
                </a:rPr>
                <a:t>C</a:t>
              </a:r>
              <a:r>
                <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rPr>
                <a:t>0</a:t>
              </a:r>
              <a:endPar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12" name="Line 11"/>
            <p:cNvSpPr>
              <a:spLocks noChangeShapeType="1"/>
            </p:cNvSpPr>
            <p:nvPr/>
          </p:nvSpPr>
          <p:spPr bwMode="auto">
            <a:xfrm>
              <a:off x="1542" y="1451"/>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13" name="Line 12"/>
            <p:cNvSpPr>
              <a:spLocks noChangeShapeType="1"/>
            </p:cNvSpPr>
            <p:nvPr/>
          </p:nvSpPr>
          <p:spPr bwMode="auto">
            <a:xfrm>
              <a:off x="1769" y="1451"/>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14" name="Line 13"/>
            <p:cNvSpPr>
              <a:spLocks noChangeShapeType="1"/>
            </p:cNvSpPr>
            <p:nvPr/>
          </p:nvSpPr>
          <p:spPr bwMode="auto">
            <a:xfrm>
              <a:off x="2132" y="1451"/>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15" name="Line 14"/>
            <p:cNvSpPr>
              <a:spLocks noChangeShapeType="1"/>
            </p:cNvSpPr>
            <p:nvPr/>
          </p:nvSpPr>
          <p:spPr bwMode="auto">
            <a:xfrm>
              <a:off x="2359" y="1451"/>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16" name="Line 15"/>
            <p:cNvSpPr>
              <a:spLocks noChangeShapeType="1"/>
            </p:cNvSpPr>
            <p:nvPr/>
          </p:nvSpPr>
          <p:spPr bwMode="auto">
            <a:xfrm>
              <a:off x="2676" y="1451"/>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17" name="Line 16"/>
            <p:cNvSpPr>
              <a:spLocks noChangeShapeType="1"/>
            </p:cNvSpPr>
            <p:nvPr/>
          </p:nvSpPr>
          <p:spPr bwMode="auto">
            <a:xfrm>
              <a:off x="2903" y="1451"/>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18" name="Line 17"/>
            <p:cNvSpPr>
              <a:spLocks noChangeShapeType="1"/>
            </p:cNvSpPr>
            <p:nvPr/>
          </p:nvSpPr>
          <p:spPr bwMode="auto">
            <a:xfrm>
              <a:off x="1319" y="0"/>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19" name="Text Box 18"/>
            <p:cNvSpPr txBox="1">
              <a:spLocks noChangeArrowheads="1"/>
            </p:cNvSpPr>
            <p:nvPr/>
          </p:nvSpPr>
          <p:spPr bwMode="auto">
            <a:xfrm>
              <a:off x="1161" y="-280"/>
              <a:ext cx="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dirty="0">
                  <a:latin typeface="Courier New" panose="02070309020205020404" pitchFamily="49" charset="0"/>
                  <a:ea typeface="黑体" panose="02010609060101010101" pitchFamily="49" charset="-122"/>
                  <a:cs typeface="Courier New" panose="02070309020205020404" pitchFamily="49" charset="0"/>
                </a:rPr>
                <a:t>C</a:t>
              </a:r>
              <a:r>
                <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rPr>
                <a:t>4</a:t>
              </a:r>
              <a:endPar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20" name="Line 19"/>
            <p:cNvSpPr>
              <a:spLocks noChangeShapeType="1"/>
            </p:cNvSpPr>
            <p:nvPr/>
          </p:nvSpPr>
          <p:spPr bwMode="auto">
            <a:xfrm>
              <a:off x="1728" y="0"/>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21" name="Line 20"/>
            <p:cNvSpPr>
              <a:spLocks noChangeShapeType="1"/>
            </p:cNvSpPr>
            <p:nvPr/>
          </p:nvSpPr>
          <p:spPr bwMode="auto">
            <a:xfrm>
              <a:off x="2091" y="0"/>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22" name="Line 21"/>
            <p:cNvSpPr>
              <a:spLocks noChangeShapeType="1"/>
            </p:cNvSpPr>
            <p:nvPr/>
          </p:nvSpPr>
          <p:spPr bwMode="auto">
            <a:xfrm>
              <a:off x="2499" y="0"/>
              <a:ext cx="0" cy="362"/>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23" name="Line 22"/>
            <p:cNvSpPr>
              <a:spLocks noChangeShapeType="1"/>
            </p:cNvSpPr>
            <p:nvPr/>
          </p:nvSpPr>
          <p:spPr bwMode="auto">
            <a:xfrm>
              <a:off x="363" y="726"/>
              <a:ext cx="363" cy="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24" name="Line 23"/>
            <p:cNvSpPr>
              <a:spLocks noChangeShapeType="1"/>
            </p:cNvSpPr>
            <p:nvPr/>
          </p:nvSpPr>
          <p:spPr bwMode="auto">
            <a:xfrm>
              <a:off x="363" y="1043"/>
              <a:ext cx="363" cy="0"/>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pPr algn="l"/>
              <a:endParaRPr lang="zh-CN" altLang="en-US" b="1">
                <a:latin typeface="Courier New" panose="02070309020205020404" pitchFamily="49" charset="0"/>
                <a:ea typeface="黑体" panose="02010609060101010101" pitchFamily="49" charset="-122"/>
                <a:cs typeface="Courier New" panose="02070309020205020404" pitchFamily="49" charset="0"/>
              </a:endParaRPr>
            </a:p>
          </p:txBody>
        </p:sp>
        <p:sp>
          <p:nvSpPr>
            <p:cNvPr id="25" name="Text Box 24"/>
            <p:cNvSpPr txBox="1">
              <a:spLocks noChangeArrowheads="1"/>
            </p:cNvSpPr>
            <p:nvPr/>
          </p:nvSpPr>
          <p:spPr bwMode="auto">
            <a:xfrm>
              <a:off x="48" y="580"/>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dirty="0">
                  <a:latin typeface="Courier New" panose="02070309020205020404" pitchFamily="49" charset="0"/>
                  <a:ea typeface="黑体" panose="02010609060101010101" pitchFamily="49" charset="-122"/>
                  <a:cs typeface="Courier New" panose="02070309020205020404" pitchFamily="49" charset="0"/>
                </a:rPr>
                <a:t>P</a:t>
              </a:r>
              <a:r>
                <a:rPr lang="en-US" altLang="zh-CN" sz="1800" b="1" baseline="50000" dirty="0">
                  <a:latin typeface="Courier New" panose="02070309020205020404" pitchFamily="49" charset="0"/>
                  <a:ea typeface="黑体" panose="02010609060101010101" pitchFamily="49" charset="-122"/>
                  <a:cs typeface="Courier New" panose="02070309020205020404" pitchFamily="49" charset="0"/>
                </a:rPr>
                <a:t>*</a:t>
              </a:r>
              <a:endParaRPr lang="en-US" altLang="zh-CN" sz="1800" b="1" baseline="50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26" name="Text Box 25"/>
            <p:cNvSpPr txBox="1">
              <a:spLocks noChangeArrowheads="1"/>
            </p:cNvSpPr>
            <p:nvPr/>
          </p:nvSpPr>
          <p:spPr bwMode="auto">
            <a:xfrm>
              <a:off x="49" y="879"/>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dirty="0">
                  <a:latin typeface="Courier New" panose="02070309020205020404" pitchFamily="49" charset="0"/>
                  <a:ea typeface="黑体" panose="02010609060101010101" pitchFamily="49" charset="-122"/>
                  <a:cs typeface="Courier New" panose="02070309020205020404" pitchFamily="49" charset="0"/>
                </a:rPr>
                <a:t>G</a:t>
              </a:r>
              <a:r>
                <a:rPr lang="en-US" altLang="zh-CN" sz="1800" b="1" baseline="50000" dirty="0">
                  <a:latin typeface="Courier New" panose="02070309020205020404" pitchFamily="49" charset="0"/>
                  <a:ea typeface="黑体" panose="02010609060101010101" pitchFamily="49" charset="-122"/>
                  <a:cs typeface="Courier New" panose="02070309020205020404" pitchFamily="49" charset="0"/>
                </a:rPr>
                <a:t>*</a:t>
              </a:r>
              <a:endParaRPr lang="en-US" altLang="zh-CN" sz="1800" b="1" baseline="50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28" name="Text Box 9"/>
            <p:cNvSpPr txBox="1">
              <a:spLocks noChangeArrowheads="1"/>
            </p:cNvSpPr>
            <p:nvPr/>
          </p:nvSpPr>
          <p:spPr bwMode="auto">
            <a:xfrm>
              <a:off x="1423" y="1813"/>
              <a:ext cx="5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a:latin typeface="Courier New" panose="02070309020205020404" pitchFamily="49" charset="0"/>
                  <a:ea typeface="黑体" panose="02010609060101010101" pitchFamily="49" charset="-122"/>
                  <a:cs typeface="Courier New" panose="02070309020205020404" pitchFamily="49" charset="0"/>
                </a:rPr>
                <a:t>P</a:t>
              </a:r>
              <a:r>
                <a:rPr lang="en-US" altLang="zh-CN" sz="1800" b="1" baseline="-25000">
                  <a:latin typeface="Courier New" panose="02070309020205020404" pitchFamily="49" charset="0"/>
                  <a:ea typeface="黑体" panose="02010609060101010101" pitchFamily="49" charset="-122"/>
                  <a:cs typeface="Courier New" panose="02070309020205020404" pitchFamily="49" charset="0"/>
                </a:rPr>
                <a:t>2</a:t>
              </a:r>
              <a:r>
                <a:rPr lang="en-US" altLang="zh-CN" sz="2800" b="1">
                  <a:latin typeface="Courier New" panose="02070309020205020404" pitchFamily="49" charset="0"/>
                  <a:ea typeface="黑体" panose="02010609060101010101" pitchFamily="49" charset="-122"/>
                  <a:cs typeface="Courier New" panose="02070309020205020404" pitchFamily="49" charset="0"/>
                </a:rPr>
                <a:t>G</a:t>
              </a:r>
              <a:r>
                <a:rPr lang="en-US" altLang="zh-CN" sz="1800" b="1" baseline="-25000">
                  <a:latin typeface="Courier New" panose="02070309020205020404" pitchFamily="49" charset="0"/>
                  <a:ea typeface="黑体" panose="02010609060101010101" pitchFamily="49" charset="-122"/>
                  <a:cs typeface="Courier New" panose="02070309020205020404" pitchFamily="49" charset="0"/>
                </a:rPr>
                <a:t>2</a:t>
              </a:r>
              <a:endPar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29" name="Text Box 9"/>
            <p:cNvSpPr txBox="1">
              <a:spLocks noChangeArrowheads="1"/>
            </p:cNvSpPr>
            <p:nvPr/>
          </p:nvSpPr>
          <p:spPr bwMode="auto">
            <a:xfrm>
              <a:off x="2006" y="1817"/>
              <a:ext cx="5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a:latin typeface="Courier New" panose="02070309020205020404" pitchFamily="49" charset="0"/>
                  <a:ea typeface="黑体" panose="02010609060101010101" pitchFamily="49" charset="-122"/>
                  <a:cs typeface="Courier New" panose="02070309020205020404" pitchFamily="49" charset="0"/>
                </a:rPr>
                <a:t>P</a:t>
              </a:r>
              <a:r>
                <a:rPr lang="en-US" altLang="zh-CN" sz="1800" b="1" baseline="-25000">
                  <a:latin typeface="Courier New" panose="02070309020205020404" pitchFamily="49" charset="0"/>
                  <a:ea typeface="黑体" panose="02010609060101010101" pitchFamily="49" charset="-122"/>
                  <a:cs typeface="Courier New" panose="02070309020205020404" pitchFamily="49" charset="0"/>
                </a:rPr>
                <a:t>1</a:t>
              </a:r>
              <a:r>
                <a:rPr lang="en-US" altLang="zh-CN" sz="2800" b="1">
                  <a:latin typeface="Courier New" panose="02070309020205020404" pitchFamily="49" charset="0"/>
                  <a:ea typeface="黑体" panose="02010609060101010101" pitchFamily="49" charset="-122"/>
                  <a:cs typeface="Courier New" panose="02070309020205020404" pitchFamily="49" charset="0"/>
                </a:rPr>
                <a:t>G</a:t>
              </a:r>
              <a:r>
                <a:rPr lang="en-US" altLang="zh-CN" sz="1800" b="1" baseline="-25000">
                  <a:latin typeface="Courier New" panose="02070309020205020404" pitchFamily="49" charset="0"/>
                  <a:ea typeface="黑体" panose="02010609060101010101" pitchFamily="49" charset="-122"/>
                  <a:cs typeface="Courier New" panose="02070309020205020404" pitchFamily="49" charset="0"/>
                </a:rPr>
                <a:t>1</a:t>
              </a:r>
              <a:endPar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30" name="Text Box 9"/>
            <p:cNvSpPr txBox="1">
              <a:spLocks noChangeArrowheads="1"/>
            </p:cNvSpPr>
            <p:nvPr/>
          </p:nvSpPr>
          <p:spPr bwMode="auto">
            <a:xfrm>
              <a:off x="2554" y="1813"/>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a:latin typeface="Courier New" panose="02070309020205020404" pitchFamily="49" charset="0"/>
                  <a:ea typeface="黑体" panose="02010609060101010101" pitchFamily="49" charset="-122"/>
                  <a:cs typeface="Courier New" panose="02070309020205020404" pitchFamily="49" charset="0"/>
                </a:rPr>
                <a:t>P</a:t>
              </a:r>
              <a:r>
                <a:rPr lang="en-US" altLang="zh-CN" sz="1800" b="1" baseline="-25000">
                  <a:latin typeface="Courier New" panose="02070309020205020404" pitchFamily="49" charset="0"/>
                  <a:ea typeface="黑体" panose="02010609060101010101" pitchFamily="49" charset="-122"/>
                  <a:cs typeface="Courier New" panose="02070309020205020404" pitchFamily="49" charset="0"/>
                </a:rPr>
                <a:t>0</a:t>
              </a:r>
              <a:r>
                <a:rPr lang="en-US" altLang="zh-CN" sz="2800" b="1">
                  <a:latin typeface="Courier New" panose="02070309020205020404" pitchFamily="49" charset="0"/>
                  <a:ea typeface="黑体" panose="02010609060101010101" pitchFamily="49" charset="-122"/>
                  <a:cs typeface="Courier New" panose="02070309020205020404" pitchFamily="49" charset="0"/>
                </a:rPr>
                <a:t>G</a:t>
              </a:r>
              <a:r>
                <a:rPr lang="en-US" altLang="zh-CN" sz="1800" b="1" baseline="-25000">
                  <a:latin typeface="Courier New" panose="02070309020205020404" pitchFamily="49" charset="0"/>
                  <a:ea typeface="黑体" panose="02010609060101010101" pitchFamily="49" charset="-122"/>
                  <a:cs typeface="Courier New" panose="02070309020205020404" pitchFamily="49" charset="0"/>
                </a:rPr>
                <a:t>0</a:t>
              </a:r>
              <a:endPar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31" name="Text Box 18"/>
            <p:cNvSpPr txBox="1">
              <a:spLocks noChangeArrowheads="1"/>
            </p:cNvSpPr>
            <p:nvPr/>
          </p:nvSpPr>
          <p:spPr bwMode="auto">
            <a:xfrm>
              <a:off x="1569" y="-287"/>
              <a:ext cx="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dirty="0">
                  <a:latin typeface="Courier New" panose="02070309020205020404" pitchFamily="49" charset="0"/>
                  <a:ea typeface="黑体" panose="02010609060101010101" pitchFamily="49" charset="-122"/>
                  <a:cs typeface="Courier New" panose="02070309020205020404" pitchFamily="49" charset="0"/>
                </a:rPr>
                <a:t>C</a:t>
              </a:r>
              <a:r>
                <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rPr>
                <a:t>3</a:t>
              </a:r>
              <a:endPar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32" name="Text Box 18"/>
            <p:cNvSpPr txBox="1">
              <a:spLocks noChangeArrowheads="1"/>
            </p:cNvSpPr>
            <p:nvPr/>
          </p:nvSpPr>
          <p:spPr bwMode="auto">
            <a:xfrm>
              <a:off x="1933" y="-280"/>
              <a:ext cx="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dirty="0">
                  <a:latin typeface="Courier New" panose="02070309020205020404" pitchFamily="49" charset="0"/>
                  <a:ea typeface="黑体" panose="02010609060101010101" pitchFamily="49" charset="-122"/>
                  <a:cs typeface="Courier New" panose="02070309020205020404" pitchFamily="49" charset="0"/>
                </a:rPr>
                <a:t>C</a:t>
              </a:r>
              <a:r>
                <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rPr>
                <a:t>2</a:t>
              </a:r>
              <a:endPar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endParaRPr>
            </a:p>
          </p:txBody>
        </p:sp>
        <p:sp>
          <p:nvSpPr>
            <p:cNvPr id="33" name="Text Box 18"/>
            <p:cNvSpPr txBox="1">
              <a:spLocks noChangeArrowheads="1"/>
            </p:cNvSpPr>
            <p:nvPr/>
          </p:nvSpPr>
          <p:spPr bwMode="auto">
            <a:xfrm>
              <a:off x="2341" y="-289"/>
              <a:ext cx="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100000"/>
                </a:lnSpc>
                <a:spcBef>
                  <a:spcPct val="50000"/>
                </a:spcBef>
                <a:buClrTx/>
                <a:buFontTx/>
                <a:buNone/>
              </a:pPr>
              <a:r>
                <a:rPr lang="en-US" altLang="zh-CN" sz="2800" b="1" dirty="0">
                  <a:latin typeface="Courier New" panose="02070309020205020404" pitchFamily="49" charset="0"/>
                  <a:ea typeface="黑体" panose="02010609060101010101" pitchFamily="49" charset="-122"/>
                  <a:cs typeface="Courier New" panose="02070309020205020404" pitchFamily="49" charset="0"/>
                </a:rPr>
                <a:t>C</a:t>
              </a:r>
              <a:r>
                <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rPr>
                <a:t>1</a:t>
              </a:r>
              <a:endParaRPr lang="en-US" altLang="zh-CN" sz="1800" b="1" baseline="-25000" dirty="0">
                <a:latin typeface="Courier New" panose="02070309020205020404" pitchFamily="49" charset="0"/>
                <a:ea typeface="黑体" panose="02010609060101010101" pitchFamily="49" charset="-122"/>
                <a:cs typeface="Courier New" panose="02070309020205020404" pitchFamily="49" charset="0"/>
              </a:endParaRPr>
            </a:p>
          </p:txBody>
        </p:sp>
      </p:grpSp>
      <p:sp>
        <p:nvSpPr>
          <p:cNvPr id="27" name="内容占位符 2"/>
          <p:cNvSpPr txBox="1"/>
          <p:nvPr/>
        </p:nvSpPr>
        <p:spPr>
          <a:xfrm>
            <a:off x="4438949" y="5772580"/>
            <a:ext cx="3249232" cy="49365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b="1" dirty="0">
                <a:solidFill>
                  <a:srgbClr val="C00000"/>
                </a:solidFill>
                <a:latin typeface="微软雅黑" panose="020B0503020204020204" pitchFamily="34" charset="-122"/>
                <a:ea typeface="微软雅黑" panose="020B0503020204020204" pitchFamily="34" charset="-122"/>
              </a:rPr>
              <a:t>2</a:t>
            </a:r>
            <a:r>
              <a:rPr lang="zh-CN" altLang="en-US" b="1" dirty="0">
                <a:solidFill>
                  <a:srgbClr val="C00000"/>
                </a:solidFill>
                <a:latin typeface="微软雅黑" panose="020B0503020204020204" pitchFamily="34" charset="-122"/>
                <a:ea typeface="微软雅黑" panose="020B0503020204020204" pitchFamily="34" charset="-122"/>
              </a:rPr>
              <a:t>级门电路延迟</a:t>
            </a:r>
            <a:endParaRPr lang="zh-CN" altLang="en-US" b="1" dirty="0">
              <a:solidFill>
                <a:srgbClr val="C00000"/>
              </a:solidFill>
              <a:latin typeface="微软雅黑" panose="020B0503020204020204" pitchFamily="34" charset="-122"/>
              <a:ea typeface="微软雅黑" panose="020B0503020204020204" pitchFamily="34" charset="-122"/>
            </a:endParaRPr>
          </a:p>
          <a:p>
            <a:pPr algn="ct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四位运算器芯片 </a:t>
            </a:r>
            <a:r>
              <a:rPr lang="en-US" altLang="zh-CN" dirty="0"/>
              <a:t>SN74181</a:t>
            </a:r>
            <a:endParaRPr lang="zh-CN" altLang="en-US" dirty="0"/>
          </a:p>
        </p:txBody>
      </p:sp>
      <p:sp>
        <p:nvSpPr>
          <p:cNvPr id="3" name="内容占位符 2"/>
          <p:cNvSpPr>
            <a:spLocks noGrp="1"/>
          </p:cNvSpPr>
          <p:nvPr>
            <p:ph idx="1"/>
          </p:nvPr>
        </p:nvSpPr>
        <p:spPr/>
        <p:txBody>
          <a:bodyPr/>
          <a:lstStyle/>
          <a:p>
            <a:r>
              <a:rPr lang="zh-CN" altLang="en-US" dirty="0"/>
              <a:t>先行进位的多功能算术</a:t>
            </a:r>
            <a:r>
              <a:rPr lang="en-US" altLang="zh-CN" dirty="0"/>
              <a:t>/</a:t>
            </a:r>
            <a:r>
              <a:rPr lang="zh-CN" altLang="en-US" dirty="0"/>
              <a:t>逻辑运算单元</a:t>
            </a:r>
            <a:endParaRPr lang="zh-CN" altLang="en-US" dirty="0"/>
          </a:p>
          <a:p>
            <a:endParaRPr lang="zh-CN" altLang="en-US" dirty="0"/>
          </a:p>
        </p:txBody>
      </p:sp>
      <p:grpSp>
        <p:nvGrpSpPr>
          <p:cNvPr id="5" name="Group 5"/>
          <p:cNvGrpSpPr/>
          <p:nvPr/>
        </p:nvGrpSpPr>
        <p:grpSpPr bwMode="auto">
          <a:xfrm>
            <a:off x="3359150" y="2088232"/>
            <a:ext cx="5437188" cy="3429000"/>
            <a:chOff x="1156" y="0"/>
            <a:chExt cx="3425" cy="2160"/>
          </a:xfrm>
        </p:grpSpPr>
        <p:sp>
          <p:nvSpPr>
            <p:cNvPr id="6" name="Rectangle 4"/>
            <p:cNvSpPr>
              <a:spLocks noChangeArrowheads="1"/>
            </p:cNvSpPr>
            <p:nvPr/>
          </p:nvSpPr>
          <p:spPr bwMode="auto">
            <a:xfrm>
              <a:off x="2822" y="64"/>
              <a:ext cx="11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黑体" panose="02010609060101010101" pitchFamily="49" charset="-122"/>
                <a:ea typeface="黑体" panose="02010609060101010101" pitchFamily="49" charset="-122"/>
              </a:endParaRPr>
            </a:p>
          </p:txBody>
        </p:sp>
        <p:grpSp>
          <p:nvGrpSpPr>
            <p:cNvPr id="7" name="Group 7"/>
            <p:cNvGrpSpPr/>
            <p:nvPr/>
          </p:nvGrpSpPr>
          <p:grpSpPr bwMode="auto">
            <a:xfrm>
              <a:off x="1156" y="0"/>
              <a:ext cx="3425" cy="2160"/>
              <a:chOff x="0" y="0"/>
              <a:chExt cx="3425" cy="2160"/>
            </a:xfrm>
          </p:grpSpPr>
          <p:sp>
            <p:nvSpPr>
              <p:cNvPr id="9" name="Text Box 6"/>
              <p:cNvSpPr txBox="1">
                <a:spLocks noChangeArrowheads="1"/>
              </p:cNvSpPr>
              <p:nvPr/>
            </p:nvSpPr>
            <p:spPr bwMode="auto">
              <a:xfrm>
                <a:off x="263" y="428"/>
                <a:ext cx="346"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C</a:t>
                </a:r>
                <a:r>
                  <a:rPr lang="en-US" sz="2000" baseline="-25000">
                    <a:latin typeface="黑体" panose="02010609060101010101" pitchFamily="49" charset="-122"/>
                    <a:ea typeface="黑体" panose="02010609060101010101" pitchFamily="49" charset="-122"/>
                  </a:rPr>
                  <a:t>n+4</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 name="Rectangle 7"/>
              <p:cNvSpPr>
                <a:spLocks noChangeArrowheads="1"/>
              </p:cNvSpPr>
              <p:nvPr/>
            </p:nvSpPr>
            <p:spPr bwMode="auto">
              <a:xfrm>
                <a:off x="265" y="317"/>
                <a:ext cx="2885" cy="1523"/>
              </a:xfrm>
              <a:prstGeom prst="rect">
                <a:avLst/>
              </a:prstGeom>
              <a:gradFill rotWithShape="1">
                <a:gsLst>
                  <a:gs pos="0">
                    <a:srgbClr val="CCFF66"/>
                  </a:gs>
                  <a:gs pos="100000">
                    <a:srgbClr val="E6FFB5"/>
                  </a:gs>
                </a:gsLst>
                <a:lin ang="5400000" scaled="1"/>
              </a:gradFill>
              <a:ln w="19050">
                <a:solidFill>
                  <a:schemeClr val="tx1"/>
                </a:solidFill>
                <a:miter lim="800000"/>
              </a:ln>
              <a:effectLst>
                <a:outerShdw blurRad="50800" dist="63500" dir="5400000" algn="t" rotWithShape="0">
                  <a:prstClr val="black">
                    <a:alpha val="40000"/>
                  </a:prstClr>
                </a:outerShdw>
              </a:effectLst>
            </p:spPr>
            <p:txBody>
              <a:bodyP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dirty="0">
                  <a:latin typeface="黑体" panose="02010609060101010101" pitchFamily="49" charset="-122"/>
                  <a:ea typeface="黑体" panose="02010609060101010101" pitchFamily="49" charset="-122"/>
                </a:endParaRPr>
              </a:p>
            </p:txBody>
          </p:sp>
          <p:sp>
            <p:nvSpPr>
              <p:cNvPr id="11" name="Line 8"/>
              <p:cNvSpPr>
                <a:spLocks noChangeShapeType="1"/>
              </p:cNvSpPr>
              <p:nvPr/>
            </p:nvSpPr>
            <p:spPr bwMode="auto">
              <a:xfrm flipH="1">
                <a:off x="0" y="547"/>
                <a:ext cx="26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2" name="Line 9"/>
              <p:cNvSpPr>
                <a:spLocks noChangeShapeType="1"/>
              </p:cNvSpPr>
              <p:nvPr/>
            </p:nvSpPr>
            <p:spPr bwMode="auto">
              <a:xfrm flipH="1">
                <a:off x="0" y="819"/>
                <a:ext cx="26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3" name="Line 10"/>
              <p:cNvSpPr>
                <a:spLocks noChangeShapeType="1"/>
              </p:cNvSpPr>
              <p:nvPr/>
            </p:nvSpPr>
            <p:spPr bwMode="auto">
              <a:xfrm flipH="1">
                <a:off x="0" y="1091"/>
                <a:ext cx="26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4" name="Line 11"/>
              <p:cNvSpPr>
                <a:spLocks noChangeShapeType="1"/>
              </p:cNvSpPr>
              <p:nvPr/>
            </p:nvSpPr>
            <p:spPr bwMode="auto">
              <a:xfrm flipH="1">
                <a:off x="0" y="1363"/>
                <a:ext cx="26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5" name="Line 12"/>
              <p:cNvSpPr>
                <a:spLocks noChangeShapeType="1"/>
              </p:cNvSpPr>
              <p:nvPr/>
            </p:nvSpPr>
            <p:spPr bwMode="auto">
              <a:xfrm flipH="1">
                <a:off x="0" y="1636"/>
                <a:ext cx="26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6" name="Oval 13"/>
              <p:cNvSpPr>
                <a:spLocks noChangeArrowheads="1"/>
              </p:cNvSpPr>
              <p:nvPr/>
            </p:nvSpPr>
            <p:spPr bwMode="auto">
              <a:xfrm>
                <a:off x="185" y="505"/>
                <a:ext cx="76" cy="87"/>
              </a:xfrm>
              <a:prstGeom prst="ellipse">
                <a:avLst/>
              </a:prstGeom>
              <a:solidFill>
                <a:srgbClr val="FFFFFF"/>
              </a:solidFill>
              <a:ln w="19050">
                <a:solidFill>
                  <a:schemeClr val="tx1"/>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黑体" panose="02010609060101010101" pitchFamily="49" charset="-122"/>
                  <a:ea typeface="黑体" panose="02010609060101010101" pitchFamily="49" charset="-122"/>
                </a:endParaRPr>
              </a:p>
            </p:txBody>
          </p:sp>
          <p:sp>
            <p:nvSpPr>
              <p:cNvPr id="17" name="Line 14"/>
              <p:cNvSpPr>
                <a:spLocks noChangeShapeType="1"/>
              </p:cNvSpPr>
              <p:nvPr/>
            </p:nvSpPr>
            <p:spPr bwMode="auto">
              <a:xfrm>
                <a:off x="334" y="434"/>
                <a:ext cx="71"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8" name="Text Box 15"/>
              <p:cNvSpPr txBox="1">
                <a:spLocks noChangeArrowheads="1"/>
              </p:cNvSpPr>
              <p:nvPr/>
            </p:nvSpPr>
            <p:spPr bwMode="auto">
              <a:xfrm>
                <a:off x="256" y="700"/>
                <a:ext cx="232"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S</a:t>
                </a:r>
                <a:r>
                  <a:rPr lang="en-US" sz="2000" baseline="-25000">
                    <a:latin typeface="黑体" panose="02010609060101010101" pitchFamily="49" charset="-122"/>
                    <a:ea typeface="黑体" panose="02010609060101010101" pitchFamily="49" charset="-122"/>
                  </a:rPr>
                  <a:t>3</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9" name="Text Box 16"/>
              <p:cNvSpPr txBox="1">
                <a:spLocks noChangeArrowheads="1"/>
              </p:cNvSpPr>
              <p:nvPr/>
            </p:nvSpPr>
            <p:spPr bwMode="auto">
              <a:xfrm>
                <a:off x="256" y="981"/>
                <a:ext cx="232"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S</a:t>
                </a:r>
                <a:r>
                  <a:rPr lang="en-US" sz="2000" baseline="-25000">
                    <a:latin typeface="黑体" panose="02010609060101010101" pitchFamily="49" charset="-122"/>
                    <a:ea typeface="黑体" panose="02010609060101010101" pitchFamily="49" charset="-122"/>
                  </a:rPr>
                  <a:t>2</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0" name="Text Box 17"/>
              <p:cNvSpPr txBox="1">
                <a:spLocks noChangeArrowheads="1"/>
              </p:cNvSpPr>
              <p:nvPr/>
            </p:nvSpPr>
            <p:spPr bwMode="auto">
              <a:xfrm>
                <a:off x="256" y="1256"/>
                <a:ext cx="232"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S</a:t>
                </a:r>
                <a:r>
                  <a:rPr lang="en-US" sz="2000" baseline="-25000">
                    <a:latin typeface="黑体" panose="02010609060101010101" pitchFamily="49" charset="-122"/>
                    <a:ea typeface="黑体" panose="02010609060101010101" pitchFamily="49" charset="-122"/>
                  </a:rPr>
                  <a:t>1</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1" name="Text Box 18"/>
              <p:cNvSpPr txBox="1">
                <a:spLocks noChangeArrowheads="1"/>
              </p:cNvSpPr>
              <p:nvPr/>
            </p:nvSpPr>
            <p:spPr bwMode="auto">
              <a:xfrm>
                <a:off x="256" y="1528"/>
                <a:ext cx="232"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S</a:t>
                </a:r>
                <a:r>
                  <a:rPr lang="en-US" sz="2000" baseline="-25000">
                    <a:latin typeface="黑体" panose="02010609060101010101" pitchFamily="49" charset="-122"/>
                    <a:ea typeface="黑体" panose="02010609060101010101" pitchFamily="49" charset="-122"/>
                  </a:rPr>
                  <a:t>0</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22" name="Group 21"/>
              <p:cNvGrpSpPr/>
              <p:nvPr/>
            </p:nvGrpSpPr>
            <p:grpSpPr bwMode="auto">
              <a:xfrm rot="-5400000">
                <a:off x="702" y="1657"/>
                <a:ext cx="320" cy="683"/>
                <a:chOff x="0" y="0"/>
                <a:chExt cx="283" cy="720"/>
              </a:xfrm>
            </p:grpSpPr>
            <p:sp>
              <p:nvSpPr>
                <p:cNvPr id="80" name="Line 20"/>
                <p:cNvSpPr>
                  <a:spLocks noChangeShapeType="1"/>
                </p:cNvSpPr>
                <p:nvPr/>
              </p:nvSpPr>
              <p:spPr bwMode="auto">
                <a:xfrm flipH="1">
                  <a:off x="0" y="0"/>
                  <a:ext cx="28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81" name="Line 21"/>
                <p:cNvSpPr>
                  <a:spLocks noChangeShapeType="1"/>
                </p:cNvSpPr>
                <p:nvPr/>
              </p:nvSpPr>
              <p:spPr bwMode="auto">
                <a:xfrm flipH="1">
                  <a:off x="0" y="240"/>
                  <a:ext cx="28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82" name="Line 22"/>
                <p:cNvSpPr>
                  <a:spLocks noChangeShapeType="1"/>
                </p:cNvSpPr>
                <p:nvPr/>
              </p:nvSpPr>
              <p:spPr bwMode="auto">
                <a:xfrm flipH="1">
                  <a:off x="0" y="480"/>
                  <a:ext cx="28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83" name="Line 23"/>
                <p:cNvSpPr>
                  <a:spLocks noChangeShapeType="1"/>
                </p:cNvSpPr>
                <p:nvPr/>
              </p:nvSpPr>
              <p:spPr bwMode="auto">
                <a:xfrm flipH="1">
                  <a:off x="0" y="720"/>
                  <a:ext cx="28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grpSp>
          <p:sp>
            <p:nvSpPr>
              <p:cNvPr id="23" name="Text Box 24"/>
              <p:cNvSpPr txBox="1">
                <a:spLocks noChangeArrowheads="1"/>
              </p:cNvSpPr>
              <p:nvPr/>
            </p:nvSpPr>
            <p:spPr bwMode="auto">
              <a:xfrm>
                <a:off x="427" y="1613"/>
                <a:ext cx="232"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A</a:t>
                </a:r>
                <a:r>
                  <a:rPr lang="en-US" sz="2000" baseline="-25000">
                    <a:latin typeface="黑体" panose="02010609060101010101" pitchFamily="49" charset="-122"/>
                    <a:ea typeface="黑体" panose="02010609060101010101" pitchFamily="49" charset="-122"/>
                  </a:rPr>
                  <a:t>3</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4" name="Text Box 25"/>
              <p:cNvSpPr txBox="1">
                <a:spLocks noChangeArrowheads="1"/>
              </p:cNvSpPr>
              <p:nvPr/>
            </p:nvSpPr>
            <p:spPr bwMode="auto">
              <a:xfrm>
                <a:off x="652" y="1613"/>
                <a:ext cx="232"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A</a:t>
                </a:r>
                <a:r>
                  <a:rPr lang="en-US" sz="2000" baseline="-25000">
                    <a:latin typeface="黑体" panose="02010609060101010101" pitchFamily="49" charset="-122"/>
                    <a:ea typeface="黑体" panose="02010609060101010101" pitchFamily="49" charset="-122"/>
                  </a:rPr>
                  <a:t>2</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5" name="Text Box 26"/>
              <p:cNvSpPr txBox="1">
                <a:spLocks noChangeArrowheads="1"/>
              </p:cNvSpPr>
              <p:nvPr/>
            </p:nvSpPr>
            <p:spPr bwMode="auto">
              <a:xfrm>
                <a:off x="879" y="1613"/>
                <a:ext cx="233"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A</a:t>
                </a:r>
                <a:r>
                  <a:rPr lang="en-US" sz="2000" baseline="-25000">
                    <a:latin typeface="黑体" panose="02010609060101010101" pitchFamily="49" charset="-122"/>
                    <a:ea typeface="黑体" panose="02010609060101010101" pitchFamily="49" charset="-122"/>
                  </a:rPr>
                  <a:t>1</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6" name="Text Box 27"/>
              <p:cNvSpPr txBox="1">
                <a:spLocks noChangeArrowheads="1"/>
              </p:cNvSpPr>
              <p:nvPr/>
            </p:nvSpPr>
            <p:spPr bwMode="auto">
              <a:xfrm>
                <a:off x="1107" y="1613"/>
                <a:ext cx="232"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A</a:t>
                </a:r>
                <a:r>
                  <a:rPr lang="en-US" sz="2000" baseline="-25000">
                    <a:latin typeface="黑体" panose="02010609060101010101" pitchFamily="49" charset="-122"/>
                    <a:ea typeface="黑体" panose="02010609060101010101" pitchFamily="49" charset="-122"/>
                  </a:rPr>
                  <a:t>0</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27" name="Group 30"/>
              <p:cNvGrpSpPr/>
              <p:nvPr/>
            </p:nvGrpSpPr>
            <p:grpSpPr bwMode="auto">
              <a:xfrm rot="-5400000">
                <a:off x="2395" y="1659"/>
                <a:ext cx="320" cy="682"/>
                <a:chOff x="0" y="0"/>
                <a:chExt cx="283" cy="720"/>
              </a:xfrm>
            </p:grpSpPr>
            <p:sp>
              <p:nvSpPr>
                <p:cNvPr id="76" name="Line 29"/>
                <p:cNvSpPr>
                  <a:spLocks noChangeShapeType="1"/>
                </p:cNvSpPr>
                <p:nvPr/>
              </p:nvSpPr>
              <p:spPr bwMode="auto">
                <a:xfrm flipH="1">
                  <a:off x="0" y="0"/>
                  <a:ext cx="28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77" name="Line 30"/>
                <p:cNvSpPr>
                  <a:spLocks noChangeShapeType="1"/>
                </p:cNvSpPr>
                <p:nvPr/>
              </p:nvSpPr>
              <p:spPr bwMode="auto">
                <a:xfrm flipH="1">
                  <a:off x="0" y="240"/>
                  <a:ext cx="28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78" name="Line 31"/>
                <p:cNvSpPr>
                  <a:spLocks noChangeShapeType="1"/>
                </p:cNvSpPr>
                <p:nvPr/>
              </p:nvSpPr>
              <p:spPr bwMode="auto">
                <a:xfrm flipH="1">
                  <a:off x="0" y="480"/>
                  <a:ext cx="28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79" name="Line 32"/>
                <p:cNvSpPr>
                  <a:spLocks noChangeShapeType="1"/>
                </p:cNvSpPr>
                <p:nvPr/>
              </p:nvSpPr>
              <p:spPr bwMode="auto">
                <a:xfrm flipH="1">
                  <a:off x="0" y="720"/>
                  <a:ext cx="28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grpSp>
          <p:sp>
            <p:nvSpPr>
              <p:cNvPr id="28" name="Text Box 33"/>
              <p:cNvSpPr txBox="1">
                <a:spLocks noChangeArrowheads="1"/>
              </p:cNvSpPr>
              <p:nvPr/>
            </p:nvSpPr>
            <p:spPr bwMode="auto">
              <a:xfrm>
                <a:off x="2060" y="1613"/>
                <a:ext cx="234"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B</a:t>
                </a:r>
                <a:r>
                  <a:rPr lang="en-US" sz="2000" baseline="-25000">
                    <a:latin typeface="黑体" panose="02010609060101010101" pitchFamily="49" charset="-122"/>
                    <a:ea typeface="黑体" panose="02010609060101010101" pitchFamily="49" charset="-122"/>
                  </a:rPr>
                  <a:t>3</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9" name="Text Box 34"/>
              <p:cNvSpPr txBox="1">
                <a:spLocks noChangeArrowheads="1"/>
              </p:cNvSpPr>
              <p:nvPr/>
            </p:nvSpPr>
            <p:spPr bwMode="auto">
              <a:xfrm>
                <a:off x="2285" y="1613"/>
                <a:ext cx="232"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B</a:t>
                </a:r>
                <a:r>
                  <a:rPr lang="en-US" sz="2000" baseline="-25000">
                    <a:latin typeface="黑体" panose="02010609060101010101" pitchFamily="49" charset="-122"/>
                    <a:ea typeface="黑体" panose="02010609060101010101" pitchFamily="49" charset="-122"/>
                  </a:rPr>
                  <a:t>2</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0" name="Text Box 35"/>
              <p:cNvSpPr txBox="1">
                <a:spLocks noChangeArrowheads="1"/>
              </p:cNvSpPr>
              <p:nvPr/>
            </p:nvSpPr>
            <p:spPr bwMode="auto">
              <a:xfrm>
                <a:off x="2512" y="1613"/>
                <a:ext cx="233"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B</a:t>
                </a:r>
                <a:r>
                  <a:rPr lang="en-US" sz="2000" baseline="-25000">
                    <a:latin typeface="黑体" panose="02010609060101010101" pitchFamily="49" charset="-122"/>
                    <a:ea typeface="黑体" panose="02010609060101010101" pitchFamily="49" charset="-122"/>
                  </a:rPr>
                  <a:t>1</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1" name="Text Box 36"/>
              <p:cNvSpPr txBox="1">
                <a:spLocks noChangeArrowheads="1"/>
              </p:cNvSpPr>
              <p:nvPr/>
            </p:nvSpPr>
            <p:spPr bwMode="auto">
              <a:xfrm>
                <a:off x="2740" y="1613"/>
                <a:ext cx="232"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B</a:t>
                </a:r>
                <a:r>
                  <a:rPr lang="en-US" sz="2000" baseline="-25000">
                    <a:latin typeface="黑体" panose="02010609060101010101" pitchFamily="49" charset="-122"/>
                    <a:ea typeface="黑体" panose="02010609060101010101" pitchFamily="49" charset="-122"/>
                  </a:rPr>
                  <a:t>0</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32" name="Group 39"/>
              <p:cNvGrpSpPr/>
              <p:nvPr/>
            </p:nvGrpSpPr>
            <p:grpSpPr bwMode="auto">
              <a:xfrm flipH="1">
                <a:off x="3157" y="505"/>
                <a:ext cx="268" cy="1131"/>
                <a:chOff x="0" y="0"/>
                <a:chExt cx="283" cy="998"/>
              </a:xfrm>
            </p:grpSpPr>
            <p:sp>
              <p:nvSpPr>
                <p:cNvPr id="70" name="Line 38"/>
                <p:cNvSpPr>
                  <a:spLocks noChangeShapeType="1"/>
                </p:cNvSpPr>
                <p:nvPr/>
              </p:nvSpPr>
              <p:spPr bwMode="auto">
                <a:xfrm flipH="1">
                  <a:off x="0" y="38"/>
                  <a:ext cx="28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71" name="Line 39"/>
                <p:cNvSpPr>
                  <a:spLocks noChangeShapeType="1"/>
                </p:cNvSpPr>
                <p:nvPr/>
              </p:nvSpPr>
              <p:spPr bwMode="auto">
                <a:xfrm flipH="1">
                  <a:off x="0" y="278"/>
                  <a:ext cx="28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72" name="Line 40"/>
                <p:cNvSpPr>
                  <a:spLocks noChangeShapeType="1"/>
                </p:cNvSpPr>
                <p:nvPr/>
              </p:nvSpPr>
              <p:spPr bwMode="auto">
                <a:xfrm flipH="1">
                  <a:off x="0" y="518"/>
                  <a:ext cx="28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73" name="Line 41"/>
                <p:cNvSpPr>
                  <a:spLocks noChangeShapeType="1"/>
                </p:cNvSpPr>
                <p:nvPr/>
              </p:nvSpPr>
              <p:spPr bwMode="auto">
                <a:xfrm flipH="1">
                  <a:off x="0" y="758"/>
                  <a:ext cx="28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74" name="Line 42"/>
                <p:cNvSpPr>
                  <a:spLocks noChangeShapeType="1"/>
                </p:cNvSpPr>
                <p:nvPr/>
              </p:nvSpPr>
              <p:spPr bwMode="auto">
                <a:xfrm flipH="1">
                  <a:off x="0" y="998"/>
                  <a:ext cx="28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75" name="Oval 43"/>
                <p:cNvSpPr>
                  <a:spLocks noChangeArrowheads="1"/>
                </p:cNvSpPr>
                <p:nvPr/>
              </p:nvSpPr>
              <p:spPr bwMode="auto">
                <a:xfrm>
                  <a:off x="196" y="0"/>
                  <a:ext cx="79" cy="79"/>
                </a:xfrm>
                <a:prstGeom prst="ellipse">
                  <a:avLst/>
                </a:prstGeom>
                <a:solidFill>
                  <a:srgbClr val="FFFFFF"/>
                </a:solidFill>
                <a:ln w="12700">
                  <a:solidFill>
                    <a:schemeClr val="tx1"/>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黑体" panose="02010609060101010101" pitchFamily="49" charset="-122"/>
                    <a:ea typeface="黑体" panose="02010609060101010101" pitchFamily="49" charset="-122"/>
                  </a:endParaRPr>
                </a:p>
              </p:txBody>
            </p:sp>
          </p:grpSp>
          <p:sp>
            <p:nvSpPr>
              <p:cNvPr id="33" name="Text Box 44"/>
              <p:cNvSpPr txBox="1">
                <a:spLocks noChangeArrowheads="1"/>
              </p:cNvSpPr>
              <p:nvPr/>
            </p:nvSpPr>
            <p:spPr bwMode="auto">
              <a:xfrm>
                <a:off x="2899" y="462"/>
                <a:ext cx="249" cy="249"/>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C</a:t>
                </a:r>
                <a:r>
                  <a:rPr lang="en-US" sz="2000" baseline="-25000">
                    <a:latin typeface="黑体" panose="02010609060101010101" pitchFamily="49" charset="-122"/>
                    <a:ea typeface="黑体" panose="02010609060101010101" pitchFamily="49" charset="-122"/>
                  </a:rPr>
                  <a:t>n</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4" name="Line 45"/>
              <p:cNvSpPr>
                <a:spLocks noChangeShapeType="1"/>
              </p:cNvSpPr>
              <p:nvPr/>
            </p:nvSpPr>
            <p:spPr bwMode="auto">
              <a:xfrm>
                <a:off x="2970" y="471"/>
                <a:ext cx="71"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35" name="Text Box 46"/>
              <p:cNvSpPr txBox="1">
                <a:spLocks noChangeArrowheads="1"/>
              </p:cNvSpPr>
              <p:nvPr/>
            </p:nvSpPr>
            <p:spPr bwMode="auto">
              <a:xfrm>
                <a:off x="2906" y="734"/>
                <a:ext cx="235" cy="25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M</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6" name="Text Box 47"/>
              <p:cNvSpPr txBox="1">
                <a:spLocks noChangeArrowheads="1"/>
              </p:cNvSpPr>
              <p:nvPr/>
            </p:nvSpPr>
            <p:spPr bwMode="auto">
              <a:xfrm>
                <a:off x="2776" y="1003"/>
                <a:ext cx="327"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A=B</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7" name="Text Box 48"/>
              <p:cNvSpPr txBox="1">
                <a:spLocks noChangeArrowheads="1"/>
              </p:cNvSpPr>
              <p:nvPr/>
            </p:nvSpPr>
            <p:spPr bwMode="auto">
              <a:xfrm>
                <a:off x="2906" y="1290"/>
                <a:ext cx="235" cy="249"/>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P</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8" name="Text Box 49"/>
              <p:cNvSpPr txBox="1">
                <a:spLocks noChangeArrowheads="1"/>
              </p:cNvSpPr>
              <p:nvPr/>
            </p:nvSpPr>
            <p:spPr bwMode="auto">
              <a:xfrm>
                <a:off x="2913" y="1551"/>
                <a:ext cx="232"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G</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9" name="Text Box 50"/>
              <p:cNvSpPr txBox="1">
                <a:spLocks noChangeArrowheads="1"/>
              </p:cNvSpPr>
              <p:nvPr/>
            </p:nvSpPr>
            <p:spPr bwMode="auto">
              <a:xfrm>
                <a:off x="1171" y="734"/>
                <a:ext cx="1106" cy="459"/>
              </a:xfrm>
              <a:prstGeom prst="rect">
                <a:avLst/>
              </a:prstGeom>
              <a:noFill/>
              <a:ln w="9525">
                <a:noFill/>
                <a:miter lim="800000"/>
              </a:ln>
            </p:spPr>
            <p:txBody>
              <a:bodyPr lIns="0" tIns="0" rIns="0" bIns="0"/>
              <a:lstStyle/>
              <a:p>
                <a:pPr marL="342900" indent="-342900" algn="ctr">
                  <a:lnSpc>
                    <a:spcPct val="130000"/>
                  </a:lnSpc>
                  <a:spcBef>
                    <a:spcPct val="20000"/>
                  </a:spcBef>
                  <a:buClr>
                    <a:schemeClr val="hlink"/>
                  </a:buClr>
                  <a:buSzPct val="65000"/>
                  <a:defRPr/>
                </a:pPr>
                <a:r>
                  <a:rPr lang="en-US" sz="2800" dirty="0">
                    <a:latin typeface="Segoe UI Black" panose="020B0A02040204020203" pitchFamily="34" charset="0"/>
                    <a:ea typeface="Segoe UI Black" panose="020B0A02040204020203" pitchFamily="34" charset="0"/>
                    <a:cs typeface="Segoe UI Black" panose="020B0A02040204020203" pitchFamily="34" charset="0"/>
                  </a:rPr>
                  <a:t>SN74181</a:t>
                </a:r>
                <a:endParaRPr lang="en-US" sz="2800" dirty="0">
                  <a:latin typeface="Segoe UI Black" panose="020B0A02040204020203" pitchFamily="34" charset="0"/>
                  <a:ea typeface="Segoe UI Black" panose="020B0A02040204020203" pitchFamily="34" charset="0"/>
                  <a:cs typeface="Segoe UI Black" panose="020B0A02040204020203" pitchFamily="34" charset="0"/>
                </a:endParaRPr>
              </a:p>
              <a:p>
                <a:pPr marL="342900" indent="-342900" algn="ctr">
                  <a:lnSpc>
                    <a:spcPct val="130000"/>
                  </a:lnSpc>
                  <a:spcBef>
                    <a:spcPct val="20000"/>
                  </a:spcBef>
                  <a:buClr>
                    <a:schemeClr val="hlink"/>
                  </a:buClr>
                  <a:buSzPct val="65000"/>
                  <a:defRPr/>
                </a:pPr>
                <a:r>
                  <a:rPr lang="en-US" sz="2800" dirty="0">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2800" b="1" dirty="0">
                    <a:latin typeface="Segoe UI Black" panose="020B0A02040204020203" pitchFamily="34" charset="0"/>
                    <a:ea typeface="黑体" panose="02010609060101010101" pitchFamily="49" charset="-122"/>
                    <a:cs typeface="Segoe UI Black" panose="020B0A02040204020203" pitchFamily="34" charset="0"/>
                  </a:rPr>
                  <a:t>位</a:t>
                </a:r>
                <a:r>
                  <a:rPr lang="en-US" sz="2800" dirty="0">
                    <a:latin typeface="Segoe UI Black" panose="020B0A02040204020203" pitchFamily="34" charset="0"/>
                    <a:ea typeface="Segoe UI Black" panose="020B0A02040204020203" pitchFamily="34" charset="0"/>
                    <a:cs typeface="Segoe UI Black" panose="020B0A02040204020203" pitchFamily="34" charset="0"/>
                  </a:rPr>
                  <a:t>ALU</a:t>
                </a:r>
                <a:endParaRPr lang="en-US" sz="28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Line 51"/>
              <p:cNvSpPr>
                <a:spLocks noChangeShapeType="1"/>
              </p:cNvSpPr>
              <p:nvPr/>
            </p:nvSpPr>
            <p:spPr bwMode="auto">
              <a:xfrm rot="16200000" flipH="1">
                <a:off x="587" y="160"/>
                <a:ext cx="32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41" name="Line 52"/>
              <p:cNvSpPr>
                <a:spLocks noChangeShapeType="1"/>
              </p:cNvSpPr>
              <p:nvPr/>
            </p:nvSpPr>
            <p:spPr bwMode="auto">
              <a:xfrm rot="16200000" flipH="1">
                <a:off x="2507" y="160"/>
                <a:ext cx="32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42" name="Line 53"/>
              <p:cNvSpPr>
                <a:spLocks noChangeShapeType="1"/>
              </p:cNvSpPr>
              <p:nvPr/>
            </p:nvSpPr>
            <p:spPr bwMode="auto">
              <a:xfrm rot="16200000" flipH="1">
                <a:off x="1227" y="160"/>
                <a:ext cx="32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43" name="Line 54"/>
              <p:cNvSpPr>
                <a:spLocks noChangeShapeType="1"/>
              </p:cNvSpPr>
              <p:nvPr/>
            </p:nvSpPr>
            <p:spPr bwMode="auto">
              <a:xfrm rot="16200000" flipH="1">
                <a:off x="1867" y="160"/>
                <a:ext cx="32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44" name="Text Box 55"/>
              <p:cNvSpPr txBox="1">
                <a:spLocks noChangeArrowheads="1"/>
              </p:cNvSpPr>
              <p:nvPr/>
            </p:nvSpPr>
            <p:spPr bwMode="auto">
              <a:xfrm>
                <a:off x="638" y="363"/>
                <a:ext cx="234"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F</a:t>
                </a:r>
                <a:r>
                  <a:rPr lang="en-US" sz="2000" baseline="-25000">
                    <a:latin typeface="黑体" panose="02010609060101010101" pitchFamily="49" charset="-122"/>
                    <a:ea typeface="黑体" panose="02010609060101010101" pitchFamily="49" charset="-122"/>
                  </a:rPr>
                  <a:t>3</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5" name="Text Box 56"/>
              <p:cNvSpPr txBox="1">
                <a:spLocks noChangeArrowheads="1"/>
              </p:cNvSpPr>
              <p:nvPr/>
            </p:nvSpPr>
            <p:spPr bwMode="auto">
              <a:xfrm>
                <a:off x="1278" y="363"/>
                <a:ext cx="234"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F</a:t>
                </a:r>
                <a:r>
                  <a:rPr lang="en-US" sz="2000" baseline="-25000">
                    <a:latin typeface="黑体" panose="02010609060101010101" pitchFamily="49" charset="-122"/>
                    <a:ea typeface="黑体" panose="02010609060101010101" pitchFamily="49" charset="-122"/>
                  </a:rPr>
                  <a:t>2</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6" name="Text Box 57"/>
              <p:cNvSpPr txBox="1">
                <a:spLocks noChangeArrowheads="1"/>
              </p:cNvSpPr>
              <p:nvPr/>
            </p:nvSpPr>
            <p:spPr bwMode="auto">
              <a:xfrm>
                <a:off x="1925" y="363"/>
                <a:ext cx="232"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F</a:t>
                </a:r>
                <a:r>
                  <a:rPr lang="en-US" sz="2000" baseline="-25000">
                    <a:latin typeface="黑体" panose="02010609060101010101" pitchFamily="49" charset="-122"/>
                    <a:ea typeface="黑体" panose="02010609060101010101" pitchFamily="49" charset="-122"/>
                  </a:rPr>
                  <a:t>1</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7" name="Text Box 58"/>
              <p:cNvSpPr txBox="1">
                <a:spLocks noChangeArrowheads="1"/>
              </p:cNvSpPr>
              <p:nvPr/>
            </p:nvSpPr>
            <p:spPr bwMode="auto">
              <a:xfrm>
                <a:off x="2557" y="363"/>
                <a:ext cx="235"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F</a:t>
                </a:r>
                <a:r>
                  <a:rPr lang="en-US" sz="2000" baseline="-25000">
                    <a:latin typeface="黑体" panose="02010609060101010101" pitchFamily="49" charset="-122"/>
                    <a:ea typeface="黑体" panose="02010609060101010101" pitchFamily="49" charset="-122"/>
                  </a:rPr>
                  <a:t>0</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8" name="Text Box 59"/>
              <p:cNvSpPr txBox="1">
                <a:spLocks noChangeArrowheads="1"/>
              </p:cNvSpPr>
              <p:nvPr/>
            </p:nvSpPr>
            <p:spPr bwMode="auto">
              <a:xfrm>
                <a:off x="1991" y="1868"/>
                <a:ext cx="235"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18</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9" name="Text Box 60"/>
              <p:cNvSpPr txBox="1">
                <a:spLocks noChangeArrowheads="1"/>
              </p:cNvSpPr>
              <p:nvPr/>
            </p:nvSpPr>
            <p:spPr bwMode="auto">
              <a:xfrm>
                <a:off x="2216" y="1868"/>
                <a:ext cx="235"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20</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0" name="Text Box 61"/>
              <p:cNvSpPr txBox="1">
                <a:spLocks noChangeArrowheads="1"/>
              </p:cNvSpPr>
              <p:nvPr/>
            </p:nvSpPr>
            <p:spPr bwMode="auto">
              <a:xfrm>
                <a:off x="2444" y="1868"/>
                <a:ext cx="234"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22</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1" name="Text Box 62"/>
              <p:cNvSpPr txBox="1">
                <a:spLocks noChangeArrowheads="1"/>
              </p:cNvSpPr>
              <p:nvPr/>
            </p:nvSpPr>
            <p:spPr bwMode="auto">
              <a:xfrm>
                <a:off x="2671" y="1868"/>
                <a:ext cx="235"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1</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2" name="Text Box 63"/>
              <p:cNvSpPr txBox="1">
                <a:spLocks noChangeArrowheads="1"/>
              </p:cNvSpPr>
              <p:nvPr/>
            </p:nvSpPr>
            <p:spPr bwMode="auto">
              <a:xfrm>
                <a:off x="320" y="1902"/>
                <a:ext cx="235"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19</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3" name="Text Box 64"/>
              <p:cNvSpPr txBox="1">
                <a:spLocks noChangeArrowheads="1"/>
              </p:cNvSpPr>
              <p:nvPr/>
            </p:nvSpPr>
            <p:spPr bwMode="auto">
              <a:xfrm>
                <a:off x="545" y="1902"/>
                <a:ext cx="232"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21</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4" name="Text Box 65"/>
              <p:cNvSpPr txBox="1">
                <a:spLocks noChangeArrowheads="1"/>
              </p:cNvSpPr>
              <p:nvPr/>
            </p:nvSpPr>
            <p:spPr bwMode="auto">
              <a:xfrm>
                <a:off x="773" y="1902"/>
                <a:ext cx="232"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23</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5" name="Text Box 66"/>
              <p:cNvSpPr txBox="1">
                <a:spLocks noChangeArrowheads="1"/>
              </p:cNvSpPr>
              <p:nvPr/>
            </p:nvSpPr>
            <p:spPr bwMode="auto">
              <a:xfrm>
                <a:off x="1000" y="1902"/>
                <a:ext cx="233" cy="2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2</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6" name="Text Box 67"/>
              <p:cNvSpPr txBox="1">
                <a:spLocks noChangeArrowheads="1"/>
              </p:cNvSpPr>
              <p:nvPr/>
            </p:nvSpPr>
            <p:spPr bwMode="auto">
              <a:xfrm>
                <a:off x="3195" y="332"/>
                <a:ext cx="192" cy="246"/>
              </a:xfrm>
              <a:prstGeom prst="rect">
                <a:avLst/>
              </a:prstGeom>
              <a:noFill/>
              <a:ln w="9525">
                <a:noFill/>
                <a:miter lim="800000"/>
              </a:ln>
            </p:spPr>
            <p:txBody>
              <a:bodyPr lIns="0" tIns="0" rIns="0" bIns="0"/>
              <a:lstStyle/>
              <a:p>
                <a:pPr marL="342900" indent="-342900" algn="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7</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7" name="Text Box 68"/>
              <p:cNvSpPr txBox="1">
                <a:spLocks noChangeArrowheads="1"/>
              </p:cNvSpPr>
              <p:nvPr/>
            </p:nvSpPr>
            <p:spPr bwMode="auto">
              <a:xfrm>
                <a:off x="3195" y="609"/>
                <a:ext cx="192" cy="250"/>
              </a:xfrm>
              <a:prstGeom prst="rect">
                <a:avLst/>
              </a:prstGeom>
              <a:noFill/>
              <a:ln w="9525">
                <a:noFill/>
                <a:miter lim="800000"/>
              </a:ln>
            </p:spPr>
            <p:txBody>
              <a:bodyPr lIns="0" tIns="0" rIns="0" bIns="0"/>
              <a:lstStyle/>
              <a:p>
                <a:pPr marL="342900" indent="-342900" algn="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8</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8" name="Text Box 69"/>
              <p:cNvSpPr txBox="1">
                <a:spLocks noChangeArrowheads="1"/>
              </p:cNvSpPr>
              <p:nvPr/>
            </p:nvSpPr>
            <p:spPr bwMode="auto">
              <a:xfrm>
                <a:off x="3195" y="876"/>
                <a:ext cx="192" cy="247"/>
              </a:xfrm>
              <a:prstGeom prst="rect">
                <a:avLst/>
              </a:prstGeom>
              <a:noFill/>
              <a:ln w="9525">
                <a:noFill/>
                <a:miter lim="800000"/>
              </a:ln>
            </p:spPr>
            <p:txBody>
              <a:bodyPr lIns="0" tIns="0" rIns="0" bIns="0"/>
              <a:lstStyle/>
              <a:p>
                <a:pPr marL="342900" indent="-342900" algn="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14</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 name="Text Box 70"/>
              <p:cNvSpPr txBox="1">
                <a:spLocks noChangeArrowheads="1"/>
              </p:cNvSpPr>
              <p:nvPr/>
            </p:nvSpPr>
            <p:spPr bwMode="auto">
              <a:xfrm>
                <a:off x="3195" y="1157"/>
                <a:ext cx="192" cy="246"/>
              </a:xfrm>
              <a:prstGeom prst="rect">
                <a:avLst/>
              </a:prstGeom>
              <a:noFill/>
              <a:ln w="9525">
                <a:noFill/>
                <a:miter lim="800000"/>
              </a:ln>
            </p:spPr>
            <p:txBody>
              <a:bodyPr lIns="0" tIns="0" rIns="0" bIns="0"/>
              <a:lstStyle/>
              <a:p>
                <a:pPr marL="342900" indent="-342900" algn="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15</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0" name="Text Box 71"/>
              <p:cNvSpPr txBox="1">
                <a:spLocks noChangeArrowheads="1"/>
              </p:cNvSpPr>
              <p:nvPr/>
            </p:nvSpPr>
            <p:spPr bwMode="auto">
              <a:xfrm>
                <a:off x="3195" y="1429"/>
                <a:ext cx="192" cy="246"/>
              </a:xfrm>
              <a:prstGeom prst="rect">
                <a:avLst/>
              </a:prstGeom>
              <a:noFill/>
              <a:ln w="9525">
                <a:noFill/>
                <a:miter lim="800000"/>
              </a:ln>
            </p:spPr>
            <p:txBody>
              <a:bodyPr lIns="0" tIns="0" rIns="0" bIns="0"/>
              <a:lstStyle/>
              <a:p>
                <a:pPr marL="342900" indent="-342900" algn="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17</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1" name="Text Box 72"/>
              <p:cNvSpPr txBox="1">
                <a:spLocks noChangeArrowheads="1"/>
              </p:cNvSpPr>
              <p:nvPr/>
            </p:nvSpPr>
            <p:spPr bwMode="auto">
              <a:xfrm>
                <a:off x="474" y="54"/>
                <a:ext cx="232"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dirty="0">
                    <a:latin typeface="黑体" panose="02010609060101010101" pitchFamily="49" charset="-122"/>
                    <a:ea typeface="黑体" panose="02010609060101010101" pitchFamily="49" charset="-122"/>
                  </a:rPr>
                  <a:t>13</a:t>
                </a:r>
                <a:endParaRPr lang="en-US" sz="2000"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2" name="Text Box 73"/>
              <p:cNvSpPr txBox="1">
                <a:spLocks noChangeArrowheads="1"/>
              </p:cNvSpPr>
              <p:nvPr/>
            </p:nvSpPr>
            <p:spPr bwMode="auto">
              <a:xfrm>
                <a:off x="1114" y="54"/>
                <a:ext cx="232"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11</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3" name="Text Box 74"/>
              <p:cNvSpPr txBox="1">
                <a:spLocks noChangeArrowheads="1"/>
              </p:cNvSpPr>
              <p:nvPr/>
            </p:nvSpPr>
            <p:spPr bwMode="auto">
              <a:xfrm>
                <a:off x="1761" y="54"/>
                <a:ext cx="232"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10</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4" name="Text Box 75"/>
              <p:cNvSpPr txBox="1">
                <a:spLocks noChangeArrowheads="1"/>
              </p:cNvSpPr>
              <p:nvPr/>
            </p:nvSpPr>
            <p:spPr bwMode="auto">
              <a:xfrm>
                <a:off x="2394" y="54"/>
                <a:ext cx="232" cy="24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9</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5" name="Text Box 76"/>
              <p:cNvSpPr txBox="1">
                <a:spLocks noChangeArrowheads="1"/>
              </p:cNvSpPr>
              <p:nvPr/>
            </p:nvSpPr>
            <p:spPr bwMode="auto">
              <a:xfrm>
                <a:off x="36" y="349"/>
                <a:ext cx="232" cy="249"/>
              </a:xfrm>
              <a:prstGeom prst="rect">
                <a:avLst/>
              </a:prstGeom>
              <a:noFill/>
              <a:ln w="9525">
                <a:noFill/>
                <a:miter lim="800000"/>
              </a:ln>
            </p:spPr>
            <p:txBody>
              <a:bodyPr lIns="0" tIns="0" rIns="0" bIns="0"/>
              <a:lstStyle/>
              <a:p>
                <a:pPr marL="342900" indent="-342900" algn="just">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16</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6" name="Text Box 77"/>
              <p:cNvSpPr txBox="1">
                <a:spLocks noChangeArrowheads="1"/>
              </p:cNvSpPr>
              <p:nvPr/>
            </p:nvSpPr>
            <p:spPr bwMode="auto">
              <a:xfrm>
                <a:off x="36" y="629"/>
                <a:ext cx="232" cy="247"/>
              </a:xfrm>
              <a:prstGeom prst="rect">
                <a:avLst/>
              </a:prstGeom>
              <a:noFill/>
              <a:ln w="9525">
                <a:noFill/>
                <a:miter lim="800000"/>
              </a:ln>
            </p:spPr>
            <p:txBody>
              <a:bodyPr lIns="0" tIns="0" rIns="0" bIns="0"/>
              <a:lstStyle/>
              <a:p>
                <a:pPr marL="342900" indent="-342900" algn="just">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3</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7" name="Text Box 78"/>
              <p:cNvSpPr txBox="1">
                <a:spLocks noChangeArrowheads="1"/>
              </p:cNvSpPr>
              <p:nvPr/>
            </p:nvSpPr>
            <p:spPr bwMode="auto">
              <a:xfrm>
                <a:off x="36" y="893"/>
                <a:ext cx="232" cy="249"/>
              </a:xfrm>
              <a:prstGeom prst="rect">
                <a:avLst/>
              </a:prstGeom>
              <a:noFill/>
              <a:ln w="9525">
                <a:noFill/>
                <a:miter lim="800000"/>
              </a:ln>
            </p:spPr>
            <p:txBody>
              <a:bodyPr lIns="0" tIns="0" rIns="0" bIns="0"/>
              <a:lstStyle/>
              <a:p>
                <a:pPr marL="342900" indent="-342900" algn="just">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4</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8" name="Text Box 79"/>
              <p:cNvSpPr txBox="1">
                <a:spLocks noChangeArrowheads="1"/>
              </p:cNvSpPr>
              <p:nvPr/>
            </p:nvSpPr>
            <p:spPr bwMode="auto">
              <a:xfrm>
                <a:off x="36" y="1176"/>
                <a:ext cx="232" cy="247"/>
              </a:xfrm>
              <a:prstGeom prst="rect">
                <a:avLst/>
              </a:prstGeom>
              <a:noFill/>
              <a:ln w="9525">
                <a:noFill/>
                <a:miter lim="800000"/>
              </a:ln>
            </p:spPr>
            <p:txBody>
              <a:bodyPr lIns="0" tIns="0" rIns="0" bIns="0"/>
              <a:lstStyle/>
              <a:p>
                <a:pPr marL="342900" indent="-342900" algn="just">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5</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9" name="Text Box 80"/>
              <p:cNvSpPr txBox="1">
                <a:spLocks noChangeArrowheads="1"/>
              </p:cNvSpPr>
              <p:nvPr/>
            </p:nvSpPr>
            <p:spPr bwMode="auto">
              <a:xfrm>
                <a:off x="36" y="1449"/>
                <a:ext cx="232" cy="246"/>
              </a:xfrm>
              <a:prstGeom prst="rect">
                <a:avLst/>
              </a:prstGeom>
              <a:noFill/>
              <a:ln w="9525">
                <a:noFill/>
                <a:miter lim="800000"/>
              </a:ln>
            </p:spPr>
            <p:txBody>
              <a:bodyPr lIns="0" tIns="0" rIns="0" bIns="0"/>
              <a:lstStyle/>
              <a:p>
                <a:pPr marL="342900" indent="-342900" algn="just">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6</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sp>
          <p:nvSpPr>
            <p:cNvPr id="8" name="Rectangle 81"/>
            <p:cNvSpPr>
              <a:spLocks noChangeArrowheads="1"/>
            </p:cNvSpPr>
            <p:nvPr/>
          </p:nvSpPr>
          <p:spPr bwMode="auto">
            <a:xfrm>
              <a:off x="1422" y="384"/>
              <a:ext cx="237"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a:latin typeface="黑体" panose="02010609060101010101" pitchFamily="49" charset="-122"/>
                  <a:ea typeface="黑体" panose="02010609060101010101" pitchFamily="49" charset="-122"/>
                </a:rPr>
                <a:t>C</a:t>
              </a:r>
              <a:r>
                <a:rPr lang="en-US" altLang="zh-CN" sz="1800" baseline="-25000">
                  <a:latin typeface="黑体" panose="02010609060101010101" pitchFamily="49" charset="-122"/>
                  <a:ea typeface="黑体" panose="02010609060101010101" pitchFamily="49" charset="-122"/>
                </a:rPr>
                <a:t>0</a:t>
              </a:r>
              <a:endParaRPr lang="en-US" altLang="zh-CN" sz="1800" baseline="-25000">
                <a:latin typeface="黑体" panose="02010609060101010101" pitchFamily="49" charset="-122"/>
                <a:ea typeface="黑体" panose="02010609060101010101" pitchFamily="49" charset="-122"/>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SN74181</a:t>
            </a:r>
            <a:endParaRPr lang="zh-CN" altLang="en-US" dirty="0"/>
          </a:p>
        </p:txBody>
      </p:sp>
      <p:pic>
        <p:nvPicPr>
          <p:cNvPr id="4" name="Picture 2" descr="331"/>
          <p:cNvPicPr>
            <a:picLocks noChangeAspect="1" noChangeArrowheads="1"/>
          </p:cNvPicPr>
          <p:nvPr/>
        </p:nvPicPr>
        <p:blipFill rotWithShape="1">
          <a:blip r:embed="rId1" cstate="print">
            <a:clrChange>
              <a:clrFrom>
                <a:srgbClr val="FEFEFE"/>
              </a:clrFrom>
              <a:clrTo>
                <a:srgbClr val="FEFEFE">
                  <a:alpha val="0"/>
                </a:srgbClr>
              </a:clrTo>
            </a:clrChange>
            <a:extLst>
              <a:ext uri="{28A0092B-C50C-407E-A947-70E740481C1C}">
                <a14:useLocalDpi xmlns:a14="http://schemas.microsoft.com/office/drawing/2010/main" val="0"/>
              </a:ext>
            </a:extLst>
          </a:blip>
          <a:srcRect b="5607"/>
          <a:stretch>
            <a:fillRect/>
          </a:stretch>
        </p:blipFill>
        <p:spPr bwMode="auto">
          <a:xfrm>
            <a:off x="2019300" y="476166"/>
            <a:ext cx="8984122" cy="6165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889500" y="1828800"/>
            <a:ext cx="5473700" cy="2260600"/>
          </a:xfrm>
          <a:prstGeom prst="rect">
            <a:avLst/>
          </a:prstGeom>
          <a:solidFill>
            <a:srgbClr val="CCFF66">
              <a:alpha val="61960"/>
            </a:srgbClr>
          </a:solidFill>
          <a:ln w="9525">
            <a:solidFill>
              <a:srgbClr val="D4184B"/>
            </a:solidFill>
            <a:miter lim="800000"/>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6" name="Rectangle 4"/>
          <p:cNvSpPr>
            <a:spLocks noChangeArrowheads="1"/>
          </p:cNvSpPr>
          <p:nvPr/>
        </p:nvSpPr>
        <p:spPr bwMode="auto">
          <a:xfrm>
            <a:off x="2171700" y="4203700"/>
            <a:ext cx="7988300" cy="2209800"/>
          </a:xfrm>
          <a:prstGeom prst="rect">
            <a:avLst/>
          </a:prstGeom>
          <a:solidFill>
            <a:srgbClr val="00FFFF">
              <a:alpha val="21960"/>
            </a:srgbClr>
          </a:solidFill>
          <a:ln w="9525">
            <a:solidFill>
              <a:srgbClr val="D4184B"/>
            </a:solidFill>
            <a:miter lim="800000"/>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位</a:t>
            </a:r>
            <a:r>
              <a:rPr lang="zh-CN" altLang="en-US"/>
              <a:t>先行进位系统</a:t>
            </a:r>
            <a:endParaRPr lang="zh-CN" altLang="en-US" dirty="0"/>
          </a:p>
        </p:txBody>
      </p:sp>
      <p:grpSp>
        <p:nvGrpSpPr>
          <p:cNvPr id="5" name="Group 4"/>
          <p:cNvGrpSpPr/>
          <p:nvPr/>
        </p:nvGrpSpPr>
        <p:grpSpPr bwMode="auto">
          <a:xfrm>
            <a:off x="2197878" y="3786247"/>
            <a:ext cx="2460624" cy="1838325"/>
            <a:chOff x="-189" y="0"/>
            <a:chExt cx="1550" cy="1158"/>
          </a:xfrm>
        </p:grpSpPr>
        <p:sp>
          <p:nvSpPr>
            <p:cNvPr id="7" name="Line 5"/>
            <p:cNvSpPr>
              <a:spLocks noChangeShapeType="1"/>
            </p:cNvSpPr>
            <p:nvPr/>
          </p:nvSpPr>
          <p:spPr bwMode="auto">
            <a:xfrm>
              <a:off x="726"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8" name="Line 6"/>
            <p:cNvSpPr>
              <a:spLocks noChangeShapeType="1"/>
            </p:cNvSpPr>
            <p:nvPr/>
          </p:nvSpPr>
          <p:spPr bwMode="auto">
            <a:xfrm>
              <a:off x="363"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9" name="Line 7"/>
            <p:cNvSpPr>
              <a:spLocks noChangeShapeType="1"/>
            </p:cNvSpPr>
            <p:nvPr/>
          </p:nvSpPr>
          <p:spPr bwMode="auto">
            <a:xfrm>
              <a:off x="454"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0" name="Line 8"/>
            <p:cNvSpPr>
              <a:spLocks noChangeShapeType="1"/>
            </p:cNvSpPr>
            <p:nvPr/>
          </p:nvSpPr>
          <p:spPr bwMode="auto">
            <a:xfrm>
              <a:off x="544"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1" name="Line 9"/>
            <p:cNvSpPr>
              <a:spLocks noChangeShapeType="1"/>
            </p:cNvSpPr>
            <p:nvPr/>
          </p:nvSpPr>
          <p:spPr bwMode="auto">
            <a:xfrm>
              <a:off x="635"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2" name="Line 10"/>
            <p:cNvSpPr>
              <a:spLocks noChangeShapeType="1"/>
            </p:cNvSpPr>
            <p:nvPr/>
          </p:nvSpPr>
          <p:spPr bwMode="auto">
            <a:xfrm>
              <a:off x="816"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3" name="Line 11"/>
            <p:cNvSpPr>
              <a:spLocks noChangeShapeType="1"/>
            </p:cNvSpPr>
            <p:nvPr/>
          </p:nvSpPr>
          <p:spPr bwMode="auto">
            <a:xfrm>
              <a:off x="907"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4" name="Line 12"/>
            <p:cNvSpPr>
              <a:spLocks noChangeShapeType="1"/>
            </p:cNvSpPr>
            <p:nvPr/>
          </p:nvSpPr>
          <p:spPr bwMode="auto">
            <a:xfrm>
              <a:off x="998"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5" name="Line 13"/>
            <p:cNvSpPr>
              <a:spLocks noChangeShapeType="1"/>
            </p:cNvSpPr>
            <p:nvPr/>
          </p:nvSpPr>
          <p:spPr bwMode="auto">
            <a:xfrm>
              <a:off x="1089" y="408"/>
              <a:ext cx="181"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6" name="Line 14"/>
            <p:cNvSpPr>
              <a:spLocks noChangeShapeType="1"/>
            </p:cNvSpPr>
            <p:nvPr/>
          </p:nvSpPr>
          <p:spPr bwMode="auto">
            <a:xfrm>
              <a:off x="499"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7" name="Line 15"/>
            <p:cNvSpPr>
              <a:spLocks noChangeShapeType="1"/>
            </p:cNvSpPr>
            <p:nvPr/>
          </p:nvSpPr>
          <p:spPr bwMode="auto">
            <a:xfrm>
              <a:off x="862"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8" name="Rectangle 16"/>
            <p:cNvSpPr>
              <a:spLocks noChangeArrowheads="1"/>
            </p:cNvSpPr>
            <p:nvPr/>
          </p:nvSpPr>
          <p:spPr bwMode="auto">
            <a:xfrm>
              <a:off x="78" y="886"/>
              <a:ext cx="118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000">
                  <a:ea typeface="微软雅黑" panose="020B0503020204020204" pitchFamily="34" charset="-122"/>
                </a:rPr>
                <a:t>X</a:t>
              </a:r>
              <a:r>
                <a:rPr lang="en-US" altLang="zh-CN" sz="1000" baseline="-25000">
                  <a:ea typeface="微软雅黑" panose="020B0503020204020204" pitchFamily="34" charset="-122"/>
                </a:rPr>
                <a:t>15</a:t>
              </a:r>
              <a:r>
                <a:rPr lang="en-US" altLang="zh-CN" sz="1000">
                  <a:ea typeface="微软雅黑" panose="020B0503020204020204" pitchFamily="34" charset="-122"/>
                </a:rPr>
                <a:t>Y</a:t>
              </a:r>
              <a:r>
                <a:rPr lang="en-US" altLang="zh-CN" sz="1000" baseline="-25000">
                  <a:ea typeface="微软雅黑" panose="020B0503020204020204" pitchFamily="34" charset="-122"/>
                </a:rPr>
                <a:t>15</a:t>
              </a:r>
              <a:r>
                <a:rPr lang="en-US" altLang="zh-CN" sz="1000">
                  <a:ea typeface="微软雅黑" panose="020B0503020204020204" pitchFamily="34" charset="-122"/>
                </a:rPr>
                <a:t>X</a:t>
              </a:r>
              <a:r>
                <a:rPr lang="en-US" altLang="zh-CN" sz="1000" baseline="-25000">
                  <a:ea typeface="微软雅黑" panose="020B0503020204020204" pitchFamily="34" charset="-122"/>
                </a:rPr>
                <a:t>14</a:t>
              </a:r>
              <a:r>
                <a:rPr lang="en-US" altLang="zh-CN" sz="1000">
                  <a:ea typeface="微软雅黑" panose="020B0503020204020204" pitchFamily="34" charset="-122"/>
                </a:rPr>
                <a:t>Y</a:t>
              </a:r>
              <a:r>
                <a:rPr lang="en-US" altLang="zh-CN" sz="1000" baseline="-25000">
                  <a:ea typeface="微软雅黑" panose="020B0503020204020204" pitchFamily="34" charset="-122"/>
                </a:rPr>
                <a:t>14</a:t>
              </a:r>
              <a:r>
                <a:rPr lang="en-US" altLang="zh-CN" sz="1000">
                  <a:ea typeface="微软雅黑" panose="020B0503020204020204" pitchFamily="34" charset="-122"/>
                </a:rPr>
                <a:t>X</a:t>
              </a:r>
              <a:r>
                <a:rPr lang="en-US" altLang="zh-CN" sz="1000" baseline="-25000">
                  <a:ea typeface="微软雅黑" panose="020B0503020204020204" pitchFamily="34" charset="-122"/>
                </a:rPr>
                <a:t>13</a:t>
              </a:r>
              <a:r>
                <a:rPr lang="en-US" altLang="zh-CN" sz="1000">
                  <a:ea typeface="微软雅黑" panose="020B0503020204020204" pitchFamily="34" charset="-122"/>
                </a:rPr>
                <a:t>Y</a:t>
              </a:r>
              <a:r>
                <a:rPr lang="en-US" altLang="zh-CN" sz="1000" baseline="-25000">
                  <a:ea typeface="微软雅黑" panose="020B0503020204020204" pitchFamily="34" charset="-122"/>
                </a:rPr>
                <a:t>13</a:t>
              </a:r>
              <a:r>
                <a:rPr lang="en-US" altLang="zh-CN" sz="1000">
                  <a:ea typeface="微软雅黑" panose="020B0503020204020204" pitchFamily="34" charset="-122"/>
                </a:rPr>
                <a:t>X</a:t>
              </a:r>
              <a:r>
                <a:rPr lang="en-US" altLang="zh-CN" sz="1000" baseline="-25000">
                  <a:ea typeface="微软雅黑" panose="020B0503020204020204" pitchFamily="34" charset="-122"/>
                </a:rPr>
                <a:t>12</a:t>
              </a:r>
              <a:r>
                <a:rPr lang="en-US" altLang="zh-CN" sz="1000">
                  <a:ea typeface="微软雅黑" panose="020B0503020204020204" pitchFamily="34" charset="-122"/>
                </a:rPr>
                <a:t>Y</a:t>
              </a:r>
              <a:r>
                <a:rPr lang="en-US" altLang="zh-CN" sz="1000" baseline="-25000">
                  <a:ea typeface="微软雅黑" panose="020B0503020204020204" pitchFamily="34" charset="-122"/>
                </a:rPr>
                <a:t>12</a:t>
              </a:r>
              <a:endParaRPr lang="en-US" altLang="zh-CN" sz="1000" baseline="-25000" dirty="0">
                <a:ea typeface="微软雅黑" panose="020B0503020204020204" pitchFamily="34" charset="-122"/>
              </a:endParaRPr>
            </a:p>
          </p:txBody>
        </p:sp>
        <p:sp>
          <p:nvSpPr>
            <p:cNvPr id="19" name="Rectangle 17"/>
            <p:cNvSpPr>
              <a:spLocks noChangeArrowheads="1"/>
            </p:cNvSpPr>
            <p:nvPr/>
          </p:nvSpPr>
          <p:spPr bwMode="auto">
            <a:xfrm>
              <a:off x="1043" y="91"/>
              <a:ext cx="31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300" dirty="0">
                  <a:ea typeface="微软雅黑" panose="020B0503020204020204" pitchFamily="34" charset="-122"/>
                </a:rPr>
                <a:t>C</a:t>
              </a:r>
              <a:r>
                <a:rPr lang="en-US" altLang="zh-CN" sz="1300" baseline="-25000" dirty="0">
                  <a:ea typeface="微软雅黑" panose="020B0503020204020204" pitchFamily="34" charset="-122"/>
                </a:rPr>
                <a:t>12</a:t>
              </a:r>
              <a:endParaRPr lang="en-US" altLang="zh-CN" sz="1300" baseline="-25000" dirty="0">
                <a:ea typeface="微软雅黑" panose="020B0503020204020204" pitchFamily="34" charset="-122"/>
              </a:endParaRPr>
            </a:p>
          </p:txBody>
        </p:sp>
        <p:sp>
          <p:nvSpPr>
            <p:cNvPr id="20" name="Line 18"/>
            <p:cNvSpPr>
              <a:spLocks noChangeShapeType="1"/>
            </p:cNvSpPr>
            <p:nvPr/>
          </p:nvSpPr>
          <p:spPr bwMode="auto">
            <a:xfrm>
              <a:off x="91" y="409"/>
              <a:ext cx="181"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21" name="Rectangle 19"/>
            <p:cNvSpPr>
              <a:spLocks noChangeArrowheads="1"/>
            </p:cNvSpPr>
            <p:nvPr/>
          </p:nvSpPr>
          <p:spPr bwMode="auto">
            <a:xfrm>
              <a:off x="227" y="46"/>
              <a:ext cx="68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300" b="1">
                  <a:solidFill>
                    <a:schemeClr val="accent2">
                      <a:lumMod val="75000"/>
                    </a:schemeClr>
                  </a:solidFill>
                  <a:ea typeface="微软雅黑" panose="020B0503020204020204" pitchFamily="34" charset="-122"/>
                </a:rPr>
                <a:t>P</a:t>
              </a:r>
              <a:r>
                <a:rPr lang="zh-CN" altLang="en-US" sz="1300" b="1" baseline="30000">
                  <a:solidFill>
                    <a:schemeClr val="accent2">
                      <a:lumMod val="75000"/>
                    </a:schemeClr>
                  </a:solidFill>
                  <a:ea typeface="微软雅黑" panose="020B0503020204020204" pitchFamily="34" charset="-122"/>
                </a:rPr>
                <a:t>*</a:t>
              </a:r>
              <a:r>
                <a:rPr lang="en-US" altLang="zh-CN" sz="1300" b="1" baseline="-25000">
                  <a:solidFill>
                    <a:schemeClr val="accent2">
                      <a:lumMod val="75000"/>
                    </a:schemeClr>
                  </a:solidFill>
                  <a:ea typeface="微软雅黑" panose="020B0503020204020204" pitchFamily="34" charset="-122"/>
                </a:rPr>
                <a:t>       </a:t>
              </a:r>
              <a:r>
                <a:rPr lang="en-US" altLang="zh-CN" sz="1300" b="1">
                  <a:solidFill>
                    <a:schemeClr val="accent2">
                      <a:lumMod val="75000"/>
                    </a:schemeClr>
                  </a:solidFill>
                  <a:ea typeface="微软雅黑" panose="020B0503020204020204" pitchFamily="34" charset="-122"/>
                </a:rPr>
                <a:t>G</a:t>
              </a:r>
              <a:r>
                <a:rPr lang="zh-CN" altLang="en-US" sz="1300" b="1" baseline="30000">
                  <a:solidFill>
                    <a:schemeClr val="accent2">
                      <a:lumMod val="75000"/>
                    </a:schemeClr>
                  </a:solidFill>
                  <a:ea typeface="微软雅黑" panose="020B0503020204020204" pitchFamily="34" charset="-122"/>
                </a:rPr>
                <a:t>*</a:t>
              </a:r>
              <a:endParaRPr lang="en-US" altLang="zh-CN" sz="1300" b="1" baseline="30000" dirty="0">
                <a:solidFill>
                  <a:schemeClr val="accent2">
                    <a:lumMod val="75000"/>
                  </a:schemeClr>
                </a:solidFill>
                <a:ea typeface="微软雅黑" panose="020B0503020204020204" pitchFamily="34" charset="-122"/>
              </a:endParaRPr>
            </a:p>
          </p:txBody>
        </p:sp>
        <p:sp>
          <p:nvSpPr>
            <p:cNvPr id="6" name="Rectangle 4"/>
            <p:cNvSpPr>
              <a:spLocks noChangeArrowheads="1"/>
            </p:cNvSpPr>
            <p:nvPr/>
          </p:nvSpPr>
          <p:spPr bwMode="auto">
            <a:xfrm>
              <a:off x="272" y="272"/>
              <a:ext cx="817" cy="318"/>
            </a:xfrm>
            <a:prstGeom prst="rect">
              <a:avLst/>
            </a:prstGeom>
            <a:solidFill>
              <a:srgbClr val="CCFF66"/>
            </a:solidFill>
            <a:ln w="19050">
              <a:solidFill>
                <a:schemeClr val="tx1"/>
              </a:solidFill>
              <a:miter lim="800000"/>
            </a:ln>
            <a:effectLst>
              <a:outerShdw blurRad="50800" dist="38100" dir="5400000" algn="t" rotWithShape="0">
                <a:prstClr val="black">
                  <a:alpha val="40000"/>
                </a:prstClr>
              </a:outerShdw>
            </a:effectLst>
          </p:spPr>
          <p:txBody>
            <a:bodyPr anchor="ctr" anchorCtr="1"/>
            <a:lstStyle>
              <a:lvl1pPr marL="469900" indent="-469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zh-CN" altLang="en-US" sz="1200" u="none" dirty="0">
                  <a:solidFill>
                    <a:schemeClr val="tx1"/>
                  </a:solidFill>
                  <a:latin typeface="宋体" panose="02010600030101010101" pitchFamily="2" charset="-122"/>
                  <a:ea typeface="微软雅黑" panose="020B0503020204020204" pitchFamily="34" charset="-122"/>
                </a:rPr>
                <a:t>四位快速加法器</a:t>
              </a:r>
              <a:endParaRPr lang="en-US" altLang="zh-CN" sz="1200" u="none" baseline="-25000" dirty="0">
                <a:solidFill>
                  <a:schemeClr val="folHlink"/>
                </a:solidFill>
                <a:latin typeface="Verdana" panose="020B0604030504040204" pitchFamily="34" charset="0"/>
                <a:ea typeface="微软雅黑" panose="020B0503020204020204" pitchFamily="34" charset="-122"/>
              </a:endParaRPr>
            </a:p>
          </p:txBody>
        </p:sp>
        <p:sp>
          <p:nvSpPr>
            <p:cNvPr id="121" name="Rectangle 19"/>
            <p:cNvSpPr>
              <a:spLocks noChangeArrowheads="1"/>
            </p:cNvSpPr>
            <p:nvPr/>
          </p:nvSpPr>
          <p:spPr bwMode="auto">
            <a:xfrm>
              <a:off x="-189" y="219"/>
              <a:ext cx="68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300" b="1" dirty="0">
                  <a:solidFill>
                    <a:srgbClr val="00B050"/>
                  </a:solidFill>
                  <a:ea typeface="微软雅黑" panose="020B0503020204020204" pitchFamily="34" charset="-122"/>
                </a:rPr>
                <a:t>C</a:t>
              </a:r>
              <a:r>
                <a:rPr lang="en-US" altLang="zh-CN" sz="1300" b="1" baseline="-25000" dirty="0">
                  <a:solidFill>
                    <a:srgbClr val="00B050"/>
                  </a:solidFill>
                  <a:ea typeface="微软雅黑" panose="020B0503020204020204" pitchFamily="34" charset="-122"/>
                </a:rPr>
                <a:t>16</a:t>
              </a:r>
              <a:endParaRPr lang="en-US" altLang="zh-CN" sz="1300" b="1" baseline="30000" dirty="0">
                <a:solidFill>
                  <a:srgbClr val="00B050"/>
                </a:solidFill>
                <a:ea typeface="微软雅黑" panose="020B0503020204020204" pitchFamily="34" charset="-122"/>
              </a:endParaRPr>
            </a:p>
          </p:txBody>
        </p:sp>
      </p:grpSp>
      <p:grpSp>
        <p:nvGrpSpPr>
          <p:cNvPr id="22" name="Group 21"/>
          <p:cNvGrpSpPr/>
          <p:nvPr/>
        </p:nvGrpSpPr>
        <p:grpSpPr bwMode="auto">
          <a:xfrm>
            <a:off x="4645801" y="3786246"/>
            <a:ext cx="2030413" cy="1862138"/>
            <a:chOff x="-8" y="0"/>
            <a:chExt cx="1279" cy="1173"/>
          </a:xfrm>
        </p:grpSpPr>
        <p:grpSp>
          <p:nvGrpSpPr>
            <p:cNvPr id="23" name="Group 22"/>
            <p:cNvGrpSpPr/>
            <p:nvPr/>
          </p:nvGrpSpPr>
          <p:grpSpPr bwMode="auto">
            <a:xfrm>
              <a:off x="-8" y="0"/>
              <a:ext cx="1279" cy="1173"/>
              <a:chOff x="-99" y="0"/>
              <a:chExt cx="1279" cy="1173"/>
            </a:xfrm>
          </p:grpSpPr>
          <p:grpSp>
            <p:nvGrpSpPr>
              <p:cNvPr id="26" name="Group 23"/>
              <p:cNvGrpSpPr/>
              <p:nvPr/>
            </p:nvGrpSpPr>
            <p:grpSpPr bwMode="auto">
              <a:xfrm>
                <a:off x="-99" y="0"/>
                <a:ext cx="1225" cy="1173"/>
                <a:chOff x="-99" y="0"/>
                <a:chExt cx="1225" cy="1173"/>
              </a:xfrm>
            </p:grpSpPr>
            <p:grpSp>
              <p:nvGrpSpPr>
                <p:cNvPr id="28" name="Group 24"/>
                <p:cNvGrpSpPr/>
                <p:nvPr/>
              </p:nvGrpSpPr>
              <p:grpSpPr bwMode="auto">
                <a:xfrm>
                  <a:off x="90" y="0"/>
                  <a:ext cx="998" cy="862"/>
                  <a:chOff x="0" y="0"/>
                  <a:chExt cx="998" cy="862"/>
                </a:xfrm>
              </p:grpSpPr>
              <p:sp>
                <p:nvSpPr>
                  <p:cNvPr id="31" name="Line 25"/>
                  <p:cNvSpPr>
                    <a:spLocks noChangeShapeType="1"/>
                  </p:cNvSpPr>
                  <p:nvPr/>
                </p:nvSpPr>
                <p:spPr bwMode="auto">
                  <a:xfrm>
                    <a:off x="454"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32" name="Line 26"/>
                  <p:cNvSpPr>
                    <a:spLocks noChangeShapeType="1"/>
                  </p:cNvSpPr>
                  <p:nvPr/>
                </p:nvSpPr>
                <p:spPr bwMode="auto">
                  <a:xfrm>
                    <a:off x="91"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33" name="Line 27"/>
                  <p:cNvSpPr>
                    <a:spLocks noChangeShapeType="1"/>
                  </p:cNvSpPr>
                  <p:nvPr/>
                </p:nvSpPr>
                <p:spPr bwMode="auto">
                  <a:xfrm>
                    <a:off x="182"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34" name="Line 28"/>
                  <p:cNvSpPr>
                    <a:spLocks noChangeShapeType="1"/>
                  </p:cNvSpPr>
                  <p:nvPr/>
                </p:nvSpPr>
                <p:spPr bwMode="auto">
                  <a:xfrm>
                    <a:off x="272"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35" name="Line 29"/>
                  <p:cNvSpPr>
                    <a:spLocks noChangeShapeType="1"/>
                  </p:cNvSpPr>
                  <p:nvPr/>
                </p:nvSpPr>
                <p:spPr bwMode="auto">
                  <a:xfrm>
                    <a:off x="363"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36" name="Line 30"/>
                  <p:cNvSpPr>
                    <a:spLocks noChangeShapeType="1"/>
                  </p:cNvSpPr>
                  <p:nvPr/>
                </p:nvSpPr>
                <p:spPr bwMode="auto">
                  <a:xfrm>
                    <a:off x="544"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37" name="Line 31"/>
                  <p:cNvSpPr>
                    <a:spLocks noChangeShapeType="1"/>
                  </p:cNvSpPr>
                  <p:nvPr/>
                </p:nvSpPr>
                <p:spPr bwMode="auto">
                  <a:xfrm>
                    <a:off x="635"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38" name="Line 32"/>
                  <p:cNvSpPr>
                    <a:spLocks noChangeShapeType="1"/>
                  </p:cNvSpPr>
                  <p:nvPr/>
                </p:nvSpPr>
                <p:spPr bwMode="auto">
                  <a:xfrm>
                    <a:off x="726"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39" name="Line 33"/>
                  <p:cNvSpPr>
                    <a:spLocks noChangeShapeType="1"/>
                  </p:cNvSpPr>
                  <p:nvPr/>
                </p:nvSpPr>
                <p:spPr bwMode="auto">
                  <a:xfrm>
                    <a:off x="817" y="408"/>
                    <a:ext cx="181"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40" name="Line 34"/>
                  <p:cNvSpPr>
                    <a:spLocks noChangeShapeType="1"/>
                  </p:cNvSpPr>
                  <p:nvPr/>
                </p:nvSpPr>
                <p:spPr bwMode="auto">
                  <a:xfrm>
                    <a:off x="227"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41" name="Line 35"/>
                  <p:cNvSpPr>
                    <a:spLocks noChangeShapeType="1"/>
                  </p:cNvSpPr>
                  <p:nvPr/>
                </p:nvSpPr>
                <p:spPr bwMode="auto">
                  <a:xfrm>
                    <a:off x="590"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30" name="Rectangle 24"/>
                  <p:cNvSpPr>
                    <a:spLocks noChangeArrowheads="1"/>
                  </p:cNvSpPr>
                  <p:nvPr/>
                </p:nvSpPr>
                <p:spPr bwMode="auto">
                  <a:xfrm>
                    <a:off x="0" y="272"/>
                    <a:ext cx="817" cy="318"/>
                  </a:xfrm>
                  <a:prstGeom prst="rect">
                    <a:avLst/>
                  </a:prstGeom>
                  <a:solidFill>
                    <a:srgbClr val="CCFF66"/>
                  </a:solidFill>
                  <a:ln w="19050">
                    <a:solidFill>
                      <a:schemeClr val="tx1"/>
                    </a:solidFill>
                    <a:miter lim="800000"/>
                  </a:ln>
                  <a:effectLst>
                    <a:outerShdw blurRad="50800" dist="38100" dir="5400000" algn="t" rotWithShape="0">
                      <a:prstClr val="black">
                        <a:alpha val="40000"/>
                      </a:prstClr>
                    </a:outerShdw>
                  </a:effectLst>
                </p:spPr>
                <p:txBody>
                  <a:bodyPr anchor="ctr" anchorCtr="1"/>
                  <a:lstStyle>
                    <a:lvl1pPr marL="469900" indent="-469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zh-CN" altLang="en-US" sz="1200" u="none" dirty="0">
                        <a:solidFill>
                          <a:schemeClr val="tx1"/>
                        </a:solidFill>
                        <a:latin typeface="宋体" panose="02010600030101010101" pitchFamily="2" charset="-122"/>
                        <a:ea typeface="微软雅黑" panose="020B0503020204020204" pitchFamily="34" charset="-122"/>
                      </a:rPr>
                      <a:t>四位快速加法器</a:t>
                    </a:r>
                    <a:endParaRPr lang="en-US" altLang="zh-CN" sz="1200" u="none" baseline="-25000" dirty="0">
                      <a:solidFill>
                        <a:schemeClr val="folHlink"/>
                      </a:solidFill>
                      <a:latin typeface="Verdana" panose="020B0604030504040204" pitchFamily="34" charset="0"/>
                      <a:ea typeface="微软雅黑" panose="020B0503020204020204" pitchFamily="34" charset="-122"/>
                    </a:endParaRPr>
                  </a:p>
                </p:txBody>
              </p:sp>
            </p:grpSp>
            <p:sp>
              <p:nvSpPr>
                <p:cNvPr id="29" name="Rectangle 36"/>
                <p:cNvSpPr>
                  <a:spLocks noChangeArrowheads="1"/>
                </p:cNvSpPr>
                <p:nvPr/>
              </p:nvSpPr>
              <p:spPr bwMode="auto">
                <a:xfrm>
                  <a:off x="-99" y="901"/>
                  <a:ext cx="122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000">
                      <a:ea typeface="微软雅黑" panose="020B0503020204020204" pitchFamily="34" charset="-122"/>
                    </a:rPr>
                    <a:t>X</a:t>
                  </a:r>
                  <a:r>
                    <a:rPr lang="en-US" altLang="zh-CN" sz="1000" baseline="-25000">
                      <a:ea typeface="微软雅黑" panose="020B0503020204020204" pitchFamily="34" charset="-122"/>
                    </a:rPr>
                    <a:t>11</a:t>
                  </a:r>
                  <a:r>
                    <a:rPr lang="en-US" altLang="zh-CN" sz="1000">
                      <a:ea typeface="微软雅黑" panose="020B0503020204020204" pitchFamily="34" charset="-122"/>
                    </a:rPr>
                    <a:t>Y</a:t>
                  </a:r>
                  <a:r>
                    <a:rPr lang="en-US" altLang="zh-CN" sz="1000" baseline="-25000">
                      <a:ea typeface="微软雅黑" panose="020B0503020204020204" pitchFamily="34" charset="-122"/>
                    </a:rPr>
                    <a:t>11</a:t>
                  </a:r>
                  <a:r>
                    <a:rPr lang="en-US" altLang="zh-CN" sz="1000">
                      <a:ea typeface="微软雅黑" panose="020B0503020204020204" pitchFamily="34" charset="-122"/>
                    </a:rPr>
                    <a:t> X</a:t>
                  </a:r>
                  <a:r>
                    <a:rPr lang="en-US" altLang="zh-CN" sz="1000" baseline="-25000">
                      <a:ea typeface="微软雅黑" panose="020B0503020204020204" pitchFamily="34" charset="-122"/>
                    </a:rPr>
                    <a:t>10</a:t>
                  </a:r>
                  <a:r>
                    <a:rPr lang="en-US" altLang="zh-CN" sz="1000">
                      <a:ea typeface="微软雅黑" panose="020B0503020204020204" pitchFamily="34" charset="-122"/>
                    </a:rPr>
                    <a:t>Y</a:t>
                  </a:r>
                  <a:r>
                    <a:rPr lang="en-US" altLang="zh-CN" sz="1000" baseline="-25000">
                      <a:ea typeface="微软雅黑" panose="020B0503020204020204" pitchFamily="34" charset="-122"/>
                    </a:rPr>
                    <a:t>10</a:t>
                  </a:r>
                  <a:r>
                    <a:rPr lang="en-US" altLang="zh-CN" sz="1000">
                      <a:ea typeface="微软雅黑" panose="020B0503020204020204" pitchFamily="34" charset="-122"/>
                    </a:rPr>
                    <a:t>X</a:t>
                  </a:r>
                  <a:r>
                    <a:rPr lang="en-US" altLang="zh-CN" sz="1000" baseline="-25000">
                      <a:ea typeface="微软雅黑" panose="020B0503020204020204" pitchFamily="34" charset="-122"/>
                    </a:rPr>
                    <a:t>9</a:t>
                  </a:r>
                  <a:r>
                    <a:rPr lang="en-US" altLang="zh-CN" sz="1000">
                      <a:ea typeface="微软雅黑" panose="020B0503020204020204" pitchFamily="34" charset="-122"/>
                    </a:rPr>
                    <a:t>Y</a:t>
                  </a:r>
                  <a:r>
                    <a:rPr lang="en-US" altLang="zh-CN" sz="1000" baseline="-25000">
                      <a:ea typeface="微软雅黑" panose="020B0503020204020204" pitchFamily="34" charset="-122"/>
                    </a:rPr>
                    <a:t>9</a:t>
                  </a:r>
                  <a:r>
                    <a:rPr lang="en-US" altLang="zh-CN" sz="1000">
                      <a:ea typeface="微软雅黑" panose="020B0503020204020204" pitchFamily="34" charset="-122"/>
                    </a:rPr>
                    <a:t>X</a:t>
                  </a:r>
                  <a:r>
                    <a:rPr lang="en-US" altLang="zh-CN" sz="1000" baseline="-25000">
                      <a:ea typeface="微软雅黑" panose="020B0503020204020204" pitchFamily="34" charset="-122"/>
                    </a:rPr>
                    <a:t>8</a:t>
                  </a:r>
                  <a:r>
                    <a:rPr lang="en-US" altLang="zh-CN" sz="1000">
                      <a:ea typeface="微软雅黑" panose="020B0503020204020204" pitchFamily="34" charset="-122"/>
                    </a:rPr>
                    <a:t>Y</a:t>
                  </a:r>
                  <a:r>
                    <a:rPr lang="en-US" altLang="zh-CN" sz="1000" baseline="-25000">
                      <a:ea typeface="微软雅黑" panose="020B0503020204020204" pitchFamily="34" charset="-122"/>
                    </a:rPr>
                    <a:t>8</a:t>
                  </a:r>
                  <a:endParaRPr lang="en-US" altLang="zh-CN" sz="1000" baseline="-25000" dirty="0">
                    <a:ea typeface="微软雅黑" panose="020B0503020204020204" pitchFamily="34" charset="-122"/>
                  </a:endParaRPr>
                </a:p>
              </p:txBody>
            </p:sp>
          </p:grpSp>
          <p:sp>
            <p:nvSpPr>
              <p:cNvPr id="27" name="Rectangle 37"/>
              <p:cNvSpPr>
                <a:spLocks noChangeArrowheads="1"/>
              </p:cNvSpPr>
              <p:nvPr/>
            </p:nvSpPr>
            <p:spPr bwMode="auto">
              <a:xfrm>
                <a:off x="862" y="91"/>
                <a:ext cx="31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300" dirty="0">
                    <a:ea typeface="微软雅黑" panose="020B0503020204020204" pitchFamily="34" charset="-122"/>
                  </a:rPr>
                  <a:t>C</a:t>
                </a:r>
                <a:r>
                  <a:rPr lang="en-US" altLang="zh-CN" sz="1300" baseline="-25000" dirty="0">
                    <a:ea typeface="微软雅黑" panose="020B0503020204020204" pitchFamily="34" charset="-122"/>
                  </a:rPr>
                  <a:t>8</a:t>
                </a:r>
                <a:endParaRPr lang="en-US" altLang="zh-CN" sz="1300" baseline="-25000" dirty="0">
                  <a:ea typeface="微软雅黑" panose="020B0503020204020204" pitchFamily="34" charset="-122"/>
                </a:endParaRPr>
              </a:p>
            </p:txBody>
          </p:sp>
        </p:grpSp>
        <p:sp>
          <p:nvSpPr>
            <p:cNvPr id="24" name="Line 38"/>
            <p:cNvSpPr>
              <a:spLocks noChangeShapeType="1"/>
            </p:cNvSpPr>
            <p:nvPr/>
          </p:nvSpPr>
          <p:spPr bwMode="auto">
            <a:xfrm>
              <a:off x="0" y="409"/>
              <a:ext cx="181"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25" name="Rectangle 39"/>
            <p:cNvSpPr>
              <a:spLocks noChangeArrowheads="1"/>
            </p:cNvSpPr>
            <p:nvPr/>
          </p:nvSpPr>
          <p:spPr bwMode="auto">
            <a:xfrm>
              <a:off x="136" y="46"/>
              <a:ext cx="68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300">
                  <a:ea typeface="微软雅黑" panose="020B0503020204020204" pitchFamily="34" charset="-122"/>
                </a:rPr>
                <a:t>P</a:t>
              </a:r>
              <a:r>
                <a:rPr lang="zh-CN" altLang="en-US" sz="1300" baseline="30000">
                  <a:ea typeface="微软雅黑" panose="020B0503020204020204" pitchFamily="34" charset="-122"/>
                </a:rPr>
                <a:t>*      </a:t>
              </a:r>
              <a:r>
                <a:rPr lang="en-US" altLang="zh-CN" sz="1300" baseline="-25000">
                  <a:ea typeface="微软雅黑" panose="020B0503020204020204" pitchFamily="34" charset="-122"/>
                </a:rPr>
                <a:t>  </a:t>
              </a:r>
              <a:r>
                <a:rPr lang="en-US" altLang="zh-CN" sz="1300">
                  <a:ea typeface="微软雅黑" panose="020B0503020204020204" pitchFamily="34" charset="-122"/>
                </a:rPr>
                <a:t>G</a:t>
              </a:r>
              <a:r>
                <a:rPr lang="zh-CN" altLang="en-US" sz="1300" baseline="30000">
                  <a:ea typeface="微软雅黑" panose="020B0503020204020204" pitchFamily="34" charset="-122"/>
                </a:rPr>
                <a:t>*</a:t>
              </a:r>
              <a:endParaRPr lang="en-US" altLang="zh-CN" sz="1300" baseline="30000" dirty="0">
                <a:ea typeface="微软雅黑" panose="020B0503020204020204" pitchFamily="34" charset="-122"/>
              </a:endParaRPr>
            </a:p>
          </p:txBody>
        </p:sp>
      </p:grpSp>
      <p:grpSp>
        <p:nvGrpSpPr>
          <p:cNvPr id="42" name="Group 41"/>
          <p:cNvGrpSpPr/>
          <p:nvPr/>
        </p:nvGrpSpPr>
        <p:grpSpPr bwMode="auto">
          <a:xfrm>
            <a:off x="6747652" y="3786246"/>
            <a:ext cx="2016125" cy="1871663"/>
            <a:chOff x="0" y="0"/>
            <a:chExt cx="1270" cy="1179"/>
          </a:xfrm>
        </p:grpSpPr>
        <p:grpSp>
          <p:nvGrpSpPr>
            <p:cNvPr id="43" name="Group 42"/>
            <p:cNvGrpSpPr/>
            <p:nvPr/>
          </p:nvGrpSpPr>
          <p:grpSpPr bwMode="auto">
            <a:xfrm>
              <a:off x="142" y="0"/>
              <a:ext cx="1128" cy="1179"/>
              <a:chOff x="-38" y="0"/>
              <a:chExt cx="1128" cy="1179"/>
            </a:xfrm>
          </p:grpSpPr>
          <p:grpSp>
            <p:nvGrpSpPr>
              <p:cNvPr id="46" name="Group 43"/>
              <p:cNvGrpSpPr/>
              <p:nvPr/>
            </p:nvGrpSpPr>
            <p:grpSpPr bwMode="auto">
              <a:xfrm>
                <a:off x="-38" y="0"/>
                <a:ext cx="1036" cy="1179"/>
                <a:chOff x="-38" y="0"/>
                <a:chExt cx="1036" cy="1179"/>
              </a:xfrm>
            </p:grpSpPr>
            <p:grpSp>
              <p:nvGrpSpPr>
                <p:cNvPr id="48" name="Group 44"/>
                <p:cNvGrpSpPr/>
                <p:nvPr/>
              </p:nvGrpSpPr>
              <p:grpSpPr bwMode="auto">
                <a:xfrm>
                  <a:off x="0" y="0"/>
                  <a:ext cx="998" cy="862"/>
                  <a:chOff x="0" y="0"/>
                  <a:chExt cx="998" cy="862"/>
                </a:xfrm>
              </p:grpSpPr>
              <p:sp>
                <p:nvSpPr>
                  <p:cNvPr id="51" name="Line 45"/>
                  <p:cNvSpPr>
                    <a:spLocks noChangeShapeType="1"/>
                  </p:cNvSpPr>
                  <p:nvPr/>
                </p:nvSpPr>
                <p:spPr bwMode="auto">
                  <a:xfrm>
                    <a:off x="454"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52" name="Line 46"/>
                  <p:cNvSpPr>
                    <a:spLocks noChangeShapeType="1"/>
                  </p:cNvSpPr>
                  <p:nvPr/>
                </p:nvSpPr>
                <p:spPr bwMode="auto">
                  <a:xfrm>
                    <a:off x="91"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53" name="Line 47"/>
                  <p:cNvSpPr>
                    <a:spLocks noChangeShapeType="1"/>
                  </p:cNvSpPr>
                  <p:nvPr/>
                </p:nvSpPr>
                <p:spPr bwMode="auto">
                  <a:xfrm>
                    <a:off x="182"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54" name="Line 48"/>
                  <p:cNvSpPr>
                    <a:spLocks noChangeShapeType="1"/>
                  </p:cNvSpPr>
                  <p:nvPr/>
                </p:nvSpPr>
                <p:spPr bwMode="auto">
                  <a:xfrm>
                    <a:off x="272"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55" name="Line 49"/>
                  <p:cNvSpPr>
                    <a:spLocks noChangeShapeType="1"/>
                  </p:cNvSpPr>
                  <p:nvPr/>
                </p:nvSpPr>
                <p:spPr bwMode="auto">
                  <a:xfrm>
                    <a:off x="363"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56" name="Line 50"/>
                  <p:cNvSpPr>
                    <a:spLocks noChangeShapeType="1"/>
                  </p:cNvSpPr>
                  <p:nvPr/>
                </p:nvSpPr>
                <p:spPr bwMode="auto">
                  <a:xfrm>
                    <a:off x="544"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57" name="Line 51"/>
                  <p:cNvSpPr>
                    <a:spLocks noChangeShapeType="1"/>
                  </p:cNvSpPr>
                  <p:nvPr/>
                </p:nvSpPr>
                <p:spPr bwMode="auto">
                  <a:xfrm>
                    <a:off x="635"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58" name="Line 52"/>
                  <p:cNvSpPr>
                    <a:spLocks noChangeShapeType="1"/>
                  </p:cNvSpPr>
                  <p:nvPr/>
                </p:nvSpPr>
                <p:spPr bwMode="auto">
                  <a:xfrm>
                    <a:off x="726"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59" name="Line 53"/>
                  <p:cNvSpPr>
                    <a:spLocks noChangeShapeType="1"/>
                  </p:cNvSpPr>
                  <p:nvPr/>
                </p:nvSpPr>
                <p:spPr bwMode="auto">
                  <a:xfrm>
                    <a:off x="817" y="408"/>
                    <a:ext cx="181"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60" name="Line 54"/>
                  <p:cNvSpPr>
                    <a:spLocks noChangeShapeType="1"/>
                  </p:cNvSpPr>
                  <p:nvPr/>
                </p:nvSpPr>
                <p:spPr bwMode="auto">
                  <a:xfrm>
                    <a:off x="227"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61" name="Line 55"/>
                  <p:cNvSpPr>
                    <a:spLocks noChangeShapeType="1"/>
                  </p:cNvSpPr>
                  <p:nvPr/>
                </p:nvSpPr>
                <p:spPr bwMode="auto">
                  <a:xfrm>
                    <a:off x="590"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50" name="Rectangle 44"/>
                  <p:cNvSpPr>
                    <a:spLocks noChangeArrowheads="1"/>
                  </p:cNvSpPr>
                  <p:nvPr/>
                </p:nvSpPr>
                <p:spPr bwMode="auto">
                  <a:xfrm>
                    <a:off x="0" y="272"/>
                    <a:ext cx="817" cy="318"/>
                  </a:xfrm>
                  <a:prstGeom prst="rect">
                    <a:avLst/>
                  </a:prstGeom>
                  <a:solidFill>
                    <a:srgbClr val="CCFF66"/>
                  </a:solidFill>
                  <a:ln w="19050">
                    <a:solidFill>
                      <a:schemeClr val="tx1"/>
                    </a:solidFill>
                    <a:miter lim="800000"/>
                  </a:ln>
                  <a:effectLst>
                    <a:outerShdw blurRad="50800" dist="38100" dir="5400000" algn="t" rotWithShape="0">
                      <a:prstClr val="black">
                        <a:alpha val="40000"/>
                      </a:prstClr>
                    </a:outerShdw>
                  </a:effectLst>
                </p:spPr>
                <p:txBody>
                  <a:bodyPr anchor="ctr" anchorCtr="1"/>
                  <a:lstStyle>
                    <a:lvl1pPr marL="469900" indent="-469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nSpc>
                        <a:spcPct val="120000"/>
                      </a:lnSpc>
                      <a:buClr>
                        <a:schemeClr val="accent2"/>
                      </a:buClr>
                      <a:buSzTx/>
                    </a:pPr>
                    <a:r>
                      <a:rPr lang="zh-CN" altLang="en-US" sz="1200" u="none" dirty="0">
                        <a:solidFill>
                          <a:schemeClr val="tx1"/>
                        </a:solidFill>
                        <a:latin typeface="宋体" panose="02010600030101010101" pitchFamily="2" charset="-122"/>
                        <a:ea typeface="微软雅黑" panose="020B0503020204020204" pitchFamily="34" charset="-122"/>
                      </a:rPr>
                      <a:t>四位快速加法器</a:t>
                    </a:r>
                    <a:endParaRPr lang="en-US" altLang="zh-CN" sz="1200" u="none" baseline="-25000" dirty="0">
                      <a:solidFill>
                        <a:schemeClr val="folHlink"/>
                      </a:solidFill>
                      <a:latin typeface="Verdana" panose="020B0604030504040204" pitchFamily="34" charset="0"/>
                      <a:ea typeface="微软雅黑" panose="020B0503020204020204" pitchFamily="34" charset="-122"/>
                    </a:endParaRPr>
                  </a:p>
                </p:txBody>
              </p:sp>
            </p:grpSp>
            <p:sp>
              <p:nvSpPr>
                <p:cNvPr id="49" name="Rectangle 56"/>
                <p:cNvSpPr>
                  <a:spLocks noChangeArrowheads="1"/>
                </p:cNvSpPr>
                <p:nvPr/>
              </p:nvSpPr>
              <p:spPr bwMode="auto">
                <a:xfrm>
                  <a:off x="-38" y="907"/>
                  <a:ext cx="90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000">
                      <a:ea typeface="微软雅黑" panose="020B0503020204020204" pitchFamily="34" charset="-122"/>
                    </a:rPr>
                    <a:t>X</a:t>
                  </a:r>
                  <a:r>
                    <a:rPr lang="en-US" altLang="zh-CN" sz="1000" baseline="-25000">
                      <a:ea typeface="微软雅黑" panose="020B0503020204020204" pitchFamily="34" charset="-122"/>
                    </a:rPr>
                    <a:t>7</a:t>
                  </a:r>
                  <a:r>
                    <a:rPr lang="en-US" altLang="zh-CN" sz="1000">
                      <a:ea typeface="微软雅黑" panose="020B0503020204020204" pitchFamily="34" charset="-122"/>
                    </a:rPr>
                    <a:t>Y</a:t>
                  </a:r>
                  <a:r>
                    <a:rPr lang="en-US" altLang="zh-CN" sz="1000" baseline="-25000">
                      <a:ea typeface="微软雅黑" panose="020B0503020204020204" pitchFamily="34" charset="-122"/>
                    </a:rPr>
                    <a:t>7</a:t>
                  </a:r>
                  <a:r>
                    <a:rPr lang="en-US" altLang="zh-CN" sz="1000">
                      <a:ea typeface="微软雅黑" panose="020B0503020204020204" pitchFamily="34" charset="-122"/>
                    </a:rPr>
                    <a:t>X</a:t>
                  </a:r>
                  <a:r>
                    <a:rPr lang="en-US" altLang="zh-CN" sz="1000" baseline="-25000">
                      <a:ea typeface="微软雅黑" panose="020B0503020204020204" pitchFamily="34" charset="-122"/>
                    </a:rPr>
                    <a:t>6</a:t>
                  </a:r>
                  <a:r>
                    <a:rPr lang="en-US" altLang="zh-CN" sz="1000">
                      <a:ea typeface="微软雅黑" panose="020B0503020204020204" pitchFamily="34" charset="-122"/>
                    </a:rPr>
                    <a:t>Y</a:t>
                  </a:r>
                  <a:r>
                    <a:rPr lang="en-US" altLang="zh-CN" sz="1000" baseline="-25000">
                      <a:ea typeface="微软雅黑" panose="020B0503020204020204" pitchFamily="34" charset="-122"/>
                    </a:rPr>
                    <a:t>6 </a:t>
                  </a:r>
                  <a:r>
                    <a:rPr lang="en-US" altLang="zh-CN" sz="1000">
                      <a:ea typeface="微软雅黑" panose="020B0503020204020204" pitchFamily="34" charset="-122"/>
                    </a:rPr>
                    <a:t>X</a:t>
                  </a:r>
                  <a:r>
                    <a:rPr lang="en-US" altLang="zh-CN" sz="1000" baseline="-25000">
                      <a:ea typeface="微软雅黑" panose="020B0503020204020204" pitchFamily="34" charset="-122"/>
                    </a:rPr>
                    <a:t>5</a:t>
                  </a:r>
                  <a:r>
                    <a:rPr lang="en-US" altLang="zh-CN" sz="1000">
                      <a:ea typeface="微软雅黑" panose="020B0503020204020204" pitchFamily="34" charset="-122"/>
                    </a:rPr>
                    <a:t>Y</a:t>
                  </a:r>
                  <a:r>
                    <a:rPr lang="en-US" altLang="zh-CN" sz="1000" baseline="-25000">
                      <a:ea typeface="微软雅黑" panose="020B0503020204020204" pitchFamily="34" charset="-122"/>
                    </a:rPr>
                    <a:t>5</a:t>
                  </a:r>
                  <a:r>
                    <a:rPr lang="en-US" altLang="zh-CN" sz="1000">
                      <a:ea typeface="微软雅黑" panose="020B0503020204020204" pitchFamily="34" charset="-122"/>
                    </a:rPr>
                    <a:t>X</a:t>
                  </a:r>
                  <a:r>
                    <a:rPr lang="en-US" altLang="zh-CN" sz="1000" baseline="-25000">
                      <a:ea typeface="微软雅黑" panose="020B0503020204020204" pitchFamily="34" charset="-122"/>
                    </a:rPr>
                    <a:t>4</a:t>
                  </a:r>
                  <a:r>
                    <a:rPr lang="en-US" altLang="zh-CN" sz="1000">
                      <a:ea typeface="微软雅黑" panose="020B0503020204020204" pitchFamily="34" charset="-122"/>
                    </a:rPr>
                    <a:t>Y</a:t>
                  </a:r>
                  <a:r>
                    <a:rPr lang="en-US" altLang="zh-CN" sz="1000" baseline="-25000">
                      <a:ea typeface="微软雅黑" panose="020B0503020204020204" pitchFamily="34" charset="-122"/>
                    </a:rPr>
                    <a:t>4</a:t>
                  </a:r>
                  <a:endParaRPr lang="en-US" altLang="zh-CN" sz="1000" baseline="-25000" dirty="0">
                    <a:ea typeface="微软雅黑" panose="020B0503020204020204" pitchFamily="34" charset="-122"/>
                  </a:endParaRPr>
                </a:p>
              </p:txBody>
            </p:sp>
          </p:grpSp>
          <p:sp>
            <p:nvSpPr>
              <p:cNvPr id="47" name="Rectangle 57"/>
              <p:cNvSpPr>
                <a:spLocks noChangeArrowheads="1"/>
              </p:cNvSpPr>
              <p:nvPr/>
            </p:nvSpPr>
            <p:spPr bwMode="auto">
              <a:xfrm>
                <a:off x="772" y="46"/>
                <a:ext cx="31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300" dirty="0">
                    <a:ea typeface="微软雅黑" panose="020B0503020204020204" pitchFamily="34" charset="-122"/>
                  </a:rPr>
                  <a:t>C</a:t>
                </a:r>
                <a:r>
                  <a:rPr lang="en-US" altLang="zh-CN" sz="1300" baseline="-25000" dirty="0">
                    <a:ea typeface="微软雅黑" panose="020B0503020204020204" pitchFamily="34" charset="-122"/>
                  </a:rPr>
                  <a:t>4</a:t>
                </a:r>
                <a:endParaRPr lang="en-US" altLang="zh-CN" sz="1300" baseline="-25000" dirty="0">
                  <a:ea typeface="微软雅黑" panose="020B0503020204020204" pitchFamily="34" charset="-122"/>
                </a:endParaRPr>
              </a:p>
            </p:txBody>
          </p:sp>
        </p:grpSp>
        <p:sp>
          <p:nvSpPr>
            <p:cNvPr id="44" name="Line 58"/>
            <p:cNvSpPr>
              <a:spLocks noChangeShapeType="1"/>
            </p:cNvSpPr>
            <p:nvPr/>
          </p:nvSpPr>
          <p:spPr bwMode="auto">
            <a:xfrm>
              <a:off x="0" y="409"/>
              <a:ext cx="181"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45" name="Rectangle 59"/>
            <p:cNvSpPr>
              <a:spLocks noChangeArrowheads="1"/>
            </p:cNvSpPr>
            <p:nvPr/>
          </p:nvSpPr>
          <p:spPr bwMode="auto">
            <a:xfrm>
              <a:off x="164" y="46"/>
              <a:ext cx="68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300">
                  <a:ea typeface="微软雅黑" panose="020B0503020204020204" pitchFamily="34" charset="-122"/>
                </a:rPr>
                <a:t>P</a:t>
              </a:r>
              <a:r>
                <a:rPr lang="zh-CN" altLang="en-US" sz="1300" baseline="30000">
                  <a:ea typeface="微软雅黑" panose="020B0503020204020204" pitchFamily="34" charset="-122"/>
                </a:rPr>
                <a:t>*      </a:t>
              </a:r>
              <a:r>
                <a:rPr lang="en-US" altLang="zh-CN" sz="1300" baseline="-25000">
                  <a:ea typeface="微软雅黑" panose="020B0503020204020204" pitchFamily="34" charset="-122"/>
                </a:rPr>
                <a:t>  </a:t>
              </a:r>
              <a:r>
                <a:rPr lang="en-US" altLang="zh-CN" sz="1300">
                  <a:ea typeface="微软雅黑" panose="020B0503020204020204" pitchFamily="34" charset="-122"/>
                </a:rPr>
                <a:t>G</a:t>
              </a:r>
              <a:r>
                <a:rPr lang="zh-CN" altLang="en-US" sz="1300" baseline="30000">
                  <a:ea typeface="微软雅黑" panose="020B0503020204020204" pitchFamily="34" charset="-122"/>
                </a:rPr>
                <a:t>*</a:t>
              </a:r>
              <a:endParaRPr lang="en-US" altLang="zh-CN" sz="1300" baseline="30000" dirty="0">
                <a:ea typeface="微软雅黑" panose="020B0503020204020204" pitchFamily="34" charset="-122"/>
              </a:endParaRPr>
            </a:p>
          </p:txBody>
        </p:sp>
      </p:grpSp>
      <p:grpSp>
        <p:nvGrpSpPr>
          <p:cNvPr id="62" name="Group 61"/>
          <p:cNvGrpSpPr/>
          <p:nvPr/>
        </p:nvGrpSpPr>
        <p:grpSpPr bwMode="auto">
          <a:xfrm>
            <a:off x="8771397" y="3780214"/>
            <a:ext cx="2232025" cy="1876425"/>
            <a:chOff x="0" y="0"/>
            <a:chExt cx="1406" cy="1182"/>
          </a:xfrm>
        </p:grpSpPr>
        <p:grpSp>
          <p:nvGrpSpPr>
            <p:cNvPr id="63" name="Group 62"/>
            <p:cNvGrpSpPr/>
            <p:nvPr/>
          </p:nvGrpSpPr>
          <p:grpSpPr bwMode="auto">
            <a:xfrm>
              <a:off x="180" y="0"/>
              <a:ext cx="1226" cy="1182"/>
              <a:chOff x="0" y="0"/>
              <a:chExt cx="1226" cy="1182"/>
            </a:xfrm>
          </p:grpSpPr>
          <p:grpSp>
            <p:nvGrpSpPr>
              <p:cNvPr id="66" name="Group 63"/>
              <p:cNvGrpSpPr/>
              <p:nvPr/>
            </p:nvGrpSpPr>
            <p:grpSpPr bwMode="auto">
              <a:xfrm>
                <a:off x="0" y="0"/>
                <a:ext cx="998" cy="862"/>
                <a:chOff x="0" y="0"/>
                <a:chExt cx="998" cy="862"/>
              </a:xfrm>
            </p:grpSpPr>
            <p:sp>
              <p:nvSpPr>
                <p:cNvPr id="70" name="Line 64"/>
                <p:cNvSpPr>
                  <a:spLocks noChangeShapeType="1"/>
                </p:cNvSpPr>
                <p:nvPr/>
              </p:nvSpPr>
              <p:spPr bwMode="auto">
                <a:xfrm>
                  <a:off x="454"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71" name="Line 65"/>
                <p:cNvSpPr>
                  <a:spLocks noChangeShapeType="1"/>
                </p:cNvSpPr>
                <p:nvPr/>
              </p:nvSpPr>
              <p:spPr bwMode="auto">
                <a:xfrm>
                  <a:off x="91"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72" name="Line 66"/>
                <p:cNvSpPr>
                  <a:spLocks noChangeShapeType="1"/>
                </p:cNvSpPr>
                <p:nvPr/>
              </p:nvSpPr>
              <p:spPr bwMode="auto">
                <a:xfrm>
                  <a:off x="182"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73" name="Line 67"/>
                <p:cNvSpPr>
                  <a:spLocks noChangeShapeType="1"/>
                </p:cNvSpPr>
                <p:nvPr/>
              </p:nvSpPr>
              <p:spPr bwMode="auto">
                <a:xfrm>
                  <a:off x="272"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74" name="Line 68"/>
                <p:cNvSpPr>
                  <a:spLocks noChangeShapeType="1"/>
                </p:cNvSpPr>
                <p:nvPr/>
              </p:nvSpPr>
              <p:spPr bwMode="auto">
                <a:xfrm>
                  <a:off x="363"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75" name="Line 69"/>
                <p:cNvSpPr>
                  <a:spLocks noChangeShapeType="1"/>
                </p:cNvSpPr>
                <p:nvPr/>
              </p:nvSpPr>
              <p:spPr bwMode="auto">
                <a:xfrm>
                  <a:off x="544"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76" name="Line 70"/>
                <p:cNvSpPr>
                  <a:spLocks noChangeShapeType="1"/>
                </p:cNvSpPr>
                <p:nvPr/>
              </p:nvSpPr>
              <p:spPr bwMode="auto">
                <a:xfrm>
                  <a:off x="635"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77" name="Line 71"/>
                <p:cNvSpPr>
                  <a:spLocks noChangeShapeType="1"/>
                </p:cNvSpPr>
                <p:nvPr/>
              </p:nvSpPr>
              <p:spPr bwMode="auto">
                <a:xfrm>
                  <a:off x="726" y="590"/>
                  <a:ext cx="0" cy="272"/>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78" name="Line 72"/>
                <p:cNvSpPr>
                  <a:spLocks noChangeShapeType="1"/>
                </p:cNvSpPr>
                <p:nvPr/>
              </p:nvSpPr>
              <p:spPr bwMode="auto">
                <a:xfrm>
                  <a:off x="817" y="408"/>
                  <a:ext cx="181"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79" name="Line 73"/>
                <p:cNvSpPr>
                  <a:spLocks noChangeShapeType="1"/>
                </p:cNvSpPr>
                <p:nvPr/>
              </p:nvSpPr>
              <p:spPr bwMode="auto">
                <a:xfrm>
                  <a:off x="220"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80" name="Line 74"/>
                <p:cNvSpPr>
                  <a:spLocks noChangeShapeType="1"/>
                </p:cNvSpPr>
                <p:nvPr/>
              </p:nvSpPr>
              <p:spPr bwMode="auto">
                <a:xfrm>
                  <a:off x="590" y="0"/>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69" name="Rectangle 63"/>
                <p:cNvSpPr>
                  <a:spLocks noChangeArrowheads="1"/>
                </p:cNvSpPr>
                <p:nvPr/>
              </p:nvSpPr>
              <p:spPr bwMode="auto">
                <a:xfrm>
                  <a:off x="0" y="272"/>
                  <a:ext cx="817" cy="318"/>
                </a:xfrm>
                <a:prstGeom prst="rect">
                  <a:avLst/>
                </a:prstGeom>
                <a:solidFill>
                  <a:srgbClr val="CCFF66"/>
                </a:solidFill>
                <a:ln w="19050">
                  <a:solidFill>
                    <a:schemeClr val="tx1"/>
                  </a:solidFill>
                  <a:miter lim="800000"/>
                </a:ln>
                <a:effectLst>
                  <a:outerShdw blurRad="50800" dist="38100" dir="5400000" algn="t" rotWithShape="0">
                    <a:prstClr val="black">
                      <a:alpha val="40000"/>
                    </a:prstClr>
                  </a:outerShdw>
                </a:effectLst>
              </p:spPr>
              <p:txBody>
                <a:bodyPr anchor="ctr" anchorCtr="1"/>
                <a:lstStyle>
                  <a:lvl1pPr marL="469900" indent="-469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nSpc>
                      <a:spcPct val="120000"/>
                    </a:lnSpc>
                    <a:buClr>
                      <a:schemeClr val="accent2"/>
                    </a:buClr>
                    <a:buSzTx/>
                  </a:pPr>
                  <a:r>
                    <a:rPr lang="zh-CN" altLang="en-US" sz="1200" u="none" dirty="0">
                      <a:solidFill>
                        <a:schemeClr val="tx1"/>
                      </a:solidFill>
                      <a:latin typeface="宋体" panose="02010600030101010101" pitchFamily="2" charset="-122"/>
                      <a:ea typeface="微软雅黑" panose="020B0503020204020204" pitchFamily="34" charset="-122"/>
                    </a:rPr>
                    <a:t>四位快速加法器</a:t>
                  </a:r>
                  <a:endParaRPr lang="en-US" altLang="zh-CN" sz="1200" u="none" baseline="-25000" dirty="0">
                    <a:solidFill>
                      <a:schemeClr val="folHlink"/>
                    </a:solidFill>
                    <a:latin typeface="Verdana" panose="020B0604030504040204" pitchFamily="34" charset="0"/>
                    <a:ea typeface="微软雅黑" panose="020B0503020204020204" pitchFamily="34" charset="-122"/>
                  </a:endParaRPr>
                </a:p>
              </p:txBody>
            </p:sp>
          </p:grpSp>
          <p:sp>
            <p:nvSpPr>
              <p:cNvPr id="67" name="Rectangle 75"/>
              <p:cNvSpPr>
                <a:spLocks noChangeArrowheads="1"/>
              </p:cNvSpPr>
              <p:nvPr/>
            </p:nvSpPr>
            <p:spPr bwMode="auto">
              <a:xfrm>
                <a:off x="0" y="910"/>
                <a:ext cx="86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000">
                    <a:ea typeface="微软雅黑" panose="020B0503020204020204" pitchFamily="34" charset="-122"/>
                  </a:rPr>
                  <a:t>X</a:t>
                </a:r>
                <a:r>
                  <a:rPr lang="en-US" altLang="zh-CN" sz="1000" baseline="-25000">
                    <a:ea typeface="微软雅黑" panose="020B0503020204020204" pitchFamily="34" charset="-122"/>
                  </a:rPr>
                  <a:t>3</a:t>
                </a:r>
                <a:r>
                  <a:rPr lang="en-US" altLang="zh-CN" sz="1000">
                    <a:ea typeface="微软雅黑" panose="020B0503020204020204" pitchFamily="34" charset="-122"/>
                  </a:rPr>
                  <a:t>Y</a:t>
                </a:r>
                <a:r>
                  <a:rPr lang="en-US" altLang="zh-CN" sz="1000" baseline="-25000">
                    <a:ea typeface="微软雅黑" panose="020B0503020204020204" pitchFamily="34" charset="-122"/>
                  </a:rPr>
                  <a:t>3</a:t>
                </a:r>
                <a:r>
                  <a:rPr lang="en-US" altLang="zh-CN" sz="1000">
                    <a:ea typeface="微软雅黑" panose="020B0503020204020204" pitchFamily="34" charset="-122"/>
                  </a:rPr>
                  <a:t>X</a:t>
                </a:r>
                <a:r>
                  <a:rPr lang="en-US" altLang="zh-CN" sz="1000" baseline="-25000">
                    <a:ea typeface="微软雅黑" panose="020B0503020204020204" pitchFamily="34" charset="-122"/>
                  </a:rPr>
                  <a:t>2</a:t>
                </a:r>
                <a:r>
                  <a:rPr lang="en-US" altLang="zh-CN" sz="1000">
                    <a:ea typeface="微软雅黑" panose="020B0503020204020204" pitchFamily="34" charset="-122"/>
                  </a:rPr>
                  <a:t>Y</a:t>
                </a:r>
                <a:r>
                  <a:rPr lang="en-US" altLang="zh-CN" sz="1000" baseline="-25000">
                    <a:ea typeface="微软雅黑" panose="020B0503020204020204" pitchFamily="34" charset="-122"/>
                  </a:rPr>
                  <a:t>2 </a:t>
                </a:r>
                <a:r>
                  <a:rPr lang="en-US" altLang="zh-CN" sz="1000">
                    <a:ea typeface="微软雅黑" panose="020B0503020204020204" pitchFamily="34" charset="-122"/>
                  </a:rPr>
                  <a:t>X</a:t>
                </a:r>
                <a:r>
                  <a:rPr lang="en-US" altLang="zh-CN" sz="1000" baseline="-25000">
                    <a:ea typeface="微软雅黑" panose="020B0503020204020204" pitchFamily="34" charset="-122"/>
                  </a:rPr>
                  <a:t>1</a:t>
                </a:r>
                <a:r>
                  <a:rPr lang="en-US" altLang="zh-CN" sz="1000">
                    <a:ea typeface="微软雅黑" panose="020B0503020204020204" pitchFamily="34" charset="-122"/>
                  </a:rPr>
                  <a:t>Y</a:t>
                </a:r>
                <a:r>
                  <a:rPr lang="en-US" altLang="zh-CN" sz="1000" baseline="-25000">
                    <a:ea typeface="微软雅黑" panose="020B0503020204020204" pitchFamily="34" charset="-122"/>
                  </a:rPr>
                  <a:t>1</a:t>
                </a:r>
                <a:r>
                  <a:rPr lang="en-US" altLang="zh-CN" sz="1000">
                    <a:ea typeface="微软雅黑" panose="020B0503020204020204" pitchFamily="34" charset="-122"/>
                  </a:rPr>
                  <a:t>X</a:t>
                </a:r>
                <a:r>
                  <a:rPr lang="en-US" altLang="zh-CN" sz="1000" baseline="-25000">
                    <a:ea typeface="微软雅黑" panose="020B0503020204020204" pitchFamily="34" charset="-122"/>
                  </a:rPr>
                  <a:t>0</a:t>
                </a:r>
                <a:r>
                  <a:rPr lang="en-US" altLang="zh-CN" sz="1000">
                    <a:ea typeface="微软雅黑" panose="020B0503020204020204" pitchFamily="34" charset="-122"/>
                  </a:rPr>
                  <a:t>Y</a:t>
                </a:r>
                <a:r>
                  <a:rPr lang="en-US" altLang="zh-CN" sz="1000" baseline="-25000">
                    <a:ea typeface="微软雅黑" panose="020B0503020204020204" pitchFamily="34" charset="-122"/>
                  </a:rPr>
                  <a:t>0</a:t>
                </a:r>
                <a:endParaRPr lang="en-US" altLang="zh-CN" sz="1000" baseline="-25000" dirty="0">
                  <a:ea typeface="微软雅黑" panose="020B0503020204020204" pitchFamily="34" charset="-122"/>
                </a:endParaRPr>
              </a:p>
            </p:txBody>
          </p:sp>
          <p:sp>
            <p:nvSpPr>
              <p:cNvPr id="68" name="Rectangle 76"/>
              <p:cNvSpPr>
                <a:spLocks noChangeArrowheads="1"/>
              </p:cNvSpPr>
              <p:nvPr/>
            </p:nvSpPr>
            <p:spPr bwMode="auto">
              <a:xfrm>
                <a:off x="908" y="272"/>
                <a:ext cx="31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300" dirty="0">
                    <a:ea typeface="微软雅黑" panose="020B0503020204020204" pitchFamily="34" charset="-122"/>
                  </a:rPr>
                  <a:t>C</a:t>
                </a:r>
                <a:r>
                  <a:rPr lang="en-US" altLang="zh-CN" sz="1300" baseline="-25000" dirty="0">
                    <a:ea typeface="微软雅黑" panose="020B0503020204020204" pitchFamily="34" charset="-122"/>
                  </a:rPr>
                  <a:t>0</a:t>
                </a:r>
                <a:endParaRPr lang="en-US" altLang="zh-CN" sz="1300" baseline="-25000" dirty="0">
                  <a:ea typeface="微软雅黑" panose="020B0503020204020204" pitchFamily="34" charset="-122"/>
                </a:endParaRPr>
              </a:p>
            </p:txBody>
          </p:sp>
        </p:grpSp>
        <p:sp>
          <p:nvSpPr>
            <p:cNvPr id="64" name="Line 77"/>
            <p:cNvSpPr>
              <a:spLocks noChangeShapeType="1"/>
            </p:cNvSpPr>
            <p:nvPr/>
          </p:nvSpPr>
          <p:spPr bwMode="auto">
            <a:xfrm>
              <a:off x="0" y="408"/>
              <a:ext cx="181"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65" name="Rectangle 78"/>
            <p:cNvSpPr>
              <a:spLocks noChangeArrowheads="1"/>
            </p:cNvSpPr>
            <p:nvPr/>
          </p:nvSpPr>
          <p:spPr bwMode="auto">
            <a:xfrm>
              <a:off x="153" y="57"/>
              <a:ext cx="68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300">
                  <a:ea typeface="微软雅黑" panose="020B0503020204020204" pitchFamily="34" charset="-122"/>
                </a:rPr>
                <a:t>P</a:t>
              </a:r>
              <a:r>
                <a:rPr lang="zh-CN" altLang="en-US" sz="1300" baseline="30000">
                  <a:ea typeface="微软雅黑" panose="020B0503020204020204" pitchFamily="34" charset="-122"/>
                </a:rPr>
                <a:t>*      </a:t>
              </a:r>
              <a:r>
                <a:rPr lang="en-US" altLang="zh-CN" sz="1300" baseline="-25000">
                  <a:ea typeface="微软雅黑" panose="020B0503020204020204" pitchFamily="34" charset="-122"/>
                </a:rPr>
                <a:t>  </a:t>
              </a:r>
              <a:r>
                <a:rPr lang="en-US" altLang="zh-CN" sz="1300">
                  <a:ea typeface="微软雅黑" panose="020B0503020204020204" pitchFamily="34" charset="-122"/>
                </a:rPr>
                <a:t>G</a:t>
              </a:r>
              <a:r>
                <a:rPr lang="zh-CN" altLang="en-US" sz="1300" baseline="30000">
                  <a:ea typeface="微软雅黑" panose="020B0503020204020204" pitchFamily="34" charset="-122"/>
                </a:rPr>
                <a:t>*</a:t>
              </a:r>
              <a:endParaRPr lang="en-US" altLang="zh-CN" sz="1300" baseline="30000" dirty="0">
                <a:ea typeface="微软雅黑" panose="020B0503020204020204" pitchFamily="34" charset="-122"/>
              </a:endParaRPr>
            </a:p>
          </p:txBody>
        </p:sp>
      </p:grpSp>
      <p:grpSp>
        <p:nvGrpSpPr>
          <p:cNvPr id="81" name="Group 80"/>
          <p:cNvGrpSpPr/>
          <p:nvPr/>
        </p:nvGrpSpPr>
        <p:grpSpPr bwMode="auto">
          <a:xfrm>
            <a:off x="3290077" y="2778185"/>
            <a:ext cx="576263" cy="1081087"/>
            <a:chOff x="0" y="0"/>
            <a:chExt cx="363" cy="681"/>
          </a:xfrm>
        </p:grpSpPr>
        <p:sp>
          <p:nvSpPr>
            <p:cNvPr id="82" name="Line 80"/>
            <p:cNvSpPr>
              <a:spLocks noChangeShapeType="1"/>
            </p:cNvSpPr>
            <p:nvPr/>
          </p:nvSpPr>
          <p:spPr bwMode="auto">
            <a:xfrm>
              <a:off x="0" y="0"/>
              <a:ext cx="0" cy="681"/>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83" name="Line 81"/>
            <p:cNvSpPr>
              <a:spLocks noChangeShapeType="1"/>
            </p:cNvSpPr>
            <p:nvPr/>
          </p:nvSpPr>
          <p:spPr bwMode="auto">
            <a:xfrm>
              <a:off x="363" y="0"/>
              <a:ext cx="0" cy="681"/>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84" name="Group 83"/>
          <p:cNvGrpSpPr/>
          <p:nvPr/>
        </p:nvGrpSpPr>
        <p:grpSpPr bwMode="auto">
          <a:xfrm>
            <a:off x="5306202" y="2778185"/>
            <a:ext cx="576263" cy="1081087"/>
            <a:chOff x="0" y="0"/>
            <a:chExt cx="363" cy="681"/>
          </a:xfrm>
        </p:grpSpPr>
        <p:sp>
          <p:nvSpPr>
            <p:cNvPr id="85" name="Line 83"/>
            <p:cNvSpPr>
              <a:spLocks noChangeShapeType="1"/>
            </p:cNvSpPr>
            <p:nvPr/>
          </p:nvSpPr>
          <p:spPr bwMode="auto">
            <a:xfrm>
              <a:off x="0" y="0"/>
              <a:ext cx="0" cy="681"/>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86" name="Line 84"/>
            <p:cNvSpPr>
              <a:spLocks noChangeShapeType="1"/>
            </p:cNvSpPr>
            <p:nvPr/>
          </p:nvSpPr>
          <p:spPr bwMode="auto">
            <a:xfrm>
              <a:off x="363" y="0"/>
              <a:ext cx="0" cy="681"/>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87" name="Group 86"/>
          <p:cNvGrpSpPr/>
          <p:nvPr/>
        </p:nvGrpSpPr>
        <p:grpSpPr bwMode="auto">
          <a:xfrm>
            <a:off x="7395352" y="2778185"/>
            <a:ext cx="576263" cy="1081087"/>
            <a:chOff x="0" y="0"/>
            <a:chExt cx="363" cy="681"/>
          </a:xfrm>
        </p:grpSpPr>
        <p:sp>
          <p:nvSpPr>
            <p:cNvPr id="88" name="Line 86"/>
            <p:cNvSpPr>
              <a:spLocks noChangeShapeType="1"/>
            </p:cNvSpPr>
            <p:nvPr/>
          </p:nvSpPr>
          <p:spPr bwMode="auto">
            <a:xfrm>
              <a:off x="0" y="0"/>
              <a:ext cx="0" cy="681"/>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89" name="Line 87"/>
            <p:cNvSpPr>
              <a:spLocks noChangeShapeType="1"/>
            </p:cNvSpPr>
            <p:nvPr/>
          </p:nvSpPr>
          <p:spPr bwMode="auto">
            <a:xfrm>
              <a:off x="363" y="0"/>
              <a:ext cx="0" cy="681"/>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90" name="Group 89"/>
          <p:cNvGrpSpPr/>
          <p:nvPr/>
        </p:nvGrpSpPr>
        <p:grpSpPr bwMode="auto">
          <a:xfrm>
            <a:off x="9406397" y="2778185"/>
            <a:ext cx="588963" cy="1081087"/>
            <a:chOff x="-8" y="0"/>
            <a:chExt cx="371" cy="681"/>
          </a:xfrm>
        </p:grpSpPr>
        <p:sp>
          <p:nvSpPr>
            <p:cNvPr id="91" name="Line 89"/>
            <p:cNvSpPr>
              <a:spLocks noChangeShapeType="1"/>
            </p:cNvSpPr>
            <p:nvPr/>
          </p:nvSpPr>
          <p:spPr bwMode="auto">
            <a:xfrm>
              <a:off x="-8" y="0"/>
              <a:ext cx="0" cy="681"/>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92" name="Line 90"/>
            <p:cNvSpPr>
              <a:spLocks noChangeShapeType="1"/>
            </p:cNvSpPr>
            <p:nvPr/>
          </p:nvSpPr>
          <p:spPr bwMode="auto">
            <a:xfrm>
              <a:off x="363" y="0"/>
              <a:ext cx="0" cy="681"/>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grpSp>
      <p:sp>
        <p:nvSpPr>
          <p:cNvPr id="93" name="Line 91"/>
          <p:cNvSpPr>
            <a:spLocks noChangeShapeType="1"/>
          </p:cNvSpPr>
          <p:nvPr/>
        </p:nvSpPr>
        <p:spPr bwMode="auto">
          <a:xfrm>
            <a:off x="9916330" y="9091112"/>
            <a:ext cx="3603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algn="ctr"/>
            <a:endParaRPr lang="zh-CN" altLang="en-US"/>
          </a:p>
        </p:txBody>
      </p:sp>
      <p:grpSp>
        <p:nvGrpSpPr>
          <p:cNvPr id="94" name="Group 93"/>
          <p:cNvGrpSpPr/>
          <p:nvPr/>
        </p:nvGrpSpPr>
        <p:grpSpPr bwMode="auto">
          <a:xfrm>
            <a:off x="10456051" y="2346384"/>
            <a:ext cx="71437" cy="2122488"/>
            <a:chOff x="23" y="0"/>
            <a:chExt cx="45" cy="1337"/>
          </a:xfrm>
          <a:solidFill>
            <a:srgbClr val="00B050"/>
          </a:solidFill>
        </p:grpSpPr>
        <p:sp>
          <p:nvSpPr>
            <p:cNvPr id="95" name="Line 93"/>
            <p:cNvSpPr>
              <a:spLocks noChangeShapeType="1"/>
            </p:cNvSpPr>
            <p:nvPr/>
          </p:nvSpPr>
          <p:spPr bwMode="auto">
            <a:xfrm>
              <a:off x="45" y="0"/>
              <a:ext cx="0" cy="1316"/>
            </a:xfrm>
            <a:prstGeom prst="line">
              <a:avLst/>
            </a:prstGeom>
            <a:grpFill/>
            <a:ln w="19050">
              <a:solidFill>
                <a:srgbClr val="00B050"/>
              </a:solidFill>
              <a:round/>
              <a:headEnd type="triangle" w="med" len="med"/>
            </a:ln>
          </p:spPr>
          <p:txBody>
            <a:bodyPr/>
            <a:lstStyle/>
            <a:p>
              <a:pPr algn="ctr"/>
              <a:endParaRPr lang="zh-CN" altLang="en-US"/>
            </a:p>
          </p:txBody>
        </p:sp>
        <p:sp>
          <p:nvSpPr>
            <p:cNvPr id="96" name="Oval 94"/>
            <p:cNvSpPr>
              <a:spLocks noChangeArrowheads="1"/>
            </p:cNvSpPr>
            <p:nvPr/>
          </p:nvSpPr>
          <p:spPr bwMode="auto">
            <a:xfrm>
              <a:off x="23" y="1293"/>
              <a:ext cx="45" cy="44"/>
            </a:xfrm>
            <a:prstGeom prst="ellipse">
              <a:avLst/>
            </a:prstGeom>
            <a:grpFill/>
            <a:ln w="19050">
              <a:noFill/>
              <a:prstDash val="sysDot"/>
              <a:rou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grpSp>
      <p:sp>
        <p:nvSpPr>
          <p:cNvPr id="97" name="Line 95"/>
          <p:cNvSpPr>
            <a:spLocks noChangeShapeType="1"/>
          </p:cNvSpPr>
          <p:nvPr/>
        </p:nvSpPr>
        <p:spPr bwMode="auto">
          <a:xfrm>
            <a:off x="8619314" y="2778184"/>
            <a:ext cx="0" cy="1657350"/>
          </a:xfrm>
          <a:prstGeom prst="line">
            <a:avLst/>
          </a:prstGeom>
          <a:noFill/>
          <a:ln w="19050">
            <a:solidFill>
              <a:srgbClr val="00B05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98" name="Line 96"/>
          <p:cNvSpPr>
            <a:spLocks noChangeShapeType="1"/>
          </p:cNvSpPr>
          <p:nvPr/>
        </p:nvSpPr>
        <p:spPr bwMode="auto">
          <a:xfrm>
            <a:off x="6531751" y="2778184"/>
            <a:ext cx="0" cy="1657350"/>
          </a:xfrm>
          <a:prstGeom prst="line">
            <a:avLst/>
          </a:prstGeom>
          <a:noFill/>
          <a:ln w="19050">
            <a:solidFill>
              <a:srgbClr val="00B05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99" name="Line 97"/>
          <p:cNvSpPr>
            <a:spLocks noChangeShapeType="1"/>
          </p:cNvSpPr>
          <p:nvPr/>
        </p:nvSpPr>
        <p:spPr bwMode="auto">
          <a:xfrm>
            <a:off x="4515626" y="2778184"/>
            <a:ext cx="0" cy="1657350"/>
          </a:xfrm>
          <a:prstGeom prst="line">
            <a:avLst/>
          </a:prstGeom>
          <a:noFill/>
          <a:ln w="19050">
            <a:solidFill>
              <a:srgbClr val="00B05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grpSp>
        <p:nvGrpSpPr>
          <p:cNvPr id="100" name="Group 99"/>
          <p:cNvGrpSpPr/>
          <p:nvPr/>
        </p:nvGrpSpPr>
        <p:grpSpPr bwMode="auto">
          <a:xfrm>
            <a:off x="2461403" y="1482784"/>
            <a:ext cx="8318500" cy="1349375"/>
            <a:chOff x="113" y="0"/>
            <a:chExt cx="5240" cy="850"/>
          </a:xfrm>
        </p:grpSpPr>
        <p:sp>
          <p:nvSpPr>
            <p:cNvPr id="102" name="Line 100"/>
            <p:cNvSpPr>
              <a:spLocks noChangeShapeType="1"/>
            </p:cNvSpPr>
            <p:nvPr/>
          </p:nvSpPr>
          <p:spPr bwMode="auto">
            <a:xfrm>
              <a:off x="998" y="0"/>
              <a:ext cx="0" cy="31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03" name="Line 101"/>
            <p:cNvSpPr>
              <a:spLocks noChangeShapeType="1"/>
            </p:cNvSpPr>
            <p:nvPr/>
          </p:nvSpPr>
          <p:spPr bwMode="auto">
            <a:xfrm>
              <a:off x="635" y="0"/>
              <a:ext cx="0" cy="31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01" name="Rectangle 99"/>
            <p:cNvSpPr>
              <a:spLocks noChangeArrowheads="1"/>
            </p:cNvSpPr>
            <p:nvPr/>
          </p:nvSpPr>
          <p:spPr bwMode="auto">
            <a:xfrm>
              <a:off x="454" y="317"/>
              <a:ext cx="4536" cy="499"/>
            </a:xfrm>
            <a:prstGeom prst="rect">
              <a:avLst/>
            </a:prstGeom>
            <a:solidFill>
              <a:srgbClr val="99FFCC"/>
            </a:solidFill>
            <a:ln w="19050" cmpd="sng">
              <a:solidFill>
                <a:schemeClr val="tx1"/>
              </a:solidFill>
              <a:miter lim="800000"/>
            </a:ln>
            <a:effectLst>
              <a:outerShdw blurRad="50800" dist="38100" dir="5400000" algn="t" rotWithShape="0">
                <a:prstClr val="black">
                  <a:alpha val="40000"/>
                </a:prstClr>
              </a:outerShdw>
            </a:effectLst>
          </p:spPr>
          <p:txBody>
            <a:bodyPr wrap="none" anchor="ctr"/>
            <a:lstStyle/>
            <a:p>
              <a:pPr marL="342900" indent="-342900" algn="ctr">
                <a:spcBef>
                  <a:spcPct val="20000"/>
                </a:spcBef>
                <a:buClr>
                  <a:schemeClr val="hlink"/>
                </a:buClr>
                <a:defRPr/>
              </a:pPr>
              <a:endParaRPr lang="zh-CN" altLang="en-US" baseline="-25000">
                <a:effectLst>
                  <a:outerShdw blurRad="38100" dist="38100" dir="2700000" algn="tl">
                    <a:srgbClr val="FFFFFF"/>
                  </a:outerShdw>
                </a:effectLst>
                <a:latin typeface="Verdana" panose="020B0604030504040204" pitchFamily="34" charset="0"/>
                <a:ea typeface="宋体" panose="02010600030101010101" pitchFamily="2" charset="-122"/>
              </a:endParaRPr>
            </a:p>
          </p:txBody>
        </p:sp>
        <p:sp>
          <p:nvSpPr>
            <p:cNvPr id="104" name="Rectangle 102"/>
            <p:cNvSpPr>
              <a:spLocks noChangeArrowheads="1"/>
            </p:cNvSpPr>
            <p:nvPr/>
          </p:nvSpPr>
          <p:spPr bwMode="auto">
            <a:xfrm>
              <a:off x="256" y="91"/>
              <a:ext cx="108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700" dirty="0">
                  <a:ea typeface="微软雅黑" panose="020B0503020204020204" pitchFamily="34" charset="-122"/>
                </a:rPr>
                <a:t> P</a:t>
              </a:r>
              <a:r>
                <a:rPr lang="en-US" altLang="zh-CN" sz="1700" baseline="50000" dirty="0">
                  <a:ea typeface="微软雅黑" panose="020B0503020204020204" pitchFamily="34" charset="-122"/>
                </a:rPr>
                <a:t>*</a:t>
              </a:r>
              <a:r>
                <a:rPr lang="en-US" altLang="zh-CN" sz="1700" baseline="-25000" dirty="0">
                  <a:ea typeface="微软雅黑" panose="020B0503020204020204" pitchFamily="34" charset="-122"/>
                </a:rPr>
                <a:t>                </a:t>
              </a:r>
              <a:r>
                <a:rPr lang="en-US" altLang="zh-CN" sz="1700" dirty="0">
                  <a:ea typeface="微软雅黑" panose="020B0503020204020204" pitchFamily="34" charset="-122"/>
                </a:rPr>
                <a:t>G</a:t>
              </a:r>
              <a:r>
                <a:rPr lang="en-US" altLang="zh-CN" sz="1700" baseline="50000" dirty="0">
                  <a:ea typeface="微软雅黑" panose="020B0503020204020204" pitchFamily="34" charset="-122"/>
                </a:rPr>
                <a:t>*</a:t>
              </a:r>
              <a:r>
                <a:rPr lang="en-US" altLang="zh-CN" sz="1700" baseline="-25000" dirty="0">
                  <a:ea typeface="微软雅黑" panose="020B0503020204020204" pitchFamily="34" charset="-122"/>
                </a:rPr>
                <a:t> </a:t>
              </a:r>
              <a:endParaRPr lang="en-US" altLang="zh-CN" sz="1700" baseline="-25000" dirty="0">
                <a:ea typeface="微软雅黑" panose="020B0503020204020204" pitchFamily="34" charset="-122"/>
              </a:endParaRPr>
            </a:p>
          </p:txBody>
        </p:sp>
        <p:sp>
          <p:nvSpPr>
            <p:cNvPr id="105" name="Line 103"/>
            <p:cNvSpPr>
              <a:spLocks noChangeShapeType="1"/>
            </p:cNvSpPr>
            <p:nvPr/>
          </p:nvSpPr>
          <p:spPr bwMode="auto">
            <a:xfrm>
              <a:off x="4991" y="544"/>
              <a:ext cx="1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06" name="Rectangle 104"/>
            <p:cNvSpPr>
              <a:spLocks noChangeArrowheads="1"/>
            </p:cNvSpPr>
            <p:nvPr/>
          </p:nvSpPr>
          <p:spPr bwMode="auto">
            <a:xfrm>
              <a:off x="471" y="578"/>
              <a:ext cx="462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1700" b="1">
                  <a:solidFill>
                    <a:schemeClr val="bg2">
                      <a:lumMod val="50000"/>
                    </a:schemeClr>
                  </a:solidFill>
                  <a:ea typeface="微软雅黑" panose="020B0503020204020204" pitchFamily="34" charset="-122"/>
                </a:rPr>
                <a:t> </a:t>
              </a:r>
              <a:r>
                <a:rPr lang="en-US" altLang="zh-CN" sz="1300" b="1">
                  <a:solidFill>
                    <a:schemeClr val="bg2">
                      <a:lumMod val="50000"/>
                    </a:schemeClr>
                  </a:solidFill>
                  <a:ea typeface="微软雅黑" panose="020B0503020204020204" pitchFamily="34" charset="-122"/>
                </a:rPr>
                <a:t>P</a:t>
              </a:r>
              <a:r>
                <a:rPr lang="en-US" altLang="zh-CN" sz="1300" b="1" baseline="-25000">
                  <a:solidFill>
                    <a:schemeClr val="bg2">
                      <a:lumMod val="50000"/>
                    </a:schemeClr>
                  </a:solidFill>
                  <a:ea typeface="微软雅黑" panose="020B0503020204020204" pitchFamily="34" charset="-122"/>
                </a:rPr>
                <a:t>3        </a:t>
              </a:r>
              <a:r>
                <a:rPr lang="en-US" altLang="zh-CN" sz="1300" b="1">
                  <a:solidFill>
                    <a:schemeClr val="bg2">
                      <a:lumMod val="50000"/>
                    </a:schemeClr>
                  </a:solidFill>
                  <a:ea typeface="微软雅黑" panose="020B0503020204020204" pitchFamily="34" charset="-122"/>
                </a:rPr>
                <a:t>G</a:t>
              </a:r>
              <a:r>
                <a:rPr lang="en-US" altLang="zh-CN" sz="1300" b="1" baseline="-25000">
                  <a:solidFill>
                    <a:schemeClr val="bg2">
                      <a:lumMod val="50000"/>
                    </a:schemeClr>
                  </a:solidFill>
                  <a:ea typeface="微软雅黑" panose="020B0503020204020204" pitchFamily="34" charset="-122"/>
                </a:rPr>
                <a:t>3             </a:t>
              </a:r>
              <a:r>
                <a:rPr lang="en-US" altLang="zh-CN" sz="1300" b="1">
                  <a:solidFill>
                    <a:srgbClr val="00B050"/>
                  </a:solidFill>
                  <a:ea typeface="微软雅黑" panose="020B0503020204020204" pitchFamily="34" charset="-122"/>
                </a:rPr>
                <a:t>C</a:t>
              </a:r>
              <a:r>
                <a:rPr lang="en-US" altLang="zh-CN" sz="1300" b="1" baseline="-25000">
                  <a:solidFill>
                    <a:srgbClr val="00B050"/>
                  </a:solidFill>
                  <a:ea typeface="微软雅黑" panose="020B0503020204020204" pitchFamily="34" charset="-122"/>
                </a:rPr>
                <a:t>3 </a:t>
              </a:r>
              <a:r>
                <a:rPr lang="en-US" altLang="zh-CN" sz="1300" b="1" baseline="-25000">
                  <a:solidFill>
                    <a:schemeClr val="bg2">
                      <a:lumMod val="50000"/>
                    </a:schemeClr>
                  </a:solidFill>
                  <a:ea typeface="微软雅黑" panose="020B0503020204020204" pitchFamily="34" charset="-122"/>
                </a:rPr>
                <a:t>              </a:t>
              </a:r>
              <a:r>
                <a:rPr lang="en-US" altLang="zh-CN" sz="1300" b="1">
                  <a:solidFill>
                    <a:schemeClr val="bg2">
                      <a:lumMod val="50000"/>
                    </a:schemeClr>
                  </a:solidFill>
                  <a:ea typeface="微软雅黑" panose="020B0503020204020204" pitchFamily="34" charset="-122"/>
                </a:rPr>
                <a:t> P</a:t>
              </a:r>
              <a:r>
                <a:rPr lang="en-US" altLang="zh-CN" sz="1300" b="1" baseline="-25000">
                  <a:solidFill>
                    <a:schemeClr val="bg2">
                      <a:lumMod val="50000"/>
                    </a:schemeClr>
                  </a:solidFill>
                  <a:ea typeface="微软雅黑" panose="020B0503020204020204" pitchFamily="34" charset="-122"/>
                </a:rPr>
                <a:t>2         </a:t>
              </a:r>
              <a:r>
                <a:rPr lang="en-US" altLang="zh-CN" sz="1300" b="1">
                  <a:solidFill>
                    <a:schemeClr val="bg2">
                      <a:lumMod val="50000"/>
                    </a:schemeClr>
                  </a:solidFill>
                  <a:ea typeface="微软雅黑" panose="020B0503020204020204" pitchFamily="34" charset="-122"/>
                </a:rPr>
                <a:t>G</a:t>
              </a:r>
              <a:r>
                <a:rPr lang="en-US" altLang="zh-CN" sz="1300" b="1" baseline="-25000">
                  <a:solidFill>
                    <a:schemeClr val="bg2">
                      <a:lumMod val="50000"/>
                    </a:schemeClr>
                  </a:solidFill>
                  <a:ea typeface="微软雅黑" panose="020B0503020204020204" pitchFamily="34" charset="-122"/>
                </a:rPr>
                <a:t>2             </a:t>
              </a:r>
              <a:r>
                <a:rPr lang="en-US" altLang="zh-CN" sz="1300" b="1">
                  <a:solidFill>
                    <a:schemeClr val="bg2">
                      <a:lumMod val="50000"/>
                    </a:schemeClr>
                  </a:solidFill>
                  <a:ea typeface="微软雅黑" panose="020B0503020204020204" pitchFamily="34" charset="-122"/>
                </a:rPr>
                <a:t>C</a:t>
              </a:r>
              <a:r>
                <a:rPr lang="en-US" altLang="zh-CN" sz="1300" b="1" baseline="-25000">
                  <a:solidFill>
                    <a:schemeClr val="bg2">
                      <a:lumMod val="50000"/>
                    </a:schemeClr>
                  </a:solidFill>
                  <a:ea typeface="微软雅黑" panose="020B0503020204020204" pitchFamily="34" charset="-122"/>
                </a:rPr>
                <a:t>2                </a:t>
              </a:r>
              <a:r>
                <a:rPr lang="en-US" altLang="zh-CN" sz="1300" b="1">
                  <a:solidFill>
                    <a:schemeClr val="bg2">
                      <a:lumMod val="50000"/>
                    </a:schemeClr>
                  </a:solidFill>
                  <a:ea typeface="微软雅黑" panose="020B0503020204020204" pitchFamily="34" charset="-122"/>
                </a:rPr>
                <a:t> P</a:t>
              </a:r>
              <a:r>
                <a:rPr lang="en-US" altLang="zh-CN" sz="1300" b="1" baseline="-25000">
                  <a:solidFill>
                    <a:schemeClr val="bg2">
                      <a:lumMod val="50000"/>
                    </a:schemeClr>
                  </a:solidFill>
                  <a:ea typeface="微软雅黑" panose="020B0503020204020204" pitchFamily="34" charset="-122"/>
                </a:rPr>
                <a:t>1        </a:t>
              </a:r>
              <a:r>
                <a:rPr lang="en-US" altLang="zh-CN" sz="1300" b="1">
                  <a:solidFill>
                    <a:schemeClr val="bg2">
                      <a:lumMod val="50000"/>
                    </a:schemeClr>
                  </a:solidFill>
                  <a:ea typeface="微软雅黑" panose="020B0503020204020204" pitchFamily="34" charset="-122"/>
                </a:rPr>
                <a:t>G</a:t>
              </a:r>
              <a:r>
                <a:rPr lang="en-US" altLang="zh-CN" sz="1300" b="1" baseline="-25000">
                  <a:solidFill>
                    <a:schemeClr val="bg2">
                      <a:lumMod val="50000"/>
                    </a:schemeClr>
                  </a:solidFill>
                  <a:ea typeface="微软雅黑" panose="020B0503020204020204" pitchFamily="34" charset="-122"/>
                </a:rPr>
                <a:t>1             </a:t>
              </a:r>
              <a:r>
                <a:rPr lang="en-US" altLang="zh-CN" sz="1300" b="1">
                  <a:solidFill>
                    <a:schemeClr val="bg2">
                      <a:lumMod val="50000"/>
                    </a:schemeClr>
                  </a:solidFill>
                  <a:ea typeface="微软雅黑" panose="020B0503020204020204" pitchFamily="34" charset="-122"/>
                </a:rPr>
                <a:t>C</a:t>
              </a:r>
              <a:r>
                <a:rPr lang="en-US" altLang="zh-CN" sz="1300" b="1" baseline="-25000">
                  <a:solidFill>
                    <a:schemeClr val="bg2">
                      <a:lumMod val="50000"/>
                    </a:schemeClr>
                  </a:solidFill>
                  <a:ea typeface="微软雅黑" panose="020B0503020204020204" pitchFamily="34" charset="-122"/>
                </a:rPr>
                <a:t>1   </a:t>
              </a:r>
              <a:r>
                <a:rPr lang="en-US" altLang="zh-CN" sz="1300" b="1">
                  <a:solidFill>
                    <a:schemeClr val="bg2">
                      <a:lumMod val="50000"/>
                    </a:schemeClr>
                  </a:solidFill>
                  <a:ea typeface="微软雅黑" panose="020B0503020204020204" pitchFamily="34" charset="-122"/>
                </a:rPr>
                <a:t>        P</a:t>
              </a:r>
              <a:r>
                <a:rPr lang="en-US" altLang="zh-CN" sz="1300" b="1" baseline="-25000">
                  <a:solidFill>
                    <a:schemeClr val="bg2">
                      <a:lumMod val="50000"/>
                    </a:schemeClr>
                  </a:solidFill>
                  <a:ea typeface="微软雅黑" panose="020B0503020204020204" pitchFamily="34" charset="-122"/>
                </a:rPr>
                <a:t>0        </a:t>
              </a:r>
              <a:r>
                <a:rPr lang="en-US" altLang="zh-CN" sz="1300" b="1">
                  <a:solidFill>
                    <a:schemeClr val="bg2">
                      <a:lumMod val="50000"/>
                    </a:schemeClr>
                  </a:solidFill>
                  <a:ea typeface="微软雅黑" panose="020B0503020204020204" pitchFamily="34" charset="-122"/>
                </a:rPr>
                <a:t>G</a:t>
              </a:r>
              <a:r>
                <a:rPr lang="en-US" altLang="zh-CN" sz="1300" b="1" baseline="-25000">
                  <a:solidFill>
                    <a:schemeClr val="bg2">
                      <a:lumMod val="50000"/>
                    </a:schemeClr>
                  </a:solidFill>
                  <a:ea typeface="微软雅黑" panose="020B0503020204020204" pitchFamily="34" charset="-122"/>
                </a:rPr>
                <a:t>0</a:t>
              </a:r>
              <a:endParaRPr lang="en-US" altLang="zh-CN" sz="1300" b="1" baseline="-25000" dirty="0">
                <a:solidFill>
                  <a:schemeClr val="bg2">
                    <a:lumMod val="50000"/>
                  </a:schemeClr>
                </a:solidFill>
                <a:ea typeface="微软雅黑" panose="020B0503020204020204" pitchFamily="34" charset="-122"/>
              </a:endParaRPr>
            </a:p>
          </p:txBody>
        </p:sp>
        <p:sp>
          <p:nvSpPr>
            <p:cNvPr id="107" name="Rectangle 105"/>
            <p:cNvSpPr>
              <a:spLocks noChangeArrowheads="1"/>
            </p:cNvSpPr>
            <p:nvPr/>
          </p:nvSpPr>
          <p:spPr bwMode="auto">
            <a:xfrm>
              <a:off x="1957" y="389"/>
              <a:ext cx="145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ea typeface="微软雅黑" panose="020B0503020204020204" pitchFamily="34" charset="-122"/>
                </a:rPr>
                <a:t> </a:t>
              </a:r>
              <a:r>
                <a:rPr lang="en-US" altLang="zh-CN" sz="2000" dirty="0">
                  <a:latin typeface="Segoe UI Black" panose="020B0A02040204020203" pitchFamily="34" charset="0"/>
                  <a:ea typeface="Segoe UI Black" panose="020B0A02040204020203" pitchFamily="34" charset="0"/>
                  <a:cs typeface="Segoe UI Black" panose="020B0A02040204020203" pitchFamily="34" charset="0"/>
                </a:rPr>
                <a:t>CLA  74182</a:t>
              </a:r>
              <a:endParaRPr lang="zh-CN" altLang="en-US" sz="2000" baseline="-2500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08" name="Rectangle 106"/>
            <p:cNvSpPr>
              <a:spLocks noChangeArrowheads="1"/>
            </p:cNvSpPr>
            <p:nvPr/>
          </p:nvSpPr>
          <p:spPr bwMode="auto">
            <a:xfrm>
              <a:off x="5035" y="317"/>
              <a:ext cx="31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300" dirty="0">
                  <a:ea typeface="微软雅黑" panose="020B0503020204020204" pitchFamily="34" charset="-122"/>
                </a:rPr>
                <a:t>C</a:t>
              </a:r>
              <a:r>
                <a:rPr lang="en-US" altLang="zh-CN" sz="1300" baseline="-25000" dirty="0">
                  <a:ea typeface="微软雅黑" panose="020B0503020204020204" pitchFamily="34" charset="-122"/>
                </a:rPr>
                <a:t>0</a:t>
              </a:r>
              <a:endParaRPr lang="en-US" altLang="zh-CN" sz="1300" baseline="-25000" dirty="0">
                <a:ea typeface="微软雅黑" panose="020B0503020204020204" pitchFamily="34" charset="-122"/>
              </a:endParaRPr>
            </a:p>
          </p:txBody>
        </p:sp>
        <p:sp>
          <p:nvSpPr>
            <p:cNvPr id="109" name="Line 107"/>
            <p:cNvSpPr>
              <a:spLocks noChangeShapeType="1"/>
            </p:cNvSpPr>
            <p:nvPr/>
          </p:nvSpPr>
          <p:spPr bwMode="auto">
            <a:xfrm flipH="1">
              <a:off x="204" y="544"/>
              <a:ext cx="250" cy="0"/>
            </a:xfrm>
            <a:prstGeom prst="line">
              <a:avLst/>
            </a:prstGeom>
            <a:noFill/>
            <a:ln w="9525">
              <a:solidFill>
                <a:srgbClr val="00B05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10" name="Rectangle 108"/>
            <p:cNvSpPr>
              <a:spLocks noChangeArrowheads="1"/>
            </p:cNvSpPr>
            <p:nvPr/>
          </p:nvSpPr>
          <p:spPr bwMode="auto">
            <a:xfrm>
              <a:off x="113" y="317"/>
              <a:ext cx="31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300" b="1" dirty="0">
                  <a:solidFill>
                    <a:srgbClr val="008000"/>
                  </a:solidFill>
                  <a:ea typeface="微软雅黑" panose="020B0503020204020204" pitchFamily="34" charset="-122"/>
                </a:rPr>
                <a:t>C</a:t>
              </a:r>
              <a:r>
                <a:rPr lang="en-US" altLang="zh-CN" sz="1300" b="1" baseline="-25000" dirty="0">
                  <a:solidFill>
                    <a:srgbClr val="008000"/>
                  </a:solidFill>
                  <a:ea typeface="微软雅黑" panose="020B0503020204020204" pitchFamily="34" charset="-122"/>
                </a:rPr>
                <a:t>4</a:t>
              </a:r>
              <a:endParaRPr lang="en-US" altLang="zh-CN" sz="1300" b="1" baseline="-25000" dirty="0">
                <a:solidFill>
                  <a:srgbClr val="008000"/>
                </a:solidFill>
                <a:ea typeface="微软雅黑" panose="020B0503020204020204" pitchFamily="34" charset="-122"/>
              </a:endParaRPr>
            </a:p>
          </p:txBody>
        </p:sp>
      </p:grpSp>
      <p:sp>
        <p:nvSpPr>
          <p:cNvPr id="114" name="内容占位符 2"/>
          <p:cNvSpPr txBox="1"/>
          <p:nvPr/>
        </p:nvSpPr>
        <p:spPr>
          <a:xfrm>
            <a:off x="2956053" y="2168591"/>
            <a:ext cx="1572246" cy="23887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gn="ctr"/>
            <a:endParaRPr lang="zh-CN" altLang="en-US" sz="1200" dirty="0">
              <a:solidFill>
                <a:srgbClr val="FF0000"/>
              </a:solidFill>
            </a:endParaRPr>
          </a:p>
        </p:txBody>
      </p:sp>
      <p:sp>
        <p:nvSpPr>
          <p:cNvPr id="111" name="圆角矩形标注 110"/>
          <p:cNvSpPr/>
          <p:nvPr/>
        </p:nvSpPr>
        <p:spPr>
          <a:xfrm>
            <a:off x="4452125" y="1343163"/>
            <a:ext cx="2078040" cy="400730"/>
          </a:xfrm>
          <a:prstGeom prst="wedgeRoundRectCallout">
            <a:avLst>
              <a:gd name="adj1" fmla="val -46860"/>
              <a:gd name="adj2" fmla="val 2717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C00000"/>
                </a:solidFill>
                <a:latin typeface="微软雅黑" panose="020B0503020204020204" pitchFamily="34" charset="-122"/>
                <a:ea typeface="微软雅黑" panose="020B0503020204020204" pitchFamily="34" charset="-122"/>
              </a:rPr>
              <a:t>② </a:t>
            </a:r>
            <a:r>
              <a:rPr lang="en-US" altLang="zh-CN" sz="1600" b="1" dirty="0">
                <a:solidFill>
                  <a:srgbClr val="C00000"/>
                </a:solidFill>
                <a:latin typeface="微软雅黑" panose="020B0503020204020204" pitchFamily="34" charset="-122"/>
                <a:ea typeface="微软雅黑" panose="020B0503020204020204" pitchFamily="34" charset="-122"/>
              </a:rPr>
              <a:t>2</a:t>
            </a:r>
            <a:r>
              <a:rPr lang="zh-CN" altLang="en-US" sz="1600" b="1" dirty="0">
                <a:solidFill>
                  <a:srgbClr val="C00000"/>
                </a:solidFill>
                <a:latin typeface="微软雅黑" panose="020B0503020204020204" pitchFamily="34" charset="-122"/>
                <a:ea typeface="微软雅黑" panose="020B0503020204020204" pitchFamily="34" charset="-122"/>
              </a:rPr>
              <a:t>级门电路延迟</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19" name="圆角矩形标注 118"/>
          <p:cNvSpPr/>
          <p:nvPr/>
        </p:nvSpPr>
        <p:spPr>
          <a:xfrm>
            <a:off x="1074058" y="3187689"/>
            <a:ext cx="1968370" cy="396462"/>
          </a:xfrm>
          <a:prstGeom prst="wedgeRoundRectCallout">
            <a:avLst>
              <a:gd name="adj1" fmla="val 53428"/>
              <a:gd name="adj2" fmla="val 140858"/>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solidFill>
                  <a:srgbClr val="C00000"/>
                </a:solidFill>
                <a:latin typeface="微软雅黑" panose="020B0503020204020204" pitchFamily="34" charset="-122"/>
                <a:ea typeface="微软雅黑" panose="020B0503020204020204" pitchFamily="34" charset="-122"/>
              </a:rPr>
              <a:t>①</a:t>
            </a:r>
            <a:r>
              <a:rPr lang="en-US" altLang="zh-CN" sz="1600" b="1">
                <a:solidFill>
                  <a:srgbClr val="C00000"/>
                </a:solidFill>
                <a:latin typeface="微软雅黑" panose="020B0503020204020204" pitchFamily="34" charset="-122"/>
                <a:ea typeface="微软雅黑" panose="020B0503020204020204" pitchFamily="34" charset="-122"/>
              </a:rPr>
              <a:t> 5</a:t>
            </a:r>
            <a:r>
              <a:rPr lang="zh-CN" altLang="en-US" sz="1600" b="1">
                <a:solidFill>
                  <a:srgbClr val="C00000"/>
                </a:solidFill>
                <a:latin typeface="微软雅黑" panose="020B0503020204020204" pitchFamily="34" charset="-122"/>
                <a:ea typeface="微软雅黑" panose="020B0503020204020204" pitchFamily="34" charset="-122"/>
              </a:rPr>
              <a:t>级</a:t>
            </a:r>
            <a:r>
              <a:rPr lang="zh-CN" altLang="en-US" sz="1600" b="1" dirty="0">
                <a:solidFill>
                  <a:srgbClr val="C00000"/>
                </a:solidFill>
                <a:latin typeface="微软雅黑" panose="020B0503020204020204" pitchFamily="34" charset="-122"/>
                <a:ea typeface="微软雅黑" panose="020B0503020204020204" pitchFamily="34" charset="-122"/>
              </a:rPr>
              <a:t>门电路延迟</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20" name="圆角矩形标注 119"/>
          <p:cNvSpPr/>
          <p:nvPr/>
        </p:nvSpPr>
        <p:spPr>
          <a:xfrm>
            <a:off x="697690" y="4909568"/>
            <a:ext cx="2061209" cy="376866"/>
          </a:xfrm>
          <a:prstGeom prst="wedgeRoundRectCallout">
            <a:avLst>
              <a:gd name="adj1" fmla="val 45713"/>
              <a:gd name="adj2" fmla="val -172572"/>
              <a:gd name="adj3" fmla="val 1666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a:solidFill>
                  <a:srgbClr val="C00000"/>
                </a:solidFill>
                <a:latin typeface="微软雅黑" panose="020B0503020204020204" pitchFamily="34" charset="-122"/>
                <a:ea typeface="微软雅黑" panose="020B0503020204020204" pitchFamily="34" charset="-122"/>
              </a:rPr>
              <a:t>③ </a:t>
            </a:r>
            <a:r>
              <a:rPr lang="en-US" altLang="zh-CN" sz="1600" b="1">
                <a:solidFill>
                  <a:srgbClr val="C00000"/>
                </a:solidFill>
                <a:latin typeface="微软雅黑" panose="020B0503020204020204" pitchFamily="34" charset="-122"/>
                <a:ea typeface="微软雅黑" panose="020B0503020204020204" pitchFamily="34" charset="-122"/>
              </a:rPr>
              <a:t>2</a:t>
            </a:r>
            <a:r>
              <a:rPr lang="zh-CN" altLang="en-US" sz="1600" b="1">
                <a:solidFill>
                  <a:srgbClr val="C00000"/>
                </a:solidFill>
                <a:latin typeface="微软雅黑" panose="020B0503020204020204" pitchFamily="34" charset="-122"/>
                <a:ea typeface="微软雅黑" panose="020B0503020204020204" pitchFamily="34" charset="-122"/>
              </a:rPr>
              <a:t>级</a:t>
            </a:r>
            <a:r>
              <a:rPr lang="zh-CN" altLang="en-US" sz="1600" b="1" dirty="0">
                <a:solidFill>
                  <a:srgbClr val="C00000"/>
                </a:solidFill>
                <a:latin typeface="微软雅黑" panose="020B0503020204020204" pitchFamily="34" charset="-122"/>
                <a:ea typeface="微软雅黑" panose="020B0503020204020204" pitchFamily="34" charset="-122"/>
              </a:rPr>
              <a:t>门电路延迟</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205" name="内容占位符 2"/>
          <p:cNvSpPr>
            <a:spLocks noGrp="1"/>
          </p:cNvSpPr>
          <p:nvPr>
            <p:ph idx="1"/>
          </p:nvPr>
        </p:nvSpPr>
        <p:spPr>
          <a:xfrm>
            <a:off x="390508" y="5787837"/>
            <a:ext cx="11473245" cy="715729"/>
          </a:xfrm>
        </p:spPr>
        <p:txBody>
          <a:bodyPr>
            <a:noAutofit/>
          </a:bodyPr>
          <a:lstStyle/>
          <a:p>
            <a:pPr marL="0" indent="0" algn="ctr">
              <a:buNone/>
            </a:pPr>
            <a:r>
              <a:rPr lang="en-US" altLang="zh-CN" b="1" dirty="0"/>
              <a:t>①</a:t>
            </a:r>
            <a:r>
              <a:rPr lang="zh-CN" altLang="en-US" dirty="0">
                <a:latin typeface="Arial Rounded MT Bold" panose="020F0704030504030204" pitchFamily="34" charset="0"/>
              </a:rPr>
              <a:t>生成</a:t>
            </a:r>
            <a:r>
              <a:rPr lang="en-US" altLang="zh-CN" dirty="0">
                <a:latin typeface="Arial Rounded MT Bold" panose="020F0704030504030204" pitchFamily="34" charset="0"/>
              </a:rPr>
              <a:t>P</a:t>
            </a:r>
            <a:r>
              <a:rPr lang="zh-CN" altLang="en-US" baseline="30000" dirty="0">
                <a:latin typeface="Arial Rounded MT Bold" panose="020F0704030504030204" pitchFamily="34" charset="0"/>
              </a:rPr>
              <a:t>*</a:t>
            </a:r>
            <a:r>
              <a:rPr lang="zh-CN" altLang="en-US" dirty="0">
                <a:latin typeface="Arial Rounded MT Bold" panose="020F0704030504030204" pitchFamily="34" charset="0"/>
              </a:rPr>
              <a:t>，</a:t>
            </a:r>
            <a:r>
              <a:rPr lang="en-US" altLang="zh-CN" dirty="0">
                <a:latin typeface="Arial Rounded MT Bold" panose="020F0704030504030204" pitchFamily="34" charset="0"/>
              </a:rPr>
              <a:t>G</a:t>
            </a:r>
            <a:r>
              <a:rPr lang="zh-CN" altLang="en-US" baseline="30000">
                <a:latin typeface="Arial Rounded MT Bold" panose="020F0704030504030204" pitchFamily="34" charset="0"/>
              </a:rPr>
              <a:t>*</a:t>
            </a:r>
            <a:r>
              <a:rPr lang="zh-CN" altLang="en-US">
                <a:latin typeface="Arial Rounded MT Bold" panose="020F0704030504030204" pitchFamily="34" charset="0"/>
              </a:rPr>
              <a:t>需</a:t>
            </a:r>
            <a:r>
              <a:rPr lang="en-US" altLang="zh-CN">
                <a:latin typeface="Arial Rounded MT Bold" panose="020F0704030504030204" pitchFamily="34" charset="0"/>
              </a:rPr>
              <a:t>5T </a:t>
            </a:r>
            <a:r>
              <a:rPr lang="en-US" altLang="zh-CN" dirty="0">
                <a:solidFill>
                  <a:srgbClr val="C00000"/>
                </a:solidFill>
                <a:latin typeface="Arial Rounded MT Bold" panose="020F0704030504030204" pitchFamily="34" charset="0"/>
                <a:sym typeface="Wingdings" panose="05000000000000000000" pitchFamily="2" charset="2"/>
              </a:rPr>
              <a:t></a:t>
            </a:r>
            <a:r>
              <a:rPr lang="en-US" altLang="zh-CN" dirty="0">
                <a:latin typeface="Arial Rounded MT Bold" panose="020F0704030504030204" pitchFamily="34" charset="0"/>
                <a:sym typeface="Wingdings" panose="05000000000000000000" pitchFamily="2" charset="2"/>
              </a:rPr>
              <a:t> </a:t>
            </a:r>
            <a:r>
              <a:rPr lang="en-US" altLang="zh-CN" b="1" dirty="0"/>
              <a:t>②</a:t>
            </a:r>
            <a:r>
              <a:rPr lang="zh-CN" altLang="en-US" dirty="0">
                <a:latin typeface="Arial Rounded MT Bold" panose="020F0704030504030204" pitchFamily="34" charset="0"/>
                <a:sym typeface="Wingdings" panose="05000000000000000000" pitchFamily="2" charset="2"/>
              </a:rPr>
              <a:t>生成</a:t>
            </a:r>
            <a:r>
              <a:rPr lang="en-US" altLang="zh-CN" dirty="0">
                <a:latin typeface="Arial Rounded MT Bold" panose="020F0704030504030204" pitchFamily="34" charset="0"/>
              </a:rPr>
              <a:t>C</a:t>
            </a:r>
            <a:r>
              <a:rPr lang="en-US" altLang="zh-CN" baseline="-25000" dirty="0">
                <a:latin typeface="Arial Rounded MT Bold" panose="020F0704030504030204" pitchFamily="34" charset="0"/>
              </a:rPr>
              <a:t>3</a:t>
            </a:r>
            <a:r>
              <a:rPr lang="en-US" altLang="zh-CN" dirty="0">
                <a:latin typeface="Arial Rounded MT Bold" panose="020F0704030504030204" pitchFamily="34" charset="0"/>
              </a:rPr>
              <a:t>/C</a:t>
            </a:r>
            <a:r>
              <a:rPr lang="en-US" altLang="zh-CN" baseline="-25000" dirty="0">
                <a:latin typeface="Arial Rounded MT Bold" panose="020F0704030504030204" pitchFamily="34" charset="0"/>
              </a:rPr>
              <a:t>12</a:t>
            </a:r>
            <a:r>
              <a:rPr lang="zh-CN" altLang="en-US" dirty="0">
                <a:latin typeface="Arial Rounded MT Bold" panose="020F0704030504030204" pitchFamily="34" charset="0"/>
              </a:rPr>
              <a:t>需</a:t>
            </a:r>
            <a:r>
              <a:rPr lang="en-US" altLang="zh-CN" dirty="0">
                <a:latin typeface="Arial Rounded MT Bold" panose="020F0704030504030204" pitchFamily="34" charset="0"/>
              </a:rPr>
              <a:t>2T </a:t>
            </a:r>
            <a:r>
              <a:rPr lang="en-US" altLang="zh-CN">
                <a:solidFill>
                  <a:srgbClr val="C00000"/>
                </a:solidFill>
                <a:latin typeface="Arial Rounded MT Bold" panose="020F0704030504030204" pitchFamily="34" charset="0"/>
                <a:sym typeface="Wingdings" panose="05000000000000000000" pitchFamily="2" charset="2"/>
              </a:rPr>
              <a:t></a:t>
            </a:r>
            <a:r>
              <a:rPr lang="en-US" altLang="zh-CN">
                <a:latin typeface="Arial Rounded MT Bold" panose="020F0704030504030204" pitchFamily="34" charset="0"/>
                <a:sym typeface="Wingdings" panose="05000000000000000000" pitchFamily="2" charset="2"/>
              </a:rPr>
              <a:t> </a:t>
            </a:r>
            <a:r>
              <a:rPr lang="en-US" altLang="zh-CN" sz="2800" b="1"/>
              <a:t>③</a:t>
            </a:r>
            <a:r>
              <a:rPr lang="zh-CN" altLang="en-US" sz="2800"/>
              <a:t>计算进位</a:t>
            </a:r>
            <a:r>
              <a:rPr lang="zh-CN" altLang="en-US">
                <a:latin typeface="Arial Rounded MT Bold" panose="020F0704030504030204" pitchFamily="34" charset="0"/>
              </a:rPr>
              <a:t>需</a:t>
            </a:r>
            <a:r>
              <a:rPr lang="en-US" altLang="zh-CN">
                <a:latin typeface="Arial Rounded MT Bold" panose="020F0704030504030204" pitchFamily="34" charset="0"/>
              </a:rPr>
              <a:t>2T</a:t>
            </a:r>
            <a:r>
              <a:rPr lang="en-US" altLang="zh-CN">
                <a:solidFill>
                  <a:srgbClr val="C00000"/>
                </a:solidFill>
                <a:latin typeface="Arial Rounded MT Bold" panose="020F0704030504030204" pitchFamily="34" charset="0"/>
                <a:sym typeface="Wingdings" panose="05000000000000000000" pitchFamily="2" charset="2"/>
              </a:rPr>
              <a:t> </a:t>
            </a:r>
            <a:r>
              <a:rPr lang="en-US" altLang="zh-CN">
                <a:latin typeface="Arial Rounded MT Bold" panose="020F0704030504030204" pitchFamily="34" charset="0"/>
                <a:sym typeface="Wingdings" panose="05000000000000000000" pitchFamily="2" charset="2"/>
              </a:rPr>
              <a:t> </a:t>
            </a:r>
            <a:r>
              <a:rPr lang="en-US" altLang="zh-CN" sz="2800" b="1"/>
              <a:t>④</a:t>
            </a:r>
            <a:r>
              <a:rPr lang="zh-CN" altLang="en-US" sz="2800"/>
              <a:t>求和</a:t>
            </a:r>
            <a:r>
              <a:rPr lang="en-US" altLang="zh-CN">
                <a:latin typeface="Arial Rounded MT Bold" panose="020F0704030504030204" pitchFamily="34" charset="0"/>
              </a:rPr>
              <a:t>3T</a:t>
            </a:r>
            <a:endParaRPr lang="zh-CN" altLang="en-US" dirty="0">
              <a:latin typeface="Arial Rounded MT Bold" panose="020F0704030504030204" pitchFamily="34" charset="0"/>
            </a:endParaRPr>
          </a:p>
        </p:txBody>
      </p:sp>
      <p:sp>
        <p:nvSpPr>
          <p:cNvPr id="115" name="矩形 114"/>
          <p:cNvSpPr/>
          <p:nvPr/>
        </p:nvSpPr>
        <p:spPr>
          <a:xfrm>
            <a:off x="8771397" y="1079456"/>
            <a:ext cx="2653180" cy="617642"/>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spc="300" dirty="0">
                <a:latin typeface="微软雅黑" panose="020B0503020204020204" pitchFamily="34" charset="-122"/>
                <a:ea typeface="微软雅黑" panose="020B0503020204020204" pitchFamily="34" charset="-122"/>
              </a:rPr>
              <a:t> </a:t>
            </a:r>
            <a:r>
              <a:rPr lang="en-US" altLang="zh-CN" sz="2200" b="1" spc="300" dirty="0">
                <a:latin typeface="微软雅黑" panose="020B0503020204020204" pitchFamily="34" charset="-122"/>
                <a:ea typeface="微软雅黑" panose="020B0503020204020204" pitchFamily="34" charset="-122"/>
              </a:rPr>
              <a:t>C</a:t>
            </a:r>
            <a:r>
              <a:rPr lang="en-US" altLang="zh-CN" sz="2200" b="1" spc="300" baseline="-25000" dirty="0">
                <a:latin typeface="微软雅黑" panose="020B0503020204020204" pitchFamily="34" charset="-122"/>
                <a:ea typeface="微软雅黑" panose="020B0503020204020204" pitchFamily="34" charset="-122"/>
              </a:rPr>
              <a:t>4</a:t>
            </a:r>
            <a:r>
              <a:rPr lang="en-US" altLang="zh-CN" sz="2200" b="1" spc="300" dirty="0">
                <a:latin typeface="微软雅黑" panose="020B0503020204020204" pitchFamily="34" charset="-122"/>
                <a:ea typeface="微软雅黑" panose="020B0503020204020204" pitchFamily="34" charset="-122"/>
              </a:rPr>
              <a:t>,C</a:t>
            </a:r>
            <a:r>
              <a:rPr lang="en-US" altLang="zh-CN" sz="2200" b="1" spc="300" baseline="-25000" dirty="0">
                <a:latin typeface="微软雅黑" panose="020B0503020204020204" pitchFamily="34" charset="-122"/>
                <a:ea typeface="微软雅黑" panose="020B0503020204020204" pitchFamily="34" charset="-122"/>
              </a:rPr>
              <a:t>16</a:t>
            </a:r>
            <a:r>
              <a:rPr lang="zh-CN" altLang="en-US" sz="2200" b="1" spc="300" dirty="0">
                <a:latin typeface="微软雅黑" panose="020B0503020204020204" pitchFamily="34" charset="-122"/>
                <a:ea typeface="微软雅黑" panose="020B0503020204020204" pitchFamily="34" charset="-122"/>
              </a:rPr>
              <a:t>的关系？</a:t>
            </a:r>
            <a:endParaRPr lang="zh-CN" altLang="en-US" sz="2200" b="1" spc="300" dirty="0">
              <a:latin typeface="微软雅黑" panose="020B0503020204020204" pitchFamily="34" charset="-122"/>
              <a:ea typeface="微软雅黑" panose="020B0503020204020204" pitchFamily="34" charset="-122"/>
            </a:endParaRPr>
          </a:p>
        </p:txBody>
      </p:sp>
      <p:sp>
        <p:nvSpPr>
          <p:cNvPr id="116" name="Rectangle 83"/>
          <p:cNvSpPr>
            <a:spLocks noChangeArrowheads="1"/>
          </p:cNvSpPr>
          <p:nvPr/>
        </p:nvSpPr>
        <p:spPr bwMode="auto">
          <a:xfrm>
            <a:off x="3236915" y="3333562"/>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5T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Rectangle 83"/>
          <p:cNvSpPr>
            <a:spLocks noChangeArrowheads="1"/>
          </p:cNvSpPr>
          <p:nvPr/>
        </p:nvSpPr>
        <p:spPr bwMode="auto">
          <a:xfrm>
            <a:off x="4467632" y="2817593"/>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7T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Rectangle 83"/>
          <p:cNvSpPr>
            <a:spLocks noChangeArrowheads="1"/>
          </p:cNvSpPr>
          <p:nvPr/>
        </p:nvSpPr>
        <p:spPr bwMode="auto">
          <a:xfrm>
            <a:off x="2172089" y="4226896"/>
            <a:ext cx="597676" cy="3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9T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4105639" y="324473"/>
            <a:ext cx="3499676" cy="480131"/>
          </a:xfrm>
          <a:prstGeom prst="rect">
            <a:avLst/>
          </a:prstGeom>
        </p:spPr>
        <p:txBody>
          <a:bodyPr wrap="none">
            <a:spAutoFit/>
          </a:bodyPr>
          <a:lstStyle/>
          <a:p>
            <a:pPr>
              <a:lnSpc>
                <a:spcPct val="90000"/>
              </a:lnSpc>
              <a:spcBef>
                <a:spcPct val="0"/>
              </a:spcBef>
            </a:pPr>
            <a:r>
              <a:rPr lang="zh-CN" altLang="en-US"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a:t>
            </a:r>
            <a:r>
              <a:rPr lang="en-US" altLang="zh-CN"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12</a:t>
            </a:r>
            <a:r>
              <a:rPr lang="zh-CN" altLang="en-US"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级门电路延迟）</a:t>
            </a:r>
            <a:endParaRPr lang="zh-CN" altLang="en-US"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gtEl>
                                        <p:attrNameLst>
                                          <p:attrName>style.visibility</p:attrName>
                                        </p:attrNameLst>
                                      </p:cBhvr>
                                      <p:to>
                                        <p:strVal val="visible"/>
                                      </p:to>
                                    </p:set>
                                    <p:anim calcmode="lin" valueType="num">
                                      <p:cBhvr additive="base">
                                        <p:cTn id="31" dur="500" fill="hold"/>
                                        <p:tgtEl>
                                          <p:spTgt spid="100"/>
                                        </p:tgtEl>
                                        <p:attrNameLst>
                                          <p:attrName>ppt_x</p:attrName>
                                        </p:attrNameLst>
                                      </p:cBhvr>
                                      <p:tavLst>
                                        <p:tav tm="0">
                                          <p:val>
                                            <p:strVal val="#ppt_x"/>
                                          </p:val>
                                        </p:tav>
                                        <p:tav tm="100000">
                                          <p:val>
                                            <p:strVal val="#ppt_x"/>
                                          </p:val>
                                        </p:tav>
                                      </p:tavLst>
                                    </p:anim>
                                    <p:anim calcmode="lin" valueType="num">
                                      <p:cBhvr additive="base">
                                        <p:cTn id="3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3000"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down)">
                                      <p:cBhvr>
                                        <p:cTn id="37" dur="500"/>
                                        <p:tgtEl>
                                          <p:spTgt spid="90"/>
                                        </p:tgtEl>
                                      </p:cBhvr>
                                    </p:animEffect>
                                  </p:childTnLst>
                                </p:cTn>
                              </p:par>
                              <p:par>
                                <p:cTn id="38" presetID="22" presetClass="entr" presetSubtype="4" repeatCount="300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down)">
                                      <p:cBhvr>
                                        <p:cTn id="40" dur="500"/>
                                        <p:tgtEl>
                                          <p:spTgt spid="87"/>
                                        </p:tgtEl>
                                      </p:cBhvr>
                                    </p:animEffect>
                                  </p:childTnLst>
                                </p:cTn>
                              </p:par>
                              <p:par>
                                <p:cTn id="41" presetID="22" presetClass="entr" presetSubtype="4" repeatCount="300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500"/>
                                        <p:tgtEl>
                                          <p:spTgt spid="84"/>
                                        </p:tgtEl>
                                      </p:cBhvr>
                                    </p:animEffect>
                                  </p:childTnLst>
                                </p:cTn>
                              </p:par>
                              <p:par>
                                <p:cTn id="44" presetID="22" presetClass="entr" presetSubtype="4" repeatCount="3000"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wipe(down)">
                                      <p:cBhvr>
                                        <p:cTn id="46" dur="500"/>
                                        <p:tgtEl>
                                          <p:spTgt spid="8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repeatCount="3000"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down)">
                                      <p:cBhvr>
                                        <p:cTn id="51" dur="500"/>
                                        <p:tgtEl>
                                          <p:spTgt spid="94"/>
                                        </p:tgtEl>
                                      </p:cBhvr>
                                    </p:animEffect>
                                  </p:childTnLst>
                                  <p:subTnLst>
                                    <p:animClr clrSpc="rgb" dir="cw">
                                      <p:cBhvr override="childStyle">
                                        <p:cTn dur="1" fill="hold" display="0" masterRel="nextClick" afterEffect="1"/>
                                        <p:tgtEl>
                                          <p:spTgt spid="94"/>
                                        </p:tgtEl>
                                        <p:attrNameLst>
                                          <p:attrName>ppt_c</p:attrName>
                                        </p:attrNameLst>
                                      </p:cBhvr>
                                      <p:to>
                                        <a:srgbClr val="0000FF"/>
                                      </p:to>
                                    </p:animClr>
                                  </p:sub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up)">
                                      <p:cBhvr>
                                        <p:cTn id="56" dur="500"/>
                                        <p:tgtEl>
                                          <p:spTgt spid="9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grpId="0"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wipe(up)">
                                      <p:cBhvr>
                                        <p:cTn id="61" dur="500"/>
                                        <p:tgtEl>
                                          <p:spTgt spid="9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wipe(up)">
                                      <p:cBhvr>
                                        <p:cTn id="66" dur="500"/>
                                        <p:tgtEl>
                                          <p:spTgt spid="99"/>
                                        </p:tgtEl>
                                      </p:cBhvr>
                                    </p:animEffect>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3000" fill="hold" nodeType="clickEffect">
                                  <p:stCondLst>
                                    <p:cond delay="0"/>
                                  </p:stCondLst>
                                  <p:childTnLst>
                                    <p:anim calcmode="discrete" valueType="str">
                                      <p:cBhvr>
                                        <p:cTn id="70" dur="1000" fill="hold"/>
                                        <p:tgtEl>
                                          <p:spTgt spid="5"/>
                                        </p:tgtEl>
                                        <p:attrNameLst>
                                          <p:attrName>style.visibility</p:attrName>
                                        </p:attrNameLst>
                                      </p:cBhvr>
                                      <p:tavLst>
                                        <p:tav tm="0">
                                          <p:val>
                                            <p:strVal val="hidden"/>
                                          </p:val>
                                        </p:tav>
                                        <p:tav tm="50000">
                                          <p:val>
                                            <p:strVal val="visible"/>
                                          </p:val>
                                        </p:tav>
                                      </p:tavLst>
                                    </p:anim>
                                  </p:childTnLst>
                                </p:cTn>
                              </p:par>
                              <p:par>
                                <p:cTn id="71" presetID="35" presetClass="emph" presetSubtype="0" repeatCount="3000" fill="hold" nodeType="withEffect">
                                  <p:stCondLst>
                                    <p:cond delay="0"/>
                                  </p:stCondLst>
                                  <p:childTnLst>
                                    <p:anim calcmode="discrete" valueType="str">
                                      <p:cBhvr>
                                        <p:cTn id="72" dur="1000" fill="hold"/>
                                        <p:tgtEl>
                                          <p:spTgt spid="22"/>
                                        </p:tgtEl>
                                        <p:attrNameLst>
                                          <p:attrName>style.visibility</p:attrName>
                                        </p:attrNameLst>
                                      </p:cBhvr>
                                      <p:tavLst>
                                        <p:tav tm="0">
                                          <p:val>
                                            <p:strVal val="hidden"/>
                                          </p:val>
                                        </p:tav>
                                        <p:tav tm="50000">
                                          <p:val>
                                            <p:strVal val="visible"/>
                                          </p:val>
                                        </p:tav>
                                      </p:tavLst>
                                    </p:anim>
                                  </p:childTnLst>
                                </p:cTn>
                              </p:par>
                              <p:par>
                                <p:cTn id="73" presetID="35" presetClass="emph" presetSubtype="0" repeatCount="3000" fill="hold" nodeType="withEffect">
                                  <p:stCondLst>
                                    <p:cond delay="0"/>
                                  </p:stCondLst>
                                  <p:childTnLst>
                                    <p:anim calcmode="discrete" valueType="str">
                                      <p:cBhvr>
                                        <p:cTn id="74" dur="1000" fill="hold"/>
                                        <p:tgtEl>
                                          <p:spTgt spid="42"/>
                                        </p:tgtEl>
                                        <p:attrNameLst>
                                          <p:attrName>style.visibility</p:attrName>
                                        </p:attrNameLst>
                                      </p:cBhvr>
                                      <p:tavLst>
                                        <p:tav tm="0">
                                          <p:val>
                                            <p:strVal val="hidden"/>
                                          </p:val>
                                        </p:tav>
                                        <p:tav tm="50000">
                                          <p:val>
                                            <p:strVal val="visible"/>
                                          </p:val>
                                        </p:tav>
                                      </p:tavLst>
                                    </p:anim>
                                  </p:childTnLst>
                                </p:cTn>
                              </p:par>
                              <p:par>
                                <p:cTn id="75" presetID="35" presetClass="emph" presetSubtype="0" repeatCount="3000" fill="hold" nodeType="withEffect">
                                  <p:stCondLst>
                                    <p:cond delay="0"/>
                                  </p:stCondLst>
                                  <p:childTnLst>
                                    <p:anim calcmode="discrete" valueType="str">
                                      <p:cBhvr>
                                        <p:cTn id="76"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wipe(down)">
                                      <p:cBhvr>
                                        <p:cTn id="81" dur="500"/>
                                        <p:tgtEl>
                                          <p:spTgt spid="119"/>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16"/>
                                        </p:tgtEl>
                                        <p:attrNameLst>
                                          <p:attrName>style.visibility</p:attrName>
                                        </p:attrNameLst>
                                      </p:cBhvr>
                                      <p:to>
                                        <p:strVal val="visible"/>
                                      </p:to>
                                    </p:set>
                                    <p:anim calcmode="lin" valueType="num">
                                      <p:cBhvr additive="base">
                                        <p:cTn id="86" dur="500" fill="hold"/>
                                        <p:tgtEl>
                                          <p:spTgt spid="116"/>
                                        </p:tgtEl>
                                        <p:attrNameLst>
                                          <p:attrName>ppt_x</p:attrName>
                                        </p:attrNameLst>
                                      </p:cBhvr>
                                      <p:tavLst>
                                        <p:tav tm="0">
                                          <p:val>
                                            <p:strVal val="#ppt_x"/>
                                          </p:val>
                                        </p:tav>
                                        <p:tav tm="100000">
                                          <p:val>
                                            <p:strVal val="#ppt_x"/>
                                          </p:val>
                                        </p:tav>
                                      </p:tavLst>
                                    </p:anim>
                                    <p:anim calcmode="lin" valueType="num">
                                      <p:cBhvr additive="base">
                                        <p:cTn id="87"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5" presetClass="emph" presetSubtype="0" repeatCount="3000" fill="hold" nodeType="clickEffect">
                                  <p:stCondLst>
                                    <p:cond delay="0"/>
                                  </p:stCondLst>
                                  <p:childTnLst>
                                    <p:anim calcmode="discrete" valueType="str">
                                      <p:cBhvr>
                                        <p:cTn id="91" dur="1000" fill="hold"/>
                                        <p:tgtEl>
                                          <p:spTgt spid="81"/>
                                        </p:tgtEl>
                                        <p:attrNameLst>
                                          <p:attrName>style.visibility</p:attrName>
                                        </p:attrNameLst>
                                      </p:cBhvr>
                                      <p:tavLst>
                                        <p:tav tm="0">
                                          <p:val>
                                            <p:strVal val="hidden"/>
                                          </p:val>
                                        </p:tav>
                                        <p:tav tm="50000">
                                          <p:val>
                                            <p:strVal val="visible"/>
                                          </p:val>
                                        </p:tav>
                                      </p:tavLst>
                                    </p:anim>
                                  </p:childTnLst>
                                </p:cTn>
                              </p:par>
                              <p:par>
                                <p:cTn id="92" presetID="35" presetClass="emph" presetSubtype="0" repeatCount="3000" fill="hold" nodeType="withEffect">
                                  <p:stCondLst>
                                    <p:cond delay="0"/>
                                  </p:stCondLst>
                                  <p:childTnLst>
                                    <p:anim calcmode="discrete" valueType="str">
                                      <p:cBhvr>
                                        <p:cTn id="93" dur="1000" fill="hold"/>
                                        <p:tgtEl>
                                          <p:spTgt spid="84"/>
                                        </p:tgtEl>
                                        <p:attrNameLst>
                                          <p:attrName>style.visibility</p:attrName>
                                        </p:attrNameLst>
                                      </p:cBhvr>
                                      <p:tavLst>
                                        <p:tav tm="0">
                                          <p:val>
                                            <p:strVal val="hidden"/>
                                          </p:val>
                                        </p:tav>
                                        <p:tav tm="50000">
                                          <p:val>
                                            <p:strVal val="visible"/>
                                          </p:val>
                                        </p:tav>
                                      </p:tavLst>
                                    </p:anim>
                                  </p:childTnLst>
                                </p:cTn>
                              </p:par>
                            </p:childTnLst>
                          </p:cTn>
                        </p:par>
                        <p:par>
                          <p:cTn id="94" fill="hold">
                            <p:stCondLst>
                              <p:cond delay="1000"/>
                            </p:stCondLst>
                            <p:childTnLst>
                              <p:par>
                                <p:cTn id="95" presetID="35" presetClass="emph" presetSubtype="0" repeatCount="3000" fill="hold" nodeType="afterEffect">
                                  <p:stCondLst>
                                    <p:cond delay="0"/>
                                  </p:stCondLst>
                                  <p:childTnLst>
                                    <p:anim calcmode="discrete" valueType="str">
                                      <p:cBhvr>
                                        <p:cTn id="96" dur="1000" fill="hold"/>
                                        <p:tgtEl>
                                          <p:spTgt spid="87"/>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nodeType="withEffect">
                                  <p:stCondLst>
                                    <p:cond delay="0"/>
                                  </p:stCondLst>
                                  <p:childTnLst>
                                    <p:anim calcmode="discrete" valueType="str">
                                      <p:cBhvr>
                                        <p:cTn id="98" dur="1000" fill="hold"/>
                                        <p:tgtEl>
                                          <p:spTgt spid="90"/>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35" presetClass="emph" presetSubtype="0" repeatCount="3000" fill="hold" nodeType="clickEffect">
                                  <p:stCondLst>
                                    <p:cond delay="0"/>
                                  </p:stCondLst>
                                  <p:childTnLst>
                                    <p:anim calcmode="discrete" valueType="str">
                                      <p:cBhvr>
                                        <p:cTn id="102" dur="1000" fill="hold"/>
                                        <p:tgtEl>
                                          <p:spTgt spid="100"/>
                                        </p:tgtEl>
                                        <p:attrNameLst>
                                          <p:attrName>style.visibility</p:attrName>
                                        </p:attrNameLst>
                                      </p:cBhvr>
                                      <p:tavLst>
                                        <p:tav tm="0">
                                          <p:val>
                                            <p:strVal val="hidden"/>
                                          </p:val>
                                        </p:tav>
                                        <p:tav tm="50000">
                                          <p:val>
                                            <p:strVal val="visible"/>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nodePh="1">
                                  <p:stCondLst>
                                    <p:cond delay="0"/>
                                  </p:stCondLst>
                                  <p:endCondLst>
                                    <p:cond evt="begin" delay="0">
                                      <p:tn val="105"/>
                                    </p:cond>
                                  </p:endCondLst>
                                  <p:childTnLst>
                                    <p:set>
                                      <p:cBhvr>
                                        <p:cTn id="106" dur="1" fill="hold">
                                          <p:stCondLst>
                                            <p:cond delay="0"/>
                                          </p:stCondLst>
                                        </p:cTn>
                                        <p:tgtEl>
                                          <p:spTgt spid="114"/>
                                        </p:tgtEl>
                                        <p:attrNameLst>
                                          <p:attrName>style.visibility</p:attrName>
                                        </p:attrNameLst>
                                      </p:cBhvr>
                                      <p:to>
                                        <p:strVal val="visible"/>
                                      </p:to>
                                    </p:set>
                                    <p:animEffect transition="in" filter="wipe(down)">
                                      <p:cBhvr>
                                        <p:cTn id="107" dur="500"/>
                                        <p:tgtEl>
                                          <p:spTgt spid="114"/>
                                        </p:tgtEl>
                                      </p:cBhvr>
                                    </p:animEffect>
                                  </p:childTnLst>
                                </p:cTn>
                              </p:par>
                            </p:childTnLst>
                          </p:cTn>
                        </p:par>
                      </p:childTnLst>
                    </p:cTn>
                  </p:par>
                  <p:par>
                    <p:cTn id="108" fill="hold">
                      <p:stCondLst>
                        <p:cond delay="indefinite"/>
                      </p:stCondLst>
                      <p:childTnLst>
                        <p:par>
                          <p:cTn id="109" fill="hold">
                            <p:stCondLst>
                              <p:cond delay="0"/>
                            </p:stCondLst>
                            <p:childTnLst>
                              <p:par>
                                <p:cTn id="110" presetID="35" presetClass="emph" presetSubtype="0" repeatCount="3000" fill="hold" grpId="1" nodeType="clickEffect">
                                  <p:stCondLst>
                                    <p:cond delay="0"/>
                                  </p:stCondLst>
                                  <p:childTnLst>
                                    <p:anim calcmode="discrete" valueType="str">
                                      <p:cBhvr>
                                        <p:cTn id="111" dur="1000" fill="hold"/>
                                        <p:tgtEl>
                                          <p:spTgt spid="99"/>
                                        </p:tgtEl>
                                        <p:attrNameLst>
                                          <p:attrName>style.visibility</p:attrName>
                                        </p:attrNameLst>
                                      </p:cBhvr>
                                      <p:tavLst>
                                        <p:tav tm="0">
                                          <p:val>
                                            <p:strVal val="hidden"/>
                                          </p:val>
                                        </p:tav>
                                        <p:tav tm="50000">
                                          <p:val>
                                            <p:strVal val="visible"/>
                                          </p:val>
                                        </p:tav>
                                      </p:tavLst>
                                    </p:anim>
                                  </p:childTnLst>
                                </p:cTn>
                              </p:par>
                              <p:par>
                                <p:cTn id="112" presetID="35" presetClass="emph" presetSubtype="0" repeatCount="3000" fill="hold" grpId="1" nodeType="withEffect">
                                  <p:stCondLst>
                                    <p:cond delay="0"/>
                                  </p:stCondLst>
                                  <p:childTnLst>
                                    <p:anim calcmode="discrete" valueType="str">
                                      <p:cBhvr>
                                        <p:cTn id="113" dur="1000" fill="hold"/>
                                        <p:tgtEl>
                                          <p:spTgt spid="97"/>
                                        </p:tgtEl>
                                        <p:attrNameLst>
                                          <p:attrName>style.visibility</p:attrName>
                                        </p:attrNameLst>
                                      </p:cBhvr>
                                      <p:tavLst>
                                        <p:tav tm="0">
                                          <p:val>
                                            <p:strVal val="hidden"/>
                                          </p:val>
                                        </p:tav>
                                        <p:tav tm="50000">
                                          <p:val>
                                            <p:strVal val="visible"/>
                                          </p:val>
                                        </p:tav>
                                      </p:tavLst>
                                    </p:anim>
                                  </p:childTnLst>
                                </p:cTn>
                              </p:par>
                              <p:par>
                                <p:cTn id="114" presetID="35" presetClass="emph" presetSubtype="0" repeatCount="3000" fill="hold" grpId="1" nodeType="withEffect">
                                  <p:stCondLst>
                                    <p:cond delay="0"/>
                                  </p:stCondLst>
                                  <p:childTnLst>
                                    <p:anim calcmode="discrete" valueType="str">
                                      <p:cBhvr>
                                        <p:cTn id="115" dur="1000" fill="hold"/>
                                        <p:tgtEl>
                                          <p:spTgt spid="98"/>
                                        </p:tgtEl>
                                        <p:attrNameLst>
                                          <p:attrName>style.visibility</p:attrName>
                                        </p:attrNameLst>
                                      </p:cBhvr>
                                      <p:tavLst>
                                        <p:tav tm="0">
                                          <p:val>
                                            <p:strVal val="hidden"/>
                                          </p:val>
                                        </p:tav>
                                        <p:tav tm="50000">
                                          <p:val>
                                            <p:strVal val="visible"/>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111"/>
                                        </p:tgtEl>
                                        <p:attrNameLst>
                                          <p:attrName>style.visibility</p:attrName>
                                        </p:attrNameLst>
                                      </p:cBhvr>
                                      <p:to>
                                        <p:strVal val="visible"/>
                                      </p:to>
                                    </p:set>
                                    <p:animEffect transition="in" filter="wipe(down)">
                                      <p:cBhvr>
                                        <p:cTn id="120" dur="500"/>
                                        <p:tgtEl>
                                          <p:spTgt spid="111"/>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17"/>
                                        </p:tgtEl>
                                        <p:attrNameLst>
                                          <p:attrName>style.visibility</p:attrName>
                                        </p:attrNameLst>
                                      </p:cBhvr>
                                      <p:to>
                                        <p:strVal val="visible"/>
                                      </p:to>
                                    </p:set>
                                    <p:anim calcmode="lin" valueType="num">
                                      <p:cBhvr additive="base">
                                        <p:cTn id="125" dur="500" fill="hold"/>
                                        <p:tgtEl>
                                          <p:spTgt spid="117"/>
                                        </p:tgtEl>
                                        <p:attrNameLst>
                                          <p:attrName>ppt_x</p:attrName>
                                        </p:attrNameLst>
                                      </p:cBhvr>
                                      <p:tavLst>
                                        <p:tav tm="0">
                                          <p:val>
                                            <p:strVal val="#ppt_x"/>
                                          </p:val>
                                        </p:tav>
                                        <p:tav tm="100000">
                                          <p:val>
                                            <p:strVal val="#ppt_x"/>
                                          </p:val>
                                        </p:tav>
                                      </p:tavLst>
                                    </p:anim>
                                    <p:anim calcmode="lin" valueType="num">
                                      <p:cBhvr additive="base">
                                        <p:cTn id="12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35" presetClass="emph" presetSubtype="0" repeatCount="3000" fill="hold" nodeType="clickEffect">
                                  <p:stCondLst>
                                    <p:cond delay="0"/>
                                  </p:stCondLst>
                                  <p:childTnLst>
                                    <p:anim calcmode="discrete" valueType="str">
                                      <p:cBhvr>
                                        <p:cTn id="130" dur="1000" fill="hold"/>
                                        <p:tgtEl>
                                          <p:spTgt spid="5"/>
                                        </p:tgtEl>
                                        <p:attrNameLst>
                                          <p:attrName>style.visibility</p:attrName>
                                        </p:attrNameLst>
                                      </p:cBhvr>
                                      <p:tavLst>
                                        <p:tav tm="0">
                                          <p:val>
                                            <p:strVal val="hidden"/>
                                          </p:val>
                                        </p:tav>
                                        <p:tav tm="50000">
                                          <p:val>
                                            <p:strVal val="visible"/>
                                          </p:val>
                                        </p:tav>
                                      </p:tavLst>
                                    </p:anim>
                                  </p:childTnLst>
                                </p:cTn>
                              </p:par>
                              <p:par>
                                <p:cTn id="131" presetID="35" presetClass="emph" presetSubtype="0" repeatCount="3000" fill="hold" nodeType="withEffect">
                                  <p:stCondLst>
                                    <p:cond delay="0"/>
                                  </p:stCondLst>
                                  <p:childTnLst>
                                    <p:anim calcmode="discrete" valueType="str">
                                      <p:cBhvr>
                                        <p:cTn id="132" dur="1000" fill="hold"/>
                                        <p:tgtEl>
                                          <p:spTgt spid="22"/>
                                        </p:tgtEl>
                                        <p:attrNameLst>
                                          <p:attrName>style.visibility</p:attrName>
                                        </p:attrNameLst>
                                      </p:cBhvr>
                                      <p:tavLst>
                                        <p:tav tm="0">
                                          <p:val>
                                            <p:strVal val="hidden"/>
                                          </p:val>
                                        </p:tav>
                                        <p:tav tm="50000">
                                          <p:val>
                                            <p:strVal val="visible"/>
                                          </p:val>
                                        </p:tav>
                                      </p:tavLst>
                                    </p:anim>
                                  </p:childTnLst>
                                </p:cTn>
                              </p:par>
                              <p:par>
                                <p:cTn id="133" presetID="35" presetClass="emph" presetSubtype="0" repeatCount="3000" fill="hold" nodeType="withEffect">
                                  <p:stCondLst>
                                    <p:cond delay="0"/>
                                  </p:stCondLst>
                                  <p:childTnLst>
                                    <p:anim calcmode="discrete" valueType="str">
                                      <p:cBhvr>
                                        <p:cTn id="134" dur="1000" fill="hold"/>
                                        <p:tgtEl>
                                          <p:spTgt spid="42"/>
                                        </p:tgtEl>
                                        <p:attrNameLst>
                                          <p:attrName>style.visibility</p:attrName>
                                        </p:attrNameLst>
                                      </p:cBhvr>
                                      <p:tavLst>
                                        <p:tav tm="0">
                                          <p:val>
                                            <p:strVal val="hidden"/>
                                          </p:val>
                                        </p:tav>
                                        <p:tav tm="50000">
                                          <p:val>
                                            <p:strVal val="visible"/>
                                          </p:val>
                                        </p:tav>
                                      </p:tavLst>
                                    </p:anim>
                                  </p:childTnLst>
                                </p:cTn>
                              </p:par>
                              <p:par>
                                <p:cTn id="135" presetID="35" presetClass="emph" presetSubtype="0" repeatCount="3000" fill="hold" nodeType="withEffect">
                                  <p:stCondLst>
                                    <p:cond delay="0"/>
                                  </p:stCondLst>
                                  <p:childTnLst>
                                    <p:anim calcmode="discrete" valueType="str">
                                      <p:cBhvr>
                                        <p:cTn id="136"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120"/>
                                        </p:tgtEl>
                                        <p:attrNameLst>
                                          <p:attrName>style.visibility</p:attrName>
                                        </p:attrNameLst>
                                      </p:cBhvr>
                                      <p:to>
                                        <p:strVal val="visible"/>
                                      </p:to>
                                    </p:set>
                                    <p:animEffect transition="in" filter="wipe(up)">
                                      <p:cBhvr>
                                        <p:cTn id="141" dur="500"/>
                                        <p:tgtEl>
                                          <p:spTgt spid="120"/>
                                        </p:tgtEl>
                                      </p:cBhvr>
                                    </p:animEffect>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118"/>
                                        </p:tgtEl>
                                        <p:attrNameLst>
                                          <p:attrName>style.visibility</p:attrName>
                                        </p:attrNameLst>
                                      </p:cBhvr>
                                      <p:to>
                                        <p:strVal val="visible"/>
                                      </p:to>
                                    </p:set>
                                    <p:anim calcmode="lin" valueType="num">
                                      <p:cBhvr additive="base">
                                        <p:cTn id="146" dur="500" fill="hold"/>
                                        <p:tgtEl>
                                          <p:spTgt spid="118"/>
                                        </p:tgtEl>
                                        <p:attrNameLst>
                                          <p:attrName>ppt_x</p:attrName>
                                        </p:attrNameLst>
                                      </p:cBhvr>
                                      <p:tavLst>
                                        <p:tav tm="0">
                                          <p:val>
                                            <p:strVal val="#ppt_x"/>
                                          </p:val>
                                        </p:tav>
                                        <p:tav tm="100000">
                                          <p:val>
                                            <p:strVal val="#ppt_x"/>
                                          </p:val>
                                        </p:tav>
                                      </p:tavLst>
                                    </p:anim>
                                    <p:anim calcmode="lin" valueType="num">
                                      <p:cBhvr additive="base">
                                        <p:cTn id="147"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205">
                                            <p:txEl>
                                              <p:pRg st="0" end="0"/>
                                            </p:txEl>
                                          </p:spTgt>
                                        </p:tgtEl>
                                        <p:attrNameLst>
                                          <p:attrName>style.visibility</p:attrName>
                                        </p:attrNameLst>
                                      </p:cBhvr>
                                      <p:to>
                                        <p:strVal val="visible"/>
                                      </p:to>
                                    </p:set>
                                    <p:animEffect transition="in" filter="wipe(left)">
                                      <p:cBhvr>
                                        <p:cTn id="152" dur="500"/>
                                        <p:tgtEl>
                                          <p:spTgt spid="205">
                                            <p:txEl>
                                              <p:pRg st="0" end="0"/>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15"/>
                                        </p:tgtEl>
                                        <p:attrNameLst>
                                          <p:attrName>style.visibility</p:attrName>
                                        </p:attrNameLst>
                                      </p:cBhvr>
                                      <p:to>
                                        <p:strVal val="visible"/>
                                      </p:to>
                                    </p:set>
                                    <p:animEffect transition="in" filter="wipe(left)">
                                      <p:cBhvr>
                                        <p:cTn id="157" dur="500"/>
                                        <p:tgtEl>
                                          <p:spTgt spid="115"/>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3"/>
                                        </p:tgtEl>
                                        <p:attrNameLst>
                                          <p:attrName>style.visibility</p:attrName>
                                        </p:attrNameLst>
                                      </p:cBhvr>
                                      <p:to>
                                        <p:strVal val="visible"/>
                                      </p:to>
                                    </p:set>
                                    <p:animEffect transition="in" filter="wipe(down)">
                                      <p:cBhvr>
                                        <p:cTn id="1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8" grpId="0" animBg="1"/>
      <p:bldP spid="98" grpId="1" animBg="1"/>
      <p:bldP spid="99" grpId="0" animBg="1"/>
      <p:bldP spid="99" grpId="1" animBg="1"/>
      <p:bldP spid="114" grpId="0"/>
      <p:bldP spid="111" grpId="0" animBg="1"/>
      <p:bldP spid="119" grpId="0" animBg="1"/>
      <p:bldP spid="120" grpId="0" animBg="1"/>
      <p:bldP spid="205" grpId="0" build="p"/>
      <p:bldP spid="115" grpId="0" animBg="1"/>
      <p:bldP spid="116" grpId="0"/>
      <p:bldP spid="117" grpId="0"/>
      <p:bldP spid="118"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Line 91"/>
          <p:cNvSpPr>
            <a:spLocks noChangeShapeType="1"/>
          </p:cNvSpPr>
          <p:nvPr/>
        </p:nvSpPr>
        <p:spPr bwMode="auto">
          <a:xfrm>
            <a:off x="9916330" y="9091112"/>
            <a:ext cx="3603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algn="ctr"/>
            <a:endParaRPr lang="zh-CN" altLang="en-US"/>
          </a:p>
        </p:txBody>
      </p:sp>
      <p:pic>
        <p:nvPicPr>
          <p:cNvPr id="123" name="图片 122"/>
          <p:cNvPicPr>
            <a:picLocks noChangeAspect="1"/>
          </p:cNvPicPr>
          <p:nvPr/>
        </p:nvPicPr>
        <p:blipFill>
          <a:blip r:embed="rId1"/>
          <a:stretch>
            <a:fillRect/>
          </a:stretch>
        </p:blipFill>
        <p:spPr>
          <a:xfrm>
            <a:off x="180986" y="90487"/>
            <a:ext cx="11033114" cy="63273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定点补码加</a:t>
            </a:r>
            <a:r>
              <a:rPr lang="en-US" altLang="zh-CN" dirty="0"/>
              <a:t>/</a:t>
            </a:r>
            <a:r>
              <a:rPr lang="zh-CN" altLang="en-US" dirty="0"/>
              <a:t>减法运算</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运算方法及实现</a:t>
            </a:r>
            <a:endParaRPr lang="zh-CN" altLang="en-US" dirty="0"/>
          </a:p>
          <a:p>
            <a:pPr lvl="1">
              <a:lnSpc>
                <a:spcPct val="150000"/>
              </a:lnSpc>
            </a:pPr>
            <a:r>
              <a:rPr lang="zh-CN" altLang="en-US" sz="2400" dirty="0"/>
              <a:t>运算公式</a:t>
            </a:r>
            <a:endParaRPr lang="zh-CN" altLang="en-US" sz="2400" dirty="0"/>
          </a:p>
          <a:p>
            <a:pPr lvl="1">
              <a:lnSpc>
                <a:spcPct val="150000"/>
              </a:lnSpc>
            </a:pPr>
            <a:r>
              <a:rPr lang="zh-CN" altLang="en-US" sz="2400" dirty="0"/>
              <a:t>溢出检测</a:t>
            </a:r>
            <a:endParaRPr lang="zh-CN" altLang="en-US" sz="2400" dirty="0"/>
          </a:p>
          <a:p>
            <a:pPr lvl="1">
              <a:lnSpc>
                <a:spcPct val="150000"/>
              </a:lnSpc>
            </a:pPr>
            <a:r>
              <a:rPr lang="zh-CN" altLang="en-US" sz="2400" dirty="0"/>
              <a:t>逻辑实现</a:t>
            </a:r>
            <a:endParaRPr lang="zh-CN" altLang="en-US" sz="2400" dirty="0"/>
          </a:p>
          <a:p>
            <a:pPr>
              <a:lnSpc>
                <a:spcPct val="150000"/>
              </a:lnSpc>
            </a:pPr>
            <a:r>
              <a:rPr lang="zh-CN" altLang="en-US" dirty="0"/>
              <a:t>快速加法器</a:t>
            </a:r>
            <a:endParaRPr lang="zh-CN" altLang="en-US"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261937" y="111124"/>
            <a:ext cx="11416498" cy="6238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定点补码加减运算的小结</a:t>
            </a:r>
            <a:endParaRPr lang="zh-CN" altLang="en-US" dirty="0"/>
          </a:p>
        </p:txBody>
      </p:sp>
      <p:sp>
        <p:nvSpPr>
          <p:cNvPr id="3" name="内容占位符 2"/>
          <p:cNvSpPr>
            <a:spLocks noGrp="1"/>
          </p:cNvSpPr>
          <p:nvPr>
            <p:ph idx="1"/>
          </p:nvPr>
        </p:nvSpPr>
        <p:spPr/>
        <p:txBody>
          <a:bodyPr/>
          <a:lstStyle/>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5" name="图片 4"/>
          <p:cNvPicPr>
            <a:picLocks noChangeAspect="1"/>
          </p:cNvPicPr>
          <p:nvPr/>
        </p:nvPicPr>
        <p:blipFill>
          <a:blip r:embed="rId1"/>
          <a:stretch>
            <a:fillRect/>
          </a:stretch>
        </p:blipFill>
        <p:spPr>
          <a:xfrm>
            <a:off x="487822" y="1044364"/>
            <a:ext cx="10531130" cy="497247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a:t>定点补码加</a:t>
            </a:r>
            <a:r>
              <a:rPr lang="en-US" altLang="zh-CN" dirty="0"/>
              <a:t>/</a:t>
            </a:r>
            <a:r>
              <a:rPr lang="zh-CN" altLang="en-US" dirty="0"/>
              <a:t>减法运算</a:t>
            </a:r>
            <a:endParaRPr lang="zh-CN" altLang="en-US" dirty="0"/>
          </a:p>
          <a:p>
            <a:pPr eaLnBrk="1" hangingPunct="1">
              <a:defRPr/>
            </a:pPr>
            <a:r>
              <a:rPr lang="zh-CN" altLang="en-US" b="1" dirty="0">
                <a:solidFill>
                  <a:srgbClr val="C00000"/>
                </a:solidFill>
              </a:rPr>
              <a:t>定点乘法运算</a:t>
            </a:r>
            <a:endParaRPr lang="zh-CN" altLang="en-US" b="1" dirty="0">
              <a:solidFill>
                <a:srgbClr val="C00000"/>
              </a:solidFill>
            </a:endParaRPr>
          </a:p>
          <a:p>
            <a:pPr eaLnBrk="1" hangingPunct="1">
              <a:defRPr/>
            </a:pPr>
            <a:r>
              <a:rPr lang="zh-CN" altLang="en-US" dirty="0"/>
              <a:t>定点除法运算</a:t>
            </a:r>
            <a:endParaRPr lang="zh-CN" altLang="en-US" dirty="0"/>
          </a:p>
          <a:p>
            <a:pPr eaLnBrk="1" hangingPunct="1">
              <a:defRPr/>
            </a:pPr>
            <a:r>
              <a:rPr lang="zh-CN" altLang="en-US" dirty="0"/>
              <a:t>浮点运算</a:t>
            </a:r>
            <a:endParaRPr lang="zh-CN" altLang="en-US" dirty="0"/>
          </a:p>
          <a:p>
            <a:pPr eaLnBrk="1" hangingPunct="1">
              <a:defRPr/>
            </a:pPr>
            <a:r>
              <a:rPr lang="zh-CN" altLang="en-US" dirty="0"/>
              <a:t>运算器组织</a:t>
            </a:r>
            <a:endParaRPr lang="zh-CN" altLang="en-US" dirty="0"/>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定点乘法运算</a:t>
            </a:r>
            <a:endParaRPr lang="zh-CN" altLang="en-US" dirty="0"/>
          </a:p>
        </p:txBody>
      </p:sp>
      <p:sp>
        <p:nvSpPr>
          <p:cNvPr id="3" name="内容占位符 2"/>
          <p:cNvSpPr>
            <a:spLocks noGrp="1"/>
          </p:cNvSpPr>
          <p:nvPr>
            <p:ph idx="1"/>
          </p:nvPr>
        </p:nvSpPr>
        <p:spPr/>
        <p:txBody>
          <a:bodyPr/>
          <a:lstStyle/>
          <a:p>
            <a:pPr eaLnBrk="1" hangingPunct="1"/>
            <a:r>
              <a:rPr lang="zh-CN" altLang="en-US" dirty="0"/>
              <a:t>原码乘法运算方法</a:t>
            </a:r>
            <a:endParaRPr lang="zh-CN" altLang="en-US" dirty="0"/>
          </a:p>
          <a:p>
            <a:pPr eaLnBrk="1" hangingPunct="1"/>
            <a:r>
              <a:rPr lang="zh-CN" altLang="en-US" dirty="0"/>
              <a:t>原码乘法运算实现</a:t>
            </a:r>
            <a:endParaRPr lang="zh-CN" altLang="en-US" dirty="0"/>
          </a:p>
          <a:p>
            <a:pPr eaLnBrk="1" hangingPunct="1"/>
            <a:r>
              <a:rPr lang="zh-CN" altLang="en-US" dirty="0"/>
              <a:t>补码乘法运算方法</a:t>
            </a:r>
            <a:endParaRPr lang="zh-CN" altLang="en-US" dirty="0"/>
          </a:p>
          <a:p>
            <a:pPr eaLnBrk="1" hangingPunct="1"/>
            <a:r>
              <a:rPr lang="zh-CN" altLang="en-US" dirty="0"/>
              <a:t>补码乘法运算实现</a:t>
            </a:r>
            <a:endParaRPr lang="zh-CN" altLang="en-US" dirty="0"/>
          </a:p>
          <a:p>
            <a:endParaRPr lang="zh-CN" altLang="en-US" dirty="0"/>
          </a:p>
        </p:txBody>
      </p:sp>
      <p:pic>
        <p:nvPicPr>
          <p:cNvPr id="10244" name="Picture 4"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6875" y="3676133"/>
            <a:ext cx="4645025" cy="24465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中乘法运算实现方法</a:t>
            </a:r>
            <a:endParaRPr lang="zh-CN" altLang="en-US" dirty="0"/>
          </a:p>
        </p:txBody>
      </p:sp>
      <p:sp>
        <p:nvSpPr>
          <p:cNvPr id="3" name="内容占位符 2"/>
          <p:cNvSpPr>
            <a:spLocks noGrp="1"/>
          </p:cNvSpPr>
          <p:nvPr>
            <p:ph idx="1"/>
          </p:nvPr>
        </p:nvSpPr>
        <p:spPr/>
        <p:txBody>
          <a:bodyPr/>
          <a:lstStyle/>
          <a:p>
            <a:pPr marL="514350" indent="-514350">
              <a:buClrTx/>
              <a:buFont typeface="+mj-lt"/>
              <a:buAutoNum type="arabicPeriod"/>
            </a:pPr>
            <a:r>
              <a:rPr lang="zh-CN" altLang="en-US" dirty="0"/>
              <a:t>执行乘法运算子程序实现乘法运算</a:t>
            </a:r>
            <a:endParaRPr lang="en-US" altLang="zh-CN" dirty="0"/>
          </a:p>
          <a:p>
            <a:pPr lvl="1"/>
            <a:r>
              <a:rPr lang="zh-CN" altLang="en-US" dirty="0"/>
              <a:t>无硬件成本、 </a:t>
            </a:r>
            <a:r>
              <a:rPr lang="en-US" altLang="zh-CN" dirty="0"/>
              <a:t>Intel 8008/8080</a:t>
            </a:r>
            <a:r>
              <a:rPr lang="zh-CN" altLang="en-US" dirty="0"/>
              <a:t>、 </a:t>
            </a:r>
            <a:r>
              <a:rPr lang="en-US" altLang="zh-CN" dirty="0"/>
              <a:t>RISCV32-I</a:t>
            </a:r>
            <a:r>
              <a:rPr lang="zh-CN" altLang="en-US" dirty="0"/>
              <a:t>指令集</a:t>
            </a:r>
            <a:endParaRPr lang="zh-CN" altLang="en-US" dirty="0"/>
          </a:p>
          <a:p>
            <a:pPr marL="514350" indent="-514350" eaLnBrk="1" hangingPunct="1">
              <a:buClrTx/>
              <a:buFont typeface="+mj-lt"/>
              <a:buAutoNum type="arabicPeriod"/>
            </a:pPr>
            <a:r>
              <a:rPr lang="zh-CN" altLang="en-US" b="1" dirty="0">
                <a:solidFill>
                  <a:srgbClr val="0070C0"/>
                </a:solidFill>
              </a:rPr>
              <a:t>设置专用乘法器实现乘法运算</a:t>
            </a:r>
            <a:endParaRPr lang="en-US" altLang="zh-CN" b="1" dirty="0">
              <a:solidFill>
                <a:srgbClr val="0070C0"/>
              </a:solidFill>
            </a:endParaRPr>
          </a:p>
          <a:p>
            <a:pPr lvl="1"/>
            <a:r>
              <a:rPr lang="zh-CN" altLang="en-US" dirty="0"/>
              <a:t>硬件成本高 （原码、 补码乘法器） ， 速度快， 大部分现代处理器</a:t>
            </a:r>
            <a:endParaRPr lang="zh-CN" altLang="en-US" dirty="0">
              <a:solidFill>
                <a:srgbClr val="C00000"/>
              </a:solidFill>
            </a:endParaRPr>
          </a:p>
          <a:p>
            <a:pPr marL="514350" indent="-514350">
              <a:buClrTx/>
              <a:buFont typeface="+mj-lt"/>
              <a:buAutoNum type="arabicPeriod"/>
            </a:pPr>
            <a:r>
              <a:rPr lang="zh-CN" altLang="en-US" dirty="0"/>
              <a:t>利用加法器多次累加实现乘法运算</a:t>
            </a:r>
            <a:endParaRPr lang="zh-CN" altLang="en-US" dirty="0"/>
          </a:p>
          <a:p>
            <a:pPr lvl="1" eaLnBrk="1" hangingPunct="1"/>
            <a:r>
              <a:rPr lang="zh-CN" altLang="en-US" sz="2400" dirty="0"/>
              <a:t>原码一位乘法的运算方法与逻辑实现</a:t>
            </a:r>
            <a:endParaRPr lang="zh-CN" altLang="en-US" sz="2400" dirty="0"/>
          </a:p>
          <a:p>
            <a:pPr lvl="1" eaLnBrk="1" hangingPunct="1"/>
            <a:r>
              <a:rPr lang="zh-CN" altLang="en-US" sz="2400" dirty="0"/>
              <a:t>补码一位乘法的运算方法与逻辑实现</a:t>
            </a:r>
            <a:endParaRPr lang="en-US" altLang="zh-CN" sz="2400" dirty="0"/>
          </a:p>
          <a:p>
            <a:pPr lvl="1"/>
            <a:r>
              <a:rPr lang="zh-CN" altLang="en-US" sz="2400" dirty="0"/>
              <a:t>硬件成本低， </a:t>
            </a:r>
            <a:r>
              <a:rPr lang="en-US" altLang="zh-CN" sz="2400" dirty="0"/>
              <a:t>Intel8086</a:t>
            </a:r>
            <a:endParaRPr lang="zh-CN" altLang="en-US" sz="2400" dirty="0"/>
          </a:p>
          <a:p>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原码乘法</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符号单独运算：</a:t>
            </a:r>
            <a:r>
              <a:rPr lang="zh-CN" altLang="en-US" dirty="0"/>
              <a:t>直接异或</a:t>
            </a:r>
            <a:endParaRPr lang="zh-CN" altLang="en-US" dirty="0"/>
          </a:p>
          <a:p>
            <a:pPr>
              <a:lnSpc>
                <a:spcPct val="150000"/>
              </a:lnSpc>
            </a:pPr>
            <a:r>
              <a:rPr lang="zh-CN" altLang="en-US" b="1" dirty="0"/>
              <a:t>绝对值相乘：   </a:t>
            </a:r>
            <a:r>
              <a:rPr lang="zh-CN" altLang="en-US" dirty="0"/>
              <a:t>仅需考虑数值部分的计算</a:t>
            </a:r>
            <a:endParaRPr lang="zh-CN" altLang="en-US" dirty="0"/>
          </a:p>
          <a:p>
            <a:r>
              <a:rPr lang="zh-CN" altLang="en-US" dirty="0">
                <a:solidFill>
                  <a:srgbClr val="C00000"/>
                </a:solidFill>
              </a:rPr>
              <a:t>如何实现定点数的绝对值相乘？</a:t>
            </a:r>
            <a:endParaRPr lang="zh-CN" altLang="en-US" dirty="0">
              <a:solidFill>
                <a:srgbClr val="C00000"/>
              </a:solidFill>
            </a:endParaRPr>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二进制手工乘法运算</a:t>
            </a:r>
            <a:endParaRPr lang="zh-CN" altLang="en-US" dirty="0"/>
          </a:p>
        </p:txBody>
      </p:sp>
      <p:grpSp>
        <p:nvGrpSpPr>
          <p:cNvPr id="72" name="组合 71"/>
          <p:cNvGrpSpPr/>
          <p:nvPr/>
        </p:nvGrpSpPr>
        <p:grpSpPr>
          <a:xfrm>
            <a:off x="5490989" y="1894285"/>
            <a:ext cx="4061609" cy="338554"/>
            <a:chOff x="5452889" y="1916906"/>
            <a:chExt cx="4061609" cy="338554"/>
          </a:xfrm>
        </p:grpSpPr>
        <p:sp>
          <p:nvSpPr>
            <p:cNvPr id="6" name="Text Box 3"/>
            <p:cNvSpPr txBox="1">
              <a:spLocks noChangeArrowheads="1"/>
            </p:cNvSpPr>
            <p:nvPr/>
          </p:nvSpPr>
          <p:spPr bwMode="auto">
            <a:xfrm>
              <a:off x="6294638" y="1916906"/>
              <a:ext cx="7636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Text Box 4"/>
            <p:cNvSpPr txBox="1">
              <a:spLocks noChangeArrowheads="1"/>
            </p:cNvSpPr>
            <p:nvPr/>
          </p:nvSpPr>
          <p:spPr bwMode="auto">
            <a:xfrm>
              <a:off x="7113390" y="1916906"/>
              <a:ext cx="7616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Text Box 5"/>
            <p:cNvSpPr txBox="1">
              <a:spLocks noChangeArrowheads="1"/>
            </p:cNvSpPr>
            <p:nvPr/>
          </p:nvSpPr>
          <p:spPr bwMode="auto">
            <a:xfrm>
              <a:off x="7919442" y="1916906"/>
              <a:ext cx="7636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Text Box 6"/>
            <p:cNvSpPr txBox="1">
              <a:spLocks noChangeArrowheads="1"/>
            </p:cNvSpPr>
            <p:nvPr/>
          </p:nvSpPr>
          <p:spPr bwMode="auto">
            <a:xfrm>
              <a:off x="8750894" y="1916906"/>
              <a:ext cx="7636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Text Box 7"/>
            <p:cNvSpPr txBox="1">
              <a:spLocks noChangeArrowheads="1"/>
            </p:cNvSpPr>
            <p:nvPr/>
          </p:nvSpPr>
          <p:spPr bwMode="auto">
            <a:xfrm>
              <a:off x="5452889" y="1916906"/>
              <a:ext cx="7636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3" name="组合 72"/>
          <p:cNvGrpSpPr/>
          <p:nvPr/>
        </p:nvGrpSpPr>
        <p:grpSpPr>
          <a:xfrm>
            <a:off x="4712774" y="2740026"/>
            <a:ext cx="3973717" cy="338554"/>
            <a:chOff x="4674674" y="2707482"/>
            <a:chExt cx="3973717" cy="338554"/>
          </a:xfrm>
        </p:grpSpPr>
        <p:sp>
          <p:nvSpPr>
            <p:cNvPr id="12" name="Text Box 9"/>
            <p:cNvSpPr txBox="1">
              <a:spLocks noChangeArrowheads="1"/>
            </p:cNvSpPr>
            <p:nvPr/>
          </p:nvSpPr>
          <p:spPr bwMode="auto">
            <a:xfrm>
              <a:off x="5481464" y="2707482"/>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Text Box 10"/>
            <p:cNvSpPr txBox="1">
              <a:spLocks noChangeArrowheads="1"/>
            </p:cNvSpPr>
            <p:nvPr/>
          </p:nvSpPr>
          <p:spPr bwMode="auto">
            <a:xfrm>
              <a:off x="6294638" y="2707482"/>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Text Box 11"/>
            <p:cNvSpPr txBox="1">
              <a:spLocks noChangeArrowheads="1"/>
            </p:cNvSpPr>
            <p:nvPr/>
          </p:nvSpPr>
          <p:spPr bwMode="auto">
            <a:xfrm>
              <a:off x="7113390" y="2707482"/>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Text Box 12"/>
            <p:cNvSpPr txBox="1">
              <a:spLocks noChangeArrowheads="1"/>
            </p:cNvSpPr>
            <p:nvPr/>
          </p:nvSpPr>
          <p:spPr bwMode="auto">
            <a:xfrm>
              <a:off x="7932142" y="2707482"/>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6" name="Text Box 13"/>
            <p:cNvSpPr txBox="1">
              <a:spLocks noChangeArrowheads="1"/>
            </p:cNvSpPr>
            <p:nvPr/>
          </p:nvSpPr>
          <p:spPr bwMode="auto">
            <a:xfrm>
              <a:off x="4674674" y="2707482"/>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4" name="组合 73"/>
          <p:cNvGrpSpPr/>
          <p:nvPr/>
        </p:nvGrpSpPr>
        <p:grpSpPr>
          <a:xfrm>
            <a:off x="3883070" y="3585767"/>
            <a:ext cx="3984669" cy="338554"/>
            <a:chOff x="3844970" y="3586956"/>
            <a:chExt cx="3984669" cy="338554"/>
          </a:xfrm>
        </p:grpSpPr>
        <p:sp>
          <p:nvSpPr>
            <p:cNvPr id="18" name="Text Box 15"/>
            <p:cNvSpPr txBox="1">
              <a:spLocks noChangeArrowheads="1"/>
            </p:cNvSpPr>
            <p:nvPr/>
          </p:nvSpPr>
          <p:spPr bwMode="auto">
            <a:xfrm>
              <a:off x="4646099" y="358695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9" name="Text Box 16"/>
            <p:cNvSpPr txBox="1">
              <a:spLocks noChangeArrowheads="1"/>
            </p:cNvSpPr>
            <p:nvPr/>
          </p:nvSpPr>
          <p:spPr bwMode="auto">
            <a:xfrm>
              <a:off x="5468764" y="358695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0" name="Text Box 17"/>
            <p:cNvSpPr txBox="1">
              <a:spLocks noChangeArrowheads="1"/>
            </p:cNvSpPr>
            <p:nvPr/>
          </p:nvSpPr>
          <p:spPr bwMode="auto">
            <a:xfrm>
              <a:off x="6294638" y="358695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1" name="Text Box 18"/>
            <p:cNvSpPr txBox="1">
              <a:spLocks noChangeArrowheads="1"/>
            </p:cNvSpPr>
            <p:nvPr/>
          </p:nvSpPr>
          <p:spPr bwMode="auto">
            <a:xfrm>
              <a:off x="7113390" y="358695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2" name="Text Box 19"/>
            <p:cNvSpPr txBox="1">
              <a:spLocks noChangeArrowheads="1"/>
            </p:cNvSpPr>
            <p:nvPr/>
          </p:nvSpPr>
          <p:spPr bwMode="auto">
            <a:xfrm>
              <a:off x="3844970" y="358695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5" name="组合 74"/>
          <p:cNvGrpSpPr/>
          <p:nvPr/>
        </p:nvGrpSpPr>
        <p:grpSpPr>
          <a:xfrm>
            <a:off x="3060700" y="4431506"/>
            <a:ext cx="3988287" cy="338554"/>
            <a:chOff x="3022600" y="4507706"/>
            <a:chExt cx="3988287" cy="338554"/>
          </a:xfrm>
        </p:grpSpPr>
        <p:sp>
          <p:nvSpPr>
            <p:cNvPr id="24" name="Text Box 21"/>
            <p:cNvSpPr txBox="1">
              <a:spLocks noChangeArrowheads="1"/>
            </p:cNvSpPr>
            <p:nvPr/>
          </p:nvSpPr>
          <p:spPr bwMode="auto">
            <a:xfrm>
              <a:off x="3835445" y="450770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Text Box 22"/>
            <p:cNvSpPr txBox="1">
              <a:spLocks noChangeArrowheads="1"/>
            </p:cNvSpPr>
            <p:nvPr/>
          </p:nvSpPr>
          <p:spPr bwMode="auto">
            <a:xfrm>
              <a:off x="4633399" y="450770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Text Box 23"/>
            <p:cNvSpPr txBox="1">
              <a:spLocks noChangeArrowheads="1"/>
            </p:cNvSpPr>
            <p:nvPr/>
          </p:nvSpPr>
          <p:spPr bwMode="auto">
            <a:xfrm>
              <a:off x="5481464" y="450770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Text Box 24"/>
            <p:cNvSpPr txBox="1">
              <a:spLocks noChangeArrowheads="1"/>
            </p:cNvSpPr>
            <p:nvPr/>
          </p:nvSpPr>
          <p:spPr bwMode="auto">
            <a:xfrm>
              <a:off x="6294638" y="450770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Text Box 25"/>
            <p:cNvSpPr txBox="1">
              <a:spLocks noChangeArrowheads="1"/>
            </p:cNvSpPr>
            <p:nvPr/>
          </p:nvSpPr>
          <p:spPr bwMode="auto">
            <a:xfrm>
              <a:off x="3022600" y="4507706"/>
              <a:ext cx="7162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1" name="组合 70"/>
          <p:cNvGrpSpPr/>
          <p:nvPr/>
        </p:nvGrpSpPr>
        <p:grpSpPr>
          <a:xfrm>
            <a:off x="6332738" y="1048544"/>
            <a:ext cx="4052179" cy="338554"/>
            <a:chOff x="6294638" y="1124744"/>
            <a:chExt cx="4052179" cy="338554"/>
          </a:xfrm>
        </p:grpSpPr>
        <p:sp>
          <p:nvSpPr>
            <p:cNvPr id="30" name="Text Box 27"/>
            <p:cNvSpPr txBox="1">
              <a:spLocks noChangeArrowheads="1"/>
            </p:cNvSpPr>
            <p:nvPr/>
          </p:nvSpPr>
          <p:spPr bwMode="auto">
            <a:xfrm>
              <a:off x="6294638" y="1124744"/>
              <a:ext cx="7162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1" name="Text Box 28"/>
            <p:cNvSpPr txBox="1">
              <a:spLocks noChangeArrowheads="1"/>
            </p:cNvSpPr>
            <p:nvPr/>
          </p:nvSpPr>
          <p:spPr bwMode="auto">
            <a:xfrm>
              <a:off x="7113390" y="1124744"/>
              <a:ext cx="7162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Text Box 29"/>
            <p:cNvSpPr txBox="1">
              <a:spLocks noChangeArrowheads="1"/>
            </p:cNvSpPr>
            <p:nvPr/>
          </p:nvSpPr>
          <p:spPr bwMode="auto">
            <a:xfrm>
              <a:off x="7932142" y="1124744"/>
              <a:ext cx="7162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Text Box 30"/>
            <p:cNvSpPr txBox="1">
              <a:spLocks noChangeArrowheads="1"/>
            </p:cNvSpPr>
            <p:nvPr/>
          </p:nvSpPr>
          <p:spPr bwMode="auto">
            <a:xfrm>
              <a:off x="8750894" y="1124744"/>
              <a:ext cx="7162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Text Box 31"/>
            <p:cNvSpPr txBox="1">
              <a:spLocks noChangeArrowheads="1"/>
            </p:cNvSpPr>
            <p:nvPr/>
          </p:nvSpPr>
          <p:spPr bwMode="auto">
            <a:xfrm>
              <a:off x="9569648" y="1124744"/>
              <a:ext cx="7771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6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6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80" name="组合 79"/>
          <p:cNvGrpSpPr/>
          <p:nvPr/>
        </p:nvGrpSpPr>
        <p:grpSpPr>
          <a:xfrm>
            <a:off x="3083484" y="5691981"/>
            <a:ext cx="3152731" cy="336550"/>
            <a:chOff x="3444107" y="5691981"/>
            <a:chExt cx="2790885" cy="336550"/>
          </a:xfrm>
        </p:grpSpPr>
        <p:grpSp>
          <p:nvGrpSpPr>
            <p:cNvPr id="79" name="组合 78"/>
            <p:cNvGrpSpPr/>
            <p:nvPr/>
          </p:nvGrpSpPr>
          <p:grpSpPr>
            <a:xfrm>
              <a:off x="3444107" y="5691981"/>
              <a:ext cx="1998248" cy="336550"/>
              <a:chOff x="3444107" y="5691981"/>
              <a:chExt cx="1998248" cy="336550"/>
            </a:xfrm>
          </p:grpSpPr>
          <p:sp>
            <p:nvSpPr>
              <p:cNvPr id="37" name="Text Box 34"/>
              <p:cNvSpPr txBox="1">
                <a:spLocks noChangeArrowheads="1"/>
              </p:cNvSpPr>
              <p:nvPr/>
            </p:nvSpPr>
            <p:spPr bwMode="auto">
              <a:xfrm>
                <a:off x="3444107" y="5691981"/>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8</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8" name="Text Box 35"/>
              <p:cNvSpPr txBox="1">
                <a:spLocks noChangeArrowheads="1"/>
              </p:cNvSpPr>
              <p:nvPr/>
            </p:nvSpPr>
            <p:spPr bwMode="auto">
              <a:xfrm>
                <a:off x="3930832" y="5691981"/>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7</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9" name="Text Box 36"/>
              <p:cNvSpPr txBox="1">
                <a:spLocks noChangeArrowheads="1"/>
              </p:cNvSpPr>
              <p:nvPr/>
            </p:nvSpPr>
            <p:spPr bwMode="auto">
              <a:xfrm>
                <a:off x="4721630" y="569198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6</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grpSp>
        <p:sp>
          <p:nvSpPr>
            <p:cNvPr id="40" name="Text Box 37"/>
            <p:cNvSpPr txBox="1">
              <a:spLocks noChangeArrowheads="1"/>
            </p:cNvSpPr>
            <p:nvPr/>
          </p:nvSpPr>
          <p:spPr bwMode="auto">
            <a:xfrm>
              <a:off x="5584117" y="5691981"/>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5</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grpSp>
      <p:sp>
        <p:nvSpPr>
          <p:cNvPr id="41" name="Text Box 38"/>
          <p:cNvSpPr txBox="1">
            <a:spLocks noChangeArrowheads="1"/>
          </p:cNvSpPr>
          <p:nvPr/>
        </p:nvSpPr>
        <p:spPr bwMode="auto">
          <a:xfrm>
            <a:off x="6366031" y="5691981"/>
            <a:ext cx="65277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2" name="Text Box 39"/>
          <p:cNvSpPr txBox="1">
            <a:spLocks noChangeArrowheads="1"/>
          </p:cNvSpPr>
          <p:nvPr/>
        </p:nvSpPr>
        <p:spPr bwMode="auto">
          <a:xfrm>
            <a:off x="7198162" y="5691981"/>
            <a:ext cx="568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3" name="Text Box 40"/>
          <p:cNvSpPr txBox="1">
            <a:spLocks noChangeArrowheads="1"/>
          </p:cNvSpPr>
          <p:nvPr/>
        </p:nvSpPr>
        <p:spPr bwMode="auto">
          <a:xfrm>
            <a:off x="7909220" y="5691981"/>
            <a:ext cx="6509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4" name="Text Box 41"/>
          <p:cNvSpPr txBox="1">
            <a:spLocks noChangeArrowheads="1"/>
          </p:cNvSpPr>
          <p:nvPr/>
        </p:nvSpPr>
        <p:spPr bwMode="auto">
          <a:xfrm>
            <a:off x="8728378" y="5691981"/>
            <a:ext cx="6491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5" name="Text Box 42"/>
          <p:cNvSpPr txBox="1">
            <a:spLocks noChangeArrowheads="1"/>
          </p:cNvSpPr>
          <p:nvPr/>
        </p:nvSpPr>
        <p:spPr bwMode="auto">
          <a:xfrm>
            <a:off x="9662749" y="5691981"/>
            <a:ext cx="57027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6" name="Line 43"/>
          <p:cNvSpPr>
            <a:spLocks noChangeShapeType="1"/>
          </p:cNvSpPr>
          <p:nvPr/>
        </p:nvSpPr>
        <p:spPr bwMode="auto">
          <a:xfrm>
            <a:off x="2292652" y="5192430"/>
            <a:ext cx="7920691" cy="0"/>
          </a:xfrm>
          <a:prstGeom prst="line">
            <a:avLst/>
          </a:prstGeom>
          <a:noFill/>
          <a:ln w="19050">
            <a:solidFill>
              <a:schemeClr val="bg2">
                <a:lumMod val="50000"/>
              </a:schemeClr>
            </a:solidFill>
            <a:round/>
          </a:ln>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47" name="Text Box 44"/>
          <p:cNvSpPr txBox="1">
            <a:spLocks noChangeArrowheads="1"/>
          </p:cNvSpPr>
          <p:nvPr/>
        </p:nvSpPr>
        <p:spPr bwMode="auto">
          <a:xfrm>
            <a:off x="556656" y="1894573"/>
            <a:ext cx="2955677" cy="584775"/>
          </a:xfrm>
          <a:prstGeom prst="rect">
            <a:avLst/>
          </a:prstGeom>
          <a:noFill/>
          <a:ln w="9525">
            <a:noFill/>
            <a:miter lim="800000"/>
          </a:ln>
        </p:spPr>
        <p:txBody>
          <a:bodyPr wrap="square">
            <a:spAutoFit/>
          </a:bodyPr>
          <a:lstStyle/>
          <a:p>
            <a:pPr algn="ctr" eaLnBrk="1" hangingPunct="1">
              <a:spcBef>
                <a:spcPct val="50000"/>
              </a:spcBef>
              <a:defRPr/>
            </a:pPr>
            <a:r>
              <a:rPr lang="en-US" sz="3200"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 </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9</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8</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7</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6</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5</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4</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3</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2</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1</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p</a:t>
            </a:r>
            <a:r>
              <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0</a:t>
            </a:r>
            <a:endParaRPr lang="en-US" sz="20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endParaRPr>
          </a:p>
        </p:txBody>
      </p:sp>
      <p:sp>
        <p:nvSpPr>
          <p:cNvPr id="48" name="Text Box 45"/>
          <p:cNvSpPr txBox="1">
            <a:spLocks noChangeArrowheads="1"/>
          </p:cNvSpPr>
          <p:nvPr/>
        </p:nvSpPr>
        <p:spPr bwMode="auto">
          <a:xfrm>
            <a:off x="2018049" y="1301348"/>
            <a:ext cx="1584325" cy="369332"/>
          </a:xfrm>
          <a:prstGeom prst="rect">
            <a:avLst/>
          </a:prstGeom>
          <a:noFill/>
          <a:ln w="9525">
            <a:noFill/>
            <a:miter lim="800000"/>
          </a:ln>
        </p:spPr>
        <p:txBody>
          <a:bodyPr>
            <a:spAutoFit/>
          </a:bodyPr>
          <a:lstStyle/>
          <a:p>
            <a:pPr algn="ctr" eaLnBrk="1" hangingPunct="1">
              <a:spcBef>
                <a:spcPct val="50000"/>
              </a:spcBef>
              <a:defRPr/>
            </a:pP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X</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4</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X</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3</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X</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2</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X</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1</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X</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0</a:t>
            </a:r>
            <a:endPar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endParaRPr>
          </a:p>
        </p:txBody>
      </p:sp>
      <p:sp>
        <p:nvSpPr>
          <p:cNvPr id="49" name="Text Box 46"/>
          <p:cNvSpPr txBox="1">
            <a:spLocks noChangeArrowheads="1"/>
          </p:cNvSpPr>
          <p:nvPr/>
        </p:nvSpPr>
        <p:spPr bwMode="auto">
          <a:xfrm>
            <a:off x="1090366" y="1660123"/>
            <a:ext cx="2449512" cy="369332"/>
          </a:xfrm>
          <a:prstGeom prst="rect">
            <a:avLst/>
          </a:prstGeom>
          <a:noFill/>
          <a:ln w="9525">
            <a:noFill/>
            <a:miter lim="800000"/>
          </a:ln>
        </p:spPr>
        <p:txBody>
          <a:bodyPr>
            <a:spAutoFit/>
          </a:bodyPr>
          <a:lstStyle/>
          <a:p>
            <a:pPr algn="ctr">
              <a:spcBef>
                <a:spcPct val="50000"/>
              </a:spcBef>
              <a:defRPr/>
            </a:pP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 </a:t>
            </a:r>
            <a:r>
              <a:rPr lang="en-US"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     Y</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4</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Y</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3</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Y</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2</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Y</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1</a:t>
            </a:r>
            <a:r>
              <a:rPr lang="en-US" b="1"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Y</a:t>
            </a:r>
            <a:r>
              <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rPr>
              <a:t>0</a:t>
            </a:r>
            <a:endParaRPr lang="en-US" sz="1600" b="1" baseline="-25000" dirty="0">
              <a:effectLst>
                <a:outerShdw blurRad="38100" dist="38100" dir="2700000" algn="tl">
                  <a:srgbClr val="C0C0C0"/>
                </a:outerShdw>
              </a:effectLst>
              <a:latin typeface="Courier New" panose="02070309020205020404" pitchFamily="49" charset="0"/>
              <a:ea typeface="Segoe UI Black" panose="020B0A02040204020203" pitchFamily="34" charset="0"/>
              <a:cs typeface="Courier New" panose="02070309020205020404" pitchFamily="49" charset="0"/>
            </a:endParaRPr>
          </a:p>
        </p:txBody>
      </p:sp>
      <p:sp>
        <p:nvSpPr>
          <p:cNvPr id="50" name="Line 47"/>
          <p:cNvSpPr>
            <a:spLocks noChangeShapeType="1"/>
          </p:cNvSpPr>
          <p:nvPr/>
        </p:nvSpPr>
        <p:spPr bwMode="auto">
          <a:xfrm>
            <a:off x="851236" y="2061205"/>
            <a:ext cx="265841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ctr"/>
            <a:endParaRPr lang="zh-CN" altLang="en-US" b="1">
              <a:latin typeface="Courier New" panose="02070309020205020404" pitchFamily="49" charset="0"/>
              <a:ea typeface="微软雅黑" panose="020B0503020204020204" pitchFamily="34" charset="-122"/>
              <a:cs typeface="Courier New" panose="02070309020205020404" pitchFamily="49" charset="0"/>
            </a:endParaRPr>
          </a:p>
        </p:txBody>
      </p:sp>
      <p:sp>
        <p:nvSpPr>
          <p:cNvPr id="51" name="Line 48"/>
          <p:cNvSpPr>
            <a:spLocks noChangeShapeType="1"/>
          </p:cNvSpPr>
          <p:nvPr/>
        </p:nvSpPr>
        <p:spPr bwMode="auto">
          <a:xfrm>
            <a:off x="9974263" y="1340644"/>
            <a:ext cx="0" cy="4379912"/>
          </a:xfrm>
          <a:prstGeom prst="line">
            <a:avLst/>
          </a:prstGeom>
          <a:noFill/>
          <a:ln w="28575">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52" name="Line 49"/>
          <p:cNvSpPr>
            <a:spLocks noChangeShapeType="1"/>
          </p:cNvSpPr>
          <p:nvPr/>
        </p:nvSpPr>
        <p:spPr bwMode="auto">
          <a:xfrm>
            <a:off x="9155314" y="1340644"/>
            <a:ext cx="0" cy="4379912"/>
          </a:xfrm>
          <a:prstGeom prst="line">
            <a:avLst/>
          </a:prstGeom>
          <a:noFill/>
          <a:ln w="28575">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53" name="Line 50"/>
          <p:cNvSpPr>
            <a:spLocks noChangeShapeType="1"/>
          </p:cNvSpPr>
          <p:nvPr/>
        </p:nvSpPr>
        <p:spPr bwMode="auto">
          <a:xfrm>
            <a:off x="8336362" y="1340644"/>
            <a:ext cx="0" cy="4379912"/>
          </a:xfrm>
          <a:prstGeom prst="line">
            <a:avLst/>
          </a:prstGeom>
          <a:noFill/>
          <a:ln w="28575">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54" name="Line 51"/>
          <p:cNvSpPr>
            <a:spLocks noChangeShapeType="1"/>
          </p:cNvSpPr>
          <p:nvPr/>
        </p:nvSpPr>
        <p:spPr bwMode="auto">
          <a:xfrm>
            <a:off x="7517410" y="1340644"/>
            <a:ext cx="0" cy="4379912"/>
          </a:xfrm>
          <a:prstGeom prst="line">
            <a:avLst/>
          </a:prstGeom>
          <a:noFill/>
          <a:ln w="28575">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55" name="Line 52"/>
          <p:cNvSpPr>
            <a:spLocks noChangeShapeType="1"/>
          </p:cNvSpPr>
          <p:nvPr/>
        </p:nvSpPr>
        <p:spPr bwMode="auto">
          <a:xfrm>
            <a:off x="6698458" y="1340644"/>
            <a:ext cx="0" cy="4379912"/>
          </a:xfrm>
          <a:prstGeom prst="line">
            <a:avLst/>
          </a:prstGeom>
          <a:noFill/>
          <a:ln w="28575">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56" name="Line 53"/>
          <p:cNvSpPr>
            <a:spLocks noChangeShapeType="1"/>
          </p:cNvSpPr>
          <p:nvPr/>
        </p:nvSpPr>
        <p:spPr bwMode="auto">
          <a:xfrm>
            <a:off x="5879506" y="2186960"/>
            <a:ext cx="0" cy="3533597"/>
          </a:xfrm>
          <a:prstGeom prst="line">
            <a:avLst/>
          </a:prstGeom>
          <a:noFill/>
          <a:ln w="28575">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57" name="Line 54"/>
          <p:cNvSpPr>
            <a:spLocks noChangeShapeType="1"/>
          </p:cNvSpPr>
          <p:nvPr/>
        </p:nvSpPr>
        <p:spPr bwMode="auto">
          <a:xfrm>
            <a:off x="5060554" y="3046036"/>
            <a:ext cx="0" cy="2674520"/>
          </a:xfrm>
          <a:prstGeom prst="line">
            <a:avLst/>
          </a:prstGeom>
          <a:noFill/>
          <a:ln w="28575">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58" name="Line 55"/>
          <p:cNvSpPr>
            <a:spLocks noChangeShapeType="1"/>
          </p:cNvSpPr>
          <p:nvPr/>
        </p:nvSpPr>
        <p:spPr bwMode="auto">
          <a:xfrm>
            <a:off x="4241602" y="3924321"/>
            <a:ext cx="0" cy="1796234"/>
          </a:xfrm>
          <a:prstGeom prst="line">
            <a:avLst/>
          </a:prstGeom>
          <a:noFill/>
          <a:ln w="28575">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59" name="Line 56"/>
          <p:cNvSpPr>
            <a:spLocks noChangeShapeType="1"/>
          </p:cNvSpPr>
          <p:nvPr/>
        </p:nvSpPr>
        <p:spPr bwMode="auto">
          <a:xfrm>
            <a:off x="3422650" y="4700293"/>
            <a:ext cx="0" cy="1020262"/>
          </a:xfrm>
          <a:prstGeom prst="line">
            <a:avLst/>
          </a:prstGeom>
          <a:noFill/>
          <a:ln w="28575">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61" name="Rectangle 58"/>
          <p:cNvSpPr>
            <a:spLocks noChangeArrowheads="1"/>
          </p:cNvSpPr>
          <p:nvPr/>
        </p:nvSpPr>
        <p:spPr bwMode="auto">
          <a:xfrm>
            <a:off x="2476500" y="6131593"/>
            <a:ext cx="7239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0"/>
              </a:spcBef>
              <a:buFont typeface="Wingdings" panose="05000000000000000000" pitchFamily="2" charset="2"/>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先计算相加数（部分积），然后逐列相加</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Freeform 59"/>
          <p:cNvSpPr/>
          <p:nvPr/>
        </p:nvSpPr>
        <p:spPr bwMode="auto">
          <a:xfrm>
            <a:off x="8432800" y="5317331"/>
            <a:ext cx="609600" cy="304800"/>
          </a:xfrm>
          <a:custGeom>
            <a:avLst/>
            <a:gdLst>
              <a:gd name="T0" fmla="*/ 2147483646 w 384"/>
              <a:gd name="T1" fmla="*/ 2147483646 h 192"/>
              <a:gd name="T2" fmla="*/ 2147483646 w 384"/>
              <a:gd name="T3" fmla="*/ 0 h 192"/>
              <a:gd name="T4" fmla="*/ 0 w 384"/>
              <a:gd name="T5" fmla="*/ 2147483646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384" y="192"/>
                </a:moveTo>
                <a:cubicBezTo>
                  <a:pt x="320" y="96"/>
                  <a:pt x="256" y="0"/>
                  <a:pt x="192" y="0"/>
                </a:cubicBezTo>
                <a:cubicBezTo>
                  <a:pt x="128" y="0"/>
                  <a:pt x="32" y="160"/>
                  <a:pt x="0" y="192"/>
                </a:cubicBezTo>
              </a:path>
            </a:pathLst>
          </a:custGeom>
          <a:noFill/>
          <a:ln w="19050" cmpd="sng">
            <a:solidFill>
              <a:schemeClr val="accent6">
                <a:lumMod val="75000"/>
              </a:scheme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63" name="Freeform 60"/>
          <p:cNvSpPr/>
          <p:nvPr/>
        </p:nvSpPr>
        <p:spPr bwMode="auto">
          <a:xfrm>
            <a:off x="7613650" y="5317331"/>
            <a:ext cx="609600" cy="304800"/>
          </a:xfrm>
          <a:custGeom>
            <a:avLst/>
            <a:gdLst>
              <a:gd name="T0" fmla="*/ 2147483646 w 384"/>
              <a:gd name="T1" fmla="*/ 2147483646 h 192"/>
              <a:gd name="T2" fmla="*/ 2147483646 w 384"/>
              <a:gd name="T3" fmla="*/ 0 h 192"/>
              <a:gd name="T4" fmla="*/ 0 w 384"/>
              <a:gd name="T5" fmla="*/ 2147483646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384" y="192"/>
                </a:moveTo>
                <a:cubicBezTo>
                  <a:pt x="320" y="96"/>
                  <a:pt x="256" y="0"/>
                  <a:pt x="192" y="0"/>
                </a:cubicBezTo>
                <a:cubicBezTo>
                  <a:pt x="128" y="0"/>
                  <a:pt x="32" y="160"/>
                  <a:pt x="0" y="192"/>
                </a:cubicBezTo>
              </a:path>
            </a:pathLst>
          </a:custGeom>
          <a:noFill/>
          <a:ln w="19050" cmpd="sng">
            <a:solidFill>
              <a:schemeClr val="accent6">
                <a:lumMod val="75000"/>
              </a:scheme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64" name="Freeform 61"/>
          <p:cNvSpPr/>
          <p:nvPr/>
        </p:nvSpPr>
        <p:spPr bwMode="auto">
          <a:xfrm>
            <a:off x="6794500" y="5317331"/>
            <a:ext cx="609600" cy="304800"/>
          </a:xfrm>
          <a:custGeom>
            <a:avLst/>
            <a:gdLst>
              <a:gd name="T0" fmla="*/ 2147483646 w 384"/>
              <a:gd name="T1" fmla="*/ 2147483646 h 192"/>
              <a:gd name="T2" fmla="*/ 2147483646 w 384"/>
              <a:gd name="T3" fmla="*/ 0 h 192"/>
              <a:gd name="T4" fmla="*/ 0 w 384"/>
              <a:gd name="T5" fmla="*/ 2147483646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384" y="192"/>
                </a:moveTo>
                <a:cubicBezTo>
                  <a:pt x="320" y="96"/>
                  <a:pt x="256" y="0"/>
                  <a:pt x="192" y="0"/>
                </a:cubicBezTo>
                <a:cubicBezTo>
                  <a:pt x="128" y="0"/>
                  <a:pt x="32" y="160"/>
                  <a:pt x="0" y="192"/>
                </a:cubicBezTo>
              </a:path>
            </a:pathLst>
          </a:custGeom>
          <a:noFill/>
          <a:ln w="19050" cmpd="sng">
            <a:solidFill>
              <a:schemeClr val="accent6">
                <a:lumMod val="75000"/>
              </a:scheme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66" name="Freeform 63"/>
          <p:cNvSpPr/>
          <p:nvPr/>
        </p:nvSpPr>
        <p:spPr bwMode="auto">
          <a:xfrm>
            <a:off x="5975350" y="5317331"/>
            <a:ext cx="609600" cy="304800"/>
          </a:xfrm>
          <a:custGeom>
            <a:avLst/>
            <a:gdLst>
              <a:gd name="T0" fmla="*/ 384 w 384"/>
              <a:gd name="T1" fmla="*/ 192 h 192"/>
              <a:gd name="T2" fmla="*/ 192 w 384"/>
              <a:gd name="T3" fmla="*/ 0 h 192"/>
              <a:gd name="T4" fmla="*/ 0 w 384"/>
              <a:gd name="T5" fmla="*/ 192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384" y="192"/>
                </a:moveTo>
                <a:cubicBezTo>
                  <a:pt x="320" y="96"/>
                  <a:pt x="256" y="0"/>
                  <a:pt x="192" y="0"/>
                </a:cubicBezTo>
                <a:cubicBezTo>
                  <a:pt x="128" y="0"/>
                  <a:pt x="32" y="160"/>
                  <a:pt x="0" y="192"/>
                </a:cubicBezTo>
              </a:path>
            </a:pathLst>
          </a:custGeom>
          <a:noFill/>
          <a:ln w="19050" cmpd="sng">
            <a:solidFill>
              <a:schemeClr val="accent6">
                <a:lumMod val="75000"/>
              </a:scheme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en-US" b="1">
              <a:solidFill>
                <a:srgbClr val="C00000"/>
              </a:solidFill>
              <a:latin typeface="微软雅黑" panose="020B0503020204020204" pitchFamily="34" charset="-122"/>
              <a:ea typeface="微软雅黑" panose="020B0503020204020204" pitchFamily="34" charset="-122"/>
            </a:endParaRPr>
          </a:p>
        </p:txBody>
      </p:sp>
      <p:grpSp>
        <p:nvGrpSpPr>
          <p:cNvPr id="78" name="组合 77"/>
          <p:cNvGrpSpPr/>
          <p:nvPr/>
        </p:nvGrpSpPr>
        <p:grpSpPr>
          <a:xfrm>
            <a:off x="2705100" y="5317331"/>
            <a:ext cx="3060700" cy="304800"/>
            <a:chOff x="2705100" y="4783931"/>
            <a:chExt cx="3060700" cy="304800"/>
          </a:xfrm>
        </p:grpSpPr>
        <p:sp>
          <p:nvSpPr>
            <p:cNvPr id="67" name="Freeform 64"/>
            <p:cNvSpPr/>
            <p:nvPr/>
          </p:nvSpPr>
          <p:spPr bwMode="auto">
            <a:xfrm>
              <a:off x="5156200" y="4783931"/>
              <a:ext cx="609600" cy="304800"/>
            </a:xfrm>
            <a:custGeom>
              <a:avLst/>
              <a:gdLst>
                <a:gd name="T0" fmla="*/ 384 w 384"/>
                <a:gd name="T1" fmla="*/ 192 h 192"/>
                <a:gd name="T2" fmla="*/ 192 w 384"/>
                <a:gd name="T3" fmla="*/ 0 h 192"/>
                <a:gd name="T4" fmla="*/ 0 w 384"/>
                <a:gd name="T5" fmla="*/ 192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384" y="192"/>
                  </a:moveTo>
                  <a:cubicBezTo>
                    <a:pt x="320" y="96"/>
                    <a:pt x="256" y="0"/>
                    <a:pt x="192" y="0"/>
                  </a:cubicBezTo>
                  <a:cubicBezTo>
                    <a:pt x="128" y="0"/>
                    <a:pt x="32" y="160"/>
                    <a:pt x="0" y="192"/>
                  </a:cubicBezTo>
                </a:path>
              </a:pathLst>
            </a:custGeom>
            <a:noFill/>
            <a:ln w="19050" cmpd="sng">
              <a:solidFill>
                <a:schemeClr val="accent6">
                  <a:lumMod val="75000"/>
                </a:scheme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68" name="Freeform 65"/>
            <p:cNvSpPr/>
            <p:nvPr/>
          </p:nvSpPr>
          <p:spPr bwMode="auto">
            <a:xfrm>
              <a:off x="4337050" y="4783931"/>
              <a:ext cx="609600" cy="304800"/>
            </a:xfrm>
            <a:custGeom>
              <a:avLst/>
              <a:gdLst>
                <a:gd name="T0" fmla="*/ 384 w 384"/>
                <a:gd name="T1" fmla="*/ 192 h 192"/>
                <a:gd name="T2" fmla="*/ 192 w 384"/>
                <a:gd name="T3" fmla="*/ 0 h 192"/>
                <a:gd name="T4" fmla="*/ 0 w 384"/>
                <a:gd name="T5" fmla="*/ 192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384" y="192"/>
                  </a:moveTo>
                  <a:cubicBezTo>
                    <a:pt x="320" y="96"/>
                    <a:pt x="256" y="0"/>
                    <a:pt x="192" y="0"/>
                  </a:cubicBezTo>
                  <a:cubicBezTo>
                    <a:pt x="128" y="0"/>
                    <a:pt x="32" y="160"/>
                    <a:pt x="0" y="192"/>
                  </a:cubicBezTo>
                </a:path>
              </a:pathLst>
            </a:custGeom>
            <a:noFill/>
            <a:ln w="19050" cmpd="sng">
              <a:solidFill>
                <a:schemeClr val="accent6">
                  <a:lumMod val="75000"/>
                </a:scheme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69" name="Freeform 66"/>
            <p:cNvSpPr/>
            <p:nvPr/>
          </p:nvSpPr>
          <p:spPr bwMode="auto">
            <a:xfrm>
              <a:off x="3517900" y="4783931"/>
              <a:ext cx="609600" cy="304800"/>
            </a:xfrm>
            <a:custGeom>
              <a:avLst/>
              <a:gdLst>
                <a:gd name="T0" fmla="*/ 384 w 384"/>
                <a:gd name="T1" fmla="*/ 192 h 192"/>
                <a:gd name="T2" fmla="*/ 192 w 384"/>
                <a:gd name="T3" fmla="*/ 0 h 192"/>
                <a:gd name="T4" fmla="*/ 0 w 384"/>
                <a:gd name="T5" fmla="*/ 192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384" y="192"/>
                  </a:moveTo>
                  <a:cubicBezTo>
                    <a:pt x="320" y="96"/>
                    <a:pt x="256" y="0"/>
                    <a:pt x="192" y="0"/>
                  </a:cubicBezTo>
                  <a:cubicBezTo>
                    <a:pt x="128" y="0"/>
                    <a:pt x="32" y="160"/>
                    <a:pt x="0" y="192"/>
                  </a:cubicBezTo>
                </a:path>
              </a:pathLst>
            </a:custGeom>
            <a:noFill/>
            <a:ln w="19050" cmpd="sng">
              <a:solidFill>
                <a:schemeClr val="accent6">
                  <a:lumMod val="75000"/>
                </a:scheme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70" name="Freeform 67"/>
            <p:cNvSpPr/>
            <p:nvPr/>
          </p:nvSpPr>
          <p:spPr bwMode="auto">
            <a:xfrm>
              <a:off x="2705100" y="4783931"/>
              <a:ext cx="609600" cy="304800"/>
            </a:xfrm>
            <a:custGeom>
              <a:avLst/>
              <a:gdLst>
                <a:gd name="T0" fmla="*/ 384 w 384"/>
                <a:gd name="T1" fmla="*/ 192 h 192"/>
                <a:gd name="T2" fmla="*/ 192 w 384"/>
                <a:gd name="T3" fmla="*/ 0 h 192"/>
                <a:gd name="T4" fmla="*/ 0 w 384"/>
                <a:gd name="T5" fmla="*/ 192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384" y="192"/>
                  </a:moveTo>
                  <a:cubicBezTo>
                    <a:pt x="320" y="96"/>
                    <a:pt x="256" y="0"/>
                    <a:pt x="192" y="0"/>
                  </a:cubicBezTo>
                  <a:cubicBezTo>
                    <a:pt x="128" y="0"/>
                    <a:pt x="32" y="160"/>
                    <a:pt x="0" y="192"/>
                  </a:cubicBezTo>
                </a:path>
              </a:pathLst>
            </a:custGeom>
            <a:noFill/>
            <a:ln w="19050" cmpd="sng">
              <a:solidFill>
                <a:schemeClr val="accent6">
                  <a:lumMod val="75000"/>
                </a:scheme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en-US" b="1">
                <a:solidFill>
                  <a:srgbClr val="C00000"/>
                </a:solidFill>
                <a:latin typeface="微软雅黑" panose="020B0503020204020204" pitchFamily="34" charset="-122"/>
                <a:ea typeface="微软雅黑" panose="020B0503020204020204" pitchFamily="34" charset="-122"/>
              </a:endParaRPr>
            </a:p>
          </p:txBody>
        </p:sp>
      </p:grpSp>
      <p:pic>
        <p:nvPicPr>
          <p:cNvPr id="81" name="图片 80"/>
          <p:cNvPicPr>
            <a:picLocks noChangeAspect="1"/>
          </p:cNvPicPr>
          <p:nvPr/>
        </p:nvPicPr>
        <p:blipFill>
          <a:blip r:embed="rId1">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50035" y="4417546"/>
            <a:ext cx="390323" cy="390323"/>
          </a:xfrm>
          <a:prstGeom prst="rect">
            <a:avLst/>
          </a:prstGeom>
        </p:spPr>
      </p:pic>
      <p:sp>
        <p:nvSpPr>
          <p:cNvPr id="82" name="Text Box 32"/>
          <p:cNvSpPr txBox="1">
            <a:spLocks noChangeArrowheads="1"/>
          </p:cNvSpPr>
          <p:nvPr/>
        </p:nvSpPr>
        <p:spPr bwMode="auto">
          <a:xfrm>
            <a:off x="2317707" y="5682554"/>
            <a:ext cx="733469"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6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9</a:t>
            </a:r>
            <a:endParaRPr lang="en-US" altLang="zh-CN" sz="16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righ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right)">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right)">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down)">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up)">
                                      <p:cBhvr>
                                        <p:cTn id="41" dur="500"/>
                                        <p:tgtEl>
                                          <p:spTgt spid="51"/>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up)">
                                      <p:cBhvr>
                                        <p:cTn id="48" dur="500"/>
                                        <p:tgtEl>
                                          <p:spTgt spid="52"/>
                                        </p:tgtEl>
                                      </p:cBhvr>
                                    </p:animEffect>
                                  </p:childTnLst>
                                </p:cTn>
                              </p:par>
                              <p:par>
                                <p:cTn id="49" presetID="1" presetClass="entr" presetSubtype="0" fill="hold" nodeType="withEffect">
                                  <p:stCondLst>
                                    <p:cond delay="0"/>
                                  </p:stCondLst>
                                  <p:childTnLst>
                                    <p:set>
                                      <p:cBhvr>
                                        <p:cTn id="5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righ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up)">
                                      <p:cBhvr>
                                        <p:cTn id="60" dur="500"/>
                                        <p:tgtEl>
                                          <p:spTgt spid="53"/>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wipe(right)">
                                      <p:cBhvr>
                                        <p:cTn id="67" dur="500"/>
                                        <p:tgtEl>
                                          <p:spTgt spid="6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wipe(up)">
                                      <p:cBhvr>
                                        <p:cTn id="72" dur="500"/>
                                        <p:tgtEl>
                                          <p:spTgt spid="54"/>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up)">
                                      <p:cBhvr>
                                        <p:cTn id="84" dur="500"/>
                                        <p:tgtEl>
                                          <p:spTgt spid="55"/>
                                        </p:tgtEl>
                                      </p:cBhvr>
                                    </p:animEffect>
                                  </p:childTnLst>
                                </p:cTn>
                              </p:par>
                            </p:childTnLst>
                          </p:cTn>
                        </p:par>
                        <p:par>
                          <p:cTn id="85" fill="hold">
                            <p:stCondLst>
                              <p:cond delay="500"/>
                            </p:stCondLst>
                            <p:childTnLst>
                              <p:par>
                                <p:cTn id="86" presetID="22" presetClass="entr" presetSubtype="4" fill="hold" grpId="0" nodeType="after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wipe(down)">
                                      <p:cBhvr>
                                        <p:cTn id="88" dur="500"/>
                                        <p:tgtEl>
                                          <p:spTgt spid="4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right)">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up)">
                                      <p:cBhvr>
                                        <p:cTn id="98" dur="500"/>
                                        <p:tgtEl>
                                          <p:spTgt spid="56"/>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up)">
                                      <p:cBhvr>
                                        <p:cTn id="101" dur="500"/>
                                        <p:tgtEl>
                                          <p:spTgt spid="5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up)">
                                      <p:cBhvr>
                                        <p:cTn id="104" dur="500"/>
                                        <p:tgtEl>
                                          <p:spTgt spid="58"/>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up)">
                                      <p:cBhvr>
                                        <p:cTn id="107" dur="500"/>
                                        <p:tgtEl>
                                          <p:spTgt spid="59"/>
                                        </p:tgtEl>
                                      </p:cBhvr>
                                    </p:animEffect>
                                  </p:childTnLst>
                                </p:cTn>
                              </p:par>
                            </p:childTnLst>
                          </p:cTn>
                        </p:par>
                        <p:par>
                          <p:cTn id="108" fill="hold">
                            <p:stCondLst>
                              <p:cond delay="500"/>
                            </p:stCondLst>
                            <p:childTnLst>
                              <p:par>
                                <p:cTn id="109" presetID="22" presetClass="entr" presetSubtype="4" fill="hold" nodeType="afterEffect">
                                  <p:stCondLst>
                                    <p:cond delay="0"/>
                                  </p:stCondLst>
                                  <p:childTnLst>
                                    <p:set>
                                      <p:cBhvr>
                                        <p:cTn id="110" dur="1" fill="hold">
                                          <p:stCondLst>
                                            <p:cond delay="0"/>
                                          </p:stCondLst>
                                        </p:cTn>
                                        <p:tgtEl>
                                          <p:spTgt spid="80"/>
                                        </p:tgtEl>
                                        <p:attrNameLst>
                                          <p:attrName>style.visibility</p:attrName>
                                        </p:attrNameLst>
                                      </p:cBhvr>
                                      <p:to>
                                        <p:strVal val="visible"/>
                                      </p:to>
                                    </p:set>
                                    <p:animEffect transition="in" filter="wipe(down)">
                                      <p:cBhvr>
                                        <p:cTn id="111" dur="500"/>
                                        <p:tgtEl>
                                          <p:spTgt spid="8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nodeType="click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right)">
                                      <p:cBhvr>
                                        <p:cTn id="116" dur="500"/>
                                        <p:tgtEl>
                                          <p:spTgt spid="7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wipe(down)">
                                      <p:cBhvr>
                                        <p:cTn id="121" dur="500"/>
                                        <p:tgtEl>
                                          <p:spTgt spid="8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wipe(left)">
                                      <p:cBhvr>
                                        <p:cTn id="1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utoUpdateAnimBg="0"/>
      <p:bldP spid="43" grpId="0" autoUpdateAnimBg="0"/>
      <p:bldP spid="45" grpId="0" autoUpdateAnimBg="0"/>
      <p:bldP spid="46" grpId="0" animBg="1"/>
      <p:bldP spid="51" grpId="0" animBg="1"/>
      <p:bldP spid="52" grpId="0" animBg="1"/>
      <p:bldP spid="53" grpId="0" animBg="1"/>
      <p:bldP spid="54" grpId="0" animBg="1"/>
      <p:bldP spid="55" grpId="0" animBg="1"/>
      <p:bldP spid="56" grpId="0" animBg="1"/>
      <p:bldP spid="57" grpId="0" animBg="1"/>
      <p:bldP spid="58" grpId="0" animBg="1"/>
      <p:bldP spid="59" grpId="0" animBg="1"/>
      <p:bldP spid="61" grpId="0"/>
      <p:bldP spid="62" grpId="0" animBg="1"/>
      <p:bldP spid="63" grpId="0" animBg="1"/>
      <p:bldP spid="64" grpId="0" animBg="1"/>
      <p:bldP spid="66" grpId="0" animBg="1"/>
      <p:bldP spid="82"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相加数（部分积）生成逻辑</a:t>
            </a:r>
            <a:endParaRPr lang="zh-CN" altLang="en-US" dirty="0"/>
          </a:p>
        </p:txBody>
      </p:sp>
      <p:sp>
        <p:nvSpPr>
          <p:cNvPr id="5" name="内容占位符 4"/>
          <p:cNvSpPr>
            <a:spLocks noGrp="1"/>
          </p:cNvSpPr>
          <p:nvPr>
            <p:ph idx="1"/>
          </p:nvPr>
        </p:nvSpPr>
        <p:spPr>
          <a:xfrm>
            <a:off x="668577" y="961907"/>
            <a:ext cx="6557723" cy="5637024"/>
          </a:xfrm>
        </p:spPr>
        <p:txBody>
          <a:bodyPr>
            <a:normAutofit/>
          </a:bodyPr>
          <a:lstStyle/>
          <a:p>
            <a:pPr>
              <a:lnSpc>
                <a:spcPct val="150000"/>
              </a:lnSpc>
            </a:pPr>
            <a:r>
              <a:rPr lang="en-US" altLang="zh-CN" dirty="0">
                <a:solidFill>
                  <a:srgbClr val="0000FF"/>
                </a:solidFill>
                <a:ea typeface="华文中宋" panose="02010600040101010101" pitchFamily="2" charset="-122"/>
              </a:rPr>
              <a:t>1</a:t>
            </a:r>
            <a:r>
              <a:rPr lang="zh-CN" altLang="en-US" dirty="0">
                <a:solidFill>
                  <a:srgbClr val="0000FF"/>
                </a:solidFill>
                <a:ea typeface="华文中宋" panose="02010600040101010101" pitchFamily="2" charset="-122"/>
              </a:rPr>
              <a:t>位数乘法：</a:t>
            </a:r>
            <a:r>
              <a:rPr lang="en-US" altLang="zh-CN" dirty="0">
                <a:solidFill>
                  <a:srgbClr val="0000FF"/>
                </a:solidFill>
                <a:ea typeface="华文中宋" panose="02010600040101010101" pitchFamily="2" charset="-122"/>
              </a:rPr>
              <a:t>R=X*Y</a:t>
            </a:r>
            <a:endParaRPr lang="en-US" altLang="zh-CN" dirty="0">
              <a:solidFill>
                <a:srgbClr val="0000FF"/>
              </a:solidFill>
              <a:ea typeface="华文中宋" panose="02010600040101010101" pitchFamily="2" charset="-122"/>
            </a:endParaRPr>
          </a:p>
          <a:p>
            <a:pPr lvl="1">
              <a:lnSpc>
                <a:spcPct val="150000"/>
              </a:lnSpc>
            </a:pPr>
            <a:r>
              <a:rPr lang="en-US" altLang="zh-CN" b="1" dirty="0"/>
              <a:t>1 × 1 = 1</a:t>
            </a:r>
            <a:endParaRPr lang="en-US" altLang="zh-CN" b="1" dirty="0"/>
          </a:p>
          <a:p>
            <a:pPr lvl="1">
              <a:lnSpc>
                <a:spcPct val="150000"/>
              </a:lnSpc>
            </a:pPr>
            <a:r>
              <a:rPr lang="en-US" altLang="zh-CN" b="1" dirty="0">
                <a:solidFill>
                  <a:schemeClr val="tx1"/>
                </a:solidFill>
              </a:rPr>
              <a:t>1 × 0 = 0</a:t>
            </a:r>
            <a:endParaRPr lang="en-US" altLang="zh-CN" b="1" dirty="0">
              <a:solidFill>
                <a:schemeClr val="tx1"/>
              </a:solidFill>
            </a:endParaRPr>
          </a:p>
          <a:p>
            <a:pPr lvl="1">
              <a:lnSpc>
                <a:spcPct val="150000"/>
              </a:lnSpc>
            </a:pPr>
            <a:r>
              <a:rPr lang="en-US" altLang="zh-CN" b="1" dirty="0">
                <a:solidFill>
                  <a:schemeClr val="tx1"/>
                </a:solidFill>
              </a:rPr>
              <a:t>0 × 1 = 0</a:t>
            </a:r>
            <a:endParaRPr lang="en-US" altLang="zh-CN" b="1" dirty="0">
              <a:solidFill>
                <a:schemeClr val="tx1"/>
              </a:solidFill>
            </a:endParaRPr>
          </a:p>
          <a:p>
            <a:pPr lvl="1">
              <a:lnSpc>
                <a:spcPct val="150000"/>
              </a:lnSpc>
            </a:pPr>
            <a:r>
              <a:rPr lang="en-US" altLang="zh-CN" b="1" dirty="0">
                <a:solidFill>
                  <a:schemeClr val="tx1"/>
                </a:solidFill>
              </a:rPr>
              <a:t>0 × 0 = 0</a:t>
            </a:r>
            <a:endParaRPr lang="en-US" altLang="zh-CN" b="1" dirty="0">
              <a:solidFill>
                <a:schemeClr val="tx1"/>
              </a:solidFill>
            </a:endParaRPr>
          </a:p>
          <a:p>
            <a:pPr>
              <a:lnSpc>
                <a:spcPct val="150000"/>
              </a:lnSpc>
            </a:pPr>
            <a:r>
              <a:rPr lang="zh-CN" altLang="en-US" b="1" dirty="0">
                <a:solidFill>
                  <a:srgbClr val="C00000"/>
                </a:solidFill>
              </a:rPr>
              <a:t>与门</a:t>
            </a:r>
            <a:r>
              <a:rPr lang="zh-CN" altLang="en-US" dirty="0"/>
              <a:t>实现一位乘法</a:t>
            </a:r>
            <a:endParaRPr lang="zh-CN" altLang="en-US" dirty="0"/>
          </a:p>
          <a:p>
            <a:pPr>
              <a:lnSpc>
                <a:spcPct val="150000"/>
              </a:lnSpc>
            </a:pPr>
            <a:r>
              <a:rPr lang="en-US" altLang="zh-CN" dirty="0"/>
              <a:t>5bit</a:t>
            </a:r>
            <a:r>
              <a:rPr lang="zh-CN" altLang="en-US" dirty="0"/>
              <a:t>相乘需要</a:t>
            </a:r>
            <a:r>
              <a:rPr lang="en-US" altLang="zh-CN" dirty="0"/>
              <a:t>25</a:t>
            </a:r>
            <a:r>
              <a:rPr lang="zh-CN" altLang="en-US" dirty="0"/>
              <a:t>个与门并发</a:t>
            </a:r>
            <a:endParaRPr lang="en-US" altLang="zh-CN" dirty="0"/>
          </a:p>
          <a:p>
            <a:pPr>
              <a:lnSpc>
                <a:spcPct val="150000"/>
              </a:lnSpc>
            </a:pPr>
            <a:r>
              <a:rPr lang="zh-CN" altLang="en-US" dirty="0"/>
              <a:t>经过一级门延迟，得到所有相加数</a:t>
            </a:r>
            <a:endParaRPr lang="en-US" altLang="zh-CN" dirty="0"/>
          </a:p>
          <a:p>
            <a:endParaRPr lang="zh-CN" altLang="en-US" dirty="0"/>
          </a:p>
        </p:txBody>
      </p:sp>
      <p:pic>
        <p:nvPicPr>
          <p:cNvPr id="7" name="内容占位符 3"/>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902" y="1160884"/>
            <a:ext cx="3306520" cy="5247708"/>
          </a:xfrm>
          <a:prstGeom prst="rect">
            <a:avLst/>
          </a:prstGeom>
        </p:spPr>
      </p:pic>
      <p:sp>
        <p:nvSpPr>
          <p:cNvPr id="20" name="内容占位符 2"/>
          <p:cNvSpPr txBox="1"/>
          <p:nvPr/>
        </p:nvSpPr>
        <p:spPr>
          <a:xfrm>
            <a:off x="5092544" y="4702969"/>
            <a:ext cx="2725778" cy="2016153"/>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solidFill>
                <a:schemeClr val="tx1">
                  <a:lumMod val="75000"/>
                  <a:lumOff val="25000"/>
                </a:schemeClr>
              </a:solidFill>
            </a:endParaRPr>
          </a:p>
          <a:p>
            <a:endParaRPr lang="zh-CN" altLang="en-US" dirty="0">
              <a:solidFill>
                <a:schemeClr val="tx1">
                  <a:lumMod val="75000"/>
                  <a:lumOff val="25000"/>
                </a:schemeClr>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wipe(left)">
                                      <p:cBhvr>
                                        <p:cTn id="4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effectLst/>
        </p:spPr>
        <p:txBody>
          <a:bodyPr/>
          <a:lstStyle/>
          <a:p>
            <a:r>
              <a:rPr lang="zh-CN" altLang="en-US" dirty="0"/>
              <a:t>横向进位阵列乘法器</a:t>
            </a:r>
            <a:endParaRPr lang="zh-CN" altLang="en-US" dirty="0"/>
          </a:p>
        </p:txBody>
      </p:sp>
      <p:grpSp>
        <p:nvGrpSpPr>
          <p:cNvPr id="72" name="组合 71"/>
          <p:cNvGrpSpPr/>
          <p:nvPr/>
        </p:nvGrpSpPr>
        <p:grpSpPr>
          <a:xfrm>
            <a:off x="5490989" y="1894285"/>
            <a:ext cx="4061609" cy="307777"/>
            <a:chOff x="5452889" y="1916906"/>
            <a:chExt cx="4061609" cy="307777"/>
          </a:xfrm>
          <a:effectLst/>
        </p:grpSpPr>
        <p:sp>
          <p:nvSpPr>
            <p:cNvPr id="6" name="Text Box 3"/>
            <p:cNvSpPr txBox="1">
              <a:spLocks noChangeArrowheads="1"/>
            </p:cNvSpPr>
            <p:nvPr/>
          </p:nvSpPr>
          <p:spPr bwMode="auto">
            <a:xfrm>
              <a:off x="6294638"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Text Box 4"/>
            <p:cNvSpPr txBox="1">
              <a:spLocks noChangeArrowheads="1"/>
            </p:cNvSpPr>
            <p:nvPr/>
          </p:nvSpPr>
          <p:spPr bwMode="auto">
            <a:xfrm>
              <a:off x="7113390" y="1916906"/>
              <a:ext cx="761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Text Box 5"/>
            <p:cNvSpPr txBox="1">
              <a:spLocks noChangeArrowheads="1"/>
            </p:cNvSpPr>
            <p:nvPr/>
          </p:nvSpPr>
          <p:spPr bwMode="auto">
            <a:xfrm>
              <a:off x="7919442"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Text Box 6"/>
            <p:cNvSpPr txBox="1">
              <a:spLocks noChangeArrowheads="1"/>
            </p:cNvSpPr>
            <p:nvPr/>
          </p:nvSpPr>
          <p:spPr bwMode="auto">
            <a:xfrm>
              <a:off x="8750894"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Text Box 7"/>
            <p:cNvSpPr txBox="1">
              <a:spLocks noChangeArrowheads="1"/>
            </p:cNvSpPr>
            <p:nvPr/>
          </p:nvSpPr>
          <p:spPr bwMode="auto">
            <a:xfrm>
              <a:off x="5452889"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3" name="组合 72"/>
          <p:cNvGrpSpPr/>
          <p:nvPr/>
        </p:nvGrpSpPr>
        <p:grpSpPr>
          <a:xfrm>
            <a:off x="4712774" y="2740026"/>
            <a:ext cx="3973717" cy="307777"/>
            <a:chOff x="4674674" y="2707482"/>
            <a:chExt cx="3973717" cy="307777"/>
          </a:xfrm>
          <a:effectLst/>
        </p:grpSpPr>
        <p:sp>
          <p:nvSpPr>
            <p:cNvPr id="12" name="Text Box 9"/>
            <p:cNvSpPr txBox="1">
              <a:spLocks noChangeArrowheads="1"/>
            </p:cNvSpPr>
            <p:nvPr/>
          </p:nvSpPr>
          <p:spPr bwMode="auto">
            <a:xfrm>
              <a:off x="5481464"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Text Box 10"/>
            <p:cNvSpPr txBox="1">
              <a:spLocks noChangeArrowheads="1"/>
            </p:cNvSpPr>
            <p:nvPr/>
          </p:nvSpPr>
          <p:spPr bwMode="auto">
            <a:xfrm>
              <a:off x="6294638"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Text Box 11"/>
            <p:cNvSpPr txBox="1">
              <a:spLocks noChangeArrowheads="1"/>
            </p:cNvSpPr>
            <p:nvPr/>
          </p:nvSpPr>
          <p:spPr bwMode="auto">
            <a:xfrm>
              <a:off x="7113390"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Text Box 12"/>
            <p:cNvSpPr txBox="1">
              <a:spLocks noChangeArrowheads="1"/>
            </p:cNvSpPr>
            <p:nvPr/>
          </p:nvSpPr>
          <p:spPr bwMode="auto">
            <a:xfrm>
              <a:off x="7932142"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6" name="Text Box 13"/>
            <p:cNvSpPr txBox="1">
              <a:spLocks noChangeArrowheads="1"/>
            </p:cNvSpPr>
            <p:nvPr/>
          </p:nvSpPr>
          <p:spPr bwMode="auto">
            <a:xfrm>
              <a:off x="4674674"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4" name="组合 73"/>
          <p:cNvGrpSpPr/>
          <p:nvPr/>
        </p:nvGrpSpPr>
        <p:grpSpPr>
          <a:xfrm>
            <a:off x="3883070" y="3585767"/>
            <a:ext cx="3984669" cy="307777"/>
            <a:chOff x="3844970" y="3586956"/>
            <a:chExt cx="3984669" cy="307777"/>
          </a:xfrm>
          <a:effectLst/>
        </p:grpSpPr>
        <p:sp>
          <p:nvSpPr>
            <p:cNvPr id="18" name="Text Box 15"/>
            <p:cNvSpPr txBox="1">
              <a:spLocks noChangeArrowheads="1"/>
            </p:cNvSpPr>
            <p:nvPr/>
          </p:nvSpPr>
          <p:spPr bwMode="auto">
            <a:xfrm>
              <a:off x="4646099"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9" name="Text Box 16"/>
            <p:cNvSpPr txBox="1">
              <a:spLocks noChangeArrowheads="1"/>
            </p:cNvSpPr>
            <p:nvPr/>
          </p:nvSpPr>
          <p:spPr bwMode="auto">
            <a:xfrm>
              <a:off x="5468764"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0" name="Text Box 17"/>
            <p:cNvSpPr txBox="1">
              <a:spLocks noChangeArrowheads="1"/>
            </p:cNvSpPr>
            <p:nvPr/>
          </p:nvSpPr>
          <p:spPr bwMode="auto">
            <a:xfrm>
              <a:off x="6294638"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1" name="Text Box 18"/>
            <p:cNvSpPr txBox="1">
              <a:spLocks noChangeArrowheads="1"/>
            </p:cNvSpPr>
            <p:nvPr/>
          </p:nvSpPr>
          <p:spPr bwMode="auto">
            <a:xfrm>
              <a:off x="7113390"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2" name="Text Box 19"/>
            <p:cNvSpPr txBox="1">
              <a:spLocks noChangeArrowheads="1"/>
            </p:cNvSpPr>
            <p:nvPr/>
          </p:nvSpPr>
          <p:spPr bwMode="auto">
            <a:xfrm>
              <a:off x="3844970"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5" name="组合 74"/>
          <p:cNvGrpSpPr/>
          <p:nvPr/>
        </p:nvGrpSpPr>
        <p:grpSpPr>
          <a:xfrm>
            <a:off x="3060700" y="4431506"/>
            <a:ext cx="3988287" cy="307777"/>
            <a:chOff x="3022600" y="4507706"/>
            <a:chExt cx="3988287" cy="307777"/>
          </a:xfrm>
          <a:effectLst/>
        </p:grpSpPr>
        <p:sp>
          <p:nvSpPr>
            <p:cNvPr id="24" name="Text Box 21"/>
            <p:cNvSpPr txBox="1">
              <a:spLocks noChangeArrowheads="1"/>
            </p:cNvSpPr>
            <p:nvPr/>
          </p:nvSpPr>
          <p:spPr bwMode="auto">
            <a:xfrm>
              <a:off x="3835445"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Text Box 22"/>
            <p:cNvSpPr txBox="1">
              <a:spLocks noChangeArrowheads="1"/>
            </p:cNvSpPr>
            <p:nvPr/>
          </p:nvSpPr>
          <p:spPr bwMode="auto">
            <a:xfrm>
              <a:off x="4633399"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Text Box 23"/>
            <p:cNvSpPr txBox="1">
              <a:spLocks noChangeArrowheads="1"/>
            </p:cNvSpPr>
            <p:nvPr/>
          </p:nvSpPr>
          <p:spPr bwMode="auto">
            <a:xfrm>
              <a:off x="5481464"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Text Box 24"/>
            <p:cNvSpPr txBox="1">
              <a:spLocks noChangeArrowheads="1"/>
            </p:cNvSpPr>
            <p:nvPr/>
          </p:nvSpPr>
          <p:spPr bwMode="auto">
            <a:xfrm>
              <a:off x="6294638"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Text Box 25"/>
            <p:cNvSpPr txBox="1">
              <a:spLocks noChangeArrowheads="1"/>
            </p:cNvSpPr>
            <p:nvPr/>
          </p:nvSpPr>
          <p:spPr bwMode="auto">
            <a:xfrm>
              <a:off x="3022600"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1" name="组合 70"/>
          <p:cNvGrpSpPr/>
          <p:nvPr/>
        </p:nvGrpSpPr>
        <p:grpSpPr>
          <a:xfrm>
            <a:off x="6332738" y="1048544"/>
            <a:ext cx="4052179" cy="307777"/>
            <a:chOff x="6294638" y="1124744"/>
            <a:chExt cx="4052179" cy="307777"/>
          </a:xfrm>
          <a:effectLst/>
        </p:grpSpPr>
        <p:sp>
          <p:nvSpPr>
            <p:cNvPr id="30" name="Text Box 27"/>
            <p:cNvSpPr txBox="1">
              <a:spLocks noChangeArrowheads="1"/>
            </p:cNvSpPr>
            <p:nvPr/>
          </p:nvSpPr>
          <p:spPr bwMode="auto">
            <a:xfrm>
              <a:off x="6294638"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1" name="Text Box 28"/>
            <p:cNvSpPr txBox="1">
              <a:spLocks noChangeArrowheads="1"/>
            </p:cNvSpPr>
            <p:nvPr/>
          </p:nvSpPr>
          <p:spPr bwMode="auto">
            <a:xfrm>
              <a:off x="7113390"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Text Box 29"/>
            <p:cNvSpPr txBox="1">
              <a:spLocks noChangeArrowheads="1"/>
            </p:cNvSpPr>
            <p:nvPr/>
          </p:nvSpPr>
          <p:spPr bwMode="auto">
            <a:xfrm>
              <a:off x="7932142"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Text Box 30"/>
            <p:cNvSpPr txBox="1">
              <a:spLocks noChangeArrowheads="1"/>
            </p:cNvSpPr>
            <p:nvPr/>
          </p:nvSpPr>
          <p:spPr bwMode="auto">
            <a:xfrm>
              <a:off x="8750894"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Text Box 31"/>
            <p:cNvSpPr txBox="1">
              <a:spLocks noChangeArrowheads="1"/>
            </p:cNvSpPr>
            <p:nvPr/>
          </p:nvSpPr>
          <p:spPr bwMode="auto">
            <a:xfrm>
              <a:off x="9569648" y="1124744"/>
              <a:ext cx="7771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sp>
        <p:nvSpPr>
          <p:cNvPr id="42" name="Text Box 39"/>
          <p:cNvSpPr txBox="1">
            <a:spLocks noChangeArrowheads="1"/>
          </p:cNvSpPr>
          <p:nvPr/>
        </p:nvSpPr>
        <p:spPr bwMode="auto">
          <a:xfrm>
            <a:off x="6869708" y="5691981"/>
            <a:ext cx="5032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3</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3" name="Text Box 40"/>
          <p:cNvSpPr txBox="1">
            <a:spLocks noChangeArrowheads="1"/>
          </p:cNvSpPr>
          <p:nvPr/>
        </p:nvSpPr>
        <p:spPr bwMode="auto">
          <a:xfrm>
            <a:off x="7615634" y="5691981"/>
            <a:ext cx="576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2</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4" name="Text Box 41"/>
          <p:cNvSpPr txBox="1">
            <a:spLocks noChangeArrowheads="1"/>
          </p:cNvSpPr>
          <p:nvPr/>
        </p:nvSpPr>
        <p:spPr bwMode="auto">
          <a:xfrm>
            <a:off x="8447286" y="5691981"/>
            <a:ext cx="5746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5" name="Text Box 42"/>
          <p:cNvSpPr txBox="1">
            <a:spLocks noChangeArrowheads="1"/>
          </p:cNvSpPr>
          <p:nvPr/>
        </p:nvSpPr>
        <p:spPr bwMode="auto">
          <a:xfrm>
            <a:off x="9369953" y="5691981"/>
            <a:ext cx="504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0</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2" name="Text Box 32"/>
          <p:cNvSpPr txBox="1">
            <a:spLocks noChangeArrowheads="1"/>
          </p:cNvSpPr>
          <p:nvPr/>
        </p:nvSpPr>
        <p:spPr bwMode="auto">
          <a:xfrm>
            <a:off x="1792289" y="5691981"/>
            <a:ext cx="6492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9</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873" name="组合 872"/>
          <p:cNvGrpSpPr/>
          <p:nvPr/>
        </p:nvGrpSpPr>
        <p:grpSpPr>
          <a:xfrm>
            <a:off x="8750010" y="1191206"/>
            <a:ext cx="167661" cy="1112326"/>
            <a:chOff x="8750010" y="1191206"/>
            <a:chExt cx="167661" cy="1112326"/>
          </a:xfrm>
        </p:grpSpPr>
        <p:sp>
          <p:nvSpPr>
            <p:cNvPr id="97" name="Line 38"/>
            <p:cNvSpPr>
              <a:spLocks noChangeShapeType="1"/>
            </p:cNvSpPr>
            <p:nvPr/>
          </p:nvSpPr>
          <p:spPr bwMode="auto">
            <a:xfrm>
              <a:off x="8750010"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98" name="Line 39"/>
            <p:cNvSpPr>
              <a:spLocks noChangeShapeType="1"/>
            </p:cNvSpPr>
            <p:nvPr/>
          </p:nvSpPr>
          <p:spPr bwMode="auto">
            <a:xfrm>
              <a:off x="8750010" y="1193144"/>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sp>
        <p:nvSpPr>
          <p:cNvPr id="681" name="Line 39"/>
          <p:cNvSpPr>
            <a:spLocks noChangeShapeType="1"/>
          </p:cNvSpPr>
          <p:nvPr/>
        </p:nvSpPr>
        <p:spPr bwMode="auto">
          <a:xfrm>
            <a:off x="8749063" y="2654283"/>
            <a:ext cx="0" cy="305017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2" name="Line 39"/>
          <p:cNvSpPr>
            <a:spLocks noChangeShapeType="1"/>
          </p:cNvSpPr>
          <p:nvPr/>
        </p:nvSpPr>
        <p:spPr bwMode="auto">
          <a:xfrm>
            <a:off x="7919569" y="3493372"/>
            <a:ext cx="0" cy="2211087"/>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773" name="直接箭头连接符 772"/>
          <p:cNvCxnSpPr>
            <a:stCxn id="554" idx="2"/>
            <a:endCxn id="557" idx="6"/>
          </p:cNvCxnSpPr>
          <p:nvPr/>
        </p:nvCxnSpPr>
        <p:spPr>
          <a:xfrm flipH="1">
            <a:off x="8094946" y="246874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78" name="直接箭头连接符 777"/>
          <p:cNvCxnSpPr/>
          <p:nvPr/>
        </p:nvCxnSpPr>
        <p:spPr>
          <a:xfrm flipH="1">
            <a:off x="7267085" y="246850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89" name="直接箭头连接符 788"/>
          <p:cNvCxnSpPr/>
          <p:nvPr/>
        </p:nvCxnSpPr>
        <p:spPr>
          <a:xfrm flipH="1">
            <a:off x="7262754" y="332023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441" name="Line 40"/>
          <p:cNvSpPr>
            <a:spLocks noChangeShapeType="1"/>
          </p:cNvSpPr>
          <p:nvPr/>
        </p:nvSpPr>
        <p:spPr bwMode="auto">
          <a:xfrm flipH="1">
            <a:off x="8873105"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b="1" i="0" u="sng" strike="noStrike" kern="0" cap="none" spc="0" normalizeH="0" baseline="0" noProof="0" dirty="0">
              <a:ln>
                <a:noFill/>
              </a:ln>
              <a:solidFill>
                <a:srgbClr val="FF33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21" name="Line 40"/>
          <p:cNvSpPr>
            <a:spLocks noChangeShapeType="1"/>
          </p:cNvSpPr>
          <p:nvPr/>
        </p:nvSpPr>
        <p:spPr bwMode="auto">
          <a:xfrm flipH="1">
            <a:off x="8042211"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575" name="组合 574"/>
          <p:cNvGrpSpPr/>
          <p:nvPr/>
        </p:nvGrpSpPr>
        <p:grpSpPr>
          <a:xfrm>
            <a:off x="7752045" y="3077363"/>
            <a:ext cx="338138" cy="430887"/>
            <a:chOff x="8686490" y="2190704"/>
            <a:chExt cx="338138" cy="430887"/>
          </a:xfrm>
        </p:grpSpPr>
        <p:sp>
          <p:nvSpPr>
            <p:cNvPr id="57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1400" i="0" u="none"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580" name="文本框 57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53" name="组合 552"/>
          <p:cNvGrpSpPr/>
          <p:nvPr/>
        </p:nvGrpSpPr>
        <p:grpSpPr>
          <a:xfrm>
            <a:off x="8579906" y="2223235"/>
            <a:ext cx="338138" cy="430887"/>
            <a:chOff x="8686490" y="2190704"/>
            <a:chExt cx="338138" cy="430887"/>
          </a:xfrm>
        </p:grpSpPr>
        <p:sp>
          <p:nvSpPr>
            <p:cNvPr id="554"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1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5" name="文本框 554"/>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874" name="组合 873"/>
          <p:cNvGrpSpPr/>
          <p:nvPr/>
        </p:nvGrpSpPr>
        <p:grpSpPr>
          <a:xfrm>
            <a:off x="7752045" y="1191206"/>
            <a:ext cx="507593" cy="1966918"/>
            <a:chOff x="7752045" y="1191206"/>
            <a:chExt cx="507593" cy="1966918"/>
          </a:xfrm>
        </p:grpSpPr>
        <p:sp>
          <p:nvSpPr>
            <p:cNvPr id="720" name="Line 38"/>
            <p:cNvSpPr>
              <a:spLocks noChangeShapeType="1"/>
            </p:cNvSpPr>
            <p:nvPr/>
          </p:nvSpPr>
          <p:spPr bwMode="auto">
            <a:xfrm>
              <a:off x="7920516"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21" name="Line 39"/>
            <p:cNvSpPr>
              <a:spLocks noChangeShapeType="1"/>
            </p:cNvSpPr>
            <p:nvPr/>
          </p:nvSpPr>
          <p:spPr bwMode="auto">
            <a:xfrm>
              <a:off x="7920516" y="1193144"/>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24" name="Line 39"/>
            <p:cNvSpPr>
              <a:spLocks noChangeShapeType="1"/>
            </p:cNvSpPr>
            <p:nvPr/>
          </p:nvSpPr>
          <p:spPr bwMode="auto">
            <a:xfrm>
              <a:off x="7919569" y="2654283"/>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06" name="Line 40"/>
            <p:cNvSpPr>
              <a:spLocks noChangeShapeType="1"/>
            </p:cNvSpPr>
            <p:nvPr/>
          </p:nvSpPr>
          <p:spPr bwMode="auto">
            <a:xfrm flipH="1">
              <a:off x="8042211"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556" name="组合 555"/>
            <p:cNvGrpSpPr/>
            <p:nvPr/>
          </p:nvGrpSpPr>
          <p:grpSpPr>
            <a:xfrm>
              <a:off x="7752045" y="2223235"/>
              <a:ext cx="338138" cy="430887"/>
              <a:chOff x="8686490" y="2190704"/>
              <a:chExt cx="338138" cy="430887"/>
            </a:xfrm>
          </p:grpSpPr>
          <p:sp>
            <p:nvSpPr>
              <p:cNvPr id="55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1400" i="0" u="none"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558" name="文本框 55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grpSp>
        <p:nvGrpSpPr>
          <p:cNvPr id="887" name="组合 886"/>
          <p:cNvGrpSpPr/>
          <p:nvPr/>
        </p:nvGrpSpPr>
        <p:grpSpPr>
          <a:xfrm>
            <a:off x="2955512" y="3317968"/>
            <a:ext cx="1185085" cy="2710563"/>
            <a:chOff x="2955512" y="3317968"/>
            <a:chExt cx="1185085" cy="2710563"/>
          </a:xfrm>
        </p:grpSpPr>
        <p:sp>
          <p:nvSpPr>
            <p:cNvPr id="844" name="Line 38"/>
            <p:cNvSpPr>
              <a:spLocks noChangeShapeType="1"/>
            </p:cNvSpPr>
            <p:nvPr/>
          </p:nvSpPr>
          <p:spPr bwMode="auto">
            <a:xfrm>
              <a:off x="2955512" y="4175206"/>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46" name="Line 39"/>
            <p:cNvSpPr>
              <a:spLocks noChangeShapeType="1"/>
            </p:cNvSpPr>
            <p:nvPr/>
          </p:nvSpPr>
          <p:spPr bwMode="auto">
            <a:xfrm>
              <a:off x="3781565" y="4343799"/>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8" name="Text Box 35"/>
            <p:cNvSpPr txBox="1">
              <a:spLocks noChangeArrowheads="1"/>
            </p:cNvSpPr>
            <p:nvPr/>
          </p:nvSpPr>
          <p:spPr bwMode="auto">
            <a:xfrm>
              <a:off x="3348434" y="5691981"/>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7</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99" name="组合 598"/>
            <p:cNvGrpSpPr/>
            <p:nvPr/>
          </p:nvGrpSpPr>
          <p:grpSpPr>
            <a:xfrm>
              <a:off x="3613678" y="3931243"/>
              <a:ext cx="338138" cy="430887"/>
              <a:chOff x="8686490" y="2190704"/>
              <a:chExt cx="338138" cy="430887"/>
            </a:xfrm>
          </p:grpSpPr>
          <p:sp>
            <p:nvSpPr>
              <p:cNvPr id="61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6" name="文本框 61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sp>
          <p:nvSpPr>
            <p:cNvPr id="850" name="Line 39"/>
            <p:cNvSpPr>
              <a:spLocks noChangeShapeType="1"/>
            </p:cNvSpPr>
            <p:nvPr/>
          </p:nvSpPr>
          <p:spPr bwMode="auto">
            <a:xfrm>
              <a:off x="3789276" y="5188267"/>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cxnSp>
          <p:nvCxnSpPr>
            <p:cNvPr id="804" name="直接箭头连接符 803"/>
            <p:cNvCxnSpPr/>
            <p:nvPr/>
          </p:nvCxnSpPr>
          <p:spPr>
            <a:xfrm flipH="1">
              <a:off x="3117741" y="5028756"/>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31" name="Line 40"/>
            <p:cNvSpPr>
              <a:spLocks noChangeShapeType="1"/>
            </p:cNvSpPr>
            <p:nvPr/>
          </p:nvSpPr>
          <p:spPr bwMode="auto">
            <a:xfrm flipH="1">
              <a:off x="3907820"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36" name="Line 40"/>
            <p:cNvSpPr>
              <a:spLocks noChangeShapeType="1"/>
            </p:cNvSpPr>
            <p:nvPr/>
          </p:nvSpPr>
          <p:spPr bwMode="auto">
            <a:xfrm flipH="1">
              <a:off x="3901486"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627" name="组合 626"/>
            <p:cNvGrpSpPr/>
            <p:nvPr/>
          </p:nvGrpSpPr>
          <p:grpSpPr>
            <a:xfrm>
              <a:off x="3613678" y="4785371"/>
              <a:ext cx="338138" cy="430887"/>
              <a:chOff x="8686490" y="2190704"/>
              <a:chExt cx="338138" cy="430887"/>
            </a:xfrm>
          </p:grpSpPr>
          <p:sp>
            <p:nvSpPr>
              <p:cNvPr id="643"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4" name="文本框 643"/>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sp>
          <p:nvSpPr>
            <p:cNvPr id="841" name="Line 39"/>
            <p:cNvSpPr>
              <a:spLocks noChangeShapeType="1"/>
            </p:cNvSpPr>
            <p:nvPr/>
          </p:nvSpPr>
          <p:spPr bwMode="auto">
            <a:xfrm>
              <a:off x="3784748" y="3317968"/>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grpSp>
        <p:nvGrpSpPr>
          <p:cNvPr id="888" name="组合 887"/>
          <p:cNvGrpSpPr/>
          <p:nvPr/>
        </p:nvGrpSpPr>
        <p:grpSpPr>
          <a:xfrm>
            <a:off x="2682875" y="4175206"/>
            <a:ext cx="647700" cy="1853325"/>
            <a:chOff x="2682875" y="4175206"/>
            <a:chExt cx="647700" cy="1853325"/>
          </a:xfrm>
        </p:grpSpPr>
        <p:sp>
          <p:nvSpPr>
            <p:cNvPr id="37" name="Text Box 34"/>
            <p:cNvSpPr txBox="1">
              <a:spLocks noChangeArrowheads="1"/>
            </p:cNvSpPr>
            <p:nvPr/>
          </p:nvSpPr>
          <p:spPr bwMode="auto">
            <a:xfrm>
              <a:off x="2682875" y="5691981"/>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8</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51" name="Line 39"/>
            <p:cNvSpPr>
              <a:spLocks noChangeShapeType="1"/>
            </p:cNvSpPr>
            <p:nvPr/>
          </p:nvSpPr>
          <p:spPr bwMode="auto">
            <a:xfrm>
              <a:off x="2963924" y="5188267"/>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37" name="Line 40"/>
            <p:cNvSpPr>
              <a:spLocks noChangeShapeType="1"/>
            </p:cNvSpPr>
            <p:nvPr/>
          </p:nvSpPr>
          <p:spPr bwMode="auto">
            <a:xfrm flipH="1">
              <a:off x="3075860"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628" name="组合 627"/>
            <p:cNvGrpSpPr/>
            <p:nvPr/>
          </p:nvGrpSpPr>
          <p:grpSpPr>
            <a:xfrm>
              <a:off x="2785817" y="4785371"/>
              <a:ext cx="338138" cy="430887"/>
              <a:chOff x="8686490" y="2190704"/>
              <a:chExt cx="338138" cy="430887"/>
            </a:xfrm>
          </p:grpSpPr>
          <p:sp>
            <p:nvSpPr>
              <p:cNvPr id="641"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2" name="文本框 641"/>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sp>
          <p:nvSpPr>
            <p:cNvPr id="845" name="Line 39"/>
            <p:cNvSpPr>
              <a:spLocks noChangeShapeType="1"/>
            </p:cNvSpPr>
            <p:nvPr/>
          </p:nvSpPr>
          <p:spPr bwMode="auto">
            <a:xfrm>
              <a:off x="2954565" y="4175206"/>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sp>
        <p:nvSpPr>
          <p:cNvPr id="848" name="Line 38"/>
          <p:cNvSpPr>
            <a:spLocks noChangeShapeType="1"/>
          </p:cNvSpPr>
          <p:nvPr/>
        </p:nvSpPr>
        <p:spPr bwMode="auto">
          <a:xfrm>
            <a:off x="2107989" y="5028756"/>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49" name="Line 39"/>
          <p:cNvSpPr>
            <a:spLocks noChangeShapeType="1"/>
          </p:cNvSpPr>
          <p:nvPr/>
        </p:nvSpPr>
        <p:spPr bwMode="auto">
          <a:xfrm>
            <a:off x="2107042" y="5028756"/>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nvGrpSpPr>
          <p:cNvPr id="854" name="Group 36"/>
          <p:cNvGrpSpPr/>
          <p:nvPr/>
        </p:nvGrpSpPr>
        <p:grpSpPr bwMode="auto">
          <a:xfrm>
            <a:off x="9587423" y="1191206"/>
            <a:ext cx="167661" cy="4501627"/>
            <a:chOff x="14" y="6"/>
            <a:chExt cx="177" cy="2323"/>
          </a:xfrm>
          <a:effectLst/>
        </p:grpSpPr>
        <p:sp>
          <p:nvSpPr>
            <p:cNvPr id="855" name="Line 38"/>
            <p:cNvSpPr>
              <a:spLocks noChangeShapeType="1"/>
            </p:cNvSpPr>
            <p:nvPr/>
          </p:nvSpPr>
          <p:spPr bwMode="auto">
            <a:xfrm>
              <a:off x="14" y="6"/>
              <a:ext cx="17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56" name="Line 39"/>
            <p:cNvSpPr>
              <a:spLocks noChangeShapeType="1"/>
            </p:cNvSpPr>
            <p:nvPr/>
          </p:nvSpPr>
          <p:spPr bwMode="auto">
            <a:xfrm>
              <a:off x="14" y="7"/>
              <a:ext cx="0" cy="2322"/>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nvGrpSpPr>
          <p:cNvPr id="876" name="组合 875"/>
          <p:cNvGrpSpPr/>
          <p:nvPr/>
        </p:nvGrpSpPr>
        <p:grpSpPr>
          <a:xfrm>
            <a:off x="8917906" y="2318450"/>
            <a:ext cx="703752" cy="350865"/>
            <a:chOff x="8917906" y="2318450"/>
            <a:chExt cx="703752" cy="350865"/>
          </a:xfrm>
        </p:grpSpPr>
        <p:cxnSp>
          <p:nvCxnSpPr>
            <p:cNvPr id="786" name="直接箭头连接符 785"/>
            <p:cNvCxnSpPr/>
            <p:nvPr/>
          </p:nvCxnSpPr>
          <p:spPr>
            <a:xfrm flipH="1">
              <a:off x="8917906" y="246874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8" name="Rectangle 151"/>
            <p:cNvSpPr>
              <a:spLocks noChangeArrowheads="1"/>
            </p:cNvSpPr>
            <p:nvPr/>
          </p:nvSpPr>
          <p:spPr bwMode="auto">
            <a:xfrm>
              <a:off x="9329590" y="2318450"/>
              <a:ext cx="292068"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875" name="组合 874"/>
          <p:cNvGrpSpPr/>
          <p:nvPr/>
        </p:nvGrpSpPr>
        <p:grpSpPr>
          <a:xfrm>
            <a:off x="8085714" y="3177986"/>
            <a:ext cx="706952" cy="350865"/>
            <a:chOff x="8085714" y="3177986"/>
            <a:chExt cx="706952" cy="350865"/>
          </a:xfrm>
        </p:grpSpPr>
        <p:cxnSp>
          <p:nvCxnSpPr>
            <p:cNvPr id="793" name="直接箭头连接符 792"/>
            <p:cNvCxnSpPr/>
            <p:nvPr/>
          </p:nvCxnSpPr>
          <p:spPr>
            <a:xfrm flipH="1">
              <a:off x="8085714" y="332023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9" name="Rectangle 151"/>
            <p:cNvSpPr>
              <a:spLocks noChangeArrowheads="1"/>
            </p:cNvSpPr>
            <p:nvPr/>
          </p:nvSpPr>
          <p:spPr bwMode="auto">
            <a:xfrm>
              <a:off x="8500598" y="3177986"/>
              <a:ext cx="292068"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879" name="组合 878"/>
          <p:cNvGrpSpPr/>
          <p:nvPr/>
        </p:nvGrpSpPr>
        <p:grpSpPr>
          <a:xfrm>
            <a:off x="6434893" y="1187043"/>
            <a:ext cx="1528781" cy="4505502"/>
            <a:chOff x="6434893" y="1187043"/>
            <a:chExt cx="1528781" cy="4505502"/>
          </a:xfrm>
        </p:grpSpPr>
        <p:cxnSp>
          <p:nvCxnSpPr>
            <p:cNvPr id="780" name="直接箭头连接符 779"/>
            <p:cNvCxnSpPr/>
            <p:nvPr/>
          </p:nvCxnSpPr>
          <p:spPr>
            <a:xfrm flipH="1">
              <a:off x="6440162" y="246850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0" name="直接箭头连接符 789"/>
            <p:cNvCxnSpPr/>
            <p:nvPr/>
          </p:nvCxnSpPr>
          <p:spPr>
            <a:xfrm flipH="1">
              <a:off x="6434893" y="331998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5" name="直接箭头连接符 794"/>
            <p:cNvCxnSpPr/>
            <p:nvPr/>
          </p:nvCxnSpPr>
          <p:spPr>
            <a:xfrm flipH="1">
              <a:off x="6442219" y="417713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grpSp>
          <p:nvGrpSpPr>
            <p:cNvPr id="878" name="组合 877"/>
            <p:cNvGrpSpPr/>
            <p:nvPr/>
          </p:nvGrpSpPr>
          <p:grpSpPr>
            <a:xfrm>
              <a:off x="6924184" y="1187043"/>
              <a:ext cx="1039490" cy="4505502"/>
              <a:chOff x="6924184" y="1187043"/>
              <a:chExt cx="1039490" cy="4505502"/>
            </a:xfrm>
          </p:grpSpPr>
          <p:grpSp>
            <p:nvGrpSpPr>
              <p:cNvPr id="604" name="组合 603"/>
              <p:cNvGrpSpPr/>
              <p:nvPr/>
            </p:nvGrpSpPr>
            <p:grpSpPr>
              <a:xfrm>
                <a:off x="6924184" y="3931491"/>
                <a:ext cx="338138" cy="430887"/>
                <a:chOff x="8686490" y="2190704"/>
                <a:chExt cx="338138" cy="430887"/>
              </a:xfrm>
            </p:grpSpPr>
            <p:sp>
              <p:nvSpPr>
                <p:cNvPr id="60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06" name="文本框 60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76" name="组合 575"/>
              <p:cNvGrpSpPr/>
              <p:nvPr/>
            </p:nvGrpSpPr>
            <p:grpSpPr>
              <a:xfrm>
                <a:off x="6924184" y="3077363"/>
                <a:ext cx="338138" cy="430887"/>
                <a:chOff x="8686490" y="2190704"/>
                <a:chExt cx="338138" cy="430887"/>
              </a:xfrm>
            </p:grpSpPr>
            <p:sp>
              <p:nvSpPr>
                <p:cNvPr id="57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78" name="文本框 57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59" name="组合 558"/>
              <p:cNvGrpSpPr/>
              <p:nvPr/>
            </p:nvGrpSpPr>
            <p:grpSpPr>
              <a:xfrm>
                <a:off x="6924184" y="2223235"/>
                <a:ext cx="338138" cy="430887"/>
                <a:chOff x="8686490" y="2190704"/>
                <a:chExt cx="338138" cy="430887"/>
              </a:xfrm>
            </p:grpSpPr>
            <p:sp>
              <p:nvSpPr>
                <p:cNvPr id="560"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61" name="文本框 560"/>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877" name="组合 876"/>
              <p:cNvGrpSpPr/>
              <p:nvPr/>
            </p:nvGrpSpPr>
            <p:grpSpPr>
              <a:xfrm>
                <a:off x="7095699" y="1187043"/>
                <a:ext cx="867975" cy="4505502"/>
                <a:chOff x="7095699" y="1187043"/>
                <a:chExt cx="867975" cy="4505502"/>
              </a:xfrm>
            </p:grpSpPr>
            <p:grpSp>
              <p:nvGrpSpPr>
                <p:cNvPr id="727" name="Group 36"/>
                <p:cNvGrpSpPr/>
                <p:nvPr/>
              </p:nvGrpSpPr>
              <p:grpSpPr bwMode="auto">
                <a:xfrm>
                  <a:off x="7095699" y="1187043"/>
                  <a:ext cx="168608" cy="4505502"/>
                  <a:chOff x="13" y="6"/>
                  <a:chExt cx="178" cy="2325"/>
                </a:xfrm>
                <a:effectLst/>
              </p:grpSpPr>
              <p:sp>
                <p:nvSpPr>
                  <p:cNvPr id="728" name="Line 38"/>
                  <p:cNvSpPr>
                    <a:spLocks noChangeShapeType="1"/>
                  </p:cNvSpPr>
                  <p:nvPr/>
                </p:nvSpPr>
                <p:spPr bwMode="auto">
                  <a:xfrm>
                    <a:off x="14" y="6"/>
                    <a:ext cx="17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9" name="Line 39"/>
                  <p:cNvSpPr>
                    <a:spLocks noChangeShapeType="1"/>
                  </p:cNvSpPr>
                  <p:nvPr/>
                </p:nvSpPr>
                <p:spPr bwMode="auto">
                  <a:xfrm>
                    <a:off x="14" y="7"/>
                    <a:ext cx="0" cy="573"/>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0"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1" name="Line 39"/>
                  <p:cNvSpPr>
                    <a:spLocks noChangeShapeType="1"/>
                  </p:cNvSpPr>
                  <p:nvPr/>
                </p:nvSpPr>
                <p:spPr bwMode="auto">
                  <a:xfrm>
                    <a:off x="13" y="1635"/>
                    <a:ext cx="0" cy="69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2"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cxnSp>
              <p:nvCxnSpPr>
                <p:cNvPr id="799" name="直接箭头连接符 798"/>
                <p:cNvCxnSpPr/>
                <p:nvPr/>
              </p:nvCxnSpPr>
              <p:spPr>
                <a:xfrm flipH="1">
                  <a:off x="7265179" y="417713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8" name="Line 40"/>
                <p:cNvSpPr>
                  <a:spLocks noChangeShapeType="1"/>
                </p:cNvSpPr>
                <p:nvPr/>
              </p:nvSpPr>
              <p:spPr bwMode="auto">
                <a:xfrm flipH="1">
                  <a:off x="7219256"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2" name="Line 40"/>
                <p:cNvSpPr>
                  <a:spLocks noChangeShapeType="1"/>
                </p:cNvSpPr>
                <p:nvPr/>
              </p:nvSpPr>
              <p:spPr bwMode="auto">
                <a:xfrm flipH="1">
                  <a:off x="7211317"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7" name="Line 40"/>
                <p:cNvSpPr>
                  <a:spLocks noChangeShapeType="1"/>
                </p:cNvSpPr>
                <p:nvPr/>
              </p:nvSpPr>
              <p:spPr bwMode="auto">
                <a:xfrm flipH="1">
                  <a:off x="7219776"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70" name="Rectangle 151"/>
                <p:cNvSpPr>
                  <a:spLocks noChangeArrowheads="1"/>
                </p:cNvSpPr>
                <p:nvPr/>
              </p:nvSpPr>
              <p:spPr bwMode="auto">
                <a:xfrm>
                  <a:off x="7671606" y="4037522"/>
                  <a:ext cx="292068" cy="340093"/>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grpSp>
      </p:grpSp>
      <p:grpSp>
        <p:nvGrpSpPr>
          <p:cNvPr id="880" name="组合 879"/>
          <p:cNvGrpSpPr/>
          <p:nvPr/>
        </p:nvGrpSpPr>
        <p:grpSpPr>
          <a:xfrm>
            <a:off x="5602927" y="1187043"/>
            <a:ext cx="1531755" cy="4841488"/>
            <a:chOff x="5602927" y="1187043"/>
            <a:chExt cx="1531755" cy="4841488"/>
          </a:xfrm>
        </p:grpSpPr>
        <p:sp>
          <p:nvSpPr>
            <p:cNvPr id="41" name="Text Box 38"/>
            <p:cNvSpPr txBox="1">
              <a:spLocks noChangeArrowheads="1"/>
            </p:cNvSpPr>
            <p:nvPr/>
          </p:nvSpPr>
          <p:spPr bwMode="auto">
            <a:xfrm>
              <a:off x="5992019" y="5691981"/>
              <a:ext cx="5778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4</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96" name="组合 595"/>
            <p:cNvGrpSpPr/>
            <p:nvPr/>
          </p:nvGrpSpPr>
          <p:grpSpPr>
            <a:xfrm>
              <a:off x="6097261" y="3931243"/>
              <a:ext cx="338138" cy="430887"/>
              <a:chOff x="8686490" y="2190704"/>
              <a:chExt cx="338138" cy="430887"/>
            </a:xfrm>
          </p:grpSpPr>
          <p:sp>
            <p:nvSpPr>
              <p:cNvPr id="621"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2" name="文本框 621"/>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733" name="组合 732"/>
            <p:cNvGrpSpPr/>
            <p:nvPr/>
          </p:nvGrpSpPr>
          <p:grpSpPr>
            <a:xfrm>
              <a:off x="6267264" y="1187043"/>
              <a:ext cx="168696" cy="4518212"/>
              <a:chOff x="8748975" y="1191206"/>
              <a:chExt cx="168696" cy="4518212"/>
            </a:xfrm>
            <a:effectLst/>
          </p:grpSpPr>
          <p:sp>
            <p:nvSpPr>
              <p:cNvPr id="734" name="Line 39"/>
              <p:cNvSpPr>
                <a:spLocks noChangeShapeType="1"/>
              </p:cNvSpPr>
              <p:nvPr/>
            </p:nvSpPr>
            <p:spPr bwMode="auto">
              <a:xfrm>
                <a:off x="8748975" y="5192430"/>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735" name="Group 36"/>
              <p:cNvGrpSpPr/>
              <p:nvPr/>
            </p:nvGrpSpPr>
            <p:grpSpPr bwMode="auto">
              <a:xfrm>
                <a:off x="8749063" y="1191206"/>
                <a:ext cx="168608" cy="3676102"/>
                <a:chOff x="13" y="6"/>
                <a:chExt cx="178" cy="1897"/>
              </a:xfrm>
              <a:effectLst/>
            </p:grpSpPr>
            <p:sp>
              <p:nvSpPr>
                <p:cNvPr id="736" name="Line 38"/>
                <p:cNvSpPr>
                  <a:spLocks noChangeShapeType="1"/>
                </p:cNvSpPr>
                <p:nvPr/>
              </p:nvSpPr>
              <p:spPr bwMode="auto">
                <a:xfrm>
                  <a:off x="14" y="6"/>
                  <a:ext cx="17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7" name="Line 39"/>
                <p:cNvSpPr>
                  <a:spLocks noChangeShapeType="1"/>
                </p:cNvSpPr>
                <p:nvPr/>
              </p:nvSpPr>
              <p:spPr bwMode="auto">
                <a:xfrm>
                  <a:off x="14" y="7"/>
                  <a:ext cx="0" cy="573"/>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8"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9" name="Line 39"/>
                <p:cNvSpPr>
                  <a:spLocks noChangeShapeType="1"/>
                </p:cNvSpPr>
                <p:nvPr/>
              </p:nvSpPr>
              <p:spPr bwMode="auto">
                <a:xfrm>
                  <a:off x="13" y="1635"/>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0"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cxnSp>
          <p:nvCxnSpPr>
            <p:cNvPr id="782" name="直接箭头连接符 781"/>
            <p:cNvCxnSpPr/>
            <p:nvPr/>
          </p:nvCxnSpPr>
          <p:spPr>
            <a:xfrm flipH="1">
              <a:off x="5602927" y="246648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1" name="直接箭头连接符 790"/>
            <p:cNvCxnSpPr/>
            <p:nvPr/>
          </p:nvCxnSpPr>
          <p:spPr>
            <a:xfrm flipH="1">
              <a:off x="5607970" y="331998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6" name="直接箭头连接符 795"/>
            <p:cNvCxnSpPr/>
            <p:nvPr/>
          </p:nvCxnSpPr>
          <p:spPr>
            <a:xfrm flipH="1">
              <a:off x="5614358" y="417689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1" name="直接箭头连接符 800"/>
            <p:cNvCxnSpPr/>
            <p:nvPr/>
          </p:nvCxnSpPr>
          <p:spPr>
            <a:xfrm flipH="1">
              <a:off x="5609760" y="5031025"/>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5" name="直接箭头连接符 804"/>
            <p:cNvCxnSpPr/>
            <p:nvPr/>
          </p:nvCxnSpPr>
          <p:spPr>
            <a:xfrm flipH="1">
              <a:off x="6432720" y="5031025"/>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9" name="Line 40"/>
            <p:cNvSpPr>
              <a:spLocks noChangeShapeType="1"/>
            </p:cNvSpPr>
            <p:nvPr/>
          </p:nvSpPr>
          <p:spPr bwMode="auto">
            <a:xfrm flipH="1">
              <a:off x="6386775"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3" name="Line 40"/>
            <p:cNvSpPr>
              <a:spLocks noChangeShapeType="1"/>
            </p:cNvSpPr>
            <p:nvPr/>
          </p:nvSpPr>
          <p:spPr bwMode="auto">
            <a:xfrm flipH="1">
              <a:off x="6388362"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8" name="Line 40"/>
            <p:cNvSpPr>
              <a:spLocks noChangeShapeType="1"/>
            </p:cNvSpPr>
            <p:nvPr/>
          </p:nvSpPr>
          <p:spPr bwMode="auto">
            <a:xfrm flipH="1">
              <a:off x="6388882"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33" name="Line 40"/>
            <p:cNvSpPr>
              <a:spLocks noChangeShapeType="1"/>
            </p:cNvSpPr>
            <p:nvPr/>
          </p:nvSpPr>
          <p:spPr bwMode="auto">
            <a:xfrm flipH="1">
              <a:off x="6387816"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624" name="组合 623"/>
            <p:cNvGrpSpPr/>
            <p:nvPr/>
          </p:nvGrpSpPr>
          <p:grpSpPr>
            <a:xfrm>
              <a:off x="6097261" y="4785371"/>
              <a:ext cx="338138" cy="430887"/>
              <a:chOff x="8686490" y="2190704"/>
              <a:chExt cx="338138" cy="430887"/>
            </a:xfrm>
          </p:grpSpPr>
          <p:sp>
            <p:nvSpPr>
              <p:cNvPr id="64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50" name="文本框 64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68" name="组合 567"/>
            <p:cNvGrpSpPr/>
            <p:nvPr/>
          </p:nvGrpSpPr>
          <p:grpSpPr>
            <a:xfrm>
              <a:off x="6097261" y="3077115"/>
              <a:ext cx="338138" cy="430887"/>
              <a:chOff x="8686490" y="2190704"/>
              <a:chExt cx="338138" cy="430887"/>
            </a:xfrm>
          </p:grpSpPr>
          <p:sp>
            <p:nvSpPr>
              <p:cNvPr id="593"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4" name="文本框 593"/>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442" name="组合 441"/>
            <p:cNvGrpSpPr/>
            <p:nvPr/>
          </p:nvGrpSpPr>
          <p:grpSpPr>
            <a:xfrm>
              <a:off x="6097261" y="2222987"/>
              <a:ext cx="338138" cy="430887"/>
              <a:chOff x="8686490" y="2190704"/>
              <a:chExt cx="338138" cy="430887"/>
            </a:xfrm>
          </p:grpSpPr>
          <p:sp>
            <p:nvSpPr>
              <p:cNvPr id="44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446" name="文本框 44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sp>
          <p:nvSpPr>
            <p:cNvPr id="871" name="Rectangle 151"/>
            <p:cNvSpPr>
              <a:spLocks noChangeArrowheads="1"/>
            </p:cNvSpPr>
            <p:nvPr/>
          </p:nvSpPr>
          <p:spPr bwMode="auto">
            <a:xfrm>
              <a:off x="6842614" y="4897058"/>
              <a:ext cx="292068" cy="340093"/>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120000"/>
                </a:lnSpc>
                <a:spcBef>
                  <a:spcPct val="20000"/>
                </a:spcBef>
                <a:buClr>
                  <a:srgbClr val="CC0000"/>
                </a:buClr>
                <a:defRPr/>
              </a:pPr>
              <a:r>
                <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881" name="组合 880"/>
          <p:cNvGrpSpPr/>
          <p:nvPr/>
        </p:nvGrpSpPr>
        <p:grpSpPr>
          <a:xfrm>
            <a:off x="4616610" y="1048544"/>
            <a:ext cx="1299698" cy="4979987"/>
            <a:chOff x="4616610" y="1048544"/>
            <a:chExt cx="1299698" cy="4979987"/>
          </a:xfrm>
        </p:grpSpPr>
        <p:sp>
          <p:nvSpPr>
            <p:cNvPr id="40" name="Text Box 37"/>
            <p:cNvSpPr txBox="1">
              <a:spLocks noChangeArrowheads="1"/>
            </p:cNvSpPr>
            <p:nvPr/>
          </p:nvSpPr>
          <p:spPr bwMode="auto">
            <a:xfrm>
              <a:off x="5142905" y="5691981"/>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5</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97" name="组合 596"/>
            <p:cNvGrpSpPr/>
            <p:nvPr/>
          </p:nvGrpSpPr>
          <p:grpSpPr>
            <a:xfrm>
              <a:off x="5269400" y="3931243"/>
              <a:ext cx="338138" cy="430887"/>
              <a:chOff x="8686490" y="2190704"/>
              <a:chExt cx="338138" cy="430887"/>
            </a:xfrm>
          </p:grpSpPr>
          <p:sp>
            <p:nvSpPr>
              <p:cNvPr id="61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0" name="文本框 61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741" name="组合 740"/>
            <p:cNvGrpSpPr/>
            <p:nvPr/>
          </p:nvGrpSpPr>
          <p:grpSpPr>
            <a:xfrm>
              <a:off x="5438917" y="1187043"/>
              <a:ext cx="168696" cy="4518212"/>
              <a:chOff x="8748975" y="1191206"/>
              <a:chExt cx="168696" cy="4518212"/>
            </a:xfrm>
            <a:effectLst/>
          </p:grpSpPr>
          <p:sp>
            <p:nvSpPr>
              <p:cNvPr id="742" name="Line 39"/>
              <p:cNvSpPr>
                <a:spLocks noChangeShapeType="1"/>
              </p:cNvSpPr>
              <p:nvPr/>
            </p:nvSpPr>
            <p:spPr bwMode="auto">
              <a:xfrm>
                <a:off x="8748975" y="5192430"/>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743" name="Group 36"/>
              <p:cNvGrpSpPr/>
              <p:nvPr/>
            </p:nvGrpSpPr>
            <p:grpSpPr bwMode="auto">
              <a:xfrm>
                <a:off x="8749063" y="1191206"/>
                <a:ext cx="168608" cy="3676102"/>
                <a:chOff x="13" y="6"/>
                <a:chExt cx="178" cy="1897"/>
              </a:xfrm>
              <a:effectLst/>
            </p:grpSpPr>
            <p:sp>
              <p:nvSpPr>
                <p:cNvPr id="744" name="Line 38"/>
                <p:cNvSpPr>
                  <a:spLocks noChangeShapeType="1"/>
                </p:cNvSpPr>
                <p:nvPr/>
              </p:nvSpPr>
              <p:spPr bwMode="auto">
                <a:xfrm>
                  <a:off x="14" y="6"/>
                  <a:ext cx="17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5" name="Line 39"/>
                <p:cNvSpPr>
                  <a:spLocks noChangeShapeType="1"/>
                </p:cNvSpPr>
                <p:nvPr/>
              </p:nvSpPr>
              <p:spPr bwMode="auto">
                <a:xfrm>
                  <a:off x="14" y="7"/>
                  <a:ext cx="0" cy="573"/>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6"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7" name="Line 39"/>
                <p:cNvSpPr>
                  <a:spLocks noChangeShapeType="1"/>
                </p:cNvSpPr>
                <p:nvPr/>
              </p:nvSpPr>
              <p:spPr bwMode="auto">
                <a:xfrm>
                  <a:off x="13" y="1635"/>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8"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sp>
          <p:nvSpPr>
            <p:cNvPr id="752" name="Line 38"/>
            <p:cNvSpPr>
              <a:spLocks noChangeShapeType="1"/>
            </p:cNvSpPr>
            <p:nvPr/>
          </p:nvSpPr>
          <p:spPr bwMode="auto">
            <a:xfrm>
              <a:off x="4616610" y="2466023"/>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cxnSp>
          <p:nvCxnSpPr>
            <p:cNvPr id="792" name="直接箭头连接符 791"/>
            <p:cNvCxnSpPr/>
            <p:nvPr/>
          </p:nvCxnSpPr>
          <p:spPr>
            <a:xfrm flipH="1">
              <a:off x="4770735" y="331796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7" name="直接箭头连接符 796"/>
            <p:cNvCxnSpPr/>
            <p:nvPr/>
          </p:nvCxnSpPr>
          <p:spPr>
            <a:xfrm flipH="1">
              <a:off x="4787435" y="417689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2" name="直接箭头连接符 801"/>
            <p:cNvCxnSpPr/>
            <p:nvPr/>
          </p:nvCxnSpPr>
          <p:spPr>
            <a:xfrm flipH="1">
              <a:off x="4781899" y="503077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10" name="Line 40"/>
            <p:cNvSpPr>
              <a:spLocks noChangeShapeType="1"/>
            </p:cNvSpPr>
            <p:nvPr/>
          </p:nvSpPr>
          <p:spPr bwMode="auto">
            <a:xfrm flipH="1">
              <a:off x="5561149"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4" name="Line 40"/>
            <p:cNvSpPr>
              <a:spLocks noChangeShapeType="1"/>
            </p:cNvSpPr>
            <p:nvPr/>
          </p:nvSpPr>
          <p:spPr bwMode="auto">
            <a:xfrm flipH="1">
              <a:off x="5555881"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9" name="Line 40"/>
            <p:cNvSpPr>
              <a:spLocks noChangeShapeType="1"/>
            </p:cNvSpPr>
            <p:nvPr/>
          </p:nvSpPr>
          <p:spPr bwMode="auto">
            <a:xfrm flipH="1">
              <a:off x="5565927"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34" name="Line 40"/>
            <p:cNvSpPr>
              <a:spLocks noChangeShapeType="1"/>
            </p:cNvSpPr>
            <p:nvPr/>
          </p:nvSpPr>
          <p:spPr bwMode="auto">
            <a:xfrm flipH="1">
              <a:off x="5556922"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625" name="组合 624"/>
            <p:cNvGrpSpPr/>
            <p:nvPr/>
          </p:nvGrpSpPr>
          <p:grpSpPr>
            <a:xfrm>
              <a:off x="5269400" y="4785371"/>
              <a:ext cx="338138" cy="430887"/>
              <a:chOff x="8686490" y="2190704"/>
              <a:chExt cx="338138" cy="430887"/>
            </a:xfrm>
          </p:grpSpPr>
          <p:sp>
            <p:nvSpPr>
              <p:cNvPr id="64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8" name="文本框 64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69" name="组合 568"/>
            <p:cNvGrpSpPr/>
            <p:nvPr/>
          </p:nvGrpSpPr>
          <p:grpSpPr>
            <a:xfrm>
              <a:off x="5269400" y="3077115"/>
              <a:ext cx="338138" cy="430887"/>
              <a:chOff x="8686490" y="2190704"/>
              <a:chExt cx="338138" cy="430887"/>
            </a:xfrm>
          </p:grpSpPr>
          <p:sp>
            <p:nvSpPr>
              <p:cNvPr id="591"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2" name="文本框 591"/>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08" name="组合 507"/>
            <p:cNvGrpSpPr/>
            <p:nvPr/>
          </p:nvGrpSpPr>
          <p:grpSpPr>
            <a:xfrm>
              <a:off x="5269400" y="2222987"/>
              <a:ext cx="338138" cy="430887"/>
              <a:chOff x="8686490" y="2190704"/>
              <a:chExt cx="338138" cy="430887"/>
            </a:xfrm>
          </p:grpSpPr>
          <p:sp>
            <p:nvSpPr>
              <p:cNvPr id="50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10" name="文本框 50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sp>
          <p:nvSpPr>
            <p:cNvPr id="872" name="Rectangle 151"/>
            <p:cNvSpPr>
              <a:spLocks noChangeArrowheads="1"/>
            </p:cNvSpPr>
            <p:nvPr/>
          </p:nvSpPr>
          <p:spPr bwMode="auto">
            <a:xfrm>
              <a:off x="5624240" y="1048544"/>
              <a:ext cx="292068"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886" name="组合 885"/>
          <p:cNvGrpSpPr/>
          <p:nvPr/>
        </p:nvGrpSpPr>
        <p:grpSpPr>
          <a:xfrm>
            <a:off x="3785695" y="2466023"/>
            <a:ext cx="1165699" cy="3562508"/>
            <a:chOff x="3785695" y="2466023"/>
            <a:chExt cx="1165699" cy="3562508"/>
          </a:xfrm>
        </p:grpSpPr>
        <p:sp>
          <p:nvSpPr>
            <p:cNvPr id="39" name="Text Box 36"/>
            <p:cNvSpPr txBox="1">
              <a:spLocks noChangeArrowheads="1"/>
            </p:cNvSpPr>
            <p:nvPr/>
          </p:nvSpPr>
          <p:spPr bwMode="auto">
            <a:xfrm>
              <a:off x="4223941" y="569198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6</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885" name="组合 884"/>
            <p:cNvGrpSpPr/>
            <p:nvPr/>
          </p:nvGrpSpPr>
          <p:grpSpPr>
            <a:xfrm>
              <a:off x="3785695" y="2466023"/>
              <a:ext cx="1165699" cy="3239232"/>
              <a:chOff x="3785695" y="2466023"/>
              <a:chExt cx="1165699" cy="3239232"/>
            </a:xfrm>
          </p:grpSpPr>
          <p:sp>
            <p:nvSpPr>
              <p:cNvPr id="840" name="Line 38"/>
              <p:cNvSpPr>
                <a:spLocks noChangeShapeType="1"/>
              </p:cNvSpPr>
              <p:nvPr/>
            </p:nvSpPr>
            <p:spPr bwMode="auto">
              <a:xfrm>
                <a:off x="3785695" y="3317968"/>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nvGrpSpPr>
              <p:cNvPr id="598" name="组合 597"/>
              <p:cNvGrpSpPr/>
              <p:nvPr/>
            </p:nvGrpSpPr>
            <p:grpSpPr>
              <a:xfrm>
                <a:off x="4441539" y="3931243"/>
                <a:ext cx="338138" cy="430887"/>
                <a:chOff x="8686490" y="2190704"/>
                <a:chExt cx="338138" cy="430887"/>
              </a:xfrm>
            </p:grpSpPr>
            <p:sp>
              <p:nvSpPr>
                <p:cNvPr id="61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8" name="文本框 61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sp>
            <p:nvSpPr>
              <p:cNvPr id="750" name="Line 39"/>
              <p:cNvSpPr>
                <a:spLocks noChangeShapeType="1"/>
              </p:cNvSpPr>
              <p:nvPr/>
            </p:nvSpPr>
            <p:spPr bwMode="auto">
              <a:xfrm>
                <a:off x="4614628" y="5188267"/>
                <a:ext cx="0" cy="516988"/>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753" name="Line 39"/>
              <p:cNvSpPr>
                <a:spLocks noChangeShapeType="1"/>
              </p:cNvSpPr>
              <p:nvPr/>
            </p:nvSpPr>
            <p:spPr bwMode="auto">
              <a:xfrm>
                <a:off x="4615663" y="2466023"/>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754" name="Line 39"/>
              <p:cNvSpPr>
                <a:spLocks noChangeShapeType="1"/>
              </p:cNvSpPr>
              <p:nvPr/>
            </p:nvSpPr>
            <p:spPr bwMode="auto">
              <a:xfrm>
                <a:off x="4614716" y="3489208"/>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755" name="Line 39"/>
              <p:cNvSpPr>
                <a:spLocks noChangeShapeType="1"/>
              </p:cNvSpPr>
              <p:nvPr/>
            </p:nvSpPr>
            <p:spPr bwMode="auto">
              <a:xfrm>
                <a:off x="4614716" y="4343799"/>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cxnSp>
            <p:nvCxnSpPr>
              <p:cNvPr id="798" name="直接箭头连接符 797"/>
              <p:cNvCxnSpPr/>
              <p:nvPr/>
            </p:nvCxnSpPr>
            <p:spPr>
              <a:xfrm flipH="1">
                <a:off x="3950200" y="417487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3" name="直接箭头连接符 802"/>
              <p:cNvCxnSpPr/>
              <p:nvPr/>
            </p:nvCxnSpPr>
            <p:spPr>
              <a:xfrm flipH="1">
                <a:off x="3954976" y="503077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grpSp>
            <p:nvGrpSpPr>
              <p:cNvPr id="626" name="组合 625"/>
              <p:cNvGrpSpPr/>
              <p:nvPr/>
            </p:nvGrpSpPr>
            <p:grpSpPr>
              <a:xfrm>
                <a:off x="4441539" y="4785371"/>
                <a:ext cx="338138" cy="430887"/>
                <a:chOff x="8686490" y="2190704"/>
                <a:chExt cx="338138" cy="430887"/>
              </a:xfrm>
            </p:grpSpPr>
            <p:sp>
              <p:nvSpPr>
                <p:cNvPr id="64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6" name="文本框 64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70" name="组合 569"/>
              <p:cNvGrpSpPr/>
              <p:nvPr/>
            </p:nvGrpSpPr>
            <p:grpSpPr>
              <a:xfrm>
                <a:off x="4441539" y="3077115"/>
                <a:ext cx="338138" cy="430887"/>
                <a:chOff x="8686490" y="2190704"/>
                <a:chExt cx="338138" cy="430887"/>
              </a:xfrm>
            </p:grpSpPr>
            <p:sp>
              <p:nvSpPr>
                <p:cNvPr id="58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0" name="文本框 58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sp>
            <p:nvSpPr>
              <p:cNvPr id="882" name="Line 40"/>
              <p:cNvSpPr>
                <a:spLocks noChangeShapeType="1"/>
              </p:cNvSpPr>
              <p:nvPr/>
            </p:nvSpPr>
            <p:spPr bwMode="auto">
              <a:xfrm flipH="1">
                <a:off x="4730255"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83" name="Line 40"/>
              <p:cNvSpPr>
                <a:spLocks noChangeShapeType="1"/>
              </p:cNvSpPr>
              <p:nvPr/>
            </p:nvSpPr>
            <p:spPr bwMode="auto">
              <a:xfrm flipH="1">
                <a:off x="4733446"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84" name="Line 40"/>
              <p:cNvSpPr>
                <a:spLocks noChangeShapeType="1"/>
              </p:cNvSpPr>
              <p:nvPr/>
            </p:nvSpPr>
            <p:spPr bwMode="auto">
              <a:xfrm flipH="1">
                <a:off x="4733967"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sp>
        <p:nvSpPr>
          <p:cNvPr id="3" name="矩形 2"/>
          <p:cNvSpPr/>
          <p:nvPr/>
        </p:nvSpPr>
        <p:spPr>
          <a:xfrm>
            <a:off x="393884" y="1650826"/>
            <a:ext cx="6096000" cy="1631216"/>
          </a:xfrm>
          <a:prstGeom prst="rect">
            <a:avLst/>
          </a:prstGeom>
        </p:spPr>
        <p:txBody>
          <a:bodyPr>
            <a:spAutoFit/>
          </a:bodyPr>
          <a:lstStyle/>
          <a:p>
            <a:r>
              <a:rPr lang="en-US" altLang="zh-CN" sz="2000" b="1" dirty="0">
                <a:solidFill>
                  <a:srgbClr val="0066FF"/>
                </a:solidFill>
                <a:latin typeface="MicrosoftYaHei-Bold"/>
              </a:rPr>
              <a:t>4</a:t>
            </a:r>
            <a:r>
              <a:rPr lang="zh-CN" altLang="en-US" sz="2000" b="1" dirty="0">
                <a:solidFill>
                  <a:srgbClr val="0066FF"/>
                </a:solidFill>
                <a:latin typeface="MicrosoftYaHei-Bold"/>
              </a:rPr>
              <a:t>个串行进位加法器，存在横向进位链</a:t>
            </a:r>
            <a:endParaRPr lang="en-US" altLang="zh-CN" sz="2000" b="1" dirty="0">
              <a:solidFill>
                <a:srgbClr val="0066FF"/>
              </a:solidFill>
              <a:latin typeface="MicrosoftYaHei-Bold"/>
            </a:endParaRPr>
          </a:p>
          <a:p>
            <a:br>
              <a:rPr lang="zh-CN" altLang="en-US" sz="2000" b="1" dirty="0">
                <a:solidFill>
                  <a:srgbClr val="0066FF"/>
                </a:solidFill>
                <a:latin typeface="MicrosoftYaHei-Bold"/>
              </a:rPr>
            </a:br>
            <a:r>
              <a:rPr lang="zh-CN" altLang="en-US" sz="2000" b="1" dirty="0">
                <a:solidFill>
                  <a:srgbClr val="0066FF"/>
                </a:solidFill>
                <a:latin typeface="MicrosoftYaHei-Bold"/>
              </a:rPr>
              <a:t>和依次向下传递，存在纵向传播，</a:t>
            </a:r>
            <a:br>
              <a:rPr lang="zh-CN" altLang="en-US" sz="2000" b="1" dirty="0">
                <a:solidFill>
                  <a:srgbClr val="0066FF"/>
                </a:solidFill>
                <a:latin typeface="MicrosoftYaHei-Bold"/>
              </a:rPr>
            </a:br>
            <a:r>
              <a:rPr lang="zh-CN" altLang="en-US" sz="2000" b="1" dirty="0">
                <a:solidFill>
                  <a:srgbClr val="0066FF"/>
                </a:solidFill>
                <a:latin typeface="MicrosoftYaHei-Bold"/>
              </a:rPr>
              <a:t>此过程全串行吗？</a:t>
            </a:r>
            <a:r>
              <a:rPr lang="zh-CN" altLang="en-US" sz="2000" dirty="0"/>
              <a:t> </a:t>
            </a:r>
            <a:br>
              <a:rPr lang="zh-CN" altLang="en-US" sz="2000" dirty="0"/>
            </a:br>
            <a:endParaRPr lang="zh-CN" altLang="en-US" sz="20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54"/>
                                        </p:tgtEl>
                                        <p:attrNameLst>
                                          <p:attrName>style.visibility</p:attrName>
                                        </p:attrNameLst>
                                      </p:cBhvr>
                                      <p:to>
                                        <p:strVal val="visible"/>
                                      </p:to>
                                    </p:set>
                                    <p:animEffect transition="in" filter="wipe(up)">
                                      <p:cBhvr>
                                        <p:cTn id="7" dur="500"/>
                                        <p:tgtEl>
                                          <p:spTgt spid="85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up)">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53"/>
                                        </p:tgtEl>
                                        <p:attrNameLst>
                                          <p:attrName>style.visibility</p:attrName>
                                        </p:attrNameLst>
                                      </p:cBhvr>
                                      <p:to>
                                        <p:strVal val="visible"/>
                                      </p:to>
                                    </p:set>
                                    <p:animEffect transition="in" filter="wipe(up)">
                                      <p:cBhvr>
                                        <p:cTn id="16" dur="500"/>
                                        <p:tgtEl>
                                          <p:spTgt spid="55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73"/>
                                        </p:tgtEl>
                                        <p:attrNameLst>
                                          <p:attrName>style.visibility</p:attrName>
                                        </p:attrNameLst>
                                      </p:cBhvr>
                                      <p:to>
                                        <p:strVal val="visible"/>
                                      </p:to>
                                    </p:set>
                                    <p:animEffect transition="in" filter="wipe(up)">
                                      <p:cBhvr>
                                        <p:cTn id="21" dur="500"/>
                                        <p:tgtEl>
                                          <p:spTgt spid="873"/>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441"/>
                                        </p:tgtEl>
                                        <p:attrNameLst>
                                          <p:attrName>style.visibility</p:attrName>
                                        </p:attrNameLst>
                                      </p:cBhvr>
                                      <p:to>
                                        <p:strVal val="visible"/>
                                      </p:to>
                                    </p:set>
                                    <p:animEffect transition="in" filter="wipe(up)">
                                      <p:cBhvr>
                                        <p:cTn id="25" dur="500"/>
                                        <p:tgtEl>
                                          <p:spTgt spid="4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876"/>
                                        </p:tgtEl>
                                        <p:attrNameLst>
                                          <p:attrName>style.visibility</p:attrName>
                                        </p:attrNameLst>
                                      </p:cBhvr>
                                      <p:to>
                                        <p:strVal val="visible"/>
                                      </p:to>
                                    </p:set>
                                    <p:animEffect transition="in" filter="wipe(right)">
                                      <p:cBhvr>
                                        <p:cTn id="30" dur="500"/>
                                        <p:tgtEl>
                                          <p:spTgt spid="8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681"/>
                                        </p:tgtEl>
                                        <p:attrNameLst>
                                          <p:attrName>style.visibility</p:attrName>
                                        </p:attrNameLst>
                                      </p:cBhvr>
                                      <p:to>
                                        <p:strVal val="visible"/>
                                      </p:to>
                                    </p:set>
                                    <p:animEffect transition="in" filter="wipe(up)">
                                      <p:cBhvr>
                                        <p:cTn id="35" dur="500"/>
                                        <p:tgtEl>
                                          <p:spTgt spid="681"/>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up)">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repeatCount="2000" fill="hold" nodeType="clickEffect">
                                  <p:stCondLst>
                                    <p:cond delay="0"/>
                                  </p:stCondLst>
                                  <p:childTnLst>
                                    <p:set>
                                      <p:cBhvr>
                                        <p:cTn id="43" dur="1" fill="hold">
                                          <p:stCondLst>
                                            <p:cond delay="0"/>
                                          </p:stCondLst>
                                        </p:cTn>
                                        <p:tgtEl>
                                          <p:spTgt spid="773"/>
                                        </p:tgtEl>
                                        <p:attrNameLst>
                                          <p:attrName>style.visibility</p:attrName>
                                        </p:attrNameLst>
                                      </p:cBhvr>
                                      <p:to>
                                        <p:strVal val="visible"/>
                                      </p:to>
                                    </p:set>
                                    <p:animEffect transition="in" filter="wipe(right)">
                                      <p:cBhvr>
                                        <p:cTn id="44" dur="500"/>
                                        <p:tgtEl>
                                          <p:spTgt spid="77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874"/>
                                        </p:tgtEl>
                                        <p:attrNameLst>
                                          <p:attrName>style.visibility</p:attrName>
                                        </p:attrNameLst>
                                      </p:cBhvr>
                                      <p:to>
                                        <p:strVal val="visible"/>
                                      </p:to>
                                    </p:set>
                                    <p:animEffect transition="in" filter="wipe(up)">
                                      <p:cBhvr>
                                        <p:cTn id="49" dur="500"/>
                                        <p:tgtEl>
                                          <p:spTgt spid="874"/>
                                        </p:tgtEl>
                                      </p:cBhvr>
                                    </p:animEffect>
                                  </p:childTnLst>
                                </p:cTn>
                              </p:par>
                            </p:childTnLst>
                          </p:cTn>
                        </p:par>
                        <p:par>
                          <p:cTn id="50" fill="hold">
                            <p:stCondLst>
                              <p:cond delay="500"/>
                            </p:stCondLst>
                            <p:childTnLst>
                              <p:par>
                                <p:cTn id="51" presetID="22" presetClass="entr" presetSubtype="2" repeatCount="2000" fill="hold" nodeType="afterEffect">
                                  <p:stCondLst>
                                    <p:cond delay="0"/>
                                  </p:stCondLst>
                                  <p:childTnLst>
                                    <p:set>
                                      <p:cBhvr>
                                        <p:cTn id="52" dur="1" fill="hold">
                                          <p:stCondLst>
                                            <p:cond delay="0"/>
                                          </p:stCondLst>
                                        </p:cTn>
                                        <p:tgtEl>
                                          <p:spTgt spid="778"/>
                                        </p:tgtEl>
                                        <p:attrNameLst>
                                          <p:attrName>style.visibility</p:attrName>
                                        </p:attrNameLst>
                                      </p:cBhvr>
                                      <p:to>
                                        <p:strVal val="visible"/>
                                      </p:to>
                                    </p:set>
                                    <p:animEffect transition="in" filter="wipe(right)">
                                      <p:cBhvr>
                                        <p:cTn id="53" dur="500"/>
                                        <p:tgtEl>
                                          <p:spTgt spid="778"/>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575"/>
                                        </p:tgtEl>
                                        <p:attrNameLst>
                                          <p:attrName>style.visibility</p:attrName>
                                        </p:attrNameLst>
                                      </p:cBhvr>
                                      <p:to>
                                        <p:strVal val="visible"/>
                                      </p:to>
                                    </p:set>
                                    <p:animEffect transition="in" filter="wipe(up)">
                                      <p:cBhvr>
                                        <p:cTn id="57" dur="500"/>
                                        <p:tgtEl>
                                          <p:spTgt spid="575"/>
                                        </p:tgtEl>
                                      </p:cBhvr>
                                    </p:animEffect>
                                  </p:childTnLst>
                                </p:cTn>
                              </p:par>
                            </p:childTnLst>
                          </p:cTn>
                        </p:par>
                        <p:par>
                          <p:cTn id="58" fill="hold">
                            <p:stCondLst>
                              <p:cond delay="1500"/>
                            </p:stCondLst>
                            <p:childTnLst>
                              <p:par>
                                <p:cTn id="59" presetID="22" presetClass="entr" presetSubtype="1" fill="hold" grpId="0" nodeType="afterEffect">
                                  <p:stCondLst>
                                    <p:cond delay="0"/>
                                  </p:stCondLst>
                                  <p:childTnLst>
                                    <p:set>
                                      <p:cBhvr>
                                        <p:cTn id="60" dur="1" fill="hold">
                                          <p:stCondLst>
                                            <p:cond delay="0"/>
                                          </p:stCondLst>
                                        </p:cTn>
                                        <p:tgtEl>
                                          <p:spTgt spid="821"/>
                                        </p:tgtEl>
                                        <p:attrNameLst>
                                          <p:attrName>style.visibility</p:attrName>
                                        </p:attrNameLst>
                                      </p:cBhvr>
                                      <p:to>
                                        <p:strVal val="visible"/>
                                      </p:to>
                                    </p:set>
                                    <p:animEffect transition="in" filter="wipe(up)">
                                      <p:cBhvr>
                                        <p:cTn id="61" dur="500"/>
                                        <p:tgtEl>
                                          <p:spTgt spid="821"/>
                                        </p:tgtEl>
                                      </p:cBhvr>
                                    </p:animEffect>
                                  </p:childTnLst>
                                </p:cTn>
                              </p:par>
                            </p:childTnLst>
                          </p:cTn>
                        </p:par>
                        <p:par>
                          <p:cTn id="62" fill="hold">
                            <p:stCondLst>
                              <p:cond delay="2000"/>
                            </p:stCondLst>
                            <p:childTnLst>
                              <p:par>
                                <p:cTn id="63" presetID="22" presetClass="entr" presetSubtype="2" fill="hold" nodeType="afterEffect">
                                  <p:stCondLst>
                                    <p:cond delay="0"/>
                                  </p:stCondLst>
                                  <p:childTnLst>
                                    <p:set>
                                      <p:cBhvr>
                                        <p:cTn id="64" dur="1" fill="hold">
                                          <p:stCondLst>
                                            <p:cond delay="0"/>
                                          </p:stCondLst>
                                        </p:cTn>
                                        <p:tgtEl>
                                          <p:spTgt spid="875"/>
                                        </p:tgtEl>
                                        <p:attrNameLst>
                                          <p:attrName>style.visibility</p:attrName>
                                        </p:attrNameLst>
                                      </p:cBhvr>
                                      <p:to>
                                        <p:strVal val="visible"/>
                                      </p:to>
                                    </p:set>
                                    <p:animEffect transition="in" filter="wipe(right)">
                                      <p:cBhvr>
                                        <p:cTn id="65" dur="500"/>
                                        <p:tgtEl>
                                          <p:spTgt spid="875"/>
                                        </p:tgtEl>
                                      </p:cBhvr>
                                    </p:animEffect>
                                  </p:childTnLst>
                                </p:cTn>
                              </p:par>
                            </p:childTnLst>
                          </p:cTn>
                        </p:par>
                        <p:par>
                          <p:cTn id="66" fill="hold">
                            <p:stCondLst>
                              <p:cond delay="2500"/>
                            </p:stCondLst>
                            <p:childTnLst>
                              <p:par>
                                <p:cTn id="67" presetID="22" presetClass="entr" presetSubtype="1" fill="hold" grpId="0" nodeType="afterEffect">
                                  <p:stCondLst>
                                    <p:cond delay="0"/>
                                  </p:stCondLst>
                                  <p:childTnLst>
                                    <p:set>
                                      <p:cBhvr>
                                        <p:cTn id="68" dur="1" fill="hold">
                                          <p:stCondLst>
                                            <p:cond delay="0"/>
                                          </p:stCondLst>
                                        </p:cTn>
                                        <p:tgtEl>
                                          <p:spTgt spid="722"/>
                                        </p:tgtEl>
                                        <p:attrNameLst>
                                          <p:attrName>style.visibility</p:attrName>
                                        </p:attrNameLst>
                                      </p:cBhvr>
                                      <p:to>
                                        <p:strVal val="visible"/>
                                      </p:to>
                                    </p:set>
                                    <p:animEffect transition="in" filter="wipe(up)">
                                      <p:cBhvr>
                                        <p:cTn id="69" dur="500"/>
                                        <p:tgtEl>
                                          <p:spTgt spid="722"/>
                                        </p:tgtEl>
                                      </p:cBhvr>
                                    </p:animEffect>
                                  </p:childTnLst>
                                </p:cTn>
                              </p:par>
                            </p:childTnLst>
                          </p:cTn>
                        </p:par>
                        <p:par>
                          <p:cTn id="70" fill="hold">
                            <p:stCondLst>
                              <p:cond delay="3000"/>
                            </p:stCondLst>
                            <p:childTnLst>
                              <p:par>
                                <p:cTn id="71" presetID="22" presetClass="entr" presetSubtype="1" fill="hold" grpId="0"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up)">
                                      <p:cBhvr>
                                        <p:cTn id="73" dur="500"/>
                                        <p:tgtEl>
                                          <p:spTgt spid="43"/>
                                        </p:tgtEl>
                                      </p:cBhvr>
                                    </p:animEffect>
                                  </p:childTnLst>
                                </p:cTn>
                              </p:par>
                            </p:childTnLst>
                          </p:cTn>
                        </p:par>
                        <p:par>
                          <p:cTn id="74" fill="hold">
                            <p:stCondLst>
                              <p:cond delay="3500"/>
                            </p:stCondLst>
                            <p:childTnLst>
                              <p:par>
                                <p:cTn id="75" presetID="22" presetClass="entr" presetSubtype="2" repeatCount="2000" fill="hold" nodeType="afterEffect">
                                  <p:stCondLst>
                                    <p:cond delay="0"/>
                                  </p:stCondLst>
                                  <p:childTnLst>
                                    <p:set>
                                      <p:cBhvr>
                                        <p:cTn id="76" dur="1" fill="hold">
                                          <p:stCondLst>
                                            <p:cond delay="0"/>
                                          </p:stCondLst>
                                        </p:cTn>
                                        <p:tgtEl>
                                          <p:spTgt spid="789"/>
                                        </p:tgtEl>
                                        <p:attrNameLst>
                                          <p:attrName>style.visibility</p:attrName>
                                        </p:attrNameLst>
                                      </p:cBhvr>
                                      <p:to>
                                        <p:strVal val="visible"/>
                                      </p:to>
                                    </p:set>
                                    <p:animEffect transition="in" filter="wipe(right)">
                                      <p:cBhvr>
                                        <p:cTn id="77" dur="500"/>
                                        <p:tgtEl>
                                          <p:spTgt spid="78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879"/>
                                        </p:tgtEl>
                                        <p:attrNameLst>
                                          <p:attrName>style.visibility</p:attrName>
                                        </p:attrNameLst>
                                      </p:cBhvr>
                                      <p:to>
                                        <p:strVal val="visible"/>
                                      </p:to>
                                    </p:set>
                                    <p:animEffect transition="in" filter="wipe(up)">
                                      <p:cBhvr>
                                        <p:cTn id="82" dur="500"/>
                                        <p:tgtEl>
                                          <p:spTgt spid="879"/>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wipe(up)">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880"/>
                                        </p:tgtEl>
                                        <p:attrNameLst>
                                          <p:attrName>style.visibility</p:attrName>
                                        </p:attrNameLst>
                                      </p:cBhvr>
                                      <p:to>
                                        <p:strVal val="visible"/>
                                      </p:to>
                                    </p:set>
                                    <p:animEffect transition="in" filter="wipe(up)">
                                      <p:cBhvr>
                                        <p:cTn id="91" dur="500"/>
                                        <p:tgtEl>
                                          <p:spTgt spid="88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881"/>
                                        </p:tgtEl>
                                        <p:attrNameLst>
                                          <p:attrName>style.visibility</p:attrName>
                                        </p:attrNameLst>
                                      </p:cBhvr>
                                      <p:to>
                                        <p:strVal val="visible"/>
                                      </p:to>
                                    </p:set>
                                    <p:animEffect transition="in" filter="wipe(up)">
                                      <p:cBhvr>
                                        <p:cTn id="96" dur="500"/>
                                        <p:tgtEl>
                                          <p:spTgt spid="88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886"/>
                                        </p:tgtEl>
                                        <p:attrNameLst>
                                          <p:attrName>style.visibility</p:attrName>
                                        </p:attrNameLst>
                                      </p:cBhvr>
                                      <p:to>
                                        <p:strVal val="visible"/>
                                      </p:to>
                                    </p:set>
                                    <p:animEffect transition="in" filter="wipe(up)">
                                      <p:cBhvr>
                                        <p:cTn id="101" dur="500"/>
                                        <p:tgtEl>
                                          <p:spTgt spid="88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887"/>
                                        </p:tgtEl>
                                        <p:attrNameLst>
                                          <p:attrName>style.visibility</p:attrName>
                                        </p:attrNameLst>
                                      </p:cBhvr>
                                      <p:to>
                                        <p:strVal val="visible"/>
                                      </p:to>
                                    </p:set>
                                    <p:animEffect transition="in" filter="wipe(up)">
                                      <p:cBhvr>
                                        <p:cTn id="106" dur="500"/>
                                        <p:tgtEl>
                                          <p:spTgt spid="887"/>
                                        </p:tgtEl>
                                      </p:cBhvr>
                                    </p:animEffect>
                                  </p:childTnLst>
                                </p:cTn>
                              </p:par>
                              <p:par>
                                <p:cTn id="107" presetID="22" presetClass="entr" presetSubtype="1" fill="hold" nodeType="withEffect">
                                  <p:stCondLst>
                                    <p:cond delay="0"/>
                                  </p:stCondLst>
                                  <p:childTnLst>
                                    <p:set>
                                      <p:cBhvr>
                                        <p:cTn id="108" dur="1" fill="hold">
                                          <p:stCondLst>
                                            <p:cond delay="0"/>
                                          </p:stCondLst>
                                        </p:cTn>
                                        <p:tgtEl>
                                          <p:spTgt spid="888"/>
                                        </p:tgtEl>
                                        <p:attrNameLst>
                                          <p:attrName>style.visibility</p:attrName>
                                        </p:attrNameLst>
                                      </p:cBhvr>
                                      <p:to>
                                        <p:strVal val="visible"/>
                                      </p:to>
                                    </p:set>
                                    <p:animEffect transition="in" filter="wipe(up)">
                                      <p:cBhvr>
                                        <p:cTn id="109" dur="500"/>
                                        <p:tgtEl>
                                          <p:spTgt spid="88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2" fill="hold" grpId="0" nodeType="clickEffect">
                                  <p:stCondLst>
                                    <p:cond delay="0"/>
                                  </p:stCondLst>
                                  <p:childTnLst>
                                    <p:set>
                                      <p:cBhvr>
                                        <p:cTn id="113" dur="1" fill="hold">
                                          <p:stCondLst>
                                            <p:cond delay="0"/>
                                          </p:stCondLst>
                                        </p:cTn>
                                        <p:tgtEl>
                                          <p:spTgt spid="848"/>
                                        </p:tgtEl>
                                        <p:attrNameLst>
                                          <p:attrName>style.visibility</p:attrName>
                                        </p:attrNameLst>
                                      </p:cBhvr>
                                      <p:to>
                                        <p:strVal val="visible"/>
                                      </p:to>
                                    </p:set>
                                    <p:animEffect transition="in" filter="wipe(right)">
                                      <p:cBhvr>
                                        <p:cTn id="114" dur="500"/>
                                        <p:tgtEl>
                                          <p:spTgt spid="848"/>
                                        </p:tgtEl>
                                      </p:cBhvr>
                                    </p:animEffect>
                                  </p:childTnLst>
                                </p:cTn>
                              </p:par>
                            </p:childTnLst>
                          </p:cTn>
                        </p:par>
                        <p:par>
                          <p:cTn id="115" fill="hold">
                            <p:stCondLst>
                              <p:cond delay="500"/>
                            </p:stCondLst>
                            <p:childTnLst>
                              <p:par>
                                <p:cTn id="116" presetID="22" presetClass="entr" presetSubtype="1" fill="hold" grpId="0" nodeType="afterEffect">
                                  <p:stCondLst>
                                    <p:cond delay="0"/>
                                  </p:stCondLst>
                                  <p:childTnLst>
                                    <p:set>
                                      <p:cBhvr>
                                        <p:cTn id="117" dur="1" fill="hold">
                                          <p:stCondLst>
                                            <p:cond delay="0"/>
                                          </p:stCondLst>
                                        </p:cTn>
                                        <p:tgtEl>
                                          <p:spTgt spid="849"/>
                                        </p:tgtEl>
                                        <p:attrNameLst>
                                          <p:attrName>style.visibility</p:attrName>
                                        </p:attrNameLst>
                                      </p:cBhvr>
                                      <p:to>
                                        <p:strVal val="visible"/>
                                      </p:to>
                                    </p:set>
                                    <p:animEffect transition="in" filter="wipe(up)">
                                      <p:cBhvr>
                                        <p:cTn id="118" dur="500"/>
                                        <p:tgtEl>
                                          <p:spTgt spid="849"/>
                                        </p:tgtEl>
                                      </p:cBhvr>
                                    </p:animEffect>
                                  </p:childTnLst>
                                </p:cTn>
                              </p:par>
                            </p:childTnLst>
                          </p:cTn>
                        </p:par>
                        <p:par>
                          <p:cTn id="119" fill="hold">
                            <p:stCondLst>
                              <p:cond delay="1000"/>
                            </p:stCondLst>
                            <p:childTnLst>
                              <p:par>
                                <p:cTn id="120" presetID="22" presetClass="entr" presetSubtype="1" fill="hold" grpId="0" nodeType="afterEffect">
                                  <p:stCondLst>
                                    <p:cond delay="0"/>
                                  </p:stCondLst>
                                  <p:childTnLst>
                                    <p:set>
                                      <p:cBhvr>
                                        <p:cTn id="121" dur="1" fill="hold">
                                          <p:stCondLst>
                                            <p:cond delay="0"/>
                                          </p:stCondLst>
                                        </p:cTn>
                                        <p:tgtEl>
                                          <p:spTgt spid="82"/>
                                        </p:tgtEl>
                                        <p:attrNameLst>
                                          <p:attrName>style.visibility</p:attrName>
                                        </p:attrNameLst>
                                      </p:cBhvr>
                                      <p:to>
                                        <p:strVal val="visible"/>
                                      </p:to>
                                    </p:set>
                                    <p:animEffect transition="in" filter="wipe(up)">
                                      <p:cBhvr>
                                        <p:cTn id="12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82" grpId="0"/>
      <p:bldP spid="681" grpId="0" animBg="1"/>
      <p:bldP spid="722" grpId="0" animBg="1"/>
      <p:bldP spid="441" grpId="0" animBg="1"/>
      <p:bldP spid="821" grpId="0" animBg="1"/>
      <p:bldP spid="848" grpId="0" animBg="1"/>
      <p:bldP spid="84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圆角矩形 866"/>
          <p:cNvSpPr/>
          <p:nvPr/>
        </p:nvSpPr>
        <p:spPr>
          <a:xfrm>
            <a:off x="2647392" y="4739086"/>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866" name="圆角矩形 865"/>
          <p:cNvSpPr/>
          <p:nvPr/>
        </p:nvSpPr>
        <p:spPr>
          <a:xfrm>
            <a:off x="3478286" y="3892723"/>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800" b="1" u="sng" kern="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65" name="圆角矩形 864"/>
          <p:cNvSpPr/>
          <p:nvPr/>
        </p:nvSpPr>
        <p:spPr>
          <a:xfrm>
            <a:off x="4309180" y="3046360"/>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800" b="1" u="sng" kern="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64" name="圆角矩形 863"/>
          <p:cNvSpPr/>
          <p:nvPr/>
        </p:nvSpPr>
        <p:spPr>
          <a:xfrm>
            <a:off x="5140074" y="2199997"/>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800" b="1" u="sng" kern="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 name="标题 1"/>
          <p:cNvSpPr>
            <a:spLocks noGrp="1"/>
          </p:cNvSpPr>
          <p:nvPr>
            <p:ph type="title"/>
          </p:nvPr>
        </p:nvSpPr>
        <p:spPr>
          <a:effectLst/>
        </p:spPr>
        <p:txBody>
          <a:bodyPr/>
          <a:lstStyle/>
          <a:p>
            <a:r>
              <a:rPr lang="zh-CN" altLang="en-US" dirty="0"/>
              <a:t>横向进位阵列乘法器</a:t>
            </a:r>
            <a:endParaRPr lang="zh-CN" altLang="en-US" dirty="0"/>
          </a:p>
        </p:txBody>
      </p:sp>
      <p:sp>
        <p:nvSpPr>
          <p:cNvPr id="6" name="Text Box 3"/>
          <p:cNvSpPr txBox="1">
            <a:spLocks noChangeArrowheads="1"/>
          </p:cNvSpPr>
          <p:nvPr/>
        </p:nvSpPr>
        <p:spPr bwMode="auto">
          <a:xfrm>
            <a:off x="6332738"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Text Box 4"/>
          <p:cNvSpPr txBox="1">
            <a:spLocks noChangeArrowheads="1"/>
          </p:cNvSpPr>
          <p:nvPr/>
        </p:nvSpPr>
        <p:spPr bwMode="auto">
          <a:xfrm>
            <a:off x="7151490" y="1894285"/>
            <a:ext cx="761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Text Box 5"/>
          <p:cNvSpPr txBox="1">
            <a:spLocks noChangeArrowheads="1"/>
          </p:cNvSpPr>
          <p:nvPr/>
        </p:nvSpPr>
        <p:spPr bwMode="auto">
          <a:xfrm>
            <a:off x="7957542"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Text Box 6"/>
          <p:cNvSpPr txBox="1">
            <a:spLocks noChangeArrowheads="1"/>
          </p:cNvSpPr>
          <p:nvPr/>
        </p:nvSpPr>
        <p:spPr bwMode="auto">
          <a:xfrm>
            <a:off x="8788994"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Text Box 7"/>
          <p:cNvSpPr txBox="1">
            <a:spLocks noChangeArrowheads="1"/>
          </p:cNvSpPr>
          <p:nvPr/>
        </p:nvSpPr>
        <p:spPr bwMode="auto">
          <a:xfrm>
            <a:off x="5490989"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2" name="Text Box 9"/>
          <p:cNvSpPr txBox="1">
            <a:spLocks noChangeArrowheads="1"/>
          </p:cNvSpPr>
          <p:nvPr/>
        </p:nvSpPr>
        <p:spPr bwMode="auto">
          <a:xfrm>
            <a:off x="5519564"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Text Box 10"/>
          <p:cNvSpPr txBox="1">
            <a:spLocks noChangeArrowheads="1"/>
          </p:cNvSpPr>
          <p:nvPr/>
        </p:nvSpPr>
        <p:spPr bwMode="auto">
          <a:xfrm>
            <a:off x="6332738"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Text Box 11"/>
          <p:cNvSpPr txBox="1">
            <a:spLocks noChangeArrowheads="1"/>
          </p:cNvSpPr>
          <p:nvPr/>
        </p:nvSpPr>
        <p:spPr bwMode="auto">
          <a:xfrm>
            <a:off x="7151490"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Text Box 12"/>
          <p:cNvSpPr txBox="1">
            <a:spLocks noChangeArrowheads="1"/>
          </p:cNvSpPr>
          <p:nvPr/>
        </p:nvSpPr>
        <p:spPr bwMode="auto">
          <a:xfrm>
            <a:off x="7970242"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6" name="Text Box 13"/>
          <p:cNvSpPr txBox="1">
            <a:spLocks noChangeArrowheads="1"/>
          </p:cNvSpPr>
          <p:nvPr/>
        </p:nvSpPr>
        <p:spPr bwMode="auto">
          <a:xfrm>
            <a:off x="4712774"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8" name="Text Box 15"/>
          <p:cNvSpPr txBox="1">
            <a:spLocks noChangeArrowheads="1"/>
          </p:cNvSpPr>
          <p:nvPr/>
        </p:nvSpPr>
        <p:spPr bwMode="auto">
          <a:xfrm>
            <a:off x="4684199"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9" name="Text Box 16"/>
          <p:cNvSpPr txBox="1">
            <a:spLocks noChangeArrowheads="1"/>
          </p:cNvSpPr>
          <p:nvPr/>
        </p:nvSpPr>
        <p:spPr bwMode="auto">
          <a:xfrm>
            <a:off x="5506864"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0" name="Text Box 17"/>
          <p:cNvSpPr txBox="1">
            <a:spLocks noChangeArrowheads="1"/>
          </p:cNvSpPr>
          <p:nvPr/>
        </p:nvSpPr>
        <p:spPr bwMode="auto">
          <a:xfrm>
            <a:off x="6332738"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1" name="Text Box 18"/>
          <p:cNvSpPr txBox="1">
            <a:spLocks noChangeArrowheads="1"/>
          </p:cNvSpPr>
          <p:nvPr/>
        </p:nvSpPr>
        <p:spPr bwMode="auto">
          <a:xfrm>
            <a:off x="7151490"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2" name="Text Box 19"/>
          <p:cNvSpPr txBox="1">
            <a:spLocks noChangeArrowheads="1"/>
          </p:cNvSpPr>
          <p:nvPr/>
        </p:nvSpPr>
        <p:spPr bwMode="auto">
          <a:xfrm>
            <a:off x="3883070"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4" name="Text Box 21"/>
          <p:cNvSpPr txBox="1">
            <a:spLocks noChangeArrowheads="1"/>
          </p:cNvSpPr>
          <p:nvPr/>
        </p:nvSpPr>
        <p:spPr bwMode="auto">
          <a:xfrm>
            <a:off x="3873545"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Text Box 22"/>
          <p:cNvSpPr txBox="1">
            <a:spLocks noChangeArrowheads="1"/>
          </p:cNvSpPr>
          <p:nvPr/>
        </p:nvSpPr>
        <p:spPr bwMode="auto">
          <a:xfrm>
            <a:off x="4671499"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Text Box 23"/>
          <p:cNvSpPr txBox="1">
            <a:spLocks noChangeArrowheads="1"/>
          </p:cNvSpPr>
          <p:nvPr/>
        </p:nvSpPr>
        <p:spPr bwMode="auto">
          <a:xfrm>
            <a:off x="5519564"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Text Box 24"/>
          <p:cNvSpPr txBox="1">
            <a:spLocks noChangeArrowheads="1"/>
          </p:cNvSpPr>
          <p:nvPr/>
        </p:nvSpPr>
        <p:spPr bwMode="auto">
          <a:xfrm>
            <a:off x="6332738"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Text Box 25"/>
          <p:cNvSpPr txBox="1">
            <a:spLocks noChangeArrowheads="1"/>
          </p:cNvSpPr>
          <p:nvPr/>
        </p:nvSpPr>
        <p:spPr bwMode="auto">
          <a:xfrm>
            <a:off x="3060700"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0" name="Text Box 27"/>
          <p:cNvSpPr txBox="1">
            <a:spLocks noChangeArrowheads="1"/>
          </p:cNvSpPr>
          <p:nvPr/>
        </p:nvSpPr>
        <p:spPr bwMode="auto">
          <a:xfrm>
            <a:off x="6332738"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1" name="Text Box 28"/>
          <p:cNvSpPr txBox="1">
            <a:spLocks noChangeArrowheads="1"/>
          </p:cNvSpPr>
          <p:nvPr/>
        </p:nvSpPr>
        <p:spPr bwMode="auto">
          <a:xfrm>
            <a:off x="7151490"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Text Box 29"/>
          <p:cNvSpPr txBox="1">
            <a:spLocks noChangeArrowheads="1"/>
          </p:cNvSpPr>
          <p:nvPr/>
        </p:nvSpPr>
        <p:spPr bwMode="auto">
          <a:xfrm>
            <a:off x="7970242"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Text Box 30"/>
          <p:cNvSpPr txBox="1">
            <a:spLocks noChangeArrowheads="1"/>
          </p:cNvSpPr>
          <p:nvPr/>
        </p:nvSpPr>
        <p:spPr bwMode="auto">
          <a:xfrm>
            <a:off x="8788994"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Text Box 31"/>
          <p:cNvSpPr txBox="1">
            <a:spLocks noChangeArrowheads="1"/>
          </p:cNvSpPr>
          <p:nvPr/>
        </p:nvSpPr>
        <p:spPr bwMode="auto">
          <a:xfrm>
            <a:off x="9607748" y="1048544"/>
            <a:ext cx="7771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2" name="Text Box 39"/>
          <p:cNvSpPr txBox="1">
            <a:spLocks noChangeArrowheads="1"/>
          </p:cNvSpPr>
          <p:nvPr/>
        </p:nvSpPr>
        <p:spPr bwMode="auto">
          <a:xfrm>
            <a:off x="6869708" y="5691981"/>
            <a:ext cx="5032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3</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3" name="Text Box 40"/>
          <p:cNvSpPr txBox="1">
            <a:spLocks noChangeArrowheads="1"/>
          </p:cNvSpPr>
          <p:nvPr/>
        </p:nvSpPr>
        <p:spPr bwMode="auto">
          <a:xfrm>
            <a:off x="7615634" y="5691981"/>
            <a:ext cx="576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2</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4" name="Text Box 41"/>
          <p:cNvSpPr txBox="1">
            <a:spLocks noChangeArrowheads="1"/>
          </p:cNvSpPr>
          <p:nvPr/>
        </p:nvSpPr>
        <p:spPr bwMode="auto">
          <a:xfrm>
            <a:off x="8447286" y="5691981"/>
            <a:ext cx="5746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5" name="Text Box 42"/>
          <p:cNvSpPr txBox="1">
            <a:spLocks noChangeArrowheads="1"/>
          </p:cNvSpPr>
          <p:nvPr/>
        </p:nvSpPr>
        <p:spPr bwMode="auto">
          <a:xfrm>
            <a:off x="9369953" y="5691981"/>
            <a:ext cx="504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0</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2" name="Text Box 32"/>
          <p:cNvSpPr txBox="1">
            <a:spLocks noChangeArrowheads="1"/>
          </p:cNvSpPr>
          <p:nvPr/>
        </p:nvSpPr>
        <p:spPr bwMode="auto">
          <a:xfrm>
            <a:off x="1792289" y="5691981"/>
            <a:ext cx="6492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9</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97" name="Line 38"/>
          <p:cNvSpPr>
            <a:spLocks noChangeShapeType="1"/>
          </p:cNvSpPr>
          <p:nvPr/>
        </p:nvSpPr>
        <p:spPr bwMode="auto">
          <a:xfrm>
            <a:off x="8750010"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98" name="Line 39"/>
          <p:cNvSpPr>
            <a:spLocks noChangeShapeType="1"/>
          </p:cNvSpPr>
          <p:nvPr/>
        </p:nvSpPr>
        <p:spPr bwMode="auto">
          <a:xfrm>
            <a:off x="8750010" y="1193144"/>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681" name="Line 39"/>
          <p:cNvSpPr>
            <a:spLocks noChangeShapeType="1"/>
          </p:cNvSpPr>
          <p:nvPr/>
        </p:nvSpPr>
        <p:spPr bwMode="auto">
          <a:xfrm>
            <a:off x="8749063" y="2654283"/>
            <a:ext cx="0" cy="305017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2" name="Line 39"/>
          <p:cNvSpPr>
            <a:spLocks noChangeShapeType="1"/>
          </p:cNvSpPr>
          <p:nvPr/>
        </p:nvSpPr>
        <p:spPr bwMode="auto">
          <a:xfrm>
            <a:off x="7919569" y="3493372"/>
            <a:ext cx="0" cy="2211087"/>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773" name="直接箭头连接符 772"/>
          <p:cNvCxnSpPr>
            <a:stCxn id="554" idx="2"/>
            <a:endCxn id="557" idx="6"/>
          </p:cNvCxnSpPr>
          <p:nvPr/>
        </p:nvCxnSpPr>
        <p:spPr>
          <a:xfrm flipH="1">
            <a:off x="8094946" y="246874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78" name="直接箭头连接符 777"/>
          <p:cNvCxnSpPr/>
          <p:nvPr/>
        </p:nvCxnSpPr>
        <p:spPr>
          <a:xfrm flipH="1">
            <a:off x="7267085" y="246850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89" name="直接箭头连接符 788"/>
          <p:cNvCxnSpPr/>
          <p:nvPr/>
        </p:nvCxnSpPr>
        <p:spPr>
          <a:xfrm flipH="1">
            <a:off x="7262754" y="332023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441" name="Line 40"/>
          <p:cNvSpPr>
            <a:spLocks noChangeShapeType="1"/>
          </p:cNvSpPr>
          <p:nvPr/>
        </p:nvSpPr>
        <p:spPr bwMode="auto">
          <a:xfrm flipH="1">
            <a:off x="8873105"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1" name="Line 40"/>
          <p:cNvSpPr>
            <a:spLocks noChangeShapeType="1"/>
          </p:cNvSpPr>
          <p:nvPr/>
        </p:nvSpPr>
        <p:spPr bwMode="auto">
          <a:xfrm flipH="1">
            <a:off x="8042211"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579" name="Oval 36"/>
          <p:cNvSpPr>
            <a:spLocks noChangeArrowheads="1"/>
          </p:cNvSpPr>
          <p:nvPr/>
        </p:nvSpPr>
        <p:spPr bwMode="auto">
          <a:xfrm>
            <a:off x="7752045" y="315857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0" name="文本框 579"/>
          <p:cNvSpPr txBox="1"/>
          <p:nvPr/>
        </p:nvSpPr>
        <p:spPr>
          <a:xfrm>
            <a:off x="7794182" y="307736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54" name="Oval 36"/>
          <p:cNvSpPr>
            <a:spLocks noChangeArrowheads="1"/>
          </p:cNvSpPr>
          <p:nvPr/>
        </p:nvSpPr>
        <p:spPr bwMode="auto">
          <a:xfrm>
            <a:off x="8579906"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5" name="文本框 554"/>
          <p:cNvSpPr txBox="1"/>
          <p:nvPr/>
        </p:nvSpPr>
        <p:spPr>
          <a:xfrm>
            <a:off x="8622043" y="222323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20" name="Line 38"/>
          <p:cNvSpPr>
            <a:spLocks noChangeShapeType="1"/>
          </p:cNvSpPr>
          <p:nvPr/>
        </p:nvSpPr>
        <p:spPr bwMode="auto">
          <a:xfrm>
            <a:off x="7920516"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21" name="Line 39"/>
          <p:cNvSpPr>
            <a:spLocks noChangeShapeType="1"/>
          </p:cNvSpPr>
          <p:nvPr/>
        </p:nvSpPr>
        <p:spPr bwMode="auto">
          <a:xfrm>
            <a:off x="7920516" y="1193144"/>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24" name="Line 39"/>
          <p:cNvSpPr>
            <a:spLocks noChangeShapeType="1"/>
          </p:cNvSpPr>
          <p:nvPr/>
        </p:nvSpPr>
        <p:spPr bwMode="auto">
          <a:xfrm>
            <a:off x="7919569" y="2654283"/>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06" name="Line 40"/>
          <p:cNvSpPr>
            <a:spLocks noChangeShapeType="1"/>
          </p:cNvSpPr>
          <p:nvPr/>
        </p:nvSpPr>
        <p:spPr bwMode="auto">
          <a:xfrm flipH="1">
            <a:off x="8042211"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57" name="Oval 36"/>
          <p:cNvSpPr>
            <a:spLocks noChangeArrowheads="1"/>
          </p:cNvSpPr>
          <p:nvPr/>
        </p:nvSpPr>
        <p:spPr bwMode="auto">
          <a:xfrm>
            <a:off x="7752045"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8" name="文本框 557"/>
          <p:cNvSpPr txBox="1"/>
          <p:nvPr/>
        </p:nvSpPr>
        <p:spPr>
          <a:xfrm>
            <a:off x="7794182" y="222323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44" name="Line 38"/>
          <p:cNvSpPr>
            <a:spLocks noChangeShapeType="1"/>
          </p:cNvSpPr>
          <p:nvPr/>
        </p:nvSpPr>
        <p:spPr bwMode="auto">
          <a:xfrm>
            <a:off x="2955512" y="4175206"/>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800" b="1" u="sng" kern="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6" name="Line 39"/>
          <p:cNvSpPr>
            <a:spLocks noChangeShapeType="1"/>
          </p:cNvSpPr>
          <p:nvPr/>
        </p:nvSpPr>
        <p:spPr bwMode="auto">
          <a:xfrm>
            <a:off x="3781565" y="4343799"/>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28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8" name="Text Box 35"/>
          <p:cNvSpPr txBox="1">
            <a:spLocks noChangeArrowheads="1"/>
          </p:cNvSpPr>
          <p:nvPr/>
        </p:nvSpPr>
        <p:spPr bwMode="auto">
          <a:xfrm>
            <a:off x="3348434" y="5691981"/>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7</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15" name="Oval 36"/>
          <p:cNvSpPr>
            <a:spLocks noChangeArrowheads="1"/>
          </p:cNvSpPr>
          <p:nvPr/>
        </p:nvSpPr>
        <p:spPr bwMode="auto">
          <a:xfrm>
            <a:off x="3613678"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6" name="文本框 615"/>
          <p:cNvSpPr txBox="1"/>
          <p:nvPr/>
        </p:nvSpPr>
        <p:spPr>
          <a:xfrm>
            <a:off x="3655815"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50" name="Line 39"/>
          <p:cNvSpPr>
            <a:spLocks noChangeShapeType="1"/>
          </p:cNvSpPr>
          <p:nvPr/>
        </p:nvSpPr>
        <p:spPr bwMode="auto">
          <a:xfrm>
            <a:off x="3789276" y="5188267"/>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cxnSp>
        <p:nvCxnSpPr>
          <p:cNvPr id="804" name="直接箭头连接符 803"/>
          <p:cNvCxnSpPr/>
          <p:nvPr/>
        </p:nvCxnSpPr>
        <p:spPr>
          <a:xfrm flipH="1">
            <a:off x="3117741" y="5028756"/>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31" name="Line 40"/>
          <p:cNvSpPr>
            <a:spLocks noChangeShapeType="1"/>
          </p:cNvSpPr>
          <p:nvPr/>
        </p:nvSpPr>
        <p:spPr bwMode="auto">
          <a:xfrm flipH="1">
            <a:off x="3907820"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6" name="Line 40"/>
          <p:cNvSpPr>
            <a:spLocks noChangeShapeType="1"/>
          </p:cNvSpPr>
          <p:nvPr/>
        </p:nvSpPr>
        <p:spPr bwMode="auto">
          <a:xfrm flipH="1">
            <a:off x="3901486"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643" name="Oval 36"/>
          <p:cNvSpPr>
            <a:spLocks noChangeArrowheads="1"/>
          </p:cNvSpPr>
          <p:nvPr/>
        </p:nvSpPr>
        <p:spPr bwMode="auto">
          <a:xfrm>
            <a:off x="3613678"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4" name="文本框 643"/>
          <p:cNvSpPr txBox="1"/>
          <p:nvPr/>
        </p:nvSpPr>
        <p:spPr>
          <a:xfrm>
            <a:off x="3655815"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41" name="Line 39"/>
          <p:cNvSpPr>
            <a:spLocks noChangeShapeType="1"/>
          </p:cNvSpPr>
          <p:nvPr/>
        </p:nvSpPr>
        <p:spPr bwMode="auto">
          <a:xfrm>
            <a:off x="3784748" y="3317968"/>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8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7" name="Text Box 34"/>
          <p:cNvSpPr txBox="1">
            <a:spLocks noChangeArrowheads="1"/>
          </p:cNvSpPr>
          <p:nvPr/>
        </p:nvSpPr>
        <p:spPr bwMode="auto">
          <a:xfrm>
            <a:off x="2682875" y="5691981"/>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8</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51" name="Line 39"/>
          <p:cNvSpPr>
            <a:spLocks noChangeShapeType="1"/>
          </p:cNvSpPr>
          <p:nvPr/>
        </p:nvSpPr>
        <p:spPr bwMode="auto">
          <a:xfrm>
            <a:off x="2963924" y="5188267"/>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37" name="Line 40"/>
          <p:cNvSpPr>
            <a:spLocks noChangeShapeType="1"/>
          </p:cNvSpPr>
          <p:nvPr/>
        </p:nvSpPr>
        <p:spPr bwMode="auto">
          <a:xfrm flipH="1">
            <a:off x="3075860"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641" name="Oval 36"/>
          <p:cNvSpPr>
            <a:spLocks noChangeArrowheads="1"/>
          </p:cNvSpPr>
          <p:nvPr/>
        </p:nvSpPr>
        <p:spPr bwMode="auto">
          <a:xfrm>
            <a:off x="2785817"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2" name="文本框 641"/>
          <p:cNvSpPr txBox="1"/>
          <p:nvPr/>
        </p:nvSpPr>
        <p:spPr>
          <a:xfrm>
            <a:off x="2827954"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45" name="Line 39"/>
          <p:cNvSpPr>
            <a:spLocks noChangeShapeType="1"/>
          </p:cNvSpPr>
          <p:nvPr/>
        </p:nvSpPr>
        <p:spPr bwMode="auto">
          <a:xfrm>
            <a:off x="2954565" y="4175206"/>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8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48" name="Line 38"/>
          <p:cNvSpPr>
            <a:spLocks noChangeShapeType="1"/>
          </p:cNvSpPr>
          <p:nvPr/>
        </p:nvSpPr>
        <p:spPr bwMode="auto">
          <a:xfrm>
            <a:off x="2107989" y="5028756"/>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8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49" name="Line 39"/>
          <p:cNvSpPr>
            <a:spLocks noChangeShapeType="1"/>
          </p:cNvSpPr>
          <p:nvPr/>
        </p:nvSpPr>
        <p:spPr bwMode="auto">
          <a:xfrm>
            <a:off x="2107042" y="5028756"/>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55" name="Line 38"/>
          <p:cNvSpPr>
            <a:spLocks noChangeShapeType="1"/>
          </p:cNvSpPr>
          <p:nvPr/>
        </p:nvSpPr>
        <p:spPr bwMode="auto">
          <a:xfrm>
            <a:off x="9587423"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56" name="Line 39"/>
          <p:cNvSpPr>
            <a:spLocks noChangeShapeType="1"/>
          </p:cNvSpPr>
          <p:nvPr/>
        </p:nvSpPr>
        <p:spPr bwMode="auto">
          <a:xfrm>
            <a:off x="9587423" y="1193144"/>
            <a:ext cx="0" cy="4499689"/>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786" name="直接箭头连接符 785"/>
          <p:cNvCxnSpPr/>
          <p:nvPr/>
        </p:nvCxnSpPr>
        <p:spPr>
          <a:xfrm flipH="1">
            <a:off x="8917906" y="246874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8" name="Rectangle 151"/>
          <p:cNvSpPr>
            <a:spLocks noChangeArrowheads="1"/>
          </p:cNvSpPr>
          <p:nvPr/>
        </p:nvSpPr>
        <p:spPr bwMode="auto">
          <a:xfrm>
            <a:off x="9329590" y="2297184"/>
            <a:ext cx="292068"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3" name="直接箭头连接符 792"/>
          <p:cNvCxnSpPr/>
          <p:nvPr/>
        </p:nvCxnSpPr>
        <p:spPr>
          <a:xfrm flipH="1">
            <a:off x="8085714" y="332023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9" name="Rectangle 151"/>
          <p:cNvSpPr>
            <a:spLocks noChangeArrowheads="1"/>
          </p:cNvSpPr>
          <p:nvPr/>
        </p:nvSpPr>
        <p:spPr bwMode="auto">
          <a:xfrm>
            <a:off x="8500598" y="3146087"/>
            <a:ext cx="292068"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80" name="直接箭头连接符 779"/>
          <p:cNvCxnSpPr/>
          <p:nvPr/>
        </p:nvCxnSpPr>
        <p:spPr>
          <a:xfrm flipH="1">
            <a:off x="6440162" y="246850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0" name="直接箭头连接符 789"/>
          <p:cNvCxnSpPr/>
          <p:nvPr/>
        </p:nvCxnSpPr>
        <p:spPr>
          <a:xfrm flipH="1">
            <a:off x="6434893" y="331998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5" name="直接箭头连接符 794"/>
          <p:cNvCxnSpPr/>
          <p:nvPr/>
        </p:nvCxnSpPr>
        <p:spPr>
          <a:xfrm flipH="1">
            <a:off x="6442219" y="417713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605" name="Oval 36"/>
          <p:cNvSpPr>
            <a:spLocks noChangeArrowheads="1"/>
          </p:cNvSpPr>
          <p:nvPr/>
        </p:nvSpPr>
        <p:spPr bwMode="auto">
          <a:xfrm>
            <a:off x="6924184" y="401269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06" name="文本框 605"/>
          <p:cNvSpPr txBox="1"/>
          <p:nvPr/>
        </p:nvSpPr>
        <p:spPr>
          <a:xfrm>
            <a:off x="6966321" y="393149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77" name="Oval 36"/>
          <p:cNvSpPr>
            <a:spLocks noChangeArrowheads="1"/>
          </p:cNvSpPr>
          <p:nvPr/>
        </p:nvSpPr>
        <p:spPr bwMode="auto">
          <a:xfrm>
            <a:off x="6924184" y="315857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8" name="文本框 577"/>
          <p:cNvSpPr txBox="1"/>
          <p:nvPr/>
        </p:nvSpPr>
        <p:spPr>
          <a:xfrm>
            <a:off x="6966321" y="307736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60" name="Oval 36"/>
          <p:cNvSpPr>
            <a:spLocks noChangeArrowheads="1"/>
          </p:cNvSpPr>
          <p:nvPr/>
        </p:nvSpPr>
        <p:spPr bwMode="auto">
          <a:xfrm>
            <a:off x="6924184"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1" name="文本框 560"/>
          <p:cNvSpPr txBox="1"/>
          <p:nvPr/>
        </p:nvSpPr>
        <p:spPr>
          <a:xfrm>
            <a:off x="6966321" y="222323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nvGrpSpPr>
          <p:cNvPr id="727" name="Group 36"/>
          <p:cNvGrpSpPr/>
          <p:nvPr/>
        </p:nvGrpSpPr>
        <p:grpSpPr bwMode="auto">
          <a:xfrm>
            <a:off x="7095699" y="1187043"/>
            <a:ext cx="168608" cy="4505502"/>
            <a:chOff x="13" y="6"/>
            <a:chExt cx="178" cy="2325"/>
          </a:xfrm>
          <a:effectLst/>
        </p:grpSpPr>
        <p:sp>
          <p:nvSpPr>
            <p:cNvPr id="728" name="Line 38"/>
            <p:cNvSpPr>
              <a:spLocks noChangeShapeType="1"/>
            </p:cNvSpPr>
            <p:nvPr/>
          </p:nvSpPr>
          <p:spPr bwMode="auto">
            <a:xfrm>
              <a:off x="14" y="6"/>
              <a:ext cx="17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9" name="Line 39"/>
            <p:cNvSpPr>
              <a:spLocks noChangeShapeType="1"/>
            </p:cNvSpPr>
            <p:nvPr/>
          </p:nvSpPr>
          <p:spPr bwMode="auto">
            <a:xfrm>
              <a:off x="14" y="7"/>
              <a:ext cx="0" cy="573"/>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0"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1" name="Line 39"/>
            <p:cNvSpPr>
              <a:spLocks noChangeShapeType="1"/>
            </p:cNvSpPr>
            <p:nvPr/>
          </p:nvSpPr>
          <p:spPr bwMode="auto">
            <a:xfrm>
              <a:off x="13" y="1635"/>
              <a:ext cx="0" cy="69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2"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cxnSp>
        <p:nvCxnSpPr>
          <p:cNvPr id="799" name="直接箭头连接符 798"/>
          <p:cNvCxnSpPr/>
          <p:nvPr/>
        </p:nvCxnSpPr>
        <p:spPr>
          <a:xfrm flipH="1">
            <a:off x="7265179" y="417713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8" name="Line 40"/>
          <p:cNvSpPr>
            <a:spLocks noChangeShapeType="1"/>
          </p:cNvSpPr>
          <p:nvPr/>
        </p:nvSpPr>
        <p:spPr bwMode="auto">
          <a:xfrm flipH="1">
            <a:off x="7219256"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22" name="Line 40"/>
          <p:cNvSpPr>
            <a:spLocks noChangeShapeType="1"/>
          </p:cNvSpPr>
          <p:nvPr/>
        </p:nvSpPr>
        <p:spPr bwMode="auto">
          <a:xfrm flipH="1">
            <a:off x="7211317"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7" name="Line 40"/>
          <p:cNvSpPr>
            <a:spLocks noChangeShapeType="1"/>
          </p:cNvSpPr>
          <p:nvPr/>
        </p:nvSpPr>
        <p:spPr bwMode="auto">
          <a:xfrm flipH="1">
            <a:off x="7219776"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70" name="Rectangle 151"/>
          <p:cNvSpPr>
            <a:spLocks noChangeArrowheads="1"/>
          </p:cNvSpPr>
          <p:nvPr/>
        </p:nvSpPr>
        <p:spPr bwMode="auto">
          <a:xfrm>
            <a:off x="7671606" y="4005623"/>
            <a:ext cx="292068"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41" name="Text Box 38"/>
          <p:cNvSpPr txBox="1">
            <a:spLocks noChangeArrowheads="1"/>
          </p:cNvSpPr>
          <p:nvPr/>
        </p:nvSpPr>
        <p:spPr bwMode="auto">
          <a:xfrm>
            <a:off x="5992019" y="5691981"/>
            <a:ext cx="5778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4</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21" name="Oval 36"/>
          <p:cNvSpPr>
            <a:spLocks noChangeArrowheads="1"/>
          </p:cNvSpPr>
          <p:nvPr/>
        </p:nvSpPr>
        <p:spPr bwMode="auto">
          <a:xfrm>
            <a:off x="6097261"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22" name="文本框 621"/>
          <p:cNvSpPr txBox="1"/>
          <p:nvPr/>
        </p:nvSpPr>
        <p:spPr>
          <a:xfrm>
            <a:off x="6139398"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34" name="Line 39"/>
          <p:cNvSpPr>
            <a:spLocks noChangeShapeType="1"/>
          </p:cNvSpPr>
          <p:nvPr/>
        </p:nvSpPr>
        <p:spPr bwMode="auto">
          <a:xfrm>
            <a:off x="6267264" y="5188267"/>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6" name="Line 38"/>
          <p:cNvSpPr>
            <a:spLocks noChangeShapeType="1"/>
          </p:cNvSpPr>
          <p:nvPr/>
        </p:nvSpPr>
        <p:spPr bwMode="auto">
          <a:xfrm>
            <a:off x="6268299" y="1187043"/>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37" name="Line 39"/>
          <p:cNvSpPr>
            <a:spLocks noChangeShapeType="1"/>
          </p:cNvSpPr>
          <p:nvPr/>
        </p:nvSpPr>
        <p:spPr bwMode="auto">
          <a:xfrm>
            <a:off x="6268299" y="1188981"/>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38" name="Line 39"/>
          <p:cNvSpPr>
            <a:spLocks noChangeShapeType="1"/>
          </p:cNvSpPr>
          <p:nvPr/>
        </p:nvSpPr>
        <p:spPr bwMode="auto">
          <a:xfrm>
            <a:off x="6267352" y="3489209"/>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39" name="Line 39"/>
          <p:cNvSpPr>
            <a:spLocks noChangeShapeType="1"/>
          </p:cNvSpPr>
          <p:nvPr/>
        </p:nvSpPr>
        <p:spPr bwMode="auto">
          <a:xfrm>
            <a:off x="6267352" y="4343801"/>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0" name="Line 39"/>
          <p:cNvSpPr>
            <a:spLocks noChangeShapeType="1"/>
          </p:cNvSpPr>
          <p:nvPr/>
        </p:nvSpPr>
        <p:spPr bwMode="auto">
          <a:xfrm>
            <a:off x="6267352" y="2650120"/>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82" name="直接箭头连接符 781"/>
          <p:cNvCxnSpPr/>
          <p:nvPr/>
        </p:nvCxnSpPr>
        <p:spPr>
          <a:xfrm flipH="1">
            <a:off x="5602927" y="246648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1" name="直接箭头连接符 790"/>
          <p:cNvCxnSpPr/>
          <p:nvPr/>
        </p:nvCxnSpPr>
        <p:spPr>
          <a:xfrm flipH="1">
            <a:off x="5607970" y="331998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6" name="直接箭头连接符 795"/>
          <p:cNvCxnSpPr/>
          <p:nvPr/>
        </p:nvCxnSpPr>
        <p:spPr>
          <a:xfrm flipH="1">
            <a:off x="5614358" y="417689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1" name="直接箭头连接符 800"/>
          <p:cNvCxnSpPr/>
          <p:nvPr/>
        </p:nvCxnSpPr>
        <p:spPr>
          <a:xfrm flipH="1">
            <a:off x="5609760" y="5031025"/>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5" name="直接箭头连接符 804"/>
          <p:cNvCxnSpPr/>
          <p:nvPr/>
        </p:nvCxnSpPr>
        <p:spPr>
          <a:xfrm flipH="1">
            <a:off x="6432720" y="5031025"/>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9" name="Line 40"/>
          <p:cNvSpPr>
            <a:spLocks noChangeShapeType="1"/>
          </p:cNvSpPr>
          <p:nvPr/>
        </p:nvSpPr>
        <p:spPr bwMode="auto">
          <a:xfrm flipH="1">
            <a:off x="6386775"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23" name="Line 40"/>
          <p:cNvSpPr>
            <a:spLocks noChangeShapeType="1"/>
          </p:cNvSpPr>
          <p:nvPr/>
        </p:nvSpPr>
        <p:spPr bwMode="auto">
          <a:xfrm flipH="1">
            <a:off x="6388362"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8" name="Line 40"/>
          <p:cNvSpPr>
            <a:spLocks noChangeShapeType="1"/>
          </p:cNvSpPr>
          <p:nvPr/>
        </p:nvSpPr>
        <p:spPr bwMode="auto">
          <a:xfrm flipH="1">
            <a:off x="6388882"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3" name="Line 40"/>
          <p:cNvSpPr>
            <a:spLocks noChangeShapeType="1"/>
          </p:cNvSpPr>
          <p:nvPr/>
        </p:nvSpPr>
        <p:spPr bwMode="auto">
          <a:xfrm flipH="1">
            <a:off x="6387816"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649" name="Oval 36"/>
          <p:cNvSpPr>
            <a:spLocks noChangeArrowheads="1"/>
          </p:cNvSpPr>
          <p:nvPr/>
        </p:nvSpPr>
        <p:spPr bwMode="auto">
          <a:xfrm>
            <a:off x="6097261"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50" name="文本框 649"/>
          <p:cNvSpPr txBox="1"/>
          <p:nvPr/>
        </p:nvSpPr>
        <p:spPr>
          <a:xfrm>
            <a:off x="6139398"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93" name="Oval 36"/>
          <p:cNvSpPr>
            <a:spLocks noChangeArrowheads="1"/>
          </p:cNvSpPr>
          <p:nvPr/>
        </p:nvSpPr>
        <p:spPr bwMode="auto">
          <a:xfrm>
            <a:off x="6097261"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4" name="文本框 593"/>
          <p:cNvSpPr txBox="1"/>
          <p:nvPr/>
        </p:nvSpPr>
        <p:spPr>
          <a:xfrm>
            <a:off x="6139398" y="307711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445" name="Oval 36"/>
          <p:cNvSpPr>
            <a:spLocks noChangeArrowheads="1"/>
          </p:cNvSpPr>
          <p:nvPr/>
        </p:nvSpPr>
        <p:spPr bwMode="auto">
          <a:xfrm>
            <a:off x="6097261" y="2304195"/>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6" name="文本框 445"/>
          <p:cNvSpPr txBox="1"/>
          <p:nvPr/>
        </p:nvSpPr>
        <p:spPr>
          <a:xfrm>
            <a:off x="6139398" y="2222987"/>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71" name="Rectangle 151"/>
          <p:cNvSpPr>
            <a:spLocks noChangeArrowheads="1"/>
          </p:cNvSpPr>
          <p:nvPr/>
        </p:nvSpPr>
        <p:spPr bwMode="auto">
          <a:xfrm>
            <a:off x="6849026" y="4886425"/>
            <a:ext cx="279244" cy="313932"/>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sp>
        <p:nvSpPr>
          <p:cNvPr id="40" name="Text Box 37"/>
          <p:cNvSpPr txBox="1">
            <a:spLocks noChangeArrowheads="1"/>
          </p:cNvSpPr>
          <p:nvPr/>
        </p:nvSpPr>
        <p:spPr bwMode="auto">
          <a:xfrm>
            <a:off x="5142905" y="5691981"/>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5</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19" name="Oval 36"/>
          <p:cNvSpPr>
            <a:spLocks noChangeArrowheads="1"/>
          </p:cNvSpPr>
          <p:nvPr/>
        </p:nvSpPr>
        <p:spPr bwMode="auto">
          <a:xfrm>
            <a:off x="5269400"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20" name="文本框 619"/>
          <p:cNvSpPr txBox="1"/>
          <p:nvPr/>
        </p:nvSpPr>
        <p:spPr>
          <a:xfrm>
            <a:off x="5311537"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42" name="Line 39"/>
          <p:cNvSpPr>
            <a:spLocks noChangeShapeType="1"/>
          </p:cNvSpPr>
          <p:nvPr/>
        </p:nvSpPr>
        <p:spPr bwMode="auto">
          <a:xfrm>
            <a:off x="5438917" y="5188267"/>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4" name="Line 38"/>
          <p:cNvSpPr>
            <a:spLocks noChangeShapeType="1"/>
          </p:cNvSpPr>
          <p:nvPr/>
        </p:nvSpPr>
        <p:spPr bwMode="auto">
          <a:xfrm>
            <a:off x="5439952" y="1187043"/>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5" name="Line 39"/>
          <p:cNvSpPr>
            <a:spLocks noChangeShapeType="1"/>
          </p:cNvSpPr>
          <p:nvPr/>
        </p:nvSpPr>
        <p:spPr bwMode="auto">
          <a:xfrm>
            <a:off x="5439952" y="1188981"/>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6" name="Line 39"/>
          <p:cNvSpPr>
            <a:spLocks noChangeShapeType="1"/>
          </p:cNvSpPr>
          <p:nvPr/>
        </p:nvSpPr>
        <p:spPr bwMode="auto">
          <a:xfrm>
            <a:off x="5439005" y="3489209"/>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7" name="Line 39"/>
          <p:cNvSpPr>
            <a:spLocks noChangeShapeType="1"/>
          </p:cNvSpPr>
          <p:nvPr/>
        </p:nvSpPr>
        <p:spPr bwMode="auto">
          <a:xfrm>
            <a:off x="5439005" y="4343801"/>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8" name="Line 39"/>
          <p:cNvSpPr>
            <a:spLocks noChangeShapeType="1"/>
          </p:cNvSpPr>
          <p:nvPr/>
        </p:nvSpPr>
        <p:spPr bwMode="auto">
          <a:xfrm>
            <a:off x="5439005" y="2650120"/>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52" name="Line 38"/>
          <p:cNvSpPr>
            <a:spLocks noChangeShapeType="1"/>
          </p:cNvSpPr>
          <p:nvPr/>
        </p:nvSpPr>
        <p:spPr bwMode="auto">
          <a:xfrm>
            <a:off x="4616610" y="2466023"/>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800" b="1" u="sng" kern="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792" name="直接箭头连接符 791"/>
          <p:cNvCxnSpPr/>
          <p:nvPr/>
        </p:nvCxnSpPr>
        <p:spPr>
          <a:xfrm flipH="1">
            <a:off x="4770735" y="331796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7" name="直接箭头连接符 796"/>
          <p:cNvCxnSpPr/>
          <p:nvPr/>
        </p:nvCxnSpPr>
        <p:spPr>
          <a:xfrm flipH="1">
            <a:off x="4787435" y="417689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2" name="直接箭头连接符 801"/>
          <p:cNvCxnSpPr/>
          <p:nvPr/>
        </p:nvCxnSpPr>
        <p:spPr>
          <a:xfrm flipH="1">
            <a:off x="4781899" y="503077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10" name="Line 40"/>
          <p:cNvSpPr>
            <a:spLocks noChangeShapeType="1"/>
          </p:cNvSpPr>
          <p:nvPr/>
        </p:nvSpPr>
        <p:spPr bwMode="auto">
          <a:xfrm flipH="1">
            <a:off x="5561149"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24" name="Line 40"/>
          <p:cNvSpPr>
            <a:spLocks noChangeShapeType="1"/>
          </p:cNvSpPr>
          <p:nvPr/>
        </p:nvSpPr>
        <p:spPr bwMode="auto">
          <a:xfrm flipH="1">
            <a:off x="5555881"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9" name="Line 40"/>
          <p:cNvSpPr>
            <a:spLocks noChangeShapeType="1"/>
          </p:cNvSpPr>
          <p:nvPr/>
        </p:nvSpPr>
        <p:spPr bwMode="auto">
          <a:xfrm flipH="1">
            <a:off x="5565927"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4" name="Line 40"/>
          <p:cNvSpPr>
            <a:spLocks noChangeShapeType="1"/>
          </p:cNvSpPr>
          <p:nvPr/>
        </p:nvSpPr>
        <p:spPr bwMode="auto">
          <a:xfrm flipH="1">
            <a:off x="5556922"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647" name="Oval 36"/>
          <p:cNvSpPr>
            <a:spLocks noChangeArrowheads="1"/>
          </p:cNvSpPr>
          <p:nvPr/>
        </p:nvSpPr>
        <p:spPr bwMode="auto">
          <a:xfrm>
            <a:off x="5269400"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8" name="文本框 647"/>
          <p:cNvSpPr txBox="1"/>
          <p:nvPr/>
        </p:nvSpPr>
        <p:spPr>
          <a:xfrm>
            <a:off x="5311537"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91" name="Oval 36"/>
          <p:cNvSpPr>
            <a:spLocks noChangeArrowheads="1"/>
          </p:cNvSpPr>
          <p:nvPr/>
        </p:nvSpPr>
        <p:spPr bwMode="auto">
          <a:xfrm>
            <a:off x="5269400"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2" name="文本框 591"/>
          <p:cNvSpPr txBox="1"/>
          <p:nvPr/>
        </p:nvSpPr>
        <p:spPr>
          <a:xfrm>
            <a:off x="5311537" y="307711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09" name="Oval 36"/>
          <p:cNvSpPr>
            <a:spLocks noChangeArrowheads="1"/>
          </p:cNvSpPr>
          <p:nvPr/>
        </p:nvSpPr>
        <p:spPr bwMode="auto">
          <a:xfrm>
            <a:off x="5269400" y="2304195"/>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0" name="文本框 509"/>
          <p:cNvSpPr txBox="1"/>
          <p:nvPr/>
        </p:nvSpPr>
        <p:spPr>
          <a:xfrm>
            <a:off x="5311537" y="2222987"/>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72" name="Rectangle 151"/>
          <p:cNvSpPr>
            <a:spLocks noChangeArrowheads="1"/>
          </p:cNvSpPr>
          <p:nvPr/>
        </p:nvSpPr>
        <p:spPr bwMode="auto">
          <a:xfrm>
            <a:off x="5624240" y="1048544"/>
            <a:ext cx="292068"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39" name="Text Box 36"/>
          <p:cNvSpPr txBox="1">
            <a:spLocks noChangeArrowheads="1"/>
          </p:cNvSpPr>
          <p:nvPr/>
        </p:nvSpPr>
        <p:spPr bwMode="auto">
          <a:xfrm>
            <a:off x="4223941" y="569198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6</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40" name="Line 38"/>
          <p:cNvSpPr>
            <a:spLocks noChangeShapeType="1"/>
          </p:cNvSpPr>
          <p:nvPr/>
        </p:nvSpPr>
        <p:spPr bwMode="auto">
          <a:xfrm>
            <a:off x="3785695" y="3317968"/>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800" b="1" u="sng" kern="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17" name="Oval 36"/>
          <p:cNvSpPr>
            <a:spLocks noChangeArrowheads="1"/>
          </p:cNvSpPr>
          <p:nvPr/>
        </p:nvSpPr>
        <p:spPr bwMode="auto">
          <a:xfrm>
            <a:off x="4441539"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8" name="文本框 617"/>
          <p:cNvSpPr txBox="1"/>
          <p:nvPr/>
        </p:nvSpPr>
        <p:spPr>
          <a:xfrm>
            <a:off x="4483676"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50" name="Line 39"/>
          <p:cNvSpPr>
            <a:spLocks noChangeShapeType="1"/>
          </p:cNvSpPr>
          <p:nvPr/>
        </p:nvSpPr>
        <p:spPr bwMode="auto">
          <a:xfrm>
            <a:off x="4614628" y="5188267"/>
            <a:ext cx="0" cy="516988"/>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753" name="Line 39"/>
          <p:cNvSpPr>
            <a:spLocks noChangeShapeType="1"/>
          </p:cNvSpPr>
          <p:nvPr/>
        </p:nvSpPr>
        <p:spPr bwMode="auto">
          <a:xfrm>
            <a:off x="4615663" y="2466023"/>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8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4" name="Line 39"/>
          <p:cNvSpPr>
            <a:spLocks noChangeShapeType="1"/>
          </p:cNvSpPr>
          <p:nvPr/>
        </p:nvSpPr>
        <p:spPr bwMode="auto">
          <a:xfrm>
            <a:off x="4614716" y="3489208"/>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28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5" name="Line 39"/>
          <p:cNvSpPr>
            <a:spLocks noChangeShapeType="1"/>
          </p:cNvSpPr>
          <p:nvPr/>
        </p:nvSpPr>
        <p:spPr bwMode="auto">
          <a:xfrm>
            <a:off x="4614716" y="4343799"/>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28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8" name="直接箭头连接符 797"/>
          <p:cNvCxnSpPr/>
          <p:nvPr/>
        </p:nvCxnSpPr>
        <p:spPr>
          <a:xfrm flipH="1">
            <a:off x="3950200" y="417487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3" name="直接箭头连接符 802"/>
          <p:cNvCxnSpPr/>
          <p:nvPr/>
        </p:nvCxnSpPr>
        <p:spPr>
          <a:xfrm flipH="1">
            <a:off x="3954976" y="503077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645" name="Oval 36"/>
          <p:cNvSpPr>
            <a:spLocks noChangeArrowheads="1"/>
          </p:cNvSpPr>
          <p:nvPr/>
        </p:nvSpPr>
        <p:spPr bwMode="auto">
          <a:xfrm>
            <a:off x="4441539"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6" name="文本框 645"/>
          <p:cNvSpPr txBox="1"/>
          <p:nvPr/>
        </p:nvSpPr>
        <p:spPr>
          <a:xfrm>
            <a:off x="4483676"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89" name="Oval 36"/>
          <p:cNvSpPr>
            <a:spLocks noChangeArrowheads="1"/>
          </p:cNvSpPr>
          <p:nvPr/>
        </p:nvSpPr>
        <p:spPr bwMode="auto">
          <a:xfrm>
            <a:off x="4441539"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800" i="0" u="none" strike="noStrike" kern="0" cap="none" spc="0" normalizeH="0" baseline="0" noProof="0" dirty="0">
              <a:ln>
                <a:noFill/>
              </a:ln>
              <a:solidFill>
                <a:srgbClr val="FF33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0" name="文本框 589"/>
          <p:cNvSpPr txBox="1"/>
          <p:nvPr/>
        </p:nvSpPr>
        <p:spPr>
          <a:xfrm>
            <a:off x="4483676" y="307711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82" name="Line 40"/>
          <p:cNvSpPr>
            <a:spLocks noChangeShapeType="1"/>
          </p:cNvSpPr>
          <p:nvPr/>
        </p:nvSpPr>
        <p:spPr bwMode="auto">
          <a:xfrm flipH="1">
            <a:off x="4730255"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83" name="Line 40"/>
          <p:cNvSpPr>
            <a:spLocks noChangeShapeType="1"/>
          </p:cNvSpPr>
          <p:nvPr/>
        </p:nvSpPr>
        <p:spPr bwMode="auto">
          <a:xfrm flipH="1">
            <a:off x="4733446"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84" name="Line 40"/>
          <p:cNvSpPr>
            <a:spLocks noChangeShapeType="1"/>
          </p:cNvSpPr>
          <p:nvPr/>
        </p:nvSpPr>
        <p:spPr bwMode="auto">
          <a:xfrm flipH="1">
            <a:off x="4733967"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8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88" name="组合 187"/>
          <p:cNvGrpSpPr/>
          <p:nvPr/>
        </p:nvGrpSpPr>
        <p:grpSpPr>
          <a:xfrm>
            <a:off x="3117741" y="2466480"/>
            <a:ext cx="5466928" cy="2564545"/>
            <a:chOff x="3117741" y="2466480"/>
            <a:chExt cx="5466928" cy="2564545"/>
          </a:xfrm>
        </p:grpSpPr>
        <p:cxnSp>
          <p:nvCxnSpPr>
            <p:cNvPr id="189" name="直接箭头连接符 188"/>
            <p:cNvCxnSpPr/>
            <p:nvPr/>
          </p:nvCxnSpPr>
          <p:spPr>
            <a:xfrm flipH="1">
              <a:off x="8094946" y="2468749"/>
              <a:ext cx="489723" cy="0"/>
            </a:xfrm>
            <a:prstGeom prst="straightConnector1">
              <a:avLst/>
            </a:prstGeom>
            <a:noFill/>
            <a:ln w="57150">
              <a:solidFill>
                <a:schemeClr val="accent6">
                  <a:lumMod val="75000"/>
                </a:schemeClr>
              </a:solidFill>
              <a:round/>
              <a:tailEnd type="triangle" w="med" len="med"/>
            </a:ln>
            <a:effectLst/>
          </p:spPr>
        </p:cxnSp>
        <p:cxnSp>
          <p:nvCxnSpPr>
            <p:cNvPr id="190" name="直接箭头连接符 189"/>
            <p:cNvCxnSpPr/>
            <p:nvPr/>
          </p:nvCxnSpPr>
          <p:spPr>
            <a:xfrm flipH="1">
              <a:off x="7267085" y="2468501"/>
              <a:ext cx="489723" cy="0"/>
            </a:xfrm>
            <a:prstGeom prst="straightConnector1">
              <a:avLst/>
            </a:prstGeom>
            <a:noFill/>
            <a:ln w="57150">
              <a:solidFill>
                <a:schemeClr val="accent6">
                  <a:lumMod val="75000"/>
                </a:schemeClr>
              </a:solidFill>
              <a:round/>
              <a:tailEnd type="triangle" w="med" len="med"/>
            </a:ln>
            <a:effectLst/>
          </p:spPr>
        </p:cxnSp>
        <p:cxnSp>
          <p:nvCxnSpPr>
            <p:cNvPr id="191" name="直接箭头连接符 190"/>
            <p:cNvCxnSpPr/>
            <p:nvPr/>
          </p:nvCxnSpPr>
          <p:spPr>
            <a:xfrm flipH="1">
              <a:off x="7262754" y="3320237"/>
              <a:ext cx="489723" cy="0"/>
            </a:xfrm>
            <a:prstGeom prst="straightConnector1">
              <a:avLst/>
            </a:prstGeom>
            <a:noFill/>
            <a:ln w="57150">
              <a:solidFill>
                <a:schemeClr val="accent6">
                  <a:lumMod val="75000"/>
                </a:schemeClr>
              </a:solidFill>
              <a:round/>
              <a:tailEnd type="triangle" w="med" len="med"/>
            </a:ln>
            <a:effectLst/>
          </p:spPr>
        </p:cxnSp>
        <p:cxnSp>
          <p:nvCxnSpPr>
            <p:cNvPr id="192" name="直接箭头连接符 191"/>
            <p:cNvCxnSpPr/>
            <p:nvPr/>
          </p:nvCxnSpPr>
          <p:spPr>
            <a:xfrm flipH="1">
              <a:off x="3117741" y="5028756"/>
              <a:ext cx="489723" cy="0"/>
            </a:xfrm>
            <a:prstGeom prst="straightConnector1">
              <a:avLst/>
            </a:prstGeom>
            <a:noFill/>
            <a:ln w="57150">
              <a:solidFill>
                <a:schemeClr val="accent6">
                  <a:lumMod val="75000"/>
                </a:schemeClr>
              </a:solidFill>
              <a:round/>
              <a:tailEnd type="triangle" w="med" len="med"/>
            </a:ln>
            <a:effectLst/>
          </p:spPr>
        </p:cxnSp>
        <p:cxnSp>
          <p:nvCxnSpPr>
            <p:cNvPr id="193" name="直接箭头连接符 192"/>
            <p:cNvCxnSpPr/>
            <p:nvPr/>
          </p:nvCxnSpPr>
          <p:spPr>
            <a:xfrm flipH="1">
              <a:off x="6440162" y="2468501"/>
              <a:ext cx="489723" cy="0"/>
            </a:xfrm>
            <a:prstGeom prst="straightConnector1">
              <a:avLst/>
            </a:prstGeom>
            <a:noFill/>
            <a:ln w="57150">
              <a:solidFill>
                <a:schemeClr val="accent6">
                  <a:lumMod val="75000"/>
                </a:schemeClr>
              </a:solidFill>
              <a:round/>
              <a:tailEnd type="triangle" w="med" len="med"/>
            </a:ln>
            <a:effectLst/>
          </p:spPr>
        </p:cxnSp>
        <p:cxnSp>
          <p:nvCxnSpPr>
            <p:cNvPr id="194" name="直接箭头连接符 193"/>
            <p:cNvCxnSpPr/>
            <p:nvPr/>
          </p:nvCxnSpPr>
          <p:spPr>
            <a:xfrm flipH="1">
              <a:off x="6434893" y="3319989"/>
              <a:ext cx="489723" cy="0"/>
            </a:xfrm>
            <a:prstGeom prst="straightConnector1">
              <a:avLst/>
            </a:prstGeom>
            <a:noFill/>
            <a:ln w="57150">
              <a:solidFill>
                <a:schemeClr val="accent6">
                  <a:lumMod val="75000"/>
                </a:schemeClr>
              </a:solidFill>
              <a:round/>
              <a:tailEnd type="triangle" w="med" len="med"/>
            </a:ln>
            <a:effectLst/>
          </p:spPr>
        </p:cxnSp>
        <p:cxnSp>
          <p:nvCxnSpPr>
            <p:cNvPr id="195" name="直接箭头连接符 194"/>
            <p:cNvCxnSpPr/>
            <p:nvPr/>
          </p:nvCxnSpPr>
          <p:spPr>
            <a:xfrm flipH="1">
              <a:off x="6442219" y="4177139"/>
              <a:ext cx="489723" cy="0"/>
            </a:xfrm>
            <a:prstGeom prst="straightConnector1">
              <a:avLst/>
            </a:prstGeom>
            <a:noFill/>
            <a:ln w="57150">
              <a:solidFill>
                <a:schemeClr val="accent6">
                  <a:lumMod val="75000"/>
                </a:schemeClr>
              </a:solidFill>
              <a:round/>
              <a:tailEnd type="triangle" w="med" len="med"/>
            </a:ln>
            <a:effectLst/>
          </p:spPr>
        </p:cxnSp>
        <p:cxnSp>
          <p:nvCxnSpPr>
            <p:cNvPr id="196" name="直接箭头连接符 195"/>
            <p:cNvCxnSpPr/>
            <p:nvPr/>
          </p:nvCxnSpPr>
          <p:spPr>
            <a:xfrm flipH="1">
              <a:off x="5602927" y="2466480"/>
              <a:ext cx="489723" cy="0"/>
            </a:xfrm>
            <a:prstGeom prst="straightConnector1">
              <a:avLst/>
            </a:prstGeom>
            <a:noFill/>
            <a:ln w="57150">
              <a:solidFill>
                <a:schemeClr val="accent6">
                  <a:lumMod val="75000"/>
                </a:schemeClr>
              </a:solidFill>
              <a:round/>
              <a:tailEnd type="triangle" w="med" len="med"/>
            </a:ln>
            <a:effectLst/>
          </p:spPr>
        </p:cxnSp>
        <p:cxnSp>
          <p:nvCxnSpPr>
            <p:cNvPr id="197" name="直接箭头连接符 196"/>
            <p:cNvCxnSpPr/>
            <p:nvPr/>
          </p:nvCxnSpPr>
          <p:spPr>
            <a:xfrm flipH="1">
              <a:off x="5607970" y="3319989"/>
              <a:ext cx="489723" cy="0"/>
            </a:xfrm>
            <a:prstGeom prst="straightConnector1">
              <a:avLst/>
            </a:prstGeom>
            <a:noFill/>
            <a:ln w="57150">
              <a:solidFill>
                <a:schemeClr val="accent6">
                  <a:lumMod val="75000"/>
                </a:schemeClr>
              </a:solidFill>
              <a:round/>
              <a:tailEnd type="triangle" w="med" len="med"/>
            </a:ln>
            <a:effectLst/>
          </p:spPr>
        </p:cxnSp>
        <p:cxnSp>
          <p:nvCxnSpPr>
            <p:cNvPr id="198" name="直接箭头连接符 197"/>
            <p:cNvCxnSpPr/>
            <p:nvPr/>
          </p:nvCxnSpPr>
          <p:spPr>
            <a:xfrm flipH="1">
              <a:off x="5614358" y="4176891"/>
              <a:ext cx="489723" cy="0"/>
            </a:xfrm>
            <a:prstGeom prst="straightConnector1">
              <a:avLst/>
            </a:prstGeom>
            <a:noFill/>
            <a:ln w="57150">
              <a:solidFill>
                <a:schemeClr val="accent6">
                  <a:lumMod val="75000"/>
                </a:schemeClr>
              </a:solidFill>
              <a:round/>
              <a:tailEnd type="triangle" w="med" len="med"/>
            </a:ln>
            <a:effectLst/>
          </p:spPr>
        </p:cxnSp>
        <p:cxnSp>
          <p:nvCxnSpPr>
            <p:cNvPr id="199" name="直接箭头连接符 198"/>
            <p:cNvCxnSpPr/>
            <p:nvPr/>
          </p:nvCxnSpPr>
          <p:spPr>
            <a:xfrm flipH="1">
              <a:off x="5609760" y="5031025"/>
              <a:ext cx="489723" cy="0"/>
            </a:xfrm>
            <a:prstGeom prst="straightConnector1">
              <a:avLst/>
            </a:prstGeom>
            <a:noFill/>
            <a:ln w="57150">
              <a:solidFill>
                <a:schemeClr val="accent6">
                  <a:lumMod val="75000"/>
                </a:schemeClr>
              </a:solidFill>
              <a:round/>
              <a:tailEnd type="triangle" w="med" len="med"/>
            </a:ln>
            <a:effectLst/>
          </p:spPr>
        </p:cxnSp>
        <p:cxnSp>
          <p:nvCxnSpPr>
            <p:cNvPr id="200" name="直接箭头连接符 199"/>
            <p:cNvCxnSpPr/>
            <p:nvPr/>
          </p:nvCxnSpPr>
          <p:spPr>
            <a:xfrm flipH="1">
              <a:off x="4770735" y="3317968"/>
              <a:ext cx="489723" cy="0"/>
            </a:xfrm>
            <a:prstGeom prst="straightConnector1">
              <a:avLst/>
            </a:prstGeom>
            <a:noFill/>
            <a:ln w="57150">
              <a:solidFill>
                <a:schemeClr val="accent6">
                  <a:lumMod val="75000"/>
                </a:schemeClr>
              </a:solidFill>
              <a:round/>
              <a:tailEnd type="triangle" w="med" len="med"/>
            </a:ln>
            <a:effectLst/>
          </p:spPr>
        </p:cxnSp>
        <p:cxnSp>
          <p:nvCxnSpPr>
            <p:cNvPr id="201" name="直接箭头连接符 200"/>
            <p:cNvCxnSpPr/>
            <p:nvPr/>
          </p:nvCxnSpPr>
          <p:spPr>
            <a:xfrm flipH="1">
              <a:off x="4787435" y="4176891"/>
              <a:ext cx="489723" cy="0"/>
            </a:xfrm>
            <a:prstGeom prst="straightConnector1">
              <a:avLst/>
            </a:prstGeom>
            <a:noFill/>
            <a:ln w="57150">
              <a:solidFill>
                <a:schemeClr val="accent6">
                  <a:lumMod val="75000"/>
                </a:schemeClr>
              </a:solidFill>
              <a:round/>
              <a:tailEnd type="triangle" w="med" len="med"/>
            </a:ln>
            <a:effectLst/>
          </p:spPr>
        </p:cxnSp>
        <p:cxnSp>
          <p:nvCxnSpPr>
            <p:cNvPr id="202" name="直接箭头连接符 201"/>
            <p:cNvCxnSpPr/>
            <p:nvPr/>
          </p:nvCxnSpPr>
          <p:spPr>
            <a:xfrm flipH="1">
              <a:off x="4781899" y="5030777"/>
              <a:ext cx="489723" cy="0"/>
            </a:xfrm>
            <a:prstGeom prst="straightConnector1">
              <a:avLst/>
            </a:prstGeom>
            <a:noFill/>
            <a:ln w="57150">
              <a:solidFill>
                <a:schemeClr val="accent6">
                  <a:lumMod val="75000"/>
                </a:schemeClr>
              </a:solidFill>
              <a:round/>
              <a:tailEnd type="triangle" w="med" len="med"/>
            </a:ln>
            <a:effectLst/>
          </p:spPr>
        </p:cxnSp>
        <p:cxnSp>
          <p:nvCxnSpPr>
            <p:cNvPr id="203" name="直接箭头连接符 202"/>
            <p:cNvCxnSpPr/>
            <p:nvPr/>
          </p:nvCxnSpPr>
          <p:spPr>
            <a:xfrm flipH="1">
              <a:off x="3950200" y="4174870"/>
              <a:ext cx="489723" cy="0"/>
            </a:xfrm>
            <a:prstGeom prst="straightConnector1">
              <a:avLst/>
            </a:prstGeom>
            <a:noFill/>
            <a:ln w="57150">
              <a:solidFill>
                <a:schemeClr val="accent6">
                  <a:lumMod val="75000"/>
                </a:schemeClr>
              </a:solidFill>
              <a:round/>
              <a:tailEnd type="triangle" w="med" len="med"/>
            </a:ln>
            <a:effectLst/>
          </p:spPr>
        </p:cxnSp>
        <p:cxnSp>
          <p:nvCxnSpPr>
            <p:cNvPr id="204" name="直接箭头连接符 203"/>
            <p:cNvCxnSpPr/>
            <p:nvPr/>
          </p:nvCxnSpPr>
          <p:spPr>
            <a:xfrm flipH="1">
              <a:off x="3954976" y="5030777"/>
              <a:ext cx="489723" cy="0"/>
            </a:xfrm>
            <a:prstGeom prst="straightConnector1">
              <a:avLst/>
            </a:prstGeom>
            <a:noFill/>
            <a:ln w="57150">
              <a:solidFill>
                <a:schemeClr val="accent6">
                  <a:lumMod val="75000"/>
                </a:schemeClr>
              </a:solidFill>
              <a:round/>
              <a:tailEnd type="triangle" w="med" len="med"/>
            </a:ln>
            <a:effectLst/>
          </p:spPr>
        </p:cxnSp>
      </p:grpSp>
      <p:sp>
        <p:nvSpPr>
          <p:cNvPr id="186" name="矩形 185"/>
          <p:cNvSpPr/>
          <p:nvPr/>
        </p:nvSpPr>
        <p:spPr>
          <a:xfrm>
            <a:off x="458387" y="1727339"/>
            <a:ext cx="6096000" cy="1631216"/>
          </a:xfrm>
          <a:prstGeom prst="rect">
            <a:avLst/>
          </a:prstGeom>
        </p:spPr>
        <p:txBody>
          <a:bodyPr>
            <a:spAutoFit/>
          </a:bodyPr>
          <a:lstStyle/>
          <a:p>
            <a:r>
              <a:rPr lang="en-US" altLang="zh-CN" sz="2000" b="1" dirty="0">
                <a:solidFill>
                  <a:srgbClr val="0066FF"/>
                </a:solidFill>
                <a:latin typeface="MicrosoftYaHei-Bold"/>
              </a:rPr>
              <a:t>4</a:t>
            </a:r>
            <a:r>
              <a:rPr lang="zh-CN" altLang="en-US" sz="2000" b="1" dirty="0">
                <a:solidFill>
                  <a:srgbClr val="0066FF"/>
                </a:solidFill>
                <a:latin typeface="MicrosoftYaHei-Bold"/>
              </a:rPr>
              <a:t>个串行进位加法器，存在横向进位链</a:t>
            </a:r>
            <a:endParaRPr lang="en-US" altLang="zh-CN" sz="2000" b="1" dirty="0">
              <a:solidFill>
                <a:srgbClr val="0066FF"/>
              </a:solidFill>
              <a:latin typeface="MicrosoftYaHei-Bold"/>
            </a:endParaRPr>
          </a:p>
          <a:p>
            <a:br>
              <a:rPr lang="zh-CN" altLang="en-US" sz="2000" b="1" dirty="0">
                <a:solidFill>
                  <a:srgbClr val="0066FF"/>
                </a:solidFill>
                <a:latin typeface="MicrosoftYaHei-Bold"/>
              </a:rPr>
            </a:br>
            <a:r>
              <a:rPr lang="zh-CN" altLang="en-US" sz="2000" b="1" dirty="0">
                <a:solidFill>
                  <a:srgbClr val="0066FF"/>
                </a:solidFill>
                <a:latin typeface="MicrosoftYaHei-Bold"/>
              </a:rPr>
              <a:t>和依次向下传递，存在纵向传播，</a:t>
            </a:r>
            <a:br>
              <a:rPr lang="zh-CN" altLang="en-US" sz="2000" b="1" dirty="0">
                <a:solidFill>
                  <a:srgbClr val="0066FF"/>
                </a:solidFill>
                <a:latin typeface="MicrosoftYaHei-Bold"/>
              </a:rPr>
            </a:br>
            <a:r>
              <a:rPr lang="zh-CN" altLang="en-US" sz="2000" b="1" dirty="0">
                <a:solidFill>
                  <a:srgbClr val="0066FF"/>
                </a:solidFill>
                <a:latin typeface="MicrosoftYaHei-Bold"/>
              </a:rPr>
              <a:t>此过程全串行吗？</a:t>
            </a:r>
            <a:r>
              <a:rPr lang="zh-CN" altLang="en-US" sz="2000" dirty="0"/>
              <a:t> </a:t>
            </a:r>
            <a:br>
              <a:rPr lang="zh-CN" altLang="en-US" sz="2000" dirty="0"/>
            </a:br>
            <a:endParaRPr lang="zh-CN" altLang="en-US" sz="20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righ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64"/>
                                        </p:tgtEl>
                                        <p:attrNameLst>
                                          <p:attrName>style.visibility</p:attrName>
                                        </p:attrNameLst>
                                      </p:cBhvr>
                                      <p:to>
                                        <p:strVal val="visible"/>
                                      </p:to>
                                    </p:set>
                                    <p:animEffect transition="in" filter="wipe(right)">
                                      <p:cBhvr>
                                        <p:cTn id="12" dur="1000"/>
                                        <p:tgtEl>
                                          <p:spTgt spid="86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865"/>
                                        </p:tgtEl>
                                        <p:attrNameLst>
                                          <p:attrName>style.visibility</p:attrName>
                                        </p:attrNameLst>
                                      </p:cBhvr>
                                      <p:to>
                                        <p:strVal val="visible"/>
                                      </p:to>
                                    </p:set>
                                    <p:animEffect transition="in" filter="wipe(right)">
                                      <p:cBhvr>
                                        <p:cTn id="15" dur="1000"/>
                                        <p:tgtEl>
                                          <p:spTgt spid="865"/>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866"/>
                                        </p:tgtEl>
                                        <p:attrNameLst>
                                          <p:attrName>style.visibility</p:attrName>
                                        </p:attrNameLst>
                                      </p:cBhvr>
                                      <p:to>
                                        <p:strVal val="visible"/>
                                      </p:to>
                                    </p:set>
                                    <p:animEffect transition="in" filter="wipe(right)">
                                      <p:cBhvr>
                                        <p:cTn id="18" dur="1000"/>
                                        <p:tgtEl>
                                          <p:spTgt spid="86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867"/>
                                        </p:tgtEl>
                                        <p:attrNameLst>
                                          <p:attrName>style.visibility</p:attrName>
                                        </p:attrNameLst>
                                      </p:cBhvr>
                                      <p:to>
                                        <p:strVal val="visible"/>
                                      </p:to>
                                    </p:set>
                                    <p:animEffect transition="in" filter="wipe(right)">
                                      <p:cBhvr>
                                        <p:cTn id="21" dur="1000"/>
                                        <p:tgtEl>
                                          <p:spTgt spid="867"/>
                                        </p:tgtEl>
                                      </p:cBhvr>
                                    </p:animEffect>
                                  </p:childTnLst>
                                </p:cTn>
                              </p:par>
                            </p:childTnLst>
                          </p:cTn>
                        </p:par>
                      </p:childTnLst>
                    </p:cTn>
                  </p:par>
                  <p:par>
                    <p:cTn id="22" fill="hold">
                      <p:stCondLst>
                        <p:cond delay="indefinite"/>
                      </p:stCondLst>
                      <p:childTnLst>
                        <p:par>
                          <p:cTn id="23" fill="hold">
                            <p:stCondLst>
                              <p:cond delay="0"/>
                            </p:stCondLst>
                            <p:childTnLst>
                              <p:par>
                                <p:cTn id="24" presetID="35" presetClass="emph" presetSubtype="0" repeatCount="3000" fill="hold" grpId="0" nodeType="clickEffect">
                                  <p:stCondLst>
                                    <p:cond delay="0"/>
                                  </p:stCondLst>
                                  <p:childTnLst>
                                    <p:anim calcmode="discrete" valueType="str">
                                      <p:cBhvr>
                                        <p:cTn id="25" dur="1000" fill="hold"/>
                                        <p:tgtEl>
                                          <p:spTgt spid="55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54"/>
                                        </p:tgtEl>
                                        <p:attrNameLst>
                                          <p:attrName>ppt_c</p:attrName>
                                        </p:attrNameLst>
                                      </p:cBhvr>
                                      <p:to>
                                        <a:schemeClr val="accent1"/>
                                      </p:to>
                                    </p:animClr>
                                  </p:subTnLst>
                                </p:cTn>
                              </p:par>
                            </p:childTnLst>
                          </p:cTn>
                        </p:par>
                      </p:childTnLst>
                    </p:cTn>
                  </p:par>
                  <p:par>
                    <p:cTn id="26" fill="hold">
                      <p:stCondLst>
                        <p:cond delay="indefinite"/>
                      </p:stCondLst>
                      <p:childTnLst>
                        <p:par>
                          <p:cTn id="27" fill="hold">
                            <p:stCondLst>
                              <p:cond delay="0"/>
                            </p:stCondLst>
                            <p:childTnLst>
                              <p:par>
                                <p:cTn id="28" presetID="35" presetClass="emph" presetSubtype="0" repeatCount="3000" fill="hold" grpId="0" nodeType="clickEffect">
                                  <p:stCondLst>
                                    <p:cond delay="0"/>
                                  </p:stCondLst>
                                  <p:childTnLst>
                                    <p:anim calcmode="discrete" valueType="str">
                                      <p:cBhvr>
                                        <p:cTn id="29" dur="1000" fill="hold"/>
                                        <p:tgtEl>
                                          <p:spTgt spid="55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57"/>
                                        </p:tgtEl>
                                        <p:attrNameLst>
                                          <p:attrName>ppt_c</p:attrName>
                                        </p:attrNameLst>
                                      </p:cBhvr>
                                      <p:to>
                                        <a:schemeClr val="accent1"/>
                                      </p:to>
                                    </p:animClr>
                                  </p:sub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56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60"/>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44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45"/>
                                        </p:tgtEl>
                                        <p:attrNameLst>
                                          <p:attrName>ppt_c</p:attrName>
                                        </p:attrNameLst>
                                      </p:cBhvr>
                                      <p:to>
                                        <a:schemeClr val="accent1"/>
                                      </p:to>
                                    </p:animClr>
                                  </p:sub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50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09"/>
                                        </p:tgtEl>
                                        <p:attrNameLst>
                                          <p:attrName>ppt_c</p:attrName>
                                        </p:attrNameLst>
                                      </p:cBhvr>
                                      <p:to>
                                        <a:schemeClr val="accent1"/>
                                      </p:to>
                                    </p:animClr>
                                  </p:sub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57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79"/>
                                        </p:tgtEl>
                                        <p:attrNameLst>
                                          <p:attrName>ppt_c</p:attrName>
                                        </p:attrNameLst>
                                      </p:cBhvr>
                                      <p:to>
                                        <a:schemeClr val="accent1"/>
                                      </p:to>
                                    </p:animClr>
                                  </p:sub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57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77"/>
                                        </p:tgtEl>
                                        <p:attrNameLst>
                                          <p:attrName>ppt_c</p:attrName>
                                        </p:attrNameLst>
                                      </p:cBhvr>
                                      <p:to>
                                        <a:schemeClr val="accent1"/>
                                      </p:to>
                                    </p:animClr>
                                  </p:subTnLst>
                                </p:cTn>
                              </p:par>
                            </p:childTnLst>
                          </p:cTn>
                        </p:par>
                      </p:childTnLst>
                    </p:cTn>
                  </p:par>
                  <p:par>
                    <p:cTn id="50" fill="hold">
                      <p:stCondLst>
                        <p:cond delay="indefinite"/>
                      </p:stCondLst>
                      <p:childTnLst>
                        <p:par>
                          <p:cTn id="51" fill="hold">
                            <p:stCondLst>
                              <p:cond delay="0"/>
                            </p:stCondLst>
                            <p:childTnLst>
                              <p:par>
                                <p:cTn id="52" presetID="35" presetClass="emph" presetSubtype="0" fill="hold" grpId="0" nodeType="clickEffect">
                                  <p:stCondLst>
                                    <p:cond delay="0"/>
                                  </p:stCondLst>
                                  <p:childTnLst>
                                    <p:anim calcmode="discrete" valueType="str">
                                      <p:cBhvr>
                                        <p:cTn id="53" dur="1000" fill="hold"/>
                                        <p:tgtEl>
                                          <p:spTgt spid="59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93"/>
                                        </p:tgtEl>
                                        <p:attrNameLst>
                                          <p:attrName>ppt_c</p:attrName>
                                        </p:attrNameLst>
                                      </p:cBhvr>
                                      <p:to>
                                        <a:schemeClr val="accent1"/>
                                      </p:to>
                                    </p:animClr>
                                  </p:subTnLst>
                                </p:cTn>
                              </p:par>
                            </p:childTnLst>
                          </p:cTn>
                        </p:par>
                      </p:childTnLst>
                    </p:cTn>
                  </p:par>
                  <p:par>
                    <p:cTn id="54" fill="hold">
                      <p:stCondLst>
                        <p:cond delay="indefinite"/>
                      </p:stCondLst>
                      <p:childTnLst>
                        <p:par>
                          <p:cTn id="55" fill="hold">
                            <p:stCondLst>
                              <p:cond delay="0"/>
                            </p:stCondLst>
                            <p:childTnLst>
                              <p:par>
                                <p:cTn id="56" presetID="35" presetClass="emph" presetSubtype="0" fill="hold" grpId="0" nodeType="clickEffect">
                                  <p:stCondLst>
                                    <p:cond delay="0"/>
                                  </p:stCondLst>
                                  <p:childTnLst>
                                    <p:anim calcmode="discrete" valueType="str">
                                      <p:cBhvr>
                                        <p:cTn id="57" dur="1000" fill="hold"/>
                                        <p:tgtEl>
                                          <p:spTgt spid="59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91"/>
                                        </p:tgtEl>
                                        <p:attrNameLst>
                                          <p:attrName>ppt_c</p:attrName>
                                        </p:attrNameLst>
                                      </p:cBhvr>
                                      <p:to>
                                        <a:schemeClr val="accent1"/>
                                      </p:to>
                                    </p:animClr>
                                  </p:subTnLst>
                                </p:cTn>
                              </p:par>
                            </p:childTnLst>
                          </p:cTn>
                        </p:par>
                      </p:childTnLst>
                    </p:cTn>
                  </p:par>
                  <p:par>
                    <p:cTn id="58" fill="hold">
                      <p:stCondLst>
                        <p:cond delay="indefinite"/>
                      </p:stCondLst>
                      <p:childTnLst>
                        <p:par>
                          <p:cTn id="59" fill="hold">
                            <p:stCondLst>
                              <p:cond delay="0"/>
                            </p:stCondLst>
                            <p:childTnLst>
                              <p:par>
                                <p:cTn id="60" presetID="35" presetClass="emph" presetSubtype="0" fill="hold" grpId="0" nodeType="clickEffect">
                                  <p:stCondLst>
                                    <p:cond delay="0"/>
                                  </p:stCondLst>
                                  <p:childTnLst>
                                    <p:anim calcmode="discrete" valueType="str">
                                      <p:cBhvr>
                                        <p:cTn id="61" dur="1000" fill="hold"/>
                                        <p:tgtEl>
                                          <p:spTgt spid="58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89"/>
                                        </p:tgtEl>
                                        <p:attrNameLst>
                                          <p:attrName>ppt_c</p:attrName>
                                        </p:attrNameLst>
                                      </p:cBhvr>
                                      <p:to>
                                        <a:schemeClr val="accent1"/>
                                      </p:to>
                                    </p:animClr>
                                  </p:subTnLst>
                                </p:cTn>
                              </p:par>
                            </p:childTnLst>
                          </p:cTn>
                        </p:par>
                      </p:childTnLst>
                    </p:cTn>
                  </p:par>
                  <p:par>
                    <p:cTn id="62" fill="hold">
                      <p:stCondLst>
                        <p:cond delay="indefinite"/>
                      </p:stCondLst>
                      <p:childTnLst>
                        <p:par>
                          <p:cTn id="63" fill="hold">
                            <p:stCondLst>
                              <p:cond delay="0"/>
                            </p:stCondLst>
                            <p:childTnLst>
                              <p:par>
                                <p:cTn id="64" presetID="35" presetClass="emph" presetSubtype="0" fill="hold" grpId="0" nodeType="clickEffect">
                                  <p:stCondLst>
                                    <p:cond delay="0"/>
                                  </p:stCondLst>
                                  <p:childTnLst>
                                    <p:anim calcmode="discrete" valueType="str">
                                      <p:cBhvr>
                                        <p:cTn id="65" dur="1000" fill="hold"/>
                                        <p:tgtEl>
                                          <p:spTgt spid="60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05"/>
                                        </p:tgtEl>
                                        <p:attrNameLst>
                                          <p:attrName>ppt_c</p:attrName>
                                        </p:attrNameLst>
                                      </p:cBhvr>
                                      <p:to>
                                        <a:schemeClr val="accent1"/>
                                      </p:to>
                                    </p:animClr>
                                  </p:subTnLst>
                                </p:cTn>
                              </p:par>
                            </p:childTnLst>
                          </p:cTn>
                        </p:par>
                      </p:childTnLst>
                    </p:cTn>
                  </p:par>
                  <p:par>
                    <p:cTn id="66" fill="hold">
                      <p:stCondLst>
                        <p:cond delay="indefinite"/>
                      </p:stCondLst>
                      <p:childTnLst>
                        <p:par>
                          <p:cTn id="67" fill="hold">
                            <p:stCondLst>
                              <p:cond delay="0"/>
                            </p:stCondLst>
                            <p:childTnLst>
                              <p:par>
                                <p:cTn id="68" presetID="35" presetClass="emph" presetSubtype="0" fill="hold" grpId="0" nodeType="clickEffect">
                                  <p:stCondLst>
                                    <p:cond delay="0"/>
                                  </p:stCondLst>
                                  <p:childTnLst>
                                    <p:anim calcmode="discrete" valueType="str">
                                      <p:cBhvr>
                                        <p:cTn id="69" dur="1000" fill="hold"/>
                                        <p:tgtEl>
                                          <p:spTgt spid="62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21"/>
                                        </p:tgtEl>
                                        <p:attrNameLst>
                                          <p:attrName>ppt_c</p:attrName>
                                        </p:attrNameLst>
                                      </p:cBhvr>
                                      <p:to>
                                        <a:schemeClr val="accent1"/>
                                      </p:to>
                                    </p:animClr>
                                  </p:subTnLst>
                                </p:cTn>
                              </p:par>
                            </p:childTnLst>
                          </p:cTn>
                        </p:par>
                      </p:childTnLst>
                    </p:cTn>
                  </p:par>
                  <p:par>
                    <p:cTn id="70" fill="hold">
                      <p:stCondLst>
                        <p:cond delay="indefinite"/>
                      </p:stCondLst>
                      <p:childTnLst>
                        <p:par>
                          <p:cTn id="71" fill="hold">
                            <p:stCondLst>
                              <p:cond delay="0"/>
                            </p:stCondLst>
                            <p:childTnLst>
                              <p:par>
                                <p:cTn id="72" presetID="35" presetClass="emph" presetSubtype="0" fill="hold" grpId="0" nodeType="clickEffect">
                                  <p:stCondLst>
                                    <p:cond delay="0"/>
                                  </p:stCondLst>
                                  <p:childTnLst>
                                    <p:anim calcmode="discrete" valueType="str">
                                      <p:cBhvr>
                                        <p:cTn id="73" dur="1000" fill="hold"/>
                                        <p:tgtEl>
                                          <p:spTgt spid="6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19"/>
                                        </p:tgtEl>
                                        <p:attrNameLst>
                                          <p:attrName>ppt_c</p:attrName>
                                        </p:attrNameLst>
                                      </p:cBhvr>
                                      <p:to>
                                        <a:schemeClr val="accent1"/>
                                      </p:to>
                                    </p:animClr>
                                  </p:subTnLst>
                                </p:cTn>
                              </p:par>
                            </p:childTnLst>
                          </p:cTn>
                        </p:par>
                      </p:childTnLst>
                    </p:cTn>
                  </p:par>
                  <p:par>
                    <p:cTn id="74" fill="hold">
                      <p:stCondLst>
                        <p:cond delay="indefinite"/>
                      </p:stCondLst>
                      <p:childTnLst>
                        <p:par>
                          <p:cTn id="75" fill="hold">
                            <p:stCondLst>
                              <p:cond delay="0"/>
                            </p:stCondLst>
                            <p:childTnLst>
                              <p:par>
                                <p:cTn id="76" presetID="35" presetClass="emph" presetSubtype="0" fill="hold" grpId="0" nodeType="clickEffect">
                                  <p:stCondLst>
                                    <p:cond delay="0"/>
                                  </p:stCondLst>
                                  <p:childTnLst>
                                    <p:anim calcmode="discrete" valueType="str">
                                      <p:cBhvr>
                                        <p:cTn id="77" dur="1000" fill="hold"/>
                                        <p:tgtEl>
                                          <p:spTgt spid="61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17"/>
                                        </p:tgtEl>
                                        <p:attrNameLst>
                                          <p:attrName>ppt_c</p:attrName>
                                        </p:attrNameLst>
                                      </p:cBhvr>
                                      <p:to>
                                        <a:schemeClr val="accent1"/>
                                      </p:to>
                                    </p:animClr>
                                  </p:subTnLst>
                                </p:cTn>
                              </p:par>
                            </p:childTnLst>
                          </p:cTn>
                        </p:par>
                      </p:childTnLst>
                    </p:cTn>
                  </p:par>
                  <p:par>
                    <p:cTn id="78" fill="hold">
                      <p:stCondLst>
                        <p:cond delay="indefinite"/>
                      </p:stCondLst>
                      <p:childTnLst>
                        <p:par>
                          <p:cTn id="79" fill="hold">
                            <p:stCondLst>
                              <p:cond delay="0"/>
                            </p:stCondLst>
                            <p:childTnLst>
                              <p:par>
                                <p:cTn id="80" presetID="35" presetClass="emph" presetSubtype="0" fill="hold" grpId="0" nodeType="clickEffect">
                                  <p:stCondLst>
                                    <p:cond delay="0"/>
                                  </p:stCondLst>
                                  <p:childTnLst>
                                    <p:anim calcmode="discrete" valueType="str">
                                      <p:cBhvr>
                                        <p:cTn id="81" dur="1000" fill="hold"/>
                                        <p:tgtEl>
                                          <p:spTgt spid="6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15"/>
                                        </p:tgtEl>
                                        <p:attrNameLst>
                                          <p:attrName>ppt_c</p:attrName>
                                        </p:attrNameLst>
                                      </p:cBhvr>
                                      <p:to>
                                        <a:schemeClr val="accent1"/>
                                      </p:to>
                                    </p:animClr>
                                  </p:subTnLst>
                                </p:cTn>
                              </p:par>
                            </p:childTnLst>
                          </p:cTn>
                        </p:par>
                      </p:childTnLst>
                    </p:cTn>
                  </p:par>
                  <p:par>
                    <p:cTn id="82" fill="hold">
                      <p:stCondLst>
                        <p:cond delay="indefinite"/>
                      </p:stCondLst>
                      <p:childTnLst>
                        <p:par>
                          <p:cTn id="83" fill="hold">
                            <p:stCondLst>
                              <p:cond delay="0"/>
                            </p:stCondLst>
                            <p:childTnLst>
                              <p:par>
                                <p:cTn id="84" presetID="35" presetClass="emph" presetSubtype="0" fill="hold" grpId="0" nodeType="clickEffect">
                                  <p:stCondLst>
                                    <p:cond delay="0"/>
                                  </p:stCondLst>
                                  <p:childTnLst>
                                    <p:anim calcmode="discrete" valueType="str">
                                      <p:cBhvr>
                                        <p:cTn id="85" dur="1000" fill="hold"/>
                                        <p:tgtEl>
                                          <p:spTgt spid="64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9"/>
                                        </p:tgtEl>
                                        <p:attrNameLst>
                                          <p:attrName>ppt_c</p:attrName>
                                        </p:attrNameLst>
                                      </p:cBhvr>
                                      <p:to>
                                        <a:schemeClr val="accent1"/>
                                      </p:to>
                                    </p:animClr>
                                  </p:subTnLst>
                                </p:cTn>
                              </p:par>
                            </p:childTnLst>
                          </p:cTn>
                        </p:par>
                      </p:childTnLst>
                    </p:cTn>
                  </p:par>
                  <p:par>
                    <p:cTn id="86" fill="hold">
                      <p:stCondLst>
                        <p:cond delay="indefinite"/>
                      </p:stCondLst>
                      <p:childTnLst>
                        <p:par>
                          <p:cTn id="87" fill="hold">
                            <p:stCondLst>
                              <p:cond delay="0"/>
                            </p:stCondLst>
                            <p:childTnLst>
                              <p:par>
                                <p:cTn id="88" presetID="35" presetClass="emph" presetSubtype="0" fill="hold" grpId="0" nodeType="clickEffect">
                                  <p:stCondLst>
                                    <p:cond delay="0"/>
                                  </p:stCondLst>
                                  <p:childTnLst>
                                    <p:anim calcmode="discrete" valueType="str">
                                      <p:cBhvr>
                                        <p:cTn id="89" dur="1000" fill="hold"/>
                                        <p:tgtEl>
                                          <p:spTgt spid="6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7"/>
                                        </p:tgtEl>
                                        <p:attrNameLst>
                                          <p:attrName>ppt_c</p:attrName>
                                        </p:attrNameLst>
                                      </p:cBhvr>
                                      <p:to>
                                        <a:schemeClr val="accent1"/>
                                      </p:to>
                                    </p:animClr>
                                  </p:subTnLst>
                                </p:cTn>
                              </p:par>
                            </p:childTnLst>
                          </p:cTn>
                        </p:par>
                      </p:childTnLst>
                    </p:cTn>
                  </p:par>
                  <p:par>
                    <p:cTn id="90" fill="hold">
                      <p:stCondLst>
                        <p:cond delay="indefinite"/>
                      </p:stCondLst>
                      <p:childTnLst>
                        <p:par>
                          <p:cTn id="91" fill="hold">
                            <p:stCondLst>
                              <p:cond delay="0"/>
                            </p:stCondLst>
                            <p:childTnLst>
                              <p:par>
                                <p:cTn id="92" presetID="35" presetClass="emph" presetSubtype="0" fill="hold" grpId="0" nodeType="clickEffect">
                                  <p:stCondLst>
                                    <p:cond delay="0"/>
                                  </p:stCondLst>
                                  <p:childTnLst>
                                    <p:anim calcmode="discrete" valueType="str">
                                      <p:cBhvr>
                                        <p:cTn id="93" dur="1000" fill="hold"/>
                                        <p:tgtEl>
                                          <p:spTgt spid="64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5"/>
                                        </p:tgtEl>
                                        <p:attrNameLst>
                                          <p:attrName>ppt_c</p:attrName>
                                        </p:attrNameLst>
                                      </p:cBhvr>
                                      <p:to>
                                        <a:schemeClr val="accent1"/>
                                      </p:to>
                                    </p:animClr>
                                  </p:subTnLst>
                                </p:cTn>
                              </p:par>
                            </p:childTnLst>
                          </p:cTn>
                        </p:par>
                      </p:childTnLst>
                    </p:cTn>
                  </p:par>
                  <p:par>
                    <p:cTn id="94" fill="hold">
                      <p:stCondLst>
                        <p:cond delay="indefinite"/>
                      </p:stCondLst>
                      <p:childTnLst>
                        <p:par>
                          <p:cTn id="95" fill="hold">
                            <p:stCondLst>
                              <p:cond delay="0"/>
                            </p:stCondLst>
                            <p:childTnLst>
                              <p:par>
                                <p:cTn id="96" presetID="35" presetClass="emph" presetSubtype="0" fill="hold" grpId="0" nodeType="clickEffect">
                                  <p:stCondLst>
                                    <p:cond delay="0"/>
                                  </p:stCondLst>
                                  <p:childTnLst>
                                    <p:anim calcmode="discrete" valueType="str">
                                      <p:cBhvr>
                                        <p:cTn id="97" dur="1000" fill="hold"/>
                                        <p:tgtEl>
                                          <p:spTgt spid="64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3"/>
                                        </p:tgtEl>
                                        <p:attrNameLst>
                                          <p:attrName>ppt_c</p:attrName>
                                        </p:attrNameLst>
                                      </p:cBhvr>
                                      <p:to>
                                        <a:schemeClr val="accent1"/>
                                      </p:to>
                                    </p:animClr>
                                  </p:subTnLst>
                                </p:cTn>
                              </p:par>
                            </p:childTnLst>
                          </p:cTn>
                        </p:par>
                      </p:childTnLst>
                    </p:cTn>
                  </p:par>
                  <p:par>
                    <p:cTn id="98" fill="hold">
                      <p:stCondLst>
                        <p:cond delay="indefinite"/>
                      </p:stCondLst>
                      <p:childTnLst>
                        <p:par>
                          <p:cTn id="99" fill="hold">
                            <p:stCondLst>
                              <p:cond delay="0"/>
                            </p:stCondLst>
                            <p:childTnLst>
                              <p:par>
                                <p:cTn id="100" presetID="35" presetClass="emph" presetSubtype="0" fill="hold" grpId="0" nodeType="clickEffect">
                                  <p:stCondLst>
                                    <p:cond delay="0"/>
                                  </p:stCondLst>
                                  <p:childTnLst>
                                    <p:anim calcmode="discrete" valueType="str">
                                      <p:cBhvr>
                                        <p:cTn id="101" dur="1000" fill="hold"/>
                                        <p:tgtEl>
                                          <p:spTgt spid="64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1"/>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 grpId="0" animBg="1"/>
      <p:bldP spid="866" grpId="0" animBg="1"/>
      <p:bldP spid="865" grpId="0" animBg="1"/>
      <p:bldP spid="864" grpId="0" animBg="1"/>
      <p:bldP spid="579" grpId="0" animBg="1"/>
      <p:bldP spid="554" grpId="0" animBg="1"/>
      <p:bldP spid="557" grpId="0" animBg="1"/>
      <p:bldP spid="615" grpId="0" animBg="1"/>
      <p:bldP spid="643" grpId="0" animBg="1"/>
      <p:bldP spid="641" grpId="0" animBg="1"/>
      <p:bldP spid="605" grpId="0" animBg="1"/>
      <p:bldP spid="577" grpId="0" animBg="1"/>
      <p:bldP spid="560" grpId="0" animBg="1"/>
      <p:bldP spid="621" grpId="0" animBg="1"/>
      <p:bldP spid="649" grpId="0" animBg="1"/>
      <p:bldP spid="593" grpId="0" animBg="1"/>
      <p:bldP spid="445" grpId="0" animBg="1"/>
      <p:bldP spid="619" grpId="0" animBg="1"/>
      <p:bldP spid="647" grpId="0" animBg="1"/>
      <p:bldP spid="591" grpId="0" animBg="1"/>
      <p:bldP spid="509" grpId="0" animBg="1"/>
      <p:bldP spid="617" grpId="0" animBg="1"/>
      <p:bldP spid="645" grpId="0" animBg="1"/>
      <p:bldP spid="58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补码加减法的实现</a:t>
            </a:r>
            <a:endParaRPr lang="zh-CN" altLang="en-US" dirty="0"/>
          </a:p>
        </p:txBody>
      </p:sp>
      <p:sp>
        <p:nvSpPr>
          <p:cNvPr id="3" name="内容占位符 2"/>
          <p:cNvSpPr>
            <a:spLocks noGrp="1"/>
          </p:cNvSpPr>
          <p:nvPr>
            <p:ph idx="1"/>
          </p:nvPr>
        </p:nvSpPr>
        <p:spPr/>
        <p:txBody>
          <a:bodyPr/>
          <a:lstStyle/>
          <a:p>
            <a:r>
              <a:rPr lang="zh-CN" altLang="en-US" b="1" dirty="0">
                <a:solidFill>
                  <a:schemeClr val="accent1">
                    <a:lumMod val="75000"/>
                  </a:schemeClr>
                </a:solidFill>
              </a:rPr>
              <a:t>补码加法</a:t>
            </a:r>
            <a:r>
              <a:rPr lang="zh-CN" altLang="en-US" b="1" dirty="0"/>
              <a:t>：</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[X</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[X]</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endParaRPr>
          </a:p>
          <a:p>
            <a:pPr lvl="1" eaLnBrk="1" hangingPunct="1">
              <a:lnSpc>
                <a:spcPct val="150000"/>
              </a:lnSpc>
            </a:pPr>
            <a:r>
              <a:rPr lang="zh-CN" altLang="en-US" sz="2400" dirty="0"/>
              <a:t>和的补码 </a:t>
            </a:r>
            <a:r>
              <a:rPr lang="en-US" altLang="zh-CN" sz="2400" dirty="0"/>
              <a:t>= </a:t>
            </a:r>
            <a:r>
              <a:rPr lang="zh-CN" altLang="en-US" sz="2400" dirty="0"/>
              <a:t>补码的和</a:t>
            </a:r>
            <a:endParaRPr lang="zh-CN" altLang="en-US" sz="2400" dirty="0"/>
          </a:p>
          <a:p>
            <a:r>
              <a:rPr lang="zh-CN" altLang="en-US" b="1" dirty="0">
                <a:solidFill>
                  <a:schemeClr val="accent1">
                    <a:lumMod val="75000"/>
                  </a:schemeClr>
                </a:solidFill>
              </a:rPr>
              <a:t>补码减法</a:t>
            </a:r>
            <a:r>
              <a:rPr lang="zh-CN" altLang="en-US" b="1" dirty="0"/>
              <a:t>：</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[X−Y]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[X]</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[X]</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endParaRPr>
          </a:p>
          <a:p>
            <a:pPr lvl="1"/>
            <a:r>
              <a:rPr lang="zh-CN" altLang="en-US" sz="2400" dirty="0"/>
              <a:t>差的补码 </a:t>
            </a:r>
            <a:r>
              <a:rPr lang="en-US" altLang="zh-CN" sz="2400" dirty="0"/>
              <a:t>= </a:t>
            </a:r>
            <a:r>
              <a:rPr lang="zh-CN" altLang="en-US" sz="2400" dirty="0"/>
              <a:t>补码的差</a:t>
            </a:r>
            <a:endParaRPr lang="zh-CN" altLang="en-US" sz="2400" dirty="0"/>
          </a:p>
          <a:p>
            <a:pPr lvl="1"/>
            <a:r>
              <a:rPr lang="zh-CN" altLang="en-US" sz="2400" dirty="0"/>
              <a:t>减法变加法，关键是求</a:t>
            </a:r>
            <a:r>
              <a:rPr lang="en-US" altLang="zh-CN" sz="2400" dirty="0"/>
              <a:t>[−Y]</a:t>
            </a:r>
            <a:r>
              <a:rPr lang="zh-CN" altLang="en-US" sz="2800" b="1" baseline="-25000" dirty="0">
                <a:latin typeface="楷体" panose="02010609060101010101" pitchFamily="49" charset="-122"/>
                <a:ea typeface="楷体" panose="02010609060101010101" pitchFamily="49" charset="-122"/>
              </a:rPr>
              <a:t>补</a:t>
            </a:r>
            <a:endParaRPr lang="zh-CN" altLang="en-US" sz="2800" b="1" baseline="-25000" dirty="0">
              <a:latin typeface="楷体" panose="02010609060101010101" pitchFamily="49" charset="-122"/>
              <a:ea typeface="楷体" panose="02010609060101010101" pitchFamily="49" charset="-122"/>
            </a:endParaRPr>
          </a:p>
          <a:p>
            <a:pPr>
              <a:lnSpc>
                <a:spcPct val="150000"/>
              </a:lnSpc>
            </a:pPr>
            <a:r>
              <a:rPr lang="zh-CN" altLang="en-US" b="1" dirty="0">
                <a:solidFill>
                  <a:schemeClr val="accent1">
                    <a:lumMod val="75000"/>
                  </a:schemeClr>
                </a:solidFill>
              </a:rPr>
              <a:t>求补公式</a:t>
            </a:r>
            <a:r>
              <a:rPr lang="zh-CN" altLang="en-US" b="1" dirty="0"/>
              <a:t>：</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 </a:t>
            </a:r>
            <a:r>
              <a:rPr lang="en-US" altLang="zh-CN" sz="28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0066FF"/>
                </a:solidFill>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1" baseline="-25000" dirty="0">
                <a:solidFill>
                  <a:srgbClr val="0066FF"/>
                </a:solidFill>
                <a:latin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endParaRPr>
          </a:p>
          <a:p>
            <a:pPr lvl="1" eaLnBrk="1" hangingPunct="1">
              <a:lnSpc>
                <a:spcPct val="150000"/>
              </a:lnSpc>
            </a:pPr>
            <a:r>
              <a:rPr lang="en-US" altLang="zh-CN" sz="2400" dirty="0"/>
              <a:t>[-Y]</a:t>
            </a:r>
            <a:r>
              <a:rPr lang="zh-CN" altLang="en-US" sz="2400" baseline="-25000" dirty="0"/>
              <a:t>补</a:t>
            </a:r>
            <a:r>
              <a:rPr lang="en-US" altLang="zh-CN" sz="2400" dirty="0"/>
              <a:t>=</a:t>
            </a:r>
            <a:r>
              <a:rPr lang="zh-CN" altLang="en-US" sz="2400" dirty="0"/>
              <a:t>对 </a:t>
            </a:r>
            <a:r>
              <a:rPr lang="en-US" altLang="zh-CN" sz="2400" dirty="0"/>
              <a:t>[Y]</a:t>
            </a:r>
            <a:r>
              <a:rPr lang="zh-CN" altLang="en-US" sz="2400" b="1" baseline="-25000" dirty="0">
                <a:latin typeface="楷体" panose="02010609060101010101" pitchFamily="49" charset="-122"/>
                <a:ea typeface="楷体" panose="02010609060101010101" pitchFamily="49" charset="-122"/>
              </a:rPr>
              <a:t>补</a:t>
            </a:r>
            <a:r>
              <a:rPr lang="zh-CN" altLang="en-US" sz="2400" dirty="0"/>
              <a:t>逐位取反</a:t>
            </a:r>
            <a:r>
              <a:rPr lang="en-US" altLang="zh-CN" sz="2400" dirty="0"/>
              <a:t>, </a:t>
            </a:r>
            <a:r>
              <a:rPr lang="zh-CN" altLang="en-US" sz="2400" dirty="0"/>
              <a:t>再在最低位加 </a:t>
            </a:r>
            <a:r>
              <a:rPr lang="en-US" altLang="zh-CN" sz="2400" dirty="0"/>
              <a:t>1</a:t>
            </a:r>
            <a:endParaRPr lang="en-US" altLang="zh-CN" sz="2400" dirty="0"/>
          </a:p>
          <a:p>
            <a:pPr marL="0" indent="0">
              <a:buNone/>
            </a:pPr>
            <a:endParaRPr lang="en-US" altLang="zh-CN" dirty="0">
              <a:solidFill>
                <a:schemeClr val="accent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圆角矩形 866"/>
          <p:cNvSpPr/>
          <p:nvPr/>
        </p:nvSpPr>
        <p:spPr>
          <a:xfrm>
            <a:off x="2647392" y="4739086"/>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866" name="圆角矩形 865"/>
          <p:cNvSpPr/>
          <p:nvPr/>
        </p:nvSpPr>
        <p:spPr>
          <a:xfrm>
            <a:off x="3478286" y="3892723"/>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865" name="圆角矩形 864"/>
          <p:cNvSpPr/>
          <p:nvPr/>
        </p:nvSpPr>
        <p:spPr>
          <a:xfrm>
            <a:off x="4309180" y="3046360"/>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864" name="圆角矩形 863"/>
          <p:cNvSpPr/>
          <p:nvPr/>
        </p:nvSpPr>
        <p:spPr>
          <a:xfrm>
            <a:off x="5140074" y="2199997"/>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 name="标题 1"/>
          <p:cNvSpPr>
            <a:spLocks noGrp="1"/>
          </p:cNvSpPr>
          <p:nvPr>
            <p:ph type="title"/>
          </p:nvPr>
        </p:nvSpPr>
        <p:spPr>
          <a:effectLst/>
        </p:spPr>
        <p:txBody>
          <a:bodyPr/>
          <a:lstStyle/>
          <a:p>
            <a:r>
              <a:rPr lang="zh-CN" altLang="en-US" dirty="0"/>
              <a:t>横向进位阵列乘法器时延分析</a:t>
            </a:r>
            <a:endParaRPr lang="zh-CN" altLang="en-US" dirty="0"/>
          </a:p>
        </p:txBody>
      </p:sp>
      <p:sp>
        <p:nvSpPr>
          <p:cNvPr id="6" name="Text Box 3"/>
          <p:cNvSpPr txBox="1">
            <a:spLocks noChangeArrowheads="1"/>
          </p:cNvSpPr>
          <p:nvPr/>
        </p:nvSpPr>
        <p:spPr bwMode="auto">
          <a:xfrm>
            <a:off x="6332738"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Text Box 4"/>
          <p:cNvSpPr txBox="1">
            <a:spLocks noChangeArrowheads="1"/>
          </p:cNvSpPr>
          <p:nvPr/>
        </p:nvSpPr>
        <p:spPr bwMode="auto">
          <a:xfrm>
            <a:off x="7151490" y="1894285"/>
            <a:ext cx="761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Text Box 5"/>
          <p:cNvSpPr txBox="1">
            <a:spLocks noChangeArrowheads="1"/>
          </p:cNvSpPr>
          <p:nvPr/>
        </p:nvSpPr>
        <p:spPr bwMode="auto">
          <a:xfrm>
            <a:off x="7957542"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Text Box 6"/>
          <p:cNvSpPr txBox="1">
            <a:spLocks noChangeArrowheads="1"/>
          </p:cNvSpPr>
          <p:nvPr/>
        </p:nvSpPr>
        <p:spPr bwMode="auto">
          <a:xfrm>
            <a:off x="8788994"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Text Box 7"/>
          <p:cNvSpPr txBox="1">
            <a:spLocks noChangeArrowheads="1"/>
          </p:cNvSpPr>
          <p:nvPr/>
        </p:nvSpPr>
        <p:spPr bwMode="auto">
          <a:xfrm>
            <a:off x="5490989"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2" name="Text Box 9"/>
          <p:cNvSpPr txBox="1">
            <a:spLocks noChangeArrowheads="1"/>
          </p:cNvSpPr>
          <p:nvPr/>
        </p:nvSpPr>
        <p:spPr bwMode="auto">
          <a:xfrm>
            <a:off x="5519564"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Text Box 10"/>
          <p:cNvSpPr txBox="1">
            <a:spLocks noChangeArrowheads="1"/>
          </p:cNvSpPr>
          <p:nvPr/>
        </p:nvSpPr>
        <p:spPr bwMode="auto">
          <a:xfrm>
            <a:off x="6332738"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Text Box 11"/>
          <p:cNvSpPr txBox="1">
            <a:spLocks noChangeArrowheads="1"/>
          </p:cNvSpPr>
          <p:nvPr/>
        </p:nvSpPr>
        <p:spPr bwMode="auto">
          <a:xfrm>
            <a:off x="7151490"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Text Box 12"/>
          <p:cNvSpPr txBox="1">
            <a:spLocks noChangeArrowheads="1"/>
          </p:cNvSpPr>
          <p:nvPr/>
        </p:nvSpPr>
        <p:spPr bwMode="auto">
          <a:xfrm>
            <a:off x="7970242"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6" name="Text Box 13"/>
          <p:cNvSpPr txBox="1">
            <a:spLocks noChangeArrowheads="1"/>
          </p:cNvSpPr>
          <p:nvPr/>
        </p:nvSpPr>
        <p:spPr bwMode="auto">
          <a:xfrm>
            <a:off x="4712774"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8" name="Text Box 15"/>
          <p:cNvSpPr txBox="1">
            <a:spLocks noChangeArrowheads="1"/>
          </p:cNvSpPr>
          <p:nvPr/>
        </p:nvSpPr>
        <p:spPr bwMode="auto">
          <a:xfrm>
            <a:off x="4684199"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9" name="Text Box 16"/>
          <p:cNvSpPr txBox="1">
            <a:spLocks noChangeArrowheads="1"/>
          </p:cNvSpPr>
          <p:nvPr/>
        </p:nvSpPr>
        <p:spPr bwMode="auto">
          <a:xfrm>
            <a:off x="5506864"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0" name="Text Box 17"/>
          <p:cNvSpPr txBox="1">
            <a:spLocks noChangeArrowheads="1"/>
          </p:cNvSpPr>
          <p:nvPr/>
        </p:nvSpPr>
        <p:spPr bwMode="auto">
          <a:xfrm>
            <a:off x="6332738"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1" name="Text Box 18"/>
          <p:cNvSpPr txBox="1">
            <a:spLocks noChangeArrowheads="1"/>
          </p:cNvSpPr>
          <p:nvPr/>
        </p:nvSpPr>
        <p:spPr bwMode="auto">
          <a:xfrm>
            <a:off x="7151490"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2" name="Text Box 19"/>
          <p:cNvSpPr txBox="1">
            <a:spLocks noChangeArrowheads="1"/>
          </p:cNvSpPr>
          <p:nvPr/>
        </p:nvSpPr>
        <p:spPr bwMode="auto">
          <a:xfrm>
            <a:off x="3883070"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4" name="Text Box 21"/>
          <p:cNvSpPr txBox="1">
            <a:spLocks noChangeArrowheads="1"/>
          </p:cNvSpPr>
          <p:nvPr/>
        </p:nvSpPr>
        <p:spPr bwMode="auto">
          <a:xfrm>
            <a:off x="3873545"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Text Box 22"/>
          <p:cNvSpPr txBox="1">
            <a:spLocks noChangeArrowheads="1"/>
          </p:cNvSpPr>
          <p:nvPr/>
        </p:nvSpPr>
        <p:spPr bwMode="auto">
          <a:xfrm>
            <a:off x="4671499"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Text Box 23"/>
          <p:cNvSpPr txBox="1">
            <a:spLocks noChangeArrowheads="1"/>
          </p:cNvSpPr>
          <p:nvPr/>
        </p:nvSpPr>
        <p:spPr bwMode="auto">
          <a:xfrm>
            <a:off x="5519564"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Text Box 24"/>
          <p:cNvSpPr txBox="1">
            <a:spLocks noChangeArrowheads="1"/>
          </p:cNvSpPr>
          <p:nvPr/>
        </p:nvSpPr>
        <p:spPr bwMode="auto">
          <a:xfrm>
            <a:off x="6332738"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Text Box 25"/>
          <p:cNvSpPr txBox="1">
            <a:spLocks noChangeArrowheads="1"/>
          </p:cNvSpPr>
          <p:nvPr/>
        </p:nvSpPr>
        <p:spPr bwMode="auto">
          <a:xfrm>
            <a:off x="3060700"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0" name="Text Box 27"/>
          <p:cNvSpPr txBox="1">
            <a:spLocks noChangeArrowheads="1"/>
          </p:cNvSpPr>
          <p:nvPr/>
        </p:nvSpPr>
        <p:spPr bwMode="auto">
          <a:xfrm>
            <a:off x="6332738"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1" name="Text Box 28"/>
          <p:cNvSpPr txBox="1">
            <a:spLocks noChangeArrowheads="1"/>
          </p:cNvSpPr>
          <p:nvPr/>
        </p:nvSpPr>
        <p:spPr bwMode="auto">
          <a:xfrm>
            <a:off x="7151490"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Text Box 29"/>
          <p:cNvSpPr txBox="1">
            <a:spLocks noChangeArrowheads="1"/>
          </p:cNvSpPr>
          <p:nvPr/>
        </p:nvSpPr>
        <p:spPr bwMode="auto">
          <a:xfrm>
            <a:off x="7970242"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Text Box 30"/>
          <p:cNvSpPr txBox="1">
            <a:spLocks noChangeArrowheads="1"/>
          </p:cNvSpPr>
          <p:nvPr/>
        </p:nvSpPr>
        <p:spPr bwMode="auto">
          <a:xfrm>
            <a:off x="8788994"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Text Box 31"/>
          <p:cNvSpPr txBox="1">
            <a:spLocks noChangeArrowheads="1"/>
          </p:cNvSpPr>
          <p:nvPr/>
        </p:nvSpPr>
        <p:spPr bwMode="auto">
          <a:xfrm>
            <a:off x="9607748" y="1048544"/>
            <a:ext cx="7771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2" name="Text Box 39"/>
          <p:cNvSpPr txBox="1">
            <a:spLocks noChangeArrowheads="1"/>
          </p:cNvSpPr>
          <p:nvPr/>
        </p:nvSpPr>
        <p:spPr bwMode="auto">
          <a:xfrm>
            <a:off x="6869708" y="5691981"/>
            <a:ext cx="5032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3</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3" name="Text Box 40"/>
          <p:cNvSpPr txBox="1">
            <a:spLocks noChangeArrowheads="1"/>
          </p:cNvSpPr>
          <p:nvPr/>
        </p:nvSpPr>
        <p:spPr bwMode="auto">
          <a:xfrm>
            <a:off x="7615634" y="5691981"/>
            <a:ext cx="576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2</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4" name="Text Box 41"/>
          <p:cNvSpPr txBox="1">
            <a:spLocks noChangeArrowheads="1"/>
          </p:cNvSpPr>
          <p:nvPr/>
        </p:nvSpPr>
        <p:spPr bwMode="auto">
          <a:xfrm>
            <a:off x="8447286" y="5691981"/>
            <a:ext cx="5746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5" name="Text Box 42"/>
          <p:cNvSpPr txBox="1">
            <a:spLocks noChangeArrowheads="1"/>
          </p:cNvSpPr>
          <p:nvPr/>
        </p:nvSpPr>
        <p:spPr bwMode="auto">
          <a:xfrm>
            <a:off x="9369953" y="5691981"/>
            <a:ext cx="504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0</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2" name="Text Box 32"/>
          <p:cNvSpPr txBox="1">
            <a:spLocks noChangeArrowheads="1"/>
          </p:cNvSpPr>
          <p:nvPr/>
        </p:nvSpPr>
        <p:spPr bwMode="auto">
          <a:xfrm>
            <a:off x="1792289" y="5691981"/>
            <a:ext cx="6492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9</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97" name="Line 38"/>
          <p:cNvSpPr>
            <a:spLocks noChangeShapeType="1"/>
          </p:cNvSpPr>
          <p:nvPr/>
        </p:nvSpPr>
        <p:spPr bwMode="auto">
          <a:xfrm>
            <a:off x="8750010"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98" name="Line 39"/>
          <p:cNvSpPr>
            <a:spLocks noChangeShapeType="1"/>
          </p:cNvSpPr>
          <p:nvPr/>
        </p:nvSpPr>
        <p:spPr bwMode="auto">
          <a:xfrm>
            <a:off x="8750010" y="1193144"/>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81" name="Line 39"/>
          <p:cNvSpPr>
            <a:spLocks noChangeShapeType="1"/>
          </p:cNvSpPr>
          <p:nvPr/>
        </p:nvSpPr>
        <p:spPr bwMode="auto">
          <a:xfrm>
            <a:off x="8749063" y="2654283"/>
            <a:ext cx="0" cy="305017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2" name="Line 39"/>
          <p:cNvSpPr>
            <a:spLocks noChangeShapeType="1"/>
          </p:cNvSpPr>
          <p:nvPr/>
        </p:nvSpPr>
        <p:spPr bwMode="auto">
          <a:xfrm>
            <a:off x="7919569" y="3493372"/>
            <a:ext cx="0" cy="2211087"/>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773" name="直接箭头连接符 772"/>
          <p:cNvCxnSpPr>
            <a:stCxn id="554" idx="2"/>
            <a:endCxn id="557" idx="6"/>
          </p:cNvCxnSpPr>
          <p:nvPr/>
        </p:nvCxnSpPr>
        <p:spPr>
          <a:xfrm flipH="1">
            <a:off x="8094946" y="246874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78" name="直接箭头连接符 777"/>
          <p:cNvCxnSpPr/>
          <p:nvPr/>
        </p:nvCxnSpPr>
        <p:spPr>
          <a:xfrm flipH="1">
            <a:off x="7267085" y="246850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89" name="直接箭头连接符 788"/>
          <p:cNvCxnSpPr/>
          <p:nvPr/>
        </p:nvCxnSpPr>
        <p:spPr>
          <a:xfrm flipH="1">
            <a:off x="7262754" y="332023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441" name="Line 40"/>
          <p:cNvSpPr>
            <a:spLocks noChangeShapeType="1"/>
          </p:cNvSpPr>
          <p:nvPr/>
        </p:nvSpPr>
        <p:spPr bwMode="auto">
          <a:xfrm flipH="1">
            <a:off x="8873105"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1" name="Line 40"/>
          <p:cNvSpPr>
            <a:spLocks noChangeShapeType="1"/>
          </p:cNvSpPr>
          <p:nvPr/>
        </p:nvSpPr>
        <p:spPr bwMode="auto">
          <a:xfrm flipH="1">
            <a:off x="8042211"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579" name="Oval 36"/>
          <p:cNvSpPr>
            <a:spLocks noChangeArrowheads="1"/>
          </p:cNvSpPr>
          <p:nvPr/>
        </p:nvSpPr>
        <p:spPr bwMode="auto">
          <a:xfrm>
            <a:off x="7752045" y="315857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80" name="文本框 579"/>
          <p:cNvSpPr txBox="1"/>
          <p:nvPr/>
        </p:nvSpPr>
        <p:spPr>
          <a:xfrm>
            <a:off x="7794182" y="307736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54" name="Oval 36"/>
          <p:cNvSpPr>
            <a:spLocks noChangeArrowheads="1"/>
          </p:cNvSpPr>
          <p:nvPr/>
        </p:nvSpPr>
        <p:spPr bwMode="auto">
          <a:xfrm>
            <a:off x="8579906"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55" name="文本框 554"/>
          <p:cNvSpPr txBox="1"/>
          <p:nvPr/>
        </p:nvSpPr>
        <p:spPr>
          <a:xfrm>
            <a:off x="8622043" y="222323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20" name="Line 38"/>
          <p:cNvSpPr>
            <a:spLocks noChangeShapeType="1"/>
          </p:cNvSpPr>
          <p:nvPr/>
        </p:nvSpPr>
        <p:spPr bwMode="auto">
          <a:xfrm>
            <a:off x="7920516"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21" name="Line 39"/>
          <p:cNvSpPr>
            <a:spLocks noChangeShapeType="1"/>
          </p:cNvSpPr>
          <p:nvPr/>
        </p:nvSpPr>
        <p:spPr bwMode="auto">
          <a:xfrm>
            <a:off x="7920516" y="1193144"/>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4" name="Line 39"/>
          <p:cNvSpPr>
            <a:spLocks noChangeShapeType="1"/>
          </p:cNvSpPr>
          <p:nvPr/>
        </p:nvSpPr>
        <p:spPr bwMode="auto">
          <a:xfrm>
            <a:off x="7919569" y="2654283"/>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06" name="Line 40"/>
          <p:cNvSpPr>
            <a:spLocks noChangeShapeType="1"/>
          </p:cNvSpPr>
          <p:nvPr/>
        </p:nvSpPr>
        <p:spPr bwMode="auto">
          <a:xfrm flipH="1">
            <a:off x="8042211"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557" name="Oval 36"/>
          <p:cNvSpPr>
            <a:spLocks noChangeArrowheads="1"/>
          </p:cNvSpPr>
          <p:nvPr/>
        </p:nvSpPr>
        <p:spPr bwMode="auto">
          <a:xfrm>
            <a:off x="7752045"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58" name="文本框 557"/>
          <p:cNvSpPr txBox="1"/>
          <p:nvPr/>
        </p:nvSpPr>
        <p:spPr>
          <a:xfrm>
            <a:off x="7794182" y="222323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44" name="Line 38"/>
          <p:cNvSpPr>
            <a:spLocks noChangeShapeType="1"/>
          </p:cNvSpPr>
          <p:nvPr/>
        </p:nvSpPr>
        <p:spPr bwMode="auto">
          <a:xfrm>
            <a:off x="2955512" y="4175206"/>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46" name="Line 39"/>
          <p:cNvSpPr>
            <a:spLocks noChangeShapeType="1"/>
          </p:cNvSpPr>
          <p:nvPr/>
        </p:nvSpPr>
        <p:spPr bwMode="auto">
          <a:xfrm>
            <a:off x="3781565" y="4343799"/>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8" name="Text Box 35"/>
          <p:cNvSpPr txBox="1">
            <a:spLocks noChangeArrowheads="1"/>
          </p:cNvSpPr>
          <p:nvPr/>
        </p:nvSpPr>
        <p:spPr bwMode="auto">
          <a:xfrm>
            <a:off x="3348434" y="5691981"/>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7</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15" name="Oval 36"/>
          <p:cNvSpPr>
            <a:spLocks noChangeArrowheads="1"/>
          </p:cNvSpPr>
          <p:nvPr/>
        </p:nvSpPr>
        <p:spPr bwMode="auto">
          <a:xfrm>
            <a:off x="3613678"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6" name="文本框 615"/>
          <p:cNvSpPr txBox="1"/>
          <p:nvPr/>
        </p:nvSpPr>
        <p:spPr>
          <a:xfrm>
            <a:off x="3655815"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50" name="Line 39"/>
          <p:cNvSpPr>
            <a:spLocks noChangeShapeType="1"/>
          </p:cNvSpPr>
          <p:nvPr/>
        </p:nvSpPr>
        <p:spPr bwMode="auto">
          <a:xfrm>
            <a:off x="3789276" y="5188267"/>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cxnSp>
        <p:nvCxnSpPr>
          <p:cNvPr id="804" name="直接箭头连接符 803"/>
          <p:cNvCxnSpPr/>
          <p:nvPr/>
        </p:nvCxnSpPr>
        <p:spPr>
          <a:xfrm flipH="1">
            <a:off x="3117741" y="5028756"/>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31" name="Line 40"/>
          <p:cNvSpPr>
            <a:spLocks noChangeShapeType="1"/>
          </p:cNvSpPr>
          <p:nvPr/>
        </p:nvSpPr>
        <p:spPr bwMode="auto">
          <a:xfrm flipH="1">
            <a:off x="3907820"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6" name="Line 40"/>
          <p:cNvSpPr>
            <a:spLocks noChangeShapeType="1"/>
          </p:cNvSpPr>
          <p:nvPr/>
        </p:nvSpPr>
        <p:spPr bwMode="auto">
          <a:xfrm flipH="1">
            <a:off x="3901486"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43" name="Oval 36"/>
          <p:cNvSpPr>
            <a:spLocks noChangeArrowheads="1"/>
          </p:cNvSpPr>
          <p:nvPr/>
        </p:nvSpPr>
        <p:spPr bwMode="auto">
          <a:xfrm>
            <a:off x="3613678"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4" name="文本框 643"/>
          <p:cNvSpPr txBox="1"/>
          <p:nvPr/>
        </p:nvSpPr>
        <p:spPr>
          <a:xfrm>
            <a:off x="3655815"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41" name="Line 39"/>
          <p:cNvSpPr>
            <a:spLocks noChangeShapeType="1"/>
          </p:cNvSpPr>
          <p:nvPr/>
        </p:nvSpPr>
        <p:spPr bwMode="auto">
          <a:xfrm>
            <a:off x="3784748" y="3317968"/>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7" name="Text Box 34"/>
          <p:cNvSpPr txBox="1">
            <a:spLocks noChangeArrowheads="1"/>
          </p:cNvSpPr>
          <p:nvPr/>
        </p:nvSpPr>
        <p:spPr bwMode="auto">
          <a:xfrm>
            <a:off x="2682875" y="5691981"/>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8</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51" name="Line 39"/>
          <p:cNvSpPr>
            <a:spLocks noChangeShapeType="1"/>
          </p:cNvSpPr>
          <p:nvPr/>
        </p:nvSpPr>
        <p:spPr bwMode="auto">
          <a:xfrm>
            <a:off x="2963924" y="5188267"/>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37" name="Line 40"/>
          <p:cNvSpPr>
            <a:spLocks noChangeShapeType="1"/>
          </p:cNvSpPr>
          <p:nvPr/>
        </p:nvSpPr>
        <p:spPr bwMode="auto">
          <a:xfrm flipH="1">
            <a:off x="3075860"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41" name="Oval 36"/>
          <p:cNvSpPr>
            <a:spLocks noChangeArrowheads="1"/>
          </p:cNvSpPr>
          <p:nvPr/>
        </p:nvSpPr>
        <p:spPr bwMode="auto">
          <a:xfrm>
            <a:off x="2785817"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2" name="文本框 641"/>
          <p:cNvSpPr txBox="1"/>
          <p:nvPr/>
        </p:nvSpPr>
        <p:spPr>
          <a:xfrm>
            <a:off x="2827954"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45" name="Line 39"/>
          <p:cNvSpPr>
            <a:spLocks noChangeShapeType="1"/>
          </p:cNvSpPr>
          <p:nvPr/>
        </p:nvSpPr>
        <p:spPr bwMode="auto">
          <a:xfrm>
            <a:off x="2954565" y="4175206"/>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48" name="Line 38"/>
          <p:cNvSpPr>
            <a:spLocks noChangeShapeType="1"/>
          </p:cNvSpPr>
          <p:nvPr/>
        </p:nvSpPr>
        <p:spPr bwMode="auto">
          <a:xfrm>
            <a:off x="2107989" y="5028756"/>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49" name="Line 39"/>
          <p:cNvSpPr>
            <a:spLocks noChangeShapeType="1"/>
          </p:cNvSpPr>
          <p:nvPr/>
        </p:nvSpPr>
        <p:spPr bwMode="auto">
          <a:xfrm>
            <a:off x="2107042" y="5028756"/>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55" name="Line 38"/>
          <p:cNvSpPr>
            <a:spLocks noChangeShapeType="1"/>
          </p:cNvSpPr>
          <p:nvPr/>
        </p:nvSpPr>
        <p:spPr bwMode="auto">
          <a:xfrm>
            <a:off x="9587423"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56" name="Line 39"/>
          <p:cNvSpPr>
            <a:spLocks noChangeShapeType="1"/>
          </p:cNvSpPr>
          <p:nvPr/>
        </p:nvSpPr>
        <p:spPr bwMode="auto">
          <a:xfrm>
            <a:off x="9587423" y="1193144"/>
            <a:ext cx="0" cy="4499689"/>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786" name="直接箭头连接符 785"/>
          <p:cNvCxnSpPr/>
          <p:nvPr/>
        </p:nvCxnSpPr>
        <p:spPr>
          <a:xfrm flipH="1">
            <a:off x="8917906" y="246874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8" name="Rectangle 151"/>
          <p:cNvSpPr>
            <a:spLocks noChangeArrowheads="1"/>
          </p:cNvSpPr>
          <p:nvPr/>
        </p:nvSpPr>
        <p:spPr bwMode="auto">
          <a:xfrm>
            <a:off x="9330392" y="2297184"/>
            <a:ext cx="290464"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3" name="直接箭头连接符 792"/>
          <p:cNvCxnSpPr/>
          <p:nvPr/>
        </p:nvCxnSpPr>
        <p:spPr>
          <a:xfrm flipH="1">
            <a:off x="8085714" y="332023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9" name="Rectangle 151"/>
          <p:cNvSpPr>
            <a:spLocks noChangeArrowheads="1"/>
          </p:cNvSpPr>
          <p:nvPr/>
        </p:nvSpPr>
        <p:spPr bwMode="auto">
          <a:xfrm>
            <a:off x="8500598" y="3146087"/>
            <a:ext cx="292068" cy="340093"/>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120000"/>
              </a:lnSpc>
              <a:spcBef>
                <a:spcPct val="20000"/>
              </a:spcBef>
              <a:buClr>
                <a:srgbClr val="CC0000"/>
              </a:buClr>
              <a:defRPr/>
            </a:pPr>
            <a:r>
              <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80" name="直接箭头连接符 779"/>
          <p:cNvCxnSpPr/>
          <p:nvPr/>
        </p:nvCxnSpPr>
        <p:spPr>
          <a:xfrm flipH="1">
            <a:off x="6440162" y="246850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0" name="直接箭头连接符 789"/>
          <p:cNvCxnSpPr/>
          <p:nvPr/>
        </p:nvCxnSpPr>
        <p:spPr>
          <a:xfrm flipH="1">
            <a:off x="6434893" y="331998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5" name="直接箭头连接符 794"/>
          <p:cNvCxnSpPr/>
          <p:nvPr/>
        </p:nvCxnSpPr>
        <p:spPr>
          <a:xfrm flipH="1">
            <a:off x="6442219" y="417713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605" name="Oval 36"/>
          <p:cNvSpPr>
            <a:spLocks noChangeArrowheads="1"/>
          </p:cNvSpPr>
          <p:nvPr/>
        </p:nvSpPr>
        <p:spPr bwMode="auto">
          <a:xfrm>
            <a:off x="6924184" y="401269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06" name="文本框 605"/>
          <p:cNvSpPr txBox="1"/>
          <p:nvPr/>
        </p:nvSpPr>
        <p:spPr>
          <a:xfrm>
            <a:off x="6966321" y="393149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77" name="Oval 36"/>
          <p:cNvSpPr>
            <a:spLocks noChangeArrowheads="1"/>
          </p:cNvSpPr>
          <p:nvPr/>
        </p:nvSpPr>
        <p:spPr bwMode="auto">
          <a:xfrm>
            <a:off x="6924184" y="315857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78" name="文本框 577"/>
          <p:cNvSpPr txBox="1"/>
          <p:nvPr/>
        </p:nvSpPr>
        <p:spPr>
          <a:xfrm>
            <a:off x="6966321" y="307736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60" name="Oval 36"/>
          <p:cNvSpPr>
            <a:spLocks noChangeArrowheads="1"/>
          </p:cNvSpPr>
          <p:nvPr/>
        </p:nvSpPr>
        <p:spPr bwMode="auto">
          <a:xfrm>
            <a:off x="6924184"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61" name="文本框 560"/>
          <p:cNvSpPr txBox="1"/>
          <p:nvPr/>
        </p:nvSpPr>
        <p:spPr>
          <a:xfrm>
            <a:off x="6966321" y="222323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nvGrpSpPr>
          <p:cNvPr id="727" name="Group 36"/>
          <p:cNvGrpSpPr/>
          <p:nvPr/>
        </p:nvGrpSpPr>
        <p:grpSpPr bwMode="auto">
          <a:xfrm>
            <a:off x="7095699" y="1187043"/>
            <a:ext cx="168608" cy="4505502"/>
            <a:chOff x="13" y="6"/>
            <a:chExt cx="178" cy="2325"/>
          </a:xfrm>
          <a:effectLst/>
        </p:grpSpPr>
        <p:sp>
          <p:nvSpPr>
            <p:cNvPr id="728" name="Line 38"/>
            <p:cNvSpPr>
              <a:spLocks noChangeShapeType="1"/>
            </p:cNvSpPr>
            <p:nvPr/>
          </p:nvSpPr>
          <p:spPr bwMode="auto">
            <a:xfrm>
              <a:off x="14" y="6"/>
              <a:ext cx="17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9" name="Line 39"/>
            <p:cNvSpPr>
              <a:spLocks noChangeShapeType="1"/>
            </p:cNvSpPr>
            <p:nvPr/>
          </p:nvSpPr>
          <p:spPr bwMode="auto">
            <a:xfrm>
              <a:off x="14" y="7"/>
              <a:ext cx="0" cy="573"/>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0"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1" name="Line 39"/>
            <p:cNvSpPr>
              <a:spLocks noChangeShapeType="1"/>
            </p:cNvSpPr>
            <p:nvPr/>
          </p:nvSpPr>
          <p:spPr bwMode="auto">
            <a:xfrm>
              <a:off x="13" y="1635"/>
              <a:ext cx="0" cy="69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2"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cxnSp>
        <p:nvCxnSpPr>
          <p:cNvPr id="799" name="直接箭头连接符 798"/>
          <p:cNvCxnSpPr/>
          <p:nvPr/>
        </p:nvCxnSpPr>
        <p:spPr>
          <a:xfrm flipH="1">
            <a:off x="7265179" y="417713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8" name="Line 40"/>
          <p:cNvSpPr>
            <a:spLocks noChangeShapeType="1"/>
          </p:cNvSpPr>
          <p:nvPr/>
        </p:nvSpPr>
        <p:spPr bwMode="auto">
          <a:xfrm flipH="1">
            <a:off x="7219256"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2" name="Line 40"/>
          <p:cNvSpPr>
            <a:spLocks noChangeShapeType="1"/>
          </p:cNvSpPr>
          <p:nvPr/>
        </p:nvSpPr>
        <p:spPr bwMode="auto">
          <a:xfrm flipH="1">
            <a:off x="7211317"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7" name="Line 40"/>
          <p:cNvSpPr>
            <a:spLocks noChangeShapeType="1"/>
          </p:cNvSpPr>
          <p:nvPr/>
        </p:nvSpPr>
        <p:spPr bwMode="auto">
          <a:xfrm flipH="1">
            <a:off x="7219776"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70" name="Rectangle 151"/>
          <p:cNvSpPr>
            <a:spLocks noChangeArrowheads="1"/>
          </p:cNvSpPr>
          <p:nvPr/>
        </p:nvSpPr>
        <p:spPr bwMode="auto">
          <a:xfrm>
            <a:off x="7671606" y="4005623"/>
            <a:ext cx="292068" cy="340093"/>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R="0" lvl="0" indent="0" algn="ctr" fontAlgn="auto">
              <a:lnSpc>
                <a:spcPct val="120000"/>
              </a:lnSpc>
              <a:spcBef>
                <a:spcPct val="20000"/>
              </a:spcBef>
              <a:spcAft>
                <a:spcPts val="0"/>
              </a:spcAft>
              <a:buClr>
                <a:srgbClr val="CC0000"/>
              </a:buClr>
              <a:buSzTx/>
              <a:buFont typeface="Wingdings" panose="05000000000000000000" pitchFamily="2" charset="2"/>
              <a:buNone/>
              <a:defRPr/>
            </a:pPr>
            <a:r>
              <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1" name="Text Box 38"/>
          <p:cNvSpPr txBox="1">
            <a:spLocks noChangeArrowheads="1"/>
          </p:cNvSpPr>
          <p:nvPr/>
        </p:nvSpPr>
        <p:spPr bwMode="auto">
          <a:xfrm>
            <a:off x="5992019" y="5691981"/>
            <a:ext cx="5778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4</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21" name="Oval 36"/>
          <p:cNvSpPr>
            <a:spLocks noChangeArrowheads="1"/>
          </p:cNvSpPr>
          <p:nvPr/>
        </p:nvSpPr>
        <p:spPr bwMode="auto">
          <a:xfrm>
            <a:off x="6097261"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2" name="文本框 621"/>
          <p:cNvSpPr txBox="1"/>
          <p:nvPr/>
        </p:nvSpPr>
        <p:spPr>
          <a:xfrm>
            <a:off x="6139398"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34" name="Line 39"/>
          <p:cNvSpPr>
            <a:spLocks noChangeShapeType="1"/>
          </p:cNvSpPr>
          <p:nvPr/>
        </p:nvSpPr>
        <p:spPr bwMode="auto">
          <a:xfrm>
            <a:off x="6267264" y="5188267"/>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6" name="Line 38"/>
          <p:cNvSpPr>
            <a:spLocks noChangeShapeType="1"/>
          </p:cNvSpPr>
          <p:nvPr/>
        </p:nvSpPr>
        <p:spPr bwMode="auto">
          <a:xfrm>
            <a:off x="6268299" y="1187043"/>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37" name="Line 39"/>
          <p:cNvSpPr>
            <a:spLocks noChangeShapeType="1"/>
          </p:cNvSpPr>
          <p:nvPr/>
        </p:nvSpPr>
        <p:spPr bwMode="auto">
          <a:xfrm>
            <a:off x="6268299" y="1188981"/>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8" name="Line 39"/>
          <p:cNvSpPr>
            <a:spLocks noChangeShapeType="1"/>
          </p:cNvSpPr>
          <p:nvPr/>
        </p:nvSpPr>
        <p:spPr bwMode="auto">
          <a:xfrm>
            <a:off x="6267352" y="3489209"/>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39" name="Line 39"/>
          <p:cNvSpPr>
            <a:spLocks noChangeShapeType="1"/>
          </p:cNvSpPr>
          <p:nvPr/>
        </p:nvSpPr>
        <p:spPr bwMode="auto">
          <a:xfrm>
            <a:off x="6267352" y="4343801"/>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0" name="Line 39"/>
          <p:cNvSpPr>
            <a:spLocks noChangeShapeType="1"/>
          </p:cNvSpPr>
          <p:nvPr/>
        </p:nvSpPr>
        <p:spPr bwMode="auto">
          <a:xfrm>
            <a:off x="6267352" y="2650120"/>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82" name="直接箭头连接符 781"/>
          <p:cNvCxnSpPr/>
          <p:nvPr/>
        </p:nvCxnSpPr>
        <p:spPr>
          <a:xfrm flipH="1">
            <a:off x="5602927" y="246648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1" name="直接箭头连接符 790"/>
          <p:cNvCxnSpPr/>
          <p:nvPr/>
        </p:nvCxnSpPr>
        <p:spPr>
          <a:xfrm flipH="1">
            <a:off x="5607970" y="331998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6" name="直接箭头连接符 795"/>
          <p:cNvCxnSpPr/>
          <p:nvPr/>
        </p:nvCxnSpPr>
        <p:spPr>
          <a:xfrm flipH="1">
            <a:off x="5614358" y="417689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1" name="直接箭头连接符 800"/>
          <p:cNvCxnSpPr/>
          <p:nvPr/>
        </p:nvCxnSpPr>
        <p:spPr>
          <a:xfrm flipH="1">
            <a:off x="5609760" y="5031025"/>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5" name="直接箭头连接符 804"/>
          <p:cNvCxnSpPr/>
          <p:nvPr/>
        </p:nvCxnSpPr>
        <p:spPr>
          <a:xfrm flipH="1">
            <a:off x="6432720" y="5031025"/>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9" name="Line 40"/>
          <p:cNvSpPr>
            <a:spLocks noChangeShapeType="1"/>
          </p:cNvSpPr>
          <p:nvPr/>
        </p:nvSpPr>
        <p:spPr bwMode="auto">
          <a:xfrm flipH="1">
            <a:off x="6386775"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3" name="Line 40"/>
          <p:cNvSpPr>
            <a:spLocks noChangeShapeType="1"/>
          </p:cNvSpPr>
          <p:nvPr/>
        </p:nvSpPr>
        <p:spPr bwMode="auto">
          <a:xfrm flipH="1">
            <a:off x="6388362"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8" name="Line 40"/>
          <p:cNvSpPr>
            <a:spLocks noChangeShapeType="1"/>
          </p:cNvSpPr>
          <p:nvPr/>
        </p:nvSpPr>
        <p:spPr bwMode="auto">
          <a:xfrm flipH="1">
            <a:off x="6388882"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3" name="Line 40"/>
          <p:cNvSpPr>
            <a:spLocks noChangeShapeType="1"/>
          </p:cNvSpPr>
          <p:nvPr/>
        </p:nvSpPr>
        <p:spPr bwMode="auto">
          <a:xfrm flipH="1">
            <a:off x="6387816"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49" name="Oval 36"/>
          <p:cNvSpPr>
            <a:spLocks noChangeArrowheads="1"/>
          </p:cNvSpPr>
          <p:nvPr/>
        </p:nvSpPr>
        <p:spPr bwMode="auto">
          <a:xfrm>
            <a:off x="6097261"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50" name="文本框 649"/>
          <p:cNvSpPr txBox="1"/>
          <p:nvPr/>
        </p:nvSpPr>
        <p:spPr>
          <a:xfrm>
            <a:off x="6139398"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93" name="Oval 36"/>
          <p:cNvSpPr>
            <a:spLocks noChangeArrowheads="1"/>
          </p:cNvSpPr>
          <p:nvPr/>
        </p:nvSpPr>
        <p:spPr bwMode="auto">
          <a:xfrm>
            <a:off x="6097261"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4" name="文本框 593"/>
          <p:cNvSpPr txBox="1"/>
          <p:nvPr/>
        </p:nvSpPr>
        <p:spPr>
          <a:xfrm>
            <a:off x="6139398" y="307711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445" name="Oval 36"/>
          <p:cNvSpPr>
            <a:spLocks noChangeArrowheads="1"/>
          </p:cNvSpPr>
          <p:nvPr/>
        </p:nvSpPr>
        <p:spPr bwMode="auto">
          <a:xfrm>
            <a:off x="6097261" y="2304195"/>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446" name="文本框 445"/>
          <p:cNvSpPr txBox="1"/>
          <p:nvPr/>
        </p:nvSpPr>
        <p:spPr>
          <a:xfrm>
            <a:off x="6139398" y="2222987"/>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71" name="Rectangle 151"/>
          <p:cNvSpPr>
            <a:spLocks noChangeArrowheads="1"/>
          </p:cNvSpPr>
          <p:nvPr/>
        </p:nvSpPr>
        <p:spPr bwMode="auto">
          <a:xfrm>
            <a:off x="6842614" y="4854526"/>
            <a:ext cx="292068" cy="340093"/>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R="0" lvl="0" indent="0" algn="ctr" fontAlgn="auto">
              <a:lnSpc>
                <a:spcPct val="120000"/>
              </a:lnSpc>
              <a:spcBef>
                <a:spcPct val="20000"/>
              </a:spcBef>
              <a:spcAft>
                <a:spcPts val="0"/>
              </a:spcAft>
              <a:buClr>
                <a:srgbClr val="CC0000"/>
              </a:buClr>
              <a:buSzTx/>
              <a:buFont typeface="Wingdings" panose="05000000000000000000" pitchFamily="2" charset="2"/>
              <a:buNone/>
              <a:defRPr/>
            </a:pPr>
            <a:r>
              <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0" name="Text Box 37"/>
          <p:cNvSpPr txBox="1">
            <a:spLocks noChangeArrowheads="1"/>
          </p:cNvSpPr>
          <p:nvPr/>
        </p:nvSpPr>
        <p:spPr bwMode="auto">
          <a:xfrm>
            <a:off x="5142905" y="5691981"/>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5</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19" name="Oval 36"/>
          <p:cNvSpPr>
            <a:spLocks noChangeArrowheads="1"/>
          </p:cNvSpPr>
          <p:nvPr/>
        </p:nvSpPr>
        <p:spPr bwMode="auto">
          <a:xfrm>
            <a:off x="5269400"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0" name="文本框 619"/>
          <p:cNvSpPr txBox="1"/>
          <p:nvPr/>
        </p:nvSpPr>
        <p:spPr>
          <a:xfrm>
            <a:off x="5311537"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42" name="Line 39"/>
          <p:cNvSpPr>
            <a:spLocks noChangeShapeType="1"/>
          </p:cNvSpPr>
          <p:nvPr/>
        </p:nvSpPr>
        <p:spPr bwMode="auto">
          <a:xfrm>
            <a:off x="5438917" y="5188267"/>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4" name="Line 38"/>
          <p:cNvSpPr>
            <a:spLocks noChangeShapeType="1"/>
          </p:cNvSpPr>
          <p:nvPr/>
        </p:nvSpPr>
        <p:spPr bwMode="auto">
          <a:xfrm>
            <a:off x="5439952" y="1187043"/>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5" name="Line 39"/>
          <p:cNvSpPr>
            <a:spLocks noChangeShapeType="1"/>
          </p:cNvSpPr>
          <p:nvPr/>
        </p:nvSpPr>
        <p:spPr bwMode="auto">
          <a:xfrm>
            <a:off x="5439952" y="1188981"/>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6" name="Line 39"/>
          <p:cNvSpPr>
            <a:spLocks noChangeShapeType="1"/>
          </p:cNvSpPr>
          <p:nvPr/>
        </p:nvSpPr>
        <p:spPr bwMode="auto">
          <a:xfrm>
            <a:off x="5439005" y="3489209"/>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7" name="Line 39"/>
          <p:cNvSpPr>
            <a:spLocks noChangeShapeType="1"/>
          </p:cNvSpPr>
          <p:nvPr/>
        </p:nvSpPr>
        <p:spPr bwMode="auto">
          <a:xfrm>
            <a:off x="5439005" y="4343801"/>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8" name="Line 39"/>
          <p:cNvSpPr>
            <a:spLocks noChangeShapeType="1"/>
          </p:cNvSpPr>
          <p:nvPr/>
        </p:nvSpPr>
        <p:spPr bwMode="auto">
          <a:xfrm>
            <a:off x="5439005" y="2650120"/>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52" name="Line 38"/>
          <p:cNvSpPr>
            <a:spLocks noChangeShapeType="1"/>
          </p:cNvSpPr>
          <p:nvPr/>
        </p:nvSpPr>
        <p:spPr bwMode="auto">
          <a:xfrm>
            <a:off x="4616610" y="2466023"/>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2" name="直接箭头连接符 791"/>
          <p:cNvCxnSpPr/>
          <p:nvPr/>
        </p:nvCxnSpPr>
        <p:spPr>
          <a:xfrm flipH="1">
            <a:off x="4770735" y="331796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7" name="直接箭头连接符 796"/>
          <p:cNvCxnSpPr/>
          <p:nvPr/>
        </p:nvCxnSpPr>
        <p:spPr>
          <a:xfrm flipH="1">
            <a:off x="4787435" y="417689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2" name="直接箭头连接符 801"/>
          <p:cNvCxnSpPr/>
          <p:nvPr/>
        </p:nvCxnSpPr>
        <p:spPr>
          <a:xfrm flipH="1">
            <a:off x="4781899" y="503077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10" name="Line 40"/>
          <p:cNvSpPr>
            <a:spLocks noChangeShapeType="1"/>
          </p:cNvSpPr>
          <p:nvPr/>
        </p:nvSpPr>
        <p:spPr bwMode="auto">
          <a:xfrm flipH="1">
            <a:off x="5561149"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4" name="Line 40"/>
          <p:cNvSpPr>
            <a:spLocks noChangeShapeType="1"/>
          </p:cNvSpPr>
          <p:nvPr/>
        </p:nvSpPr>
        <p:spPr bwMode="auto">
          <a:xfrm flipH="1">
            <a:off x="5555881"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9" name="Line 40"/>
          <p:cNvSpPr>
            <a:spLocks noChangeShapeType="1"/>
          </p:cNvSpPr>
          <p:nvPr/>
        </p:nvSpPr>
        <p:spPr bwMode="auto">
          <a:xfrm flipH="1">
            <a:off x="5565927"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4" name="Line 40"/>
          <p:cNvSpPr>
            <a:spLocks noChangeShapeType="1"/>
          </p:cNvSpPr>
          <p:nvPr/>
        </p:nvSpPr>
        <p:spPr bwMode="auto">
          <a:xfrm flipH="1">
            <a:off x="5556922"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47" name="Oval 36"/>
          <p:cNvSpPr>
            <a:spLocks noChangeArrowheads="1"/>
          </p:cNvSpPr>
          <p:nvPr/>
        </p:nvSpPr>
        <p:spPr bwMode="auto">
          <a:xfrm>
            <a:off x="5269400"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8" name="文本框 647"/>
          <p:cNvSpPr txBox="1"/>
          <p:nvPr/>
        </p:nvSpPr>
        <p:spPr>
          <a:xfrm>
            <a:off x="5311537"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91" name="Oval 36"/>
          <p:cNvSpPr>
            <a:spLocks noChangeArrowheads="1"/>
          </p:cNvSpPr>
          <p:nvPr/>
        </p:nvSpPr>
        <p:spPr bwMode="auto">
          <a:xfrm>
            <a:off x="5269400"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2" name="文本框 591"/>
          <p:cNvSpPr txBox="1"/>
          <p:nvPr/>
        </p:nvSpPr>
        <p:spPr>
          <a:xfrm>
            <a:off x="5311537" y="307711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09" name="Oval 36"/>
          <p:cNvSpPr>
            <a:spLocks noChangeArrowheads="1"/>
          </p:cNvSpPr>
          <p:nvPr/>
        </p:nvSpPr>
        <p:spPr bwMode="auto">
          <a:xfrm>
            <a:off x="5269400" y="2304195"/>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10" name="文本框 509"/>
          <p:cNvSpPr txBox="1"/>
          <p:nvPr/>
        </p:nvSpPr>
        <p:spPr>
          <a:xfrm>
            <a:off x="5311537" y="2222987"/>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72" name="Rectangle 151"/>
          <p:cNvSpPr>
            <a:spLocks noChangeArrowheads="1"/>
          </p:cNvSpPr>
          <p:nvPr/>
        </p:nvSpPr>
        <p:spPr bwMode="auto">
          <a:xfrm>
            <a:off x="5625042" y="1048544"/>
            <a:ext cx="290464"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39" name="Text Box 36"/>
          <p:cNvSpPr txBox="1">
            <a:spLocks noChangeArrowheads="1"/>
          </p:cNvSpPr>
          <p:nvPr/>
        </p:nvSpPr>
        <p:spPr bwMode="auto">
          <a:xfrm>
            <a:off x="4223941" y="569198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6</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40" name="Line 38"/>
          <p:cNvSpPr>
            <a:spLocks noChangeShapeType="1"/>
          </p:cNvSpPr>
          <p:nvPr/>
        </p:nvSpPr>
        <p:spPr bwMode="auto">
          <a:xfrm>
            <a:off x="3785695" y="3317968"/>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17" name="Oval 36"/>
          <p:cNvSpPr>
            <a:spLocks noChangeArrowheads="1"/>
          </p:cNvSpPr>
          <p:nvPr/>
        </p:nvSpPr>
        <p:spPr bwMode="auto">
          <a:xfrm>
            <a:off x="4441539"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8" name="文本框 617"/>
          <p:cNvSpPr txBox="1"/>
          <p:nvPr/>
        </p:nvSpPr>
        <p:spPr>
          <a:xfrm>
            <a:off x="4483676"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50" name="Line 39"/>
          <p:cNvSpPr>
            <a:spLocks noChangeShapeType="1"/>
          </p:cNvSpPr>
          <p:nvPr/>
        </p:nvSpPr>
        <p:spPr bwMode="auto">
          <a:xfrm>
            <a:off x="4614628" y="5188267"/>
            <a:ext cx="0" cy="516988"/>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753" name="Line 39"/>
          <p:cNvSpPr>
            <a:spLocks noChangeShapeType="1"/>
          </p:cNvSpPr>
          <p:nvPr/>
        </p:nvSpPr>
        <p:spPr bwMode="auto">
          <a:xfrm>
            <a:off x="4615663" y="2466023"/>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4" name="Line 39"/>
          <p:cNvSpPr>
            <a:spLocks noChangeShapeType="1"/>
          </p:cNvSpPr>
          <p:nvPr/>
        </p:nvSpPr>
        <p:spPr bwMode="auto">
          <a:xfrm>
            <a:off x="4614716" y="3489208"/>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5" name="Line 39"/>
          <p:cNvSpPr>
            <a:spLocks noChangeShapeType="1"/>
          </p:cNvSpPr>
          <p:nvPr/>
        </p:nvSpPr>
        <p:spPr bwMode="auto">
          <a:xfrm>
            <a:off x="4614716" y="4343799"/>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8" name="直接箭头连接符 797"/>
          <p:cNvCxnSpPr/>
          <p:nvPr/>
        </p:nvCxnSpPr>
        <p:spPr>
          <a:xfrm flipH="1">
            <a:off x="3950200" y="417487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3" name="直接箭头连接符 802"/>
          <p:cNvCxnSpPr/>
          <p:nvPr/>
        </p:nvCxnSpPr>
        <p:spPr>
          <a:xfrm flipH="1">
            <a:off x="3954976" y="503077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645" name="Oval 36"/>
          <p:cNvSpPr>
            <a:spLocks noChangeArrowheads="1"/>
          </p:cNvSpPr>
          <p:nvPr/>
        </p:nvSpPr>
        <p:spPr bwMode="auto">
          <a:xfrm>
            <a:off x="4441539"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6" name="文本框 645"/>
          <p:cNvSpPr txBox="1"/>
          <p:nvPr/>
        </p:nvSpPr>
        <p:spPr>
          <a:xfrm>
            <a:off x="4483676"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89" name="Oval 36"/>
          <p:cNvSpPr>
            <a:spLocks noChangeArrowheads="1"/>
          </p:cNvSpPr>
          <p:nvPr/>
        </p:nvSpPr>
        <p:spPr bwMode="auto">
          <a:xfrm>
            <a:off x="4441539"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0" name="文本框 589"/>
          <p:cNvSpPr txBox="1"/>
          <p:nvPr/>
        </p:nvSpPr>
        <p:spPr>
          <a:xfrm>
            <a:off x="4483676" y="307711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82" name="Line 40"/>
          <p:cNvSpPr>
            <a:spLocks noChangeShapeType="1"/>
          </p:cNvSpPr>
          <p:nvPr/>
        </p:nvSpPr>
        <p:spPr bwMode="auto">
          <a:xfrm flipH="1">
            <a:off x="4730255"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83" name="Line 40"/>
          <p:cNvSpPr>
            <a:spLocks noChangeShapeType="1"/>
          </p:cNvSpPr>
          <p:nvPr/>
        </p:nvSpPr>
        <p:spPr bwMode="auto">
          <a:xfrm flipH="1">
            <a:off x="4733446"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84" name="Line 40"/>
          <p:cNvSpPr>
            <a:spLocks noChangeShapeType="1"/>
          </p:cNvSpPr>
          <p:nvPr/>
        </p:nvSpPr>
        <p:spPr bwMode="auto">
          <a:xfrm flipH="1">
            <a:off x="4733967"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168" name="直接箭头连接符 167"/>
          <p:cNvCxnSpPr>
            <a:stCxn id="171" idx="2"/>
            <a:endCxn id="178" idx="6"/>
          </p:cNvCxnSpPr>
          <p:nvPr/>
        </p:nvCxnSpPr>
        <p:spPr>
          <a:xfrm flipH="1">
            <a:off x="8094946" y="2468749"/>
            <a:ext cx="489723" cy="0"/>
          </a:xfrm>
          <a:prstGeom prst="straightConnector1">
            <a:avLst/>
          </a:prstGeom>
          <a:noFill/>
          <a:ln w="19050">
            <a:solidFill>
              <a:schemeClr val="accent6">
                <a:lumMod val="75000"/>
              </a:schemeClr>
            </a:solidFill>
            <a:round/>
            <a:tailEnd type="triangle" w="med" len="med"/>
          </a:ln>
          <a:effectLst/>
        </p:spPr>
      </p:cxnSp>
      <p:cxnSp>
        <p:nvCxnSpPr>
          <p:cNvPr id="169" name="直接箭头连接符 168"/>
          <p:cNvCxnSpPr/>
          <p:nvPr/>
        </p:nvCxnSpPr>
        <p:spPr>
          <a:xfrm flipH="1">
            <a:off x="7267085" y="2468501"/>
            <a:ext cx="489723" cy="0"/>
          </a:xfrm>
          <a:prstGeom prst="straightConnector1">
            <a:avLst/>
          </a:prstGeom>
          <a:noFill/>
          <a:ln w="19050">
            <a:solidFill>
              <a:schemeClr val="accent6">
                <a:lumMod val="75000"/>
              </a:schemeClr>
            </a:solidFill>
            <a:round/>
            <a:tailEnd type="triangle" w="med" len="med"/>
          </a:ln>
          <a:effectLst/>
        </p:spPr>
      </p:cxnSp>
      <p:grpSp>
        <p:nvGrpSpPr>
          <p:cNvPr id="170" name="组合 169"/>
          <p:cNvGrpSpPr/>
          <p:nvPr/>
        </p:nvGrpSpPr>
        <p:grpSpPr>
          <a:xfrm>
            <a:off x="8579906" y="2299437"/>
            <a:ext cx="374153" cy="339968"/>
            <a:chOff x="8579906" y="2299437"/>
            <a:chExt cx="374153" cy="339968"/>
          </a:xfrm>
          <a:effectLst/>
        </p:grpSpPr>
        <p:sp>
          <p:nvSpPr>
            <p:cNvPr id="171" name="Oval 36"/>
            <p:cNvSpPr>
              <a:spLocks noChangeArrowheads="1"/>
            </p:cNvSpPr>
            <p:nvPr/>
          </p:nvSpPr>
          <p:spPr bwMode="auto">
            <a:xfrm>
              <a:off x="8579906"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172" name="文本框 171"/>
            <p:cNvSpPr txBox="1"/>
            <p:nvPr/>
          </p:nvSpPr>
          <p:spPr>
            <a:xfrm>
              <a:off x="8687359" y="2299437"/>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cxnSp>
        <p:nvCxnSpPr>
          <p:cNvPr id="173" name="直接箭头连接符 172"/>
          <p:cNvCxnSpPr/>
          <p:nvPr/>
        </p:nvCxnSpPr>
        <p:spPr>
          <a:xfrm flipH="1">
            <a:off x="8917906" y="2468749"/>
            <a:ext cx="489723" cy="0"/>
          </a:xfrm>
          <a:prstGeom prst="straightConnector1">
            <a:avLst/>
          </a:prstGeom>
          <a:noFill/>
          <a:ln w="19050">
            <a:solidFill>
              <a:schemeClr val="accent6">
                <a:lumMod val="75000"/>
              </a:schemeClr>
            </a:solidFill>
            <a:round/>
            <a:tailEnd type="triangle" w="med" len="med"/>
          </a:ln>
          <a:effectLst/>
        </p:spPr>
      </p:cxnSp>
      <p:sp>
        <p:nvSpPr>
          <p:cNvPr id="174" name="Rectangle 151"/>
          <p:cNvSpPr>
            <a:spLocks noChangeArrowheads="1"/>
          </p:cNvSpPr>
          <p:nvPr/>
        </p:nvSpPr>
        <p:spPr bwMode="auto">
          <a:xfrm>
            <a:off x="9330392" y="2318450"/>
            <a:ext cx="290464"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175" name="直接箭头连接符 174"/>
          <p:cNvCxnSpPr/>
          <p:nvPr/>
        </p:nvCxnSpPr>
        <p:spPr>
          <a:xfrm flipH="1">
            <a:off x="6440162" y="2468501"/>
            <a:ext cx="489723" cy="0"/>
          </a:xfrm>
          <a:prstGeom prst="straightConnector1">
            <a:avLst/>
          </a:prstGeom>
          <a:noFill/>
          <a:ln w="19050">
            <a:solidFill>
              <a:schemeClr val="accent6">
                <a:lumMod val="75000"/>
              </a:schemeClr>
            </a:solidFill>
            <a:round/>
            <a:tailEnd type="triangle" w="med" len="med"/>
          </a:ln>
          <a:effectLst/>
        </p:spPr>
      </p:cxnSp>
      <p:cxnSp>
        <p:nvCxnSpPr>
          <p:cNvPr id="176" name="直接箭头连接符 175"/>
          <p:cNvCxnSpPr/>
          <p:nvPr/>
        </p:nvCxnSpPr>
        <p:spPr>
          <a:xfrm flipH="1">
            <a:off x="5602927" y="2466480"/>
            <a:ext cx="489723" cy="0"/>
          </a:xfrm>
          <a:prstGeom prst="straightConnector1">
            <a:avLst/>
          </a:prstGeom>
          <a:noFill/>
          <a:ln w="19050">
            <a:solidFill>
              <a:schemeClr val="accent6">
                <a:lumMod val="75000"/>
              </a:schemeClr>
            </a:solidFill>
            <a:round/>
            <a:tailEnd type="triangle" w="med" len="med"/>
          </a:ln>
          <a:effectLst/>
        </p:spPr>
      </p:cxnSp>
      <p:grpSp>
        <p:nvGrpSpPr>
          <p:cNvPr id="177" name="组合 176"/>
          <p:cNvGrpSpPr/>
          <p:nvPr/>
        </p:nvGrpSpPr>
        <p:grpSpPr>
          <a:xfrm>
            <a:off x="7752045" y="2299435"/>
            <a:ext cx="374700" cy="339970"/>
            <a:chOff x="7752045" y="2299435"/>
            <a:chExt cx="374700" cy="339970"/>
          </a:xfrm>
          <a:effectLst/>
        </p:grpSpPr>
        <p:sp>
          <p:nvSpPr>
            <p:cNvPr id="178" name="Oval 36"/>
            <p:cNvSpPr>
              <a:spLocks noChangeArrowheads="1"/>
            </p:cNvSpPr>
            <p:nvPr/>
          </p:nvSpPr>
          <p:spPr bwMode="auto">
            <a:xfrm>
              <a:off x="7752045"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179" name="文本框 178"/>
            <p:cNvSpPr txBox="1"/>
            <p:nvPr/>
          </p:nvSpPr>
          <p:spPr>
            <a:xfrm>
              <a:off x="7860045" y="2299435"/>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grpSp>
        <p:nvGrpSpPr>
          <p:cNvPr id="180" name="组合 179"/>
          <p:cNvGrpSpPr/>
          <p:nvPr/>
        </p:nvGrpSpPr>
        <p:grpSpPr>
          <a:xfrm>
            <a:off x="6924184" y="2299433"/>
            <a:ext cx="364361" cy="339972"/>
            <a:chOff x="6924184" y="2299433"/>
            <a:chExt cx="364361" cy="339972"/>
          </a:xfrm>
          <a:effectLst/>
        </p:grpSpPr>
        <p:sp>
          <p:nvSpPr>
            <p:cNvPr id="181" name="Oval 36"/>
            <p:cNvSpPr>
              <a:spLocks noChangeArrowheads="1"/>
            </p:cNvSpPr>
            <p:nvPr/>
          </p:nvSpPr>
          <p:spPr bwMode="auto">
            <a:xfrm>
              <a:off x="6924184"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182" name="文本框 181"/>
            <p:cNvSpPr txBox="1"/>
            <p:nvPr/>
          </p:nvSpPr>
          <p:spPr>
            <a:xfrm>
              <a:off x="7021845" y="2299433"/>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grpSp>
        <p:nvGrpSpPr>
          <p:cNvPr id="183" name="组合 182"/>
          <p:cNvGrpSpPr/>
          <p:nvPr/>
        </p:nvGrpSpPr>
        <p:grpSpPr>
          <a:xfrm>
            <a:off x="6097261" y="2299431"/>
            <a:ext cx="353084" cy="339726"/>
            <a:chOff x="6097261" y="2299431"/>
            <a:chExt cx="353084" cy="339726"/>
          </a:xfrm>
          <a:effectLst/>
        </p:grpSpPr>
        <p:sp>
          <p:nvSpPr>
            <p:cNvPr id="184" name="Oval 36"/>
            <p:cNvSpPr>
              <a:spLocks noChangeArrowheads="1"/>
            </p:cNvSpPr>
            <p:nvPr/>
          </p:nvSpPr>
          <p:spPr bwMode="auto">
            <a:xfrm>
              <a:off x="6097261" y="2304195"/>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185" name="文本框 184"/>
            <p:cNvSpPr txBox="1"/>
            <p:nvPr/>
          </p:nvSpPr>
          <p:spPr>
            <a:xfrm>
              <a:off x="6183645" y="2299431"/>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cxnSp>
        <p:nvCxnSpPr>
          <p:cNvPr id="186" name="直接箭头连接符 185"/>
          <p:cNvCxnSpPr/>
          <p:nvPr/>
        </p:nvCxnSpPr>
        <p:spPr>
          <a:xfrm flipH="1">
            <a:off x="8094946" y="2468748"/>
            <a:ext cx="489723" cy="0"/>
          </a:xfrm>
          <a:prstGeom prst="straightConnector1">
            <a:avLst/>
          </a:prstGeom>
          <a:noFill/>
          <a:ln w="57150">
            <a:solidFill>
              <a:srgbClr val="FF0000"/>
            </a:solidFill>
            <a:round/>
            <a:tailEnd type="triangle" w="med" len="med"/>
          </a:ln>
          <a:effectLst/>
        </p:spPr>
      </p:cxnSp>
      <p:cxnSp>
        <p:nvCxnSpPr>
          <p:cNvPr id="187" name="直接箭头连接符 186"/>
          <p:cNvCxnSpPr/>
          <p:nvPr/>
        </p:nvCxnSpPr>
        <p:spPr>
          <a:xfrm flipH="1">
            <a:off x="7267085" y="2468500"/>
            <a:ext cx="489723" cy="0"/>
          </a:xfrm>
          <a:prstGeom prst="straightConnector1">
            <a:avLst/>
          </a:prstGeom>
          <a:noFill/>
          <a:ln w="57150">
            <a:solidFill>
              <a:srgbClr val="FF0000"/>
            </a:solidFill>
            <a:round/>
            <a:tailEnd type="triangle" w="med" len="med"/>
          </a:ln>
          <a:effectLst/>
        </p:spPr>
      </p:cxnSp>
      <p:cxnSp>
        <p:nvCxnSpPr>
          <p:cNvPr id="188" name="直接箭头连接符 187"/>
          <p:cNvCxnSpPr/>
          <p:nvPr/>
        </p:nvCxnSpPr>
        <p:spPr>
          <a:xfrm flipH="1">
            <a:off x="8908381" y="2468748"/>
            <a:ext cx="489723" cy="0"/>
          </a:xfrm>
          <a:prstGeom prst="straightConnector1">
            <a:avLst/>
          </a:prstGeom>
          <a:noFill/>
          <a:ln w="57150">
            <a:solidFill>
              <a:srgbClr val="FF0000"/>
            </a:solidFill>
            <a:round/>
            <a:tailEnd type="triangle" w="med" len="med"/>
          </a:ln>
          <a:effectLst/>
        </p:spPr>
      </p:cxnSp>
      <p:cxnSp>
        <p:nvCxnSpPr>
          <p:cNvPr id="189" name="直接箭头连接符 188"/>
          <p:cNvCxnSpPr/>
          <p:nvPr/>
        </p:nvCxnSpPr>
        <p:spPr>
          <a:xfrm flipH="1">
            <a:off x="6440162" y="2468500"/>
            <a:ext cx="489723" cy="0"/>
          </a:xfrm>
          <a:prstGeom prst="straightConnector1">
            <a:avLst/>
          </a:prstGeom>
          <a:noFill/>
          <a:ln w="57150">
            <a:solidFill>
              <a:srgbClr val="FF0000"/>
            </a:solidFill>
            <a:round/>
            <a:tailEnd type="triangle" w="med" len="med"/>
          </a:ln>
          <a:effectLst/>
        </p:spPr>
      </p:cxnSp>
      <p:cxnSp>
        <p:nvCxnSpPr>
          <p:cNvPr id="190" name="直接箭头连接符 189"/>
          <p:cNvCxnSpPr/>
          <p:nvPr/>
        </p:nvCxnSpPr>
        <p:spPr>
          <a:xfrm flipH="1">
            <a:off x="5602927" y="2466479"/>
            <a:ext cx="489723" cy="0"/>
          </a:xfrm>
          <a:prstGeom prst="straightConnector1">
            <a:avLst/>
          </a:prstGeom>
          <a:noFill/>
          <a:ln w="57150">
            <a:solidFill>
              <a:srgbClr val="FF0000"/>
            </a:solidFill>
            <a:round/>
            <a:tailEnd type="triangle" w="med" len="med"/>
          </a:ln>
          <a:effectLst/>
        </p:spPr>
      </p:cxnSp>
      <p:grpSp>
        <p:nvGrpSpPr>
          <p:cNvPr id="191" name="组合 190"/>
          <p:cNvGrpSpPr/>
          <p:nvPr/>
        </p:nvGrpSpPr>
        <p:grpSpPr>
          <a:xfrm>
            <a:off x="5269400" y="2304195"/>
            <a:ext cx="364517" cy="334962"/>
            <a:chOff x="5269400" y="2304195"/>
            <a:chExt cx="364517" cy="334962"/>
          </a:xfrm>
          <a:effectLst/>
        </p:grpSpPr>
        <p:sp>
          <p:nvSpPr>
            <p:cNvPr id="192" name="Oval 36"/>
            <p:cNvSpPr>
              <a:spLocks noChangeArrowheads="1"/>
            </p:cNvSpPr>
            <p:nvPr/>
          </p:nvSpPr>
          <p:spPr bwMode="auto">
            <a:xfrm>
              <a:off x="5269400" y="2304195"/>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193" name="文本框 192"/>
            <p:cNvSpPr txBox="1"/>
            <p:nvPr/>
          </p:nvSpPr>
          <p:spPr>
            <a:xfrm>
              <a:off x="5367217" y="2310315"/>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sp>
        <p:nvSpPr>
          <p:cNvPr id="194" name="Line 39"/>
          <p:cNvSpPr>
            <a:spLocks noChangeShapeType="1"/>
          </p:cNvSpPr>
          <p:nvPr/>
        </p:nvSpPr>
        <p:spPr bwMode="auto">
          <a:xfrm>
            <a:off x="5439005" y="3489209"/>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195" name="Line 39"/>
          <p:cNvSpPr>
            <a:spLocks noChangeShapeType="1"/>
          </p:cNvSpPr>
          <p:nvPr/>
        </p:nvSpPr>
        <p:spPr bwMode="auto">
          <a:xfrm>
            <a:off x="5439005" y="4343801"/>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196" name="Line 39"/>
          <p:cNvSpPr>
            <a:spLocks noChangeShapeType="1"/>
          </p:cNvSpPr>
          <p:nvPr/>
        </p:nvSpPr>
        <p:spPr bwMode="auto">
          <a:xfrm>
            <a:off x="5439005" y="2650120"/>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97" name="组合 196"/>
          <p:cNvGrpSpPr/>
          <p:nvPr/>
        </p:nvGrpSpPr>
        <p:grpSpPr>
          <a:xfrm>
            <a:off x="5269400" y="4866579"/>
            <a:ext cx="364508" cy="334962"/>
            <a:chOff x="5269400" y="4866579"/>
            <a:chExt cx="364508" cy="334962"/>
          </a:xfrm>
          <a:effectLst/>
        </p:grpSpPr>
        <p:sp>
          <p:nvSpPr>
            <p:cNvPr id="198" name="Oval 36"/>
            <p:cNvSpPr>
              <a:spLocks noChangeArrowheads="1"/>
            </p:cNvSpPr>
            <p:nvPr/>
          </p:nvSpPr>
          <p:spPr bwMode="auto">
            <a:xfrm>
              <a:off x="5269400"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199" name="文本框 198"/>
            <p:cNvSpPr txBox="1"/>
            <p:nvPr/>
          </p:nvSpPr>
          <p:spPr>
            <a:xfrm>
              <a:off x="5367208" y="4868451"/>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sp>
        <p:nvSpPr>
          <p:cNvPr id="200" name="Line 39"/>
          <p:cNvSpPr>
            <a:spLocks noChangeShapeType="1"/>
          </p:cNvSpPr>
          <p:nvPr/>
        </p:nvSpPr>
        <p:spPr bwMode="auto">
          <a:xfrm>
            <a:off x="5439005" y="3489208"/>
            <a:ext cx="0" cy="519344"/>
          </a:xfrm>
          <a:prstGeom prst="line">
            <a:avLst/>
          </a:prstGeom>
          <a:noFill/>
          <a:ln w="57150" cap="sq">
            <a:solidFill>
              <a:srgbClr val="FF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201" name="Line 39"/>
          <p:cNvSpPr>
            <a:spLocks noChangeShapeType="1"/>
          </p:cNvSpPr>
          <p:nvPr/>
        </p:nvSpPr>
        <p:spPr bwMode="auto">
          <a:xfrm>
            <a:off x="5439005" y="4343800"/>
            <a:ext cx="0" cy="519344"/>
          </a:xfrm>
          <a:prstGeom prst="line">
            <a:avLst/>
          </a:prstGeom>
          <a:noFill/>
          <a:ln w="57150" cap="sq">
            <a:solidFill>
              <a:srgbClr val="FF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202" name="Line 39"/>
          <p:cNvSpPr>
            <a:spLocks noChangeShapeType="1"/>
          </p:cNvSpPr>
          <p:nvPr/>
        </p:nvSpPr>
        <p:spPr bwMode="auto">
          <a:xfrm>
            <a:off x="5439005" y="2650119"/>
            <a:ext cx="0" cy="503841"/>
          </a:xfrm>
          <a:prstGeom prst="line">
            <a:avLst/>
          </a:prstGeom>
          <a:noFill/>
          <a:ln w="57150" cap="sq">
            <a:solidFill>
              <a:srgbClr val="FF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203" name="组合 202"/>
          <p:cNvGrpSpPr/>
          <p:nvPr/>
        </p:nvGrpSpPr>
        <p:grpSpPr>
          <a:xfrm>
            <a:off x="5269400" y="4012451"/>
            <a:ext cx="364512" cy="334962"/>
            <a:chOff x="5269400" y="4012451"/>
            <a:chExt cx="364512" cy="334962"/>
          </a:xfrm>
          <a:effectLst/>
        </p:grpSpPr>
        <p:sp>
          <p:nvSpPr>
            <p:cNvPr id="204" name="Oval 36"/>
            <p:cNvSpPr>
              <a:spLocks noChangeArrowheads="1"/>
            </p:cNvSpPr>
            <p:nvPr/>
          </p:nvSpPr>
          <p:spPr bwMode="auto">
            <a:xfrm>
              <a:off x="5269400"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05" name="文本框 204"/>
            <p:cNvSpPr txBox="1"/>
            <p:nvPr/>
          </p:nvSpPr>
          <p:spPr>
            <a:xfrm>
              <a:off x="5367212" y="4030253"/>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grpSp>
        <p:nvGrpSpPr>
          <p:cNvPr id="206" name="组合 205"/>
          <p:cNvGrpSpPr/>
          <p:nvPr/>
        </p:nvGrpSpPr>
        <p:grpSpPr>
          <a:xfrm>
            <a:off x="5269400" y="3158323"/>
            <a:ext cx="353630" cy="334962"/>
            <a:chOff x="5269400" y="3158323"/>
            <a:chExt cx="353630" cy="334962"/>
          </a:xfrm>
          <a:effectLst/>
        </p:grpSpPr>
        <p:sp>
          <p:nvSpPr>
            <p:cNvPr id="207" name="Oval 36"/>
            <p:cNvSpPr>
              <a:spLocks noChangeArrowheads="1"/>
            </p:cNvSpPr>
            <p:nvPr/>
          </p:nvSpPr>
          <p:spPr bwMode="auto">
            <a:xfrm>
              <a:off x="5269400"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08" name="文本框 207"/>
            <p:cNvSpPr txBox="1"/>
            <p:nvPr/>
          </p:nvSpPr>
          <p:spPr>
            <a:xfrm>
              <a:off x="5356330" y="3159397"/>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cxnSp>
        <p:nvCxnSpPr>
          <p:cNvPr id="209" name="直接箭头连接符 208"/>
          <p:cNvCxnSpPr/>
          <p:nvPr/>
        </p:nvCxnSpPr>
        <p:spPr>
          <a:xfrm flipH="1">
            <a:off x="3117741" y="5028756"/>
            <a:ext cx="489723" cy="0"/>
          </a:xfrm>
          <a:prstGeom prst="straightConnector1">
            <a:avLst/>
          </a:prstGeom>
          <a:noFill/>
          <a:ln w="19050">
            <a:solidFill>
              <a:schemeClr val="accent6">
                <a:lumMod val="75000"/>
              </a:schemeClr>
            </a:solidFill>
            <a:round/>
            <a:tailEnd type="triangle" w="med" len="med"/>
          </a:ln>
          <a:effectLst/>
        </p:spPr>
      </p:cxnSp>
      <p:cxnSp>
        <p:nvCxnSpPr>
          <p:cNvPr id="210" name="直接箭头连接符 209"/>
          <p:cNvCxnSpPr/>
          <p:nvPr/>
        </p:nvCxnSpPr>
        <p:spPr>
          <a:xfrm flipH="1">
            <a:off x="4781899" y="5030777"/>
            <a:ext cx="489723" cy="0"/>
          </a:xfrm>
          <a:prstGeom prst="straightConnector1">
            <a:avLst/>
          </a:prstGeom>
          <a:noFill/>
          <a:ln w="19050">
            <a:solidFill>
              <a:schemeClr val="accent6">
                <a:lumMod val="75000"/>
              </a:schemeClr>
            </a:solidFill>
            <a:round/>
            <a:tailEnd type="triangle" w="med" len="med"/>
          </a:ln>
          <a:effectLst/>
        </p:spPr>
      </p:cxnSp>
      <p:cxnSp>
        <p:nvCxnSpPr>
          <p:cNvPr id="211" name="直接箭头连接符 210"/>
          <p:cNvCxnSpPr/>
          <p:nvPr/>
        </p:nvCxnSpPr>
        <p:spPr>
          <a:xfrm flipH="1">
            <a:off x="3954976" y="5030777"/>
            <a:ext cx="489723" cy="0"/>
          </a:xfrm>
          <a:prstGeom prst="straightConnector1">
            <a:avLst/>
          </a:prstGeom>
          <a:noFill/>
          <a:ln w="19050">
            <a:solidFill>
              <a:schemeClr val="accent6">
                <a:lumMod val="75000"/>
              </a:schemeClr>
            </a:solidFill>
            <a:round/>
            <a:tailEnd type="triangle" w="med" len="med"/>
          </a:ln>
          <a:effectLst/>
        </p:spPr>
      </p:cxnSp>
      <p:grpSp>
        <p:nvGrpSpPr>
          <p:cNvPr id="212" name="组合 211"/>
          <p:cNvGrpSpPr/>
          <p:nvPr/>
        </p:nvGrpSpPr>
        <p:grpSpPr>
          <a:xfrm>
            <a:off x="4441539" y="4866579"/>
            <a:ext cx="365651" cy="334962"/>
            <a:chOff x="4441539" y="4866579"/>
            <a:chExt cx="365651" cy="334962"/>
          </a:xfrm>
          <a:effectLst/>
        </p:grpSpPr>
        <p:sp>
          <p:nvSpPr>
            <p:cNvPr id="213" name="Oval 36"/>
            <p:cNvSpPr>
              <a:spLocks noChangeArrowheads="1"/>
            </p:cNvSpPr>
            <p:nvPr/>
          </p:nvSpPr>
          <p:spPr bwMode="auto">
            <a:xfrm>
              <a:off x="4441539"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4" name="文本框 213"/>
            <p:cNvSpPr txBox="1"/>
            <p:nvPr/>
          </p:nvSpPr>
          <p:spPr>
            <a:xfrm>
              <a:off x="4540490" y="4869951"/>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grpSp>
        <p:nvGrpSpPr>
          <p:cNvPr id="215" name="组合 214"/>
          <p:cNvGrpSpPr/>
          <p:nvPr/>
        </p:nvGrpSpPr>
        <p:grpSpPr>
          <a:xfrm>
            <a:off x="3613678" y="4860565"/>
            <a:ext cx="345022" cy="340976"/>
            <a:chOff x="3613678" y="4860565"/>
            <a:chExt cx="345022" cy="340976"/>
          </a:xfrm>
          <a:effectLst/>
        </p:grpSpPr>
        <p:sp>
          <p:nvSpPr>
            <p:cNvPr id="216" name="Oval 36"/>
            <p:cNvSpPr>
              <a:spLocks noChangeArrowheads="1"/>
            </p:cNvSpPr>
            <p:nvPr/>
          </p:nvSpPr>
          <p:spPr bwMode="auto">
            <a:xfrm>
              <a:off x="3613678"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7" name="文本框 216"/>
            <p:cNvSpPr txBox="1"/>
            <p:nvPr/>
          </p:nvSpPr>
          <p:spPr>
            <a:xfrm>
              <a:off x="3692000" y="4860565"/>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grpSp>
        <p:nvGrpSpPr>
          <p:cNvPr id="218" name="组合 217"/>
          <p:cNvGrpSpPr/>
          <p:nvPr/>
        </p:nvGrpSpPr>
        <p:grpSpPr>
          <a:xfrm>
            <a:off x="2785817" y="4862065"/>
            <a:ext cx="346165" cy="339476"/>
            <a:chOff x="2785817" y="4862065"/>
            <a:chExt cx="346165" cy="339476"/>
          </a:xfrm>
          <a:effectLst/>
        </p:grpSpPr>
        <p:sp>
          <p:nvSpPr>
            <p:cNvPr id="219" name="Oval 36"/>
            <p:cNvSpPr>
              <a:spLocks noChangeArrowheads="1"/>
            </p:cNvSpPr>
            <p:nvPr/>
          </p:nvSpPr>
          <p:spPr bwMode="auto">
            <a:xfrm>
              <a:off x="2785817"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20" name="文本框 219"/>
            <p:cNvSpPr txBox="1"/>
            <p:nvPr/>
          </p:nvSpPr>
          <p:spPr>
            <a:xfrm>
              <a:off x="2865282" y="4862065"/>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000" dirty="0">
                <a:solidFill>
                  <a:srgbClr val="7030A0"/>
                </a:solidFill>
                <a:latin typeface="Segoe UI Black" panose="020B0A02040204020203" pitchFamily="34" charset="0"/>
                <a:cs typeface="Segoe UI Black" panose="020B0A02040204020203" pitchFamily="34" charset="0"/>
              </a:endParaRPr>
            </a:p>
          </p:txBody>
        </p:sp>
      </p:grpSp>
      <p:cxnSp>
        <p:nvCxnSpPr>
          <p:cNvPr id="221" name="直接箭头连接符 220"/>
          <p:cNvCxnSpPr/>
          <p:nvPr/>
        </p:nvCxnSpPr>
        <p:spPr>
          <a:xfrm flipH="1">
            <a:off x="3117741" y="5028755"/>
            <a:ext cx="489723" cy="0"/>
          </a:xfrm>
          <a:prstGeom prst="straightConnector1">
            <a:avLst/>
          </a:prstGeom>
          <a:noFill/>
          <a:ln w="57150">
            <a:solidFill>
              <a:srgbClr val="FF0000"/>
            </a:solidFill>
            <a:round/>
            <a:tailEnd type="triangle" w="med" len="med"/>
          </a:ln>
          <a:effectLst/>
        </p:spPr>
      </p:cxnSp>
      <p:cxnSp>
        <p:nvCxnSpPr>
          <p:cNvPr id="222" name="直接箭头连接符 221"/>
          <p:cNvCxnSpPr/>
          <p:nvPr/>
        </p:nvCxnSpPr>
        <p:spPr>
          <a:xfrm flipH="1">
            <a:off x="4781899" y="5030776"/>
            <a:ext cx="489723" cy="0"/>
          </a:xfrm>
          <a:prstGeom prst="straightConnector1">
            <a:avLst/>
          </a:prstGeom>
          <a:noFill/>
          <a:ln w="57150">
            <a:solidFill>
              <a:srgbClr val="FF0000"/>
            </a:solidFill>
            <a:round/>
            <a:tailEnd type="triangle" w="med" len="med"/>
          </a:ln>
          <a:effectLst/>
        </p:spPr>
      </p:cxnSp>
      <p:cxnSp>
        <p:nvCxnSpPr>
          <p:cNvPr id="223" name="直接箭头连接符 222"/>
          <p:cNvCxnSpPr/>
          <p:nvPr/>
        </p:nvCxnSpPr>
        <p:spPr>
          <a:xfrm flipH="1">
            <a:off x="3954976" y="5030776"/>
            <a:ext cx="489723" cy="0"/>
          </a:xfrm>
          <a:prstGeom prst="straightConnector1">
            <a:avLst/>
          </a:prstGeom>
          <a:noFill/>
          <a:ln w="57150">
            <a:solidFill>
              <a:srgbClr val="FF0000"/>
            </a:solidFill>
            <a:round/>
            <a:tailEnd type="triangle" w="med" len="med"/>
          </a:ln>
          <a:effectLst/>
        </p:spPr>
      </p:cxnSp>
      <p:sp>
        <p:nvSpPr>
          <p:cNvPr id="224" name="Rectangle 155"/>
          <p:cNvSpPr txBox="1">
            <a:spLocks noChangeArrowheads="1"/>
          </p:cNvSpPr>
          <p:nvPr/>
        </p:nvSpPr>
        <p:spPr bwMode="auto">
          <a:xfrm>
            <a:off x="418622" y="1263676"/>
            <a:ext cx="3576152"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2720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729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1864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6436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41008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342900" marR="0" lvl="0" indent="-342900" eaLnBrk="1" fontAlgn="base" hangingPunct="1">
              <a:lnSpc>
                <a:spcPct val="150000"/>
              </a:lnSpc>
              <a:spcBef>
                <a:spcPts val="1000"/>
              </a:spcBef>
              <a:spcAft>
                <a:spcPct val="0"/>
              </a:spcAft>
              <a:buClr>
                <a:srgbClr val="FFC000"/>
              </a:buClr>
              <a:buSzTx/>
              <a:buFont typeface="Wingdings" panose="05000000000000000000" pitchFamily="2" charset="2"/>
              <a:buChar char="n"/>
              <a:defRPr/>
            </a:pPr>
            <a:r>
              <a:rPr lang="en-US" altLang="zh-CN" sz="2400" b="1" dirty="0">
                <a:latin typeface="Consolas" panose="020B0609020204030204" pitchFamily="49" charset="0"/>
                <a:ea typeface="微软雅黑" panose="020B0503020204020204" pitchFamily="34" charset="-122"/>
              </a:rPr>
              <a:t>n*(n-1)</a:t>
            </a:r>
            <a:r>
              <a:rPr lang="zh-CN" altLang="en-US" sz="2400" b="1" dirty="0">
                <a:latin typeface="Consolas" panose="020B0609020204030204" pitchFamily="49" charset="0"/>
                <a:ea typeface="微软雅黑" panose="020B0503020204020204" pitchFamily="34" charset="-122"/>
              </a:rPr>
              <a:t>个全加器</a:t>
            </a:r>
            <a:endParaRPr lang="en-US" altLang="zh-CN" sz="2400" b="1" dirty="0">
              <a:latin typeface="Consolas" panose="020B0609020204030204" pitchFamily="49" charset="0"/>
              <a:ea typeface="微软雅黑" panose="020B0503020204020204" pitchFamily="34" charset="-122"/>
            </a:endParaRPr>
          </a:p>
          <a:p>
            <a:pPr marL="342900" indent="-342900" eaLnBrk="1" hangingPunct="1">
              <a:lnSpc>
                <a:spcPct val="150000"/>
              </a:lnSpc>
              <a:spcBef>
                <a:spcPts val="1000"/>
              </a:spcBef>
              <a:buClr>
                <a:srgbClr val="FFC000"/>
              </a:buClr>
              <a:buFont typeface="Wingdings" panose="05000000000000000000" pitchFamily="2" charset="2"/>
              <a:buChar char="n"/>
              <a:defRPr/>
            </a:pPr>
            <a:r>
              <a:rPr lang="en-US" altLang="zh-CN" sz="2400" b="1" dirty="0">
                <a:latin typeface="Consolas" panose="020B0609020204030204" pitchFamily="49" charset="0"/>
                <a:ea typeface="微软雅黑" panose="020B0503020204020204" pitchFamily="34" charset="-122"/>
              </a:rPr>
              <a:t>[n+2(n-2)]*6T+T</a:t>
            </a:r>
            <a:endParaRPr lang="en-US" altLang="zh-CN" sz="2400" b="1" dirty="0">
              <a:latin typeface="Consolas" panose="020B0609020204030204" pitchFamily="49" charset="0"/>
              <a:ea typeface="微软雅黑" panose="020B0503020204020204" pitchFamily="34" charset="-122"/>
            </a:endParaRPr>
          </a:p>
          <a:p>
            <a:pPr marL="342900" indent="-342900" eaLnBrk="1" hangingPunct="1">
              <a:lnSpc>
                <a:spcPct val="150000"/>
              </a:lnSpc>
              <a:spcBef>
                <a:spcPts val="1000"/>
              </a:spcBef>
              <a:buClr>
                <a:srgbClr val="FFC000"/>
              </a:buClr>
              <a:buFont typeface="Wingdings" panose="05000000000000000000" pitchFamily="2" charset="2"/>
              <a:buChar char="n"/>
              <a:defRPr/>
            </a:pPr>
            <a:r>
              <a:rPr lang="en-US" altLang="zh-CN" sz="2400" b="1" dirty="0">
                <a:latin typeface="Consolas" panose="020B0609020204030204" pitchFamily="49" charset="0"/>
                <a:ea typeface="微软雅黑" panose="020B0503020204020204" pitchFamily="34" charset="-122"/>
              </a:rPr>
              <a:t>=(3n-4)*6T + T</a:t>
            </a:r>
            <a:endParaRPr lang="en-US" altLang="zh-CN" sz="2400" b="1" dirty="0">
              <a:latin typeface="Consolas" panose="020B0609020204030204" pitchFamily="49" charset="0"/>
              <a:ea typeface="微软雅黑" panose="020B0503020204020204" pitchFamily="34" charset="-122"/>
            </a:endParaRPr>
          </a:p>
          <a:p>
            <a:pPr marL="342900" indent="-342900" eaLnBrk="1" hangingPunct="1">
              <a:lnSpc>
                <a:spcPct val="150000"/>
              </a:lnSpc>
              <a:spcBef>
                <a:spcPts val="1000"/>
              </a:spcBef>
              <a:buClr>
                <a:srgbClr val="FFC000"/>
              </a:buClr>
              <a:buFont typeface="Wingdings" panose="05000000000000000000" pitchFamily="2" charset="2"/>
              <a:buChar char="n"/>
              <a:defRPr/>
            </a:pPr>
            <a:endParaRPr lang="en-US" altLang="zh-CN" sz="2400" b="1" dirty="0">
              <a:latin typeface="Consolas" panose="020B0609020204030204" pitchFamily="49" charset="0"/>
              <a:ea typeface="微软雅黑" panose="020B0503020204020204" pitchFamily="34" charset="-122"/>
            </a:endParaRPr>
          </a:p>
        </p:txBody>
      </p:sp>
      <p:sp>
        <p:nvSpPr>
          <p:cNvPr id="229" name="文本框 228"/>
          <p:cNvSpPr txBox="1"/>
          <p:nvPr/>
        </p:nvSpPr>
        <p:spPr>
          <a:xfrm>
            <a:off x="292424" y="3180409"/>
            <a:ext cx="2755045" cy="2346283"/>
          </a:xfrm>
          <a:prstGeom prst="rect">
            <a:avLst/>
          </a:prstGeom>
          <a:noFill/>
        </p:spPr>
        <p:txBody>
          <a:bodyPr wrap="square">
            <a:spAutoFit/>
          </a:bodyPr>
          <a:lstStyle/>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串行加法器</a:t>
            </a:r>
            <a:r>
              <a:rPr lang="zh-CN" altLang="en-US" sz="2000" b="1" dirty="0">
                <a:solidFill>
                  <a:srgbClr val="C00000"/>
                </a:solidFill>
                <a:highlight>
                  <a:srgbClr val="FFFF00"/>
                </a:highlight>
                <a:latin typeface="微软雅黑" panose="020B0503020204020204" pitchFamily="34" charset="-122"/>
                <a:ea typeface="微软雅黑" panose="020B0503020204020204" pitchFamily="34" charset="-122"/>
              </a:rPr>
              <a:t>进位链</a:t>
            </a:r>
            <a:r>
              <a:rPr lang="zh-CN" altLang="en-US" sz="2000" b="1" dirty="0">
                <a:solidFill>
                  <a:srgbClr val="C00000"/>
                </a:solidFill>
                <a:latin typeface="微软雅黑" panose="020B0503020204020204" pitchFamily="34" charset="-122"/>
                <a:ea typeface="微软雅黑" panose="020B0503020204020204" pitchFamily="34" charset="-122"/>
              </a:rPr>
              <a:t>延时</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T+</a:t>
            </a:r>
            <a:r>
              <a:rPr lang="zh-CN" altLang="en-US" sz="2000" b="1" dirty="0">
                <a:solidFill>
                  <a:srgbClr val="C00000"/>
                </a:solidFill>
                <a:latin typeface="微软雅黑" panose="020B0503020204020204" pitchFamily="34" charset="-122"/>
                <a:ea typeface="微软雅黑" panose="020B0503020204020204" pitchFamily="34" charset="-122"/>
              </a:rPr>
              <a:t>(2n+3)T </a:t>
            </a:r>
            <a:r>
              <a:rPr lang="en-US" altLang="zh-CN" sz="2000" b="1" dirty="0">
                <a:solidFill>
                  <a:srgbClr val="C00000"/>
                </a:solidFill>
                <a:latin typeface="微软雅黑" panose="020B0503020204020204" pitchFamily="34" charset="-122"/>
                <a:ea typeface="微软雅黑" panose="020B0503020204020204" pitchFamily="34" charset="-122"/>
              </a:rPr>
              <a:t>+ T</a:t>
            </a:r>
            <a:endParaRPr lang="zh-CN" altLang="en-US"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(6(</a:t>
            </a:r>
            <a:r>
              <a:rPr lang="zh-CN" altLang="en-US" sz="2000" b="1" dirty="0">
                <a:solidFill>
                  <a:srgbClr val="C00000"/>
                </a:solidFill>
                <a:latin typeface="微软雅黑" panose="020B0503020204020204" pitchFamily="34" charset="-122"/>
                <a:ea typeface="微软雅黑" panose="020B0503020204020204" pitchFamily="34" charset="-122"/>
              </a:rPr>
              <a:t>n-</a:t>
            </a:r>
            <a:r>
              <a:rPr lang="en-US" altLang="zh-CN" sz="2000" b="1" dirty="0">
                <a:solidFill>
                  <a:srgbClr val="C00000"/>
                </a:solidFill>
                <a:latin typeface="微软雅黑" panose="020B0503020204020204" pitchFamily="34" charset="-122"/>
                <a:ea typeface="微软雅黑" panose="020B0503020204020204" pitchFamily="34" charset="-122"/>
              </a:rPr>
              <a:t>3))</a:t>
            </a:r>
            <a:r>
              <a:rPr lang="zh-CN" altLang="en-US" sz="2000" b="1" dirty="0">
                <a:solidFill>
                  <a:srgbClr val="C00000"/>
                </a:solidFill>
                <a:latin typeface="微软雅黑" panose="020B0503020204020204" pitchFamily="34" charset="-122"/>
                <a:ea typeface="微软雅黑" panose="020B0503020204020204" pitchFamily="34" charset="-122"/>
              </a:rPr>
              <a:t>T</a:t>
            </a:r>
            <a:endParaRPr lang="zh-CN" altLang="en-US"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2</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n-</a:t>
            </a:r>
            <a:r>
              <a:rPr lang="en-US" altLang="zh-CN" sz="2000" b="1" dirty="0">
                <a:solidFill>
                  <a:srgbClr val="C00000"/>
                </a:solidFill>
                <a:latin typeface="微软雅黑" panose="020B0503020204020204" pitchFamily="34" charset="-122"/>
                <a:ea typeface="微软雅黑" panose="020B0503020204020204" pitchFamily="34" charset="-122"/>
              </a:rPr>
              <a:t>1)</a:t>
            </a:r>
            <a:r>
              <a:rPr lang="zh-CN" altLang="en-US" sz="2000" b="1" dirty="0">
                <a:solidFill>
                  <a:srgbClr val="C00000"/>
                </a:solidFill>
                <a:latin typeface="微软雅黑" panose="020B0503020204020204" pitchFamily="34" charset="-122"/>
                <a:ea typeface="微软雅黑" panose="020B0503020204020204" pitchFamily="34" charset="-122"/>
              </a:rPr>
              <a:t>+3</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T</a:t>
            </a:r>
            <a:endParaRPr lang="zh-CN" altLang="en-US"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10</a:t>
            </a:r>
            <a:r>
              <a:rPr lang="zh-CN" altLang="en-US" sz="2000" b="1" dirty="0">
                <a:solidFill>
                  <a:srgbClr val="C00000"/>
                </a:solidFill>
                <a:latin typeface="微软雅黑" panose="020B0503020204020204" pitchFamily="34" charset="-122"/>
                <a:ea typeface="微软雅黑" panose="020B0503020204020204" pitchFamily="34" charset="-122"/>
              </a:rPr>
              <a:t>n</a:t>
            </a:r>
            <a:r>
              <a:rPr lang="en-US" altLang="zh-CN" sz="2000" b="1" dirty="0">
                <a:solidFill>
                  <a:srgbClr val="C00000"/>
                </a:solidFill>
                <a:latin typeface="微软雅黑" panose="020B0503020204020204" pitchFamily="34" charset="-122"/>
                <a:ea typeface="微软雅黑" panose="020B0503020204020204" pitchFamily="34" charset="-122"/>
              </a:rPr>
              <a:t>-12</a:t>
            </a:r>
            <a:r>
              <a:rPr lang="zh-CN" altLang="en-US" sz="2000" b="1" dirty="0">
                <a:solidFill>
                  <a:srgbClr val="C00000"/>
                </a:solidFill>
                <a:latin typeface="微软雅黑" panose="020B0503020204020204" pitchFamily="34" charset="-122"/>
                <a:ea typeface="微软雅黑" panose="020B0503020204020204" pitchFamily="34" charset="-122"/>
              </a:rPr>
              <a:t>)T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27" name="文本框 226"/>
          <p:cNvSpPr txBox="1"/>
          <p:nvPr/>
        </p:nvSpPr>
        <p:spPr>
          <a:xfrm>
            <a:off x="3821315" y="6230507"/>
            <a:ext cx="4418696" cy="400110"/>
          </a:xfrm>
          <a:prstGeom prst="rect">
            <a:avLst/>
          </a:prstGeom>
          <a:noFill/>
        </p:spPr>
        <p:txBody>
          <a:bodyPr wrap="square" rtlCol="0">
            <a:spAutoFit/>
          </a:bodyPr>
          <a:lstStyle/>
          <a:p>
            <a:r>
              <a:rPr lang="zh-CN" altLang="en-US" sz="2000" b="1" dirty="0">
                <a:solidFill>
                  <a:srgbClr val="0066FF"/>
                </a:solidFill>
                <a:latin typeface="微软雅黑" panose="020B0503020204020204" pitchFamily="34" charset="-122"/>
                <a:ea typeface="微软雅黑" panose="020B0503020204020204" pitchFamily="34" charset="-122"/>
              </a:rPr>
              <a:t>如何加快阵列乘法器的运算速度？</a:t>
            </a:r>
            <a:endParaRPr lang="zh-CN" altLang="en-US" sz="2000" b="1" dirty="0">
              <a:solidFill>
                <a:srgbClr val="0066FF"/>
              </a:solidFill>
              <a:latin typeface="微软雅黑" panose="020B0503020204020204" pitchFamily="34" charset="-122"/>
              <a:ea typeface="微软雅黑" panose="020B0503020204020204" pitchFamily="34" charset="-122"/>
            </a:endParaRPr>
          </a:p>
        </p:txBody>
      </p:sp>
      <p:sp>
        <p:nvSpPr>
          <p:cNvPr id="3" name="矩形 2"/>
          <p:cNvSpPr/>
          <p:nvPr/>
        </p:nvSpPr>
        <p:spPr>
          <a:xfrm>
            <a:off x="8238107" y="2191037"/>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5T</a:t>
            </a:r>
            <a:endParaRPr lang="zh-CN" altLang="en-US" sz="1400" dirty="0"/>
          </a:p>
        </p:txBody>
      </p:sp>
      <p:sp>
        <p:nvSpPr>
          <p:cNvPr id="230" name="矩形 229"/>
          <p:cNvSpPr/>
          <p:nvPr/>
        </p:nvSpPr>
        <p:spPr>
          <a:xfrm>
            <a:off x="7438007" y="2191037"/>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7T</a:t>
            </a:r>
            <a:endParaRPr lang="zh-CN" altLang="en-US" sz="1400" dirty="0"/>
          </a:p>
        </p:txBody>
      </p:sp>
      <p:sp>
        <p:nvSpPr>
          <p:cNvPr id="231" name="矩形 230"/>
          <p:cNvSpPr/>
          <p:nvPr/>
        </p:nvSpPr>
        <p:spPr>
          <a:xfrm>
            <a:off x="7710475" y="2759074"/>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8T</a:t>
            </a:r>
            <a:endParaRPr lang="zh-CN" altLang="en-US" sz="1400" dirty="0"/>
          </a:p>
        </p:txBody>
      </p:sp>
      <p:sp>
        <p:nvSpPr>
          <p:cNvPr id="232" name="矩形 231"/>
          <p:cNvSpPr/>
          <p:nvPr/>
        </p:nvSpPr>
        <p:spPr>
          <a:xfrm>
            <a:off x="4530880" y="2209843"/>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13T</a:t>
            </a:r>
            <a:endParaRPr lang="zh-CN" altLang="en-US" sz="1400" dirty="0"/>
          </a:p>
        </p:txBody>
      </p:sp>
      <p:sp>
        <p:nvSpPr>
          <p:cNvPr id="233" name="矩形 232"/>
          <p:cNvSpPr/>
          <p:nvPr/>
        </p:nvSpPr>
        <p:spPr>
          <a:xfrm>
            <a:off x="7650447" y="3548784"/>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14T</a:t>
            </a:r>
            <a:endParaRPr lang="zh-CN" altLang="en-US" sz="1400" dirty="0"/>
          </a:p>
        </p:txBody>
      </p:sp>
      <p:sp>
        <p:nvSpPr>
          <p:cNvPr id="234" name="矩形 233"/>
          <p:cNvSpPr/>
          <p:nvPr/>
        </p:nvSpPr>
        <p:spPr>
          <a:xfrm>
            <a:off x="7322551" y="3174706"/>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13T</a:t>
            </a:r>
            <a:endParaRPr lang="zh-CN" altLang="en-US" sz="1400" dirty="0"/>
          </a:p>
        </p:txBody>
      </p:sp>
      <p:sp>
        <p:nvSpPr>
          <p:cNvPr id="235" name="矩形 234"/>
          <p:cNvSpPr/>
          <p:nvPr/>
        </p:nvSpPr>
        <p:spPr>
          <a:xfrm>
            <a:off x="5375652" y="2583110"/>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14T</a:t>
            </a:r>
            <a:endParaRPr lang="zh-CN" altLang="en-US" sz="1400" dirty="0"/>
          </a:p>
        </p:txBody>
      </p:sp>
      <p:sp>
        <p:nvSpPr>
          <p:cNvPr id="236" name="矩形 235"/>
          <p:cNvSpPr/>
          <p:nvPr/>
        </p:nvSpPr>
        <p:spPr>
          <a:xfrm>
            <a:off x="5393382" y="3434478"/>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20T</a:t>
            </a:r>
            <a:endParaRPr lang="zh-CN" altLang="en-US" sz="1400" dirty="0"/>
          </a:p>
        </p:txBody>
      </p:sp>
      <p:sp>
        <p:nvSpPr>
          <p:cNvPr id="237" name="矩形 236"/>
          <p:cNvSpPr/>
          <p:nvPr/>
        </p:nvSpPr>
        <p:spPr>
          <a:xfrm>
            <a:off x="5616480" y="3166313"/>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17T</a:t>
            </a:r>
            <a:endParaRPr lang="zh-CN" altLang="en-US" sz="1400" dirty="0"/>
          </a:p>
        </p:txBody>
      </p:sp>
      <p:sp>
        <p:nvSpPr>
          <p:cNvPr id="238" name="矩形 237"/>
          <p:cNvSpPr/>
          <p:nvPr/>
        </p:nvSpPr>
        <p:spPr>
          <a:xfrm>
            <a:off x="4832026" y="3174705"/>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19T</a:t>
            </a:r>
            <a:endParaRPr lang="zh-CN" altLang="en-US" sz="1400" dirty="0"/>
          </a:p>
        </p:txBody>
      </p:sp>
      <p:sp>
        <p:nvSpPr>
          <p:cNvPr id="239" name="矩形 238"/>
          <p:cNvSpPr/>
          <p:nvPr/>
        </p:nvSpPr>
        <p:spPr>
          <a:xfrm>
            <a:off x="3833022" y="3175768"/>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21T</a:t>
            </a:r>
            <a:endParaRPr lang="zh-CN" altLang="en-US" sz="1400" dirty="0"/>
          </a:p>
        </p:txBody>
      </p:sp>
      <p:sp>
        <p:nvSpPr>
          <p:cNvPr id="240" name="矩形 239"/>
          <p:cNvSpPr/>
          <p:nvPr/>
        </p:nvSpPr>
        <p:spPr>
          <a:xfrm>
            <a:off x="6864051" y="3555020"/>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16T</a:t>
            </a:r>
            <a:endParaRPr lang="zh-CN" altLang="en-US" sz="1400" dirty="0"/>
          </a:p>
        </p:txBody>
      </p:sp>
      <p:sp>
        <p:nvSpPr>
          <p:cNvPr id="241" name="矩形 240"/>
          <p:cNvSpPr/>
          <p:nvPr/>
        </p:nvSpPr>
        <p:spPr>
          <a:xfrm>
            <a:off x="4383981" y="4448138"/>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28T</a:t>
            </a:r>
            <a:endParaRPr lang="zh-CN" altLang="en-US" sz="1400" dirty="0"/>
          </a:p>
        </p:txBody>
      </p:sp>
      <p:sp>
        <p:nvSpPr>
          <p:cNvPr id="242" name="矩形 241"/>
          <p:cNvSpPr/>
          <p:nvPr/>
        </p:nvSpPr>
        <p:spPr>
          <a:xfrm>
            <a:off x="4807286" y="4040639"/>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25T</a:t>
            </a:r>
            <a:endParaRPr lang="zh-CN" altLang="en-US" sz="1400" dirty="0"/>
          </a:p>
        </p:txBody>
      </p:sp>
      <p:sp>
        <p:nvSpPr>
          <p:cNvPr id="243" name="矩形 242"/>
          <p:cNvSpPr/>
          <p:nvPr/>
        </p:nvSpPr>
        <p:spPr>
          <a:xfrm>
            <a:off x="6492828" y="4027056"/>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21T</a:t>
            </a:r>
            <a:endParaRPr lang="zh-CN" altLang="en-US" sz="1400" dirty="0"/>
          </a:p>
        </p:txBody>
      </p:sp>
      <p:sp>
        <p:nvSpPr>
          <p:cNvPr id="244" name="矩形 243"/>
          <p:cNvSpPr/>
          <p:nvPr/>
        </p:nvSpPr>
        <p:spPr>
          <a:xfrm>
            <a:off x="4341697" y="3527643"/>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22T</a:t>
            </a:r>
            <a:endParaRPr lang="zh-CN" altLang="en-US" sz="1400" dirty="0"/>
          </a:p>
        </p:txBody>
      </p:sp>
      <p:sp>
        <p:nvSpPr>
          <p:cNvPr id="245" name="矩形 244"/>
          <p:cNvSpPr/>
          <p:nvPr/>
        </p:nvSpPr>
        <p:spPr>
          <a:xfrm>
            <a:off x="5408643" y="4307079"/>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26T</a:t>
            </a:r>
            <a:endParaRPr lang="zh-CN" altLang="en-US" sz="1400" dirty="0"/>
          </a:p>
        </p:txBody>
      </p:sp>
      <p:sp>
        <p:nvSpPr>
          <p:cNvPr id="246" name="矩形 245"/>
          <p:cNvSpPr/>
          <p:nvPr/>
        </p:nvSpPr>
        <p:spPr>
          <a:xfrm>
            <a:off x="3999005" y="4009300"/>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27T</a:t>
            </a:r>
            <a:endParaRPr lang="zh-CN" altLang="en-US" sz="1400" dirty="0"/>
          </a:p>
        </p:txBody>
      </p:sp>
      <p:sp>
        <p:nvSpPr>
          <p:cNvPr id="247" name="矩形 246"/>
          <p:cNvSpPr/>
          <p:nvPr/>
        </p:nvSpPr>
        <p:spPr>
          <a:xfrm>
            <a:off x="2994105" y="4027056"/>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29T</a:t>
            </a:r>
            <a:endParaRPr lang="zh-CN" altLang="en-US" sz="1400" dirty="0"/>
          </a:p>
        </p:txBody>
      </p:sp>
      <p:sp>
        <p:nvSpPr>
          <p:cNvPr id="248" name="矩形 247"/>
          <p:cNvSpPr/>
          <p:nvPr/>
        </p:nvSpPr>
        <p:spPr>
          <a:xfrm>
            <a:off x="3530362" y="4424504"/>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30T</a:t>
            </a:r>
            <a:endParaRPr lang="zh-CN" altLang="en-US" sz="1400" dirty="0"/>
          </a:p>
        </p:txBody>
      </p:sp>
      <p:sp>
        <p:nvSpPr>
          <p:cNvPr id="249" name="矩形 248"/>
          <p:cNvSpPr/>
          <p:nvPr/>
        </p:nvSpPr>
        <p:spPr>
          <a:xfrm>
            <a:off x="4830325" y="5034289"/>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31T</a:t>
            </a:r>
            <a:endParaRPr lang="zh-CN" altLang="en-US" sz="1400" dirty="0"/>
          </a:p>
        </p:txBody>
      </p:sp>
      <p:sp>
        <p:nvSpPr>
          <p:cNvPr id="250" name="矩形 249"/>
          <p:cNvSpPr/>
          <p:nvPr/>
        </p:nvSpPr>
        <p:spPr>
          <a:xfrm>
            <a:off x="4040160" y="5035412"/>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33T</a:t>
            </a:r>
            <a:endParaRPr lang="zh-CN" altLang="en-US" sz="1400" dirty="0"/>
          </a:p>
        </p:txBody>
      </p:sp>
      <p:sp>
        <p:nvSpPr>
          <p:cNvPr id="251" name="矩形 250"/>
          <p:cNvSpPr/>
          <p:nvPr/>
        </p:nvSpPr>
        <p:spPr>
          <a:xfrm>
            <a:off x="3175737" y="5039742"/>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35T</a:t>
            </a:r>
            <a:endParaRPr lang="zh-CN" altLang="en-US" sz="1400" dirty="0"/>
          </a:p>
        </p:txBody>
      </p:sp>
      <p:sp>
        <p:nvSpPr>
          <p:cNvPr id="252" name="矩形 251"/>
          <p:cNvSpPr/>
          <p:nvPr/>
        </p:nvSpPr>
        <p:spPr>
          <a:xfrm>
            <a:off x="2178371" y="5014453"/>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37T</a:t>
            </a:r>
            <a:endParaRPr lang="zh-CN" altLang="en-US" sz="1400" dirty="0"/>
          </a:p>
        </p:txBody>
      </p:sp>
      <p:sp>
        <p:nvSpPr>
          <p:cNvPr id="253" name="矩形 252"/>
          <p:cNvSpPr/>
          <p:nvPr/>
        </p:nvSpPr>
        <p:spPr>
          <a:xfrm>
            <a:off x="2746281" y="5277672"/>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38T</a:t>
            </a:r>
            <a:endParaRPr lang="zh-CN" altLang="en-US" sz="1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55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54"/>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55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57"/>
                                        </p:tgtEl>
                                        <p:attrNameLst>
                                          <p:attrName>ppt_c</p:attrName>
                                        </p:attrNameLst>
                                      </p:cBhvr>
                                      <p:to>
                                        <a:schemeClr val="accent2"/>
                                      </p:to>
                                    </p:animClr>
                                  </p:subTnLst>
                                </p:cTn>
                              </p:par>
                            </p:childTnLst>
                          </p:cTn>
                        </p:par>
                      </p:childTnLst>
                    </p:cTn>
                  </p:par>
                  <p:par>
                    <p:cTn id="11" fill="hold">
                      <p:stCondLst>
                        <p:cond delay="indefinite"/>
                      </p:stCondLst>
                      <p:childTnLst>
                        <p:par>
                          <p:cTn id="12" fill="hold">
                            <p:stCondLst>
                              <p:cond delay="0"/>
                            </p:stCondLst>
                            <p:childTnLst>
                              <p:par>
                                <p:cTn id="13" presetID="35" presetClass="emph" presetSubtype="0" repeatCount="5000" fill="hold" grpId="0" nodeType="clickEffect">
                                  <p:stCondLst>
                                    <p:cond delay="0"/>
                                  </p:stCondLst>
                                  <p:childTnLst>
                                    <p:anim calcmode="discrete" valueType="str">
                                      <p:cBhvr>
                                        <p:cTn id="14" dur="1000" fill="hold"/>
                                        <p:tgtEl>
                                          <p:spTgt spid="56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60"/>
                                        </p:tgtEl>
                                        <p:attrNameLst>
                                          <p:attrName>ppt_c</p:attrName>
                                        </p:attrNameLst>
                                      </p:cBhvr>
                                      <p:to>
                                        <a:schemeClr val="accent1"/>
                                      </p:to>
                                    </p:animClr>
                                  </p:subTnLst>
                                </p:cTn>
                              </p:par>
                              <p:par>
                                <p:cTn id="15" presetID="35" presetClass="emph" presetSubtype="0" repeatCount="5000" fill="hold" grpId="0" nodeType="withEffect">
                                  <p:stCondLst>
                                    <p:cond delay="0"/>
                                  </p:stCondLst>
                                  <p:childTnLst>
                                    <p:anim calcmode="discrete" valueType="str">
                                      <p:cBhvr>
                                        <p:cTn id="16" dur="1000" fill="hold"/>
                                        <p:tgtEl>
                                          <p:spTgt spid="57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79"/>
                                        </p:tgtEl>
                                        <p:attrNameLst>
                                          <p:attrName>ppt_c</p:attrName>
                                        </p:attrNameLst>
                                      </p:cBhvr>
                                      <p:to>
                                        <a:schemeClr val="accent1"/>
                                      </p:to>
                                    </p:animClr>
                                  </p:sub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44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45"/>
                                        </p:tgtEl>
                                        <p:attrNameLst>
                                          <p:attrName>ppt_c</p:attrName>
                                        </p:attrNameLst>
                                      </p:cBhvr>
                                      <p:to>
                                        <a:schemeClr val="accent2"/>
                                      </p:to>
                                    </p:animClr>
                                  </p:subTnLst>
                                </p:cTn>
                              </p:par>
                              <p:par>
                                <p:cTn id="21" presetID="35" presetClass="emph" presetSubtype="0" repeatCount="5000" fill="hold" grpId="0" nodeType="withEffect">
                                  <p:stCondLst>
                                    <p:cond delay="0"/>
                                  </p:stCondLst>
                                  <p:childTnLst>
                                    <p:anim calcmode="discrete" valueType="str">
                                      <p:cBhvr>
                                        <p:cTn id="22" dur="1000" fill="hold"/>
                                        <p:tgtEl>
                                          <p:spTgt spid="57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77"/>
                                        </p:tgtEl>
                                        <p:attrNameLst>
                                          <p:attrName>ppt_c</p:attrName>
                                        </p:attrNameLst>
                                      </p:cBhvr>
                                      <p:to>
                                        <a:schemeClr val="accent2"/>
                                      </p:to>
                                    </p:animClr>
                                  </p:subTnLst>
                                </p:cTn>
                              </p:par>
                            </p:childTnLst>
                          </p:cTn>
                        </p:par>
                      </p:childTnLst>
                    </p:cTn>
                  </p:par>
                  <p:par>
                    <p:cTn id="23" fill="hold">
                      <p:stCondLst>
                        <p:cond delay="indefinite"/>
                      </p:stCondLst>
                      <p:childTnLst>
                        <p:par>
                          <p:cTn id="24" fill="hold">
                            <p:stCondLst>
                              <p:cond delay="0"/>
                            </p:stCondLst>
                            <p:childTnLst>
                              <p:par>
                                <p:cTn id="25" presetID="35" presetClass="emph" presetSubtype="0" repeatCount="5000" fill="hold" grpId="0" nodeType="clickEffect">
                                  <p:stCondLst>
                                    <p:cond delay="0"/>
                                  </p:stCondLst>
                                  <p:childTnLst>
                                    <p:anim calcmode="discrete" valueType="str">
                                      <p:cBhvr>
                                        <p:cTn id="26" dur="1000" fill="hold"/>
                                        <p:tgtEl>
                                          <p:spTgt spid="50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09"/>
                                        </p:tgtEl>
                                        <p:attrNameLst>
                                          <p:attrName>ppt_c</p:attrName>
                                        </p:attrNameLst>
                                      </p:cBhvr>
                                      <p:to>
                                        <a:schemeClr val="accent1"/>
                                      </p:to>
                                    </p:animClr>
                                  </p:subTnLst>
                                </p:cTn>
                              </p:par>
                              <p:par>
                                <p:cTn id="27" presetID="35" presetClass="emph" presetSubtype="0" repeatCount="5000" fill="hold" grpId="0" nodeType="withEffect">
                                  <p:stCondLst>
                                    <p:cond delay="0"/>
                                  </p:stCondLst>
                                  <p:childTnLst>
                                    <p:anim calcmode="discrete" valueType="str">
                                      <p:cBhvr>
                                        <p:cTn id="28" dur="1000" fill="hold"/>
                                        <p:tgtEl>
                                          <p:spTgt spid="59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93"/>
                                        </p:tgtEl>
                                        <p:attrNameLst>
                                          <p:attrName>ppt_c</p:attrName>
                                        </p:attrNameLst>
                                      </p:cBhvr>
                                      <p:to>
                                        <a:schemeClr val="accent1"/>
                                      </p:to>
                                    </p:animClr>
                                  </p:subTnLst>
                                </p:cTn>
                              </p:par>
                              <p:par>
                                <p:cTn id="29" presetID="35" presetClass="emph" presetSubtype="0" repeatCount="5000" fill="hold" grpId="0" nodeType="withEffect">
                                  <p:stCondLst>
                                    <p:cond delay="0"/>
                                  </p:stCondLst>
                                  <p:childTnLst>
                                    <p:anim calcmode="discrete" valueType="str">
                                      <p:cBhvr>
                                        <p:cTn id="30" dur="1000" fill="hold"/>
                                        <p:tgtEl>
                                          <p:spTgt spid="60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05"/>
                                        </p:tgtEl>
                                        <p:attrNameLst>
                                          <p:attrName>ppt_c</p:attrName>
                                        </p:attrNameLst>
                                      </p:cBhvr>
                                      <p:to>
                                        <a:schemeClr val="accent1"/>
                                      </p:to>
                                    </p:animClr>
                                  </p:sub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0" nodeType="clickEffect">
                                  <p:stCondLst>
                                    <p:cond delay="0"/>
                                  </p:stCondLst>
                                  <p:childTnLst>
                                    <p:anim calcmode="discrete" valueType="str">
                                      <p:cBhvr>
                                        <p:cTn id="34" dur="1000" fill="hold"/>
                                        <p:tgtEl>
                                          <p:spTgt spid="59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91"/>
                                        </p:tgtEl>
                                        <p:attrNameLst>
                                          <p:attrName>ppt_c</p:attrName>
                                        </p:attrNameLst>
                                      </p:cBhvr>
                                      <p:to>
                                        <a:schemeClr val="accent2"/>
                                      </p:to>
                                    </p:animClr>
                                  </p:subTnLst>
                                </p:cTn>
                              </p:par>
                              <p:par>
                                <p:cTn id="35" presetID="35" presetClass="emph" presetSubtype="0" repeatCount="5000" fill="hold" grpId="0" nodeType="withEffect">
                                  <p:stCondLst>
                                    <p:cond delay="0"/>
                                  </p:stCondLst>
                                  <p:childTnLst>
                                    <p:anim calcmode="discrete" valueType="str">
                                      <p:cBhvr>
                                        <p:cTn id="36" dur="1000" fill="hold"/>
                                        <p:tgtEl>
                                          <p:spTgt spid="62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21"/>
                                        </p:tgtEl>
                                        <p:attrNameLst>
                                          <p:attrName>ppt_c</p:attrName>
                                        </p:attrNameLst>
                                      </p:cBhvr>
                                      <p:to>
                                        <a:schemeClr val="accent2"/>
                                      </p:to>
                                    </p:animClr>
                                  </p:subTnLst>
                                </p:cTn>
                              </p:par>
                            </p:childTnLst>
                          </p:cTn>
                        </p:par>
                      </p:childTnLst>
                    </p:cTn>
                  </p:par>
                  <p:par>
                    <p:cTn id="37" fill="hold">
                      <p:stCondLst>
                        <p:cond delay="indefinite"/>
                      </p:stCondLst>
                      <p:childTnLst>
                        <p:par>
                          <p:cTn id="38" fill="hold">
                            <p:stCondLst>
                              <p:cond delay="0"/>
                            </p:stCondLst>
                            <p:childTnLst>
                              <p:par>
                                <p:cTn id="39" presetID="35" presetClass="emph" presetSubtype="0" repeatCount="5000" fill="hold" grpId="0" nodeType="clickEffect">
                                  <p:stCondLst>
                                    <p:cond delay="0"/>
                                  </p:stCondLst>
                                  <p:childTnLst>
                                    <p:anim calcmode="discrete" valueType="str">
                                      <p:cBhvr>
                                        <p:cTn id="40" dur="1000" fill="hold"/>
                                        <p:tgtEl>
                                          <p:spTgt spid="58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589"/>
                                        </p:tgtEl>
                                        <p:attrNameLst>
                                          <p:attrName>ppt_c</p:attrName>
                                        </p:attrNameLst>
                                      </p:cBhvr>
                                      <p:to>
                                        <a:schemeClr val="accent1"/>
                                      </p:to>
                                    </p:animClr>
                                  </p:subTnLst>
                                </p:cTn>
                              </p:par>
                              <p:par>
                                <p:cTn id="41" presetID="35" presetClass="emph" presetSubtype="0" repeatCount="5000" fill="hold" grpId="0" nodeType="withEffect">
                                  <p:stCondLst>
                                    <p:cond delay="0"/>
                                  </p:stCondLst>
                                  <p:childTnLst>
                                    <p:anim calcmode="discrete" valueType="str">
                                      <p:cBhvr>
                                        <p:cTn id="42" dur="1000" fill="hold"/>
                                        <p:tgtEl>
                                          <p:spTgt spid="6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19"/>
                                        </p:tgtEl>
                                        <p:attrNameLst>
                                          <p:attrName>ppt_c</p:attrName>
                                        </p:attrNameLst>
                                      </p:cBhvr>
                                      <p:to>
                                        <a:schemeClr val="accent1"/>
                                      </p:to>
                                    </p:animClr>
                                  </p:subTnLst>
                                </p:cTn>
                              </p:par>
                              <p:par>
                                <p:cTn id="43" presetID="35" presetClass="emph" presetSubtype="0" repeatCount="5000" fill="hold" grpId="0" nodeType="withEffect">
                                  <p:stCondLst>
                                    <p:cond delay="0"/>
                                  </p:stCondLst>
                                  <p:childTnLst>
                                    <p:anim calcmode="discrete" valueType="str">
                                      <p:cBhvr>
                                        <p:cTn id="44" dur="1000" fill="hold"/>
                                        <p:tgtEl>
                                          <p:spTgt spid="64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9"/>
                                        </p:tgtEl>
                                        <p:attrNameLst>
                                          <p:attrName>ppt_c</p:attrName>
                                        </p:attrNameLst>
                                      </p:cBhvr>
                                      <p:to>
                                        <a:schemeClr val="accent1"/>
                                      </p:to>
                                    </p:animClr>
                                  </p:subTnLst>
                                </p:cTn>
                              </p:par>
                            </p:childTnLst>
                          </p:cTn>
                        </p:par>
                      </p:childTnLst>
                    </p:cTn>
                  </p:par>
                  <p:par>
                    <p:cTn id="45" fill="hold">
                      <p:stCondLst>
                        <p:cond delay="indefinite"/>
                      </p:stCondLst>
                      <p:childTnLst>
                        <p:par>
                          <p:cTn id="46" fill="hold">
                            <p:stCondLst>
                              <p:cond delay="0"/>
                            </p:stCondLst>
                            <p:childTnLst>
                              <p:par>
                                <p:cTn id="47" presetID="35" presetClass="emph" presetSubtype="0" repeatCount="5000" fill="hold" grpId="0" nodeType="clickEffect">
                                  <p:stCondLst>
                                    <p:cond delay="0"/>
                                  </p:stCondLst>
                                  <p:childTnLst>
                                    <p:anim calcmode="discrete" valueType="str">
                                      <p:cBhvr>
                                        <p:cTn id="48" dur="1000" fill="hold"/>
                                        <p:tgtEl>
                                          <p:spTgt spid="61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17"/>
                                        </p:tgtEl>
                                        <p:attrNameLst>
                                          <p:attrName>ppt_c</p:attrName>
                                        </p:attrNameLst>
                                      </p:cBhvr>
                                      <p:to>
                                        <a:schemeClr val="accent2"/>
                                      </p:to>
                                    </p:animClr>
                                  </p:subTnLst>
                                </p:cTn>
                              </p:par>
                              <p:par>
                                <p:cTn id="49" presetID="35" presetClass="emph" presetSubtype="0" repeatCount="5000" fill="hold" grpId="0" nodeType="withEffect">
                                  <p:stCondLst>
                                    <p:cond delay="0"/>
                                  </p:stCondLst>
                                  <p:childTnLst>
                                    <p:anim calcmode="discrete" valueType="str">
                                      <p:cBhvr>
                                        <p:cTn id="50" dur="1000" fill="hold"/>
                                        <p:tgtEl>
                                          <p:spTgt spid="6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7"/>
                                        </p:tgtEl>
                                        <p:attrNameLst>
                                          <p:attrName>ppt_c</p:attrName>
                                        </p:attrNameLst>
                                      </p:cBhvr>
                                      <p:to>
                                        <a:schemeClr val="accent2"/>
                                      </p:to>
                                    </p:animClr>
                                  </p:subTnLst>
                                </p:cTn>
                              </p:par>
                            </p:childTnLst>
                          </p:cTn>
                        </p:par>
                      </p:childTnLst>
                    </p:cTn>
                  </p:par>
                  <p:par>
                    <p:cTn id="51" fill="hold">
                      <p:stCondLst>
                        <p:cond delay="indefinite"/>
                      </p:stCondLst>
                      <p:childTnLst>
                        <p:par>
                          <p:cTn id="52" fill="hold">
                            <p:stCondLst>
                              <p:cond delay="0"/>
                            </p:stCondLst>
                            <p:childTnLst>
                              <p:par>
                                <p:cTn id="53" presetID="35" presetClass="emph" presetSubtype="0" repeatCount="5000" fill="hold" grpId="0" nodeType="clickEffect">
                                  <p:stCondLst>
                                    <p:cond delay="0"/>
                                  </p:stCondLst>
                                  <p:childTnLst>
                                    <p:anim calcmode="discrete" valueType="str">
                                      <p:cBhvr>
                                        <p:cTn id="54" dur="1000" fill="hold"/>
                                        <p:tgtEl>
                                          <p:spTgt spid="6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15"/>
                                        </p:tgtEl>
                                        <p:attrNameLst>
                                          <p:attrName>ppt_c</p:attrName>
                                        </p:attrNameLst>
                                      </p:cBhvr>
                                      <p:to>
                                        <a:schemeClr val="accent1"/>
                                      </p:to>
                                    </p:animClr>
                                  </p:subTnLst>
                                </p:cTn>
                              </p:par>
                              <p:par>
                                <p:cTn id="55" presetID="35" presetClass="emph" presetSubtype="0" repeatCount="5000" fill="hold" grpId="0" nodeType="withEffect">
                                  <p:stCondLst>
                                    <p:cond delay="0"/>
                                  </p:stCondLst>
                                  <p:childTnLst>
                                    <p:anim calcmode="discrete" valueType="str">
                                      <p:cBhvr>
                                        <p:cTn id="56" dur="1000" fill="hold"/>
                                        <p:tgtEl>
                                          <p:spTgt spid="64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5"/>
                                        </p:tgtEl>
                                        <p:attrNameLst>
                                          <p:attrName>ppt_c</p:attrName>
                                        </p:attrNameLst>
                                      </p:cBhvr>
                                      <p:to>
                                        <a:schemeClr val="accent1"/>
                                      </p:to>
                                    </p:animClr>
                                  </p:subTnLst>
                                </p:cTn>
                              </p:par>
                            </p:childTnLst>
                          </p:cTn>
                        </p:par>
                      </p:childTnLst>
                    </p:cTn>
                  </p:par>
                  <p:par>
                    <p:cTn id="57" fill="hold">
                      <p:stCondLst>
                        <p:cond delay="indefinite"/>
                      </p:stCondLst>
                      <p:childTnLst>
                        <p:par>
                          <p:cTn id="58" fill="hold">
                            <p:stCondLst>
                              <p:cond delay="0"/>
                            </p:stCondLst>
                            <p:childTnLst>
                              <p:par>
                                <p:cTn id="59" presetID="35" presetClass="emph" presetSubtype="0" repeatCount="5000" fill="hold" grpId="0" nodeType="clickEffect">
                                  <p:stCondLst>
                                    <p:cond delay="0"/>
                                  </p:stCondLst>
                                  <p:childTnLst>
                                    <p:anim calcmode="discrete" valueType="str">
                                      <p:cBhvr>
                                        <p:cTn id="60" dur="1000" fill="hold"/>
                                        <p:tgtEl>
                                          <p:spTgt spid="64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3"/>
                                        </p:tgtEl>
                                        <p:attrNameLst>
                                          <p:attrName>ppt_c</p:attrName>
                                        </p:attrNameLst>
                                      </p:cBhvr>
                                      <p:to>
                                        <a:schemeClr val="accent2"/>
                                      </p:to>
                                    </p:animClr>
                                  </p:subTnLst>
                                </p:cTn>
                              </p:par>
                            </p:childTnLst>
                          </p:cTn>
                        </p:par>
                      </p:childTnLst>
                    </p:cTn>
                  </p:par>
                  <p:par>
                    <p:cTn id="61" fill="hold">
                      <p:stCondLst>
                        <p:cond delay="indefinite"/>
                      </p:stCondLst>
                      <p:childTnLst>
                        <p:par>
                          <p:cTn id="62" fill="hold">
                            <p:stCondLst>
                              <p:cond delay="0"/>
                            </p:stCondLst>
                            <p:childTnLst>
                              <p:par>
                                <p:cTn id="63" presetID="35" presetClass="emph" presetSubtype="0" repeatCount="5000" fill="hold" grpId="0" nodeType="clickEffect">
                                  <p:stCondLst>
                                    <p:cond delay="0"/>
                                  </p:stCondLst>
                                  <p:childTnLst>
                                    <p:anim calcmode="discrete" valueType="str">
                                      <p:cBhvr>
                                        <p:cTn id="64" dur="1000" fill="hold"/>
                                        <p:tgtEl>
                                          <p:spTgt spid="64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41"/>
                                        </p:tgtEl>
                                        <p:attrNameLst>
                                          <p:attrName>ppt_c</p:attrName>
                                        </p:attrNameLst>
                                      </p:cBhvr>
                                      <p:to>
                                        <a:schemeClr val="accent1"/>
                                      </p:to>
                                    </p:animClr>
                                  </p:sub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188"/>
                                        </p:tgtEl>
                                        <p:attrNameLst>
                                          <p:attrName>style.visibility</p:attrName>
                                        </p:attrNameLst>
                                      </p:cBhvr>
                                      <p:to>
                                        <p:strVal val="visible"/>
                                      </p:to>
                                    </p:set>
                                    <p:animEffect transition="in" filter="wipe(right)">
                                      <p:cBhvr>
                                        <p:cTn id="69" dur="500"/>
                                        <p:tgtEl>
                                          <p:spTgt spid="188"/>
                                        </p:tgtEl>
                                      </p:cBhvr>
                                    </p:animEffect>
                                  </p:childTnLst>
                                </p:cTn>
                              </p:par>
                            </p:childTnLst>
                          </p:cTn>
                        </p:par>
                        <p:par>
                          <p:cTn id="70" fill="hold">
                            <p:stCondLst>
                              <p:cond delay="500"/>
                            </p:stCondLst>
                            <p:childTnLst>
                              <p:par>
                                <p:cTn id="71" presetID="22" presetClass="entr" presetSubtype="2" fill="hold" nodeType="afterEffect">
                                  <p:stCondLst>
                                    <p:cond delay="0"/>
                                  </p:stCondLst>
                                  <p:childTnLst>
                                    <p:set>
                                      <p:cBhvr>
                                        <p:cTn id="72" dur="1" fill="hold">
                                          <p:stCondLst>
                                            <p:cond delay="0"/>
                                          </p:stCondLst>
                                        </p:cTn>
                                        <p:tgtEl>
                                          <p:spTgt spid="170"/>
                                        </p:tgtEl>
                                        <p:attrNameLst>
                                          <p:attrName>style.visibility</p:attrName>
                                        </p:attrNameLst>
                                      </p:cBhvr>
                                      <p:to>
                                        <p:strVal val="visible"/>
                                      </p:to>
                                    </p:set>
                                    <p:animEffect transition="in" filter="wipe(right)">
                                      <p:cBhvr>
                                        <p:cTn id="73" dur="500"/>
                                        <p:tgtEl>
                                          <p:spTgt spid="170"/>
                                        </p:tgtEl>
                                      </p:cBhvr>
                                    </p:animEffect>
                                  </p:childTnLst>
                                </p:cTn>
                              </p:par>
                            </p:childTnLst>
                          </p:cTn>
                        </p:par>
                        <p:par>
                          <p:cTn id="74" fill="hold">
                            <p:stCondLst>
                              <p:cond delay="1000"/>
                            </p:stCondLst>
                            <p:childTnLst>
                              <p:par>
                                <p:cTn id="75" presetID="22" presetClass="entr" presetSubtype="2" fill="hold" nodeType="afterEffect">
                                  <p:stCondLst>
                                    <p:cond delay="0"/>
                                  </p:stCondLst>
                                  <p:childTnLst>
                                    <p:set>
                                      <p:cBhvr>
                                        <p:cTn id="76" dur="1" fill="hold">
                                          <p:stCondLst>
                                            <p:cond delay="0"/>
                                          </p:stCondLst>
                                        </p:cTn>
                                        <p:tgtEl>
                                          <p:spTgt spid="186"/>
                                        </p:tgtEl>
                                        <p:attrNameLst>
                                          <p:attrName>style.visibility</p:attrName>
                                        </p:attrNameLst>
                                      </p:cBhvr>
                                      <p:to>
                                        <p:strVal val="visible"/>
                                      </p:to>
                                    </p:set>
                                    <p:animEffect transition="in" filter="wipe(right)">
                                      <p:cBhvr>
                                        <p:cTn id="77" dur="500"/>
                                        <p:tgtEl>
                                          <p:spTgt spid="186"/>
                                        </p:tgtEl>
                                      </p:cBhvr>
                                    </p:animEffect>
                                  </p:childTnLst>
                                </p:cTn>
                              </p:par>
                              <p:par>
                                <p:cTn id="78" presetID="22" presetClass="entr" presetSubtype="2" fill="hold" nodeType="withEffect">
                                  <p:stCondLst>
                                    <p:cond delay="0"/>
                                  </p:stCondLst>
                                  <p:childTnLst>
                                    <p:set>
                                      <p:cBhvr>
                                        <p:cTn id="79" dur="1" fill="hold">
                                          <p:stCondLst>
                                            <p:cond delay="0"/>
                                          </p:stCondLst>
                                        </p:cTn>
                                        <p:tgtEl>
                                          <p:spTgt spid="177"/>
                                        </p:tgtEl>
                                        <p:attrNameLst>
                                          <p:attrName>style.visibility</p:attrName>
                                        </p:attrNameLst>
                                      </p:cBhvr>
                                      <p:to>
                                        <p:strVal val="visible"/>
                                      </p:to>
                                    </p:set>
                                    <p:animEffect transition="in" filter="wipe(right)">
                                      <p:cBhvr>
                                        <p:cTn id="80" dur="500"/>
                                        <p:tgtEl>
                                          <p:spTgt spid="177"/>
                                        </p:tgtEl>
                                      </p:cBhvr>
                                    </p:animEffect>
                                  </p:childTnLst>
                                </p:cTn>
                              </p:par>
                            </p:childTnLst>
                          </p:cTn>
                        </p:par>
                        <p:par>
                          <p:cTn id="81" fill="hold">
                            <p:stCondLst>
                              <p:cond delay="1500"/>
                            </p:stCondLst>
                            <p:childTnLst>
                              <p:par>
                                <p:cTn id="82" presetID="22" presetClass="entr" presetSubtype="2" fill="hold" nodeType="afterEffect">
                                  <p:stCondLst>
                                    <p:cond delay="0"/>
                                  </p:stCondLst>
                                  <p:childTnLst>
                                    <p:set>
                                      <p:cBhvr>
                                        <p:cTn id="83" dur="1" fill="hold">
                                          <p:stCondLst>
                                            <p:cond delay="0"/>
                                          </p:stCondLst>
                                        </p:cTn>
                                        <p:tgtEl>
                                          <p:spTgt spid="187"/>
                                        </p:tgtEl>
                                        <p:attrNameLst>
                                          <p:attrName>style.visibility</p:attrName>
                                        </p:attrNameLst>
                                      </p:cBhvr>
                                      <p:to>
                                        <p:strVal val="visible"/>
                                      </p:to>
                                    </p:set>
                                    <p:animEffect transition="in" filter="wipe(right)">
                                      <p:cBhvr>
                                        <p:cTn id="84" dur="500"/>
                                        <p:tgtEl>
                                          <p:spTgt spid="187"/>
                                        </p:tgtEl>
                                      </p:cBhvr>
                                    </p:animEffect>
                                  </p:childTnLst>
                                </p:cTn>
                              </p:par>
                              <p:par>
                                <p:cTn id="85" presetID="22" presetClass="entr" presetSubtype="2" fill="hold" nodeType="with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wipe(right)">
                                      <p:cBhvr>
                                        <p:cTn id="87" dur="500"/>
                                        <p:tgtEl>
                                          <p:spTgt spid="180"/>
                                        </p:tgtEl>
                                      </p:cBhvr>
                                    </p:animEffect>
                                  </p:childTnLst>
                                </p:cTn>
                              </p:par>
                            </p:childTnLst>
                          </p:cTn>
                        </p:par>
                        <p:par>
                          <p:cTn id="88" fill="hold">
                            <p:stCondLst>
                              <p:cond delay="2000"/>
                            </p:stCondLst>
                            <p:childTnLst>
                              <p:par>
                                <p:cTn id="89" presetID="22" presetClass="entr" presetSubtype="2" fill="hold" nodeType="afterEffect">
                                  <p:stCondLst>
                                    <p:cond delay="0"/>
                                  </p:stCondLst>
                                  <p:childTnLst>
                                    <p:set>
                                      <p:cBhvr>
                                        <p:cTn id="90" dur="1" fill="hold">
                                          <p:stCondLst>
                                            <p:cond delay="0"/>
                                          </p:stCondLst>
                                        </p:cTn>
                                        <p:tgtEl>
                                          <p:spTgt spid="189"/>
                                        </p:tgtEl>
                                        <p:attrNameLst>
                                          <p:attrName>style.visibility</p:attrName>
                                        </p:attrNameLst>
                                      </p:cBhvr>
                                      <p:to>
                                        <p:strVal val="visible"/>
                                      </p:to>
                                    </p:set>
                                    <p:animEffect transition="in" filter="wipe(right)">
                                      <p:cBhvr>
                                        <p:cTn id="91" dur="500"/>
                                        <p:tgtEl>
                                          <p:spTgt spid="189"/>
                                        </p:tgtEl>
                                      </p:cBhvr>
                                    </p:animEffect>
                                  </p:childTnLst>
                                </p:cTn>
                              </p:par>
                            </p:childTnLst>
                          </p:cTn>
                        </p:par>
                        <p:par>
                          <p:cTn id="92" fill="hold">
                            <p:stCondLst>
                              <p:cond delay="2500"/>
                            </p:stCondLst>
                            <p:childTnLst>
                              <p:par>
                                <p:cTn id="93" presetID="22" presetClass="entr" presetSubtype="2" fill="hold" nodeType="afterEffect">
                                  <p:stCondLst>
                                    <p:cond delay="0"/>
                                  </p:stCondLst>
                                  <p:childTnLst>
                                    <p:set>
                                      <p:cBhvr>
                                        <p:cTn id="94" dur="1" fill="hold">
                                          <p:stCondLst>
                                            <p:cond delay="0"/>
                                          </p:stCondLst>
                                        </p:cTn>
                                        <p:tgtEl>
                                          <p:spTgt spid="183"/>
                                        </p:tgtEl>
                                        <p:attrNameLst>
                                          <p:attrName>style.visibility</p:attrName>
                                        </p:attrNameLst>
                                      </p:cBhvr>
                                      <p:to>
                                        <p:strVal val="visible"/>
                                      </p:to>
                                    </p:set>
                                    <p:animEffect transition="in" filter="wipe(right)">
                                      <p:cBhvr>
                                        <p:cTn id="95" dur="500"/>
                                        <p:tgtEl>
                                          <p:spTgt spid="183"/>
                                        </p:tgtEl>
                                      </p:cBhvr>
                                    </p:animEffect>
                                  </p:childTnLst>
                                </p:cTn>
                              </p:par>
                            </p:childTnLst>
                          </p:cTn>
                        </p:par>
                        <p:par>
                          <p:cTn id="96" fill="hold">
                            <p:stCondLst>
                              <p:cond delay="3000"/>
                            </p:stCondLst>
                            <p:childTnLst>
                              <p:par>
                                <p:cTn id="97" presetID="22" presetClass="entr" presetSubtype="2" fill="hold" nodeType="afterEffect">
                                  <p:stCondLst>
                                    <p:cond delay="0"/>
                                  </p:stCondLst>
                                  <p:childTnLst>
                                    <p:set>
                                      <p:cBhvr>
                                        <p:cTn id="98" dur="1" fill="hold">
                                          <p:stCondLst>
                                            <p:cond delay="0"/>
                                          </p:stCondLst>
                                        </p:cTn>
                                        <p:tgtEl>
                                          <p:spTgt spid="190"/>
                                        </p:tgtEl>
                                        <p:attrNameLst>
                                          <p:attrName>style.visibility</p:attrName>
                                        </p:attrNameLst>
                                      </p:cBhvr>
                                      <p:to>
                                        <p:strVal val="visible"/>
                                      </p:to>
                                    </p:set>
                                    <p:animEffect transition="in" filter="wipe(right)">
                                      <p:cBhvr>
                                        <p:cTn id="99" dur="500"/>
                                        <p:tgtEl>
                                          <p:spTgt spid="190"/>
                                        </p:tgtEl>
                                      </p:cBhvr>
                                    </p:animEffect>
                                  </p:childTnLst>
                                </p:cTn>
                              </p:par>
                            </p:childTnLst>
                          </p:cTn>
                        </p:par>
                        <p:par>
                          <p:cTn id="100" fill="hold">
                            <p:stCondLst>
                              <p:cond delay="3500"/>
                            </p:stCondLst>
                            <p:childTnLst>
                              <p:par>
                                <p:cTn id="101" presetID="22" presetClass="entr" presetSubtype="2" fill="hold" nodeType="afterEffect">
                                  <p:stCondLst>
                                    <p:cond delay="0"/>
                                  </p:stCondLst>
                                  <p:childTnLst>
                                    <p:set>
                                      <p:cBhvr>
                                        <p:cTn id="102" dur="1" fill="hold">
                                          <p:stCondLst>
                                            <p:cond delay="0"/>
                                          </p:stCondLst>
                                        </p:cTn>
                                        <p:tgtEl>
                                          <p:spTgt spid="191"/>
                                        </p:tgtEl>
                                        <p:attrNameLst>
                                          <p:attrName>style.visibility</p:attrName>
                                        </p:attrNameLst>
                                      </p:cBhvr>
                                      <p:to>
                                        <p:strVal val="visible"/>
                                      </p:to>
                                    </p:set>
                                    <p:animEffect transition="in" filter="wipe(right)">
                                      <p:cBhvr>
                                        <p:cTn id="103" dur="500"/>
                                        <p:tgtEl>
                                          <p:spTgt spid="191"/>
                                        </p:tgtEl>
                                      </p:cBhvr>
                                    </p:animEffect>
                                  </p:childTnLst>
                                </p:cTn>
                              </p:par>
                            </p:childTnLst>
                          </p:cTn>
                        </p:par>
                        <p:par>
                          <p:cTn id="104" fill="hold">
                            <p:stCondLst>
                              <p:cond delay="4000"/>
                            </p:stCondLst>
                            <p:childTnLst>
                              <p:par>
                                <p:cTn id="105" presetID="22" presetClass="entr" presetSubtype="1" fill="hold" grpId="0" nodeType="afterEffect">
                                  <p:stCondLst>
                                    <p:cond delay="0"/>
                                  </p:stCondLst>
                                  <p:childTnLst>
                                    <p:set>
                                      <p:cBhvr>
                                        <p:cTn id="106" dur="1" fill="hold">
                                          <p:stCondLst>
                                            <p:cond delay="0"/>
                                          </p:stCondLst>
                                        </p:cTn>
                                        <p:tgtEl>
                                          <p:spTgt spid="202"/>
                                        </p:tgtEl>
                                        <p:attrNameLst>
                                          <p:attrName>style.visibility</p:attrName>
                                        </p:attrNameLst>
                                      </p:cBhvr>
                                      <p:to>
                                        <p:strVal val="visible"/>
                                      </p:to>
                                    </p:set>
                                    <p:animEffect transition="in" filter="wipe(up)">
                                      <p:cBhvr>
                                        <p:cTn id="107" dur="500"/>
                                        <p:tgtEl>
                                          <p:spTgt spid="202"/>
                                        </p:tgtEl>
                                      </p:cBhvr>
                                    </p:animEffect>
                                  </p:childTnLst>
                                </p:cTn>
                              </p:par>
                            </p:childTnLst>
                          </p:cTn>
                        </p:par>
                        <p:par>
                          <p:cTn id="108" fill="hold">
                            <p:stCondLst>
                              <p:cond delay="4500"/>
                            </p:stCondLst>
                            <p:childTnLst>
                              <p:par>
                                <p:cTn id="109" presetID="22" presetClass="entr" presetSubtype="2" fill="hold" nodeType="afterEffect">
                                  <p:stCondLst>
                                    <p:cond delay="0"/>
                                  </p:stCondLst>
                                  <p:childTnLst>
                                    <p:set>
                                      <p:cBhvr>
                                        <p:cTn id="110" dur="1" fill="hold">
                                          <p:stCondLst>
                                            <p:cond delay="0"/>
                                          </p:stCondLst>
                                        </p:cTn>
                                        <p:tgtEl>
                                          <p:spTgt spid="206"/>
                                        </p:tgtEl>
                                        <p:attrNameLst>
                                          <p:attrName>style.visibility</p:attrName>
                                        </p:attrNameLst>
                                      </p:cBhvr>
                                      <p:to>
                                        <p:strVal val="visible"/>
                                      </p:to>
                                    </p:set>
                                    <p:animEffect transition="in" filter="wipe(right)">
                                      <p:cBhvr>
                                        <p:cTn id="111" dur="500"/>
                                        <p:tgtEl>
                                          <p:spTgt spid="206"/>
                                        </p:tgtEl>
                                      </p:cBhvr>
                                    </p:animEffect>
                                  </p:childTnLst>
                                </p:cTn>
                              </p:par>
                            </p:childTnLst>
                          </p:cTn>
                        </p:par>
                        <p:par>
                          <p:cTn id="112" fill="hold">
                            <p:stCondLst>
                              <p:cond delay="5000"/>
                            </p:stCondLst>
                            <p:childTnLst>
                              <p:par>
                                <p:cTn id="113" presetID="22" presetClass="entr" presetSubtype="1" fill="hold" grpId="0" nodeType="afterEffect">
                                  <p:stCondLst>
                                    <p:cond delay="0"/>
                                  </p:stCondLst>
                                  <p:childTnLst>
                                    <p:set>
                                      <p:cBhvr>
                                        <p:cTn id="114" dur="1" fill="hold">
                                          <p:stCondLst>
                                            <p:cond delay="0"/>
                                          </p:stCondLst>
                                        </p:cTn>
                                        <p:tgtEl>
                                          <p:spTgt spid="200"/>
                                        </p:tgtEl>
                                        <p:attrNameLst>
                                          <p:attrName>style.visibility</p:attrName>
                                        </p:attrNameLst>
                                      </p:cBhvr>
                                      <p:to>
                                        <p:strVal val="visible"/>
                                      </p:to>
                                    </p:set>
                                    <p:animEffect transition="in" filter="wipe(up)">
                                      <p:cBhvr>
                                        <p:cTn id="115" dur="500"/>
                                        <p:tgtEl>
                                          <p:spTgt spid="200"/>
                                        </p:tgtEl>
                                      </p:cBhvr>
                                    </p:animEffect>
                                  </p:childTnLst>
                                </p:cTn>
                              </p:par>
                            </p:childTnLst>
                          </p:cTn>
                        </p:par>
                        <p:par>
                          <p:cTn id="116" fill="hold">
                            <p:stCondLst>
                              <p:cond delay="5500"/>
                            </p:stCondLst>
                            <p:childTnLst>
                              <p:par>
                                <p:cTn id="117" presetID="22" presetClass="entr" presetSubtype="2" fill="hold" nodeType="afterEffect">
                                  <p:stCondLst>
                                    <p:cond delay="0"/>
                                  </p:stCondLst>
                                  <p:childTnLst>
                                    <p:set>
                                      <p:cBhvr>
                                        <p:cTn id="118" dur="1" fill="hold">
                                          <p:stCondLst>
                                            <p:cond delay="0"/>
                                          </p:stCondLst>
                                        </p:cTn>
                                        <p:tgtEl>
                                          <p:spTgt spid="203"/>
                                        </p:tgtEl>
                                        <p:attrNameLst>
                                          <p:attrName>style.visibility</p:attrName>
                                        </p:attrNameLst>
                                      </p:cBhvr>
                                      <p:to>
                                        <p:strVal val="visible"/>
                                      </p:to>
                                    </p:set>
                                    <p:animEffect transition="in" filter="wipe(right)">
                                      <p:cBhvr>
                                        <p:cTn id="119" dur="500"/>
                                        <p:tgtEl>
                                          <p:spTgt spid="203"/>
                                        </p:tgtEl>
                                      </p:cBhvr>
                                    </p:animEffect>
                                  </p:childTnLst>
                                </p:cTn>
                              </p:par>
                            </p:childTnLst>
                          </p:cTn>
                        </p:par>
                        <p:par>
                          <p:cTn id="120" fill="hold">
                            <p:stCondLst>
                              <p:cond delay="6000"/>
                            </p:stCondLst>
                            <p:childTnLst>
                              <p:par>
                                <p:cTn id="121" presetID="22" presetClass="entr" presetSubtype="1" fill="hold" grpId="0" nodeType="afterEffect">
                                  <p:stCondLst>
                                    <p:cond delay="0"/>
                                  </p:stCondLst>
                                  <p:childTnLst>
                                    <p:set>
                                      <p:cBhvr>
                                        <p:cTn id="122" dur="1" fill="hold">
                                          <p:stCondLst>
                                            <p:cond delay="0"/>
                                          </p:stCondLst>
                                        </p:cTn>
                                        <p:tgtEl>
                                          <p:spTgt spid="201"/>
                                        </p:tgtEl>
                                        <p:attrNameLst>
                                          <p:attrName>style.visibility</p:attrName>
                                        </p:attrNameLst>
                                      </p:cBhvr>
                                      <p:to>
                                        <p:strVal val="visible"/>
                                      </p:to>
                                    </p:set>
                                    <p:animEffect transition="in" filter="wipe(up)">
                                      <p:cBhvr>
                                        <p:cTn id="123" dur="500"/>
                                        <p:tgtEl>
                                          <p:spTgt spid="201"/>
                                        </p:tgtEl>
                                      </p:cBhvr>
                                    </p:animEffect>
                                  </p:childTnLst>
                                </p:cTn>
                              </p:par>
                            </p:childTnLst>
                          </p:cTn>
                        </p:par>
                        <p:par>
                          <p:cTn id="124" fill="hold">
                            <p:stCondLst>
                              <p:cond delay="6500"/>
                            </p:stCondLst>
                            <p:childTnLst>
                              <p:par>
                                <p:cTn id="125" presetID="22" presetClass="entr" presetSubtype="2" fill="hold" nodeType="afterEffect">
                                  <p:stCondLst>
                                    <p:cond delay="0"/>
                                  </p:stCondLst>
                                  <p:childTnLst>
                                    <p:set>
                                      <p:cBhvr>
                                        <p:cTn id="126" dur="1" fill="hold">
                                          <p:stCondLst>
                                            <p:cond delay="0"/>
                                          </p:stCondLst>
                                        </p:cTn>
                                        <p:tgtEl>
                                          <p:spTgt spid="197"/>
                                        </p:tgtEl>
                                        <p:attrNameLst>
                                          <p:attrName>style.visibility</p:attrName>
                                        </p:attrNameLst>
                                      </p:cBhvr>
                                      <p:to>
                                        <p:strVal val="visible"/>
                                      </p:to>
                                    </p:set>
                                    <p:animEffect transition="in" filter="wipe(right)">
                                      <p:cBhvr>
                                        <p:cTn id="127" dur="500"/>
                                        <p:tgtEl>
                                          <p:spTgt spid="197"/>
                                        </p:tgtEl>
                                      </p:cBhvr>
                                    </p:animEffect>
                                  </p:childTnLst>
                                </p:cTn>
                              </p:par>
                            </p:childTnLst>
                          </p:cTn>
                        </p:par>
                        <p:par>
                          <p:cTn id="128" fill="hold">
                            <p:stCondLst>
                              <p:cond delay="7000"/>
                            </p:stCondLst>
                            <p:childTnLst>
                              <p:par>
                                <p:cTn id="129" presetID="22" presetClass="entr" presetSubtype="2" fill="hold" nodeType="afterEffect">
                                  <p:stCondLst>
                                    <p:cond delay="0"/>
                                  </p:stCondLst>
                                  <p:childTnLst>
                                    <p:set>
                                      <p:cBhvr>
                                        <p:cTn id="130" dur="1" fill="hold">
                                          <p:stCondLst>
                                            <p:cond delay="0"/>
                                          </p:stCondLst>
                                        </p:cTn>
                                        <p:tgtEl>
                                          <p:spTgt spid="222"/>
                                        </p:tgtEl>
                                        <p:attrNameLst>
                                          <p:attrName>style.visibility</p:attrName>
                                        </p:attrNameLst>
                                      </p:cBhvr>
                                      <p:to>
                                        <p:strVal val="visible"/>
                                      </p:to>
                                    </p:set>
                                    <p:animEffect transition="in" filter="wipe(right)">
                                      <p:cBhvr>
                                        <p:cTn id="131" dur="500"/>
                                        <p:tgtEl>
                                          <p:spTgt spid="222"/>
                                        </p:tgtEl>
                                      </p:cBhvr>
                                    </p:animEffect>
                                  </p:childTnLst>
                                </p:cTn>
                              </p:par>
                            </p:childTnLst>
                          </p:cTn>
                        </p:par>
                        <p:par>
                          <p:cTn id="132" fill="hold">
                            <p:stCondLst>
                              <p:cond delay="7500"/>
                            </p:stCondLst>
                            <p:childTnLst>
                              <p:par>
                                <p:cTn id="133" presetID="22" presetClass="entr" presetSubtype="2" fill="hold" nodeType="afterEffect">
                                  <p:stCondLst>
                                    <p:cond delay="0"/>
                                  </p:stCondLst>
                                  <p:childTnLst>
                                    <p:set>
                                      <p:cBhvr>
                                        <p:cTn id="134" dur="1" fill="hold">
                                          <p:stCondLst>
                                            <p:cond delay="0"/>
                                          </p:stCondLst>
                                        </p:cTn>
                                        <p:tgtEl>
                                          <p:spTgt spid="212"/>
                                        </p:tgtEl>
                                        <p:attrNameLst>
                                          <p:attrName>style.visibility</p:attrName>
                                        </p:attrNameLst>
                                      </p:cBhvr>
                                      <p:to>
                                        <p:strVal val="visible"/>
                                      </p:to>
                                    </p:set>
                                    <p:animEffect transition="in" filter="wipe(right)">
                                      <p:cBhvr>
                                        <p:cTn id="135" dur="500"/>
                                        <p:tgtEl>
                                          <p:spTgt spid="212"/>
                                        </p:tgtEl>
                                      </p:cBhvr>
                                    </p:animEffect>
                                  </p:childTnLst>
                                </p:cTn>
                              </p:par>
                            </p:childTnLst>
                          </p:cTn>
                        </p:par>
                        <p:par>
                          <p:cTn id="136" fill="hold">
                            <p:stCondLst>
                              <p:cond delay="8000"/>
                            </p:stCondLst>
                            <p:childTnLst>
                              <p:par>
                                <p:cTn id="137" presetID="22" presetClass="entr" presetSubtype="2" fill="hold" nodeType="afterEffect">
                                  <p:stCondLst>
                                    <p:cond delay="0"/>
                                  </p:stCondLst>
                                  <p:childTnLst>
                                    <p:set>
                                      <p:cBhvr>
                                        <p:cTn id="138" dur="1" fill="hold">
                                          <p:stCondLst>
                                            <p:cond delay="0"/>
                                          </p:stCondLst>
                                        </p:cTn>
                                        <p:tgtEl>
                                          <p:spTgt spid="223"/>
                                        </p:tgtEl>
                                        <p:attrNameLst>
                                          <p:attrName>style.visibility</p:attrName>
                                        </p:attrNameLst>
                                      </p:cBhvr>
                                      <p:to>
                                        <p:strVal val="visible"/>
                                      </p:to>
                                    </p:set>
                                    <p:animEffect transition="in" filter="wipe(right)">
                                      <p:cBhvr>
                                        <p:cTn id="139" dur="500"/>
                                        <p:tgtEl>
                                          <p:spTgt spid="223"/>
                                        </p:tgtEl>
                                      </p:cBhvr>
                                    </p:animEffect>
                                  </p:childTnLst>
                                </p:cTn>
                              </p:par>
                            </p:childTnLst>
                          </p:cTn>
                        </p:par>
                        <p:par>
                          <p:cTn id="140" fill="hold">
                            <p:stCondLst>
                              <p:cond delay="8500"/>
                            </p:stCondLst>
                            <p:childTnLst>
                              <p:par>
                                <p:cTn id="141" presetID="22" presetClass="entr" presetSubtype="2" fill="hold" nodeType="afterEffect">
                                  <p:stCondLst>
                                    <p:cond delay="0"/>
                                  </p:stCondLst>
                                  <p:childTnLst>
                                    <p:set>
                                      <p:cBhvr>
                                        <p:cTn id="142" dur="1" fill="hold">
                                          <p:stCondLst>
                                            <p:cond delay="0"/>
                                          </p:stCondLst>
                                        </p:cTn>
                                        <p:tgtEl>
                                          <p:spTgt spid="215"/>
                                        </p:tgtEl>
                                        <p:attrNameLst>
                                          <p:attrName>style.visibility</p:attrName>
                                        </p:attrNameLst>
                                      </p:cBhvr>
                                      <p:to>
                                        <p:strVal val="visible"/>
                                      </p:to>
                                    </p:set>
                                    <p:animEffect transition="in" filter="wipe(right)">
                                      <p:cBhvr>
                                        <p:cTn id="143" dur="500"/>
                                        <p:tgtEl>
                                          <p:spTgt spid="215"/>
                                        </p:tgtEl>
                                      </p:cBhvr>
                                    </p:animEffect>
                                  </p:childTnLst>
                                </p:cTn>
                              </p:par>
                            </p:childTnLst>
                          </p:cTn>
                        </p:par>
                        <p:par>
                          <p:cTn id="144" fill="hold">
                            <p:stCondLst>
                              <p:cond delay="9000"/>
                            </p:stCondLst>
                            <p:childTnLst>
                              <p:par>
                                <p:cTn id="145" presetID="22" presetClass="entr" presetSubtype="2" fill="hold" nodeType="afterEffect">
                                  <p:stCondLst>
                                    <p:cond delay="0"/>
                                  </p:stCondLst>
                                  <p:childTnLst>
                                    <p:set>
                                      <p:cBhvr>
                                        <p:cTn id="146" dur="1" fill="hold">
                                          <p:stCondLst>
                                            <p:cond delay="0"/>
                                          </p:stCondLst>
                                        </p:cTn>
                                        <p:tgtEl>
                                          <p:spTgt spid="221"/>
                                        </p:tgtEl>
                                        <p:attrNameLst>
                                          <p:attrName>style.visibility</p:attrName>
                                        </p:attrNameLst>
                                      </p:cBhvr>
                                      <p:to>
                                        <p:strVal val="visible"/>
                                      </p:to>
                                    </p:set>
                                    <p:animEffect transition="in" filter="wipe(right)">
                                      <p:cBhvr>
                                        <p:cTn id="147" dur="500"/>
                                        <p:tgtEl>
                                          <p:spTgt spid="221"/>
                                        </p:tgtEl>
                                      </p:cBhvr>
                                    </p:animEffect>
                                  </p:childTnLst>
                                </p:cTn>
                              </p:par>
                            </p:childTnLst>
                          </p:cTn>
                        </p:par>
                        <p:par>
                          <p:cTn id="148" fill="hold">
                            <p:stCondLst>
                              <p:cond delay="9500"/>
                            </p:stCondLst>
                            <p:childTnLst>
                              <p:par>
                                <p:cTn id="149" presetID="22" presetClass="entr" presetSubtype="2" fill="hold" nodeType="afterEffect">
                                  <p:stCondLst>
                                    <p:cond delay="0"/>
                                  </p:stCondLst>
                                  <p:childTnLst>
                                    <p:set>
                                      <p:cBhvr>
                                        <p:cTn id="150" dur="1" fill="hold">
                                          <p:stCondLst>
                                            <p:cond delay="0"/>
                                          </p:stCondLst>
                                        </p:cTn>
                                        <p:tgtEl>
                                          <p:spTgt spid="218"/>
                                        </p:tgtEl>
                                        <p:attrNameLst>
                                          <p:attrName>style.visibility</p:attrName>
                                        </p:attrNameLst>
                                      </p:cBhvr>
                                      <p:to>
                                        <p:strVal val="visible"/>
                                      </p:to>
                                    </p:set>
                                    <p:animEffect transition="in" filter="wipe(right)">
                                      <p:cBhvr>
                                        <p:cTn id="151" dur="500"/>
                                        <p:tgtEl>
                                          <p:spTgt spid="21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224">
                                            <p:txEl>
                                              <p:pRg st="0" end="0"/>
                                            </p:txEl>
                                          </p:spTgt>
                                        </p:tgtEl>
                                        <p:attrNameLst>
                                          <p:attrName>style.visibility</p:attrName>
                                        </p:attrNameLst>
                                      </p:cBhvr>
                                      <p:to>
                                        <p:strVal val="visible"/>
                                      </p:to>
                                    </p:set>
                                    <p:animEffect transition="in" filter="wipe(left)">
                                      <p:cBhvr>
                                        <p:cTn id="156" dur="500"/>
                                        <p:tgtEl>
                                          <p:spTgt spid="224">
                                            <p:txEl>
                                              <p:pRg st="0" end="0"/>
                                            </p:txEl>
                                          </p:spTgt>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224">
                                            <p:txEl>
                                              <p:pRg st="1" end="1"/>
                                            </p:txEl>
                                          </p:spTgt>
                                        </p:tgtEl>
                                        <p:attrNameLst>
                                          <p:attrName>style.visibility</p:attrName>
                                        </p:attrNameLst>
                                      </p:cBhvr>
                                      <p:to>
                                        <p:strVal val="visible"/>
                                      </p:to>
                                    </p:set>
                                    <p:animEffect transition="in" filter="wipe(left)">
                                      <p:cBhvr>
                                        <p:cTn id="161" dur="500"/>
                                        <p:tgtEl>
                                          <p:spTgt spid="224">
                                            <p:txEl>
                                              <p:pRg st="1" end="1"/>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224">
                                            <p:txEl>
                                              <p:pRg st="2" end="2"/>
                                            </p:txEl>
                                          </p:spTgt>
                                        </p:tgtEl>
                                        <p:attrNameLst>
                                          <p:attrName>style.visibility</p:attrName>
                                        </p:attrNameLst>
                                      </p:cBhvr>
                                      <p:to>
                                        <p:strVal val="visible"/>
                                      </p:to>
                                    </p:set>
                                    <p:animEffect transition="in" filter="wipe(left)">
                                      <p:cBhvr>
                                        <p:cTn id="166" dur="500"/>
                                        <p:tgtEl>
                                          <p:spTgt spid="224">
                                            <p:txEl>
                                              <p:pRg st="2" end="2"/>
                                            </p:txEl>
                                          </p:spTgt>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22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227"/>
                                        </p:tgtEl>
                                        <p:attrNameLst>
                                          <p:attrName>style.visibility</p:attrName>
                                        </p:attrNameLst>
                                      </p:cBhvr>
                                      <p:to>
                                        <p:strVal val="visible"/>
                                      </p:to>
                                    </p:set>
                                    <p:animEffect transition="in" filter="randombar(horizontal)">
                                      <p:cBhvr>
                                        <p:cTn id="175"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animBg="1"/>
      <p:bldP spid="554" grpId="0" animBg="1"/>
      <p:bldP spid="557" grpId="0" animBg="1"/>
      <p:bldP spid="615" grpId="0" animBg="1"/>
      <p:bldP spid="643" grpId="0" animBg="1"/>
      <p:bldP spid="641" grpId="0" animBg="1"/>
      <p:bldP spid="605" grpId="0" animBg="1"/>
      <p:bldP spid="577" grpId="0" animBg="1"/>
      <p:bldP spid="560" grpId="0" animBg="1"/>
      <p:bldP spid="621" grpId="0" animBg="1"/>
      <p:bldP spid="649" grpId="0" animBg="1"/>
      <p:bldP spid="593" grpId="0" animBg="1"/>
      <p:bldP spid="445" grpId="0" animBg="1"/>
      <p:bldP spid="619" grpId="0" animBg="1"/>
      <p:bldP spid="647" grpId="0" animBg="1"/>
      <p:bldP spid="591" grpId="0" animBg="1"/>
      <p:bldP spid="509" grpId="0" animBg="1"/>
      <p:bldP spid="617" grpId="0" animBg="1"/>
      <p:bldP spid="645" grpId="0" animBg="1"/>
      <p:bldP spid="589" grpId="0" animBg="1"/>
      <p:bldP spid="200" grpId="0" animBg="1"/>
      <p:bldP spid="201" grpId="0" animBg="1"/>
      <p:bldP spid="202" grpId="0" animBg="1"/>
      <p:bldP spid="229" grpId="0"/>
      <p:bldP spid="2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AutoShape 201"/>
          <p:cNvSpPr>
            <a:spLocks noChangeArrowheads="1"/>
          </p:cNvSpPr>
          <p:nvPr/>
        </p:nvSpPr>
        <p:spPr bwMode="auto">
          <a:xfrm>
            <a:off x="2701428" y="5080175"/>
            <a:ext cx="3334169" cy="609600"/>
          </a:xfrm>
          <a:prstGeom prst="roundRect">
            <a:avLst>
              <a:gd name="adj" fmla="val 48412"/>
            </a:avLst>
          </a:prstGeom>
          <a:solidFill>
            <a:schemeClr val="accent6">
              <a:lumMod val="40000"/>
              <a:lumOff val="60000"/>
            </a:schemeClr>
          </a:solidFill>
          <a:ln w="19050" cap="rnd">
            <a:solidFill>
              <a:srgbClr val="008000"/>
            </a:solidFill>
            <a:prstDash val="solid"/>
            <a:round/>
          </a:ln>
          <a:effectLst/>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grpSp>
        <p:nvGrpSpPr>
          <p:cNvPr id="72" name="组合 71"/>
          <p:cNvGrpSpPr/>
          <p:nvPr/>
        </p:nvGrpSpPr>
        <p:grpSpPr>
          <a:xfrm>
            <a:off x="5588961" y="1673824"/>
            <a:ext cx="4061609" cy="307777"/>
            <a:chOff x="5452889" y="1916906"/>
            <a:chExt cx="4061609" cy="307777"/>
          </a:xfrm>
          <a:effectLst/>
        </p:grpSpPr>
        <p:sp>
          <p:nvSpPr>
            <p:cNvPr id="6" name="Text Box 3"/>
            <p:cNvSpPr txBox="1">
              <a:spLocks noChangeArrowheads="1"/>
            </p:cNvSpPr>
            <p:nvPr/>
          </p:nvSpPr>
          <p:spPr bwMode="auto">
            <a:xfrm>
              <a:off x="6294638"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Text Box 4"/>
            <p:cNvSpPr txBox="1">
              <a:spLocks noChangeArrowheads="1"/>
            </p:cNvSpPr>
            <p:nvPr/>
          </p:nvSpPr>
          <p:spPr bwMode="auto">
            <a:xfrm>
              <a:off x="7113390" y="1916906"/>
              <a:ext cx="761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Text Box 5"/>
            <p:cNvSpPr txBox="1">
              <a:spLocks noChangeArrowheads="1"/>
            </p:cNvSpPr>
            <p:nvPr/>
          </p:nvSpPr>
          <p:spPr bwMode="auto">
            <a:xfrm>
              <a:off x="7919442"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Text Box 6"/>
            <p:cNvSpPr txBox="1">
              <a:spLocks noChangeArrowheads="1"/>
            </p:cNvSpPr>
            <p:nvPr/>
          </p:nvSpPr>
          <p:spPr bwMode="auto">
            <a:xfrm>
              <a:off x="8750894"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Text Box 7"/>
            <p:cNvSpPr txBox="1">
              <a:spLocks noChangeArrowheads="1"/>
            </p:cNvSpPr>
            <p:nvPr/>
          </p:nvSpPr>
          <p:spPr bwMode="auto">
            <a:xfrm>
              <a:off x="5452889"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sp>
        <p:nvSpPr>
          <p:cNvPr id="264" name="Line 40"/>
          <p:cNvSpPr>
            <a:spLocks noChangeShapeType="1"/>
          </p:cNvSpPr>
          <p:nvPr/>
        </p:nvSpPr>
        <p:spPr bwMode="auto">
          <a:xfrm flipH="1">
            <a:off x="7339665" y="2932710"/>
            <a:ext cx="592031" cy="592031"/>
          </a:xfrm>
          <a:prstGeom prst="line">
            <a:avLst/>
          </a:prstGeom>
          <a:noFill/>
          <a:ln w="12700">
            <a:solidFill>
              <a:schemeClr val="accent6">
                <a:lumMod val="75000"/>
              </a:schemeClr>
            </a:solidFill>
            <a:round/>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 name="标题 1"/>
          <p:cNvSpPr>
            <a:spLocks noGrp="1"/>
          </p:cNvSpPr>
          <p:nvPr>
            <p:ph type="title"/>
          </p:nvPr>
        </p:nvSpPr>
        <p:spPr>
          <a:effectLst/>
        </p:spPr>
        <p:txBody>
          <a:bodyPr/>
          <a:lstStyle/>
          <a:p>
            <a:r>
              <a:rPr lang="zh-CN" altLang="en-US" dirty="0"/>
              <a:t>斜向进位无符号阵列乘法器</a:t>
            </a:r>
            <a:endParaRPr lang="zh-CN" altLang="en-US" dirty="0"/>
          </a:p>
        </p:txBody>
      </p:sp>
      <p:grpSp>
        <p:nvGrpSpPr>
          <p:cNvPr id="73" name="组合 72"/>
          <p:cNvGrpSpPr/>
          <p:nvPr/>
        </p:nvGrpSpPr>
        <p:grpSpPr>
          <a:xfrm>
            <a:off x="4810746" y="2534079"/>
            <a:ext cx="3973717" cy="307777"/>
            <a:chOff x="4674674" y="2707482"/>
            <a:chExt cx="3973717" cy="307777"/>
          </a:xfrm>
          <a:effectLst/>
        </p:grpSpPr>
        <p:sp>
          <p:nvSpPr>
            <p:cNvPr id="12" name="Text Box 9"/>
            <p:cNvSpPr txBox="1">
              <a:spLocks noChangeArrowheads="1"/>
            </p:cNvSpPr>
            <p:nvPr/>
          </p:nvSpPr>
          <p:spPr bwMode="auto">
            <a:xfrm>
              <a:off x="5481464"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Text Box 10"/>
            <p:cNvSpPr txBox="1">
              <a:spLocks noChangeArrowheads="1"/>
            </p:cNvSpPr>
            <p:nvPr/>
          </p:nvSpPr>
          <p:spPr bwMode="auto">
            <a:xfrm>
              <a:off x="6294638"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Text Box 11"/>
            <p:cNvSpPr txBox="1">
              <a:spLocks noChangeArrowheads="1"/>
            </p:cNvSpPr>
            <p:nvPr/>
          </p:nvSpPr>
          <p:spPr bwMode="auto">
            <a:xfrm>
              <a:off x="7113390"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Text Box 12"/>
            <p:cNvSpPr txBox="1">
              <a:spLocks noChangeArrowheads="1"/>
            </p:cNvSpPr>
            <p:nvPr/>
          </p:nvSpPr>
          <p:spPr bwMode="auto">
            <a:xfrm>
              <a:off x="7932142"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6" name="Text Box 13"/>
            <p:cNvSpPr txBox="1">
              <a:spLocks noChangeArrowheads="1"/>
            </p:cNvSpPr>
            <p:nvPr/>
          </p:nvSpPr>
          <p:spPr bwMode="auto">
            <a:xfrm>
              <a:off x="4674674"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4" name="组合 73"/>
          <p:cNvGrpSpPr/>
          <p:nvPr/>
        </p:nvGrpSpPr>
        <p:grpSpPr>
          <a:xfrm>
            <a:off x="3981042" y="3379820"/>
            <a:ext cx="3984669" cy="307777"/>
            <a:chOff x="3844970" y="3586956"/>
            <a:chExt cx="3984669" cy="307777"/>
          </a:xfrm>
          <a:effectLst/>
        </p:grpSpPr>
        <p:sp>
          <p:nvSpPr>
            <p:cNvPr id="18" name="Text Box 15"/>
            <p:cNvSpPr txBox="1">
              <a:spLocks noChangeArrowheads="1"/>
            </p:cNvSpPr>
            <p:nvPr/>
          </p:nvSpPr>
          <p:spPr bwMode="auto">
            <a:xfrm>
              <a:off x="4646099"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9" name="Text Box 16"/>
            <p:cNvSpPr txBox="1">
              <a:spLocks noChangeArrowheads="1"/>
            </p:cNvSpPr>
            <p:nvPr/>
          </p:nvSpPr>
          <p:spPr bwMode="auto">
            <a:xfrm>
              <a:off x="5468764"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0" name="Text Box 17"/>
            <p:cNvSpPr txBox="1">
              <a:spLocks noChangeArrowheads="1"/>
            </p:cNvSpPr>
            <p:nvPr/>
          </p:nvSpPr>
          <p:spPr bwMode="auto">
            <a:xfrm>
              <a:off x="6294638"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1" name="Text Box 18"/>
            <p:cNvSpPr txBox="1">
              <a:spLocks noChangeArrowheads="1"/>
            </p:cNvSpPr>
            <p:nvPr/>
          </p:nvSpPr>
          <p:spPr bwMode="auto">
            <a:xfrm>
              <a:off x="7113390"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2" name="Text Box 19"/>
            <p:cNvSpPr txBox="1">
              <a:spLocks noChangeArrowheads="1"/>
            </p:cNvSpPr>
            <p:nvPr/>
          </p:nvSpPr>
          <p:spPr bwMode="auto">
            <a:xfrm>
              <a:off x="3844970"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5" name="组合 74"/>
          <p:cNvGrpSpPr/>
          <p:nvPr/>
        </p:nvGrpSpPr>
        <p:grpSpPr>
          <a:xfrm>
            <a:off x="3158672" y="4255493"/>
            <a:ext cx="3988287" cy="307777"/>
            <a:chOff x="3022600" y="4507706"/>
            <a:chExt cx="3988287" cy="307777"/>
          </a:xfrm>
          <a:effectLst/>
        </p:grpSpPr>
        <p:sp>
          <p:nvSpPr>
            <p:cNvPr id="24" name="Text Box 21"/>
            <p:cNvSpPr txBox="1">
              <a:spLocks noChangeArrowheads="1"/>
            </p:cNvSpPr>
            <p:nvPr/>
          </p:nvSpPr>
          <p:spPr bwMode="auto">
            <a:xfrm>
              <a:off x="3835445"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Text Box 22"/>
            <p:cNvSpPr txBox="1">
              <a:spLocks noChangeArrowheads="1"/>
            </p:cNvSpPr>
            <p:nvPr/>
          </p:nvSpPr>
          <p:spPr bwMode="auto">
            <a:xfrm>
              <a:off x="4633399"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Text Box 23"/>
            <p:cNvSpPr txBox="1">
              <a:spLocks noChangeArrowheads="1"/>
            </p:cNvSpPr>
            <p:nvPr/>
          </p:nvSpPr>
          <p:spPr bwMode="auto">
            <a:xfrm>
              <a:off x="5481464"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Text Box 24"/>
            <p:cNvSpPr txBox="1">
              <a:spLocks noChangeArrowheads="1"/>
            </p:cNvSpPr>
            <p:nvPr/>
          </p:nvSpPr>
          <p:spPr bwMode="auto">
            <a:xfrm>
              <a:off x="6294638"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Text Box 25"/>
            <p:cNvSpPr txBox="1">
              <a:spLocks noChangeArrowheads="1"/>
            </p:cNvSpPr>
            <p:nvPr/>
          </p:nvSpPr>
          <p:spPr bwMode="auto">
            <a:xfrm>
              <a:off x="3022600"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1" name="组合 70"/>
          <p:cNvGrpSpPr/>
          <p:nvPr/>
        </p:nvGrpSpPr>
        <p:grpSpPr>
          <a:xfrm>
            <a:off x="6430710" y="875255"/>
            <a:ext cx="4052179" cy="307777"/>
            <a:chOff x="6294638" y="1124744"/>
            <a:chExt cx="4052179" cy="307777"/>
          </a:xfrm>
          <a:effectLst/>
        </p:grpSpPr>
        <p:sp>
          <p:nvSpPr>
            <p:cNvPr id="30" name="Text Box 27"/>
            <p:cNvSpPr txBox="1">
              <a:spLocks noChangeArrowheads="1"/>
            </p:cNvSpPr>
            <p:nvPr/>
          </p:nvSpPr>
          <p:spPr bwMode="auto">
            <a:xfrm>
              <a:off x="6294638"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1" name="Text Box 28"/>
            <p:cNvSpPr txBox="1">
              <a:spLocks noChangeArrowheads="1"/>
            </p:cNvSpPr>
            <p:nvPr/>
          </p:nvSpPr>
          <p:spPr bwMode="auto">
            <a:xfrm>
              <a:off x="7113390"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Text Box 29"/>
            <p:cNvSpPr txBox="1">
              <a:spLocks noChangeArrowheads="1"/>
            </p:cNvSpPr>
            <p:nvPr/>
          </p:nvSpPr>
          <p:spPr bwMode="auto">
            <a:xfrm>
              <a:off x="7932142"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Text Box 30"/>
            <p:cNvSpPr txBox="1">
              <a:spLocks noChangeArrowheads="1"/>
            </p:cNvSpPr>
            <p:nvPr/>
          </p:nvSpPr>
          <p:spPr bwMode="auto">
            <a:xfrm>
              <a:off x="8750894"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Text Box 31"/>
            <p:cNvSpPr txBox="1">
              <a:spLocks noChangeArrowheads="1"/>
            </p:cNvSpPr>
            <p:nvPr/>
          </p:nvSpPr>
          <p:spPr bwMode="auto">
            <a:xfrm>
              <a:off x="9569648" y="1124744"/>
              <a:ext cx="7771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4" name="组合 3"/>
          <p:cNvGrpSpPr/>
          <p:nvPr/>
        </p:nvGrpSpPr>
        <p:grpSpPr>
          <a:xfrm>
            <a:off x="8890163" y="972290"/>
            <a:ext cx="138297" cy="817773"/>
            <a:chOff x="8890163" y="972290"/>
            <a:chExt cx="138297" cy="817773"/>
          </a:xfrm>
          <a:effectLst/>
        </p:grpSpPr>
        <p:sp>
          <p:nvSpPr>
            <p:cNvPr id="97" name="Line 38"/>
            <p:cNvSpPr>
              <a:spLocks noChangeShapeType="1"/>
            </p:cNvSpPr>
            <p:nvPr/>
          </p:nvSpPr>
          <p:spPr bwMode="auto">
            <a:xfrm>
              <a:off x="8895847" y="972290"/>
              <a:ext cx="132613"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98" name="Line 39"/>
            <p:cNvSpPr>
              <a:spLocks noChangeShapeType="1"/>
            </p:cNvSpPr>
            <p:nvPr/>
          </p:nvSpPr>
          <p:spPr bwMode="auto">
            <a:xfrm>
              <a:off x="8890163" y="978104"/>
              <a:ext cx="0" cy="811959"/>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nvGrpSpPr>
          <p:cNvPr id="5" name="组合 4"/>
          <p:cNvGrpSpPr/>
          <p:nvPr/>
        </p:nvGrpSpPr>
        <p:grpSpPr>
          <a:xfrm>
            <a:off x="8547112" y="2140814"/>
            <a:ext cx="574675" cy="4192947"/>
            <a:chOff x="8547112" y="2140814"/>
            <a:chExt cx="574675" cy="4192947"/>
          </a:xfrm>
          <a:effectLst/>
        </p:grpSpPr>
        <p:sp>
          <p:nvSpPr>
            <p:cNvPr id="44" name="Text Box 41"/>
            <p:cNvSpPr txBox="1">
              <a:spLocks noChangeArrowheads="1"/>
            </p:cNvSpPr>
            <p:nvPr/>
          </p:nvSpPr>
          <p:spPr bwMode="auto">
            <a:xfrm>
              <a:off x="8547112" y="5997211"/>
              <a:ext cx="5746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81" name="Line 39"/>
            <p:cNvSpPr>
              <a:spLocks noChangeShapeType="1"/>
            </p:cNvSpPr>
            <p:nvPr/>
          </p:nvSpPr>
          <p:spPr bwMode="auto">
            <a:xfrm>
              <a:off x="8889216" y="2140814"/>
              <a:ext cx="0" cy="3856322"/>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nvGrpSpPr>
          <p:cNvPr id="17" name="组合 16"/>
          <p:cNvGrpSpPr/>
          <p:nvPr/>
        </p:nvGrpSpPr>
        <p:grpSpPr>
          <a:xfrm>
            <a:off x="8059722" y="976167"/>
            <a:ext cx="133560" cy="813897"/>
            <a:chOff x="8059722" y="976167"/>
            <a:chExt cx="133560" cy="813897"/>
          </a:xfrm>
          <a:effectLst/>
        </p:grpSpPr>
        <p:sp>
          <p:nvSpPr>
            <p:cNvPr id="720" name="Line 38"/>
            <p:cNvSpPr>
              <a:spLocks noChangeShapeType="1"/>
            </p:cNvSpPr>
            <p:nvPr/>
          </p:nvSpPr>
          <p:spPr bwMode="auto">
            <a:xfrm>
              <a:off x="8059722" y="976167"/>
              <a:ext cx="133560"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1" name="Line 39"/>
            <p:cNvSpPr>
              <a:spLocks noChangeShapeType="1"/>
            </p:cNvSpPr>
            <p:nvPr/>
          </p:nvSpPr>
          <p:spPr bwMode="auto">
            <a:xfrm>
              <a:off x="8060669" y="978105"/>
              <a:ext cx="0" cy="811959"/>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nvGrpSpPr>
          <p:cNvPr id="36" name="组合 35"/>
          <p:cNvGrpSpPr/>
          <p:nvPr/>
        </p:nvGrpSpPr>
        <p:grpSpPr>
          <a:xfrm>
            <a:off x="7715460" y="2979904"/>
            <a:ext cx="576263" cy="3353857"/>
            <a:chOff x="7715460" y="2979904"/>
            <a:chExt cx="576263" cy="3353857"/>
          </a:xfrm>
          <a:effectLst/>
        </p:grpSpPr>
        <p:sp>
          <p:nvSpPr>
            <p:cNvPr id="43" name="Text Box 40"/>
            <p:cNvSpPr txBox="1">
              <a:spLocks noChangeArrowheads="1"/>
            </p:cNvSpPr>
            <p:nvPr/>
          </p:nvSpPr>
          <p:spPr bwMode="auto">
            <a:xfrm>
              <a:off x="7715460" y="5997211"/>
              <a:ext cx="576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2</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722" name="Line 39"/>
            <p:cNvSpPr>
              <a:spLocks noChangeShapeType="1"/>
            </p:cNvSpPr>
            <p:nvPr/>
          </p:nvSpPr>
          <p:spPr bwMode="auto">
            <a:xfrm>
              <a:off x="8059722" y="2979904"/>
              <a:ext cx="0" cy="3017232"/>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sp>
        <p:nvSpPr>
          <p:cNvPr id="724" name="Line 39"/>
          <p:cNvSpPr>
            <a:spLocks noChangeShapeType="1"/>
          </p:cNvSpPr>
          <p:nvPr/>
        </p:nvSpPr>
        <p:spPr bwMode="auto">
          <a:xfrm>
            <a:off x="8059722" y="2140815"/>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1" name="Line 40"/>
          <p:cNvSpPr>
            <a:spLocks noChangeShapeType="1"/>
          </p:cNvSpPr>
          <p:nvPr/>
        </p:nvSpPr>
        <p:spPr bwMode="auto">
          <a:xfrm flipH="1">
            <a:off x="8178541" y="2066561"/>
            <a:ext cx="618729" cy="618729"/>
          </a:xfrm>
          <a:prstGeom prst="line">
            <a:avLst/>
          </a:prstGeom>
          <a:noFill/>
          <a:ln w="12700">
            <a:solidFill>
              <a:schemeClr val="accent6">
                <a:lumMod val="75000"/>
              </a:schemeClr>
            </a:solidFill>
            <a:round/>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2" name="Line 40"/>
          <p:cNvSpPr>
            <a:spLocks noChangeShapeType="1"/>
          </p:cNvSpPr>
          <p:nvPr/>
        </p:nvSpPr>
        <p:spPr bwMode="auto">
          <a:xfrm flipH="1">
            <a:off x="7350680" y="2067973"/>
            <a:ext cx="614287" cy="614287"/>
          </a:xfrm>
          <a:prstGeom prst="line">
            <a:avLst/>
          </a:prstGeom>
          <a:noFill/>
          <a:ln w="12700">
            <a:solidFill>
              <a:schemeClr val="accent6">
                <a:lumMod val="75000"/>
              </a:schemeClr>
            </a:solidFill>
            <a:round/>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nvGrpSpPr>
          <p:cNvPr id="575" name="组合 574"/>
          <p:cNvGrpSpPr/>
          <p:nvPr/>
        </p:nvGrpSpPr>
        <p:grpSpPr>
          <a:xfrm>
            <a:off x="7892198" y="2563894"/>
            <a:ext cx="338138" cy="430887"/>
            <a:chOff x="8686490" y="2190704"/>
            <a:chExt cx="338138" cy="430887"/>
          </a:xfrm>
          <a:effectLst/>
        </p:grpSpPr>
        <p:sp>
          <p:nvSpPr>
            <p:cNvPr id="57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80" name="文本框 57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53" name="组合 552"/>
          <p:cNvGrpSpPr/>
          <p:nvPr/>
        </p:nvGrpSpPr>
        <p:grpSpPr>
          <a:xfrm>
            <a:off x="8720059" y="1709766"/>
            <a:ext cx="338138" cy="430887"/>
            <a:chOff x="8686490" y="2190704"/>
            <a:chExt cx="338138" cy="430887"/>
          </a:xfrm>
          <a:effectLst/>
        </p:grpSpPr>
        <p:sp>
          <p:nvSpPr>
            <p:cNvPr id="554"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55" name="文本框 554"/>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56" name="组合 555"/>
          <p:cNvGrpSpPr/>
          <p:nvPr/>
        </p:nvGrpSpPr>
        <p:grpSpPr>
          <a:xfrm>
            <a:off x="7892198" y="1709766"/>
            <a:ext cx="338138" cy="430887"/>
            <a:chOff x="8686490" y="2190704"/>
            <a:chExt cx="338138" cy="430887"/>
          </a:xfrm>
          <a:effectLst/>
        </p:grpSpPr>
        <p:sp>
          <p:nvSpPr>
            <p:cNvPr id="55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58" name="文本框 55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3" name="组合 2"/>
          <p:cNvGrpSpPr/>
          <p:nvPr/>
        </p:nvGrpSpPr>
        <p:grpSpPr>
          <a:xfrm>
            <a:off x="9480412" y="989238"/>
            <a:ext cx="504825" cy="5344523"/>
            <a:chOff x="9480412" y="989238"/>
            <a:chExt cx="504825" cy="5344523"/>
          </a:xfrm>
          <a:effectLst/>
        </p:grpSpPr>
        <p:sp>
          <p:nvSpPr>
            <p:cNvPr id="45" name="Text Box 42"/>
            <p:cNvSpPr txBox="1">
              <a:spLocks noChangeArrowheads="1"/>
            </p:cNvSpPr>
            <p:nvPr/>
          </p:nvSpPr>
          <p:spPr bwMode="auto">
            <a:xfrm>
              <a:off x="9480412" y="5997211"/>
              <a:ext cx="504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0</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854" name="Group 36"/>
            <p:cNvGrpSpPr/>
            <p:nvPr/>
          </p:nvGrpSpPr>
          <p:grpSpPr bwMode="auto">
            <a:xfrm>
              <a:off x="9725671" y="989238"/>
              <a:ext cx="127877" cy="5007405"/>
              <a:chOff x="14" y="152"/>
              <a:chExt cx="135" cy="2584"/>
            </a:xfrm>
            <a:effectLst/>
          </p:grpSpPr>
          <p:sp>
            <p:nvSpPr>
              <p:cNvPr id="855" name="Line 38"/>
              <p:cNvSpPr>
                <a:spLocks noChangeShapeType="1"/>
              </p:cNvSpPr>
              <p:nvPr/>
            </p:nvSpPr>
            <p:spPr bwMode="auto">
              <a:xfrm>
                <a:off x="14" y="152"/>
                <a:ext cx="135"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56" name="Line 39"/>
              <p:cNvSpPr>
                <a:spLocks noChangeShapeType="1"/>
              </p:cNvSpPr>
              <p:nvPr/>
            </p:nvSpPr>
            <p:spPr bwMode="auto">
              <a:xfrm>
                <a:off x="14" y="152"/>
                <a:ext cx="0" cy="258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cxnSp>
        <p:nvCxnSpPr>
          <p:cNvPr id="11" name="直接箭头连接符 10"/>
          <p:cNvCxnSpPr/>
          <p:nvPr/>
        </p:nvCxnSpPr>
        <p:spPr>
          <a:xfrm flipH="1">
            <a:off x="8226503" y="1943565"/>
            <a:ext cx="252994" cy="0"/>
          </a:xfrm>
          <a:prstGeom prst="straightConnector1">
            <a:avLst/>
          </a:prstGeom>
          <a:noFill/>
          <a:ln w="12700" cap="sq">
            <a:solidFill>
              <a:srgbClr val="CC0000"/>
            </a:solidFill>
            <a:miter lim="800000"/>
            <a:tailEnd type="triangle" w="med" len="med"/>
          </a:ln>
          <a:effectLst/>
        </p:spPr>
      </p:cxnSp>
      <p:cxnSp>
        <p:nvCxnSpPr>
          <p:cNvPr id="223" name="直接箭头连接符 222"/>
          <p:cNvCxnSpPr/>
          <p:nvPr/>
        </p:nvCxnSpPr>
        <p:spPr>
          <a:xfrm flipH="1">
            <a:off x="9057824" y="1962615"/>
            <a:ext cx="252994" cy="0"/>
          </a:xfrm>
          <a:prstGeom prst="straightConnector1">
            <a:avLst/>
          </a:prstGeom>
          <a:noFill/>
          <a:ln w="12700" cap="sq">
            <a:solidFill>
              <a:srgbClr val="CC0000"/>
            </a:solidFill>
            <a:miter lim="800000"/>
            <a:tailEnd type="triangle" w="med" len="med"/>
          </a:ln>
          <a:effectLst/>
        </p:spPr>
      </p:cxnSp>
      <p:cxnSp>
        <p:nvCxnSpPr>
          <p:cNvPr id="251" name="直接箭头连接符 250"/>
          <p:cNvCxnSpPr/>
          <p:nvPr/>
        </p:nvCxnSpPr>
        <p:spPr>
          <a:xfrm flipH="1">
            <a:off x="8226503" y="2820171"/>
            <a:ext cx="252994" cy="0"/>
          </a:xfrm>
          <a:prstGeom prst="straightConnector1">
            <a:avLst/>
          </a:prstGeom>
          <a:noFill/>
          <a:ln w="12700" cap="sq">
            <a:solidFill>
              <a:srgbClr val="CC0000"/>
            </a:solidFill>
            <a:miter lim="800000"/>
            <a:tailEnd type="triangle" w="med" len="med"/>
          </a:ln>
          <a:effectLst/>
        </p:spPr>
      </p:cxnSp>
      <p:grpSp>
        <p:nvGrpSpPr>
          <p:cNvPr id="62" name="组合 61"/>
          <p:cNvGrpSpPr/>
          <p:nvPr/>
        </p:nvGrpSpPr>
        <p:grpSpPr>
          <a:xfrm>
            <a:off x="2006415" y="5478711"/>
            <a:ext cx="929337" cy="855050"/>
            <a:chOff x="2006415" y="5478711"/>
            <a:chExt cx="929337" cy="855050"/>
          </a:xfrm>
          <a:effectLst/>
        </p:grpSpPr>
        <p:sp>
          <p:nvSpPr>
            <p:cNvPr id="82" name="Text Box 32"/>
            <p:cNvSpPr txBox="1">
              <a:spLocks noChangeArrowheads="1"/>
            </p:cNvSpPr>
            <p:nvPr/>
          </p:nvSpPr>
          <p:spPr bwMode="auto">
            <a:xfrm>
              <a:off x="2006415" y="5997211"/>
              <a:ext cx="6492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9</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313" name="Line 40"/>
            <p:cNvSpPr>
              <a:spLocks noChangeShapeType="1"/>
            </p:cNvSpPr>
            <p:nvPr/>
          </p:nvSpPr>
          <p:spPr bwMode="auto">
            <a:xfrm flipH="1">
              <a:off x="2417819" y="5478711"/>
              <a:ext cx="517933" cy="517933"/>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nvGrpSpPr>
          <p:cNvPr id="61" name="组合 60"/>
          <p:cNvGrpSpPr/>
          <p:nvPr/>
        </p:nvGrpSpPr>
        <p:grpSpPr>
          <a:xfrm>
            <a:off x="2750802" y="4515539"/>
            <a:ext cx="647700" cy="1818222"/>
            <a:chOff x="2750802" y="4515539"/>
            <a:chExt cx="647700" cy="1818222"/>
          </a:xfrm>
          <a:effectLst/>
        </p:grpSpPr>
        <p:sp>
          <p:nvSpPr>
            <p:cNvPr id="37" name="Text Box 34"/>
            <p:cNvSpPr txBox="1">
              <a:spLocks noChangeArrowheads="1"/>
            </p:cNvSpPr>
            <p:nvPr/>
          </p:nvSpPr>
          <p:spPr bwMode="auto">
            <a:xfrm>
              <a:off x="2750802" y="5997211"/>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8</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51" name="Line 39"/>
            <p:cNvSpPr>
              <a:spLocks noChangeShapeType="1"/>
            </p:cNvSpPr>
            <p:nvPr/>
          </p:nvSpPr>
          <p:spPr bwMode="auto">
            <a:xfrm>
              <a:off x="3094914" y="4515539"/>
              <a:ext cx="0" cy="694601"/>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14" name="Line 39"/>
            <p:cNvSpPr>
              <a:spLocks noChangeShapeType="1"/>
            </p:cNvSpPr>
            <p:nvPr/>
          </p:nvSpPr>
          <p:spPr bwMode="auto">
            <a:xfrm>
              <a:off x="3086217" y="5523880"/>
              <a:ext cx="0" cy="47276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nvGrpSpPr>
            <p:cNvPr id="232" name="组合 231"/>
            <p:cNvGrpSpPr/>
            <p:nvPr/>
          </p:nvGrpSpPr>
          <p:grpSpPr>
            <a:xfrm>
              <a:off x="2917148" y="5129048"/>
              <a:ext cx="338138" cy="430887"/>
              <a:chOff x="8686490" y="2190704"/>
              <a:chExt cx="338138" cy="430887"/>
            </a:xfrm>
          </p:grpSpPr>
          <p:sp>
            <p:nvSpPr>
              <p:cNvPr id="236"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37" name="文本框 236"/>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cxnSp>
          <p:nvCxnSpPr>
            <p:cNvPr id="281" name="直接箭头连接符 280"/>
            <p:cNvCxnSpPr/>
            <p:nvPr/>
          </p:nvCxnSpPr>
          <p:spPr>
            <a:xfrm flipH="1">
              <a:off x="3094914" y="4515539"/>
              <a:ext cx="292955" cy="0"/>
            </a:xfrm>
            <a:prstGeom prst="straightConnector1">
              <a:avLst/>
            </a:prstGeom>
            <a:noFill/>
            <a:ln w="12700" cap="sq">
              <a:solidFill>
                <a:srgbClr val="CC0000"/>
              </a:solidFill>
              <a:miter lim="800000"/>
              <a:tailEnd type="none" w="med" len="med"/>
            </a:ln>
            <a:effectLst/>
          </p:spPr>
        </p:cxnSp>
      </p:grpSp>
      <p:cxnSp>
        <p:nvCxnSpPr>
          <p:cNvPr id="306" name="直接箭头连接符 305"/>
          <p:cNvCxnSpPr>
            <a:stCxn id="242" idx="2"/>
          </p:cNvCxnSpPr>
          <p:nvPr/>
        </p:nvCxnSpPr>
        <p:spPr>
          <a:xfrm flipH="1" flipV="1">
            <a:off x="4925584" y="5376642"/>
            <a:ext cx="486033" cy="1973"/>
          </a:xfrm>
          <a:prstGeom prst="straightConnector1">
            <a:avLst/>
          </a:prstGeom>
          <a:noFill/>
          <a:ln w="12700" cap="sq">
            <a:solidFill>
              <a:schemeClr val="accent6">
                <a:lumMod val="75000"/>
              </a:schemeClr>
            </a:solidFill>
            <a:miter lim="800000"/>
            <a:tailEnd type="triangle" w="med" len="med"/>
          </a:ln>
          <a:effectLst/>
        </p:spPr>
      </p:cxnSp>
      <p:cxnSp>
        <p:nvCxnSpPr>
          <p:cNvPr id="307" name="直接箭头连接符 306"/>
          <p:cNvCxnSpPr>
            <a:stCxn id="240" idx="2"/>
          </p:cNvCxnSpPr>
          <p:nvPr/>
        </p:nvCxnSpPr>
        <p:spPr>
          <a:xfrm flipH="1" flipV="1">
            <a:off x="4098661" y="5376226"/>
            <a:ext cx="485095" cy="2389"/>
          </a:xfrm>
          <a:prstGeom prst="straightConnector1">
            <a:avLst/>
          </a:prstGeom>
          <a:noFill/>
          <a:ln w="12700" cap="sq">
            <a:solidFill>
              <a:schemeClr val="accent6">
                <a:lumMod val="75000"/>
              </a:schemeClr>
            </a:solidFill>
            <a:miter lim="800000"/>
            <a:tailEnd type="triangle" w="med" len="med"/>
          </a:ln>
          <a:effectLst/>
        </p:spPr>
      </p:cxnSp>
      <p:grpSp>
        <p:nvGrpSpPr>
          <p:cNvPr id="63" name="组合 62"/>
          <p:cNvGrpSpPr/>
          <p:nvPr/>
        </p:nvGrpSpPr>
        <p:grpSpPr>
          <a:xfrm>
            <a:off x="4022698" y="2788652"/>
            <a:ext cx="1155999" cy="3545109"/>
            <a:chOff x="4022698" y="2788652"/>
            <a:chExt cx="1155999" cy="3545109"/>
          </a:xfrm>
          <a:effectLst/>
        </p:grpSpPr>
        <p:sp>
          <p:nvSpPr>
            <p:cNvPr id="39" name="Text Box 36"/>
            <p:cNvSpPr txBox="1">
              <a:spLocks noChangeArrowheads="1"/>
            </p:cNvSpPr>
            <p:nvPr/>
          </p:nvSpPr>
          <p:spPr bwMode="auto">
            <a:xfrm>
              <a:off x="4323767" y="599721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6</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4022698" y="2788652"/>
              <a:ext cx="1155999" cy="3207992"/>
              <a:chOff x="4022698" y="2788652"/>
              <a:chExt cx="1155999" cy="3207992"/>
            </a:xfrm>
          </p:grpSpPr>
          <p:grpSp>
            <p:nvGrpSpPr>
              <p:cNvPr id="598" name="组合 597"/>
              <p:cNvGrpSpPr/>
              <p:nvPr/>
            </p:nvGrpSpPr>
            <p:grpSpPr>
              <a:xfrm>
                <a:off x="4581692" y="3419136"/>
                <a:ext cx="338138" cy="430887"/>
                <a:chOff x="8686490" y="2190704"/>
                <a:chExt cx="338138" cy="430887"/>
              </a:xfrm>
            </p:grpSpPr>
            <p:sp>
              <p:nvSpPr>
                <p:cNvPr id="61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8" name="文本框 61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751" name="Group 36"/>
              <p:cNvGrpSpPr/>
              <p:nvPr/>
            </p:nvGrpSpPr>
            <p:grpSpPr bwMode="auto">
              <a:xfrm>
                <a:off x="4750761" y="2788652"/>
                <a:ext cx="12836" cy="1561906"/>
                <a:chOff x="93931" y="950"/>
                <a:chExt cx="12836" cy="806"/>
              </a:xfrm>
              <a:effectLst/>
            </p:grpSpPr>
            <p:sp>
              <p:nvSpPr>
                <p:cNvPr id="754" name="Line 39"/>
                <p:cNvSpPr>
                  <a:spLocks noChangeShapeType="1"/>
                </p:cNvSpPr>
                <p:nvPr/>
              </p:nvSpPr>
              <p:spPr bwMode="auto">
                <a:xfrm>
                  <a:off x="106767" y="950"/>
                  <a:ext cx="0" cy="365"/>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755" name="Line 39"/>
                <p:cNvSpPr>
                  <a:spLocks noChangeShapeType="1"/>
                </p:cNvSpPr>
                <p:nvPr/>
              </p:nvSpPr>
              <p:spPr bwMode="auto">
                <a:xfrm>
                  <a:off x="93931" y="1488"/>
                  <a:ext cx="0" cy="268"/>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sp>
            <p:nvSpPr>
              <p:cNvPr id="316" name="Line 39"/>
              <p:cNvSpPr>
                <a:spLocks noChangeShapeType="1"/>
              </p:cNvSpPr>
              <p:nvPr/>
            </p:nvSpPr>
            <p:spPr bwMode="auto">
              <a:xfrm>
                <a:off x="4741939" y="5566556"/>
                <a:ext cx="0" cy="430088"/>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nvGrpSpPr>
              <p:cNvPr id="230" name="组合 229"/>
              <p:cNvGrpSpPr/>
              <p:nvPr/>
            </p:nvGrpSpPr>
            <p:grpSpPr>
              <a:xfrm>
                <a:off x="4572870" y="5129048"/>
                <a:ext cx="338138" cy="430887"/>
                <a:chOff x="8686490" y="2190704"/>
                <a:chExt cx="338138" cy="430887"/>
              </a:xfrm>
            </p:grpSpPr>
            <p:sp>
              <p:nvSpPr>
                <p:cNvPr id="240"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41" name="文本框 240"/>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sp>
            <p:nvSpPr>
              <p:cNvPr id="244" name="Line 39"/>
              <p:cNvSpPr>
                <a:spLocks noChangeShapeType="1"/>
              </p:cNvSpPr>
              <p:nvPr/>
            </p:nvSpPr>
            <p:spPr bwMode="auto">
              <a:xfrm>
                <a:off x="4750761" y="4690796"/>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254" name="直接箭头连接符 253"/>
              <p:cNvCxnSpPr>
                <a:endCxn id="754" idx="0"/>
              </p:cNvCxnSpPr>
              <p:nvPr/>
            </p:nvCxnSpPr>
            <p:spPr>
              <a:xfrm flipH="1">
                <a:off x="4763597" y="2788652"/>
                <a:ext cx="287463" cy="0"/>
              </a:xfrm>
              <a:prstGeom prst="straightConnector1">
                <a:avLst/>
              </a:prstGeom>
              <a:noFill/>
              <a:ln w="12700" cap="sq">
                <a:solidFill>
                  <a:srgbClr val="CC0000"/>
                </a:solidFill>
                <a:miter lim="800000"/>
                <a:tailEnd type="none" w="med" len="med"/>
              </a:ln>
              <a:effectLst/>
            </p:spPr>
          </p:cxnSp>
          <p:cxnSp>
            <p:nvCxnSpPr>
              <p:cNvPr id="259" name="直接箭头连接符 258"/>
              <p:cNvCxnSpPr/>
              <p:nvPr/>
            </p:nvCxnSpPr>
            <p:spPr>
              <a:xfrm flipH="1">
                <a:off x="4925703" y="3648008"/>
                <a:ext cx="252994" cy="0"/>
              </a:xfrm>
              <a:prstGeom prst="straightConnector1">
                <a:avLst/>
              </a:prstGeom>
              <a:noFill/>
              <a:ln w="12700" cap="sq">
                <a:solidFill>
                  <a:srgbClr val="CC0000"/>
                </a:solidFill>
                <a:miter lim="800000"/>
                <a:tailEnd type="triangle" w="med" len="med"/>
              </a:ln>
              <a:effectLst/>
            </p:spPr>
          </p:cxnSp>
          <p:sp>
            <p:nvSpPr>
              <p:cNvPr id="273" name="Line 40"/>
              <p:cNvSpPr>
                <a:spLocks noChangeShapeType="1"/>
              </p:cNvSpPr>
              <p:nvPr/>
            </p:nvSpPr>
            <p:spPr bwMode="auto">
              <a:xfrm flipH="1">
                <a:off x="4022874" y="4621821"/>
                <a:ext cx="624177" cy="624177"/>
              </a:xfrm>
              <a:prstGeom prst="line">
                <a:avLst/>
              </a:prstGeom>
              <a:noFill/>
              <a:ln w="12700">
                <a:solidFill>
                  <a:schemeClr val="accent6">
                    <a:lumMod val="75000"/>
                  </a:schemeClr>
                </a:solidFill>
                <a:round/>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cxnSp>
            <p:nvCxnSpPr>
              <p:cNvPr id="279" name="直接箭头连接符 278"/>
              <p:cNvCxnSpPr/>
              <p:nvPr/>
            </p:nvCxnSpPr>
            <p:spPr>
              <a:xfrm flipH="1">
                <a:off x="4923395" y="4516371"/>
                <a:ext cx="252994" cy="0"/>
              </a:xfrm>
              <a:prstGeom prst="straightConnector1">
                <a:avLst/>
              </a:prstGeom>
              <a:noFill/>
              <a:ln w="12700" cap="sq">
                <a:solidFill>
                  <a:srgbClr val="CC0000"/>
                </a:solidFill>
                <a:miter lim="800000"/>
                <a:tailEnd type="triangle" w="med" len="med"/>
              </a:ln>
              <a:effectLst/>
            </p:spPr>
          </p:cxnSp>
          <p:sp>
            <p:nvSpPr>
              <p:cNvPr id="286" name="Line 40"/>
              <p:cNvSpPr>
                <a:spLocks noChangeShapeType="1"/>
              </p:cNvSpPr>
              <p:nvPr/>
            </p:nvSpPr>
            <p:spPr bwMode="auto">
              <a:xfrm flipH="1">
                <a:off x="4022698" y="3776521"/>
                <a:ext cx="597251" cy="597251"/>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626" name="组合 625"/>
              <p:cNvGrpSpPr/>
              <p:nvPr/>
            </p:nvGrpSpPr>
            <p:grpSpPr>
              <a:xfrm>
                <a:off x="4581692" y="4274216"/>
                <a:ext cx="338138" cy="430887"/>
                <a:chOff x="8686490" y="2190704"/>
                <a:chExt cx="338138" cy="430887"/>
              </a:xfrm>
            </p:grpSpPr>
            <p:sp>
              <p:nvSpPr>
                <p:cNvPr id="64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6" name="文本框 64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grpSp>
      <p:grpSp>
        <p:nvGrpSpPr>
          <p:cNvPr id="60" name="组合 59"/>
          <p:cNvGrpSpPr/>
          <p:nvPr/>
        </p:nvGrpSpPr>
        <p:grpSpPr>
          <a:xfrm>
            <a:off x="3203466" y="3647592"/>
            <a:ext cx="1146000" cy="2686169"/>
            <a:chOff x="3203466" y="3647592"/>
            <a:chExt cx="1146000" cy="2686169"/>
          </a:xfrm>
          <a:effectLst/>
        </p:grpSpPr>
        <p:sp>
          <p:nvSpPr>
            <p:cNvPr id="846" name="Line 39"/>
            <p:cNvSpPr>
              <a:spLocks noChangeShapeType="1"/>
            </p:cNvSpPr>
            <p:nvPr/>
          </p:nvSpPr>
          <p:spPr bwMode="auto">
            <a:xfrm>
              <a:off x="3931243" y="3647592"/>
              <a:ext cx="0" cy="702082"/>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8" name="Text Box 35"/>
            <p:cNvSpPr txBox="1">
              <a:spLocks noChangeArrowheads="1"/>
            </p:cNvSpPr>
            <p:nvPr/>
          </p:nvSpPr>
          <p:spPr bwMode="auto">
            <a:xfrm>
              <a:off x="3395095" y="5997211"/>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7</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50" name="Line 39"/>
            <p:cNvSpPr>
              <a:spLocks noChangeShapeType="1"/>
            </p:cNvSpPr>
            <p:nvPr/>
          </p:nvSpPr>
          <p:spPr bwMode="auto">
            <a:xfrm>
              <a:off x="3935146" y="4699288"/>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15" name="Line 39"/>
            <p:cNvSpPr>
              <a:spLocks noChangeShapeType="1"/>
            </p:cNvSpPr>
            <p:nvPr/>
          </p:nvSpPr>
          <p:spPr bwMode="auto">
            <a:xfrm>
              <a:off x="3914078" y="5545218"/>
              <a:ext cx="0" cy="451426"/>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nvGrpSpPr>
            <p:cNvPr id="231" name="组合 230"/>
            <p:cNvGrpSpPr/>
            <p:nvPr/>
          </p:nvGrpSpPr>
          <p:grpSpPr>
            <a:xfrm>
              <a:off x="3745009" y="5129048"/>
              <a:ext cx="338138" cy="430887"/>
              <a:chOff x="8686490" y="2190704"/>
              <a:chExt cx="338138" cy="430887"/>
            </a:xfrm>
          </p:grpSpPr>
          <p:sp>
            <p:nvSpPr>
              <p:cNvPr id="238"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39" name="文本框 238"/>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cxnSp>
          <p:nvCxnSpPr>
            <p:cNvPr id="260" name="直接箭头连接符 259"/>
            <p:cNvCxnSpPr/>
            <p:nvPr/>
          </p:nvCxnSpPr>
          <p:spPr>
            <a:xfrm flipH="1">
              <a:off x="3931243" y="3647592"/>
              <a:ext cx="291356" cy="0"/>
            </a:xfrm>
            <a:prstGeom prst="straightConnector1">
              <a:avLst/>
            </a:prstGeom>
            <a:noFill/>
            <a:ln w="12700" cap="sq">
              <a:solidFill>
                <a:srgbClr val="CC0000"/>
              </a:solidFill>
              <a:miter lim="800000"/>
              <a:tailEnd type="none" w="med" len="med"/>
            </a:ln>
            <a:effectLst/>
          </p:spPr>
        </p:cxnSp>
        <p:sp>
          <p:nvSpPr>
            <p:cNvPr id="272" name="Line 40"/>
            <p:cNvSpPr>
              <a:spLocks noChangeShapeType="1"/>
            </p:cNvSpPr>
            <p:nvPr/>
          </p:nvSpPr>
          <p:spPr bwMode="auto">
            <a:xfrm flipH="1">
              <a:off x="3203466" y="4621822"/>
              <a:ext cx="611102" cy="611102"/>
            </a:xfrm>
            <a:prstGeom prst="line">
              <a:avLst/>
            </a:prstGeom>
            <a:noFill/>
            <a:ln w="12700">
              <a:solidFill>
                <a:schemeClr val="accent6">
                  <a:lumMod val="75000"/>
                </a:schemeClr>
              </a:solidFill>
              <a:round/>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280" name="直接箭头连接符 279"/>
            <p:cNvCxnSpPr/>
            <p:nvPr/>
          </p:nvCxnSpPr>
          <p:spPr>
            <a:xfrm flipH="1">
              <a:off x="4096472" y="4515955"/>
              <a:ext cx="252994" cy="0"/>
            </a:xfrm>
            <a:prstGeom prst="straightConnector1">
              <a:avLst/>
            </a:prstGeom>
            <a:noFill/>
            <a:ln w="12700" cap="sq">
              <a:solidFill>
                <a:srgbClr val="CC0000"/>
              </a:solidFill>
              <a:miter lim="800000"/>
              <a:tailEnd type="triangle" w="med" len="med"/>
            </a:ln>
            <a:effectLst/>
          </p:spPr>
        </p:cxnSp>
        <p:cxnSp>
          <p:nvCxnSpPr>
            <p:cNvPr id="308" name="直接箭头连接符 307"/>
            <p:cNvCxnSpPr>
              <a:stCxn id="238" idx="2"/>
            </p:cNvCxnSpPr>
            <p:nvPr/>
          </p:nvCxnSpPr>
          <p:spPr>
            <a:xfrm flipH="1" flipV="1">
              <a:off x="3249732" y="5376227"/>
              <a:ext cx="506163" cy="2388"/>
            </a:xfrm>
            <a:prstGeom prst="straightConnector1">
              <a:avLst/>
            </a:prstGeom>
            <a:noFill/>
            <a:ln w="12700" cap="sq">
              <a:solidFill>
                <a:schemeClr val="accent6">
                  <a:lumMod val="75000"/>
                </a:schemeClr>
              </a:solidFill>
              <a:miter lim="800000"/>
              <a:tailEnd type="triangle" w="med" len="med"/>
            </a:ln>
            <a:effectLst/>
          </p:spPr>
        </p:cxnSp>
        <p:grpSp>
          <p:nvGrpSpPr>
            <p:cNvPr id="627" name="组合 626"/>
            <p:cNvGrpSpPr/>
            <p:nvPr/>
          </p:nvGrpSpPr>
          <p:grpSpPr>
            <a:xfrm>
              <a:off x="3753831" y="4274216"/>
              <a:ext cx="338138" cy="430887"/>
              <a:chOff x="8686490" y="2190704"/>
              <a:chExt cx="338138" cy="430887"/>
            </a:xfrm>
          </p:grpSpPr>
          <p:sp>
            <p:nvSpPr>
              <p:cNvPr id="643"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4" name="文本框 643"/>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sp>
        <p:nvSpPr>
          <p:cNvPr id="204" name="Line 40"/>
          <p:cNvSpPr>
            <a:spLocks noChangeShapeType="1"/>
          </p:cNvSpPr>
          <p:nvPr/>
        </p:nvSpPr>
        <p:spPr bwMode="auto">
          <a:xfrm flipH="1">
            <a:off x="9010432" y="1569189"/>
            <a:ext cx="251763" cy="266437"/>
          </a:xfrm>
          <a:prstGeom prst="line">
            <a:avLst/>
          </a:prstGeom>
          <a:noFill/>
          <a:ln w="12700">
            <a:solidFill>
              <a:schemeClr val="accent6">
                <a:lumMod val="75000"/>
              </a:schemeClr>
            </a:solidFill>
            <a:round/>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47" name="组合 46"/>
          <p:cNvGrpSpPr/>
          <p:nvPr/>
        </p:nvGrpSpPr>
        <p:grpSpPr>
          <a:xfrm>
            <a:off x="6498603" y="981693"/>
            <a:ext cx="1334284" cy="5352068"/>
            <a:chOff x="6498603" y="981693"/>
            <a:chExt cx="1334284" cy="5352068"/>
          </a:xfrm>
          <a:effectLst/>
        </p:grpSpPr>
        <p:grpSp>
          <p:nvGrpSpPr>
            <p:cNvPr id="604" name="组合 603"/>
            <p:cNvGrpSpPr/>
            <p:nvPr/>
          </p:nvGrpSpPr>
          <p:grpSpPr>
            <a:xfrm>
              <a:off x="7064337" y="3419384"/>
              <a:ext cx="338138" cy="430887"/>
              <a:chOff x="8686490" y="2190704"/>
              <a:chExt cx="338138" cy="430887"/>
            </a:xfrm>
          </p:grpSpPr>
          <p:sp>
            <p:nvSpPr>
              <p:cNvPr id="60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06" name="文本框 60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46" name="组合 45"/>
            <p:cNvGrpSpPr/>
            <p:nvPr/>
          </p:nvGrpSpPr>
          <p:grpSpPr>
            <a:xfrm>
              <a:off x="6498603" y="981693"/>
              <a:ext cx="1334284" cy="5352068"/>
              <a:chOff x="6498603" y="981693"/>
              <a:chExt cx="1334284" cy="5352068"/>
            </a:xfrm>
          </p:grpSpPr>
          <p:sp>
            <p:nvSpPr>
              <p:cNvPr id="265" name="Line 40"/>
              <p:cNvSpPr>
                <a:spLocks noChangeShapeType="1"/>
              </p:cNvSpPr>
              <p:nvPr/>
            </p:nvSpPr>
            <p:spPr bwMode="auto">
              <a:xfrm flipH="1">
                <a:off x="6498603" y="2934122"/>
                <a:ext cx="600788" cy="600788"/>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42" name="Text Box 39"/>
              <p:cNvSpPr txBox="1">
                <a:spLocks noChangeArrowheads="1"/>
              </p:cNvSpPr>
              <p:nvPr/>
            </p:nvSpPr>
            <p:spPr bwMode="auto">
              <a:xfrm>
                <a:off x="6958901" y="5997211"/>
                <a:ext cx="5032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3</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727" name="Group 36"/>
              <p:cNvGrpSpPr/>
              <p:nvPr/>
            </p:nvGrpSpPr>
            <p:grpSpPr bwMode="auto">
              <a:xfrm>
                <a:off x="7235852" y="981693"/>
                <a:ext cx="137349" cy="5015156"/>
                <a:chOff x="13" y="165"/>
                <a:chExt cx="145" cy="2588"/>
              </a:xfrm>
              <a:effectLst/>
            </p:grpSpPr>
            <p:sp>
              <p:nvSpPr>
                <p:cNvPr id="728" name="Line 38"/>
                <p:cNvSpPr>
                  <a:spLocks noChangeShapeType="1"/>
                </p:cNvSpPr>
                <p:nvPr/>
              </p:nvSpPr>
              <p:spPr bwMode="auto">
                <a:xfrm>
                  <a:off x="21" y="165"/>
                  <a:ext cx="13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9" name="Line 39"/>
                <p:cNvSpPr>
                  <a:spLocks noChangeShapeType="1"/>
                </p:cNvSpPr>
                <p:nvPr/>
              </p:nvSpPr>
              <p:spPr bwMode="auto">
                <a:xfrm>
                  <a:off x="14" y="170"/>
                  <a:ext cx="0" cy="573"/>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0"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1" name="Line 39"/>
                <p:cNvSpPr>
                  <a:spLocks noChangeShapeType="1"/>
                </p:cNvSpPr>
                <p:nvPr/>
              </p:nvSpPr>
              <p:spPr bwMode="auto">
                <a:xfrm>
                  <a:off x="13" y="1635"/>
                  <a:ext cx="0" cy="111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2"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sp>
            <p:nvSpPr>
              <p:cNvPr id="823" name="Line 40"/>
              <p:cNvSpPr>
                <a:spLocks noChangeShapeType="1"/>
              </p:cNvSpPr>
              <p:nvPr/>
            </p:nvSpPr>
            <p:spPr bwMode="auto">
              <a:xfrm flipH="1">
                <a:off x="6534263" y="2059197"/>
                <a:ext cx="616528" cy="616528"/>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nvGrpSpPr>
              <p:cNvPr id="576" name="组合 575"/>
              <p:cNvGrpSpPr/>
              <p:nvPr/>
            </p:nvGrpSpPr>
            <p:grpSpPr>
              <a:xfrm>
                <a:off x="7064337" y="2563894"/>
                <a:ext cx="338138" cy="430887"/>
                <a:chOff x="8686490" y="2190704"/>
                <a:chExt cx="338138" cy="430887"/>
              </a:xfrm>
            </p:grpSpPr>
            <p:sp>
              <p:nvSpPr>
                <p:cNvPr id="57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78" name="文本框 57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59" name="组合 558"/>
              <p:cNvGrpSpPr/>
              <p:nvPr/>
            </p:nvGrpSpPr>
            <p:grpSpPr>
              <a:xfrm>
                <a:off x="7064337" y="1709766"/>
                <a:ext cx="338138" cy="430887"/>
                <a:chOff x="8686490" y="2190704"/>
                <a:chExt cx="338138" cy="430887"/>
              </a:xfrm>
            </p:grpSpPr>
            <p:sp>
              <p:nvSpPr>
                <p:cNvPr id="560"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61" name="文本框 560"/>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cxnSp>
            <p:nvCxnSpPr>
              <p:cNvPr id="224" name="直接箭头连接符 223"/>
              <p:cNvCxnSpPr/>
              <p:nvPr/>
            </p:nvCxnSpPr>
            <p:spPr>
              <a:xfrm flipH="1">
                <a:off x="7402475" y="1943149"/>
                <a:ext cx="252994" cy="0"/>
              </a:xfrm>
              <a:prstGeom prst="straightConnector1">
                <a:avLst/>
              </a:prstGeom>
              <a:noFill/>
              <a:ln w="12700" cap="sq">
                <a:solidFill>
                  <a:srgbClr val="CC0000"/>
                </a:solidFill>
                <a:miter lim="800000"/>
                <a:tailEnd type="triangle" w="med" len="med"/>
              </a:ln>
              <a:effectLst/>
            </p:spPr>
          </p:cxnSp>
          <p:cxnSp>
            <p:nvCxnSpPr>
              <p:cNvPr id="250" name="直接箭头连接符 249"/>
              <p:cNvCxnSpPr/>
              <p:nvPr/>
            </p:nvCxnSpPr>
            <p:spPr>
              <a:xfrm flipH="1">
                <a:off x="7395182" y="2801121"/>
                <a:ext cx="252994" cy="0"/>
              </a:xfrm>
              <a:prstGeom prst="straightConnector1">
                <a:avLst/>
              </a:prstGeom>
              <a:noFill/>
              <a:ln w="12700" cap="sq">
                <a:solidFill>
                  <a:srgbClr val="CC0000"/>
                </a:solidFill>
                <a:miter lim="800000"/>
                <a:tailEnd type="triangle" w="med" len="med"/>
              </a:ln>
              <a:effectLst/>
            </p:spPr>
          </p:cxnSp>
          <p:cxnSp>
            <p:nvCxnSpPr>
              <p:cNvPr id="257" name="直接箭头连接符 256"/>
              <p:cNvCxnSpPr/>
              <p:nvPr/>
            </p:nvCxnSpPr>
            <p:spPr>
              <a:xfrm flipH="1">
                <a:off x="7407975" y="3667890"/>
                <a:ext cx="252994" cy="0"/>
              </a:xfrm>
              <a:prstGeom prst="straightConnector1">
                <a:avLst/>
              </a:prstGeom>
              <a:noFill/>
              <a:ln w="12700" cap="sq">
                <a:solidFill>
                  <a:srgbClr val="CC0000"/>
                </a:solidFill>
                <a:miter lim="800000"/>
                <a:tailEnd type="triangle" w="med" len="med"/>
              </a:ln>
              <a:effectLst/>
            </p:spPr>
          </p:cxnSp>
          <p:sp>
            <p:nvSpPr>
              <p:cNvPr id="288" name="Line 40"/>
              <p:cNvSpPr>
                <a:spLocks noChangeShapeType="1"/>
              </p:cNvSpPr>
              <p:nvPr/>
            </p:nvSpPr>
            <p:spPr bwMode="auto">
              <a:xfrm flipH="1">
                <a:off x="6509028" y="3781741"/>
                <a:ext cx="592031" cy="592031"/>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29" name="组合 28"/>
              <p:cNvGrpSpPr/>
              <p:nvPr/>
            </p:nvGrpSpPr>
            <p:grpSpPr>
              <a:xfrm>
                <a:off x="7366156" y="1336719"/>
                <a:ext cx="466731" cy="488783"/>
                <a:chOff x="7366156" y="1336719"/>
                <a:chExt cx="466731" cy="488783"/>
              </a:xfrm>
            </p:grpSpPr>
            <p:sp>
              <p:nvSpPr>
                <p:cNvPr id="203" name="Line 40"/>
                <p:cNvSpPr>
                  <a:spLocks noChangeShapeType="1"/>
                </p:cNvSpPr>
                <p:nvPr/>
              </p:nvSpPr>
              <p:spPr bwMode="auto">
                <a:xfrm flipH="1">
                  <a:off x="7366156" y="1550288"/>
                  <a:ext cx="260056" cy="275214"/>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207" name="Rectangle 151"/>
                <p:cNvSpPr>
                  <a:spLocks noChangeArrowheads="1"/>
                </p:cNvSpPr>
                <p:nvPr/>
              </p:nvSpPr>
              <p:spPr bwMode="auto">
                <a:xfrm>
                  <a:off x="7553643" y="1336719"/>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grpSp>
        </p:grpSp>
      </p:grpSp>
      <p:grpSp>
        <p:nvGrpSpPr>
          <p:cNvPr id="23" name="组合 22"/>
          <p:cNvGrpSpPr/>
          <p:nvPr/>
        </p:nvGrpSpPr>
        <p:grpSpPr>
          <a:xfrm>
            <a:off x="8182573" y="1339830"/>
            <a:ext cx="473640" cy="492588"/>
            <a:chOff x="8182573" y="1339830"/>
            <a:chExt cx="473640" cy="492588"/>
          </a:xfrm>
          <a:effectLst/>
        </p:grpSpPr>
        <p:sp>
          <p:nvSpPr>
            <p:cNvPr id="205" name="Line 40"/>
            <p:cNvSpPr>
              <a:spLocks noChangeShapeType="1"/>
            </p:cNvSpPr>
            <p:nvPr/>
          </p:nvSpPr>
          <p:spPr bwMode="auto">
            <a:xfrm flipH="1">
              <a:off x="8182573" y="1546801"/>
              <a:ext cx="269886" cy="285617"/>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208" name="Rectangle 151"/>
            <p:cNvSpPr>
              <a:spLocks noChangeArrowheads="1"/>
            </p:cNvSpPr>
            <p:nvPr/>
          </p:nvSpPr>
          <p:spPr bwMode="auto">
            <a:xfrm>
              <a:off x="8376969" y="1339830"/>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grpSp>
      <p:sp>
        <p:nvSpPr>
          <p:cNvPr id="209" name="Rectangle 151"/>
          <p:cNvSpPr>
            <a:spLocks noChangeArrowheads="1"/>
          </p:cNvSpPr>
          <p:nvPr/>
        </p:nvSpPr>
        <p:spPr bwMode="auto">
          <a:xfrm>
            <a:off x="9200295" y="1342941"/>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grpSp>
        <p:nvGrpSpPr>
          <p:cNvPr id="50" name="组合 49"/>
          <p:cNvGrpSpPr/>
          <p:nvPr/>
        </p:nvGrpSpPr>
        <p:grpSpPr>
          <a:xfrm>
            <a:off x="5667966" y="977816"/>
            <a:ext cx="1341595" cy="5355945"/>
            <a:chOff x="5667966" y="977816"/>
            <a:chExt cx="1341595" cy="5355945"/>
          </a:xfrm>
          <a:effectLst/>
        </p:grpSpPr>
        <p:grpSp>
          <p:nvGrpSpPr>
            <p:cNvPr id="624" name="组合 623"/>
            <p:cNvGrpSpPr/>
            <p:nvPr/>
          </p:nvGrpSpPr>
          <p:grpSpPr>
            <a:xfrm>
              <a:off x="6237414" y="4274216"/>
              <a:ext cx="338138" cy="430887"/>
              <a:chOff x="8686490" y="2190704"/>
              <a:chExt cx="338138" cy="430887"/>
            </a:xfrm>
          </p:grpSpPr>
          <p:sp>
            <p:nvSpPr>
              <p:cNvPr id="64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50" name="文本框 64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5667966" y="977816"/>
              <a:ext cx="1341595" cy="5355945"/>
              <a:chOff x="5667966" y="977816"/>
              <a:chExt cx="1341595" cy="5355945"/>
            </a:xfrm>
          </p:grpSpPr>
          <p:grpSp>
            <p:nvGrpSpPr>
              <p:cNvPr id="35" name="组合 34"/>
              <p:cNvGrpSpPr/>
              <p:nvPr/>
            </p:nvGrpSpPr>
            <p:grpSpPr>
              <a:xfrm>
                <a:off x="6532813" y="1333608"/>
                <a:ext cx="476748" cy="492805"/>
                <a:chOff x="6532813" y="1333608"/>
                <a:chExt cx="476748" cy="492805"/>
              </a:xfrm>
            </p:grpSpPr>
            <p:sp>
              <p:nvSpPr>
                <p:cNvPr id="202" name="Line 40"/>
                <p:cNvSpPr>
                  <a:spLocks noChangeShapeType="1"/>
                </p:cNvSpPr>
                <p:nvPr/>
              </p:nvSpPr>
              <p:spPr bwMode="auto">
                <a:xfrm flipH="1">
                  <a:off x="6532813" y="1546801"/>
                  <a:ext cx="264211" cy="279612"/>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06" name="Rectangle 151"/>
                <p:cNvSpPr>
                  <a:spLocks noChangeArrowheads="1"/>
                </p:cNvSpPr>
                <p:nvPr/>
              </p:nvSpPr>
              <p:spPr bwMode="auto">
                <a:xfrm>
                  <a:off x="6730317" y="1333608"/>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667966" y="977816"/>
                <a:ext cx="1163772" cy="5355945"/>
                <a:chOff x="5667966" y="977816"/>
                <a:chExt cx="1163772" cy="5355945"/>
              </a:xfrm>
            </p:grpSpPr>
            <p:sp>
              <p:nvSpPr>
                <p:cNvPr id="263" name="Line 40"/>
                <p:cNvSpPr>
                  <a:spLocks noChangeShapeType="1"/>
                </p:cNvSpPr>
                <p:nvPr/>
              </p:nvSpPr>
              <p:spPr bwMode="auto">
                <a:xfrm flipH="1">
                  <a:off x="5685818" y="2925345"/>
                  <a:ext cx="599396" cy="599396"/>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41" name="Text Box 38"/>
                <p:cNvSpPr txBox="1">
                  <a:spLocks noChangeArrowheads="1"/>
                </p:cNvSpPr>
                <p:nvPr/>
              </p:nvSpPr>
              <p:spPr bwMode="auto">
                <a:xfrm>
                  <a:off x="6134377" y="5997211"/>
                  <a:ext cx="5778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4</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96" name="组合 595"/>
                <p:cNvGrpSpPr/>
                <p:nvPr/>
              </p:nvGrpSpPr>
              <p:grpSpPr>
                <a:xfrm>
                  <a:off x="6237414" y="3419136"/>
                  <a:ext cx="338138" cy="430887"/>
                  <a:chOff x="8686490" y="2190704"/>
                  <a:chExt cx="338138" cy="430887"/>
                </a:xfrm>
              </p:grpSpPr>
              <p:sp>
                <p:nvSpPr>
                  <p:cNvPr id="621"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2" name="文本框 621"/>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733" name="组合 732"/>
                <p:cNvGrpSpPr/>
                <p:nvPr/>
              </p:nvGrpSpPr>
              <p:grpSpPr>
                <a:xfrm>
                  <a:off x="6406558" y="977816"/>
                  <a:ext cx="127877" cy="5018828"/>
                  <a:chOff x="8748116" y="1495448"/>
                  <a:chExt cx="127877" cy="5018828"/>
                </a:xfrm>
                <a:effectLst/>
              </p:grpSpPr>
              <p:sp>
                <p:nvSpPr>
                  <p:cNvPr id="734" name="Line 39"/>
                  <p:cNvSpPr>
                    <a:spLocks noChangeShapeType="1"/>
                  </p:cNvSpPr>
                  <p:nvPr/>
                </p:nvSpPr>
                <p:spPr bwMode="auto">
                  <a:xfrm>
                    <a:off x="8748975" y="5216920"/>
                    <a:ext cx="0" cy="129735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735" name="Group 36"/>
                  <p:cNvGrpSpPr/>
                  <p:nvPr/>
                </p:nvGrpSpPr>
                <p:grpSpPr bwMode="auto">
                  <a:xfrm>
                    <a:off x="8748116" y="1495448"/>
                    <a:ext cx="127877" cy="3389300"/>
                    <a:chOff x="12" y="163"/>
                    <a:chExt cx="135" cy="1749"/>
                  </a:xfrm>
                  <a:effectLst/>
                </p:grpSpPr>
                <p:sp>
                  <p:nvSpPr>
                    <p:cNvPr id="736" name="Line 38"/>
                    <p:cNvSpPr>
                      <a:spLocks noChangeShapeType="1"/>
                    </p:cNvSpPr>
                    <p:nvPr/>
                  </p:nvSpPr>
                  <p:spPr bwMode="auto">
                    <a:xfrm>
                      <a:off x="12" y="163"/>
                      <a:ext cx="135"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7" name="Line 39"/>
                    <p:cNvSpPr>
                      <a:spLocks noChangeShapeType="1"/>
                    </p:cNvSpPr>
                    <p:nvPr/>
                  </p:nvSpPr>
                  <p:spPr bwMode="auto">
                    <a:xfrm>
                      <a:off x="14" y="163"/>
                      <a:ext cx="0" cy="417"/>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8"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9" name="Line 39"/>
                    <p:cNvSpPr>
                      <a:spLocks noChangeShapeType="1"/>
                    </p:cNvSpPr>
                    <p:nvPr/>
                  </p:nvSpPr>
                  <p:spPr bwMode="auto">
                    <a:xfrm>
                      <a:off x="14" y="164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0"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sp>
              <p:nvSpPr>
                <p:cNvPr id="824" name="Line 40"/>
                <p:cNvSpPr>
                  <a:spLocks noChangeShapeType="1"/>
                </p:cNvSpPr>
                <p:nvPr/>
              </p:nvSpPr>
              <p:spPr bwMode="auto">
                <a:xfrm flipH="1">
                  <a:off x="5700920" y="2074709"/>
                  <a:ext cx="601876" cy="601876"/>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568" name="组合 567"/>
                <p:cNvGrpSpPr/>
                <p:nvPr/>
              </p:nvGrpSpPr>
              <p:grpSpPr>
                <a:xfrm>
                  <a:off x="6237414" y="2563646"/>
                  <a:ext cx="338138" cy="430887"/>
                  <a:chOff x="8686490" y="2190704"/>
                  <a:chExt cx="338138" cy="430887"/>
                </a:xfrm>
              </p:grpSpPr>
              <p:sp>
                <p:nvSpPr>
                  <p:cNvPr id="593"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4" name="文本框 593"/>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442" name="组合 441"/>
                <p:cNvGrpSpPr/>
                <p:nvPr/>
              </p:nvGrpSpPr>
              <p:grpSpPr>
                <a:xfrm>
                  <a:off x="6237414" y="1709518"/>
                  <a:ext cx="338138" cy="430887"/>
                  <a:chOff x="8686490" y="2190704"/>
                  <a:chExt cx="338138" cy="430887"/>
                </a:xfrm>
              </p:grpSpPr>
              <p:sp>
                <p:nvSpPr>
                  <p:cNvPr id="44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446" name="文本框 44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cxnSp>
              <p:nvCxnSpPr>
                <p:cNvPr id="225" name="直接箭头连接符 224"/>
                <p:cNvCxnSpPr/>
                <p:nvPr/>
              </p:nvCxnSpPr>
              <p:spPr>
                <a:xfrm flipH="1">
                  <a:off x="6575552" y="1942733"/>
                  <a:ext cx="252994" cy="0"/>
                </a:xfrm>
                <a:prstGeom prst="straightConnector1">
                  <a:avLst/>
                </a:prstGeom>
                <a:noFill/>
                <a:ln w="12700" cap="sq">
                  <a:solidFill>
                    <a:srgbClr val="CC0000"/>
                  </a:solidFill>
                  <a:miter lim="800000"/>
                  <a:tailEnd type="triangle" w="med" len="med"/>
                </a:ln>
                <a:effectLst/>
              </p:spPr>
            </p:cxnSp>
            <p:cxnSp>
              <p:nvCxnSpPr>
                <p:cNvPr id="252" name="直接箭头连接符 251"/>
                <p:cNvCxnSpPr/>
                <p:nvPr/>
              </p:nvCxnSpPr>
              <p:spPr>
                <a:xfrm flipH="1">
                  <a:off x="6571154" y="2800705"/>
                  <a:ext cx="252994" cy="0"/>
                </a:xfrm>
                <a:prstGeom prst="straightConnector1">
                  <a:avLst/>
                </a:prstGeom>
                <a:noFill/>
                <a:ln w="12700" cap="sq">
                  <a:solidFill>
                    <a:srgbClr val="CC0000"/>
                  </a:solidFill>
                  <a:miter lim="800000"/>
                  <a:tailEnd type="triangle" w="med" len="med"/>
                </a:ln>
                <a:effectLst/>
              </p:spPr>
            </p:cxnSp>
            <p:cxnSp>
              <p:nvCxnSpPr>
                <p:cNvPr id="256" name="直接箭头连接符 255"/>
                <p:cNvCxnSpPr/>
                <p:nvPr/>
              </p:nvCxnSpPr>
              <p:spPr>
                <a:xfrm flipH="1">
                  <a:off x="6576654" y="3648840"/>
                  <a:ext cx="252994" cy="0"/>
                </a:xfrm>
                <a:prstGeom prst="straightConnector1">
                  <a:avLst/>
                </a:prstGeom>
                <a:noFill/>
                <a:ln w="12700" cap="sq">
                  <a:solidFill>
                    <a:srgbClr val="CC0000"/>
                  </a:solidFill>
                  <a:miter lim="800000"/>
                  <a:tailEnd type="triangle" w="med" len="med"/>
                </a:ln>
                <a:effectLst/>
              </p:spPr>
            </p:cxnSp>
            <p:sp>
              <p:nvSpPr>
                <p:cNvPr id="274" name="Line 40"/>
                <p:cNvSpPr>
                  <a:spLocks noChangeShapeType="1"/>
                </p:cNvSpPr>
                <p:nvPr/>
              </p:nvSpPr>
              <p:spPr bwMode="auto">
                <a:xfrm flipH="1">
                  <a:off x="5682294" y="4660616"/>
                  <a:ext cx="589268" cy="589268"/>
                </a:xfrm>
                <a:prstGeom prst="line">
                  <a:avLst/>
                </a:prstGeom>
                <a:noFill/>
                <a:ln w="12700">
                  <a:solidFill>
                    <a:schemeClr val="accent6">
                      <a:lumMod val="75000"/>
                    </a:schemeClr>
                  </a:solidFill>
                  <a:round/>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278" name="直接箭头连接符 277"/>
                <p:cNvCxnSpPr/>
                <p:nvPr/>
              </p:nvCxnSpPr>
              <p:spPr>
                <a:xfrm flipH="1">
                  <a:off x="6578744" y="4535837"/>
                  <a:ext cx="252994" cy="0"/>
                </a:xfrm>
                <a:prstGeom prst="straightConnector1">
                  <a:avLst/>
                </a:prstGeom>
                <a:noFill/>
                <a:ln w="12700" cap="sq">
                  <a:solidFill>
                    <a:srgbClr val="CC0000"/>
                  </a:solidFill>
                  <a:miter lim="800000"/>
                  <a:tailEnd type="triangle" w="med" len="med"/>
                </a:ln>
                <a:effectLst/>
              </p:spPr>
            </p:cxnSp>
            <p:sp>
              <p:nvSpPr>
                <p:cNvPr id="289" name="Line 40"/>
                <p:cNvSpPr>
                  <a:spLocks noChangeShapeType="1"/>
                </p:cNvSpPr>
                <p:nvPr/>
              </p:nvSpPr>
              <p:spPr bwMode="auto">
                <a:xfrm flipH="1">
                  <a:off x="5667966" y="3783153"/>
                  <a:ext cx="600788" cy="600788"/>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grpSp>
      </p:grpSp>
      <p:grpSp>
        <p:nvGrpSpPr>
          <p:cNvPr id="58" name="组合 57"/>
          <p:cNvGrpSpPr/>
          <p:nvPr/>
        </p:nvGrpSpPr>
        <p:grpSpPr>
          <a:xfrm>
            <a:off x="4855181" y="1942317"/>
            <a:ext cx="1150439" cy="4391444"/>
            <a:chOff x="4855181" y="1942317"/>
            <a:chExt cx="1150439" cy="4391444"/>
          </a:xfrm>
          <a:effectLst/>
        </p:grpSpPr>
        <p:sp>
          <p:nvSpPr>
            <p:cNvPr id="262" name="Line 40"/>
            <p:cNvSpPr>
              <a:spLocks noChangeShapeType="1"/>
            </p:cNvSpPr>
            <p:nvPr/>
          </p:nvSpPr>
          <p:spPr bwMode="auto">
            <a:xfrm flipH="1">
              <a:off x="4864221" y="2938376"/>
              <a:ext cx="597251" cy="597251"/>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75" name="Line 40"/>
            <p:cNvSpPr>
              <a:spLocks noChangeShapeType="1"/>
            </p:cNvSpPr>
            <p:nvPr/>
          </p:nvSpPr>
          <p:spPr bwMode="auto">
            <a:xfrm flipH="1">
              <a:off x="4859357" y="4654195"/>
              <a:ext cx="589159" cy="589159"/>
            </a:xfrm>
            <a:prstGeom prst="line">
              <a:avLst/>
            </a:prstGeom>
            <a:noFill/>
            <a:ln w="12700">
              <a:solidFill>
                <a:schemeClr val="accent6">
                  <a:lumMod val="75000"/>
                </a:schemeClr>
              </a:solidFill>
              <a:round/>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287" name="Line 40"/>
            <p:cNvSpPr>
              <a:spLocks noChangeShapeType="1"/>
            </p:cNvSpPr>
            <p:nvPr/>
          </p:nvSpPr>
          <p:spPr bwMode="auto">
            <a:xfrm flipH="1">
              <a:off x="4855181" y="3774376"/>
              <a:ext cx="599396" cy="599396"/>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nvGrpSpPr>
            <p:cNvPr id="57" name="组合 56"/>
            <p:cNvGrpSpPr/>
            <p:nvPr/>
          </p:nvGrpSpPr>
          <p:grpSpPr>
            <a:xfrm>
              <a:off x="5253364" y="1942317"/>
              <a:ext cx="752256" cy="4391444"/>
              <a:chOff x="5253364" y="1942317"/>
              <a:chExt cx="752256" cy="4391444"/>
            </a:xfrm>
          </p:grpSpPr>
          <p:grpSp>
            <p:nvGrpSpPr>
              <p:cNvPr id="56" name="组合 55"/>
              <p:cNvGrpSpPr/>
              <p:nvPr/>
            </p:nvGrpSpPr>
            <p:grpSpPr>
              <a:xfrm>
                <a:off x="5253364" y="1942317"/>
                <a:ext cx="650875" cy="4391444"/>
                <a:chOff x="5253364" y="1942317"/>
                <a:chExt cx="650875" cy="4391444"/>
              </a:xfrm>
            </p:grpSpPr>
            <p:sp>
              <p:nvSpPr>
                <p:cNvPr id="40" name="Text Box 37"/>
                <p:cNvSpPr txBox="1">
                  <a:spLocks noChangeArrowheads="1"/>
                </p:cNvSpPr>
                <p:nvPr/>
              </p:nvSpPr>
              <p:spPr bwMode="auto">
                <a:xfrm>
                  <a:off x="5253364" y="5997211"/>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5</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5400731" y="1942317"/>
                  <a:ext cx="450343" cy="4054327"/>
                  <a:chOff x="5400731" y="1942317"/>
                  <a:chExt cx="450343" cy="4054327"/>
                </a:xfrm>
              </p:grpSpPr>
              <p:grpSp>
                <p:nvGrpSpPr>
                  <p:cNvPr id="597" name="组合 596"/>
                  <p:cNvGrpSpPr/>
                  <p:nvPr/>
                </p:nvGrpSpPr>
                <p:grpSpPr>
                  <a:xfrm>
                    <a:off x="5409553" y="3419136"/>
                    <a:ext cx="338138" cy="430887"/>
                    <a:chOff x="8686490" y="2190704"/>
                    <a:chExt cx="338138" cy="430887"/>
                  </a:xfrm>
                </p:grpSpPr>
                <p:sp>
                  <p:nvSpPr>
                    <p:cNvPr id="61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0" name="文本框 61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69" name="组合 568"/>
                  <p:cNvGrpSpPr/>
                  <p:nvPr/>
                </p:nvGrpSpPr>
                <p:grpSpPr>
                  <a:xfrm>
                    <a:off x="5409553" y="2563646"/>
                    <a:ext cx="338138" cy="430887"/>
                    <a:chOff x="8686490" y="2190704"/>
                    <a:chExt cx="338138" cy="430887"/>
                  </a:xfrm>
                </p:grpSpPr>
                <p:sp>
                  <p:nvSpPr>
                    <p:cNvPr id="591"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2" name="文本框 591"/>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2" name="组合 51"/>
                  <p:cNvGrpSpPr/>
                  <p:nvPr/>
                </p:nvGrpSpPr>
                <p:grpSpPr>
                  <a:xfrm>
                    <a:off x="5400731" y="1942317"/>
                    <a:ext cx="450343" cy="4054327"/>
                    <a:chOff x="5400731" y="1942317"/>
                    <a:chExt cx="450343" cy="4054327"/>
                  </a:xfrm>
                </p:grpSpPr>
                <p:sp>
                  <p:nvSpPr>
                    <p:cNvPr id="317" name="Line 39"/>
                    <p:cNvSpPr>
                      <a:spLocks noChangeShapeType="1"/>
                    </p:cNvSpPr>
                    <p:nvPr/>
                  </p:nvSpPr>
                  <p:spPr bwMode="auto">
                    <a:xfrm>
                      <a:off x="5569800" y="5523880"/>
                      <a:ext cx="0" cy="47276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nvGrpSpPr>
                    <p:cNvPr id="51" name="组合 50"/>
                    <p:cNvGrpSpPr/>
                    <p:nvPr/>
                  </p:nvGrpSpPr>
                  <p:grpSpPr>
                    <a:xfrm>
                      <a:off x="5557298" y="1942317"/>
                      <a:ext cx="293776" cy="3260355"/>
                      <a:chOff x="5557298" y="1942317"/>
                      <a:chExt cx="293776" cy="3260355"/>
                    </a:xfrm>
                  </p:grpSpPr>
                  <p:grpSp>
                    <p:nvGrpSpPr>
                      <p:cNvPr id="741" name="组合 740"/>
                      <p:cNvGrpSpPr/>
                      <p:nvPr/>
                    </p:nvGrpSpPr>
                    <p:grpSpPr>
                      <a:xfrm>
                        <a:off x="5557298" y="1942866"/>
                        <a:ext cx="9559" cy="3259806"/>
                        <a:chOff x="8727203" y="2460498"/>
                        <a:chExt cx="9559" cy="3259806"/>
                      </a:xfrm>
                      <a:effectLst/>
                    </p:grpSpPr>
                    <p:sp>
                      <p:nvSpPr>
                        <p:cNvPr id="742" name="Line 39"/>
                        <p:cNvSpPr>
                          <a:spLocks noChangeShapeType="1"/>
                        </p:cNvSpPr>
                        <p:nvPr/>
                      </p:nvSpPr>
                      <p:spPr bwMode="auto">
                        <a:xfrm>
                          <a:off x="8727203" y="5203316"/>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743" name="Group 36"/>
                        <p:cNvGrpSpPr/>
                        <p:nvPr/>
                      </p:nvGrpSpPr>
                      <p:grpSpPr bwMode="auto">
                        <a:xfrm>
                          <a:off x="8736762" y="2460498"/>
                          <a:ext cx="0" cy="2406810"/>
                          <a:chOff x="13" y="661"/>
                          <a:chExt cx="0" cy="1242"/>
                        </a:xfrm>
                        <a:effectLst/>
                      </p:grpSpPr>
                      <p:sp>
                        <p:nvSpPr>
                          <p:cNvPr id="746"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7" name="Line 39"/>
                          <p:cNvSpPr>
                            <a:spLocks noChangeShapeType="1"/>
                          </p:cNvSpPr>
                          <p:nvPr/>
                        </p:nvSpPr>
                        <p:spPr bwMode="auto">
                          <a:xfrm>
                            <a:off x="13" y="1635"/>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8" name="Line 39"/>
                          <p:cNvSpPr>
                            <a:spLocks noChangeShapeType="1"/>
                          </p:cNvSpPr>
                          <p:nvPr/>
                        </p:nvSpPr>
                        <p:spPr bwMode="auto">
                          <a:xfrm>
                            <a:off x="13" y="661"/>
                            <a:ext cx="0" cy="3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cxnSp>
                    <p:nvCxnSpPr>
                      <p:cNvPr id="226" name="直接箭头连接符 225"/>
                      <p:cNvCxnSpPr/>
                      <p:nvPr/>
                    </p:nvCxnSpPr>
                    <p:spPr>
                      <a:xfrm flipH="1">
                        <a:off x="5573995" y="1942317"/>
                        <a:ext cx="277079" cy="0"/>
                      </a:xfrm>
                      <a:prstGeom prst="straightConnector1">
                        <a:avLst/>
                      </a:prstGeom>
                      <a:noFill/>
                      <a:ln w="12700" cap="sq">
                        <a:solidFill>
                          <a:srgbClr val="CC0000"/>
                        </a:solidFill>
                        <a:miter lim="800000"/>
                        <a:tailEnd type="none" w="med" len="med"/>
                      </a:ln>
                      <a:effectLst/>
                    </p:spPr>
                  </p:cxnSp>
                </p:grpSp>
                <p:grpSp>
                  <p:nvGrpSpPr>
                    <p:cNvPr id="229" name="组合 228"/>
                    <p:cNvGrpSpPr/>
                    <p:nvPr/>
                  </p:nvGrpSpPr>
                  <p:grpSpPr>
                    <a:xfrm>
                      <a:off x="5400731" y="5129048"/>
                      <a:ext cx="338138" cy="430887"/>
                      <a:chOff x="8686490" y="2190704"/>
                      <a:chExt cx="338138" cy="430887"/>
                    </a:xfrm>
                  </p:grpSpPr>
                  <p:sp>
                    <p:nvSpPr>
                      <p:cNvPr id="242"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43" name="文本框 242"/>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grpSp>
                <p:nvGrpSpPr>
                  <p:cNvPr id="625" name="组合 624"/>
                  <p:cNvGrpSpPr/>
                  <p:nvPr/>
                </p:nvGrpSpPr>
                <p:grpSpPr>
                  <a:xfrm>
                    <a:off x="5409553" y="4274216"/>
                    <a:ext cx="338138" cy="430887"/>
                    <a:chOff x="8686490" y="2190704"/>
                    <a:chExt cx="338138" cy="430887"/>
                  </a:xfrm>
                </p:grpSpPr>
                <p:sp>
                  <p:nvSpPr>
                    <p:cNvPr id="64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8" name="文本框 64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grpSp>
          <p:cxnSp>
            <p:nvCxnSpPr>
              <p:cNvPr id="294" name="直接箭头连接符 293"/>
              <p:cNvCxnSpPr/>
              <p:nvPr/>
            </p:nvCxnSpPr>
            <p:spPr>
              <a:xfrm flipH="1">
                <a:off x="5744231" y="2800289"/>
                <a:ext cx="252994" cy="0"/>
              </a:xfrm>
              <a:prstGeom prst="straightConnector1">
                <a:avLst/>
              </a:prstGeom>
              <a:noFill/>
              <a:ln w="12700" cap="sq">
                <a:solidFill>
                  <a:srgbClr val="CC0000"/>
                </a:solidFill>
                <a:miter lim="800000"/>
                <a:tailEnd type="triangle" w="med" len="med"/>
              </a:ln>
              <a:effectLst/>
            </p:spPr>
          </p:cxnSp>
          <p:cxnSp>
            <p:nvCxnSpPr>
              <p:cNvPr id="295" name="直接箭头连接符 294"/>
              <p:cNvCxnSpPr/>
              <p:nvPr/>
            </p:nvCxnSpPr>
            <p:spPr>
              <a:xfrm flipH="1">
                <a:off x="5752626" y="3648424"/>
                <a:ext cx="252994" cy="0"/>
              </a:xfrm>
              <a:prstGeom prst="straightConnector1">
                <a:avLst/>
              </a:prstGeom>
              <a:noFill/>
              <a:ln w="12700" cap="sq">
                <a:solidFill>
                  <a:srgbClr val="CC0000"/>
                </a:solidFill>
                <a:miter lim="800000"/>
                <a:tailEnd type="triangle" w="med" len="med"/>
              </a:ln>
              <a:effectLst/>
            </p:spPr>
          </p:cxnSp>
          <p:cxnSp>
            <p:nvCxnSpPr>
              <p:cNvPr id="296" name="直接箭头连接符 295"/>
              <p:cNvCxnSpPr/>
              <p:nvPr/>
            </p:nvCxnSpPr>
            <p:spPr>
              <a:xfrm flipH="1">
                <a:off x="5747423" y="4516787"/>
                <a:ext cx="252994" cy="0"/>
              </a:xfrm>
              <a:prstGeom prst="straightConnector1">
                <a:avLst/>
              </a:prstGeom>
              <a:noFill/>
              <a:ln w="12700" cap="sq">
                <a:solidFill>
                  <a:srgbClr val="CC0000"/>
                </a:solidFill>
                <a:miter lim="800000"/>
                <a:tailEnd type="triangle" w="med" len="med"/>
              </a:ln>
              <a:effectLst/>
            </p:spPr>
          </p:cxnSp>
        </p:grpSp>
      </p:grpSp>
      <p:grpSp>
        <p:nvGrpSpPr>
          <p:cNvPr id="55" name="组合 54"/>
          <p:cNvGrpSpPr/>
          <p:nvPr/>
        </p:nvGrpSpPr>
        <p:grpSpPr>
          <a:xfrm>
            <a:off x="5745843" y="5240585"/>
            <a:ext cx="506384" cy="313932"/>
            <a:chOff x="5745843" y="5240585"/>
            <a:chExt cx="506384" cy="313932"/>
          </a:xfrm>
          <a:effectLst/>
        </p:grpSpPr>
        <p:cxnSp>
          <p:nvCxnSpPr>
            <p:cNvPr id="304" name="直接箭头连接符 303"/>
            <p:cNvCxnSpPr/>
            <p:nvPr/>
          </p:nvCxnSpPr>
          <p:spPr>
            <a:xfrm flipH="1">
              <a:off x="5745843" y="5376226"/>
              <a:ext cx="252994" cy="0"/>
            </a:xfrm>
            <a:prstGeom prst="straightConnector1">
              <a:avLst/>
            </a:prstGeom>
            <a:noFill/>
            <a:ln w="12700" cap="sq">
              <a:solidFill>
                <a:schemeClr val="accent6">
                  <a:lumMod val="75000"/>
                </a:schemeClr>
              </a:solidFill>
              <a:miter lim="800000"/>
              <a:tailEnd type="triangle" w="med" len="med"/>
            </a:ln>
            <a:effectLst/>
          </p:spPr>
        </p:cxnSp>
        <p:sp>
          <p:nvSpPr>
            <p:cNvPr id="297" name="Rectangle 151"/>
            <p:cNvSpPr>
              <a:spLocks noChangeArrowheads="1"/>
            </p:cNvSpPr>
            <p:nvPr/>
          </p:nvSpPr>
          <p:spPr bwMode="auto">
            <a:xfrm>
              <a:off x="5971824" y="5240585"/>
              <a:ext cx="280403" cy="313932"/>
            </a:xfrm>
            <a:prstGeom prst="rect">
              <a:avLst/>
            </a:prstGeom>
            <a:noFill/>
            <a:ln w="9525">
              <a:noFill/>
              <a:miter lim="800000"/>
            </a:ln>
            <a:effectLst/>
          </p:spPr>
          <p:txBody>
            <a:bodyPr wrap="squar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grpSp>
      <p:pic>
        <p:nvPicPr>
          <p:cNvPr id="54" name="图片 53"/>
          <p:cNvPicPr>
            <a:picLocks noChangeAspect="1"/>
          </p:cNvPicPr>
          <p:nvPr/>
        </p:nvPicPr>
        <p:blipFill>
          <a:blip r:embed="rId1"/>
          <a:stretch>
            <a:fillRect/>
          </a:stretch>
        </p:blipFill>
        <p:spPr>
          <a:xfrm>
            <a:off x="490794" y="1868949"/>
            <a:ext cx="3743325" cy="94297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21"/>
                                        </p:tgtEl>
                                        <p:attrNameLst>
                                          <p:attrName>style.visibility</p:attrName>
                                        </p:attrNameLst>
                                      </p:cBhvr>
                                      <p:to>
                                        <p:strVal val="visible"/>
                                      </p:to>
                                    </p:set>
                                    <p:animEffect transition="in" filter="wipe(up)">
                                      <p:cBhvr>
                                        <p:cTn id="7" dur="500"/>
                                        <p:tgtEl>
                                          <p:spTgt spid="8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56"/>
                                        </p:tgtEl>
                                        <p:attrNameLst>
                                          <p:attrName>style.visibility</p:attrName>
                                        </p:attrNameLst>
                                      </p:cBhvr>
                                      <p:to>
                                        <p:strVal val="visible"/>
                                      </p:to>
                                    </p:set>
                                    <p:animEffect transition="in" filter="wipe(up)">
                                      <p:cBhvr>
                                        <p:cTn id="12" dur="500"/>
                                        <p:tgtEl>
                                          <p:spTgt spid="5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par>
                                <p:cTn id="18" presetID="22" presetClass="entr" presetSubtype="2"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24"/>
                                        </p:tgtEl>
                                        <p:attrNameLst>
                                          <p:attrName>style.visibility</p:attrName>
                                        </p:attrNameLst>
                                      </p:cBhvr>
                                      <p:to>
                                        <p:strVal val="visible"/>
                                      </p:to>
                                    </p:set>
                                    <p:animEffect transition="in" filter="wipe(up)">
                                      <p:cBhvr>
                                        <p:cTn id="30" dur="500"/>
                                        <p:tgtEl>
                                          <p:spTgt spid="7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575"/>
                                        </p:tgtEl>
                                        <p:attrNameLst>
                                          <p:attrName>style.visibility</p:attrName>
                                        </p:attrNameLst>
                                      </p:cBhvr>
                                      <p:to>
                                        <p:strVal val="visible"/>
                                      </p:to>
                                    </p:set>
                                    <p:animEffect transition="in" filter="wipe(up)">
                                      <p:cBhvr>
                                        <p:cTn id="35" dur="500"/>
                                        <p:tgtEl>
                                          <p:spTgt spid="57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51"/>
                                        </p:tgtEl>
                                        <p:attrNameLst>
                                          <p:attrName>style.visibility</p:attrName>
                                        </p:attrNameLst>
                                      </p:cBhvr>
                                      <p:to>
                                        <p:strVal val="visible"/>
                                      </p:to>
                                    </p:set>
                                    <p:animEffect transition="in" filter="wipe(right)">
                                      <p:cBhvr>
                                        <p:cTn id="40" dur="500"/>
                                        <p:tgtEl>
                                          <p:spTgt spid="2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822"/>
                                        </p:tgtEl>
                                        <p:attrNameLst>
                                          <p:attrName>style.visibility</p:attrName>
                                        </p:attrNameLst>
                                      </p:cBhvr>
                                      <p:to>
                                        <p:strVal val="visible"/>
                                      </p:to>
                                    </p:set>
                                    <p:animEffect transition="in" filter="wipe(up)">
                                      <p:cBhvr>
                                        <p:cTn id="50" dur="500"/>
                                        <p:tgtEl>
                                          <p:spTgt spid="8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64"/>
                                        </p:tgtEl>
                                        <p:attrNameLst>
                                          <p:attrName>style.visibility</p:attrName>
                                        </p:attrNameLst>
                                      </p:cBhvr>
                                      <p:to>
                                        <p:strVal val="visible"/>
                                      </p:to>
                                    </p:set>
                                    <p:animEffect transition="in" filter="wipe(up)">
                                      <p:cBhvr>
                                        <p:cTn id="55" dur="500"/>
                                        <p:tgtEl>
                                          <p:spTgt spid="26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up)">
                                      <p:cBhvr>
                                        <p:cTn id="64" dur="500"/>
                                        <p:tgtEl>
                                          <p:spTgt spid="50"/>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wipe(up)">
                                      <p:cBhvr>
                                        <p:cTn id="68" dur="500"/>
                                        <p:tgtEl>
                                          <p:spTgt spid="5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up)">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306"/>
                                        </p:tgtEl>
                                        <p:attrNameLst>
                                          <p:attrName>style.visibility</p:attrName>
                                        </p:attrNameLst>
                                      </p:cBhvr>
                                      <p:to>
                                        <p:strVal val="visible"/>
                                      </p:to>
                                    </p:set>
                                    <p:animEffect transition="in" filter="wipe(right)">
                                      <p:cBhvr>
                                        <p:cTn id="78" dur="500"/>
                                        <p:tgtEl>
                                          <p:spTgt spid="30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wipe(up)">
                                      <p:cBhvr>
                                        <p:cTn id="83" dur="500"/>
                                        <p:tgtEl>
                                          <p:spTgt spid="6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307"/>
                                        </p:tgtEl>
                                        <p:attrNameLst>
                                          <p:attrName>style.visibility</p:attrName>
                                        </p:attrNameLst>
                                      </p:cBhvr>
                                      <p:to>
                                        <p:strVal val="visible"/>
                                      </p:to>
                                    </p:set>
                                    <p:animEffect transition="in" filter="wipe(right)">
                                      <p:cBhvr>
                                        <p:cTn id="88" dur="500"/>
                                        <p:tgtEl>
                                          <p:spTgt spid="30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wipe(up)">
                                      <p:cBhvr>
                                        <p:cTn id="93" dur="500"/>
                                        <p:tgtEl>
                                          <p:spTgt spid="6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wipe(up)">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up)">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animBg="1"/>
      <p:bldP spid="264" grpId="0" animBg="1"/>
      <p:bldP spid="724" grpId="0" animBg="1"/>
      <p:bldP spid="821" grpId="0" animBg="1"/>
      <p:bldP spid="8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AutoShape 201"/>
          <p:cNvSpPr>
            <a:spLocks noChangeArrowheads="1"/>
          </p:cNvSpPr>
          <p:nvPr/>
        </p:nvSpPr>
        <p:spPr bwMode="auto">
          <a:xfrm>
            <a:off x="2701428" y="5090808"/>
            <a:ext cx="3334169" cy="609600"/>
          </a:xfrm>
          <a:prstGeom prst="roundRect">
            <a:avLst>
              <a:gd name="adj" fmla="val 48412"/>
            </a:avLst>
          </a:prstGeom>
          <a:solidFill>
            <a:schemeClr val="accent6">
              <a:lumMod val="40000"/>
              <a:lumOff val="60000"/>
            </a:schemeClr>
          </a:solidFill>
          <a:ln w="19050" cap="rnd">
            <a:solidFill>
              <a:srgbClr val="008000"/>
            </a:solidFill>
            <a:prstDash val="solid"/>
            <a:round/>
          </a:ln>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9" name="AutoShape 201"/>
          <p:cNvSpPr>
            <a:spLocks noChangeArrowheads="1"/>
          </p:cNvSpPr>
          <p:nvPr/>
        </p:nvSpPr>
        <p:spPr bwMode="auto">
          <a:xfrm>
            <a:off x="2807657" y="5202501"/>
            <a:ext cx="602165" cy="397932"/>
          </a:xfrm>
          <a:prstGeom prst="roundRect">
            <a:avLst>
              <a:gd name="adj" fmla="val 48412"/>
            </a:avLst>
          </a:prstGeom>
          <a:solidFill>
            <a:srgbClr val="FFCC00"/>
          </a:solidFill>
          <a:ln w="19050" cap="rnd">
            <a:solidFill>
              <a:srgbClr val="008000"/>
            </a:solidFill>
            <a:prstDash val="sysDot"/>
            <a:round/>
          </a:ln>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8" name="AutoShape 201"/>
          <p:cNvSpPr>
            <a:spLocks noChangeArrowheads="1"/>
          </p:cNvSpPr>
          <p:nvPr/>
        </p:nvSpPr>
        <p:spPr bwMode="auto">
          <a:xfrm>
            <a:off x="3632366" y="5198527"/>
            <a:ext cx="602165" cy="397932"/>
          </a:xfrm>
          <a:prstGeom prst="roundRect">
            <a:avLst>
              <a:gd name="adj" fmla="val 48412"/>
            </a:avLst>
          </a:prstGeom>
          <a:solidFill>
            <a:srgbClr val="FFCC00"/>
          </a:solidFill>
          <a:ln w="19050" cap="rnd">
            <a:solidFill>
              <a:srgbClr val="008000"/>
            </a:solidFill>
            <a:prstDash val="sysDot"/>
            <a:round/>
          </a:ln>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7" name="AutoShape 201"/>
          <p:cNvSpPr>
            <a:spLocks noChangeArrowheads="1"/>
          </p:cNvSpPr>
          <p:nvPr/>
        </p:nvSpPr>
        <p:spPr bwMode="auto">
          <a:xfrm>
            <a:off x="4467708" y="5194553"/>
            <a:ext cx="602165" cy="397932"/>
          </a:xfrm>
          <a:prstGeom prst="roundRect">
            <a:avLst>
              <a:gd name="adj" fmla="val 48412"/>
            </a:avLst>
          </a:prstGeom>
          <a:solidFill>
            <a:srgbClr val="FFCC00"/>
          </a:solidFill>
          <a:ln w="19050" cap="rnd">
            <a:solidFill>
              <a:srgbClr val="008000"/>
            </a:solidFill>
            <a:prstDash val="sysDot"/>
            <a:round/>
          </a:ln>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6" name="AutoShape 201"/>
          <p:cNvSpPr>
            <a:spLocks noChangeArrowheads="1"/>
          </p:cNvSpPr>
          <p:nvPr/>
        </p:nvSpPr>
        <p:spPr bwMode="auto">
          <a:xfrm>
            <a:off x="5281784" y="5190579"/>
            <a:ext cx="602165" cy="397932"/>
          </a:xfrm>
          <a:prstGeom prst="roundRect">
            <a:avLst>
              <a:gd name="adj" fmla="val 48412"/>
            </a:avLst>
          </a:prstGeom>
          <a:solidFill>
            <a:srgbClr val="FFCC00"/>
          </a:solidFill>
          <a:ln w="19050" cap="rnd">
            <a:solidFill>
              <a:srgbClr val="008000"/>
            </a:solidFill>
            <a:prstDash val="sysDot"/>
            <a:round/>
          </a:ln>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5" name="AutoShape 201"/>
          <p:cNvSpPr>
            <a:spLocks noChangeArrowheads="1"/>
          </p:cNvSpPr>
          <p:nvPr/>
        </p:nvSpPr>
        <p:spPr bwMode="auto">
          <a:xfrm>
            <a:off x="3617748" y="4223202"/>
            <a:ext cx="3334169" cy="609600"/>
          </a:xfrm>
          <a:prstGeom prst="roundRect">
            <a:avLst>
              <a:gd name="adj" fmla="val 48412"/>
            </a:avLst>
          </a:prstGeom>
          <a:solidFill>
            <a:srgbClr val="FFCC00"/>
          </a:solidFill>
          <a:ln w="19050" cap="rnd">
            <a:solidFill>
              <a:srgbClr val="008000"/>
            </a:solidFill>
            <a:prstDash val="sysDot"/>
            <a:round/>
          </a:ln>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4" name="AutoShape 201"/>
          <p:cNvSpPr>
            <a:spLocks noChangeArrowheads="1"/>
          </p:cNvSpPr>
          <p:nvPr/>
        </p:nvSpPr>
        <p:spPr bwMode="auto">
          <a:xfrm>
            <a:off x="4466812" y="3369533"/>
            <a:ext cx="3334169" cy="609600"/>
          </a:xfrm>
          <a:prstGeom prst="roundRect">
            <a:avLst>
              <a:gd name="adj" fmla="val 48412"/>
            </a:avLst>
          </a:prstGeom>
          <a:solidFill>
            <a:srgbClr val="FFCC00"/>
          </a:solidFill>
          <a:ln w="19050" cap="rnd">
            <a:solidFill>
              <a:srgbClr val="008000"/>
            </a:solidFill>
            <a:prstDash val="sysDot"/>
            <a:round/>
          </a:ln>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3" name="AutoShape 201"/>
          <p:cNvSpPr>
            <a:spLocks noChangeArrowheads="1"/>
          </p:cNvSpPr>
          <p:nvPr/>
        </p:nvSpPr>
        <p:spPr bwMode="auto">
          <a:xfrm>
            <a:off x="5291334" y="2513809"/>
            <a:ext cx="3334169" cy="609600"/>
          </a:xfrm>
          <a:prstGeom prst="roundRect">
            <a:avLst>
              <a:gd name="adj" fmla="val 48412"/>
            </a:avLst>
          </a:prstGeom>
          <a:solidFill>
            <a:srgbClr val="FFCC00"/>
          </a:solidFill>
          <a:ln w="19050" cap="rnd">
            <a:solidFill>
              <a:srgbClr val="008000"/>
            </a:solidFill>
            <a:prstDash val="sysDot"/>
            <a:round/>
          </a:ln>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12" name="AutoShape 201"/>
          <p:cNvSpPr>
            <a:spLocks noChangeArrowheads="1"/>
          </p:cNvSpPr>
          <p:nvPr/>
        </p:nvSpPr>
        <p:spPr bwMode="auto">
          <a:xfrm>
            <a:off x="6135974" y="1662463"/>
            <a:ext cx="3334169" cy="609600"/>
          </a:xfrm>
          <a:prstGeom prst="roundRect">
            <a:avLst>
              <a:gd name="adj" fmla="val 48412"/>
            </a:avLst>
          </a:prstGeom>
          <a:solidFill>
            <a:srgbClr val="FFCC00"/>
          </a:solidFill>
          <a:ln w="19050" cap="rnd">
            <a:solidFill>
              <a:srgbClr val="008000"/>
            </a:solidFill>
            <a:prstDash val="sysDot"/>
            <a:round/>
          </a:ln>
        </p:spPr>
        <p:txBody>
          <a:bodyPr wrap="none" anchor="ct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zh-CN" altLang="en-US" sz="2400" b="1" i="0" u="sng"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grpSp>
        <p:nvGrpSpPr>
          <p:cNvPr id="261" name="组合 260"/>
          <p:cNvGrpSpPr/>
          <p:nvPr/>
        </p:nvGrpSpPr>
        <p:grpSpPr>
          <a:xfrm>
            <a:off x="4864221" y="2925345"/>
            <a:ext cx="3067475" cy="610282"/>
            <a:chOff x="6038090" y="2104533"/>
            <a:chExt cx="3067475" cy="610282"/>
          </a:xfrm>
          <a:effectLst/>
        </p:grpSpPr>
        <p:sp>
          <p:nvSpPr>
            <p:cNvPr id="262" name="Line 40"/>
            <p:cNvSpPr>
              <a:spLocks noChangeShapeType="1"/>
            </p:cNvSpPr>
            <p:nvPr/>
          </p:nvSpPr>
          <p:spPr bwMode="auto">
            <a:xfrm flipH="1">
              <a:off x="6038090" y="2117564"/>
              <a:ext cx="597251" cy="597251"/>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63" name="Line 40"/>
            <p:cNvSpPr>
              <a:spLocks noChangeShapeType="1"/>
            </p:cNvSpPr>
            <p:nvPr/>
          </p:nvSpPr>
          <p:spPr bwMode="auto">
            <a:xfrm flipH="1">
              <a:off x="6859687" y="2104533"/>
              <a:ext cx="599396" cy="599396"/>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264" name="Line 40"/>
            <p:cNvSpPr>
              <a:spLocks noChangeShapeType="1"/>
            </p:cNvSpPr>
            <p:nvPr/>
          </p:nvSpPr>
          <p:spPr bwMode="auto">
            <a:xfrm flipH="1">
              <a:off x="8513534" y="2111898"/>
              <a:ext cx="592031" cy="592031"/>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65" name="Line 40"/>
            <p:cNvSpPr>
              <a:spLocks noChangeShapeType="1"/>
            </p:cNvSpPr>
            <p:nvPr/>
          </p:nvSpPr>
          <p:spPr bwMode="auto">
            <a:xfrm flipH="1">
              <a:off x="7672472" y="2113310"/>
              <a:ext cx="600788" cy="600788"/>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sp>
        <p:nvSpPr>
          <p:cNvPr id="846" name="Line 39"/>
          <p:cNvSpPr>
            <a:spLocks noChangeShapeType="1"/>
          </p:cNvSpPr>
          <p:nvPr/>
        </p:nvSpPr>
        <p:spPr bwMode="auto">
          <a:xfrm>
            <a:off x="3931243" y="3647592"/>
            <a:ext cx="0" cy="702082"/>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2" name="标题 1"/>
          <p:cNvSpPr>
            <a:spLocks noGrp="1"/>
          </p:cNvSpPr>
          <p:nvPr>
            <p:ph type="title"/>
          </p:nvPr>
        </p:nvSpPr>
        <p:spPr>
          <a:xfrm>
            <a:off x="487822" y="257614"/>
            <a:ext cx="10515600" cy="617641"/>
          </a:xfrm>
          <a:effectLst/>
        </p:spPr>
        <p:txBody>
          <a:bodyPr/>
          <a:lstStyle/>
          <a:p>
            <a:r>
              <a:rPr lang="zh-CN" altLang="en-US" dirty="0"/>
              <a:t>斜向进位阵列乘法器时延分析</a:t>
            </a:r>
            <a:endParaRPr lang="zh-CN" altLang="en-US" dirty="0"/>
          </a:p>
        </p:txBody>
      </p:sp>
      <p:grpSp>
        <p:nvGrpSpPr>
          <p:cNvPr id="73" name="组合 72"/>
          <p:cNvGrpSpPr/>
          <p:nvPr/>
        </p:nvGrpSpPr>
        <p:grpSpPr>
          <a:xfrm>
            <a:off x="4810746" y="2534079"/>
            <a:ext cx="3973717" cy="307777"/>
            <a:chOff x="4674674" y="2707482"/>
            <a:chExt cx="3973717" cy="307777"/>
          </a:xfrm>
          <a:effectLst/>
        </p:grpSpPr>
        <p:sp>
          <p:nvSpPr>
            <p:cNvPr id="12" name="Text Box 9"/>
            <p:cNvSpPr txBox="1">
              <a:spLocks noChangeArrowheads="1"/>
            </p:cNvSpPr>
            <p:nvPr/>
          </p:nvSpPr>
          <p:spPr bwMode="auto">
            <a:xfrm>
              <a:off x="5481464"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Text Box 10"/>
            <p:cNvSpPr txBox="1">
              <a:spLocks noChangeArrowheads="1"/>
            </p:cNvSpPr>
            <p:nvPr/>
          </p:nvSpPr>
          <p:spPr bwMode="auto">
            <a:xfrm>
              <a:off x="6294638"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Text Box 11"/>
            <p:cNvSpPr txBox="1">
              <a:spLocks noChangeArrowheads="1"/>
            </p:cNvSpPr>
            <p:nvPr/>
          </p:nvSpPr>
          <p:spPr bwMode="auto">
            <a:xfrm>
              <a:off x="7113390"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Text Box 12"/>
            <p:cNvSpPr txBox="1">
              <a:spLocks noChangeArrowheads="1"/>
            </p:cNvSpPr>
            <p:nvPr/>
          </p:nvSpPr>
          <p:spPr bwMode="auto">
            <a:xfrm>
              <a:off x="7932142"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6" name="Text Box 13"/>
            <p:cNvSpPr txBox="1">
              <a:spLocks noChangeArrowheads="1"/>
            </p:cNvSpPr>
            <p:nvPr/>
          </p:nvSpPr>
          <p:spPr bwMode="auto">
            <a:xfrm>
              <a:off x="4674674" y="2707482"/>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4" name="组合 73"/>
          <p:cNvGrpSpPr/>
          <p:nvPr/>
        </p:nvGrpSpPr>
        <p:grpSpPr>
          <a:xfrm>
            <a:off x="3981042" y="3379820"/>
            <a:ext cx="3984669" cy="307777"/>
            <a:chOff x="3844970" y="3586956"/>
            <a:chExt cx="3984669" cy="307777"/>
          </a:xfrm>
          <a:effectLst/>
        </p:grpSpPr>
        <p:sp>
          <p:nvSpPr>
            <p:cNvPr id="18" name="Text Box 15"/>
            <p:cNvSpPr txBox="1">
              <a:spLocks noChangeArrowheads="1"/>
            </p:cNvSpPr>
            <p:nvPr/>
          </p:nvSpPr>
          <p:spPr bwMode="auto">
            <a:xfrm>
              <a:off x="4646099"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9" name="Text Box 16"/>
            <p:cNvSpPr txBox="1">
              <a:spLocks noChangeArrowheads="1"/>
            </p:cNvSpPr>
            <p:nvPr/>
          </p:nvSpPr>
          <p:spPr bwMode="auto">
            <a:xfrm>
              <a:off x="5468764"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0" name="Text Box 17"/>
            <p:cNvSpPr txBox="1">
              <a:spLocks noChangeArrowheads="1"/>
            </p:cNvSpPr>
            <p:nvPr/>
          </p:nvSpPr>
          <p:spPr bwMode="auto">
            <a:xfrm>
              <a:off x="6294638"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1" name="Text Box 18"/>
            <p:cNvSpPr txBox="1">
              <a:spLocks noChangeArrowheads="1"/>
            </p:cNvSpPr>
            <p:nvPr/>
          </p:nvSpPr>
          <p:spPr bwMode="auto">
            <a:xfrm>
              <a:off x="7113390"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2" name="Text Box 19"/>
            <p:cNvSpPr txBox="1">
              <a:spLocks noChangeArrowheads="1"/>
            </p:cNvSpPr>
            <p:nvPr/>
          </p:nvSpPr>
          <p:spPr bwMode="auto">
            <a:xfrm>
              <a:off x="3844970" y="358695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5" name="组合 74"/>
          <p:cNvGrpSpPr/>
          <p:nvPr/>
        </p:nvGrpSpPr>
        <p:grpSpPr>
          <a:xfrm>
            <a:off x="3158672" y="4255493"/>
            <a:ext cx="3988287" cy="307777"/>
            <a:chOff x="3022600" y="4507706"/>
            <a:chExt cx="3988287" cy="307777"/>
          </a:xfrm>
          <a:effectLst/>
        </p:grpSpPr>
        <p:sp>
          <p:nvSpPr>
            <p:cNvPr id="24" name="Text Box 21"/>
            <p:cNvSpPr txBox="1">
              <a:spLocks noChangeArrowheads="1"/>
            </p:cNvSpPr>
            <p:nvPr/>
          </p:nvSpPr>
          <p:spPr bwMode="auto">
            <a:xfrm>
              <a:off x="3835445"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Text Box 22"/>
            <p:cNvSpPr txBox="1">
              <a:spLocks noChangeArrowheads="1"/>
            </p:cNvSpPr>
            <p:nvPr/>
          </p:nvSpPr>
          <p:spPr bwMode="auto">
            <a:xfrm>
              <a:off x="4633399"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Text Box 23"/>
            <p:cNvSpPr txBox="1">
              <a:spLocks noChangeArrowheads="1"/>
            </p:cNvSpPr>
            <p:nvPr/>
          </p:nvSpPr>
          <p:spPr bwMode="auto">
            <a:xfrm>
              <a:off x="5481464"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Text Box 24"/>
            <p:cNvSpPr txBox="1">
              <a:spLocks noChangeArrowheads="1"/>
            </p:cNvSpPr>
            <p:nvPr/>
          </p:nvSpPr>
          <p:spPr bwMode="auto">
            <a:xfrm>
              <a:off x="6294638"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Text Box 25"/>
            <p:cNvSpPr txBox="1">
              <a:spLocks noChangeArrowheads="1"/>
            </p:cNvSpPr>
            <p:nvPr/>
          </p:nvSpPr>
          <p:spPr bwMode="auto">
            <a:xfrm>
              <a:off x="3022600" y="45077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1" name="组合 70"/>
          <p:cNvGrpSpPr/>
          <p:nvPr/>
        </p:nvGrpSpPr>
        <p:grpSpPr>
          <a:xfrm>
            <a:off x="6430710" y="875255"/>
            <a:ext cx="4052179" cy="307777"/>
            <a:chOff x="6294638" y="1124744"/>
            <a:chExt cx="4052179" cy="307777"/>
          </a:xfrm>
          <a:effectLst/>
        </p:grpSpPr>
        <p:sp>
          <p:nvSpPr>
            <p:cNvPr id="30" name="Text Box 27"/>
            <p:cNvSpPr txBox="1">
              <a:spLocks noChangeArrowheads="1"/>
            </p:cNvSpPr>
            <p:nvPr/>
          </p:nvSpPr>
          <p:spPr bwMode="auto">
            <a:xfrm>
              <a:off x="6294638"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1" name="Text Box 28"/>
            <p:cNvSpPr txBox="1">
              <a:spLocks noChangeArrowheads="1"/>
            </p:cNvSpPr>
            <p:nvPr/>
          </p:nvSpPr>
          <p:spPr bwMode="auto">
            <a:xfrm>
              <a:off x="7113390"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Text Box 29"/>
            <p:cNvSpPr txBox="1">
              <a:spLocks noChangeArrowheads="1"/>
            </p:cNvSpPr>
            <p:nvPr/>
          </p:nvSpPr>
          <p:spPr bwMode="auto">
            <a:xfrm>
              <a:off x="7932142"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Text Box 30"/>
            <p:cNvSpPr txBox="1">
              <a:spLocks noChangeArrowheads="1"/>
            </p:cNvSpPr>
            <p:nvPr/>
          </p:nvSpPr>
          <p:spPr bwMode="auto">
            <a:xfrm>
              <a:off x="8750894" y="11247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Text Box 31"/>
            <p:cNvSpPr txBox="1">
              <a:spLocks noChangeArrowheads="1"/>
            </p:cNvSpPr>
            <p:nvPr/>
          </p:nvSpPr>
          <p:spPr bwMode="auto">
            <a:xfrm>
              <a:off x="9569648" y="1124744"/>
              <a:ext cx="7771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80" name="组合 79"/>
          <p:cNvGrpSpPr/>
          <p:nvPr/>
        </p:nvGrpSpPr>
        <p:grpSpPr>
          <a:xfrm>
            <a:off x="2740169" y="5997211"/>
            <a:ext cx="3110905" cy="336550"/>
            <a:chOff x="3114675" y="5691981"/>
            <a:chExt cx="3110905" cy="336550"/>
          </a:xfrm>
          <a:effectLst/>
        </p:grpSpPr>
        <p:grpSp>
          <p:nvGrpSpPr>
            <p:cNvPr id="79" name="组合 78"/>
            <p:cNvGrpSpPr/>
            <p:nvPr/>
          </p:nvGrpSpPr>
          <p:grpSpPr>
            <a:xfrm>
              <a:off x="3114675" y="5691981"/>
              <a:ext cx="2261791" cy="336550"/>
              <a:chOff x="3114675" y="5691981"/>
              <a:chExt cx="2261791" cy="336550"/>
            </a:xfrm>
          </p:grpSpPr>
          <p:sp>
            <p:nvSpPr>
              <p:cNvPr id="37" name="Text Box 34"/>
              <p:cNvSpPr txBox="1">
                <a:spLocks noChangeArrowheads="1"/>
              </p:cNvSpPr>
              <p:nvPr/>
            </p:nvSpPr>
            <p:spPr bwMode="auto">
              <a:xfrm>
                <a:off x="3114675" y="5691981"/>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8</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a:off x="3780234" y="5691981"/>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7</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39" name="Text Box 36"/>
              <p:cNvSpPr txBox="1">
                <a:spLocks noChangeArrowheads="1"/>
              </p:cNvSpPr>
              <p:nvPr/>
            </p:nvSpPr>
            <p:spPr bwMode="auto">
              <a:xfrm>
                <a:off x="4655741" y="569198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6</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40" name="Text Box 37"/>
            <p:cNvSpPr txBox="1">
              <a:spLocks noChangeArrowheads="1"/>
            </p:cNvSpPr>
            <p:nvPr/>
          </p:nvSpPr>
          <p:spPr bwMode="auto">
            <a:xfrm>
              <a:off x="5574705" y="5691981"/>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5</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41" name="Text Box 38"/>
          <p:cNvSpPr txBox="1">
            <a:spLocks noChangeArrowheads="1"/>
          </p:cNvSpPr>
          <p:nvPr/>
        </p:nvSpPr>
        <p:spPr bwMode="auto">
          <a:xfrm>
            <a:off x="6049313" y="5997211"/>
            <a:ext cx="5778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4</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a:off x="6927002" y="5997211"/>
            <a:ext cx="5032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3</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3" name="Text Box 40"/>
          <p:cNvSpPr txBox="1">
            <a:spLocks noChangeArrowheads="1"/>
          </p:cNvSpPr>
          <p:nvPr/>
        </p:nvSpPr>
        <p:spPr bwMode="auto">
          <a:xfrm>
            <a:off x="7672928" y="5997211"/>
            <a:ext cx="576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2</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4" name="Text Box 41"/>
          <p:cNvSpPr txBox="1">
            <a:spLocks noChangeArrowheads="1"/>
          </p:cNvSpPr>
          <p:nvPr/>
        </p:nvSpPr>
        <p:spPr bwMode="auto">
          <a:xfrm>
            <a:off x="8504580" y="5997211"/>
            <a:ext cx="5746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5" name="Text Box 42"/>
          <p:cNvSpPr txBox="1">
            <a:spLocks noChangeArrowheads="1"/>
          </p:cNvSpPr>
          <p:nvPr/>
        </p:nvSpPr>
        <p:spPr bwMode="auto">
          <a:xfrm>
            <a:off x="9427247" y="5997211"/>
            <a:ext cx="504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0</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2" name="Text Box 32"/>
          <p:cNvSpPr txBox="1">
            <a:spLocks noChangeArrowheads="1"/>
          </p:cNvSpPr>
          <p:nvPr/>
        </p:nvSpPr>
        <p:spPr bwMode="auto">
          <a:xfrm>
            <a:off x="1963883" y="5997211"/>
            <a:ext cx="6492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9</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96" name="Group 36"/>
          <p:cNvGrpSpPr/>
          <p:nvPr/>
        </p:nvGrpSpPr>
        <p:grpSpPr bwMode="auto">
          <a:xfrm>
            <a:off x="8889216" y="972290"/>
            <a:ext cx="139244" cy="5024846"/>
            <a:chOff x="13" y="158"/>
            <a:chExt cx="147" cy="2593"/>
          </a:xfrm>
          <a:effectLst/>
        </p:grpSpPr>
        <p:sp>
          <p:nvSpPr>
            <p:cNvPr id="97" name="Line 38"/>
            <p:cNvSpPr>
              <a:spLocks noChangeShapeType="1"/>
            </p:cNvSpPr>
            <p:nvPr/>
          </p:nvSpPr>
          <p:spPr bwMode="auto">
            <a:xfrm>
              <a:off x="20" y="158"/>
              <a:ext cx="140"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98" name="Line 39"/>
            <p:cNvSpPr>
              <a:spLocks noChangeShapeType="1"/>
            </p:cNvSpPr>
            <p:nvPr/>
          </p:nvSpPr>
          <p:spPr bwMode="auto">
            <a:xfrm>
              <a:off x="14" y="161"/>
              <a:ext cx="0" cy="419"/>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81" name="Line 39"/>
            <p:cNvSpPr>
              <a:spLocks noChangeShapeType="1"/>
            </p:cNvSpPr>
            <p:nvPr/>
          </p:nvSpPr>
          <p:spPr bwMode="auto">
            <a:xfrm>
              <a:off x="13" y="761"/>
              <a:ext cx="0" cy="199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nvGrpSpPr>
          <p:cNvPr id="595" name="组合 594"/>
          <p:cNvGrpSpPr/>
          <p:nvPr/>
        </p:nvGrpSpPr>
        <p:grpSpPr>
          <a:xfrm>
            <a:off x="4581692" y="3419136"/>
            <a:ext cx="2820783" cy="431135"/>
            <a:chOff x="7759129" y="1317105"/>
            <a:chExt cx="2820783" cy="431135"/>
          </a:xfrm>
          <a:effectLst/>
        </p:grpSpPr>
        <p:grpSp>
          <p:nvGrpSpPr>
            <p:cNvPr id="596" name="组合 595"/>
            <p:cNvGrpSpPr/>
            <p:nvPr/>
          </p:nvGrpSpPr>
          <p:grpSpPr>
            <a:xfrm>
              <a:off x="9414851" y="1317105"/>
              <a:ext cx="338138" cy="430887"/>
              <a:chOff x="8686490" y="2190704"/>
              <a:chExt cx="338138" cy="430887"/>
            </a:xfrm>
          </p:grpSpPr>
          <p:sp>
            <p:nvSpPr>
              <p:cNvPr id="621"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2" name="文本框 621"/>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97" name="组合 596"/>
            <p:cNvGrpSpPr/>
            <p:nvPr/>
          </p:nvGrpSpPr>
          <p:grpSpPr>
            <a:xfrm>
              <a:off x="8586990" y="1317105"/>
              <a:ext cx="338138" cy="430887"/>
              <a:chOff x="8686490" y="2190704"/>
              <a:chExt cx="338138" cy="430887"/>
            </a:xfrm>
          </p:grpSpPr>
          <p:sp>
            <p:nvSpPr>
              <p:cNvPr id="61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0" name="文本框 61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98" name="组合 597"/>
            <p:cNvGrpSpPr/>
            <p:nvPr/>
          </p:nvGrpSpPr>
          <p:grpSpPr>
            <a:xfrm>
              <a:off x="7759129" y="1317105"/>
              <a:ext cx="338138" cy="430887"/>
              <a:chOff x="8686490" y="2190704"/>
              <a:chExt cx="338138" cy="430887"/>
            </a:xfrm>
          </p:grpSpPr>
          <p:sp>
            <p:nvSpPr>
              <p:cNvPr id="61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8" name="文本框 61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604" name="组合 603"/>
            <p:cNvGrpSpPr/>
            <p:nvPr/>
          </p:nvGrpSpPr>
          <p:grpSpPr>
            <a:xfrm>
              <a:off x="10241774" y="1317353"/>
              <a:ext cx="338138" cy="430887"/>
              <a:chOff x="8686490" y="2190704"/>
              <a:chExt cx="338138" cy="430887"/>
            </a:xfrm>
          </p:grpSpPr>
          <p:sp>
            <p:nvSpPr>
              <p:cNvPr id="60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06" name="文本框 60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grpSp>
        <p:nvGrpSpPr>
          <p:cNvPr id="719" name="Group 36"/>
          <p:cNvGrpSpPr/>
          <p:nvPr/>
        </p:nvGrpSpPr>
        <p:grpSpPr bwMode="auto">
          <a:xfrm>
            <a:off x="8059722" y="976167"/>
            <a:ext cx="133560" cy="5020969"/>
            <a:chOff x="13" y="160"/>
            <a:chExt cx="141" cy="2591"/>
          </a:xfrm>
          <a:effectLst/>
        </p:grpSpPr>
        <p:sp>
          <p:nvSpPr>
            <p:cNvPr id="720" name="Line 38"/>
            <p:cNvSpPr>
              <a:spLocks noChangeShapeType="1"/>
            </p:cNvSpPr>
            <p:nvPr/>
          </p:nvSpPr>
          <p:spPr bwMode="auto">
            <a:xfrm>
              <a:off x="13" y="160"/>
              <a:ext cx="14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1" name="Line 39"/>
            <p:cNvSpPr>
              <a:spLocks noChangeShapeType="1"/>
            </p:cNvSpPr>
            <p:nvPr/>
          </p:nvSpPr>
          <p:spPr bwMode="auto">
            <a:xfrm>
              <a:off x="14" y="161"/>
              <a:ext cx="0" cy="419"/>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2" name="Line 39"/>
            <p:cNvSpPr>
              <a:spLocks noChangeShapeType="1"/>
            </p:cNvSpPr>
            <p:nvPr/>
          </p:nvSpPr>
          <p:spPr bwMode="auto">
            <a:xfrm>
              <a:off x="13" y="1194"/>
              <a:ext cx="0" cy="1557"/>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4"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nvGrpSpPr>
          <p:cNvPr id="727" name="Group 36"/>
          <p:cNvGrpSpPr/>
          <p:nvPr/>
        </p:nvGrpSpPr>
        <p:grpSpPr bwMode="auto">
          <a:xfrm>
            <a:off x="7235852" y="981693"/>
            <a:ext cx="137349" cy="5015156"/>
            <a:chOff x="13" y="165"/>
            <a:chExt cx="145" cy="2588"/>
          </a:xfrm>
          <a:effectLst/>
        </p:grpSpPr>
        <p:sp>
          <p:nvSpPr>
            <p:cNvPr id="728" name="Line 38"/>
            <p:cNvSpPr>
              <a:spLocks noChangeShapeType="1"/>
            </p:cNvSpPr>
            <p:nvPr/>
          </p:nvSpPr>
          <p:spPr bwMode="auto">
            <a:xfrm>
              <a:off x="21" y="165"/>
              <a:ext cx="13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9" name="Line 39"/>
            <p:cNvSpPr>
              <a:spLocks noChangeShapeType="1"/>
            </p:cNvSpPr>
            <p:nvPr/>
          </p:nvSpPr>
          <p:spPr bwMode="auto">
            <a:xfrm>
              <a:off x="14" y="170"/>
              <a:ext cx="0" cy="573"/>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0"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1" name="Line 39"/>
            <p:cNvSpPr>
              <a:spLocks noChangeShapeType="1"/>
            </p:cNvSpPr>
            <p:nvPr/>
          </p:nvSpPr>
          <p:spPr bwMode="auto">
            <a:xfrm>
              <a:off x="13" y="1635"/>
              <a:ext cx="0" cy="111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2"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nvGrpSpPr>
          <p:cNvPr id="733" name="组合 732"/>
          <p:cNvGrpSpPr/>
          <p:nvPr/>
        </p:nvGrpSpPr>
        <p:grpSpPr>
          <a:xfrm>
            <a:off x="6406558" y="977816"/>
            <a:ext cx="127877" cy="5018828"/>
            <a:chOff x="8748116" y="1495448"/>
            <a:chExt cx="127877" cy="5018828"/>
          </a:xfrm>
          <a:effectLst/>
        </p:grpSpPr>
        <p:sp>
          <p:nvSpPr>
            <p:cNvPr id="734" name="Line 39"/>
            <p:cNvSpPr>
              <a:spLocks noChangeShapeType="1"/>
            </p:cNvSpPr>
            <p:nvPr/>
          </p:nvSpPr>
          <p:spPr bwMode="auto">
            <a:xfrm>
              <a:off x="8748975" y="5192430"/>
              <a:ext cx="0" cy="132184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735" name="Group 36"/>
            <p:cNvGrpSpPr/>
            <p:nvPr/>
          </p:nvGrpSpPr>
          <p:grpSpPr bwMode="auto">
            <a:xfrm>
              <a:off x="8748116" y="1495448"/>
              <a:ext cx="127877" cy="3389300"/>
              <a:chOff x="12" y="163"/>
              <a:chExt cx="135" cy="1749"/>
            </a:xfrm>
            <a:effectLst/>
          </p:grpSpPr>
          <p:sp>
            <p:nvSpPr>
              <p:cNvPr id="736" name="Line 38"/>
              <p:cNvSpPr>
                <a:spLocks noChangeShapeType="1"/>
              </p:cNvSpPr>
              <p:nvPr/>
            </p:nvSpPr>
            <p:spPr bwMode="auto">
              <a:xfrm>
                <a:off x="12" y="163"/>
                <a:ext cx="135"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7" name="Line 39"/>
              <p:cNvSpPr>
                <a:spLocks noChangeShapeType="1"/>
              </p:cNvSpPr>
              <p:nvPr/>
            </p:nvSpPr>
            <p:spPr bwMode="auto">
              <a:xfrm>
                <a:off x="14" y="163"/>
                <a:ext cx="0" cy="417"/>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8"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9" name="Line 39"/>
              <p:cNvSpPr>
                <a:spLocks noChangeShapeType="1"/>
              </p:cNvSpPr>
              <p:nvPr/>
            </p:nvSpPr>
            <p:spPr bwMode="auto">
              <a:xfrm>
                <a:off x="14" y="164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0"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grpSp>
        <p:nvGrpSpPr>
          <p:cNvPr id="741" name="组合 740"/>
          <p:cNvGrpSpPr/>
          <p:nvPr/>
        </p:nvGrpSpPr>
        <p:grpSpPr>
          <a:xfrm>
            <a:off x="5557298" y="1942866"/>
            <a:ext cx="9559" cy="3259806"/>
            <a:chOff x="8727203" y="2460498"/>
            <a:chExt cx="9559" cy="3259806"/>
          </a:xfrm>
          <a:effectLst/>
        </p:grpSpPr>
        <p:sp>
          <p:nvSpPr>
            <p:cNvPr id="742" name="Line 39"/>
            <p:cNvSpPr>
              <a:spLocks noChangeShapeType="1"/>
            </p:cNvSpPr>
            <p:nvPr/>
          </p:nvSpPr>
          <p:spPr bwMode="auto">
            <a:xfrm>
              <a:off x="8727203" y="5203316"/>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nvGrpSpPr>
            <p:cNvPr id="743" name="Group 36"/>
            <p:cNvGrpSpPr/>
            <p:nvPr/>
          </p:nvGrpSpPr>
          <p:grpSpPr bwMode="auto">
            <a:xfrm>
              <a:off x="8736762" y="2460498"/>
              <a:ext cx="0" cy="2406810"/>
              <a:chOff x="13" y="661"/>
              <a:chExt cx="0" cy="1242"/>
            </a:xfrm>
            <a:effectLst/>
          </p:grpSpPr>
          <p:sp>
            <p:nvSpPr>
              <p:cNvPr id="746"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7" name="Line 39"/>
              <p:cNvSpPr>
                <a:spLocks noChangeShapeType="1"/>
              </p:cNvSpPr>
              <p:nvPr/>
            </p:nvSpPr>
            <p:spPr bwMode="auto">
              <a:xfrm>
                <a:off x="13" y="1635"/>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8" name="Line 39"/>
              <p:cNvSpPr>
                <a:spLocks noChangeShapeType="1"/>
              </p:cNvSpPr>
              <p:nvPr/>
            </p:nvSpPr>
            <p:spPr bwMode="auto">
              <a:xfrm>
                <a:off x="13" y="661"/>
                <a:ext cx="0" cy="3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grpSp>
      <p:grpSp>
        <p:nvGrpSpPr>
          <p:cNvPr id="749" name="组合 748"/>
          <p:cNvGrpSpPr/>
          <p:nvPr/>
        </p:nvGrpSpPr>
        <p:grpSpPr>
          <a:xfrm>
            <a:off x="3086217" y="2788652"/>
            <a:ext cx="2483583" cy="3207992"/>
            <a:chOff x="7166136" y="3020534"/>
            <a:chExt cx="2483583" cy="3207992"/>
          </a:xfrm>
          <a:effectLst/>
        </p:grpSpPr>
        <p:grpSp>
          <p:nvGrpSpPr>
            <p:cNvPr id="751" name="Group 36"/>
            <p:cNvGrpSpPr/>
            <p:nvPr/>
          </p:nvGrpSpPr>
          <p:grpSpPr bwMode="auto">
            <a:xfrm>
              <a:off x="8830680" y="3020534"/>
              <a:ext cx="12836" cy="1561906"/>
              <a:chOff x="93931" y="950"/>
              <a:chExt cx="12836" cy="806"/>
            </a:xfrm>
            <a:effectLst/>
          </p:grpSpPr>
          <p:sp>
            <p:nvSpPr>
              <p:cNvPr id="754" name="Line 39"/>
              <p:cNvSpPr>
                <a:spLocks noChangeShapeType="1"/>
              </p:cNvSpPr>
              <p:nvPr/>
            </p:nvSpPr>
            <p:spPr bwMode="auto">
              <a:xfrm>
                <a:off x="106767" y="950"/>
                <a:ext cx="0" cy="365"/>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755" name="Line 39"/>
              <p:cNvSpPr>
                <a:spLocks noChangeShapeType="1"/>
              </p:cNvSpPr>
              <p:nvPr/>
            </p:nvSpPr>
            <p:spPr bwMode="auto">
              <a:xfrm>
                <a:off x="93931" y="1488"/>
                <a:ext cx="0" cy="268"/>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sp>
          <p:nvSpPr>
            <p:cNvPr id="850" name="Line 39"/>
            <p:cNvSpPr>
              <a:spLocks noChangeShapeType="1"/>
            </p:cNvSpPr>
            <p:nvPr/>
          </p:nvSpPr>
          <p:spPr bwMode="auto">
            <a:xfrm>
              <a:off x="8015065" y="4931170"/>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51" name="Line 39"/>
            <p:cNvSpPr>
              <a:spLocks noChangeShapeType="1"/>
            </p:cNvSpPr>
            <p:nvPr/>
          </p:nvSpPr>
          <p:spPr bwMode="auto">
            <a:xfrm>
              <a:off x="7174833" y="4747421"/>
              <a:ext cx="0" cy="694601"/>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14" name="Line 39"/>
            <p:cNvSpPr>
              <a:spLocks noChangeShapeType="1"/>
            </p:cNvSpPr>
            <p:nvPr/>
          </p:nvSpPr>
          <p:spPr bwMode="auto">
            <a:xfrm>
              <a:off x="7166136" y="5755762"/>
              <a:ext cx="0" cy="47276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15" name="Line 39"/>
            <p:cNvSpPr>
              <a:spLocks noChangeShapeType="1"/>
            </p:cNvSpPr>
            <p:nvPr/>
          </p:nvSpPr>
          <p:spPr bwMode="auto">
            <a:xfrm>
              <a:off x="7993997" y="5777100"/>
              <a:ext cx="0" cy="451426"/>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16" name="Line 39"/>
            <p:cNvSpPr>
              <a:spLocks noChangeShapeType="1"/>
            </p:cNvSpPr>
            <p:nvPr/>
          </p:nvSpPr>
          <p:spPr bwMode="auto">
            <a:xfrm>
              <a:off x="8821858" y="5798438"/>
              <a:ext cx="0" cy="430088"/>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17" name="Line 39"/>
            <p:cNvSpPr>
              <a:spLocks noChangeShapeType="1"/>
            </p:cNvSpPr>
            <p:nvPr/>
          </p:nvSpPr>
          <p:spPr bwMode="auto">
            <a:xfrm>
              <a:off x="9649719" y="5819776"/>
              <a:ext cx="0" cy="408750"/>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grpSp>
        <p:nvGrpSpPr>
          <p:cNvPr id="820" name="组合 819"/>
          <p:cNvGrpSpPr/>
          <p:nvPr/>
        </p:nvGrpSpPr>
        <p:grpSpPr>
          <a:xfrm>
            <a:off x="5700920" y="2059197"/>
            <a:ext cx="3096350" cy="626093"/>
            <a:chOff x="6009212" y="2104533"/>
            <a:chExt cx="3096350" cy="626093"/>
          </a:xfrm>
          <a:effectLst/>
        </p:grpSpPr>
        <p:sp>
          <p:nvSpPr>
            <p:cNvPr id="824" name="Line 40"/>
            <p:cNvSpPr>
              <a:spLocks noChangeShapeType="1"/>
            </p:cNvSpPr>
            <p:nvPr/>
          </p:nvSpPr>
          <p:spPr bwMode="auto">
            <a:xfrm flipH="1">
              <a:off x="6009212" y="2120045"/>
              <a:ext cx="601876" cy="601876"/>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3" name="Line 40"/>
            <p:cNvSpPr>
              <a:spLocks noChangeShapeType="1"/>
            </p:cNvSpPr>
            <p:nvPr/>
          </p:nvSpPr>
          <p:spPr bwMode="auto">
            <a:xfrm flipH="1">
              <a:off x="6842555" y="2104533"/>
              <a:ext cx="616528" cy="616528"/>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21" name="Line 40"/>
            <p:cNvSpPr>
              <a:spLocks noChangeShapeType="1"/>
            </p:cNvSpPr>
            <p:nvPr/>
          </p:nvSpPr>
          <p:spPr bwMode="auto">
            <a:xfrm flipH="1">
              <a:off x="8486833" y="2111897"/>
              <a:ext cx="618729" cy="618729"/>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2" name="Line 40"/>
            <p:cNvSpPr>
              <a:spLocks noChangeShapeType="1"/>
            </p:cNvSpPr>
            <p:nvPr/>
          </p:nvSpPr>
          <p:spPr bwMode="auto">
            <a:xfrm flipH="1">
              <a:off x="7658972" y="2113309"/>
              <a:ext cx="614287" cy="614287"/>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grpSp>
        <p:nvGrpSpPr>
          <p:cNvPr id="567" name="组合 566"/>
          <p:cNvGrpSpPr/>
          <p:nvPr/>
        </p:nvGrpSpPr>
        <p:grpSpPr>
          <a:xfrm>
            <a:off x="5409553" y="2563646"/>
            <a:ext cx="2820783" cy="431135"/>
            <a:chOff x="8586990" y="1317105"/>
            <a:chExt cx="2820783" cy="431135"/>
          </a:xfrm>
          <a:effectLst/>
        </p:grpSpPr>
        <p:grpSp>
          <p:nvGrpSpPr>
            <p:cNvPr id="568" name="组合 567"/>
            <p:cNvGrpSpPr/>
            <p:nvPr/>
          </p:nvGrpSpPr>
          <p:grpSpPr>
            <a:xfrm>
              <a:off x="9414851" y="1317105"/>
              <a:ext cx="338138" cy="430887"/>
              <a:chOff x="8686490" y="2190704"/>
              <a:chExt cx="338138" cy="430887"/>
            </a:xfrm>
          </p:grpSpPr>
          <p:sp>
            <p:nvSpPr>
              <p:cNvPr id="593"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4" name="文本框 593"/>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69" name="组合 568"/>
            <p:cNvGrpSpPr/>
            <p:nvPr/>
          </p:nvGrpSpPr>
          <p:grpSpPr>
            <a:xfrm>
              <a:off x="8586990" y="1317105"/>
              <a:ext cx="338138" cy="430887"/>
              <a:chOff x="8686490" y="2190704"/>
              <a:chExt cx="338138" cy="430887"/>
            </a:xfrm>
          </p:grpSpPr>
          <p:sp>
            <p:nvSpPr>
              <p:cNvPr id="591"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2" name="文本框 591"/>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75" name="组合 574"/>
            <p:cNvGrpSpPr/>
            <p:nvPr/>
          </p:nvGrpSpPr>
          <p:grpSpPr>
            <a:xfrm>
              <a:off x="11069635" y="1317353"/>
              <a:ext cx="338138" cy="430887"/>
              <a:chOff x="8686490" y="2190704"/>
              <a:chExt cx="338138" cy="430887"/>
            </a:xfrm>
          </p:grpSpPr>
          <p:sp>
            <p:nvSpPr>
              <p:cNvPr id="57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80" name="文本框 57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76" name="组合 575"/>
            <p:cNvGrpSpPr/>
            <p:nvPr/>
          </p:nvGrpSpPr>
          <p:grpSpPr>
            <a:xfrm>
              <a:off x="10241774" y="1317353"/>
              <a:ext cx="338138" cy="430887"/>
              <a:chOff x="8686490" y="2190704"/>
              <a:chExt cx="338138" cy="430887"/>
            </a:xfrm>
          </p:grpSpPr>
          <p:sp>
            <p:nvSpPr>
              <p:cNvPr id="57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78" name="文本框 57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grpSp>
        <p:nvGrpSpPr>
          <p:cNvPr id="566" name="组合 565"/>
          <p:cNvGrpSpPr/>
          <p:nvPr/>
        </p:nvGrpSpPr>
        <p:grpSpPr>
          <a:xfrm>
            <a:off x="6237414" y="1709518"/>
            <a:ext cx="2820783" cy="431135"/>
            <a:chOff x="9414851" y="1317105"/>
            <a:chExt cx="2820783" cy="431135"/>
          </a:xfrm>
          <a:effectLst/>
        </p:grpSpPr>
        <p:grpSp>
          <p:nvGrpSpPr>
            <p:cNvPr id="442" name="组合 441"/>
            <p:cNvGrpSpPr/>
            <p:nvPr/>
          </p:nvGrpSpPr>
          <p:grpSpPr>
            <a:xfrm>
              <a:off x="9414851" y="1317105"/>
              <a:ext cx="338138" cy="430887"/>
              <a:chOff x="8686490" y="2190704"/>
              <a:chExt cx="338138" cy="430887"/>
            </a:xfrm>
          </p:grpSpPr>
          <p:sp>
            <p:nvSpPr>
              <p:cNvPr id="44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446" name="文本框 44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53" name="组合 552"/>
            <p:cNvGrpSpPr/>
            <p:nvPr/>
          </p:nvGrpSpPr>
          <p:grpSpPr>
            <a:xfrm>
              <a:off x="11897496" y="1317353"/>
              <a:ext cx="338138" cy="430887"/>
              <a:chOff x="8686490" y="2190704"/>
              <a:chExt cx="338138" cy="430887"/>
            </a:xfrm>
          </p:grpSpPr>
          <p:sp>
            <p:nvSpPr>
              <p:cNvPr id="554"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55" name="文本框 554"/>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56" name="组合 555"/>
            <p:cNvGrpSpPr/>
            <p:nvPr/>
          </p:nvGrpSpPr>
          <p:grpSpPr>
            <a:xfrm>
              <a:off x="11069635" y="1317353"/>
              <a:ext cx="338138" cy="430887"/>
              <a:chOff x="8686490" y="2190704"/>
              <a:chExt cx="338138" cy="430887"/>
            </a:xfrm>
          </p:grpSpPr>
          <p:sp>
            <p:nvSpPr>
              <p:cNvPr id="55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58" name="文本框 55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559" name="组合 558"/>
            <p:cNvGrpSpPr/>
            <p:nvPr/>
          </p:nvGrpSpPr>
          <p:grpSpPr>
            <a:xfrm>
              <a:off x="10241774" y="1317353"/>
              <a:ext cx="338138" cy="430887"/>
              <a:chOff x="8686490" y="2190704"/>
              <a:chExt cx="338138" cy="430887"/>
            </a:xfrm>
          </p:grpSpPr>
          <p:sp>
            <p:nvSpPr>
              <p:cNvPr id="560"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61" name="文本框 560"/>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grpSp>
        <p:nvGrpSpPr>
          <p:cNvPr id="854" name="Group 36"/>
          <p:cNvGrpSpPr/>
          <p:nvPr/>
        </p:nvGrpSpPr>
        <p:grpSpPr bwMode="auto">
          <a:xfrm>
            <a:off x="9725671" y="989238"/>
            <a:ext cx="127877" cy="5007405"/>
            <a:chOff x="14" y="152"/>
            <a:chExt cx="135" cy="2584"/>
          </a:xfrm>
          <a:effectLst/>
        </p:grpSpPr>
        <p:sp>
          <p:nvSpPr>
            <p:cNvPr id="855" name="Line 38"/>
            <p:cNvSpPr>
              <a:spLocks noChangeShapeType="1"/>
            </p:cNvSpPr>
            <p:nvPr/>
          </p:nvSpPr>
          <p:spPr bwMode="auto">
            <a:xfrm>
              <a:off x="14" y="152"/>
              <a:ext cx="135"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56" name="Line 39"/>
            <p:cNvSpPr>
              <a:spLocks noChangeShapeType="1"/>
            </p:cNvSpPr>
            <p:nvPr/>
          </p:nvSpPr>
          <p:spPr bwMode="auto">
            <a:xfrm>
              <a:off x="14" y="152"/>
              <a:ext cx="0" cy="258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cxnSp>
        <p:nvCxnSpPr>
          <p:cNvPr id="11" name="直接箭头连接符 10"/>
          <p:cNvCxnSpPr/>
          <p:nvPr/>
        </p:nvCxnSpPr>
        <p:spPr>
          <a:xfrm flipH="1">
            <a:off x="8226503" y="1943565"/>
            <a:ext cx="252994" cy="0"/>
          </a:xfrm>
          <a:prstGeom prst="straightConnector1">
            <a:avLst/>
          </a:prstGeom>
          <a:noFill/>
          <a:ln w="12700" cap="sq">
            <a:solidFill>
              <a:srgbClr val="CC0000"/>
            </a:solidFill>
            <a:miter lim="800000"/>
            <a:tailEnd type="triangle" w="med" len="med"/>
          </a:ln>
          <a:effectLst/>
        </p:spPr>
      </p:cxnSp>
      <p:cxnSp>
        <p:nvCxnSpPr>
          <p:cNvPr id="223" name="直接箭头连接符 222"/>
          <p:cNvCxnSpPr/>
          <p:nvPr/>
        </p:nvCxnSpPr>
        <p:spPr>
          <a:xfrm flipH="1">
            <a:off x="9057824" y="1962615"/>
            <a:ext cx="252994" cy="0"/>
          </a:xfrm>
          <a:prstGeom prst="straightConnector1">
            <a:avLst/>
          </a:prstGeom>
          <a:noFill/>
          <a:ln w="12700" cap="sq">
            <a:solidFill>
              <a:srgbClr val="CC0000"/>
            </a:solidFill>
            <a:miter lim="800000"/>
            <a:tailEnd type="triangle" w="med" len="med"/>
          </a:ln>
          <a:effectLst/>
        </p:spPr>
      </p:cxnSp>
      <p:cxnSp>
        <p:nvCxnSpPr>
          <p:cNvPr id="224" name="直接箭头连接符 223"/>
          <p:cNvCxnSpPr/>
          <p:nvPr/>
        </p:nvCxnSpPr>
        <p:spPr>
          <a:xfrm flipH="1">
            <a:off x="7402475" y="1943149"/>
            <a:ext cx="252994" cy="0"/>
          </a:xfrm>
          <a:prstGeom prst="straightConnector1">
            <a:avLst/>
          </a:prstGeom>
          <a:noFill/>
          <a:ln w="12700" cap="sq">
            <a:solidFill>
              <a:srgbClr val="CC0000"/>
            </a:solidFill>
            <a:miter lim="800000"/>
            <a:tailEnd type="triangle" w="med" len="med"/>
          </a:ln>
          <a:effectLst/>
        </p:spPr>
      </p:cxnSp>
      <p:cxnSp>
        <p:nvCxnSpPr>
          <p:cNvPr id="225" name="直接箭头连接符 224"/>
          <p:cNvCxnSpPr/>
          <p:nvPr/>
        </p:nvCxnSpPr>
        <p:spPr>
          <a:xfrm flipH="1">
            <a:off x="6575552" y="1942733"/>
            <a:ext cx="252994" cy="0"/>
          </a:xfrm>
          <a:prstGeom prst="straightConnector1">
            <a:avLst/>
          </a:prstGeom>
          <a:noFill/>
          <a:ln w="12700" cap="sq">
            <a:solidFill>
              <a:srgbClr val="CC0000"/>
            </a:solidFill>
            <a:miter lim="800000"/>
            <a:tailEnd type="triangle" w="med" len="med"/>
          </a:ln>
          <a:effectLst/>
        </p:spPr>
      </p:cxnSp>
      <p:cxnSp>
        <p:nvCxnSpPr>
          <p:cNvPr id="226" name="直接箭头连接符 225"/>
          <p:cNvCxnSpPr/>
          <p:nvPr/>
        </p:nvCxnSpPr>
        <p:spPr>
          <a:xfrm flipH="1">
            <a:off x="5573995" y="1942317"/>
            <a:ext cx="277079" cy="0"/>
          </a:xfrm>
          <a:prstGeom prst="straightConnector1">
            <a:avLst/>
          </a:prstGeom>
          <a:noFill/>
          <a:ln w="12700" cap="sq">
            <a:solidFill>
              <a:srgbClr val="CC0000"/>
            </a:solidFill>
            <a:miter lim="800000"/>
            <a:tailEnd type="none" w="med" len="med"/>
          </a:ln>
          <a:effectLst/>
        </p:spPr>
      </p:cxnSp>
      <p:grpSp>
        <p:nvGrpSpPr>
          <p:cNvPr id="228" name="组合 227"/>
          <p:cNvGrpSpPr/>
          <p:nvPr/>
        </p:nvGrpSpPr>
        <p:grpSpPr>
          <a:xfrm>
            <a:off x="2917148" y="5129048"/>
            <a:ext cx="2821721" cy="430887"/>
            <a:chOff x="6931268" y="1317105"/>
            <a:chExt cx="2821721" cy="430887"/>
          </a:xfrm>
          <a:effectLst/>
        </p:grpSpPr>
        <p:grpSp>
          <p:nvGrpSpPr>
            <p:cNvPr id="229" name="组合 228"/>
            <p:cNvGrpSpPr/>
            <p:nvPr/>
          </p:nvGrpSpPr>
          <p:grpSpPr>
            <a:xfrm>
              <a:off x="9414851" y="1317105"/>
              <a:ext cx="338138" cy="430887"/>
              <a:chOff x="8686490" y="2190704"/>
              <a:chExt cx="338138" cy="430887"/>
            </a:xfrm>
          </p:grpSpPr>
          <p:sp>
            <p:nvSpPr>
              <p:cNvPr id="242"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43" name="文本框 242"/>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230" name="组合 229"/>
            <p:cNvGrpSpPr/>
            <p:nvPr/>
          </p:nvGrpSpPr>
          <p:grpSpPr>
            <a:xfrm>
              <a:off x="8586990" y="1317105"/>
              <a:ext cx="338138" cy="430887"/>
              <a:chOff x="8686490" y="2190704"/>
              <a:chExt cx="338138" cy="430887"/>
            </a:xfrm>
          </p:grpSpPr>
          <p:sp>
            <p:nvSpPr>
              <p:cNvPr id="240"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41" name="文本框 240"/>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231" name="组合 230"/>
            <p:cNvGrpSpPr/>
            <p:nvPr/>
          </p:nvGrpSpPr>
          <p:grpSpPr>
            <a:xfrm>
              <a:off x="7759129" y="1317105"/>
              <a:ext cx="338138" cy="430887"/>
              <a:chOff x="8686490" y="2190704"/>
              <a:chExt cx="338138" cy="430887"/>
            </a:xfrm>
          </p:grpSpPr>
          <p:sp>
            <p:nvSpPr>
              <p:cNvPr id="238"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39" name="文本框 238"/>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232" name="组合 231"/>
            <p:cNvGrpSpPr/>
            <p:nvPr/>
          </p:nvGrpSpPr>
          <p:grpSpPr>
            <a:xfrm>
              <a:off x="6931268" y="1317105"/>
              <a:ext cx="338138" cy="430887"/>
              <a:chOff x="8686490" y="2190704"/>
              <a:chExt cx="338138" cy="430887"/>
            </a:xfrm>
          </p:grpSpPr>
          <p:sp>
            <p:nvSpPr>
              <p:cNvPr id="236"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237" name="文本框 236"/>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sp>
        <p:nvSpPr>
          <p:cNvPr id="244" name="Line 39"/>
          <p:cNvSpPr>
            <a:spLocks noChangeShapeType="1"/>
          </p:cNvSpPr>
          <p:nvPr/>
        </p:nvSpPr>
        <p:spPr bwMode="auto">
          <a:xfrm>
            <a:off x="4750761" y="4690796"/>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250" name="直接箭头连接符 249"/>
          <p:cNvCxnSpPr/>
          <p:nvPr/>
        </p:nvCxnSpPr>
        <p:spPr>
          <a:xfrm flipH="1">
            <a:off x="7395182" y="2801121"/>
            <a:ext cx="252994" cy="0"/>
          </a:xfrm>
          <a:prstGeom prst="straightConnector1">
            <a:avLst/>
          </a:prstGeom>
          <a:noFill/>
          <a:ln w="12700" cap="sq">
            <a:solidFill>
              <a:srgbClr val="CC0000"/>
            </a:solidFill>
            <a:miter lim="800000"/>
            <a:tailEnd type="triangle" w="med" len="med"/>
          </a:ln>
          <a:effectLst/>
        </p:spPr>
      </p:cxnSp>
      <p:cxnSp>
        <p:nvCxnSpPr>
          <p:cNvPr id="251" name="直接箭头连接符 250"/>
          <p:cNvCxnSpPr/>
          <p:nvPr/>
        </p:nvCxnSpPr>
        <p:spPr>
          <a:xfrm flipH="1">
            <a:off x="8226503" y="2820171"/>
            <a:ext cx="252994" cy="0"/>
          </a:xfrm>
          <a:prstGeom prst="straightConnector1">
            <a:avLst/>
          </a:prstGeom>
          <a:noFill/>
          <a:ln w="12700" cap="sq">
            <a:solidFill>
              <a:srgbClr val="CC0000"/>
            </a:solidFill>
            <a:miter lim="800000"/>
            <a:tailEnd type="triangle" w="med" len="med"/>
          </a:ln>
          <a:effectLst/>
        </p:spPr>
      </p:cxnSp>
      <p:cxnSp>
        <p:nvCxnSpPr>
          <p:cNvPr id="252" name="直接箭头连接符 251"/>
          <p:cNvCxnSpPr/>
          <p:nvPr/>
        </p:nvCxnSpPr>
        <p:spPr>
          <a:xfrm flipH="1">
            <a:off x="6571154" y="2800705"/>
            <a:ext cx="252994" cy="0"/>
          </a:xfrm>
          <a:prstGeom prst="straightConnector1">
            <a:avLst/>
          </a:prstGeom>
          <a:noFill/>
          <a:ln w="12700" cap="sq">
            <a:solidFill>
              <a:srgbClr val="CC0000"/>
            </a:solidFill>
            <a:miter lim="800000"/>
            <a:tailEnd type="triangle" w="med" len="med"/>
          </a:ln>
          <a:effectLst/>
        </p:spPr>
      </p:cxnSp>
      <p:cxnSp>
        <p:nvCxnSpPr>
          <p:cNvPr id="253" name="直接箭头连接符 252"/>
          <p:cNvCxnSpPr/>
          <p:nvPr/>
        </p:nvCxnSpPr>
        <p:spPr>
          <a:xfrm flipH="1">
            <a:off x="5744231" y="2800289"/>
            <a:ext cx="252994" cy="0"/>
          </a:xfrm>
          <a:prstGeom prst="straightConnector1">
            <a:avLst/>
          </a:prstGeom>
          <a:noFill/>
          <a:ln w="12700" cap="sq">
            <a:solidFill>
              <a:srgbClr val="CC0000"/>
            </a:solidFill>
            <a:miter lim="800000"/>
            <a:tailEnd type="triangle" w="med" len="med"/>
          </a:ln>
          <a:effectLst/>
        </p:spPr>
      </p:cxnSp>
      <p:cxnSp>
        <p:nvCxnSpPr>
          <p:cNvPr id="254" name="直接箭头连接符 253"/>
          <p:cNvCxnSpPr>
            <a:endCxn id="754" idx="0"/>
          </p:cNvCxnSpPr>
          <p:nvPr/>
        </p:nvCxnSpPr>
        <p:spPr>
          <a:xfrm flipH="1">
            <a:off x="4763597" y="2788652"/>
            <a:ext cx="287463" cy="0"/>
          </a:xfrm>
          <a:prstGeom prst="straightConnector1">
            <a:avLst/>
          </a:prstGeom>
          <a:noFill/>
          <a:ln w="12700" cap="sq">
            <a:solidFill>
              <a:srgbClr val="CC0000"/>
            </a:solidFill>
            <a:miter lim="800000"/>
            <a:tailEnd type="none" w="med" len="med"/>
          </a:ln>
          <a:effectLst/>
        </p:spPr>
      </p:cxnSp>
      <p:cxnSp>
        <p:nvCxnSpPr>
          <p:cNvPr id="256" name="直接箭头连接符 255"/>
          <p:cNvCxnSpPr/>
          <p:nvPr/>
        </p:nvCxnSpPr>
        <p:spPr>
          <a:xfrm flipH="1">
            <a:off x="6576654" y="3648840"/>
            <a:ext cx="252994" cy="0"/>
          </a:xfrm>
          <a:prstGeom prst="straightConnector1">
            <a:avLst/>
          </a:prstGeom>
          <a:noFill/>
          <a:ln w="12700" cap="sq">
            <a:solidFill>
              <a:srgbClr val="CC0000"/>
            </a:solidFill>
            <a:miter lim="800000"/>
            <a:tailEnd type="triangle" w="med" len="med"/>
          </a:ln>
          <a:effectLst/>
        </p:spPr>
      </p:cxnSp>
      <p:cxnSp>
        <p:nvCxnSpPr>
          <p:cNvPr id="257" name="直接箭头连接符 256"/>
          <p:cNvCxnSpPr/>
          <p:nvPr/>
        </p:nvCxnSpPr>
        <p:spPr>
          <a:xfrm flipH="1">
            <a:off x="7407975" y="3667890"/>
            <a:ext cx="252994" cy="0"/>
          </a:xfrm>
          <a:prstGeom prst="straightConnector1">
            <a:avLst/>
          </a:prstGeom>
          <a:noFill/>
          <a:ln w="12700" cap="sq">
            <a:solidFill>
              <a:srgbClr val="CC0000"/>
            </a:solidFill>
            <a:miter lim="800000"/>
            <a:tailEnd type="triangle" w="med" len="med"/>
          </a:ln>
          <a:effectLst/>
        </p:spPr>
      </p:cxnSp>
      <p:cxnSp>
        <p:nvCxnSpPr>
          <p:cNvPr id="258" name="直接箭头连接符 257"/>
          <p:cNvCxnSpPr/>
          <p:nvPr/>
        </p:nvCxnSpPr>
        <p:spPr>
          <a:xfrm flipH="1">
            <a:off x="5752626" y="3648424"/>
            <a:ext cx="252994" cy="0"/>
          </a:xfrm>
          <a:prstGeom prst="straightConnector1">
            <a:avLst/>
          </a:prstGeom>
          <a:noFill/>
          <a:ln w="12700" cap="sq">
            <a:solidFill>
              <a:srgbClr val="CC0000"/>
            </a:solidFill>
            <a:miter lim="800000"/>
            <a:tailEnd type="triangle" w="med" len="med"/>
          </a:ln>
          <a:effectLst/>
        </p:spPr>
      </p:cxnSp>
      <p:cxnSp>
        <p:nvCxnSpPr>
          <p:cNvPr id="259" name="直接箭头连接符 258"/>
          <p:cNvCxnSpPr/>
          <p:nvPr/>
        </p:nvCxnSpPr>
        <p:spPr>
          <a:xfrm flipH="1">
            <a:off x="4925703" y="3648008"/>
            <a:ext cx="252994" cy="0"/>
          </a:xfrm>
          <a:prstGeom prst="straightConnector1">
            <a:avLst/>
          </a:prstGeom>
          <a:noFill/>
          <a:ln w="12700" cap="sq">
            <a:solidFill>
              <a:srgbClr val="CC0000"/>
            </a:solidFill>
            <a:miter lim="800000"/>
            <a:tailEnd type="triangle" w="med" len="med"/>
          </a:ln>
          <a:effectLst/>
        </p:spPr>
      </p:cxnSp>
      <p:cxnSp>
        <p:nvCxnSpPr>
          <p:cNvPr id="260" name="直接箭头连接符 259"/>
          <p:cNvCxnSpPr/>
          <p:nvPr/>
        </p:nvCxnSpPr>
        <p:spPr>
          <a:xfrm flipH="1">
            <a:off x="3931243" y="3647592"/>
            <a:ext cx="291356" cy="0"/>
          </a:xfrm>
          <a:prstGeom prst="straightConnector1">
            <a:avLst/>
          </a:prstGeom>
          <a:noFill/>
          <a:ln w="12700" cap="sq">
            <a:solidFill>
              <a:srgbClr val="CC0000"/>
            </a:solidFill>
            <a:miter lim="800000"/>
            <a:tailEnd type="none" w="med" len="med"/>
          </a:ln>
          <a:effectLst/>
        </p:spPr>
      </p:cxnSp>
      <p:grpSp>
        <p:nvGrpSpPr>
          <p:cNvPr id="271" name="组合 270"/>
          <p:cNvGrpSpPr/>
          <p:nvPr/>
        </p:nvGrpSpPr>
        <p:grpSpPr>
          <a:xfrm>
            <a:off x="2417819" y="4621821"/>
            <a:ext cx="3853743" cy="1374823"/>
            <a:chOff x="5265517" y="2090638"/>
            <a:chExt cx="3853743" cy="1374823"/>
          </a:xfrm>
          <a:effectLst/>
        </p:grpSpPr>
        <p:sp>
          <p:nvSpPr>
            <p:cNvPr id="272" name="Line 40"/>
            <p:cNvSpPr>
              <a:spLocks noChangeShapeType="1"/>
            </p:cNvSpPr>
            <p:nvPr/>
          </p:nvSpPr>
          <p:spPr bwMode="auto">
            <a:xfrm flipH="1">
              <a:off x="6051164" y="2090639"/>
              <a:ext cx="611102" cy="611102"/>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73" name="Line 40"/>
            <p:cNvSpPr>
              <a:spLocks noChangeShapeType="1"/>
            </p:cNvSpPr>
            <p:nvPr/>
          </p:nvSpPr>
          <p:spPr bwMode="auto">
            <a:xfrm flipH="1">
              <a:off x="6870572" y="2090638"/>
              <a:ext cx="624177" cy="624177"/>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274" name="Line 40"/>
            <p:cNvSpPr>
              <a:spLocks noChangeShapeType="1"/>
            </p:cNvSpPr>
            <p:nvPr/>
          </p:nvSpPr>
          <p:spPr bwMode="auto">
            <a:xfrm flipH="1">
              <a:off x="8529992" y="2129433"/>
              <a:ext cx="589268" cy="589268"/>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75" name="Line 40"/>
            <p:cNvSpPr>
              <a:spLocks noChangeShapeType="1"/>
            </p:cNvSpPr>
            <p:nvPr/>
          </p:nvSpPr>
          <p:spPr bwMode="auto">
            <a:xfrm flipH="1">
              <a:off x="7707055" y="2123012"/>
              <a:ext cx="589159" cy="589159"/>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13" name="Line 40"/>
            <p:cNvSpPr>
              <a:spLocks noChangeShapeType="1"/>
            </p:cNvSpPr>
            <p:nvPr/>
          </p:nvSpPr>
          <p:spPr bwMode="auto">
            <a:xfrm flipH="1">
              <a:off x="5265517" y="2947528"/>
              <a:ext cx="517933" cy="517933"/>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cxnSp>
        <p:nvCxnSpPr>
          <p:cNvPr id="277" name="直接箭头连接符 276"/>
          <p:cNvCxnSpPr/>
          <p:nvPr/>
        </p:nvCxnSpPr>
        <p:spPr>
          <a:xfrm flipH="1">
            <a:off x="5747423" y="4516787"/>
            <a:ext cx="252994" cy="0"/>
          </a:xfrm>
          <a:prstGeom prst="straightConnector1">
            <a:avLst/>
          </a:prstGeom>
          <a:noFill/>
          <a:ln w="12700" cap="sq">
            <a:solidFill>
              <a:srgbClr val="CC0000"/>
            </a:solidFill>
            <a:miter lim="800000"/>
            <a:tailEnd type="triangle" w="med" len="med"/>
          </a:ln>
          <a:effectLst/>
        </p:spPr>
      </p:cxnSp>
      <p:cxnSp>
        <p:nvCxnSpPr>
          <p:cNvPr id="278" name="直接箭头连接符 277"/>
          <p:cNvCxnSpPr/>
          <p:nvPr/>
        </p:nvCxnSpPr>
        <p:spPr>
          <a:xfrm flipH="1">
            <a:off x="6578744" y="4535837"/>
            <a:ext cx="252994" cy="0"/>
          </a:xfrm>
          <a:prstGeom prst="straightConnector1">
            <a:avLst/>
          </a:prstGeom>
          <a:noFill/>
          <a:ln w="12700" cap="sq">
            <a:solidFill>
              <a:srgbClr val="CC0000"/>
            </a:solidFill>
            <a:miter lim="800000"/>
            <a:tailEnd type="triangle" w="med" len="med"/>
          </a:ln>
          <a:effectLst/>
        </p:spPr>
      </p:cxnSp>
      <p:cxnSp>
        <p:nvCxnSpPr>
          <p:cNvPr id="279" name="直接箭头连接符 278"/>
          <p:cNvCxnSpPr/>
          <p:nvPr/>
        </p:nvCxnSpPr>
        <p:spPr>
          <a:xfrm flipH="1">
            <a:off x="4923395" y="4516371"/>
            <a:ext cx="252994" cy="0"/>
          </a:xfrm>
          <a:prstGeom prst="straightConnector1">
            <a:avLst/>
          </a:prstGeom>
          <a:noFill/>
          <a:ln w="12700" cap="sq">
            <a:solidFill>
              <a:srgbClr val="CC0000"/>
            </a:solidFill>
            <a:miter lim="800000"/>
            <a:tailEnd type="triangle" w="med" len="med"/>
          </a:ln>
          <a:effectLst/>
        </p:spPr>
      </p:cxnSp>
      <p:cxnSp>
        <p:nvCxnSpPr>
          <p:cNvPr id="280" name="直接箭头连接符 279"/>
          <p:cNvCxnSpPr/>
          <p:nvPr/>
        </p:nvCxnSpPr>
        <p:spPr>
          <a:xfrm flipH="1">
            <a:off x="4096472" y="4515955"/>
            <a:ext cx="252994" cy="0"/>
          </a:xfrm>
          <a:prstGeom prst="straightConnector1">
            <a:avLst/>
          </a:prstGeom>
          <a:noFill/>
          <a:ln w="12700" cap="sq">
            <a:solidFill>
              <a:srgbClr val="CC0000"/>
            </a:solidFill>
            <a:miter lim="800000"/>
            <a:tailEnd type="triangle" w="med" len="med"/>
          </a:ln>
          <a:effectLst/>
        </p:spPr>
      </p:cxnSp>
      <p:cxnSp>
        <p:nvCxnSpPr>
          <p:cNvPr id="281" name="直接箭头连接符 280"/>
          <p:cNvCxnSpPr/>
          <p:nvPr/>
        </p:nvCxnSpPr>
        <p:spPr>
          <a:xfrm flipH="1">
            <a:off x="3094914" y="4515539"/>
            <a:ext cx="292955" cy="0"/>
          </a:xfrm>
          <a:prstGeom prst="straightConnector1">
            <a:avLst/>
          </a:prstGeom>
          <a:noFill/>
          <a:ln w="12700" cap="sq">
            <a:solidFill>
              <a:srgbClr val="CC0000"/>
            </a:solidFill>
            <a:miter lim="800000"/>
            <a:tailEnd type="none" w="med" len="med"/>
          </a:ln>
          <a:effectLst/>
        </p:spPr>
      </p:cxnSp>
      <p:grpSp>
        <p:nvGrpSpPr>
          <p:cNvPr id="285" name="组合 284"/>
          <p:cNvGrpSpPr/>
          <p:nvPr/>
        </p:nvGrpSpPr>
        <p:grpSpPr>
          <a:xfrm>
            <a:off x="4022698" y="3774376"/>
            <a:ext cx="3078361" cy="609565"/>
            <a:chOff x="6027204" y="2104533"/>
            <a:chExt cx="3078361" cy="609565"/>
          </a:xfrm>
          <a:effectLst/>
        </p:grpSpPr>
        <p:sp>
          <p:nvSpPr>
            <p:cNvPr id="286" name="Line 40"/>
            <p:cNvSpPr>
              <a:spLocks noChangeShapeType="1"/>
            </p:cNvSpPr>
            <p:nvPr/>
          </p:nvSpPr>
          <p:spPr bwMode="auto">
            <a:xfrm flipH="1">
              <a:off x="6027204" y="2106678"/>
              <a:ext cx="597251" cy="597251"/>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87" name="Line 40"/>
            <p:cNvSpPr>
              <a:spLocks noChangeShapeType="1"/>
            </p:cNvSpPr>
            <p:nvPr/>
          </p:nvSpPr>
          <p:spPr bwMode="auto">
            <a:xfrm flipH="1">
              <a:off x="6859687" y="2104533"/>
              <a:ext cx="599396" cy="599396"/>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288" name="Line 40"/>
            <p:cNvSpPr>
              <a:spLocks noChangeShapeType="1"/>
            </p:cNvSpPr>
            <p:nvPr/>
          </p:nvSpPr>
          <p:spPr bwMode="auto">
            <a:xfrm flipH="1">
              <a:off x="8513534" y="2111898"/>
              <a:ext cx="592031" cy="592031"/>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89" name="Line 40"/>
            <p:cNvSpPr>
              <a:spLocks noChangeShapeType="1"/>
            </p:cNvSpPr>
            <p:nvPr/>
          </p:nvSpPr>
          <p:spPr bwMode="auto">
            <a:xfrm flipH="1">
              <a:off x="7672472" y="2113310"/>
              <a:ext cx="600788" cy="600788"/>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grpSp>
        <p:nvGrpSpPr>
          <p:cNvPr id="303" name="组合 302"/>
          <p:cNvGrpSpPr/>
          <p:nvPr/>
        </p:nvGrpSpPr>
        <p:grpSpPr>
          <a:xfrm>
            <a:off x="3249732" y="5376226"/>
            <a:ext cx="2727839" cy="2389"/>
            <a:chOff x="5726623" y="1942733"/>
            <a:chExt cx="2727839" cy="2389"/>
          </a:xfrm>
        </p:grpSpPr>
        <p:cxnSp>
          <p:nvCxnSpPr>
            <p:cNvPr id="304" name="直接箭头连接符 303"/>
            <p:cNvCxnSpPr/>
            <p:nvPr/>
          </p:nvCxnSpPr>
          <p:spPr>
            <a:xfrm flipH="1">
              <a:off x="8201468" y="1942733"/>
              <a:ext cx="252994" cy="0"/>
            </a:xfrm>
            <a:prstGeom prst="straightConnector1">
              <a:avLst/>
            </a:prstGeom>
            <a:noFill/>
            <a:ln w="12700" cap="sq">
              <a:solidFill>
                <a:schemeClr val="accent6">
                  <a:lumMod val="75000"/>
                </a:schemeClr>
              </a:solidFill>
              <a:miter lim="800000"/>
              <a:tailEnd type="triangle" w="med" len="med"/>
            </a:ln>
            <a:effectLst/>
          </p:spPr>
        </p:cxnSp>
        <p:cxnSp>
          <p:nvCxnSpPr>
            <p:cNvPr id="306" name="直接箭头连接符 305"/>
            <p:cNvCxnSpPr>
              <a:stCxn id="242" idx="2"/>
            </p:cNvCxnSpPr>
            <p:nvPr/>
          </p:nvCxnSpPr>
          <p:spPr>
            <a:xfrm flipH="1" flipV="1">
              <a:off x="7402475" y="1943149"/>
              <a:ext cx="486033" cy="1973"/>
            </a:xfrm>
            <a:prstGeom prst="straightConnector1">
              <a:avLst/>
            </a:prstGeom>
            <a:noFill/>
            <a:ln w="12700" cap="sq">
              <a:solidFill>
                <a:schemeClr val="accent6">
                  <a:lumMod val="75000"/>
                </a:schemeClr>
              </a:solidFill>
              <a:miter lim="800000"/>
              <a:tailEnd type="triangle" w="med" len="med"/>
            </a:ln>
            <a:effectLst/>
          </p:spPr>
        </p:cxnSp>
        <p:cxnSp>
          <p:nvCxnSpPr>
            <p:cNvPr id="307" name="直接箭头连接符 306"/>
            <p:cNvCxnSpPr>
              <a:stCxn id="240" idx="2"/>
            </p:cNvCxnSpPr>
            <p:nvPr/>
          </p:nvCxnSpPr>
          <p:spPr>
            <a:xfrm flipH="1" flipV="1">
              <a:off x="6575552" y="1942733"/>
              <a:ext cx="485095" cy="2389"/>
            </a:xfrm>
            <a:prstGeom prst="straightConnector1">
              <a:avLst/>
            </a:prstGeom>
            <a:noFill/>
            <a:ln w="12700" cap="sq">
              <a:solidFill>
                <a:schemeClr val="accent6">
                  <a:lumMod val="75000"/>
                </a:schemeClr>
              </a:solidFill>
              <a:miter lim="800000"/>
              <a:tailEnd type="triangle" w="med" len="med"/>
            </a:ln>
            <a:effectLst/>
          </p:spPr>
        </p:cxnSp>
        <p:cxnSp>
          <p:nvCxnSpPr>
            <p:cNvPr id="308" name="直接箭头连接符 307"/>
            <p:cNvCxnSpPr>
              <a:stCxn id="238" idx="2"/>
            </p:cNvCxnSpPr>
            <p:nvPr/>
          </p:nvCxnSpPr>
          <p:spPr>
            <a:xfrm flipH="1" flipV="1">
              <a:off x="5726623" y="1942734"/>
              <a:ext cx="506163" cy="2388"/>
            </a:xfrm>
            <a:prstGeom prst="straightConnector1">
              <a:avLst/>
            </a:prstGeom>
            <a:noFill/>
            <a:ln w="12700" cap="sq">
              <a:solidFill>
                <a:schemeClr val="accent6">
                  <a:lumMod val="75000"/>
                </a:schemeClr>
              </a:solidFill>
              <a:miter lim="800000"/>
              <a:tailEnd type="triangle" w="med" len="med"/>
            </a:ln>
            <a:effectLst/>
          </p:spPr>
        </p:cxnSp>
      </p:grpSp>
      <p:grpSp>
        <p:nvGrpSpPr>
          <p:cNvPr id="623" name="组合 622"/>
          <p:cNvGrpSpPr/>
          <p:nvPr/>
        </p:nvGrpSpPr>
        <p:grpSpPr>
          <a:xfrm>
            <a:off x="3753831" y="4274216"/>
            <a:ext cx="2821721" cy="430887"/>
            <a:chOff x="6931268" y="1317105"/>
            <a:chExt cx="2821721" cy="430887"/>
          </a:xfrm>
          <a:effectLst/>
        </p:grpSpPr>
        <p:grpSp>
          <p:nvGrpSpPr>
            <p:cNvPr id="624" name="组合 623"/>
            <p:cNvGrpSpPr/>
            <p:nvPr/>
          </p:nvGrpSpPr>
          <p:grpSpPr>
            <a:xfrm>
              <a:off x="9414851" y="1317105"/>
              <a:ext cx="338138" cy="430887"/>
              <a:chOff x="8686490" y="2190704"/>
              <a:chExt cx="338138" cy="430887"/>
            </a:xfrm>
          </p:grpSpPr>
          <p:sp>
            <p:nvSpPr>
              <p:cNvPr id="649"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50" name="文本框 649"/>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625" name="组合 624"/>
            <p:cNvGrpSpPr/>
            <p:nvPr/>
          </p:nvGrpSpPr>
          <p:grpSpPr>
            <a:xfrm>
              <a:off x="8586990" y="1317105"/>
              <a:ext cx="338138" cy="430887"/>
              <a:chOff x="8686490" y="2190704"/>
              <a:chExt cx="338138" cy="430887"/>
            </a:xfrm>
          </p:grpSpPr>
          <p:sp>
            <p:nvSpPr>
              <p:cNvPr id="647"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8" name="文本框 647"/>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626" name="组合 625"/>
            <p:cNvGrpSpPr/>
            <p:nvPr/>
          </p:nvGrpSpPr>
          <p:grpSpPr>
            <a:xfrm>
              <a:off x="7759129" y="1317105"/>
              <a:ext cx="338138" cy="430887"/>
              <a:chOff x="8686490" y="2190704"/>
              <a:chExt cx="338138" cy="430887"/>
            </a:xfrm>
          </p:grpSpPr>
          <p:sp>
            <p:nvSpPr>
              <p:cNvPr id="645"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6" name="文本框 645"/>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nvGrpSpPr>
            <p:cNvPr id="627" name="组合 626"/>
            <p:cNvGrpSpPr/>
            <p:nvPr/>
          </p:nvGrpSpPr>
          <p:grpSpPr>
            <a:xfrm>
              <a:off x="6931268" y="1317105"/>
              <a:ext cx="338138" cy="430887"/>
              <a:chOff x="8686490" y="2190704"/>
              <a:chExt cx="338138" cy="430887"/>
            </a:xfrm>
          </p:grpSpPr>
          <p:sp>
            <p:nvSpPr>
              <p:cNvPr id="643" name="Oval 36"/>
              <p:cNvSpPr>
                <a:spLocks noChangeArrowheads="1"/>
              </p:cNvSpPr>
              <p:nvPr/>
            </p:nvSpPr>
            <p:spPr bwMode="auto">
              <a:xfrm>
                <a:off x="8686490" y="227191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4" name="文本框 643"/>
              <p:cNvSpPr txBox="1"/>
              <p:nvPr/>
            </p:nvSpPr>
            <p:spPr>
              <a:xfrm>
                <a:off x="8728627" y="219070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grpSp>
      <p:grpSp>
        <p:nvGrpSpPr>
          <p:cNvPr id="72" name="组合 71"/>
          <p:cNvGrpSpPr/>
          <p:nvPr/>
        </p:nvGrpSpPr>
        <p:grpSpPr>
          <a:xfrm>
            <a:off x="5588961" y="1673824"/>
            <a:ext cx="4061609" cy="307777"/>
            <a:chOff x="5452889" y="1916906"/>
            <a:chExt cx="4061609" cy="307777"/>
          </a:xfrm>
          <a:effectLst/>
        </p:grpSpPr>
        <p:sp>
          <p:nvSpPr>
            <p:cNvPr id="6" name="Text Box 3"/>
            <p:cNvSpPr txBox="1">
              <a:spLocks noChangeArrowheads="1"/>
            </p:cNvSpPr>
            <p:nvPr/>
          </p:nvSpPr>
          <p:spPr bwMode="auto">
            <a:xfrm>
              <a:off x="6294638"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Text Box 4"/>
            <p:cNvSpPr txBox="1">
              <a:spLocks noChangeArrowheads="1"/>
            </p:cNvSpPr>
            <p:nvPr/>
          </p:nvSpPr>
          <p:spPr bwMode="auto">
            <a:xfrm>
              <a:off x="7113390" y="1916906"/>
              <a:ext cx="761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Text Box 5"/>
            <p:cNvSpPr txBox="1">
              <a:spLocks noChangeArrowheads="1"/>
            </p:cNvSpPr>
            <p:nvPr/>
          </p:nvSpPr>
          <p:spPr bwMode="auto">
            <a:xfrm>
              <a:off x="7919442"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Text Box 6"/>
            <p:cNvSpPr txBox="1">
              <a:spLocks noChangeArrowheads="1"/>
            </p:cNvSpPr>
            <p:nvPr/>
          </p:nvSpPr>
          <p:spPr bwMode="auto">
            <a:xfrm>
              <a:off x="8750894"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Text Box 7"/>
            <p:cNvSpPr txBox="1">
              <a:spLocks noChangeArrowheads="1"/>
            </p:cNvSpPr>
            <p:nvPr/>
          </p:nvSpPr>
          <p:spPr bwMode="auto">
            <a:xfrm>
              <a:off x="5452889" y="1916906"/>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201" name="组合 200"/>
          <p:cNvGrpSpPr/>
          <p:nvPr/>
        </p:nvGrpSpPr>
        <p:grpSpPr>
          <a:xfrm>
            <a:off x="6532813" y="1546801"/>
            <a:ext cx="2729382" cy="288825"/>
            <a:chOff x="6009212" y="2457709"/>
            <a:chExt cx="2729382" cy="272917"/>
          </a:xfrm>
          <a:effectLst/>
        </p:grpSpPr>
        <p:sp>
          <p:nvSpPr>
            <p:cNvPr id="202" name="Line 40"/>
            <p:cNvSpPr>
              <a:spLocks noChangeShapeType="1"/>
            </p:cNvSpPr>
            <p:nvPr/>
          </p:nvSpPr>
          <p:spPr bwMode="auto">
            <a:xfrm flipH="1">
              <a:off x="6009212" y="2457709"/>
              <a:ext cx="264211" cy="264211"/>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03" name="Line 40"/>
            <p:cNvSpPr>
              <a:spLocks noChangeShapeType="1"/>
            </p:cNvSpPr>
            <p:nvPr/>
          </p:nvSpPr>
          <p:spPr bwMode="auto">
            <a:xfrm flipH="1">
              <a:off x="6842555" y="2461004"/>
              <a:ext cx="260056" cy="260056"/>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204" name="Line 40"/>
            <p:cNvSpPr>
              <a:spLocks noChangeShapeType="1"/>
            </p:cNvSpPr>
            <p:nvPr/>
          </p:nvSpPr>
          <p:spPr bwMode="auto">
            <a:xfrm flipH="1">
              <a:off x="8486831" y="2478864"/>
              <a:ext cx="251763" cy="251762"/>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205" name="Line 40"/>
            <p:cNvSpPr>
              <a:spLocks noChangeShapeType="1"/>
            </p:cNvSpPr>
            <p:nvPr/>
          </p:nvSpPr>
          <p:spPr bwMode="auto">
            <a:xfrm flipH="1">
              <a:off x="7658972" y="2457709"/>
              <a:ext cx="269886" cy="269886"/>
            </a:xfrm>
            <a:prstGeom prst="line">
              <a:avLst/>
            </a:prstGeom>
            <a:noFill/>
            <a:ln w="12700">
              <a:solidFill>
                <a:schemeClr val="accent6">
                  <a:lumMod val="75000"/>
                </a:schemeClr>
              </a:solidFill>
              <a:round/>
              <a:tailEnd type="triangle" w="med" len="med"/>
            </a:ln>
            <a:effectLst>
              <a:outerShdw blurRad="50800" dist="50800" dir="5400000" algn="ctr" rotWithShape="0">
                <a:schemeClr val="bg1"/>
              </a:outerShdw>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grpSp>
      <p:sp>
        <p:nvSpPr>
          <p:cNvPr id="206" name="Rectangle 151"/>
          <p:cNvSpPr>
            <a:spLocks noChangeArrowheads="1"/>
          </p:cNvSpPr>
          <p:nvPr/>
        </p:nvSpPr>
        <p:spPr bwMode="auto">
          <a:xfrm>
            <a:off x="6730317" y="1333608"/>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sp>
        <p:nvSpPr>
          <p:cNvPr id="207" name="Rectangle 151"/>
          <p:cNvSpPr>
            <a:spLocks noChangeArrowheads="1"/>
          </p:cNvSpPr>
          <p:nvPr/>
        </p:nvSpPr>
        <p:spPr bwMode="auto">
          <a:xfrm>
            <a:off x="7553643" y="1336719"/>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sp>
        <p:nvSpPr>
          <p:cNvPr id="208" name="Rectangle 151"/>
          <p:cNvSpPr>
            <a:spLocks noChangeArrowheads="1"/>
          </p:cNvSpPr>
          <p:nvPr/>
        </p:nvSpPr>
        <p:spPr bwMode="auto">
          <a:xfrm>
            <a:off x="8376969" y="1339830"/>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sp>
        <p:nvSpPr>
          <p:cNvPr id="209" name="Rectangle 151"/>
          <p:cNvSpPr>
            <a:spLocks noChangeArrowheads="1"/>
          </p:cNvSpPr>
          <p:nvPr/>
        </p:nvSpPr>
        <p:spPr bwMode="auto">
          <a:xfrm>
            <a:off x="9200295" y="1342941"/>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sp>
        <p:nvSpPr>
          <p:cNvPr id="210" name="Rectangle 151"/>
          <p:cNvSpPr>
            <a:spLocks noChangeArrowheads="1"/>
          </p:cNvSpPr>
          <p:nvPr/>
        </p:nvSpPr>
        <p:spPr bwMode="auto">
          <a:xfrm>
            <a:off x="5908026" y="5240585"/>
            <a:ext cx="280403" cy="313932"/>
          </a:xfrm>
          <a:prstGeom prst="rect">
            <a:avLst/>
          </a:prstGeom>
          <a:noFill/>
          <a:ln w="9525">
            <a:noFill/>
            <a:miter lim="800000"/>
          </a:ln>
          <a:effectLst/>
        </p:spPr>
        <p:txBody>
          <a:bodyPr wrap="squar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sp>
        <p:nvSpPr>
          <p:cNvPr id="211" name="Rectangle 155"/>
          <p:cNvSpPr txBox="1">
            <a:spLocks noChangeArrowheads="1"/>
          </p:cNvSpPr>
          <p:nvPr/>
        </p:nvSpPr>
        <p:spPr bwMode="auto">
          <a:xfrm>
            <a:off x="418622" y="1263676"/>
            <a:ext cx="4164548" cy="170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2720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729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1864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6436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41008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342900" marR="0" lvl="0" indent="-342900" eaLnBrk="1" fontAlgn="base" hangingPunct="1">
              <a:lnSpc>
                <a:spcPct val="150000"/>
              </a:lnSpc>
              <a:spcBef>
                <a:spcPts val="1000"/>
              </a:spcBef>
              <a:spcAft>
                <a:spcPct val="0"/>
              </a:spcAft>
              <a:buClr>
                <a:srgbClr val="FFC000"/>
              </a:buClr>
              <a:buSzTx/>
              <a:buFont typeface="Wingdings" panose="05000000000000000000" pitchFamily="2" charset="2"/>
              <a:buChar char="n"/>
              <a:defRPr/>
            </a:pPr>
            <a:r>
              <a:rPr lang="en-US" altLang="zh-CN" sz="2400" b="1" dirty="0">
                <a:latin typeface="微软雅黑" panose="020B0503020204020204" pitchFamily="34" charset="-122"/>
                <a:ea typeface="微软雅黑" panose="020B0503020204020204" pitchFamily="34" charset="-122"/>
              </a:rPr>
              <a:t>n*(n-1)</a:t>
            </a:r>
            <a:r>
              <a:rPr lang="zh-CN" altLang="en-US" sz="2400" b="1" dirty="0">
                <a:latin typeface="微软雅黑" panose="020B0503020204020204" pitchFamily="34" charset="-122"/>
                <a:ea typeface="微软雅黑" panose="020B0503020204020204" pitchFamily="34" charset="-122"/>
              </a:rPr>
              <a:t>个全加器</a:t>
            </a:r>
            <a:endParaRPr lang="en-US" altLang="zh-CN" sz="2400" b="1" dirty="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1000"/>
              </a:spcBef>
              <a:buClr>
                <a:srgbClr val="FFC000"/>
              </a:buClr>
              <a:buFont typeface="Wingdings" panose="05000000000000000000" pitchFamily="2" charset="2"/>
              <a:buChar char="n"/>
              <a:defRPr/>
            </a:pPr>
            <a:r>
              <a:rPr lang="en-US" altLang="zh-CN" sz="2400" b="1" dirty="0">
                <a:latin typeface="微软雅黑" panose="020B0503020204020204" pitchFamily="34" charset="-122"/>
                <a:ea typeface="微软雅黑" panose="020B0503020204020204" pitchFamily="34" charset="-122"/>
              </a:rPr>
              <a:t>(n-1)FA+(2(n-1)+4)T+T</a:t>
            </a:r>
            <a:endParaRPr lang="en-US" altLang="zh-CN" sz="2400" b="1" dirty="0">
              <a:latin typeface="微软雅黑" panose="020B0503020204020204" pitchFamily="34" charset="-122"/>
              <a:ea typeface="微软雅黑" panose="020B0503020204020204" pitchFamily="34" charset="-122"/>
            </a:endParaRPr>
          </a:p>
          <a:p>
            <a:pPr marL="781050" lvl="1" indent="-342900" eaLnBrk="1" hangingPunct="1">
              <a:lnSpc>
                <a:spcPct val="150000"/>
              </a:lnSpc>
              <a:spcBef>
                <a:spcPts val="1000"/>
              </a:spcBef>
              <a:buClr>
                <a:srgbClr val="FFC000"/>
              </a:buClr>
              <a:defRPr/>
            </a:pPr>
            <a:r>
              <a:rPr lang="en-US" altLang="zh-CN" sz="1800" b="1" kern="0" dirty="0">
                <a:solidFill>
                  <a:srgbClr val="000000"/>
                </a:solidFill>
                <a:latin typeface="微软雅黑" panose="020B0503020204020204" pitchFamily="34" charset="-122"/>
                <a:ea typeface="微软雅黑" panose="020B0503020204020204" pitchFamily="34" charset="-122"/>
              </a:rPr>
              <a:t>=(8n-3)T</a:t>
            </a:r>
            <a:endParaRPr lang="en-US" altLang="zh-CN" sz="1800" kern="0" dirty="0">
              <a:solidFill>
                <a:srgbClr val="000000"/>
              </a:solidFill>
              <a:latin typeface="Verdana" panose="020B0604030504040204"/>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rgbClr val="CC0000"/>
              </a:buClr>
              <a:buSzTx/>
              <a:buNone/>
              <a:defRPr/>
            </a:pPr>
            <a:endParaRPr kumimoji="0" lang="en-US" altLang="zh-CN" sz="2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endParaRPr>
          </a:p>
        </p:txBody>
      </p:sp>
      <p:grpSp>
        <p:nvGrpSpPr>
          <p:cNvPr id="220" name="组合 219"/>
          <p:cNvGrpSpPr/>
          <p:nvPr/>
        </p:nvGrpSpPr>
        <p:grpSpPr>
          <a:xfrm>
            <a:off x="5692927" y="1790974"/>
            <a:ext cx="3365270" cy="3448277"/>
            <a:chOff x="5692927" y="1790974"/>
            <a:chExt cx="3365270" cy="3448277"/>
          </a:xfrm>
        </p:grpSpPr>
        <p:sp>
          <p:nvSpPr>
            <p:cNvPr id="221" name="Line 40"/>
            <p:cNvSpPr>
              <a:spLocks noChangeShapeType="1"/>
            </p:cNvSpPr>
            <p:nvPr/>
          </p:nvSpPr>
          <p:spPr bwMode="auto">
            <a:xfrm flipH="1">
              <a:off x="7339665" y="2932710"/>
              <a:ext cx="592031" cy="592031"/>
            </a:xfrm>
            <a:prstGeom prst="line">
              <a:avLst/>
            </a:prstGeom>
            <a:noFill/>
            <a:ln w="38100">
              <a:solidFill>
                <a:srgbClr val="FF0000"/>
              </a:solidFill>
              <a:round/>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0000"/>
                </a:solidFill>
                <a:effectLst/>
                <a:uLnTx/>
                <a:uFillTx/>
                <a:ea typeface="微软雅黑" panose="020B0503020204020204" pitchFamily="34" charset="-122"/>
              </a:endParaRPr>
            </a:p>
          </p:txBody>
        </p:sp>
        <p:sp>
          <p:nvSpPr>
            <p:cNvPr id="222" name="Oval 36"/>
            <p:cNvSpPr>
              <a:spLocks noChangeArrowheads="1"/>
            </p:cNvSpPr>
            <p:nvPr/>
          </p:nvSpPr>
          <p:spPr bwMode="auto">
            <a:xfrm>
              <a:off x="7064337" y="350059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endParaRPr>
            </a:p>
          </p:txBody>
        </p:sp>
        <p:sp>
          <p:nvSpPr>
            <p:cNvPr id="227" name="Line 40"/>
            <p:cNvSpPr>
              <a:spLocks noChangeShapeType="1"/>
            </p:cNvSpPr>
            <p:nvPr/>
          </p:nvSpPr>
          <p:spPr bwMode="auto">
            <a:xfrm flipH="1">
              <a:off x="8178541" y="2066561"/>
              <a:ext cx="618729" cy="618729"/>
            </a:xfrm>
            <a:prstGeom prst="line">
              <a:avLst/>
            </a:prstGeom>
            <a:noFill/>
            <a:ln w="38100">
              <a:solidFill>
                <a:srgbClr val="FF0000"/>
              </a:solidFill>
              <a:round/>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0000"/>
                </a:solidFill>
                <a:effectLst/>
                <a:uLnTx/>
                <a:uFillTx/>
                <a:ea typeface="微软雅黑" panose="020B0503020204020204" pitchFamily="34" charset="-122"/>
              </a:endParaRPr>
            </a:p>
          </p:txBody>
        </p:sp>
        <p:sp>
          <p:nvSpPr>
            <p:cNvPr id="233" name="Oval 36"/>
            <p:cNvSpPr>
              <a:spLocks noChangeArrowheads="1"/>
            </p:cNvSpPr>
            <p:nvPr/>
          </p:nvSpPr>
          <p:spPr bwMode="auto">
            <a:xfrm>
              <a:off x="7892198" y="264510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endParaRPr>
            </a:p>
          </p:txBody>
        </p:sp>
        <p:sp>
          <p:nvSpPr>
            <p:cNvPr id="234" name="Oval 36"/>
            <p:cNvSpPr>
              <a:spLocks noChangeArrowheads="1"/>
            </p:cNvSpPr>
            <p:nvPr/>
          </p:nvSpPr>
          <p:spPr bwMode="auto">
            <a:xfrm>
              <a:off x="8720059" y="1790974"/>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endParaRPr>
            </a:p>
          </p:txBody>
        </p:sp>
        <p:sp>
          <p:nvSpPr>
            <p:cNvPr id="235" name="文本框 234"/>
            <p:cNvSpPr txBox="1"/>
            <p:nvPr/>
          </p:nvSpPr>
          <p:spPr>
            <a:xfrm>
              <a:off x="8752325" y="1796569"/>
              <a:ext cx="266700" cy="307777"/>
            </a:xfrm>
            <a:prstGeom prst="rect">
              <a:avLst/>
            </a:prstGeom>
            <a:noFill/>
            <a:ln w="19050">
              <a:noFill/>
            </a:ln>
          </p:spPr>
          <p:txBody>
            <a:bodyPr wrap="square" lIns="0" tIns="0" rIns="0" bIns="0" rtlCol="0">
              <a:spAutoFit/>
            </a:bodyPr>
            <a:lstStyle/>
            <a:p>
              <a:pPr algn="ctr"/>
              <a:r>
                <a:rPr lang="en-US" altLang="zh-CN" sz="2000"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2000" b="1" dirty="0">
                <a:solidFill>
                  <a:srgbClr val="7030A0"/>
                </a:solidFill>
                <a:latin typeface="Segoe UI Black" panose="020B0A02040204020203" pitchFamily="34" charset="0"/>
                <a:cs typeface="Segoe UI Black" panose="020B0A02040204020203" pitchFamily="34" charset="0"/>
              </a:endParaRPr>
            </a:p>
          </p:txBody>
        </p:sp>
        <p:sp>
          <p:nvSpPr>
            <p:cNvPr id="245" name="Line 40"/>
            <p:cNvSpPr>
              <a:spLocks noChangeShapeType="1"/>
            </p:cNvSpPr>
            <p:nvPr/>
          </p:nvSpPr>
          <p:spPr bwMode="auto">
            <a:xfrm flipH="1">
              <a:off x="5692927" y="4649983"/>
              <a:ext cx="589268" cy="589268"/>
            </a:xfrm>
            <a:prstGeom prst="line">
              <a:avLst/>
            </a:prstGeom>
            <a:noFill/>
            <a:ln w="38100">
              <a:solidFill>
                <a:srgbClr val="FF0000"/>
              </a:solidFill>
              <a:round/>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0000"/>
                </a:solidFill>
                <a:effectLst/>
                <a:uLnTx/>
                <a:uFillTx/>
                <a:ea typeface="微软雅黑" panose="020B0503020204020204" pitchFamily="34" charset="-122"/>
              </a:endParaRPr>
            </a:p>
          </p:txBody>
        </p:sp>
        <p:sp>
          <p:nvSpPr>
            <p:cNvPr id="246" name="Line 40"/>
            <p:cNvSpPr>
              <a:spLocks noChangeShapeType="1"/>
            </p:cNvSpPr>
            <p:nvPr/>
          </p:nvSpPr>
          <p:spPr bwMode="auto">
            <a:xfrm flipH="1">
              <a:off x="6509028" y="3792374"/>
              <a:ext cx="592031" cy="592031"/>
            </a:xfrm>
            <a:prstGeom prst="line">
              <a:avLst/>
            </a:prstGeom>
            <a:noFill/>
            <a:ln w="38100">
              <a:solidFill>
                <a:srgbClr val="FF0000"/>
              </a:solidFill>
              <a:round/>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0000"/>
                </a:solidFill>
                <a:effectLst/>
                <a:uLnTx/>
                <a:uFillTx/>
                <a:ea typeface="微软雅黑" panose="020B0503020204020204" pitchFamily="34" charset="-122"/>
              </a:endParaRPr>
            </a:p>
          </p:txBody>
        </p:sp>
        <p:sp>
          <p:nvSpPr>
            <p:cNvPr id="247" name="Oval 36"/>
            <p:cNvSpPr>
              <a:spLocks noChangeArrowheads="1"/>
            </p:cNvSpPr>
            <p:nvPr/>
          </p:nvSpPr>
          <p:spPr bwMode="auto">
            <a:xfrm>
              <a:off x="6237414" y="4355424"/>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endParaRPr>
            </a:p>
          </p:txBody>
        </p:sp>
        <p:sp>
          <p:nvSpPr>
            <p:cNvPr id="248" name="文本框 247"/>
            <p:cNvSpPr txBox="1"/>
            <p:nvPr/>
          </p:nvSpPr>
          <p:spPr>
            <a:xfrm>
              <a:off x="7929691" y="2658694"/>
              <a:ext cx="266700" cy="307777"/>
            </a:xfrm>
            <a:prstGeom prst="rect">
              <a:avLst/>
            </a:prstGeom>
            <a:noFill/>
            <a:ln w="19050">
              <a:noFill/>
            </a:ln>
          </p:spPr>
          <p:txBody>
            <a:bodyPr wrap="square" lIns="0" tIns="0" rIns="0" bIns="0" rtlCol="0">
              <a:spAutoFit/>
            </a:bodyPr>
            <a:lstStyle/>
            <a:p>
              <a:pPr algn="ctr"/>
              <a:r>
                <a:rPr lang="en-US" altLang="zh-CN" sz="2000"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2000" b="1" dirty="0">
                <a:solidFill>
                  <a:srgbClr val="7030A0"/>
                </a:solidFill>
                <a:latin typeface="Segoe UI Black" panose="020B0A02040204020203" pitchFamily="34" charset="0"/>
                <a:cs typeface="Segoe UI Black" panose="020B0A02040204020203" pitchFamily="34" charset="0"/>
              </a:endParaRPr>
            </a:p>
          </p:txBody>
        </p:sp>
        <p:sp>
          <p:nvSpPr>
            <p:cNvPr id="249" name="文本框 248"/>
            <p:cNvSpPr txBox="1"/>
            <p:nvPr/>
          </p:nvSpPr>
          <p:spPr>
            <a:xfrm>
              <a:off x="7105973" y="3517144"/>
              <a:ext cx="266700" cy="307777"/>
            </a:xfrm>
            <a:prstGeom prst="rect">
              <a:avLst/>
            </a:prstGeom>
            <a:noFill/>
            <a:ln w="19050">
              <a:noFill/>
            </a:ln>
          </p:spPr>
          <p:txBody>
            <a:bodyPr wrap="square" lIns="0" tIns="0" rIns="0" bIns="0" rtlCol="0">
              <a:spAutoFit/>
            </a:bodyPr>
            <a:lstStyle/>
            <a:p>
              <a:pPr algn="ctr"/>
              <a:r>
                <a:rPr lang="en-US" altLang="zh-CN" sz="2000"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2000" b="1" dirty="0">
                <a:solidFill>
                  <a:srgbClr val="7030A0"/>
                </a:solidFill>
                <a:latin typeface="Segoe UI Black" panose="020B0A02040204020203" pitchFamily="34" charset="0"/>
                <a:cs typeface="Segoe UI Black" panose="020B0A02040204020203" pitchFamily="34" charset="0"/>
              </a:endParaRPr>
            </a:p>
          </p:txBody>
        </p:sp>
        <p:sp>
          <p:nvSpPr>
            <p:cNvPr id="255" name="文本框 254"/>
            <p:cNvSpPr txBox="1"/>
            <p:nvPr/>
          </p:nvSpPr>
          <p:spPr>
            <a:xfrm>
              <a:off x="6271562" y="4357777"/>
              <a:ext cx="266700" cy="307777"/>
            </a:xfrm>
            <a:prstGeom prst="rect">
              <a:avLst/>
            </a:prstGeom>
            <a:noFill/>
            <a:ln w="19050">
              <a:noFill/>
            </a:ln>
          </p:spPr>
          <p:txBody>
            <a:bodyPr wrap="square" lIns="0" tIns="0" rIns="0" bIns="0" rtlCol="0">
              <a:spAutoFit/>
            </a:bodyPr>
            <a:lstStyle/>
            <a:p>
              <a:pPr algn="ctr"/>
              <a:r>
                <a:rPr lang="en-US" altLang="zh-CN" sz="2000"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2000" b="1" dirty="0">
                <a:solidFill>
                  <a:srgbClr val="7030A0"/>
                </a:solidFill>
                <a:latin typeface="Segoe UI Black" panose="020B0A02040204020203" pitchFamily="34" charset="0"/>
                <a:cs typeface="Segoe UI Black" panose="020B0A02040204020203" pitchFamily="34" charset="0"/>
              </a:endParaRPr>
            </a:p>
          </p:txBody>
        </p:sp>
      </p:grpSp>
      <p:grpSp>
        <p:nvGrpSpPr>
          <p:cNvPr id="266" name="组合 265"/>
          <p:cNvGrpSpPr/>
          <p:nvPr/>
        </p:nvGrpSpPr>
        <p:grpSpPr>
          <a:xfrm>
            <a:off x="2917148" y="5210256"/>
            <a:ext cx="2821721" cy="334962"/>
            <a:chOff x="2917148" y="5210256"/>
            <a:chExt cx="2821721" cy="334962"/>
          </a:xfrm>
        </p:grpSpPr>
        <p:sp>
          <p:nvSpPr>
            <p:cNvPr id="267" name="Oval 36"/>
            <p:cNvSpPr>
              <a:spLocks noChangeArrowheads="1"/>
            </p:cNvSpPr>
            <p:nvPr/>
          </p:nvSpPr>
          <p:spPr bwMode="auto">
            <a:xfrm>
              <a:off x="2917148" y="5210256"/>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endParaRPr>
            </a:p>
          </p:txBody>
        </p:sp>
        <p:cxnSp>
          <p:nvCxnSpPr>
            <p:cNvPr id="268" name="直接箭头连接符 267"/>
            <p:cNvCxnSpPr>
              <a:stCxn id="282" idx="2"/>
            </p:cNvCxnSpPr>
            <p:nvPr/>
          </p:nvCxnSpPr>
          <p:spPr>
            <a:xfrm flipH="1" flipV="1">
              <a:off x="4925584" y="5376642"/>
              <a:ext cx="486033" cy="1973"/>
            </a:xfrm>
            <a:prstGeom prst="straightConnector1">
              <a:avLst/>
            </a:prstGeom>
            <a:noFill/>
            <a:ln w="38100" cap="sq">
              <a:solidFill>
                <a:srgbClr val="FF0000"/>
              </a:solidFill>
              <a:miter lim="800000"/>
              <a:tailEnd type="triangle" w="med" len="med"/>
            </a:ln>
            <a:effectLst/>
          </p:spPr>
        </p:cxnSp>
        <p:cxnSp>
          <p:nvCxnSpPr>
            <p:cNvPr id="269" name="直接箭头连接符 268"/>
            <p:cNvCxnSpPr>
              <a:stCxn id="283" idx="2"/>
            </p:cNvCxnSpPr>
            <p:nvPr/>
          </p:nvCxnSpPr>
          <p:spPr>
            <a:xfrm flipH="1" flipV="1">
              <a:off x="4098662" y="5376227"/>
              <a:ext cx="474208" cy="1510"/>
            </a:xfrm>
            <a:prstGeom prst="straightConnector1">
              <a:avLst/>
            </a:prstGeom>
            <a:noFill/>
            <a:ln w="38100" cap="sq">
              <a:solidFill>
                <a:srgbClr val="FF0000"/>
              </a:solidFill>
              <a:miter lim="800000"/>
              <a:tailEnd type="triangle" w="med" len="med"/>
            </a:ln>
            <a:effectLst/>
          </p:spPr>
        </p:cxnSp>
        <p:cxnSp>
          <p:nvCxnSpPr>
            <p:cNvPr id="270" name="直接箭头连接符 269"/>
            <p:cNvCxnSpPr>
              <a:stCxn id="276" idx="2"/>
            </p:cNvCxnSpPr>
            <p:nvPr/>
          </p:nvCxnSpPr>
          <p:spPr>
            <a:xfrm flipH="1" flipV="1">
              <a:off x="3249732" y="5376227"/>
              <a:ext cx="506163" cy="2388"/>
            </a:xfrm>
            <a:prstGeom prst="straightConnector1">
              <a:avLst/>
            </a:prstGeom>
            <a:noFill/>
            <a:ln w="38100" cap="sq">
              <a:solidFill>
                <a:srgbClr val="FF0000"/>
              </a:solidFill>
              <a:miter lim="800000"/>
              <a:tailEnd type="triangle" w="med" len="med"/>
            </a:ln>
            <a:effectLst/>
          </p:spPr>
        </p:cxnSp>
        <p:sp>
          <p:nvSpPr>
            <p:cNvPr id="276" name="Oval 36"/>
            <p:cNvSpPr>
              <a:spLocks noChangeArrowheads="1"/>
            </p:cNvSpPr>
            <p:nvPr/>
          </p:nvSpPr>
          <p:spPr bwMode="auto">
            <a:xfrm>
              <a:off x="3745009" y="5210256"/>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endParaRPr>
            </a:p>
          </p:txBody>
        </p:sp>
        <p:sp>
          <p:nvSpPr>
            <p:cNvPr id="282" name="Oval 36"/>
            <p:cNvSpPr>
              <a:spLocks noChangeArrowheads="1"/>
            </p:cNvSpPr>
            <p:nvPr/>
          </p:nvSpPr>
          <p:spPr bwMode="auto">
            <a:xfrm>
              <a:off x="5400731" y="5210256"/>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endParaRPr>
            </a:p>
          </p:txBody>
        </p:sp>
        <p:sp>
          <p:nvSpPr>
            <p:cNvPr id="283" name="Oval 36"/>
            <p:cNvSpPr>
              <a:spLocks noChangeArrowheads="1"/>
            </p:cNvSpPr>
            <p:nvPr/>
          </p:nvSpPr>
          <p:spPr bwMode="auto">
            <a:xfrm>
              <a:off x="4572870" y="5210256"/>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endParaRPr>
            </a:p>
          </p:txBody>
        </p:sp>
        <p:sp>
          <p:nvSpPr>
            <p:cNvPr id="284" name="文本框 283"/>
            <p:cNvSpPr txBox="1"/>
            <p:nvPr/>
          </p:nvSpPr>
          <p:spPr>
            <a:xfrm>
              <a:off x="5447784" y="5219676"/>
              <a:ext cx="266700" cy="307777"/>
            </a:xfrm>
            <a:prstGeom prst="rect">
              <a:avLst/>
            </a:prstGeom>
            <a:noFill/>
            <a:ln w="19050">
              <a:noFill/>
            </a:ln>
          </p:spPr>
          <p:txBody>
            <a:bodyPr wrap="square" lIns="0" tIns="0" rIns="0" bIns="0" rtlCol="0">
              <a:spAutoFit/>
            </a:bodyPr>
            <a:lstStyle/>
            <a:p>
              <a:pPr algn="ctr"/>
              <a:r>
                <a:rPr lang="en-US" altLang="zh-CN" sz="2000"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2000" b="1" dirty="0">
                <a:solidFill>
                  <a:srgbClr val="7030A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4610704" y="5230309"/>
              <a:ext cx="266700" cy="307777"/>
            </a:xfrm>
            <a:prstGeom prst="rect">
              <a:avLst/>
            </a:prstGeom>
            <a:noFill/>
            <a:ln w="19050">
              <a:noFill/>
            </a:ln>
          </p:spPr>
          <p:txBody>
            <a:bodyPr wrap="square" lIns="0" tIns="0" rIns="0" bIns="0" rtlCol="0">
              <a:spAutoFit/>
            </a:bodyPr>
            <a:lstStyle/>
            <a:p>
              <a:pPr algn="ctr"/>
              <a:r>
                <a:rPr lang="en-US" altLang="zh-CN" sz="2000"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2000" b="1" dirty="0">
                <a:solidFill>
                  <a:srgbClr val="7030A0"/>
                </a:solidFill>
                <a:latin typeface="Segoe UI Black" panose="020B0A02040204020203" pitchFamily="34" charset="0"/>
                <a:cs typeface="Segoe UI Black" panose="020B0A02040204020203" pitchFamily="34" charset="0"/>
              </a:endParaRPr>
            </a:p>
          </p:txBody>
        </p:sp>
        <p:sp>
          <p:nvSpPr>
            <p:cNvPr id="291" name="文本框 290"/>
            <p:cNvSpPr txBox="1"/>
            <p:nvPr/>
          </p:nvSpPr>
          <p:spPr>
            <a:xfrm>
              <a:off x="3786171" y="5232673"/>
              <a:ext cx="266700" cy="307777"/>
            </a:xfrm>
            <a:prstGeom prst="rect">
              <a:avLst/>
            </a:prstGeom>
            <a:noFill/>
            <a:ln w="19050">
              <a:noFill/>
            </a:ln>
          </p:spPr>
          <p:txBody>
            <a:bodyPr wrap="square" lIns="0" tIns="0" rIns="0" bIns="0" rtlCol="0">
              <a:spAutoFit/>
            </a:bodyPr>
            <a:lstStyle/>
            <a:p>
              <a:pPr algn="ctr"/>
              <a:r>
                <a:rPr lang="en-US" altLang="zh-CN" sz="2000"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2000" b="1" dirty="0">
                <a:solidFill>
                  <a:srgbClr val="7030A0"/>
                </a:solidFill>
                <a:latin typeface="Segoe UI Black" panose="020B0A02040204020203" pitchFamily="34" charset="0"/>
                <a:cs typeface="Segoe UI Black" panose="020B0A02040204020203" pitchFamily="34" charset="0"/>
              </a:endParaRPr>
            </a:p>
          </p:txBody>
        </p:sp>
        <p:sp>
          <p:nvSpPr>
            <p:cNvPr id="292" name="文本框 291"/>
            <p:cNvSpPr txBox="1"/>
            <p:nvPr/>
          </p:nvSpPr>
          <p:spPr>
            <a:xfrm>
              <a:off x="2948873" y="5226055"/>
              <a:ext cx="266700" cy="307777"/>
            </a:xfrm>
            <a:prstGeom prst="rect">
              <a:avLst/>
            </a:prstGeom>
            <a:noFill/>
            <a:ln w="19050">
              <a:noFill/>
            </a:ln>
          </p:spPr>
          <p:txBody>
            <a:bodyPr wrap="square" lIns="0" tIns="0" rIns="0" bIns="0" rtlCol="0">
              <a:spAutoFit/>
            </a:bodyPr>
            <a:lstStyle/>
            <a:p>
              <a:pPr algn="ctr"/>
              <a:r>
                <a:rPr lang="en-US" altLang="zh-CN" sz="2000"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2000" b="1" dirty="0">
                <a:solidFill>
                  <a:srgbClr val="7030A0"/>
                </a:solidFill>
                <a:latin typeface="Segoe UI Black" panose="020B0A02040204020203" pitchFamily="34" charset="0"/>
                <a:cs typeface="Segoe UI Black" panose="020B0A02040204020203" pitchFamily="34" charset="0"/>
              </a:endParaRPr>
            </a:p>
          </p:txBody>
        </p:sp>
      </p:grpSp>
      <p:sp>
        <p:nvSpPr>
          <p:cNvPr id="294" name="文本框 293"/>
          <p:cNvSpPr txBox="1"/>
          <p:nvPr/>
        </p:nvSpPr>
        <p:spPr>
          <a:xfrm>
            <a:off x="247201" y="3245188"/>
            <a:ext cx="3478918" cy="1785104"/>
          </a:xfrm>
          <a:prstGeom prst="rect">
            <a:avLst/>
          </a:prstGeom>
          <a:noFill/>
        </p:spPr>
        <p:txBody>
          <a:bodyPr wrap="square">
            <a:spAutoFit/>
          </a:bodyPr>
          <a:lstStyle/>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斜向：</a:t>
            </a:r>
            <a:r>
              <a:rPr lang="en-US" altLang="zh-CN" sz="2000" b="1" dirty="0">
                <a:solidFill>
                  <a:srgbClr val="C00000"/>
                </a:solidFill>
                <a:latin typeface="微软雅黑" panose="020B0503020204020204" pitchFamily="34" charset="-122"/>
                <a:ea typeface="微软雅黑" panose="020B0503020204020204" pitchFamily="34" charset="-122"/>
              </a:rPr>
              <a:t>2</a:t>
            </a:r>
            <a:r>
              <a:rPr lang="zh-CN" altLang="en-US" sz="2000" b="1" dirty="0">
                <a:solidFill>
                  <a:srgbClr val="C00000"/>
                </a:solidFill>
                <a:latin typeface="微软雅黑" panose="020B0503020204020204" pitchFamily="34" charset="-122"/>
                <a:ea typeface="微软雅黑" panose="020B0503020204020204" pitchFamily="34" charset="-122"/>
              </a:rPr>
              <a:t>个</a:t>
            </a:r>
            <a:r>
              <a:rPr lang="en-US" altLang="zh-CN" sz="2000" b="1" dirty="0">
                <a:solidFill>
                  <a:srgbClr val="C00000"/>
                </a:solidFill>
                <a:latin typeface="微软雅黑" panose="020B0503020204020204" pitchFamily="34" charset="-122"/>
                <a:ea typeface="微软雅黑" panose="020B0503020204020204" pitchFamily="34" charset="-122"/>
              </a:rPr>
              <a:t>n-1</a:t>
            </a:r>
            <a:r>
              <a:rPr lang="zh-CN" altLang="en-US" sz="2000" b="1" dirty="0">
                <a:solidFill>
                  <a:srgbClr val="C00000"/>
                </a:solidFill>
                <a:latin typeface="微软雅黑" panose="020B0503020204020204" pitchFamily="34" charset="-122"/>
                <a:ea typeface="微软雅黑" panose="020B0503020204020204" pitchFamily="34" charset="-122"/>
              </a:rPr>
              <a:t>的</a:t>
            </a:r>
            <a:r>
              <a:rPr lang="zh-CN" altLang="en-US" sz="2000" b="1" dirty="0">
                <a:solidFill>
                  <a:srgbClr val="C00000"/>
                </a:solidFill>
                <a:highlight>
                  <a:srgbClr val="FFFF00"/>
                </a:highlight>
                <a:latin typeface="微软雅黑" panose="020B0503020204020204" pitchFamily="34" charset="-122"/>
                <a:ea typeface="微软雅黑" panose="020B0503020204020204" pitchFamily="34" charset="-122"/>
              </a:rPr>
              <a:t>进位链延时</a:t>
            </a:r>
            <a:endParaRPr lang="en-US" altLang="zh-CN" sz="2000" b="1" dirty="0">
              <a:solidFill>
                <a:srgbClr val="C00000"/>
              </a:solidFill>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T+(6(n-1)-1)T+ (2(n-1)+4)T=(8n-4)T</a:t>
            </a:r>
            <a:endParaRPr lang="zh-CN" altLang="en-US" sz="2000" b="1" dirty="0">
              <a:solidFill>
                <a:srgbClr val="C00000"/>
              </a:solidFill>
              <a:latin typeface="微软雅黑" panose="020B0503020204020204" pitchFamily="34" charset="-122"/>
              <a:ea typeface="微软雅黑" panose="020B0503020204020204" pitchFamily="34" charset="-122"/>
            </a:endParaRPr>
          </a:p>
          <a:p>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95" name="矩形 294"/>
          <p:cNvSpPr/>
          <p:nvPr/>
        </p:nvSpPr>
        <p:spPr>
          <a:xfrm>
            <a:off x="8302262" y="2041471"/>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5T</a:t>
            </a:r>
            <a:endParaRPr lang="zh-CN" altLang="en-US" sz="1400" dirty="0"/>
          </a:p>
        </p:txBody>
      </p:sp>
      <p:sp>
        <p:nvSpPr>
          <p:cNvPr id="296" name="矩形 295"/>
          <p:cNvSpPr/>
          <p:nvPr/>
        </p:nvSpPr>
        <p:spPr>
          <a:xfrm>
            <a:off x="7494099" y="2030654"/>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5T</a:t>
            </a:r>
            <a:endParaRPr lang="zh-CN" altLang="en-US" sz="1400" dirty="0"/>
          </a:p>
        </p:txBody>
      </p:sp>
      <p:sp>
        <p:nvSpPr>
          <p:cNvPr id="297" name="矩形 296"/>
          <p:cNvSpPr/>
          <p:nvPr/>
        </p:nvSpPr>
        <p:spPr>
          <a:xfrm>
            <a:off x="7858276" y="2256505"/>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6T</a:t>
            </a:r>
            <a:endParaRPr lang="zh-CN" altLang="en-US" sz="1400" dirty="0"/>
          </a:p>
        </p:txBody>
      </p:sp>
      <p:sp>
        <p:nvSpPr>
          <p:cNvPr id="298" name="矩形 297"/>
          <p:cNvSpPr/>
          <p:nvPr/>
        </p:nvSpPr>
        <p:spPr>
          <a:xfrm>
            <a:off x="7400678" y="3091555"/>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11T</a:t>
            </a:r>
            <a:endParaRPr lang="zh-CN" altLang="en-US" sz="1400" dirty="0"/>
          </a:p>
        </p:txBody>
      </p:sp>
      <p:sp>
        <p:nvSpPr>
          <p:cNvPr id="299" name="矩形 298"/>
          <p:cNvSpPr/>
          <p:nvPr/>
        </p:nvSpPr>
        <p:spPr>
          <a:xfrm>
            <a:off x="6621257" y="3947716"/>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17T</a:t>
            </a:r>
            <a:endParaRPr lang="zh-CN" altLang="en-US" sz="1400" dirty="0"/>
          </a:p>
        </p:txBody>
      </p:sp>
      <p:sp>
        <p:nvSpPr>
          <p:cNvPr id="300" name="矩形 299"/>
          <p:cNvSpPr/>
          <p:nvPr/>
        </p:nvSpPr>
        <p:spPr>
          <a:xfrm>
            <a:off x="7014853" y="2242866"/>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6T</a:t>
            </a:r>
            <a:endParaRPr lang="zh-CN" altLang="en-US" sz="1400" dirty="0"/>
          </a:p>
        </p:txBody>
      </p:sp>
      <p:sp>
        <p:nvSpPr>
          <p:cNvPr id="301" name="矩形 300"/>
          <p:cNvSpPr/>
          <p:nvPr/>
        </p:nvSpPr>
        <p:spPr>
          <a:xfrm>
            <a:off x="6583202" y="3096846"/>
            <a:ext cx="547865"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11T</a:t>
            </a:r>
            <a:endParaRPr lang="zh-CN" altLang="en-US" sz="1400" dirty="0"/>
          </a:p>
        </p:txBody>
      </p:sp>
      <p:sp>
        <p:nvSpPr>
          <p:cNvPr id="302" name="矩形 301"/>
          <p:cNvSpPr/>
          <p:nvPr/>
        </p:nvSpPr>
        <p:spPr>
          <a:xfrm>
            <a:off x="7000375" y="3087735"/>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12T</a:t>
            </a:r>
            <a:endParaRPr lang="zh-CN" altLang="en-US" sz="1400" dirty="0"/>
          </a:p>
        </p:txBody>
      </p:sp>
      <p:sp>
        <p:nvSpPr>
          <p:cNvPr id="305" name="矩形 304"/>
          <p:cNvSpPr/>
          <p:nvPr/>
        </p:nvSpPr>
        <p:spPr>
          <a:xfrm>
            <a:off x="6206862" y="2239315"/>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6T</a:t>
            </a:r>
            <a:endParaRPr lang="zh-CN" altLang="en-US" sz="1400" dirty="0"/>
          </a:p>
        </p:txBody>
      </p:sp>
      <p:sp>
        <p:nvSpPr>
          <p:cNvPr id="309" name="矩形 308"/>
          <p:cNvSpPr/>
          <p:nvPr/>
        </p:nvSpPr>
        <p:spPr>
          <a:xfrm>
            <a:off x="5846972" y="2172696"/>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5T</a:t>
            </a:r>
            <a:endParaRPr lang="zh-CN" altLang="en-US" sz="1400" dirty="0"/>
          </a:p>
        </p:txBody>
      </p:sp>
      <p:sp>
        <p:nvSpPr>
          <p:cNvPr id="310" name="矩形 309"/>
          <p:cNvSpPr/>
          <p:nvPr/>
        </p:nvSpPr>
        <p:spPr>
          <a:xfrm>
            <a:off x="5065835" y="2999793"/>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7T</a:t>
            </a:r>
            <a:endParaRPr lang="zh-CN" altLang="en-US" sz="1400" dirty="0"/>
          </a:p>
        </p:txBody>
      </p:sp>
      <p:sp>
        <p:nvSpPr>
          <p:cNvPr id="311" name="矩形 310"/>
          <p:cNvSpPr/>
          <p:nvPr/>
        </p:nvSpPr>
        <p:spPr>
          <a:xfrm>
            <a:off x="4165439" y="3872741"/>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9T</a:t>
            </a:r>
            <a:endParaRPr lang="zh-CN" altLang="en-US" sz="1400" dirty="0"/>
          </a:p>
        </p:txBody>
      </p:sp>
      <p:sp>
        <p:nvSpPr>
          <p:cNvPr id="312" name="矩形 311"/>
          <p:cNvSpPr/>
          <p:nvPr/>
        </p:nvSpPr>
        <p:spPr>
          <a:xfrm>
            <a:off x="3269912" y="4748938"/>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11T</a:t>
            </a:r>
            <a:endParaRPr lang="zh-CN" altLang="en-US" sz="1400" dirty="0"/>
          </a:p>
        </p:txBody>
      </p:sp>
      <p:sp>
        <p:nvSpPr>
          <p:cNvPr id="318" name="矩形 317"/>
          <p:cNvSpPr/>
          <p:nvPr/>
        </p:nvSpPr>
        <p:spPr>
          <a:xfrm>
            <a:off x="3719181" y="4789154"/>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12T</a:t>
            </a:r>
            <a:endParaRPr lang="zh-CN" altLang="en-US" sz="1400" dirty="0"/>
          </a:p>
        </p:txBody>
      </p:sp>
      <p:sp>
        <p:nvSpPr>
          <p:cNvPr id="319" name="矩形 318"/>
          <p:cNvSpPr/>
          <p:nvPr/>
        </p:nvSpPr>
        <p:spPr>
          <a:xfrm>
            <a:off x="5802973" y="3934354"/>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17T</a:t>
            </a:r>
            <a:endParaRPr lang="zh-CN" altLang="en-US" sz="1400" dirty="0"/>
          </a:p>
        </p:txBody>
      </p:sp>
      <p:sp>
        <p:nvSpPr>
          <p:cNvPr id="320" name="矩形 319"/>
          <p:cNvSpPr/>
          <p:nvPr/>
        </p:nvSpPr>
        <p:spPr>
          <a:xfrm>
            <a:off x="5780186" y="3065956"/>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11T</a:t>
            </a:r>
            <a:endParaRPr lang="zh-CN" altLang="en-US" sz="1400" dirty="0"/>
          </a:p>
        </p:txBody>
      </p:sp>
      <p:sp>
        <p:nvSpPr>
          <p:cNvPr id="321" name="矩形 320"/>
          <p:cNvSpPr/>
          <p:nvPr/>
        </p:nvSpPr>
        <p:spPr>
          <a:xfrm>
            <a:off x="6182422" y="3073398"/>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12T</a:t>
            </a:r>
            <a:endParaRPr lang="zh-CN" altLang="en-US" sz="1400" dirty="0"/>
          </a:p>
        </p:txBody>
      </p:sp>
      <p:sp>
        <p:nvSpPr>
          <p:cNvPr id="322" name="矩形 321"/>
          <p:cNvSpPr/>
          <p:nvPr/>
        </p:nvSpPr>
        <p:spPr>
          <a:xfrm>
            <a:off x="5350899" y="3080186"/>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8T</a:t>
            </a:r>
            <a:endParaRPr lang="zh-CN" altLang="en-US" sz="1400" dirty="0"/>
          </a:p>
        </p:txBody>
      </p:sp>
      <p:sp>
        <p:nvSpPr>
          <p:cNvPr id="323" name="矩形 322"/>
          <p:cNvSpPr/>
          <p:nvPr/>
        </p:nvSpPr>
        <p:spPr>
          <a:xfrm>
            <a:off x="4959505" y="3944641"/>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13T</a:t>
            </a:r>
            <a:endParaRPr lang="zh-CN" altLang="en-US" sz="1400" dirty="0"/>
          </a:p>
        </p:txBody>
      </p:sp>
      <p:sp>
        <p:nvSpPr>
          <p:cNvPr id="324" name="矩形 323"/>
          <p:cNvSpPr/>
          <p:nvPr/>
        </p:nvSpPr>
        <p:spPr>
          <a:xfrm>
            <a:off x="4533591" y="3934355"/>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10T</a:t>
            </a:r>
            <a:endParaRPr lang="zh-CN" altLang="en-US" sz="1400" dirty="0"/>
          </a:p>
        </p:txBody>
      </p:sp>
      <p:sp>
        <p:nvSpPr>
          <p:cNvPr id="325" name="矩形 324"/>
          <p:cNvSpPr/>
          <p:nvPr/>
        </p:nvSpPr>
        <p:spPr>
          <a:xfrm>
            <a:off x="5374643" y="3935750"/>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14T</a:t>
            </a:r>
            <a:endParaRPr lang="zh-CN" altLang="en-US" sz="1400" dirty="0"/>
          </a:p>
        </p:txBody>
      </p:sp>
      <p:sp>
        <p:nvSpPr>
          <p:cNvPr id="326" name="矩形 325"/>
          <p:cNvSpPr/>
          <p:nvPr/>
        </p:nvSpPr>
        <p:spPr>
          <a:xfrm>
            <a:off x="6213728" y="3925175"/>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18T</a:t>
            </a:r>
            <a:endParaRPr lang="zh-CN" altLang="en-US" sz="1400" dirty="0"/>
          </a:p>
        </p:txBody>
      </p:sp>
      <p:sp>
        <p:nvSpPr>
          <p:cNvPr id="327" name="矩形 326"/>
          <p:cNvSpPr/>
          <p:nvPr/>
        </p:nvSpPr>
        <p:spPr>
          <a:xfrm>
            <a:off x="5837710" y="4775076"/>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23T</a:t>
            </a:r>
            <a:endParaRPr lang="zh-CN" altLang="en-US" sz="1400" dirty="0"/>
          </a:p>
        </p:txBody>
      </p:sp>
      <p:sp>
        <p:nvSpPr>
          <p:cNvPr id="328" name="矩形 327"/>
          <p:cNvSpPr/>
          <p:nvPr/>
        </p:nvSpPr>
        <p:spPr>
          <a:xfrm>
            <a:off x="4987591" y="4776733"/>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19T</a:t>
            </a:r>
            <a:endParaRPr lang="zh-CN" altLang="en-US" sz="1400" dirty="0"/>
          </a:p>
        </p:txBody>
      </p:sp>
      <p:sp>
        <p:nvSpPr>
          <p:cNvPr id="329" name="矩形 328"/>
          <p:cNvSpPr/>
          <p:nvPr/>
        </p:nvSpPr>
        <p:spPr>
          <a:xfrm>
            <a:off x="4200107" y="4765619"/>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15T</a:t>
            </a:r>
            <a:endParaRPr lang="zh-CN" altLang="en-US" sz="1400" dirty="0"/>
          </a:p>
        </p:txBody>
      </p:sp>
      <p:sp>
        <p:nvSpPr>
          <p:cNvPr id="330" name="矩形 329"/>
          <p:cNvSpPr/>
          <p:nvPr/>
        </p:nvSpPr>
        <p:spPr>
          <a:xfrm>
            <a:off x="4561121" y="4785849"/>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16T</a:t>
            </a:r>
            <a:endParaRPr lang="zh-CN" altLang="en-US" sz="1400" dirty="0"/>
          </a:p>
        </p:txBody>
      </p:sp>
      <p:sp>
        <p:nvSpPr>
          <p:cNvPr id="331" name="矩形 330"/>
          <p:cNvSpPr/>
          <p:nvPr/>
        </p:nvSpPr>
        <p:spPr>
          <a:xfrm>
            <a:off x="5363993" y="4775077"/>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20T</a:t>
            </a:r>
            <a:endParaRPr lang="zh-CN" altLang="en-US" sz="1400" dirty="0"/>
          </a:p>
        </p:txBody>
      </p:sp>
      <p:sp>
        <p:nvSpPr>
          <p:cNvPr id="332" name="矩形 331"/>
          <p:cNvSpPr/>
          <p:nvPr/>
        </p:nvSpPr>
        <p:spPr>
          <a:xfrm>
            <a:off x="5003873" y="5208600"/>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28T</a:t>
            </a:r>
            <a:endParaRPr lang="zh-CN" altLang="en-US" sz="1400" dirty="0"/>
          </a:p>
        </p:txBody>
      </p:sp>
      <p:sp>
        <p:nvSpPr>
          <p:cNvPr id="333" name="矩形 332"/>
          <p:cNvSpPr/>
          <p:nvPr/>
        </p:nvSpPr>
        <p:spPr>
          <a:xfrm>
            <a:off x="4137750" y="5228741"/>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30T</a:t>
            </a:r>
            <a:endParaRPr lang="zh-CN" altLang="en-US" sz="1400" dirty="0"/>
          </a:p>
        </p:txBody>
      </p:sp>
      <p:sp>
        <p:nvSpPr>
          <p:cNvPr id="334" name="矩形 333"/>
          <p:cNvSpPr/>
          <p:nvPr/>
        </p:nvSpPr>
        <p:spPr>
          <a:xfrm>
            <a:off x="3296443" y="5218524"/>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32T</a:t>
            </a:r>
            <a:endParaRPr lang="zh-CN" altLang="en-US" sz="1400" dirty="0"/>
          </a:p>
        </p:txBody>
      </p:sp>
      <p:sp>
        <p:nvSpPr>
          <p:cNvPr id="335" name="矩形 334"/>
          <p:cNvSpPr/>
          <p:nvPr/>
        </p:nvSpPr>
        <p:spPr>
          <a:xfrm>
            <a:off x="2455950" y="5616232"/>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34T</a:t>
            </a:r>
            <a:endParaRPr lang="zh-CN" altLang="en-US" sz="1400" dirty="0"/>
          </a:p>
        </p:txBody>
      </p:sp>
      <p:sp>
        <p:nvSpPr>
          <p:cNvPr id="336" name="矩形 335"/>
          <p:cNvSpPr/>
          <p:nvPr/>
        </p:nvSpPr>
        <p:spPr>
          <a:xfrm>
            <a:off x="2898931" y="5643474"/>
            <a:ext cx="533378" cy="307777"/>
          </a:xfrm>
          <a:prstGeom prst="rect">
            <a:avLst/>
          </a:prstGeom>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35T</a:t>
            </a:r>
            <a:endParaRPr lang="zh-CN" altLang="en-US" sz="1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Effect transition="in" filter="wipe(left)">
                                      <p:cBhvr>
                                        <p:cTn id="7" dur="500"/>
                                        <p:tgtEl>
                                          <p:spTgt spid="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Effect transition="in" filter="wipe(left)">
                                      <p:cBhvr>
                                        <p:cTn id="12" dur="500"/>
                                        <p:tgtEl>
                                          <p:spTgt spid="21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11">
                                            <p:txEl>
                                              <p:pRg st="2" end="2"/>
                                            </p:txEl>
                                          </p:spTgt>
                                        </p:tgtEl>
                                        <p:attrNameLst>
                                          <p:attrName>style.visibility</p:attrName>
                                        </p:attrNameLst>
                                      </p:cBhvr>
                                      <p:to>
                                        <p:strVal val="visible"/>
                                      </p:to>
                                    </p:set>
                                    <p:animEffect transition="in" filter="wipe(left)">
                                      <p:cBhvr>
                                        <p:cTn id="15" dur="500"/>
                                        <p:tgtEl>
                                          <p:spTgt spid="2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9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repeatCount="3000" fill="hold" grpId="0" nodeType="click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wipe(left)">
                                      <p:cBhvr>
                                        <p:cTn id="24" dur="500"/>
                                        <p:tgtEl>
                                          <p:spTgt spid="2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repeatCount="3000" fill="hold" grpId="0" nodeType="clickEffect">
                                  <p:stCondLst>
                                    <p:cond delay="0"/>
                                  </p:stCondLst>
                                  <p:childTnLst>
                                    <p:set>
                                      <p:cBhvr>
                                        <p:cTn id="28" dur="1" fill="hold">
                                          <p:stCondLst>
                                            <p:cond delay="0"/>
                                          </p:stCondLst>
                                        </p:cTn>
                                        <p:tgtEl>
                                          <p:spTgt spid="213"/>
                                        </p:tgtEl>
                                        <p:attrNameLst>
                                          <p:attrName>style.visibility</p:attrName>
                                        </p:attrNameLst>
                                      </p:cBhvr>
                                      <p:to>
                                        <p:strVal val="visible"/>
                                      </p:to>
                                    </p:set>
                                    <p:animEffect transition="in" filter="wipe(left)">
                                      <p:cBhvr>
                                        <p:cTn id="29" dur="500"/>
                                        <p:tgtEl>
                                          <p:spTgt spid="2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repeatCount="3000" fill="hold" grpId="0" nodeType="clickEffect">
                                  <p:stCondLst>
                                    <p:cond delay="0"/>
                                  </p:stCondLst>
                                  <p:childTnLst>
                                    <p:set>
                                      <p:cBhvr>
                                        <p:cTn id="33" dur="1" fill="hold">
                                          <p:stCondLst>
                                            <p:cond delay="0"/>
                                          </p:stCondLst>
                                        </p:cTn>
                                        <p:tgtEl>
                                          <p:spTgt spid="214"/>
                                        </p:tgtEl>
                                        <p:attrNameLst>
                                          <p:attrName>style.visibility</p:attrName>
                                        </p:attrNameLst>
                                      </p:cBhvr>
                                      <p:to>
                                        <p:strVal val="visible"/>
                                      </p:to>
                                    </p:set>
                                    <p:animEffect transition="in" filter="wipe(left)">
                                      <p:cBhvr>
                                        <p:cTn id="34" dur="500"/>
                                        <p:tgtEl>
                                          <p:spTgt spid="2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215"/>
                                        </p:tgtEl>
                                        <p:attrNameLst>
                                          <p:attrName>style.visibility</p:attrName>
                                        </p:attrNameLst>
                                      </p:cBhvr>
                                      <p:to>
                                        <p:strVal val="visible"/>
                                      </p:to>
                                    </p:set>
                                    <p:animEffect transition="in" filter="wipe(left)">
                                      <p:cBhvr>
                                        <p:cTn id="39" dur="500"/>
                                        <p:tgtEl>
                                          <p:spTgt spid="2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repeatCount="3000" fill="hold" grpId="0" nodeType="clickEffect">
                                  <p:stCondLst>
                                    <p:cond delay="0"/>
                                  </p:stCondLst>
                                  <p:childTnLst>
                                    <p:set>
                                      <p:cBhvr>
                                        <p:cTn id="43" dur="1" fill="hold">
                                          <p:stCondLst>
                                            <p:cond delay="0"/>
                                          </p:stCondLst>
                                        </p:cTn>
                                        <p:tgtEl>
                                          <p:spTgt spid="216"/>
                                        </p:tgtEl>
                                        <p:attrNameLst>
                                          <p:attrName>style.visibility</p:attrName>
                                        </p:attrNameLst>
                                      </p:cBhvr>
                                      <p:to>
                                        <p:strVal val="visible"/>
                                      </p:to>
                                    </p:set>
                                    <p:animEffect transition="in" filter="wipe(left)">
                                      <p:cBhvr>
                                        <p:cTn id="44" dur="500"/>
                                        <p:tgtEl>
                                          <p:spTgt spid="2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3000" fill="hold" grpId="0" nodeType="clickEffect">
                                  <p:stCondLst>
                                    <p:cond delay="0"/>
                                  </p:stCondLst>
                                  <p:childTnLst>
                                    <p:set>
                                      <p:cBhvr>
                                        <p:cTn id="48" dur="1" fill="hold">
                                          <p:stCondLst>
                                            <p:cond delay="0"/>
                                          </p:stCondLst>
                                        </p:cTn>
                                        <p:tgtEl>
                                          <p:spTgt spid="217"/>
                                        </p:tgtEl>
                                        <p:attrNameLst>
                                          <p:attrName>style.visibility</p:attrName>
                                        </p:attrNameLst>
                                      </p:cBhvr>
                                      <p:to>
                                        <p:strVal val="visible"/>
                                      </p:to>
                                    </p:set>
                                    <p:animEffect transition="in" filter="wipe(left)">
                                      <p:cBhvr>
                                        <p:cTn id="49" dur="500"/>
                                        <p:tgtEl>
                                          <p:spTgt spid="2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grpId="0" nodeType="clickEffect">
                                  <p:stCondLst>
                                    <p:cond delay="0"/>
                                  </p:stCondLst>
                                  <p:childTnLst>
                                    <p:set>
                                      <p:cBhvr>
                                        <p:cTn id="53" dur="1" fill="hold">
                                          <p:stCondLst>
                                            <p:cond delay="0"/>
                                          </p:stCondLst>
                                        </p:cTn>
                                        <p:tgtEl>
                                          <p:spTgt spid="218"/>
                                        </p:tgtEl>
                                        <p:attrNameLst>
                                          <p:attrName>style.visibility</p:attrName>
                                        </p:attrNameLst>
                                      </p:cBhvr>
                                      <p:to>
                                        <p:strVal val="visible"/>
                                      </p:to>
                                    </p:set>
                                    <p:animEffect transition="in" filter="wipe(left)">
                                      <p:cBhvr>
                                        <p:cTn id="54" dur="500"/>
                                        <p:tgtEl>
                                          <p:spTgt spid="2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grpId="0" nodeType="clickEffect">
                                  <p:stCondLst>
                                    <p:cond delay="0"/>
                                  </p:stCondLst>
                                  <p:childTnLst>
                                    <p:set>
                                      <p:cBhvr>
                                        <p:cTn id="58" dur="1" fill="hold">
                                          <p:stCondLst>
                                            <p:cond delay="0"/>
                                          </p:stCondLst>
                                        </p:cTn>
                                        <p:tgtEl>
                                          <p:spTgt spid="219"/>
                                        </p:tgtEl>
                                        <p:attrNameLst>
                                          <p:attrName>style.visibility</p:attrName>
                                        </p:attrNameLst>
                                      </p:cBhvr>
                                      <p:to>
                                        <p:strVal val="visible"/>
                                      </p:to>
                                    </p:set>
                                    <p:animEffect transition="in" filter="wipe(left)">
                                      <p:cBhvr>
                                        <p:cTn id="59" dur="500"/>
                                        <p:tgtEl>
                                          <p:spTgt spid="2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20"/>
                                        </p:tgtEl>
                                        <p:attrNameLst>
                                          <p:attrName>style.visibility</p:attrName>
                                        </p:attrNameLst>
                                      </p:cBhvr>
                                      <p:to>
                                        <p:strVal val="visible"/>
                                      </p:to>
                                    </p:set>
                                    <p:animEffect transition="in" filter="wipe(up)">
                                      <p:cBhvr>
                                        <p:cTn id="64" dur="500"/>
                                        <p:tgtEl>
                                          <p:spTgt spid="22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266"/>
                                        </p:tgtEl>
                                        <p:attrNameLst>
                                          <p:attrName>style.visibility</p:attrName>
                                        </p:attrNameLst>
                                      </p:cBhvr>
                                      <p:to>
                                        <p:strVal val="visible"/>
                                      </p:to>
                                    </p:set>
                                    <p:animEffect transition="in" filter="wipe(right)">
                                      <p:cBhvr>
                                        <p:cTn id="69"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utoUpdateAnimBg="0" uiExpand="1"/>
      <p:bldP spid="218" grpId="0" animBg="1" autoUpdateAnimBg="0" uiExpand="1"/>
      <p:bldP spid="217" grpId="0" animBg="1" autoUpdateAnimBg="0" uiExpand="1"/>
      <p:bldP spid="216" grpId="0" animBg="1" autoUpdateAnimBg="0" uiExpand="1"/>
      <p:bldP spid="215" grpId="0" animBg="1" autoUpdateAnimBg="0" uiExpand="1"/>
      <p:bldP spid="214" grpId="0" animBg="1" autoUpdateAnimBg="0" uiExpand="1"/>
      <p:bldP spid="213" grpId="0" animBg="1" autoUpdateAnimBg="0" uiExpand="1"/>
      <p:bldP spid="212" grpId="0" animBg="1" autoUpdateAnimBg="0" uiExpand="1"/>
      <p:bldP spid="211" grpId="0" autoUpdateAnimBg="0" uiExpand="1" build="p"/>
      <p:bldP spid="29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a:t>
            </a:r>
            <a:r>
              <a:rPr lang="en-US" altLang="zh-CN" dirty="0" err="1">
                <a:sym typeface="Symbol" panose="05050102010706020507" pitchFamily="18" charset="2"/>
              </a:rPr>
              <a:t></a:t>
            </a:r>
            <a:r>
              <a:rPr lang="en-US" altLang="zh-CN" dirty="0" err="1"/>
              <a:t>n</a:t>
            </a:r>
            <a:r>
              <a:rPr lang="zh-CN" altLang="en-US" dirty="0"/>
              <a:t>位原码乘法器框图</a:t>
            </a:r>
            <a:endParaRPr lang="zh-CN" altLang="en-US" dirty="0"/>
          </a:p>
        </p:txBody>
      </p:sp>
      <p:grpSp>
        <p:nvGrpSpPr>
          <p:cNvPr id="5" name="Group 3"/>
          <p:cNvGrpSpPr/>
          <p:nvPr/>
        </p:nvGrpSpPr>
        <p:grpSpPr bwMode="auto">
          <a:xfrm>
            <a:off x="2746376" y="2489201"/>
            <a:ext cx="4410075" cy="1944688"/>
            <a:chOff x="12" y="0"/>
            <a:chExt cx="2778" cy="1225"/>
          </a:xfrm>
        </p:grpSpPr>
        <p:sp>
          <p:nvSpPr>
            <p:cNvPr id="6" name="Freeform 3"/>
            <p:cNvSpPr/>
            <p:nvPr/>
          </p:nvSpPr>
          <p:spPr bwMode="auto">
            <a:xfrm>
              <a:off x="12" y="2"/>
              <a:ext cx="637" cy="1060"/>
            </a:xfrm>
            <a:custGeom>
              <a:avLst/>
              <a:gdLst>
                <a:gd name="T0" fmla="*/ 740 w 608"/>
                <a:gd name="T1" fmla="*/ 0 h 1800"/>
                <a:gd name="T2" fmla="*/ 740 w 608"/>
                <a:gd name="T3" fmla="*/ 38 h 1800"/>
                <a:gd name="T4" fmla="*/ 0 w 608"/>
                <a:gd name="T5" fmla="*/ 38 h 1800"/>
                <a:gd name="T6" fmla="*/ 0 w 608"/>
                <a:gd name="T7" fmla="*/ 924 h 1800"/>
                <a:gd name="T8" fmla="*/ 0 60000 65536"/>
                <a:gd name="T9" fmla="*/ 0 60000 65536"/>
                <a:gd name="T10" fmla="*/ 0 60000 65536"/>
                <a:gd name="T11" fmla="*/ 0 60000 65536"/>
                <a:gd name="T12" fmla="*/ 0 w 608"/>
                <a:gd name="T13" fmla="*/ 0 h 1800"/>
                <a:gd name="T14" fmla="*/ 608 w 608"/>
                <a:gd name="T15" fmla="*/ 1800 h 1800"/>
              </a:gdLst>
              <a:ahLst/>
              <a:cxnLst>
                <a:cxn ang="T8">
                  <a:pos x="T0" y="T1"/>
                </a:cxn>
                <a:cxn ang="T9">
                  <a:pos x="T2" y="T3"/>
                </a:cxn>
                <a:cxn ang="T10">
                  <a:pos x="T4" y="T5"/>
                </a:cxn>
                <a:cxn ang="T11">
                  <a:pos x="T6" y="T7"/>
                </a:cxn>
              </a:cxnLst>
              <a:rect l="T12" t="T13" r="T14" b="T15"/>
              <a:pathLst>
                <a:path w="608" h="1800">
                  <a:moveTo>
                    <a:pt x="608" y="0"/>
                  </a:moveTo>
                  <a:lnTo>
                    <a:pt x="608" y="75"/>
                  </a:lnTo>
                  <a:lnTo>
                    <a:pt x="0" y="75"/>
                  </a:lnTo>
                  <a:lnTo>
                    <a:pt x="0" y="1800"/>
                  </a:lnTo>
                </a:path>
              </a:pathLst>
            </a:custGeom>
            <a:noFill/>
            <a:ln w="19050" cmpd="sng">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黑体" panose="02010609060101010101" pitchFamily="49" charset="-122"/>
                <a:ea typeface="黑体" panose="02010609060101010101" pitchFamily="49" charset="-122"/>
              </a:endParaRPr>
            </a:p>
          </p:txBody>
        </p:sp>
        <p:grpSp>
          <p:nvGrpSpPr>
            <p:cNvPr id="7" name="Group 5"/>
            <p:cNvGrpSpPr/>
            <p:nvPr/>
          </p:nvGrpSpPr>
          <p:grpSpPr bwMode="auto">
            <a:xfrm>
              <a:off x="205" y="0"/>
              <a:ext cx="2585" cy="1225"/>
              <a:chOff x="0" y="0"/>
              <a:chExt cx="2585" cy="1225"/>
            </a:xfrm>
          </p:grpSpPr>
          <p:sp>
            <p:nvSpPr>
              <p:cNvPr id="8" name="Line 5"/>
              <p:cNvSpPr>
                <a:spLocks noChangeShapeType="1"/>
              </p:cNvSpPr>
              <p:nvPr/>
            </p:nvSpPr>
            <p:spPr bwMode="auto">
              <a:xfrm flipV="1">
                <a:off x="0" y="181"/>
                <a:ext cx="0" cy="1044"/>
              </a:xfrm>
              <a:prstGeom prst="line">
                <a:avLst/>
              </a:prstGeom>
              <a:noFill/>
              <a:ln w="19050">
                <a:solidFill>
                  <a:srgbClr val="0000CC"/>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9" name="Line 6"/>
              <p:cNvSpPr>
                <a:spLocks noChangeShapeType="1"/>
              </p:cNvSpPr>
              <p:nvPr/>
            </p:nvSpPr>
            <p:spPr bwMode="auto">
              <a:xfrm>
                <a:off x="0" y="181"/>
                <a:ext cx="2585" cy="0"/>
              </a:xfrm>
              <a:prstGeom prst="line">
                <a:avLst/>
              </a:prstGeom>
              <a:noFill/>
              <a:ln w="19050">
                <a:solidFill>
                  <a:srgbClr val="0000CC"/>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0" name="Line 7"/>
              <p:cNvSpPr>
                <a:spLocks noChangeShapeType="1"/>
              </p:cNvSpPr>
              <p:nvPr/>
            </p:nvSpPr>
            <p:spPr bwMode="auto">
              <a:xfrm flipV="1">
                <a:off x="2585" y="0"/>
                <a:ext cx="0" cy="181"/>
              </a:xfrm>
              <a:prstGeom prst="line">
                <a:avLst/>
              </a:prstGeom>
              <a:noFill/>
              <a:ln w="19050">
                <a:solidFill>
                  <a:srgbClr val="0000CC"/>
                </a:solidFill>
                <a:rou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grpSp>
      </p:grpSp>
      <p:sp>
        <p:nvSpPr>
          <p:cNvPr id="11" name="Text Box 10"/>
          <p:cNvSpPr txBox="1">
            <a:spLocks noChangeArrowheads="1"/>
          </p:cNvSpPr>
          <p:nvPr/>
        </p:nvSpPr>
        <p:spPr bwMode="auto">
          <a:xfrm>
            <a:off x="3748089" y="3014663"/>
            <a:ext cx="5716587" cy="577850"/>
          </a:xfrm>
          <a:prstGeom prst="rect">
            <a:avLst/>
          </a:prstGeom>
          <a:solidFill>
            <a:srgbClr val="99FFCC"/>
          </a:solidFill>
          <a:ln w="9525" cmpd="sng">
            <a:solidFill>
              <a:schemeClr val="accent2"/>
            </a:solidFill>
            <a:miter lim="800000"/>
          </a:ln>
          <a:effectLst>
            <a:outerShdw blurRad="50800" dist="38100" dir="5400000" algn="t" rotWithShape="0">
              <a:prstClr val="black">
                <a:alpha val="40000"/>
              </a:prstClr>
            </a:outerShdw>
          </a:effectLst>
        </p:spPr>
        <p:txBody>
          <a:bodyPr anchor="ctr" anchorCtr="1"/>
          <a:lstStyle/>
          <a:p>
            <a:pPr marL="342900" indent="-342900" algn="ctr">
              <a:lnSpc>
                <a:spcPct val="80000"/>
              </a:lnSpc>
              <a:spcBef>
                <a:spcPct val="20000"/>
              </a:spcBef>
              <a:buClr>
                <a:schemeClr val="hlink"/>
              </a:buClr>
              <a:buSzPct val="65000"/>
              <a:defRPr/>
            </a:pPr>
            <a:r>
              <a:rPr lang="zh-CN" altLang="en-US" sz="2000" b="1" dirty="0">
                <a:solidFill>
                  <a:srgbClr val="C00000"/>
                </a:solidFill>
                <a:latin typeface="微软雅黑" panose="020B0503020204020204" pitchFamily="34" charset="-122"/>
                <a:ea typeface="微软雅黑" panose="020B0503020204020204" pitchFamily="34" charset="-122"/>
              </a:rPr>
              <a:t>相加数产生部件</a:t>
            </a:r>
            <a:endParaRPr lang="zh-CN" altLang="en-US" sz="2000" b="1" dirty="0">
              <a:solidFill>
                <a:srgbClr val="C0000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3073400" y="2061369"/>
            <a:ext cx="3339902" cy="439738"/>
          </a:xfrm>
          <a:prstGeom prst="rect">
            <a:avLst/>
          </a:prstGeom>
          <a:noFill/>
          <a:ln w="9525">
            <a:noFill/>
            <a:miter lim="800000"/>
          </a:ln>
        </p:spPr>
        <p:txBody>
          <a:bodyPr lIns="0" tIns="0" rIns="0" bIns="0"/>
          <a:lstStyle/>
          <a:p>
            <a:pPr marL="342900" indent="-342900" algn="just">
              <a:lnSpc>
                <a:spcPct val="80000"/>
              </a:lnSpc>
              <a:spcBef>
                <a:spcPct val="20000"/>
              </a:spcBef>
              <a:buClr>
                <a:schemeClr val="hlink"/>
              </a:buClr>
              <a:buSzPct val="65000"/>
              <a:defRPr/>
            </a:pPr>
            <a:r>
              <a:rPr lang="en-US" sz="2000" dirty="0">
                <a:latin typeface="Segoe UI Black" panose="020B0A02040204020203" pitchFamily="34" charset="0"/>
                <a:ea typeface="Segoe UI Black" panose="020B0A02040204020203" pitchFamily="34" charset="0"/>
                <a:cs typeface="Segoe UI Black" panose="020B0A02040204020203" pitchFamily="34" charset="0"/>
              </a:rPr>
              <a:t>A =  </a:t>
            </a:r>
            <a:r>
              <a:rPr lang="en-US" sz="2000" dirty="0" err="1">
                <a:solidFill>
                  <a:srgbClr val="0000CC"/>
                </a:solidFill>
                <a:latin typeface="Segoe UI Black" panose="020B0A02040204020203" pitchFamily="34" charset="0"/>
                <a:ea typeface="Segoe UI Black" panose="020B0A02040204020203" pitchFamily="34" charset="0"/>
                <a:cs typeface="Segoe UI Black" panose="020B0A02040204020203" pitchFamily="34" charset="0"/>
              </a:rPr>
              <a:t>a</a:t>
            </a:r>
            <a:r>
              <a:rPr lang="en-US" sz="2000" baseline="-25000" dirty="0" err="1">
                <a:solidFill>
                  <a:srgbClr val="0000CC"/>
                </a:solidFill>
                <a:latin typeface="Segoe UI Black" panose="020B0A02040204020203" pitchFamily="34" charset="0"/>
                <a:ea typeface="Segoe UI Black" panose="020B0A02040204020203" pitchFamily="34" charset="0"/>
                <a:cs typeface="Segoe UI Black" panose="020B0A02040204020203" pitchFamily="34" charset="0"/>
              </a:rPr>
              <a:t>f</a:t>
            </a:r>
            <a:r>
              <a:rPr lang="en-US" sz="2000" dirty="0">
                <a:latin typeface="Segoe UI Black" panose="020B0A02040204020203" pitchFamily="34" charset="0"/>
                <a:ea typeface="Segoe UI Black" panose="020B0A02040204020203" pitchFamily="34" charset="0"/>
                <a:cs typeface="Segoe UI Black" panose="020B0A02040204020203" pitchFamily="34" charset="0"/>
              </a:rPr>
              <a:t>.</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  </a:t>
            </a:r>
            <a:r>
              <a:rPr lang="en-US" sz="2000" dirty="0">
                <a:latin typeface="Segoe UI Black" panose="020B0A02040204020203" pitchFamily="34" charset="0"/>
                <a:ea typeface="Segoe UI Black" panose="020B0A02040204020203" pitchFamily="34" charset="0"/>
                <a:cs typeface="Segoe UI Black" panose="020B0A02040204020203" pitchFamily="34" charset="0"/>
              </a:rPr>
              <a:t>a</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n</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1</a:t>
            </a:r>
            <a:r>
              <a:rPr lang="en-US" sz="2000" dirty="0">
                <a:latin typeface="Segoe UI Black" panose="020B0A02040204020203" pitchFamily="34" charset="0"/>
                <a:ea typeface="Segoe UI Black" panose="020B0A02040204020203" pitchFamily="34" charset="0"/>
                <a:cs typeface="Segoe UI Black" panose="020B0A02040204020203" pitchFamily="34" charset="0"/>
              </a:rPr>
              <a:t>  </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  </a:t>
            </a:r>
            <a:r>
              <a:rPr lang="en-US" sz="2000" dirty="0">
                <a:latin typeface="Segoe UI Black" panose="020B0A02040204020203" pitchFamily="34" charset="0"/>
                <a:ea typeface="Segoe UI Black" panose="020B0A02040204020203" pitchFamily="34" charset="0"/>
                <a:cs typeface="Segoe UI Black" panose="020B0A02040204020203" pitchFamily="34" charset="0"/>
              </a:rPr>
              <a:t>…    a</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1 </a:t>
            </a:r>
            <a:r>
              <a:rPr lang="en-US" sz="2000" dirty="0">
                <a:latin typeface="Segoe UI Black" panose="020B0A02040204020203" pitchFamily="34" charset="0"/>
                <a:ea typeface="Segoe UI Black" panose="020B0A02040204020203" pitchFamily="34" charset="0"/>
                <a:cs typeface="Segoe UI Black" panose="020B0A02040204020203" pitchFamily="34" charset="0"/>
              </a:rPr>
              <a:t>a</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en-US" sz="20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Text Box 12"/>
          <p:cNvSpPr txBox="1">
            <a:spLocks noChangeArrowheads="1"/>
          </p:cNvSpPr>
          <p:nvPr/>
        </p:nvSpPr>
        <p:spPr bwMode="auto">
          <a:xfrm>
            <a:off x="6559158" y="2068513"/>
            <a:ext cx="3211190" cy="403225"/>
          </a:xfrm>
          <a:prstGeom prst="rect">
            <a:avLst/>
          </a:prstGeom>
          <a:noFill/>
          <a:ln w="9525">
            <a:noFill/>
            <a:miter lim="800000"/>
          </a:ln>
        </p:spPr>
        <p:txBody>
          <a:bodyPr lIns="0" tIns="0" rIns="0" bIns="0"/>
          <a:lstStyle/>
          <a:p>
            <a:pPr marL="342900" indent="-342900" algn="just">
              <a:lnSpc>
                <a:spcPct val="80000"/>
              </a:lnSpc>
              <a:spcBef>
                <a:spcPct val="20000"/>
              </a:spcBef>
              <a:buClr>
                <a:schemeClr val="hlink"/>
              </a:buClr>
              <a:buSzPct val="65000"/>
              <a:defRPr/>
            </a:pPr>
            <a:r>
              <a:rPr lang="en-US" sz="2000" dirty="0">
                <a:latin typeface="Segoe UI Black" panose="020B0A02040204020203" pitchFamily="34" charset="0"/>
                <a:ea typeface="Segoe UI Black" panose="020B0A02040204020203" pitchFamily="34" charset="0"/>
                <a:cs typeface="Segoe UI Black" panose="020B0A02040204020203" pitchFamily="34" charset="0"/>
              </a:rPr>
              <a:t>B = </a:t>
            </a:r>
            <a:r>
              <a:rPr lang="en-US" sz="2000" dirty="0">
                <a:solidFill>
                  <a:srgbClr val="0000CC"/>
                </a:solidFill>
                <a:latin typeface="Segoe UI Black" panose="020B0A02040204020203" pitchFamily="34" charset="0"/>
                <a:ea typeface="Segoe UI Black" panose="020B0A02040204020203" pitchFamily="34" charset="0"/>
                <a:cs typeface="Segoe UI Black" panose="020B0A02040204020203" pitchFamily="34" charset="0"/>
              </a:rPr>
              <a:t>b</a:t>
            </a:r>
            <a:r>
              <a:rPr lang="en-US" sz="2000" baseline="-25000" dirty="0">
                <a:solidFill>
                  <a:srgbClr val="0000CC"/>
                </a:solidFill>
                <a:latin typeface="Segoe UI Black" panose="020B0A02040204020203" pitchFamily="34" charset="0"/>
                <a:ea typeface="Segoe UI Black" panose="020B0A02040204020203" pitchFamily="34" charset="0"/>
                <a:cs typeface="Segoe UI Black" panose="020B0A02040204020203" pitchFamily="34" charset="0"/>
              </a:rPr>
              <a:t>f</a:t>
            </a:r>
            <a:r>
              <a:rPr lang="en-US" sz="2000" dirty="0">
                <a:latin typeface="Segoe UI Black" panose="020B0A02040204020203" pitchFamily="34" charset="0"/>
                <a:ea typeface="Segoe UI Black" panose="020B0A02040204020203" pitchFamily="34" charset="0"/>
                <a:cs typeface="Segoe UI Black" panose="020B0A02040204020203" pitchFamily="34" charset="0"/>
              </a:rPr>
              <a:t>.</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  </a:t>
            </a:r>
            <a:r>
              <a:rPr lang="en-US" sz="2000" dirty="0">
                <a:latin typeface="Segoe UI Black" panose="020B0A02040204020203" pitchFamily="34" charset="0"/>
                <a:ea typeface="Segoe UI Black" panose="020B0A02040204020203" pitchFamily="34" charset="0"/>
                <a:cs typeface="Segoe UI Black" panose="020B0A02040204020203" pitchFamily="34" charset="0"/>
              </a:rPr>
              <a:t>b</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n</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1</a:t>
            </a:r>
            <a:r>
              <a:rPr lang="en-US" sz="2000" dirty="0">
                <a:latin typeface="Segoe UI Black" panose="020B0A02040204020203" pitchFamily="34" charset="0"/>
                <a:ea typeface="Segoe UI Black" panose="020B0A02040204020203" pitchFamily="34" charset="0"/>
                <a:cs typeface="Segoe UI Black" panose="020B0A02040204020203" pitchFamily="34" charset="0"/>
              </a:rPr>
              <a:t>   …   b</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1 </a:t>
            </a:r>
            <a:r>
              <a:rPr lang="en-US" sz="2000" dirty="0">
                <a:latin typeface="Segoe UI Black" panose="020B0A02040204020203" pitchFamily="34" charset="0"/>
                <a:ea typeface="Segoe UI Black" panose="020B0A02040204020203" pitchFamily="34" charset="0"/>
                <a:cs typeface="Segoe UI Black" panose="020B0A02040204020203" pitchFamily="34" charset="0"/>
              </a:rPr>
              <a:t>b</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en-US" sz="20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4"/>
          <p:cNvGrpSpPr/>
          <p:nvPr/>
        </p:nvGrpSpPr>
        <p:grpSpPr bwMode="auto">
          <a:xfrm>
            <a:off x="4192589" y="2459038"/>
            <a:ext cx="4808537" cy="550862"/>
            <a:chOff x="0" y="0"/>
            <a:chExt cx="3029" cy="347"/>
          </a:xfrm>
        </p:grpSpPr>
        <p:sp>
          <p:nvSpPr>
            <p:cNvPr id="15" name="Line 14"/>
            <p:cNvSpPr>
              <a:spLocks noChangeShapeType="1"/>
            </p:cNvSpPr>
            <p:nvPr/>
          </p:nvSpPr>
          <p:spPr bwMode="auto">
            <a:xfrm flipV="1">
              <a:off x="0" y="18"/>
              <a:ext cx="0" cy="3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6" name="Line 15"/>
            <p:cNvSpPr>
              <a:spLocks noChangeShapeType="1"/>
            </p:cNvSpPr>
            <p:nvPr/>
          </p:nvSpPr>
          <p:spPr bwMode="auto">
            <a:xfrm flipV="1">
              <a:off x="322" y="18"/>
              <a:ext cx="0" cy="3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7" name="Line 16"/>
            <p:cNvSpPr>
              <a:spLocks noChangeShapeType="1"/>
            </p:cNvSpPr>
            <p:nvPr/>
          </p:nvSpPr>
          <p:spPr bwMode="auto">
            <a:xfrm flipV="1">
              <a:off x="754" y="18"/>
              <a:ext cx="0" cy="3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8" name="Line 17"/>
            <p:cNvSpPr>
              <a:spLocks noChangeShapeType="1"/>
            </p:cNvSpPr>
            <p:nvPr/>
          </p:nvSpPr>
          <p:spPr bwMode="auto">
            <a:xfrm flipV="1">
              <a:off x="915" y="18"/>
              <a:ext cx="0" cy="3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9" name="Text Box 18"/>
            <p:cNvSpPr txBox="1">
              <a:spLocks noChangeArrowheads="1"/>
            </p:cNvSpPr>
            <p:nvPr/>
          </p:nvSpPr>
          <p:spPr bwMode="auto">
            <a:xfrm>
              <a:off x="313" y="0"/>
              <a:ext cx="328" cy="254"/>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latin typeface="黑体" panose="02010609060101010101" pitchFamily="49" charset="-122"/>
                  <a:ea typeface="黑体" panose="02010609060101010101" pitchFamily="49" charset="-122"/>
                </a:rPr>
                <a:t>…</a:t>
              </a:r>
              <a:endParaRPr lang="en-US">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0" name="Line 19"/>
            <p:cNvSpPr>
              <a:spLocks noChangeShapeType="1"/>
            </p:cNvSpPr>
            <p:nvPr/>
          </p:nvSpPr>
          <p:spPr bwMode="auto">
            <a:xfrm flipV="1">
              <a:off x="2103" y="18"/>
              <a:ext cx="0" cy="3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21" name="Line 20"/>
            <p:cNvSpPr>
              <a:spLocks noChangeShapeType="1"/>
            </p:cNvSpPr>
            <p:nvPr/>
          </p:nvSpPr>
          <p:spPr bwMode="auto">
            <a:xfrm flipV="1">
              <a:off x="2425" y="18"/>
              <a:ext cx="0" cy="3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22" name="Line 21"/>
            <p:cNvSpPr>
              <a:spLocks noChangeShapeType="1"/>
            </p:cNvSpPr>
            <p:nvPr/>
          </p:nvSpPr>
          <p:spPr bwMode="auto">
            <a:xfrm flipV="1">
              <a:off x="2868" y="18"/>
              <a:ext cx="0" cy="3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23" name="Line 22"/>
            <p:cNvSpPr>
              <a:spLocks noChangeShapeType="1"/>
            </p:cNvSpPr>
            <p:nvPr/>
          </p:nvSpPr>
          <p:spPr bwMode="auto">
            <a:xfrm flipV="1">
              <a:off x="3029" y="18"/>
              <a:ext cx="0" cy="3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24" name="Text Box 23"/>
            <p:cNvSpPr txBox="1">
              <a:spLocks noChangeArrowheads="1"/>
            </p:cNvSpPr>
            <p:nvPr/>
          </p:nvSpPr>
          <p:spPr bwMode="auto">
            <a:xfrm>
              <a:off x="2474" y="63"/>
              <a:ext cx="330" cy="254"/>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dirty="0">
                  <a:latin typeface="黑体" panose="02010609060101010101" pitchFamily="49" charset="-122"/>
                  <a:ea typeface="黑体" panose="02010609060101010101" pitchFamily="49" charset="-122"/>
                </a:rPr>
                <a:t>…</a:t>
              </a:r>
              <a:endParaRPr lang="en-US"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sp>
        <p:nvSpPr>
          <p:cNvPr id="25" name="Freeform 24"/>
          <p:cNvSpPr/>
          <p:nvPr/>
        </p:nvSpPr>
        <p:spPr bwMode="auto">
          <a:xfrm>
            <a:off x="3073400" y="2492375"/>
            <a:ext cx="3975100" cy="2236788"/>
          </a:xfrm>
          <a:custGeom>
            <a:avLst/>
            <a:gdLst>
              <a:gd name="T0" fmla="*/ 0 w 2295"/>
              <a:gd name="T1" fmla="*/ 2147483646 h 1792"/>
              <a:gd name="T2" fmla="*/ 0 w 2295"/>
              <a:gd name="T3" fmla="*/ 2147483646 h 1792"/>
              <a:gd name="T4" fmla="*/ 2147483646 w 2295"/>
              <a:gd name="T5" fmla="*/ 2147483646 h 1792"/>
              <a:gd name="T6" fmla="*/ 2147483646 w 2295"/>
              <a:gd name="T7" fmla="*/ 0 h 1792"/>
              <a:gd name="T8" fmla="*/ 0 60000 65536"/>
              <a:gd name="T9" fmla="*/ 0 60000 65536"/>
              <a:gd name="T10" fmla="*/ 0 60000 65536"/>
              <a:gd name="T11" fmla="*/ 0 60000 65536"/>
              <a:gd name="T12" fmla="*/ 0 w 2295"/>
              <a:gd name="T13" fmla="*/ 0 h 1792"/>
              <a:gd name="T14" fmla="*/ 2295 w 2295"/>
              <a:gd name="T15" fmla="*/ 1792 h 1792"/>
            </a:gdLst>
            <a:ahLst/>
            <a:cxnLst>
              <a:cxn ang="T8">
                <a:pos x="T0" y="T1"/>
              </a:cxn>
              <a:cxn ang="T9">
                <a:pos x="T2" y="T3"/>
              </a:cxn>
              <a:cxn ang="T10">
                <a:pos x="T4" y="T5"/>
              </a:cxn>
              <a:cxn ang="T11">
                <a:pos x="T6" y="T7"/>
              </a:cxn>
            </a:cxnLst>
            <a:rect l="T12" t="T13" r="T14" b="T15"/>
            <a:pathLst>
              <a:path w="2295" h="1792">
                <a:moveTo>
                  <a:pt x="0" y="1792"/>
                </a:moveTo>
                <a:lnTo>
                  <a:pt x="0" y="210"/>
                </a:lnTo>
                <a:lnTo>
                  <a:pt x="2295" y="210"/>
                </a:lnTo>
                <a:lnTo>
                  <a:pt x="22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latin typeface="黑体" panose="02010609060101010101" pitchFamily="49" charset="-122"/>
              <a:ea typeface="黑体" panose="02010609060101010101" pitchFamily="49" charset="-122"/>
            </a:endParaRPr>
          </a:p>
        </p:txBody>
      </p:sp>
      <p:grpSp>
        <p:nvGrpSpPr>
          <p:cNvPr id="27" name="Group 27"/>
          <p:cNvGrpSpPr/>
          <p:nvPr/>
        </p:nvGrpSpPr>
        <p:grpSpPr bwMode="auto">
          <a:xfrm>
            <a:off x="4076702" y="3592514"/>
            <a:ext cx="5600699" cy="554037"/>
            <a:chOff x="-35" y="0"/>
            <a:chExt cx="3528" cy="349"/>
          </a:xfrm>
        </p:grpSpPr>
        <p:grpSp>
          <p:nvGrpSpPr>
            <p:cNvPr id="29" name="Group 29"/>
            <p:cNvGrpSpPr/>
            <p:nvPr/>
          </p:nvGrpSpPr>
          <p:grpSpPr bwMode="auto">
            <a:xfrm>
              <a:off x="38" y="0"/>
              <a:ext cx="3032" cy="349"/>
              <a:chOff x="0" y="0"/>
              <a:chExt cx="2545" cy="433"/>
            </a:xfrm>
          </p:grpSpPr>
          <p:sp>
            <p:nvSpPr>
              <p:cNvPr id="35" name="Line 29"/>
              <p:cNvSpPr>
                <a:spLocks noChangeShapeType="1"/>
              </p:cNvSpPr>
              <p:nvPr/>
            </p:nvSpPr>
            <p:spPr bwMode="auto">
              <a:xfrm flipV="1">
                <a:off x="2545" y="9"/>
                <a:ext cx="0" cy="41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b="1">
                  <a:solidFill>
                    <a:srgbClr val="C00000"/>
                  </a:solidFill>
                  <a:latin typeface="Segoe UI" panose="020B0502040204020203" pitchFamily="34" charset="0"/>
                  <a:ea typeface="黑体" panose="02010609060101010101" pitchFamily="49" charset="-122"/>
                  <a:cs typeface="Segoe UI" panose="020B0502040204020203" pitchFamily="34" charset="0"/>
                </a:endParaRPr>
              </a:p>
            </p:txBody>
          </p:sp>
          <p:sp>
            <p:nvSpPr>
              <p:cNvPr id="36" name="Line 30"/>
              <p:cNvSpPr>
                <a:spLocks noChangeShapeType="1"/>
              </p:cNvSpPr>
              <p:nvPr/>
            </p:nvSpPr>
            <p:spPr bwMode="auto">
              <a:xfrm flipV="1">
                <a:off x="0" y="0"/>
                <a:ext cx="0" cy="43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b="1">
                  <a:solidFill>
                    <a:srgbClr val="C00000"/>
                  </a:solidFill>
                  <a:latin typeface="Segoe UI" panose="020B0502040204020203" pitchFamily="34" charset="0"/>
                  <a:ea typeface="黑体" panose="02010609060101010101" pitchFamily="49" charset="-122"/>
                  <a:cs typeface="Segoe UI" panose="020B0502040204020203" pitchFamily="34" charset="0"/>
                </a:endParaRPr>
              </a:p>
            </p:txBody>
          </p:sp>
          <p:sp>
            <p:nvSpPr>
              <p:cNvPr id="37" name="Line 31"/>
              <p:cNvSpPr>
                <a:spLocks noChangeShapeType="1"/>
              </p:cNvSpPr>
              <p:nvPr/>
            </p:nvSpPr>
            <p:spPr bwMode="auto">
              <a:xfrm flipV="1">
                <a:off x="2409" y="29"/>
                <a:ext cx="0" cy="377"/>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b="1">
                  <a:solidFill>
                    <a:srgbClr val="C00000"/>
                  </a:solidFill>
                  <a:latin typeface="Segoe UI" panose="020B0502040204020203" pitchFamily="34" charset="0"/>
                  <a:ea typeface="黑体" panose="02010609060101010101" pitchFamily="49" charset="-122"/>
                  <a:cs typeface="Segoe UI" panose="020B0502040204020203" pitchFamily="34" charset="0"/>
                </a:endParaRPr>
              </a:p>
            </p:txBody>
          </p:sp>
        </p:grpSp>
        <p:sp>
          <p:nvSpPr>
            <p:cNvPr id="31" name="Text Box 33"/>
            <p:cNvSpPr txBox="1">
              <a:spLocks noChangeArrowheads="1"/>
            </p:cNvSpPr>
            <p:nvPr/>
          </p:nvSpPr>
          <p:spPr bwMode="auto">
            <a:xfrm>
              <a:off x="-35" y="40"/>
              <a:ext cx="694" cy="253"/>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b="1" dirty="0">
                  <a:solidFill>
                    <a:srgbClr val="C00000"/>
                  </a:solidFill>
                  <a:latin typeface="Segoe UI" panose="020B0502040204020203" pitchFamily="34" charset="0"/>
                  <a:ea typeface="黑体" panose="02010609060101010101" pitchFamily="49" charset="-122"/>
                  <a:cs typeface="Segoe UI" panose="020B0502040204020203" pitchFamily="34" charset="0"/>
                </a:rPr>
                <a:t>a</a:t>
              </a:r>
              <a:r>
                <a:rPr lang="en-US" b="1" baseline="-25000" dirty="0">
                  <a:solidFill>
                    <a:srgbClr val="C00000"/>
                  </a:solidFill>
                  <a:latin typeface="Segoe UI" panose="020B0502040204020203" pitchFamily="34" charset="0"/>
                  <a:ea typeface="黑体" panose="02010609060101010101" pitchFamily="49" charset="-122"/>
                  <a:cs typeface="Segoe UI" panose="020B0502040204020203" pitchFamily="34" charset="0"/>
                </a:rPr>
                <a:t>n</a:t>
              </a:r>
              <a:r>
                <a:rPr lang="en-US" b="1" baseline="-25000" dirty="0">
                  <a:solidFill>
                    <a:srgbClr val="C00000"/>
                  </a:solidFill>
                  <a:latin typeface="Segoe UI" panose="020B0502040204020203" pitchFamily="34" charset="0"/>
                  <a:ea typeface="黑体" panose="02010609060101010101" pitchFamily="49" charset="-122"/>
                  <a:cs typeface="Segoe UI" panose="020B0502040204020203" pitchFamily="34" charset="0"/>
                  <a:sym typeface="Symbol" panose="05050102010706020507" pitchFamily="18" charset="2"/>
                </a:rPr>
                <a:t></a:t>
              </a:r>
              <a:r>
                <a:rPr lang="en-US" b="1" baseline="-25000" dirty="0">
                  <a:solidFill>
                    <a:srgbClr val="C00000"/>
                  </a:solidFill>
                  <a:latin typeface="Segoe UI" panose="020B0502040204020203" pitchFamily="34" charset="0"/>
                  <a:ea typeface="黑体" panose="02010609060101010101" pitchFamily="49" charset="-122"/>
                  <a:cs typeface="Segoe UI" panose="020B0502040204020203" pitchFamily="34" charset="0"/>
                </a:rPr>
                <a:t>1</a:t>
              </a:r>
              <a:r>
                <a:rPr lang="en-US" b="1" dirty="0">
                  <a:solidFill>
                    <a:srgbClr val="C00000"/>
                  </a:solidFill>
                  <a:latin typeface="Segoe UI" panose="020B0502040204020203" pitchFamily="34" charset="0"/>
                  <a:ea typeface="黑体" panose="02010609060101010101" pitchFamily="49" charset="-122"/>
                  <a:cs typeface="Segoe UI" panose="020B0502040204020203" pitchFamily="34" charset="0"/>
                </a:rPr>
                <a:t>b</a:t>
              </a:r>
              <a:r>
                <a:rPr lang="en-US" b="1" baseline="-25000" dirty="0">
                  <a:solidFill>
                    <a:srgbClr val="C00000"/>
                  </a:solidFill>
                  <a:latin typeface="Segoe UI" panose="020B0502040204020203" pitchFamily="34" charset="0"/>
                  <a:ea typeface="黑体" panose="02010609060101010101" pitchFamily="49" charset="-122"/>
                  <a:cs typeface="Segoe UI" panose="020B0502040204020203" pitchFamily="34" charset="0"/>
                </a:rPr>
                <a:t>n</a:t>
              </a:r>
              <a:r>
                <a:rPr lang="en-US" b="1" baseline="-25000" dirty="0">
                  <a:solidFill>
                    <a:srgbClr val="C00000"/>
                  </a:solidFill>
                  <a:latin typeface="Segoe UI" panose="020B0502040204020203" pitchFamily="34" charset="0"/>
                  <a:ea typeface="黑体" panose="02010609060101010101" pitchFamily="49" charset="-122"/>
                  <a:cs typeface="Segoe UI" panose="020B0502040204020203" pitchFamily="34" charset="0"/>
                  <a:sym typeface="Symbol" panose="05050102010706020507" pitchFamily="18" charset="2"/>
                </a:rPr>
                <a:t></a:t>
              </a:r>
              <a:r>
                <a:rPr lang="en-US" b="1" baseline="-25000" dirty="0">
                  <a:solidFill>
                    <a:srgbClr val="C00000"/>
                  </a:solidFill>
                  <a:latin typeface="Segoe UI" panose="020B0502040204020203" pitchFamily="34" charset="0"/>
                  <a:ea typeface="黑体" panose="02010609060101010101" pitchFamily="49" charset="-122"/>
                  <a:cs typeface="Segoe UI" panose="020B0502040204020203" pitchFamily="34" charset="0"/>
                </a:rPr>
                <a:t>1</a:t>
              </a:r>
              <a:endParaRPr lang="en-US" b="1" dirty="0">
                <a:solidFill>
                  <a:srgbClr val="C00000"/>
                </a:solidFill>
                <a:effectLst>
                  <a:outerShdw blurRad="38100" dist="38100" dir="2700000" algn="tl">
                    <a:srgbClr val="C0C0C0"/>
                  </a:outerShdw>
                </a:effectLst>
                <a:latin typeface="Segoe UI" panose="020B0502040204020203" pitchFamily="34" charset="0"/>
                <a:ea typeface="黑体" panose="02010609060101010101" pitchFamily="49" charset="-122"/>
                <a:cs typeface="Segoe UI" panose="020B0502040204020203" pitchFamily="34" charset="0"/>
              </a:endParaRPr>
            </a:p>
          </p:txBody>
        </p:sp>
        <p:sp>
          <p:nvSpPr>
            <p:cNvPr id="32" name="Text Box 34"/>
            <p:cNvSpPr txBox="1">
              <a:spLocks noChangeArrowheads="1"/>
            </p:cNvSpPr>
            <p:nvPr/>
          </p:nvSpPr>
          <p:spPr bwMode="auto">
            <a:xfrm>
              <a:off x="1021" y="26"/>
              <a:ext cx="971" cy="25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b="1">
                  <a:solidFill>
                    <a:srgbClr val="C00000"/>
                  </a:solidFill>
                  <a:latin typeface="Segoe UI" panose="020B0502040204020203" pitchFamily="34" charset="0"/>
                  <a:ea typeface="黑体" panose="02010609060101010101" pitchFamily="49" charset="-122"/>
                  <a:cs typeface="Segoe UI" panose="020B0502040204020203" pitchFamily="34" charset="0"/>
                </a:rPr>
                <a:t>…</a:t>
              </a:r>
              <a:endParaRPr lang="en-US" b="1">
                <a:solidFill>
                  <a:srgbClr val="C00000"/>
                </a:solidFill>
                <a:effectLst>
                  <a:outerShdw blurRad="38100" dist="38100" dir="2700000" algn="tl">
                    <a:srgbClr val="C0C0C0"/>
                  </a:outerShdw>
                </a:effectLst>
                <a:latin typeface="Segoe UI" panose="020B0502040204020203" pitchFamily="34" charset="0"/>
                <a:ea typeface="黑体" panose="02010609060101010101" pitchFamily="49" charset="-122"/>
                <a:cs typeface="Segoe UI" panose="020B0502040204020203" pitchFamily="34" charset="0"/>
              </a:endParaRPr>
            </a:p>
          </p:txBody>
        </p:sp>
        <p:sp>
          <p:nvSpPr>
            <p:cNvPr id="33" name="Text Box 35"/>
            <p:cNvSpPr txBox="1">
              <a:spLocks noChangeArrowheads="1"/>
            </p:cNvSpPr>
            <p:nvPr/>
          </p:nvSpPr>
          <p:spPr bwMode="auto">
            <a:xfrm>
              <a:off x="2480" y="58"/>
              <a:ext cx="394" cy="253"/>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b="1">
                  <a:solidFill>
                    <a:srgbClr val="C00000"/>
                  </a:solidFill>
                  <a:latin typeface="Segoe UI" panose="020B0502040204020203" pitchFamily="34" charset="0"/>
                  <a:ea typeface="黑体" panose="02010609060101010101" pitchFamily="49" charset="-122"/>
                  <a:cs typeface="Segoe UI" panose="020B0502040204020203" pitchFamily="34" charset="0"/>
                </a:rPr>
                <a:t>a</a:t>
              </a:r>
              <a:r>
                <a:rPr lang="en-US" b="1" baseline="-25000">
                  <a:solidFill>
                    <a:srgbClr val="C00000"/>
                  </a:solidFill>
                  <a:latin typeface="Segoe UI" panose="020B0502040204020203" pitchFamily="34" charset="0"/>
                  <a:ea typeface="黑体" panose="02010609060101010101" pitchFamily="49" charset="-122"/>
                  <a:cs typeface="Segoe UI" panose="020B0502040204020203" pitchFamily="34" charset="0"/>
                </a:rPr>
                <a:t>1</a:t>
              </a:r>
              <a:r>
                <a:rPr lang="en-US" b="1">
                  <a:solidFill>
                    <a:srgbClr val="C00000"/>
                  </a:solidFill>
                  <a:latin typeface="Segoe UI" panose="020B0502040204020203" pitchFamily="34" charset="0"/>
                  <a:ea typeface="黑体" panose="02010609060101010101" pitchFamily="49" charset="-122"/>
                  <a:cs typeface="Segoe UI" panose="020B0502040204020203" pitchFamily="34" charset="0"/>
                </a:rPr>
                <a:t>b</a:t>
              </a:r>
              <a:r>
                <a:rPr lang="en-US" b="1" baseline="-25000">
                  <a:solidFill>
                    <a:srgbClr val="C00000"/>
                  </a:solidFill>
                  <a:latin typeface="Segoe UI" panose="020B0502040204020203" pitchFamily="34" charset="0"/>
                  <a:ea typeface="黑体" panose="02010609060101010101" pitchFamily="49" charset="-122"/>
                  <a:cs typeface="Segoe UI" panose="020B0502040204020203" pitchFamily="34" charset="0"/>
                </a:rPr>
                <a:t>0</a:t>
              </a:r>
              <a:endParaRPr lang="en-US" b="1">
                <a:solidFill>
                  <a:srgbClr val="C00000"/>
                </a:solidFill>
                <a:effectLst>
                  <a:outerShdw blurRad="38100" dist="38100" dir="2700000" algn="tl">
                    <a:srgbClr val="C0C0C0"/>
                  </a:outerShdw>
                </a:effectLst>
                <a:latin typeface="Segoe UI" panose="020B0502040204020203" pitchFamily="34" charset="0"/>
                <a:ea typeface="黑体" panose="02010609060101010101" pitchFamily="49" charset="-122"/>
                <a:cs typeface="Segoe UI" panose="020B0502040204020203" pitchFamily="34" charset="0"/>
              </a:endParaRPr>
            </a:p>
          </p:txBody>
        </p:sp>
        <p:sp>
          <p:nvSpPr>
            <p:cNvPr id="34" name="Text Box 36"/>
            <p:cNvSpPr txBox="1">
              <a:spLocks noChangeArrowheads="1"/>
            </p:cNvSpPr>
            <p:nvPr/>
          </p:nvSpPr>
          <p:spPr bwMode="auto">
            <a:xfrm>
              <a:off x="3100" y="58"/>
              <a:ext cx="393" cy="253"/>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b="1">
                  <a:solidFill>
                    <a:srgbClr val="C00000"/>
                  </a:solidFill>
                  <a:latin typeface="Segoe UI" panose="020B0502040204020203" pitchFamily="34" charset="0"/>
                  <a:ea typeface="黑体" panose="02010609060101010101" pitchFamily="49" charset="-122"/>
                  <a:cs typeface="Segoe UI" panose="020B0502040204020203" pitchFamily="34" charset="0"/>
                </a:rPr>
                <a:t>a</a:t>
              </a:r>
              <a:r>
                <a:rPr lang="en-US" b="1" baseline="-25000">
                  <a:solidFill>
                    <a:srgbClr val="C00000"/>
                  </a:solidFill>
                  <a:latin typeface="Segoe UI" panose="020B0502040204020203" pitchFamily="34" charset="0"/>
                  <a:ea typeface="黑体" panose="02010609060101010101" pitchFamily="49" charset="-122"/>
                  <a:cs typeface="Segoe UI" panose="020B0502040204020203" pitchFamily="34" charset="0"/>
                </a:rPr>
                <a:t>0</a:t>
              </a:r>
              <a:r>
                <a:rPr lang="en-US" b="1">
                  <a:solidFill>
                    <a:srgbClr val="C00000"/>
                  </a:solidFill>
                  <a:latin typeface="Segoe UI" panose="020B0502040204020203" pitchFamily="34" charset="0"/>
                  <a:ea typeface="黑体" panose="02010609060101010101" pitchFamily="49" charset="-122"/>
                  <a:cs typeface="Segoe UI" panose="020B0502040204020203" pitchFamily="34" charset="0"/>
                </a:rPr>
                <a:t>b</a:t>
              </a:r>
              <a:r>
                <a:rPr lang="en-US" b="1" baseline="-25000">
                  <a:solidFill>
                    <a:srgbClr val="C00000"/>
                  </a:solidFill>
                  <a:latin typeface="Segoe UI" panose="020B0502040204020203" pitchFamily="34" charset="0"/>
                  <a:ea typeface="黑体" panose="02010609060101010101" pitchFamily="49" charset="-122"/>
                  <a:cs typeface="Segoe UI" panose="020B0502040204020203" pitchFamily="34" charset="0"/>
                </a:rPr>
                <a:t>0</a:t>
              </a:r>
              <a:endParaRPr lang="en-US" b="1">
                <a:solidFill>
                  <a:srgbClr val="C00000"/>
                </a:solidFill>
                <a:effectLst>
                  <a:outerShdw blurRad="38100" dist="38100" dir="2700000" algn="tl">
                    <a:srgbClr val="C0C0C0"/>
                  </a:outerShdw>
                </a:effectLst>
                <a:latin typeface="Segoe UI" panose="020B0502040204020203" pitchFamily="34" charset="0"/>
                <a:ea typeface="黑体" panose="02010609060101010101" pitchFamily="49" charset="-122"/>
                <a:cs typeface="Segoe UI" panose="020B0502040204020203" pitchFamily="34" charset="0"/>
              </a:endParaRPr>
            </a:p>
          </p:txBody>
        </p:sp>
      </p:grpSp>
      <p:grpSp>
        <p:nvGrpSpPr>
          <p:cNvPr id="38" name="Group 38"/>
          <p:cNvGrpSpPr/>
          <p:nvPr/>
        </p:nvGrpSpPr>
        <p:grpSpPr bwMode="auto">
          <a:xfrm>
            <a:off x="2674938" y="4598988"/>
            <a:ext cx="398462" cy="1033463"/>
            <a:chOff x="0" y="-149"/>
            <a:chExt cx="251" cy="651"/>
          </a:xfrm>
        </p:grpSpPr>
        <p:sp>
          <p:nvSpPr>
            <p:cNvPr id="39" name="Line 38"/>
            <p:cNvSpPr>
              <a:spLocks noChangeShapeType="1"/>
            </p:cNvSpPr>
            <p:nvPr/>
          </p:nvSpPr>
          <p:spPr bwMode="auto">
            <a:xfrm flipV="1">
              <a:off x="143" y="-149"/>
              <a:ext cx="0" cy="297"/>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sz="20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 name="Text Box 40"/>
            <p:cNvSpPr txBox="1">
              <a:spLocks noChangeArrowheads="1"/>
            </p:cNvSpPr>
            <p:nvPr/>
          </p:nvSpPr>
          <p:spPr bwMode="auto">
            <a:xfrm>
              <a:off x="0" y="266"/>
              <a:ext cx="251" cy="23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dirty="0">
                  <a:solidFill>
                    <a:srgbClr val="0000CC"/>
                  </a:solidFill>
                  <a:latin typeface="Segoe UI Black" panose="020B0A02040204020203" pitchFamily="34" charset="0"/>
                  <a:ea typeface="Segoe UI Black" panose="020B0A02040204020203" pitchFamily="34" charset="0"/>
                  <a:cs typeface="Segoe UI Black" panose="020B0A02040204020203" pitchFamily="34" charset="0"/>
                </a:rPr>
                <a:t>P</a:t>
              </a:r>
              <a:r>
                <a:rPr lang="en-US" sz="2000" baseline="-25000" dirty="0">
                  <a:solidFill>
                    <a:srgbClr val="0000CC"/>
                  </a:solidFill>
                  <a:latin typeface="Segoe UI Black" panose="020B0A02040204020203" pitchFamily="34" charset="0"/>
                  <a:ea typeface="Segoe UI Black" panose="020B0A02040204020203" pitchFamily="34" charset="0"/>
                  <a:cs typeface="Segoe UI Black" panose="020B0A02040204020203" pitchFamily="34" charset="0"/>
                </a:rPr>
                <a:t>f</a:t>
              </a:r>
              <a:endParaRPr lang="en-US" sz="2000" dirty="0">
                <a:solidFill>
                  <a:srgbClr val="0000CC"/>
                </a:solidFill>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2" name="Rectangle 41"/>
          <p:cNvSpPr>
            <a:spLocks noChangeArrowheads="1"/>
          </p:cNvSpPr>
          <p:nvPr/>
        </p:nvSpPr>
        <p:spPr bwMode="auto">
          <a:xfrm rot="-5400000">
            <a:off x="2690018" y="4045998"/>
            <a:ext cx="423863" cy="681037"/>
          </a:xfrm>
          <a:prstGeom prst="rect">
            <a:avLst/>
          </a:prstGeom>
          <a:solidFill>
            <a:srgbClr val="00FF99"/>
          </a:solidFill>
          <a:ln w="19050">
            <a:solidFill>
              <a:schemeClr val="accent2"/>
            </a:solidFill>
            <a:miter lim="800000"/>
          </a:ln>
          <a:effectLst>
            <a:outerShdw dist="107763" dir="2700000" algn="ctr" rotWithShape="0">
              <a:srgbClr val="808080">
                <a:alpha val="50000"/>
              </a:srgbClr>
            </a:outerShdw>
          </a:effectLst>
        </p:spPr>
        <p:txBody>
          <a:bodyPr vert="eaVert" anchor="ctr" anchorCtr="1"/>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r>
              <a:rPr lang="en-US" altLang="zh-CN" sz="2000"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2000"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42"/>
          <p:cNvSpPr txBox="1">
            <a:spLocks noChangeArrowheads="1"/>
          </p:cNvSpPr>
          <p:nvPr/>
        </p:nvSpPr>
        <p:spPr bwMode="auto">
          <a:xfrm>
            <a:off x="3242468" y="5041902"/>
            <a:ext cx="396875" cy="40640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4400" dirty="0">
                <a:latin typeface="黑体" panose="02010609060101010101" pitchFamily="49" charset="-122"/>
                <a:ea typeface="黑体" panose="02010609060101010101" pitchFamily="49" charset="-122"/>
              </a:rPr>
              <a:t>.</a:t>
            </a:r>
            <a:endParaRPr lang="en-US" sz="4400"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44" name="Group 44"/>
          <p:cNvGrpSpPr/>
          <p:nvPr/>
        </p:nvGrpSpPr>
        <p:grpSpPr bwMode="auto">
          <a:xfrm>
            <a:off x="3716339" y="4729163"/>
            <a:ext cx="5487987" cy="974724"/>
            <a:chOff x="0" y="0"/>
            <a:chExt cx="3457" cy="614"/>
          </a:xfrm>
        </p:grpSpPr>
        <p:sp>
          <p:nvSpPr>
            <p:cNvPr id="50" name="Line 49"/>
            <p:cNvSpPr>
              <a:spLocks noChangeShapeType="1"/>
            </p:cNvSpPr>
            <p:nvPr/>
          </p:nvSpPr>
          <p:spPr bwMode="auto">
            <a:xfrm flipV="1">
              <a:off x="574" y="6"/>
              <a:ext cx="0" cy="201"/>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sz="20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1" name="Line 50"/>
            <p:cNvSpPr>
              <a:spLocks noChangeShapeType="1"/>
            </p:cNvSpPr>
            <p:nvPr/>
          </p:nvSpPr>
          <p:spPr bwMode="auto">
            <a:xfrm flipV="1">
              <a:off x="199" y="6"/>
              <a:ext cx="0" cy="201"/>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sz="20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2" name="Line 51"/>
            <p:cNvSpPr>
              <a:spLocks noChangeShapeType="1"/>
            </p:cNvSpPr>
            <p:nvPr/>
          </p:nvSpPr>
          <p:spPr bwMode="auto">
            <a:xfrm flipV="1">
              <a:off x="950" y="6"/>
              <a:ext cx="0" cy="201"/>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sz="20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3" name="Line 52"/>
            <p:cNvSpPr>
              <a:spLocks noChangeShapeType="1"/>
            </p:cNvSpPr>
            <p:nvPr/>
          </p:nvSpPr>
          <p:spPr bwMode="auto">
            <a:xfrm flipV="1">
              <a:off x="3332" y="0"/>
              <a:ext cx="0" cy="201"/>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sz="20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4" name="Line 53"/>
            <p:cNvSpPr>
              <a:spLocks noChangeShapeType="1"/>
            </p:cNvSpPr>
            <p:nvPr/>
          </p:nvSpPr>
          <p:spPr bwMode="auto">
            <a:xfrm flipV="1">
              <a:off x="3171" y="0"/>
              <a:ext cx="0" cy="201"/>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sz="20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5" name="Text Box 54"/>
            <p:cNvSpPr txBox="1">
              <a:spLocks noChangeArrowheads="1"/>
            </p:cNvSpPr>
            <p:nvPr/>
          </p:nvSpPr>
          <p:spPr bwMode="auto">
            <a:xfrm>
              <a:off x="1283" y="87"/>
              <a:ext cx="971" cy="253"/>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a:latin typeface="Segoe UI Black" panose="020B0A02040204020203" pitchFamily="34" charset="0"/>
                  <a:ea typeface="Segoe UI Black" panose="020B0A02040204020203" pitchFamily="34" charset="0"/>
                  <a:cs typeface="Segoe UI Black" panose="020B0A02040204020203" pitchFamily="34" charset="0"/>
                </a:rPr>
                <a:t>…</a:t>
              </a:r>
              <a:endParaRPr lang="en-US" sz="200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55"/>
            <p:cNvSpPr txBox="1">
              <a:spLocks noChangeArrowheads="1"/>
            </p:cNvSpPr>
            <p:nvPr/>
          </p:nvSpPr>
          <p:spPr bwMode="auto">
            <a:xfrm>
              <a:off x="0" y="329"/>
              <a:ext cx="464" cy="25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dirty="0">
                  <a:latin typeface="Segoe UI Black" panose="020B0A02040204020203" pitchFamily="34" charset="0"/>
                  <a:ea typeface="Segoe UI Black" panose="020B0A02040204020203" pitchFamily="34" charset="0"/>
                  <a:cs typeface="Segoe UI Black" panose="020B0A02040204020203" pitchFamily="34" charset="0"/>
                </a:rPr>
                <a:t>P</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2n</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en-US" sz="20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Text Box 56"/>
            <p:cNvSpPr txBox="1">
              <a:spLocks noChangeArrowheads="1"/>
            </p:cNvSpPr>
            <p:nvPr/>
          </p:nvSpPr>
          <p:spPr bwMode="auto">
            <a:xfrm>
              <a:off x="401" y="337"/>
              <a:ext cx="465" cy="25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dirty="0">
                  <a:latin typeface="Segoe UI Black" panose="020B0A02040204020203" pitchFamily="34" charset="0"/>
                  <a:ea typeface="Segoe UI Black" panose="020B0A02040204020203" pitchFamily="34" charset="0"/>
                  <a:cs typeface="Segoe UI Black" panose="020B0A02040204020203" pitchFamily="34" charset="0"/>
                </a:rPr>
                <a:t>P</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2n</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en-US" sz="20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Text Box 57"/>
            <p:cNvSpPr txBox="1">
              <a:spLocks noChangeArrowheads="1"/>
            </p:cNvSpPr>
            <p:nvPr/>
          </p:nvSpPr>
          <p:spPr bwMode="auto">
            <a:xfrm>
              <a:off x="788" y="329"/>
              <a:ext cx="465" cy="25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dirty="0">
                  <a:latin typeface="Segoe UI Black" panose="020B0A02040204020203" pitchFamily="34" charset="0"/>
                  <a:ea typeface="Segoe UI Black" panose="020B0A02040204020203" pitchFamily="34" charset="0"/>
                  <a:cs typeface="Segoe UI Black" panose="020B0A02040204020203" pitchFamily="34" charset="0"/>
                </a:rPr>
                <a:t>P</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2n</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en-US" sz="20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Text Box 58"/>
            <p:cNvSpPr txBox="1">
              <a:spLocks noChangeArrowheads="1"/>
            </p:cNvSpPr>
            <p:nvPr/>
          </p:nvSpPr>
          <p:spPr bwMode="auto">
            <a:xfrm>
              <a:off x="3055" y="358"/>
              <a:ext cx="250" cy="25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dirty="0">
                  <a:latin typeface="Segoe UI Black" panose="020B0A02040204020203" pitchFamily="34" charset="0"/>
                  <a:ea typeface="Segoe UI Black" panose="020B0A02040204020203" pitchFamily="34" charset="0"/>
                  <a:cs typeface="Segoe UI Black" panose="020B0A02040204020203" pitchFamily="34" charset="0"/>
                </a:rPr>
                <a:t>P</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en-US" sz="20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0" name="Text Box 59"/>
            <p:cNvSpPr txBox="1">
              <a:spLocks noChangeArrowheads="1"/>
            </p:cNvSpPr>
            <p:nvPr/>
          </p:nvSpPr>
          <p:spPr bwMode="auto">
            <a:xfrm>
              <a:off x="3207" y="349"/>
              <a:ext cx="250" cy="255"/>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000" dirty="0">
                  <a:latin typeface="Segoe UI Black" panose="020B0A02040204020203" pitchFamily="34" charset="0"/>
                  <a:ea typeface="Segoe UI Black" panose="020B0A02040204020203" pitchFamily="34" charset="0"/>
                  <a:cs typeface="Segoe UI Black" panose="020B0A02040204020203" pitchFamily="34" charset="0"/>
                </a:rPr>
                <a:t>P</a:t>
              </a:r>
              <a:r>
                <a:rPr lang="en-US" sz="2000"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en-US" sz="20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6" name="Text Box 25"/>
          <p:cNvSpPr txBox="1">
            <a:spLocks noChangeArrowheads="1"/>
          </p:cNvSpPr>
          <p:nvPr/>
        </p:nvSpPr>
        <p:spPr bwMode="auto">
          <a:xfrm>
            <a:off x="3748089" y="4132264"/>
            <a:ext cx="5716587" cy="573087"/>
          </a:xfrm>
          <a:prstGeom prst="rect">
            <a:avLst/>
          </a:prstGeom>
          <a:solidFill>
            <a:srgbClr val="FFCC00"/>
          </a:solidFill>
          <a:ln w="19050" cmpd="sng">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marL="342900" indent="-342900" algn="ctr">
              <a:lnSpc>
                <a:spcPct val="80000"/>
              </a:lnSpc>
              <a:spcBef>
                <a:spcPts val="200"/>
              </a:spcBef>
              <a:buClr>
                <a:schemeClr val="hlink"/>
              </a:buClr>
              <a:buSzPct val="65000"/>
              <a:defRPr/>
            </a:pPr>
            <a:r>
              <a:rPr lang="en-US" sz="2000" b="1" dirty="0" err="1">
                <a:latin typeface="微软雅黑" panose="020B0503020204020204" pitchFamily="34" charset="-122"/>
                <a:ea typeface="微软雅黑" panose="020B0503020204020204" pitchFamily="34" charset="-122"/>
              </a:rPr>
              <a:t>n×n</a:t>
            </a:r>
            <a:r>
              <a:rPr lang="zh-CN" altLang="en-US" sz="2000" b="1" dirty="0">
                <a:latin typeface="微软雅黑" panose="020B0503020204020204" pitchFamily="34" charset="-122"/>
                <a:ea typeface="微软雅黑" panose="020B0503020204020204" pitchFamily="34" charset="-122"/>
              </a:rPr>
              <a:t>乘法阵列</a:t>
            </a:r>
            <a:endParaRPr lang="zh-CN" altLang="en-US"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repeatCount="300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repeatCount="300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up)">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1" repeatCount="300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repeatCount="3000" fill="hold"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up)">
                                      <p:cBhvr>
                                        <p:cTn id="54" dur="500"/>
                                        <p:tgtEl>
                                          <p:spTgt spid="38"/>
                                        </p:tgtEl>
                                      </p:cBhvr>
                                    </p:animEffect>
                                  </p:childTnLst>
                                </p:cTn>
                              </p:par>
                              <p:par>
                                <p:cTn id="55" presetID="2" presetClass="entr" presetSubtype="4"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ppt_x"/>
                                          </p:val>
                                        </p:tav>
                                        <p:tav tm="100000">
                                          <p:val>
                                            <p:strVal val="#ppt_x"/>
                                          </p:val>
                                        </p:tav>
                                      </p:tavLst>
                                    </p:anim>
                                    <p:anim calcmode="lin" valueType="num">
                                      <p:cBhvr additive="base">
                                        <p:cTn id="5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P spid="12" grpId="0" autoUpdateAnimBg="0"/>
      <p:bldP spid="13" grpId="0" autoUpdateAnimBg="0"/>
      <p:bldP spid="42" grpId="0" animBg="1" autoUpdateAnimBg="0"/>
      <p:bldP spid="43" grpId="0" autoUpdateAnimBg="0"/>
      <p:bldP spid="26"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基于原码阵列乘法器的补码乘法器原理图</a:t>
            </a:r>
            <a:endParaRPr lang="zh-CN" altLang="en-US" dirty="0"/>
          </a:p>
        </p:txBody>
      </p:sp>
      <p:sp>
        <p:nvSpPr>
          <p:cNvPr id="6" name="Line 5"/>
          <p:cNvSpPr>
            <a:spLocks noChangeShapeType="1"/>
          </p:cNvSpPr>
          <p:nvPr/>
        </p:nvSpPr>
        <p:spPr bwMode="auto">
          <a:xfrm rot="5400000" flipH="1" flipV="1">
            <a:off x="8027093" y="2594803"/>
            <a:ext cx="0" cy="367578"/>
          </a:xfrm>
          <a:prstGeom prst="line">
            <a:avLst/>
          </a:prstGeom>
          <a:noFill/>
          <a:ln w="19050">
            <a:solidFill>
              <a:srgbClr val="D4184B"/>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8" name="Text Box 7"/>
          <p:cNvSpPr txBox="1">
            <a:spLocks noChangeArrowheads="1"/>
          </p:cNvSpPr>
          <p:nvPr/>
        </p:nvSpPr>
        <p:spPr bwMode="auto">
          <a:xfrm>
            <a:off x="4849485" y="1360977"/>
            <a:ext cx="3951436"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lnSpc>
                <a:spcPct val="80000"/>
              </a:lnSpc>
              <a:buClr>
                <a:schemeClr val="hlink"/>
              </a:buClr>
              <a:buSzPct val="65000"/>
              <a:buNone/>
            </a:pPr>
            <a:r>
              <a:rPr lang="en-US" altLang="zh-CN" sz="2000" b="1"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b</a:t>
            </a:r>
            <a:r>
              <a:rPr lang="en-US" altLang="zh-CN" sz="2000" b="1" baseline="-25000"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f</a:t>
            </a:r>
            <a:r>
              <a:rPr lang="en-US" altLang="zh-CN" sz="2000" b="1"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 b</a:t>
            </a:r>
            <a:r>
              <a:rPr lang="en-US" altLang="zh-CN" sz="2000" b="1" baseline="-25000"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n</a:t>
            </a:r>
            <a:r>
              <a:rPr lang="en-US" altLang="zh-CN" sz="2000" b="1" baseline="-25000" dirty="0">
                <a:solidFill>
                  <a:schemeClr val="accent2"/>
                </a:solidFill>
                <a:latin typeface="Courier New" panose="02070309020205020404" pitchFamily="49" charset="0"/>
                <a:ea typeface="黑体" panose="02010609060101010101" pitchFamily="49" charset="-122"/>
                <a:cs typeface="Courier New" panose="02070309020205020404" pitchFamily="49" charset="0"/>
                <a:sym typeface="Symbol" panose="05050102010706020507" pitchFamily="18" charset="2"/>
              </a:rPr>
              <a:t></a:t>
            </a:r>
            <a:r>
              <a:rPr lang="en-US" altLang="zh-CN" sz="2000" b="1" baseline="-25000"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1 </a:t>
            </a:r>
            <a:r>
              <a:rPr lang="en-US" altLang="zh-CN" sz="2000" b="1"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a:t>
            </a:r>
            <a:r>
              <a:rPr lang="en-US" altLang="zh-CN" sz="2000" b="1" baseline="-25000"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 </a:t>
            </a:r>
            <a:r>
              <a:rPr lang="en-US" altLang="zh-CN" sz="2000" b="1"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b</a:t>
            </a:r>
            <a:r>
              <a:rPr lang="en-US" altLang="zh-CN" sz="2000" b="1" baseline="-25000"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1</a:t>
            </a:r>
            <a:r>
              <a:rPr lang="en-US" altLang="zh-CN" sz="2000" b="1"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 b</a:t>
            </a:r>
            <a:r>
              <a:rPr lang="en-US" altLang="zh-CN" sz="2000" b="1" baseline="-25000" dirty="0">
                <a:solidFill>
                  <a:schemeClr val="accent2"/>
                </a:solidFill>
                <a:latin typeface="Courier New" panose="02070309020205020404" pitchFamily="49" charset="0"/>
                <a:ea typeface="黑体" panose="02010609060101010101" pitchFamily="49" charset="-122"/>
                <a:cs typeface="Courier New" panose="02070309020205020404" pitchFamily="49" charset="0"/>
              </a:rPr>
              <a:t>0</a:t>
            </a:r>
            <a:endParaRPr lang="en-US" altLang="zh-CN" sz="2000" b="1" dirty="0">
              <a:solidFill>
                <a:schemeClr val="accent2"/>
              </a:solidFill>
              <a:latin typeface="Courier New" panose="02070309020205020404" pitchFamily="49" charset="0"/>
              <a:ea typeface="黑体" panose="02010609060101010101" pitchFamily="49" charset="-122"/>
              <a:cs typeface="Courier New" panose="02070309020205020404" pitchFamily="49" charset="0"/>
            </a:endParaRPr>
          </a:p>
        </p:txBody>
      </p:sp>
      <p:grpSp>
        <p:nvGrpSpPr>
          <p:cNvPr id="9" name="Group 9"/>
          <p:cNvGrpSpPr/>
          <p:nvPr/>
        </p:nvGrpSpPr>
        <p:grpSpPr bwMode="auto">
          <a:xfrm>
            <a:off x="4107196" y="2519853"/>
            <a:ext cx="3517900" cy="516519"/>
            <a:chOff x="23" y="0"/>
            <a:chExt cx="2216" cy="231"/>
          </a:xfrm>
        </p:grpSpPr>
        <p:sp>
          <p:nvSpPr>
            <p:cNvPr id="26" name="Line 10"/>
            <p:cNvSpPr>
              <a:spLocks noChangeShapeType="1"/>
            </p:cNvSpPr>
            <p:nvPr/>
          </p:nvSpPr>
          <p:spPr bwMode="auto">
            <a:xfrm flipV="1">
              <a:off x="23" y="0"/>
              <a:ext cx="0" cy="2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24" name="Line 13"/>
            <p:cNvSpPr>
              <a:spLocks noChangeShapeType="1"/>
            </p:cNvSpPr>
            <p:nvPr/>
          </p:nvSpPr>
          <p:spPr bwMode="auto">
            <a:xfrm flipV="1">
              <a:off x="575" y="0"/>
              <a:ext cx="0" cy="2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22" name="Line 16"/>
            <p:cNvSpPr>
              <a:spLocks noChangeShapeType="1"/>
            </p:cNvSpPr>
            <p:nvPr/>
          </p:nvSpPr>
          <p:spPr bwMode="auto">
            <a:xfrm flipV="1">
              <a:off x="726" y="0"/>
              <a:ext cx="0" cy="2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20" name="Line 19"/>
            <p:cNvSpPr>
              <a:spLocks noChangeShapeType="1"/>
            </p:cNvSpPr>
            <p:nvPr/>
          </p:nvSpPr>
          <p:spPr bwMode="auto">
            <a:xfrm flipV="1">
              <a:off x="1536" y="2"/>
              <a:ext cx="0" cy="2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18" name="Line 22"/>
            <p:cNvSpPr>
              <a:spLocks noChangeShapeType="1"/>
            </p:cNvSpPr>
            <p:nvPr/>
          </p:nvSpPr>
          <p:spPr bwMode="auto">
            <a:xfrm flipV="1">
              <a:off x="2088" y="2"/>
              <a:ext cx="0" cy="2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16" name="Line 25"/>
            <p:cNvSpPr>
              <a:spLocks noChangeShapeType="1"/>
            </p:cNvSpPr>
            <p:nvPr/>
          </p:nvSpPr>
          <p:spPr bwMode="auto">
            <a:xfrm flipV="1">
              <a:off x="2239" y="2"/>
              <a:ext cx="0" cy="229"/>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grpSp>
      <p:grpSp>
        <p:nvGrpSpPr>
          <p:cNvPr id="28" name="Group 28"/>
          <p:cNvGrpSpPr/>
          <p:nvPr/>
        </p:nvGrpSpPr>
        <p:grpSpPr bwMode="auto">
          <a:xfrm>
            <a:off x="4099258" y="3446952"/>
            <a:ext cx="3525837" cy="338138"/>
            <a:chOff x="0" y="0"/>
            <a:chExt cx="2723" cy="397"/>
          </a:xfrm>
        </p:grpSpPr>
        <p:sp>
          <p:nvSpPr>
            <p:cNvPr id="29" name="Line 28"/>
            <p:cNvSpPr>
              <a:spLocks noChangeShapeType="1"/>
            </p:cNvSpPr>
            <p:nvPr/>
          </p:nvSpPr>
          <p:spPr bwMode="auto">
            <a:xfrm flipV="1">
              <a:off x="0" y="0"/>
              <a:ext cx="0" cy="397"/>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30" name="Line 29"/>
            <p:cNvSpPr>
              <a:spLocks noChangeShapeType="1"/>
            </p:cNvSpPr>
            <p:nvPr/>
          </p:nvSpPr>
          <p:spPr bwMode="auto">
            <a:xfrm flipV="1">
              <a:off x="277" y="0"/>
              <a:ext cx="0" cy="397"/>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31" name="Line 30"/>
            <p:cNvSpPr>
              <a:spLocks noChangeShapeType="1"/>
            </p:cNvSpPr>
            <p:nvPr/>
          </p:nvSpPr>
          <p:spPr bwMode="auto">
            <a:xfrm flipV="1">
              <a:off x="555" y="0"/>
              <a:ext cx="0" cy="397"/>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32" name="Line 31"/>
            <p:cNvSpPr>
              <a:spLocks noChangeShapeType="1"/>
            </p:cNvSpPr>
            <p:nvPr/>
          </p:nvSpPr>
          <p:spPr bwMode="auto">
            <a:xfrm flipV="1">
              <a:off x="2534" y="0"/>
              <a:ext cx="0" cy="397"/>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33" name="Line 32"/>
            <p:cNvSpPr>
              <a:spLocks noChangeShapeType="1"/>
            </p:cNvSpPr>
            <p:nvPr/>
          </p:nvSpPr>
          <p:spPr bwMode="auto">
            <a:xfrm flipV="1">
              <a:off x="2723" y="0"/>
              <a:ext cx="0" cy="397"/>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grpSp>
      <p:sp>
        <p:nvSpPr>
          <p:cNvPr id="34" name="Text Box 33"/>
          <p:cNvSpPr txBox="1">
            <a:spLocks noChangeArrowheads="1"/>
          </p:cNvSpPr>
          <p:nvPr/>
        </p:nvSpPr>
        <p:spPr bwMode="auto">
          <a:xfrm>
            <a:off x="3891294" y="3788266"/>
            <a:ext cx="3911600" cy="401637"/>
          </a:xfrm>
          <a:prstGeom prst="rect">
            <a:avLst/>
          </a:prstGeom>
          <a:solidFill>
            <a:srgbClr val="99FFCC"/>
          </a:solidFill>
          <a:ln w="19050" cmpd="sng">
            <a:solidFill>
              <a:schemeClr val="tx1"/>
            </a:solidFill>
            <a:miter lim="800000"/>
          </a:ln>
          <a:effectLst>
            <a:outerShdw blurRad="50800" dist="38100" dir="5400000" algn="t" rotWithShape="0">
              <a:prstClr val="black">
                <a:alpha val="40000"/>
              </a:prstClr>
            </a:outerShdw>
          </a:effectLst>
        </p:spPr>
        <p:txBody>
          <a:bodyPr lIns="0" tIns="36000" rIns="0" bIns="0" anchor="ctr" anchorCtr="1"/>
          <a:lstStyle/>
          <a:p>
            <a:pPr marL="342900" indent="-342900" algn="ctr">
              <a:lnSpc>
                <a:spcPct val="80000"/>
              </a:lnSpc>
              <a:spcBef>
                <a:spcPct val="20000"/>
              </a:spcBef>
              <a:buClr>
                <a:schemeClr val="hlink"/>
              </a:buClr>
              <a:buSzPct val="65000"/>
              <a:defRPr/>
            </a:pPr>
            <a:r>
              <a:rPr lang="zh-CN" altLang="en-US" dirty="0">
                <a:latin typeface="微软雅黑" panose="020B0503020204020204" pitchFamily="34" charset="-122"/>
                <a:ea typeface="微软雅黑" panose="020B0503020204020204" pitchFamily="34" charset="-122"/>
              </a:rPr>
              <a:t>乘法阵列（同前</a:t>
            </a:r>
            <a:r>
              <a:rPr lang="en-US" dirty="0" err="1">
                <a:latin typeface="微软雅黑" panose="020B0503020204020204" pitchFamily="34" charset="-122"/>
                <a:ea typeface="微软雅黑" panose="020B0503020204020204" pitchFamily="34" charset="-122"/>
              </a:rPr>
              <a:t>n×n</a:t>
            </a:r>
            <a:r>
              <a:rPr lang="zh-CN" altLang="en-US" dirty="0">
                <a:latin typeface="微软雅黑" panose="020B0503020204020204" pitchFamily="34" charset="-122"/>
                <a:ea typeface="微软雅黑" panose="020B0503020204020204" pitchFamily="34" charset="-122"/>
              </a:rPr>
              <a:t>阵列）</a:t>
            </a:r>
            <a:endParaRPr lang="zh-CN" altLang="en-US"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nvGrpSpPr>
          <p:cNvPr id="35" name="Group 35"/>
          <p:cNvGrpSpPr/>
          <p:nvPr/>
        </p:nvGrpSpPr>
        <p:grpSpPr bwMode="auto">
          <a:xfrm>
            <a:off x="4099258" y="4202602"/>
            <a:ext cx="3519487" cy="547690"/>
            <a:chOff x="18" y="0"/>
            <a:chExt cx="2217" cy="217"/>
          </a:xfrm>
        </p:grpSpPr>
        <p:sp>
          <p:nvSpPr>
            <p:cNvPr id="36" name="Text Box 35"/>
            <p:cNvSpPr txBox="1">
              <a:spLocks noChangeArrowheads="1"/>
            </p:cNvSpPr>
            <p:nvPr/>
          </p:nvSpPr>
          <p:spPr bwMode="auto">
            <a:xfrm>
              <a:off x="912" y="41"/>
              <a:ext cx="666" cy="176"/>
            </a:xfrm>
            <a:prstGeom prst="rect">
              <a:avLst/>
            </a:prstGeom>
            <a:noFill/>
            <a:ln w="9525">
              <a:noFill/>
              <a:miter lim="800000"/>
            </a:ln>
          </p:spPr>
          <p:txBody>
            <a:bodyPr lIns="0" tIns="0" rIns="0" bIns="0" anchor="ctr" anchorCtr="1"/>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41" name="Group 41"/>
            <p:cNvGrpSpPr/>
            <p:nvPr/>
          </p:nvGrpSpPr>
          <p:grpSpPr bwMode="auto">
            <a:xfrm>
              <a:off x="18" y="0"/>
              <a:ext cx="2217" cy="144"/>
              <a:chOff x="0" y="0"/>
              <a:chExt cx="2718" cy="290"/>
            </a:xfrm>
          </p:grpSpPr>
          <p:sp>
            <p:nvSpPr>
              <p:cNvPr id="43" name="Line 41"/>
              <p:cNvSpPr>
                <a:spLocks noChangeShapeType="1"/>
              </p:cNvSpPr>
              <p:nvPr/>
            </p:nvSpPr>
            <p:spPr bwMode="auto">
              <a:xfrm flipV="1">
                <a:off x="0"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44" name="Line 42"/>
              <p:cNvSpPr>
                <a:spLocks noChangeShapeType="1"/>
              </p:cNvSpPr>
              <p:nvPr/>
            </p:nvSpPr>
            <p:spPr bwMode="auto">
              <a:xfrm flipV="1">
                <a:off x="2532" y="7"/>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45" name="Line 43"/>
              <p:cNvSpPr>
                <a:spLocks noChangeShapeType="1"/>
              </p:cNvSpPr>
              <p:nvPr/>
            </p:nvSpPr>
            <p:spPr bwMode="auto">
              <a:xfrm flipV="1">
                <a:off x="2718" y="7"/>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46" name="Line 44"/>
              <p:cNvSpPr>
                <a:spLocks noChangeShapeType="1"/>
              </p:cNvSpPr>
              <p:nvPr/>
            </p:nvSpPr>
            <p:spPr bwMode="auto">
              <a:xfrm flipV="1">
                <a:off x="278"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47" name="Line 45"/>
              <p:cNvSpPr>
                <a:spLocks noChangeShapeType="1"/>
              </p:cNvSpPr>
              <p:nvPr/>
            </p:nvSpPr>
            <p:spPr bwMode="auto">
              <a:xfrm flipV="1">
                <a:off x="557"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grpSp>
      </p:grpSp>
      <p:sp>
        <p:nvSpPr>
          <p:cNvPr id="48" name="Text Box 47"/>
          <p:cNvSpPr txBox="1">
            <a:spLocks noChangeArrowheads="1"/>
          </p:cNvSpPr>
          <p:nvPr/>
        </p:nvSpPr>
        <p:spPr bwMode="auto">
          <a:xfrm>
            <a:off x="3891294" y="4593127"/>
            <a:ext cx="3911600" cy="401638"/>
          </a:xfrm>
          <a:prstGeom prst="rect">
            <a:avLst/>
          </a:prstGeom>
          <a:solidFill>
            <a:srgbClr val="00CCFF"/>
          </a:solidFill>
          <a:ln w="19050" cmpd="sng">
            <a:solidFill>
              <a:schemeClr val="tx1"/>
            </a:solidFill>
            <a:miter lim="800000"/>
          </a:ln>
          <a:effectLst>
            <a:outerShdw blurRad="50800" dist="38100" dir="5400000" algn="t" rotWithShape="0">
              <a:prstClr val="black">
                <a:alpha val="40000"/>
              </a:prstClr>
            </a:outerShdw>
          </a:effectLst>
        </p:spPr>
        <p:txBody>
          <a:bodyPr lIns="0" tIns="36000" rIns="0" bIns="0" anchor="ctr" anchorCtr="1"/>
          <a:lstStyle/>
          <a:p>
            <a:pPr marL="342900" indent="-342900" algn="ctr">
              <a:lnSpc>
                <a:spcPct val="80000"/>
              </a:lnSpc>
              <a:spcBef>
                <a:spcPct val="20000"/>
              </a:spcBef>
              <a:buClr>
                <a:schemeClr val="hlink"/>
              </a:buClr>
              <a:buSzPct val="65000"/>
              <a:defRPr/>
            </a:pPr>
            <a:r>
              <a:rPr lang="en-US" dirty="0">
                <a:latin typeface="微软雅黑" panose="020B0503020204020204" pitchFamily="34" charset="-122"/>
                <a:ea typeface="微软雅黑" panose="020B0503020204020204" pitchFamily="34" charset="-122"/>
              </a:rPr>
              <a:t>2n</a:t>
            </a:r>
            <a:r>
              <a:rPr lang="zh-CN" altLang="en-US" dirty="0">
                <a:latin typeface="微软雅黑" panose="020B0503020204020204" pitchFamily="34" charset="-122"/>
                <a:ea typeface="微软雅黑" panose="020B0503020204020204" pitchFamily="34" charset="-122"/>
              </a:rPr>
              <a:t>位求补器</a:t>
            </a:r>
            <a:endParaRPr lang="zh-CN" altLang="en-US"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63" name="Freeform 62"/>
          <p:cNvSpPr/>
          <p:nvPr/>
        </p:nvSpPr>
        <p:spPr bwMode="auto">
          <a:xfrm>
            <a:off x="3456320" y="1741977"/>
            <a:ext cx="2543175" cy="2770188"/>
          </a:xfrm>
          <a:custGeom>
            <a:avLst/>
            <a:gdLst>
              <a:gd name="T0" fmla="*/ 2147483646 w 1905"/>
              <a:gd name="T1" fmla="*/ 0 h 2505"/>
              <a:gd name="T2" fmla="*/ 2147483646 w 1905"/>
              <a:gd name="T3" fmla="*/ 2147483646 h 2505"/>
              <a:gd name="T4" fmla="*/ 0 w 1905"/>
              <a:gd name="T5" fmla="*/ 2147483646 h 2505"/>
              <a:gd name="T6" fmla="*/ 0 w 1905"/>
              <a:gd name="T7" fmla="*/ 2147483646 h 2505"/>
              <a:gd name="T8" fmla="*/ 0 60000 65536"/>
              <a:gd name="T9" fmla="*/ 0 60000 65536"/>
              <a:gd name="T10" fmla="*/ 0 60000 65536"/>
              <a:gd name="T11" fmla="*/ 0 60000 65536"/>
              <a:gd name="T12" fmla="*/ 0 w 1905"/>
              <a:gd name="T13" fmla="*/ 0 h 2505"/>
              <a:gd name="T14" fmla="*/ 1905 w 1905"/>
              <a:gd name="T15" fmla="*/ 2505 h 2505"/>
            </a:gdLst>
            <a:ahLst/>
            <a:cxnLst>
              <a:cxn ang="T8">
                <a:pos x="T0" y="T1"/>
              </a:cxn>
              <a:cxn ang="T9">
                <a:pos x="T2" y="T3"/>
              </a:cxn>
              <a:cxn ang="T10">
                <a:pos x="T4" y="T5"/>
              </a:cxn>
              <a:cxn ang="T11">
                <a:pos x="T6" y="T7"/>
              </a:cxn>
            </a:cxnLst>
            <a:rect l="T12" t="T13" r="T14" b="T15"/>
            <a:pathLst>
              <a:path w="1905" h="2505">
                <a:moveTo>
                  <a:pt x="1905" y="0"/>
                </a:moveTo>
                <a:lnTo>
                  <a:pt x="1905" y="855"/>
                </a:lnTo>
                <a:lnTo>
                  <a:pt x="0" y="855"/>
                </a:lnTo>
                <a:lnTo>
                  <a:pt x="0" y="2505"/>
                </a:lnTo>
              </a:path>
            </a:pathLst>
          </a:custGeom>
          <a:noFill/>
          <a:ln w="19050" cmpd="sng">
            <a:solidFill>
              <a:schemeClr val="tx1"/>
            </a:solidFill>
            <a:round/>
          </a:ln>
          <a:extLst>
            <a:ext uri="{909E8E84-426E-40DD-AFC4-6F175D3DCCD1}">
              <a14:hiddenFill xmlns:a14="http://schemas.microsoft.com/office/drawing/2010/main">
                <a:solidFill>
                  <a:srgbClr val="FFFFFF"/>
                </a:solid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64" name="Freeform 63"/>
          <p:cNvSpPr/>
          <p:nvPr/>
        </p:nvSpPr>
        <p:spPr bwMode="auto">
          <a:xfrm>
            <a:off x="3253119" y="2310302"/>
            <a:ext cx="646114" cy="2135188"/>
          </a:xfrm>
          <a:custGeom>
            <a:avLst/>
            <a:gdLst>
              <a:gd name="T0" fmla="*/ 2147483646 w 352"/>
              <a:gd name="T1" fmla="*/ 0 h 1950"/>
              <a:gd name="T2" fmla="*/ 0 w 352"/>
              <a:gd name="T3" fmla="*/ 0 h 1950"/>
              <a:gd name="T4" fmla="*/ 0 w 352"/>
              <a:gd name="T5" fmla="*/ 2147483646 h 1950"/>
              <a:gd name="T6" fmla="*/ 0 60000 65536"/>
              <a:gd name="T7" fmla="*/ 0 60000 65536"/>
              <a:gd name="T8" fmla="*/ 0 60000 65536"/>
              <a:gd name="T9" fmla="*/ 0 w 352"/>
              <a:gd name="T10" fmla="*/ 0 h 1950"/>
              <a:gd name="T11" fmla="*/ 352 w 352"/>
              <a:gd name="T12" fmla="*/ 1950 h 1950"/>
            </a:gdLst>
            <a:ahLst/>
            <a:cxnLst>
              <a:cxn ang="T6">
                <a:pos x="T0" y="T1"/>
              </a:cxn>
              <a:cxn ang="T7">
                <a:pos x="T2" y="T3"/>
              </a:cxn>
              <a:cxn ang="T8">
                <a:pos x="T4" y="T5"/>
              </a:cxn>
            </a:cxnLst>
            <a:rect l="T9" t="T10" r="T11" b="T12"/>
            <a:pathLst>
              <a:path w="352" h="1950">
                <a:moveTo>
                  <a:pt x="352" y="0"/>
                </a:moveTo>
                <a:lnTo>
                  <a:pt x="0" y="0"/>
                </a:lnTo>
                <a:lnTo>
                  <a:pt x="0" y="1950"/>
                </a:lnTo>
              </a:path>
            </a:pathLst>
          </a:custGeom>
          <a:noFill/>
          <a:ln w="19050" cmpd="sng">
            <a:solidFill>
              <a:schemeClr val="tx1"/>
            </a:solidFill>
            <a:round/>
            <a:headEnd type="stealth" w="lg" len="lg"/>
          </a:ln>
          <a:extLst>
            <a:ext uri="{909E8E84-426E-40DD-AFC4-6F175D3DCCD1}">
              <a14:hiddenFill xmlns:a14="http://schemas.microsoft.com/office/drawing/2010/main">
                <a:solidFill>
                  <a:srgbClr val="FFFFFF"/>
                </a:solid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grpSp>
        <p:nvGrpSpPr>
          <p:cNvPr id="65" name="Group 65"/>
          <p:cNvGrpSpPr/>
          <p:nvPr/>
        </p:nvGrpSpPr>
        <p:grpSpPr bwMode="auto">
          <a:xfrm>
            <a:off x="3476958" y="1732453"/>
            <a:ext cx="80962" cy="620713"/>
            <a:chOff x="0" y="0"/>
            <a:chExt cx="51" cy="391"/>
          </a:xfrm>
        </p:grpSpPr>
        <p:sp>
          <p:nvSpPr>
            <p:cNvPr id="67" name="Oval 66"/>
            <p:cNvSpPr>
              <a:spLocks noChangeArrowheads="1"/>
            </p:cNvSpPr>
            <p:nvPr/>
          </p:nvSpPr>
          <p:spPr bwMode="auto">
            <a:xfrm>
              <a:off x="0" y="340"/>
              <a:ext cx="51" cy="51"/>
            </a:xfrm>
            <a:prstGeom prst="ellipse">
              <a:avLst/>
            </a:prstGeom>
            <a:solidFill>
              <a:schemeClr val="tx1"/>
            </a:solidFill>
            <a:ln w="19050">
              <a:solidFill>
                <a:schemeClr val="tx1"/>
              </a:solidFill>
              <a:round/>
            </a:ln>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黑体" panose="02010609060101010101" pitchFamily="49" charset="-122"/>
                <a:ea typeface="黑体" panose="02010609060101010101" pitchFamily="49" charset="-122"/>
              </a:endParaRPr>
            </a:p>
          </p:txBody>
        </p:sp>
        <p:sp>
          <p:nvSpPr>
            <p:cNvPr id="68" name="Line 67"/>
            <p:cNvSpPr>
              <a:spLocks noChangeShapeType="1"/>
            </p:cNvSpPr>
            <p:nvPr/>
          </p:nvSpPr>
          <p:spPr bwMode="auto">
            <a:xfrm flipV="1">
              <a:off x="26" y="0"/>
              <a:ext cx="0" cy="35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grpSp>
      <p:sp>
        <p:nvSpPr>
          <p:cNvPr id="70" name="Line 69"/>
          <p:cNvSpPr>
            <a:spLocks noChangeShapeType="1"/>
          </p:cNvSpPr>
          <p:nvPr/>
        </p:nvSpPr>
        <p:spPr bwMode="auto">
          <a:xfrm rot="16200000" flipV="1">
            <a:off x="3618642" y="4572905"/>
            <a:ext cx="0" cy="535780"/>
          </a:xfrm>
          <a:prstGeom prst="line">
            <a:avLst/>
          </a:prstGeom>
          <a:noFill/>
          <a:ln w="19050">
            <a:solidFill>
              <a:schemeClr val="tx1"/>
            </a:solidFill>
            <a:round/>
            <a:headEnd type="stealth" w="lg" len="lg"/>
            <a:tailEnd type="oval" w="med" len="med"/>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72" name="Text Box 71"/>
          <p:cNvSpPr txBox="1">
            <a:spLocks noChangeArrowheads="1"/>
          </p:cNvSpPr>
          <p:nvPr/>
        </p:nvSpPr>
        <p:spPr bwMode="auto">
          <a:xfrm>
            <a:off x="8216358" y="2668606"/>
            <a:ext cx="1414463" cy="246062"/>
          </a:xfrm>
          <a:prstGeom prst="rect">
            <a:avLst/>
          </a:prstGeom>
          <a:noFill/>
          <a:ln w="9525">
            <a:noFill/>
            <a:miter lim="800000"/>
          </a:ln>
        </p:spPr>
        <p:txBody>
          <a:bodyPr lIns="0" tIns="0" rIns="0" bIns="0" anchor="ctr" anchorCtr="1"/>
          <a:lstStyle/>
          <a:p>
            <a:pPr marL="342900" indent="-342900" algn="just">
              <a:lnSpc>
                <a:spcPct val="80000"/>
              </a:lnSpc>
              <a:spcBef>
                <a:spcPct val="20000"/>
              </a:spcBef>
              <a:buClr>
                <a:schemeClr val="hlink"/>
              </a:buClr>
              <a:buSzPct val="65000"/>
              <a:defRPr/>
            </a:pPr>
            <a:r>
              <a:rPr lang="zh-CN" altLang="en-US" sz="2000" dirty="0">
                <a:latin typeface="微软雅黑" panose="020B0503020204020204" pitchFamily="34" charset="-122"/>
                <a:ea typeface="微软雅黑" panose="020B0503020204020204" pitchFamily="34" charset="-122"/>
              </a:rPr>
              <a:t>数值同原码</a:t>
            </a:r>
            <a:endPar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4" name="Line 73"/>
          <p:cNvSpPr>
            <a:spLocks noChangeShapeType="1"/>
          </p:cNvSpPr>
          <p:nvPr/>
        </p:nvSpPr>
        <p:spPr bwMode="auto">
          <a:xfrm rot="5400000" flipH="1" flipV="1">
            <a:off x="8013983" y="3440529"/>
            <a:ext cx="0" cy="393801"/>
          </a:xfrm>
          <a:prstGeom prst="line">
            <a:avLst/>
          </a:prstGeom>
          <a:noFill/>
          <a:ln w="19050">
            <a:solidFill>
              <a:srgbClr val="D4184B"/>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76" name="Text Box 75"/>
          <p:cNvSpPr txBox="1">
            <a:spLocks noChangeArrowheads="1"/>
          </p:cNvSpPr>
          <p:nvPr/>
        </p:nvSpPr>
        <p:spPr bwMode="auto">
          <a:xfrm>
            <a:off x="8090233" y="3505690"/>
            <a:ext cx="1127125" cy="303212"/>
          </a:xfrm>
          <a:prstGeom prst="rect">
            <a:avLst/>
          </a:prstGeom>
          <a:noFill/>
          <a:ln w="9525">
            <a:noFill/>
            <a:miter lim="800000"/>
          </a:ln>
        </p:spPr>
        <p:txBody>
          <a:bodyPr lIns="0" tIns="0" rIns="0" bIns="0" anchor="ctr" anchorCtr="1"/>
          <a:lstStyle/>
          <a:p>
            <a:pPr marL="342900" indent="-342900" algn="just">
              <a:lnSpc>
                <a:spcPct val="80000"/>
              </a:lnSpc>
              <a:spcBef>
                <a:spcPct val="20000"/>
              </a:spcBef>
              <a:buClr>
                <a:schemeClr val="hlink"/>
              </a:buClr>
              <a:buSzPct val="65000"/>
              <a:defRPr/>
            </a:pPr>
            <a:r>
              <a:rPr lang="zh-CN" altLang="en-US" sz="2000" dirty="0">
                <a:latin typeface="微软雅黑" panose="020B0503020204020204" pitchFamily="34" charset="-122"/>
                <a:ea typeface="微软雅黑" panose="020B0503020204020204" pitchFamily="34" charset="-122"/>
              </a:rPr>
              <a:t>相加数</a:t>
            </a:r>
            <a:endPar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8" name="Line 77"/>
          <p:cNvSpPr>
            <a:spLocks noChangeShapeType="1"/>
          </p:cNvSpPr>
          <p:nvPr/>
        </p:nvSpPr>
        <p:spPr bwMode="auto">
          <a:xfrm rot="5400000" flipH="1" flipV="1">
            <a:off x="8017568" y="4202516"/>
            <a:ext cx="0" cy="367578"/>
          </a:xfrm>
          <a:prstGeom prst="line">
            <a:avLst/>
          </a:prstGeom>
          <a:noFill/>
          <a:ln w="19050">
            <a:solidFill>
              <a:srgbClr val="D4184B"/>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80" name="Text Box 79"/>
          <p:cNvSpPr txBox="1">
            <a:spLocks noChangeArrowheads="1"/>
          </p:cNvSpPr>
          <p:nvPr/>
        </p:nvSpPr>
        <p:spPr bwMode="auto">
          <a:xfrm>
            <a:off x="8090232" y="4208953"/>
            <a:ext cx="1414462" cy="411163"/>
          </a:xfrm>
          <a:prstGeom prst="rect">
            <a:avLst/>
          </a:prstGeom>
          <a:noFill/>
          <a:ln w="9525">
            <a:noFill/>
            <a:miter lim="800000"/>
          </a:ln>
        </p:spPr>
        <p:txBody>
          <a:bodyPr lIns="0" tIns="0" rIns="0" bIns="0" anchor="ctr" anchorCtr="1"/>
          <a:lstStyle/>
          <a:p>
            <a:pPr marL="342900" indent="-342900" algn="just">
              <a:lnSpc>
                <a:spcPct val="80000"/>
              </a:lnSpc>
              <a:spcBef>
                <a:spcPct val="20000"/>
              </a:spcBef>
              <a:buClr>
                <a:schemeClr val="hlink"/>
              </a:buClr>
              <a:buSzPct val="65000"/>
              <a:defRPr/>
            </a:pPr>
            <a:r>
              <a:rPr lang="zh-CN" altLang="en-US" sz="2000" dirty="0">
                <a:latin typeface="微软雅黑" panose="020B0503020204020204" pitchFamily="34" charset="-122"/>
                <a:ea typeface="微软雅黑" panose="020B0503020204020204" pitchFamily="34" charset="-122"/>
              </a:rPr>
              <a:t>积绝对值</a:t>
            </a:r>
            <a:endPar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81" name="Group 81"/>
          <p:cNvGrpSpPr/>
          <p:nvPr/>
        </p:nvGrpSpPr>
        <p:grpSpPr bwMode="auto">
          <a:xfrm>
            <a:off x="3886532" y="5388465"/>
            <a:ext cx="3884612" cy="292100"/>
            <a:chOff x="0" y="0"/>
            <a:chExt cx="2447" cy="184"/>
          </a:xfrm>
        </p:grpSpPr>
        <p:sp>
          <p:nvSpPr>
            <p:cNvPr id="82" name="Text Box 81"/>
            <p:cNvSpPr txBox="1">
              <a:spLocks noChangeArrowheads="1"/>
            </p:cNvSpPr>
            <p:nvPr/>
          </p:nvSpPr>
          <p:spPr bwMode="auto">
            <a:xfrm>
              <a:off x="0" y="0"/>
              <a:ext cx="380" cy="184"/>
            </a:xfrm>
            <a:prstGeom prst="rect">
              <a:avLst/>
            </a:prstGeom>
            <a:noFill/>
            <a:ln w="9525">
              <a:noFill/>
              <a:miter lim="800000"/>
            </a:ln>
          </p:spPr>
          <p:txBody>
            <a:bodyPr lIns="0" tIns="0" rIns="0" bIns="0" anchor="ctr" anchorCtr="1"/>
            <a:lstStyle/>
            <a:p>
              <a:pPr marL="342900" indent="-342900" algn="ctr">
                <a:lnSpc>
                  <a:spcPct val="80000"/>
                </a:lnSpc>
                <a:spcBef>
                  <a:spcPct val="20000"/>
                </a:spcBef>
                <a:buClr>
                  <a:schemeClr val="hlink"/>
                </a:buClr>
                <a:buSzPct val="65000"/>
                <a:defRPr/>
              </a:pPr>
              <a:r>
                <a:rPr lang="en-US" sz="2000" b="1" dirty="0">
                  <a:latin typeface="Courier New" panose="02070309020205020404" pitchFamily="49" charset="0"/>
                  <a:ea typeface="黑体" panose="02010609060101010101" pitchFamily="49" charset="-122"/>
                  <a:cs typeface="Courier New" panose="02070309020205020404" pitchFamily="49" charset="0"/>
                </a:rPr>
                <a:t>P</a:t>
              </a:r>
              <a:r>
                <a:rPr lang="en-US" sz="2000" b="1" baseline="-25000" dirty="0">
                  <a:latin typeface="Courier New" panose="02070309020205020404" pitchFamily="49" charset="0"/>
                  <a:ea typeface="黑体" panose="02010609060101010101" pitchFamily="49" charset="-122"/>
                  <a:cs typeface="Courier New" panose="02070309020205020404" pitchFamily="49" charset="0"/>
                </a:rPr>
                <a:t>2n</a:t>
              </a:r>
              <a:r>
                <a:rPr lang="en-US" sz="2000" b="1" baseline="-25000" dirty="0">
                  <a:latin typeface="Courier New" panose="02070309020205020404" pitchFamily="49" charset="0"/>
                  <a:ea typeface="黑体" panose="02010609060101010101" pitchFamily="49" charset="-122"/>
                  <a:cs typeface="Courier New" panose="02070309020205020404" pitchFamily="49" charset="0"/>
                  <a:sym typeface="Symbol" panose="05050102010706020507" pitchFamily="18" charset="2"/>
                </a:rPr>
                <a:t></a:t>
              </a:r>
              <a:r>
                <a:rPr lang="en-US" sz="2000" b="1" baseline="-25000" dirty="0">
                  <a:latin typeface="Courier New" panose="02070309020205020404" pitchFamily="49" charset="0"/>
                  <a:ea typeface="黑体" panose="02010609060101010101" pitchFamily="49" charset="-122"/>
                  <a:cs typeface="Courier New" panose="02070309020205020404" pitchFamily="49" charset="0"/>
                </a:rPr>
                <a:t>1</a:t>
              </a:r>
              <a:endParaRPr lang="en-US" sz="2000" b="1" dirty="0">
                <a:effectLst>
                  <a:outerShdw blurRad="38100" dist="38100" dir="2700000" algn="tl">
                    <a:srgbClr val="C0C0C0"/>
                  </a:outerShdw>
                </a:effectLst>
                <a:latin typeface="Courier New" panose="02070309020205020404" pitchFamily="49" charset="0"/>
                <a:ea typeface="黑体" panose="02010609060101010101" pitchFamily="49" charset="-122"/>
                <a:cs typeface="Courier New" panose="02070309020205020404" pitchFamily="49" charset="0"/>
              </a:endParaRPr>
            </a:p>
          </p:txBody>
        </p:sp>
        <p:sp>
          <p:nvSpPr>
            <p:cNvPr id="83" name="Text Box 82"/>
            <p:cNvSpPr txBox="1">
              <a:spLocks noChangeArrowheads="1"/>
            </p:cNvSpPr>
            <p:nvPr/>
          </p:nvSpPr>
          <p:spPr bwMode="auto">
            <a:xfrm>
              <a:off x="2121" y="0"/>
              <a:ext cx="187" cy="178"/>
            </a:xfrm>
            <a:prstGeom prst="rect">
              <a:avLst/>
            </a:prstGeom>
            <a:noFill/>
            <a:ln w="9525">
              <a:noFill/>
              <a:miter lim="800000"/>
            </a:ln>
          </p:spPr>
          <p:txBody>
            <a:bodyPr lIns="0" tIns="0" rIns="0" bIns="0" anchor="ctr" anchorCtr="1"/>
            <a:lstStyle/>
            <a:p>
              <a:pPr marL="342900" indent="-342900" algn="ctr">
                <a:lnSpc>
                  <a:spcPct val="80000"/>
                </a:lnSpc>
                <a:spcBef>
                  <a:spcPct val="20000"/>
                </a:spcBef>
                <a:buClr>
                  <a:schemeClr val="hlink"/>
                </a:buClr>
                <a:buSzPct val="65000"/>
                <a:defRPr/>
              </a:pPr>
              <a:r>
                <a:rPr lang="en-US" sz="2000" b="1" dirty="0">
                  <a:latin typeface="Courier New" panose="02070309020205020404" pitchFamily="49" charset="0"/>
                  <a:ea typeface="黑体" panose="02010609060101010101" pitchFamily="49" charset="-122"/>
                  <a:cs typeface="Courier New" panose="02070309020205020404" pitchFamily="49" charset="0"/>
                </a:rPr>
                <a:t>P</a:t>
              </a:r>
              <a:r>
                <a:rPr lang="en-US" sz="2000" b="1" baseline="-25000" dirty="0">
                  <a:latin typeface="Courier New" panose="02070309020205020404" pitchFamily="49" charset="0"/>
                  <a:ea typeface="黑体" panose="02010609060101010101" pitchFamily="49" charset="-122"/>
                  <a:cs typeface="Courier New" panose="02070309020205020404" pitchFamily="49" charset="0"/>
                </a:rPr>
                <a:t>1</a:t>
              </a:r>
              <a:endParaRPr lang="en-US" sz="2000" b="1" dirty="0">
                <a:effectLst>
                  <a:outerShdw blurRad="38100" dist="38100" dir="2700000" algn="tl">
                    <a:srgbClr val="C0C0C0"/>
                  </a:outerShdw>
                </a:effectLst>
                <a:latin typeface="Courier New" panose="02070309020205020404" pitchFamily="49" charset="0"/>
                <a:ea typeface="黑体" panose="02010609060101010101" pitchFamily="49" charset="-122"/>
                <a:cs typeface="Courier New" panose="02070309020205020404" pitchFamily="49" charset="0"/>
              </a:endParaRPr>
            </a:p>
          </p:txBody>
        </p:sp>
        <p:sp>
          <p:nvSpPr>
            <p:cNvPr id="84" name="Text Box 83"/>
            <p:cNvSpPr txBox="1">
              <a:spLocks noChangeArrowheads="1"/>
            </p:cNvSpPr>
            <p:nvPr/>
          </p:nvSpPr>
          <p:spPr bwMode="auto">
            <a:xfrm>
              <a:off x="2260" y="0"/>
              <a:ext cx="187" cy="178"/>
            </a:xfrm>
            <a:prstGeom prst="rect">
              <a:avLst/>
            </a:prstGeom>
            <a:noFill/>
            <a:ln w="9525">
              <a:noFill/>
              <a:miter lim="800000"/>
            </a:ln>
          </p:spPr>
          <p:txBody>
            <a:bodyPr lIns="0" tIns="0" rIns="0" bIns="0" anchor="ctr" anchorCtr="1"/>
            <a:lstStyle/>
            <a:p>
              <a:pPr marL="342900" indent="-342900" algn="ctr">
                <a:lnSpc>
                  <a:spcPct val="80000"/>
                </a:lnSpc>
                <a:spcBef>
                  <a:spcPct val="20000"/>
                </a:spcBef>
                <a:buClr>
                  <a:schemeClr val="hlink"/>
                </a:buClr>
                <a:buSzPct val="65000"/>
                <a:defRPr/>
              </a:pPr>
              <a:r>
                <a:rPr lang="en-US" sz="2000" b="1">
                  <a:latin typeface="Courier New" panose="02070309020205020404" pitchFamily="49" charset="0"/>
                  <a:ea typeface="黑体" panose="02010609060101010101" pitchFamily="49" charset="-122"/>
                  <a:cs typeface="Courier New" panose="02070309020205020404" pitchFamily="49" charset="0"/>
                </a:rPr>
                <a:t>P</a:t>
              </a:r>
              <a:r>
                <a:rPr lang="en-US" sz="2000" b="1" baseline="-25000">
                  <a:latin typeface="Courier New" panose="02070309020205020404" pitchFamily="49" charset="0"/>
                  <a:ea typeface="黑体" panose="02010609060101010101" pitchFamily="49" charset="-122"/>
                  <a:cs typeface="Courier New" panose="02070309020205020404" pitchFamily="49" charset="0"/>
                </a:rPr>
                <a:t>0</a:t>
              </a:r>
              <a:endParaRPr lang="en-US" sz="2000" b="1">
                <a:effectLst>
                  <a:outerShdw blurRad="38100" dist="38100" dir="2700000" algn="tl">
                    <a:srgbClr val="C0C0C0"/>
                  </a:outerShdw>
                </a:effectLst>
                <a:latin typeface="Courier New" panose="02070309020205020404" pitchFamily="49" charset="0"/>
                <a:ea typeface="黑体" panose="02010609060101010101" pitchFamily="49" charset="-122"/>
                <a:cs typeface="Courier New" panose="02070309020205020404" pitchFamily="49" charset="0"/>
              </a:endParaRPr>
            </a:p>
          </p:txBody>
        </p:sp>
      </p:grpSp>
      <p:sp>
        <p:nvSpPr>
          <p:cNvPr id="85" name="Text Box 84"/>
          <p:cNvSpPr txBox="1">
            <a:spLocks noChangeArrowheads="1"/>
          </p:cNvSpPr>
          <p:nvPr/>
        </p:nvSpPr>
        <p:spPr bwMode="auto">
          <a:xfrm>
            <a:off x="7865520" y="5360683"/>
            <a:ext cx="1868488" cy="285750"/>
          </a:xfrm>
          <a:prstGeom prst="rect">
            <a:avLst/>
          </a:prstGeom>
          <a:noFill/>
          <a:ln w="9525">
            <a:noFill/>
            <a:miter lim="800000"/>
          </a:ln>
        </p:spPr>
        <p:txBody>
          <a:bodyPr lIns="0" tIns="0" rIns="0" bIns="0" anchor="ctr" anchorCtr="1"/>
          <a:lstStyle/>
          <a:p>
            <a:pPr marL="342900" indent="-342900" algn="just">
              <a:lnSpc>
                <a:spcPct val="80000"/>
              </a:lnSpc>
              <a:spcBef>
                <a:spcPct val="20000"/>
              </a:spcBef>
              <a:buClr>
                <a:schemeClr val="hlink"/>
              </a:buClr>
              <a:buSzPct val="65000"/>
              <a:defRPr/>
            </a:pPr>
            <a:r>
              <a:rPr lang="zh-CN" altLang="en-US" sz="2000" dirty="0">
                <a:latin typeface="微软雅黑" panose="020B0503020204020204" pitchFamily="34" charset="-122"/>
                <a:ea typeface="微软雅黑" panose="020B0503020204020204" pitchFamily="34" charset="-122"/>
              </a:rPr>
              <a:t>补码乘积</a:t>
            </a:r>
            <a:endPar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6" name="Rectangle 85"/>
          <p:cNvSpPr>
            <a:spLocks noChangeArrowheads="1"/>
          </p:cNvSpPr>
          <p:nvPr/>
        </p:nvSpPr>
        <p:spPr bwMode="auto">
          <a:xfrm rot="5400000">
            <a:off x="3206289" y="4176409"/>
            <a:ext cx="296862" cy="466725"/>
          </a:xfrm>
          <a:prstGeom prst="rect">
            <a:avLst/>
          </a:prstGeom>
          <a:solidFill>
            <a:srgbClr val="FFCC00"/>
          </a:solidFill>
          <a:ln w="19050" cmpd="sng">
            <a:solidFill>
              <a:schemeClr val="tx1"/>
            </a:solidFill>
            <a:miter lim="800000"/>
          </a:ln>
          <a:effectLst>
            <a:outerShdw dist="89803" dir="2700000" algn="ctr" rotWithShape="0">
              <a:schemeClr val="accent1">
                <a:alpha val="50000"/>
              </a:schemeClr>
            </a:outerShdw>
          </a:effectLst>
        </p:spPr>
        <p:txBody>
          <a:bodyPr rot="10800000" vert="eaVert" anchor="ctr" anchorCtr="1"/>
          <a:lstStyle/>
          <a:p>
            <a:pPr marL="342900" indent="-342900">
              <a:lnSpc>
                <a:spcPct val="80000"/>
              </a:lnSpc>
              <a:spcBef>
                <a:spcPct val="20000"/>
              </a:spcBef>
              <a:buClr>
                <a:schemeClr val="hlink"/>
              </a:buClr>
              <a:buSzPct val="65000"/>
              <a:defRPr/>
            </a:pPr>
            <a:r>
              <a:rPr lang="en-US">
                <a:effectLst>
                  <a:outerShdw blurRad="38100" dist="38100" dir="2700000" algn="tl">
                    <a:srgbClr val="FFFFFF"/>
                  </a:outerShdw>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a:effectLst>
                <a:outerShdw blurRad="38100" dist="38100" dir="2700000" algn="tl">
                  <a:srgbClr val="FFFFFF"/>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87" name="Group 87"/>
          <p:cNvGrpSpPr/>
          <p:nvPr/>
        </p:nvGrpSpPr>
        <p:grpSpPr bwMode="auto">
          <a:xfrm>
            <a:off x="4099258" y="5001115"/>
            <a:ext cx="3519487" cy="546138"/>
            <a:chOff x="18" y="0"/>
            <a:chExt cx="2217" cy="219"/>
          </a:xfrm>
        </p:grpSpPr>
        <p:sp>
          <p:nvSpPr>
            <p:cNvPr id="88" name="Text Box 87"/>
            <p:cNvSpPr txBox="1">
              <a:spLocks noChangeArrowheads="1"/>
            </p:cNvSpPr>
            <p:nvPr/>
          </p:nvSpPr>
          <p:spPr bwMode="auto">
            <a:xfrm>
              <a:off x="912" y="41"/>
              <a:ext cx="666" cy="178"/>
            </a:xfrm>
            <a:prstGeom prst="rect">
              <a:avLst/>
            </a:prstGeom>
            <a:noFill/>
            <a:ln w="9525">
              <a:noFill/>
              <a:miter lim="800000"/>
            </a:ln>
          </p:spPr>
          <p:txBody>
            <a:bodyPr lIns="0" tIns="0" rIns="0" bIns="0" anchor="ctr" anchorCtr="1"/>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93" name="Group 93"/>
            <p:cNvGrpSpPr/>
            <p:nvPr/>
          </p:nvGrpSpPr>
          <p:grpSpPr bwMode="auto">
            <a:xfrm>
              <a:off x="18" y="0"/>
              <a:ext cx="2217" cy="144"/>
              <a:chOff x="0" y="0"/>
              <a:chExt cx="2718" cy="290"/>
            </a:xfrm>
          </p:grpSpPr>
          <p:sp>
            <p:nvSpPr>
              <p:cNvPr id="95" name="Line 93"/>
              <p:cNvSpPr>
                <a:spLocks noChangeShapeType="1"/>
              </p:cNvSpPr>
              <p:nvPr/>
            </p:nvSpPr>
            <p:spPr bwMode="auto">
              <a:xfrm flipV="1">
                <a:off x="0"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96" name="Line 94"/>
              <p:cNvSpPr>
                <a:spLocks noChangeShapeType="1"/>
              </p:cNvSpPr>
              <p:nvPr/>
            </p:nvSpPr>
            <p:spPr bwMode="auto">
              <a:xfrm flipV="1">
                <a:off x="2532" y="7"/>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97" name="Line 95"/>
              <p:cNvSpPr>
                <a:spLocks noChangeShapeType="1"/>
              </p:cNvSpPr>
              <p:nvPr/>
            </p:nvSpPr>
            <p:spPr bwMode="auto">
              <a:xfrm flipV="1">
                <a:off x="2718" y="7"/>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98" name="Line 96"/>
              <p:cNvSpPr>
                <a:spLocks noChangeShapeType="1"/>
              </p:cNvSpPr>
              <p:nvPr/>
            </p:nvSpPr>
            <p:spPr bwMode="auto">
              <a:xfrm flipV="1">
                <a:off x="278"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99" name="Line 97"/>
              <p:cNvSpPr>
                <a:spLocks noChangeShapeType="1"/>
              </p:cNvSpPr>
              <p:nvPr/>
            </p:nvSpPr>
            <p:spPr bwMode="auto">
              <a:xfrm flipV="1">
                <a:off x="557"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grpSp>
      </p:grpSp>
      <p:grpSp>
        <p:nvGrpSpPr>
          <p:cNvPr id="100" name="Group 100"/>
          <p:cNvGrpSpPr/>
          <p:nvPr/>
        </p:nvGrpSpPr>
        <p:grpSpPr bwMode="auto">
          <a:xfrm>
            <a:off x="3161044" y="4564552"/>
            <a:ext cx="717550" cy="1106488"/>
            <a:chOff x="0" y="0"/>
            <a:chExt cx="452" cy="697"/>
          </a:xfrm>
        </p:grpSpPr>
        <p:grpSp>
          <p:nvGrpSpPr>
            <p:cNvPr id="101" name="Group 101"/>
            <p:cNvGrpSpPr/>
            <p:nvPr/>
          </p:nvGrpSpPr>
          <p:grpSpPr bwMode="auto">
            <a:xfrm>
              <a:off x="0" y="0"/>
              <a:ext cx="236" cy="697"/>
              <a:chOff x="0" y="0"/>
              <a:chExt cx="236" cy="697"/>
            </a:xfrm>
          </p:grpSpPr>
          <p:sp>
            <p:nvSpPr>
              <p:cNvPr id="103" name="Line 101"/>
              <p:cNvSpPr>
                <a:spLocks noChangeShapeType="1"/>
              </p:cNvSpPr>
              <p:nvPr/>
            </p:nvSpPr>
            <p:spPr bwMode="auto">
              <a:xfrm flipV="1">
                <a:off x="119" y="0"/>
                <a:ext cx="0" cy="486"/>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105" name="Text Box 103"/>
              <p:cNvSpPr txBox="1">
                <a:spLocks noChangeArrowheads="1"/>
              </p:cNvSpPr>
              <p:nvPr/>
            </p:nvSpPr>
            <p:spPr bwMode="auto">
              <a:xfrm>
                <a:off x="0" y="519"/>
                <a:ext cx="236" cy="178"/>
              </a:xfrm>
              <a:prstGeom prst="rect">
                <a:avLst/>
              </a:prstGeom>
              <a:noFill/>
              <a:ln w="9525">
                <a:noFill/>
                <a:miter lim="800000"/>
              </a:ln>
            </p:spPr>
            <p:txBody>
              <a:bodyPr lIns="0" tIns="0" rIns="0" bIns="0" anchor="ctr" anchorCtr="1"/>
              <a:lstStyle/>
              <a:p>
                <a:pPr marL="342900" indent="-342900" algn="ctr">
                  <a:lnSpc>
                    <a:spcPct val="80000"/>
                  </a:lnSpc>
                  <a:spcBef>
                    <a:spcPct val="20000"/>
                  </a:spcBef>
                  <a:buClr>
                    <a:schemeClr val="hlink"/>
                  </a:buClr>
                  <a:buSzPct val="65000"/>
                  <a:defRPr/>
                </a:pPr>
                <a:r>
                  <a:rPr lang="en-US" sz="2000" b="1" dirty="0">
                    <a:latin typeface="Courier New" panose="02070309020205020404" pitchFamily="49" charset="0"/>
                    <a:ea typeface="黑体" panose="02010609060101010101" pitchFamily="49" charset="-122"/>
                    <a:cs typeface="Courier New" panose="02070309020205020404" pitchFamily="49" charset="0"/>
                  </a:rPr>
                  <a:t>P</a:t>
                </a:r>
                <a:r>
                  <a:rPr lang="en-US" sz="2000" b="1" baseline="-25000" dirty="0">
                    <a:latin typeface="Courier New" panose="02070309020205020404" pitchFamily="49" charset="0"/>
                    <a:ea typeface="黑体" panose="02010609060101010101" pitchFamily="49" charset="-122"/>
                    <a:cs typeface="Courier New" panose="02070309020205020404" pitchFamily="49" charset="0"/>
                  </a:rPr>
                  <a:t>f</a:t>
                </a:r>
                <a:endParaRPr lang="en-US" sz="2000" b="1" dirty="0">
                  <a:effectLst>
                    <a:outerShdw blurRad="38100" dist="38100" dir="2700000" algn="tl">
                      <a:srgbClr val="C0C0C0"/>
                    </a:outerShdw>
                  </a:effectLst>
                  <a:latin typeface="Courier New" panose="02070309020205020404" pitchFamily="49" charset="0"/>
                  <a:ea typeface="黑体" panose="02010609060101010101" pitchFamily="49" charset="-122"/>
                  <a:cs typeface="Courier New" panose="02070309020205020404" pitchFamily="49" charset="0"/>
                </a:endParaRPr>
              </a:p>
            </p:txBody>
          </p:sp>
        </p:grpSp>
        <p:sp>
          <p:nvSpPr>
            <p:cNvPr id="102" name="Text Box 104"/>
            <p:cNvSpPr txBox="1">
              <a:spLocks noChangeArrowheads="1"/>
            </p:cNvSpPr>
            <p:nvPr/>
          </p:nvSpPr>
          <p:spPr bwMode="auto">
            <a:xfrm>
              <a:off x="216" y="486"/>
              <a:ext cx="236" cy="211"/>
            </a:xfrm>
            <a:prstGeom prst="rect">
              <a:avLst/>
            </a:prstGeom>
            <a:noFill/>
            <a:ln w="9525">
              <a:noFill/>
              <a:miter lim="800000"/>
            </a:ln>
          </p:spPr>
          <p:txBody>
            <a:bodyPr lIns="0" tIns="0" rIns="0" bIns="0" anchor="ctr" anchorCtr="1"/>
            <a:lstStyle/>
            <a:p>
              <a:pPr marL="342900" indent="-342900" algn="ctr">
                <a:lnSpc>
                  <a:spcPct val="80000"/>
                </a:lnSpc>
                <a:spcBef>
                  <a:spcPct val="20000"/>
                </a:spcBef>
                <a:buClr>
                  <a:schemeClr val="hlink"/>
                </a:buClr>
                <a:buSzPct val="65000"/>
                <a:defRPr/>
              </a:pPr>
              <a:r>
                <a:rPr lang="en-US" sz="2000">
                  <a:latin typeface="黑体" panose="02010609060101010101" pitchFamily="49" charset="-122"/>
                  <a:ea typeface="黑体" panose="02010609060101010101" pitchFamily="49" charset="-122"/>
                </a:rPr>
                <a:t>.</a:t>
              </a:r>
              <a:endParaRPr lang="en-US" sz="20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sp>
        <p:nvSpPr>
          <p:cNvPr id="106" name="Text Box 105"/>
          <p:cNvSpPr txBox="1">
            <a:spLocks noChangeArrowheads="1"/>
          </p:cNvSpPr>
          <p:nvPr/>
        </p:nvSpPr>
        <p:spPr bwMode="auto">
          <a:xfrm>
            <a:off x="1874971" y="1360977"/>
            <a:ext cx="36004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20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2000" b="1" dirty="0" err="1">
                <a:latin typeface="Courier New" panose="02070309020205020404" pitchFamily="49" charset="0"/>
                <a:ea typeface="黑体" panose="02010609060101010101" pitchFamily="49" charset="-122"/>
                <a:cs typeface="Courier New" panose="02070309020205020404" pitchFamily="49" charset="0"/>
              </a:rPr>
              <a:t>a</a:t>
            </a:r>
            <a:r>
              <a:rPr lang="en-US" altLang="zh-CN" sz="2000" b="1" baseline="-25000" dirty="0" err="1">
                <a:latin typeface="Courier New" panose="02070309020205020404" pitchFamily="49" charset="0"/>
                <a:ea typeface="黑体" panose="02010609060101010101" pitchFamily="49" charset="-122"/>
                <a:cs typeface="Courier New" panose="02070309020205020404" pitchFamily="49" charset="0"/>
              </a:rPr>
              <a:t>f</a:t>
            </a:r>
            <a:r>
              <a:rPr lang="en-US" altLang="zh-CN" sz="2000" b="1" dirty="0">
                <a:latin typeface="Courier New" panose="02070309020205020404" pitchFamily="49" charset="0"/>
                <a:ea typeface="黑体" panose="02010609060101010101" pitchFamily="49" charset="-122"/>
                <a:cs typeface="Courier New" panose="02070309020205020404" pitchFamily="49" charset="0"/>
              </a:rPr>
              <a:t>. a</a:t>
            </a:r>
            <a:r>
              <a:rPr lang="en-US" altLang="zh-CN" sz="2000" b="1" baseline="-25000" dirty="0">
                <a:latin typeface="Courier New" panose="02070309020205020404" pitchFamily="49" charset="0"/>
                <a:ea typeface="黑体" panose="02010609060101010101" pitchFamily="49" charset="-122"/>
                <a:cs typeface="Courier New" panose="02070309020205020404" pitchFamily="49" charset="0"/>
              </a:rPr>
              <a:t>n</a:t>
            </a:r>
            <a:r>
              <a:rPr lang="en-US" altLang="zh-CN" sz="2000" b="1" baseline="-25000" dirty="0">
                <a:latin typeface="Courier New" panose="02070309020205020404" pitchFamily="49" charset="0"/>
                <a:ea typeface="黑体" panose="02010609060101010101" pitchFamily="49" charset="-122"/>
                <a:cs typeface="Courier New" panose="02070309020205020404" pitchFamily="49" charset="0"/>
                <a:sym typeface="Symbol" panose="05050102010706020507" pitchFamily="18" charset="2"/>
              </a:rPr>
              <a:t></a:t>
            </a:r>
            <a:r>
              <a:rPr lang="en-US" altLang="zh-CN" sz="2000" b="1" baseline="-25000" dirty="0">
                <a:latin typeface="Courier New" panose="02070309020205020404" pitchFamily="49" charset="0"/>
                <a:ea typeface="黑体" panose="02010609060101010101" pitchFamily="49" charset="-122"/>
                <a:cs typeface="Courier New" panose="02070309020205020404" pitchFamily="49" charset="0"/>
              </a:rPr>
              <a:t>1 </a:t>
            </a:r>
            <a:r>
              <a:rPr lang="en-US" altLang="zh-CN" sz="2000" b="1" dirty="0">
                <a:latin typeface="Courier New" panose="02070309020205020404" pitchFamily="49" charset="0"/>
                <a:ea typeface="黑体" panose="02010609060101010101" pitchFamily="49" charset="-122"/>
                <a:cs typeface="Courier New" panose="02070309020205020404" pitchFamily="49" charset="0"/>
              </a:rPr>
              <a:t>… a</a:t>
            </a:r>
            <a:r>
              <a:rPr lang="en-US" altLang="zh-CN" sz="2000" b="1" baseline="-25000" dirty="0">
                <a:latin typeface="Courier New" panose="02070309020205020404" pitchFamily="49" charset="0"/>
                <a:ea typeface="黑体" panose="02010609060101010101" pitchFamily="49" charset="-122"/>
                <a:cs typeface="Courier New" panose="02070309020205020404" pitchFamily="49" charset="0"/>
              </a:rPr>
              <a:t>1 </a:t>
            </a:r>
            <a:r>
              <a:rPr lang="en-US" altLang="zh-CN" sz="2000" b="1" dirty="0">
                <a:latin typeface="Courier New" panose="02070309020205020404" pitchFamily="49" charset="0"/>
                <a:ea typeface="黑体" panose="02010609060101010101" pitchFamily="49" charset="-122"/>
                <a:cs typeface="Courier New" panose="02070309020205020404" pitchFamily="49" charset="0"/>
              </a:rPr>
              <a:t>a</a:t>
            </a:r>
            <a:r>
              <a:rPr lang="en-US" altLang="zh-CN" sz="2000" b="1" baseline="-25000" dirty="0">
                <a:latin typeface="Courier New" panose="02070309020205020404" pitchFamily="49" charset="0"/>
                <a:ea typeface="黑体" panose="02010609060101010101" pitchFamily="49" charset="-122"/>
                <a:cs typeface="Courier New" panose="02070309020205020404" pitchFamily="49" charset="0"/>
              </a:rPr>
              <a:t>0</a:t>
            </a:r>
            <a:endParaRPr lang="en-US" altLang="zh-CN" sz="2000" b="1" dirty="0">
              <a:latin typeface="Courier New" panose="02070309020205020404" pitchFamily="49" charset="0"/>
              <a:ea typeface="黑体" panose="02010609060101010101" pitchFamily="49" charset="-122"/>
              <a:cs typeface="Courier New" panose="02070309020205020404" pitchFamily="49" charset="0"/>
            </a:endParaRPr>
          </a:p>
        </p:txBody>
      </p:sp>
      <p:sp>
        <p:nvSpPr>
          <p:cNvPr id="107" name="Line 106"/>
          <p:cNvSpPr>
            <a:spLocks noChangeShapeType="1"/>
          </p:cNvSpPr>
          <p:nvPr/>
        </p:nvSpPr>
        <p:spPr bwMode="auto">
          <a:xfrm>
            <a:off x="6002669" y="2330940"/>
            <a:ext cx="287338" cy="0"/>
          </a:xfrm>
          <a:prstGeom prst="line">
            <a:avLst/>
          </a:prstGeom>
          <a:noFill/>
          <a:ln w="19050">
            <a:solidFill>
              <a:schemeClr val="tx1"/>
            </a:solidFill>
            <a:round/>
            <a:headEnd type="oval" w="med" len="med"/>
            <a:tailEnd type="stealth" w="lg" len="lg"/>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108" name="Text Box 107"/>
          <p:cNvSpPr txBox="1">
            <a:spLocks noChangeArrowheads="1"/>
          </p:cNvSpPr>
          <p:nvPr/>
        </p:nvSpPr>
        <p:spPr bwMode="auto">
          <a:xfrm>
            <a:off x="3891294" y="3045316"/>
            <a:ext cx="3911600" cy="401637"/>
          </a:xfrm>
          <a:prstGeom prst="rect">
            <a:avLst/>
          </a:prstGeom>
          <a:solidFill>
            <a:srgbClr val="CCFF66"/>
          </a:solidFill>
          <a:ln w="19050" cmpd="sng">
            <a:solidFill>
              <a:schemeClr val="tx1"/>
            </a:solidFill>
            <a:miter lim="800000"/>
          </a:ln>
          <a:effectLst>
            <a:outerShdw blurRad="50800" dist="38100" dir="5400000" algn="t" rotWithShape="0">
              <a:prstClr val="black">
                <a:alpha val="40000"/>
              </a:prstClr>
            </a:outerShdw>
          </a:effectLst>
        </p:spPr>
        <p:txBody>
          <a:bodyPr lIns="0" tIns="36000" rIns="0" bIns="0" anchor="ctr" anchorCtr="0"/>
          <a:lstStyle/>
          <a:p>
            <a:pPr marL="342900" indent="-342900" algn="ctr">
              <a:lnSpc>
                <a:spcPct val="80000"/>
              </a:lnSpc>
              <a:spcBef>
                <a:spcPct val="20000"/>
              </a:spcBef>
              <a:buClr>
                <a:schemeClr val="hlink"/>
              </a:buClr>
              <a:buSzPct val="65000"/>
              <a:defRPr/>
            </a:pPr>
            <a:r>
              <a:rPr lang="zh-CN" altLang="en-US" dirty="0">
                <a:latin typeface="微软雅黑" panose="020B0503020204020204" pitchFamily="34" charset="-122"/>
                <a:ea typeface="微软雅黑" panose="020B0503020204020204" pitchFamily="34" charset="-122"/>
              </a:rPr>
              <a:t>相加数产生电路（同前）</a:t>
            </a:r>
            <a:endParaRPr lang="zh-CN" altLang="en-US"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3891295" y="1721341"/>
            <a:ext cx="3911599" cy="804862"/>
            <a:chOff x="3900820" y="1484785"/>
            <a:chExt cx="3911599" cy="804862"/>
          </a:xfrm>
        </p:grpSpPr>
        <p:grpSp>
          <p:nvGrpSpPr>
            <p:cNvPr id="55" name="Group 55"/>
            <p:cNvGrpSpPr/>
            <p:nvPr/>
          </p:nvGrpSpPr>
          <p:grpSpPr bwMode="auto">
            <a:xfrm>
              <a:off x="4096083" y="1484785"/>
              <a:ext cx="3519487" cy="390525"/>
              <a:chOff x="0" y="0"/>
              <a:chExt cx="2718" cy="283"/>
            </a:xfrm>
          </p:grpSpPr>
          <p:sp>
            <p:nvSpPr>
              <p:cNvPr id="57" name="Line 55"/>
              <p:cNvSpPr>
                <a:spLocks noChangeShapeType="1"/>
              </p:cNvSpPr>
              <p:nvPr/>
            </p:nvSpPr>
            <p:spPr bwMode="auto">
              <a:xfrm flipV="1">
                <a:off x="0"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58" name="Line 56"/>
              <p:cNvSpPr>
                <a:spLocks noChangeShapeType="1"/>
              </p:cNvSpPr>
              <p:nvPr/>
            </p:nvSpPr>
            <p:spPr bwMode="auto">
              <a:xfrm flipV="1">
                <a:off x="677"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59" name="Line 57"/>
              <p:cNvSpPr>
                <a:spLocks noChangeShapeType="1"/>
              </p:cNvSpPr>
              <p:nvPr/>
            </p:nvSpPr>
            <p:spPr bwMode="auto">
              <a:xfrm flipV="1">
                <a:off x="863"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60" name="Line 58"/>
              <p:cNvSpPr>
                <a:spLocks noChangeShapeType="1"/>
              </p:cNvSpPr>
              <p:nvPr/>
            </p:nvSpPr>
            <p:spPr bwMode="auto">
              <a:xfrm flipV="1">
                <a:off x="1855"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61" name="Line 59"/>
              <p:cNvSpPr>
                <a:spLocks noChangeShapeType="1"/>
              </p:cNvSpPr>
              <p:nvPr/>
            </p:nvSpPr>
            <p:spPr bwMode="auto">
              <a:xfrm flipV="1">
                <a:off x="2532"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sp>
            <p:nvSpPr>
              <p:cNvPr id="62" name="Line 60"/>
              <p:cNvSpPr>
                <a:spLocks noChangeShapeType="1"/>
              </p:cNvSpPr>
              <p:nvPr/>
            </p:nvSpPr>
            <p:spPr bwMode="auto">
              <a:xfrm flipV="1">
                <a:off x="2718" y="0"/>
                <a:ext cx="0" cy="283"/>
              </a:xfrm>
              <a:prstGeom prst="line">
                <a:avLst/>
              </a:prstGeom>
              <a:noFill/>
              <a:ln w="19050">
                <a:solidFill>
                  <a:schemeClr val="tx1"/>
                </a:solidFill>
                <a:round/>
                <a:headEnd type="stealth" w="lg" len="lg"/>
              </a:ln>
              <a:extLst>
                <a:ext uri="{909E8E84-426E-40DD-AFC4-6F175D3DCCD1}">
                  <a14:hiddenFill xmlns:a14="http://schemas.microsoft.com/office/drawing/2010/main">
                    <a:noFill/>
                  </a14:hiddenFill>
                </a:ext>
              </a:extLst>
            </p:spPr>
            <p:txBody>
              <a:bodyPr anchor="ctr" anchorCtr="1"/>
              <a:lstStyle/>
              <a:p>
                <a:endParaRPr lang="zh-CN" altLang="en-US">
                  <a:latin typeface="黑体" panose="02010609060101010101" pitchFamily="49" charset="-122"/>
                  <a:ea typeface="黑体" panose="02010609060101010101" pitchFamily="49" charset="-122"/>
                </a:endParaRPr>
              </a:p>
            </p:txBody>
          </p:sp>
        </p:grpSp>
        <p:sp>
          <p:nvSpPr>
            <p:cNvPr id="109" name="Text Box 108"/>
            <p:cNvSpPr txBox="1">
              <a:spLocks noChangeArrowheads="1"/>
            </p:cNvSpPr>
            <p:nvPr/>
          </p:nvSpPr>
          <p:spPr bwMode="auto">
            <a:xfrm>
              <a:off x="3900820" y="1881660"/>
              <a:ext cx="1501775" cy="407987"/>
            </a:xfrm>
            <a:prstGeom prst="rect">
              <a:avLst/>
            </a:prstGeom>
            <a:solidFill>
              <a:srgbClr val="FFCC00"/>
            </a:solidFill>
            <a:ln w="19050" cmpd="sng">
              <a:solidFill>
                <a:schemeClr val="tx1"/>
              </a:solidFill>
              <a:miter lim="800000"/>
            </a:ln>
            <a:effectLst>
              <a:outerShdw blurRad="50800" dist="38100" dir="5400000" algn="t" rotWithShape="0">
                <a:prstClr val="black">
                  <a:alpha val="40000"/>
                </a:prstClr>
              </a:outerShdw>
            </a:effectLst>
          </p:spPr>
          <p:txBody>
            <a:bodyPr lIns="0" tIns="36000" rIns="0" bIns="0" anchor="ctr" anchorCtr="1"/>
            <a:lstStyle/>
            <a:p>
              <a:pPr marL="342900" indent="-342900" algn="ctr">
                <a:lnSpc>
                  <a:spcPct val="80000"/>
                </a:lnSpc>
                <a:spcBef>
                  <a:spcPct val="20000"/>
                </a:spcBef>
                <a:buClr>
                  <a:schemeClr val="hlink"/>
                </a:buClr>
                <a:buSzPct val="65000"/>
                <a:defRPr/>
              </a:pPr>
              <a:r>
                <a:rPr lang="en-US"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位求补器</a:t>
              </a:r>
              <a:endParaRPr lang="zh-CN" altLang="en-US"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10" name="Text Box 109"/>
            <p:cNvSpPr txBox="1">
              <a:spLocks noChangeArrowheads="1"/>
            </p:cNvSpPr>
            <p:nvPr/>
          </p:nvSpPr>
          <p:spPr bwMode="auto">
            <a:xfrm>
              <a:off x="6309057" y="1881660"/>
              <a:ext cx="1503362" cy="407987"/>
            </a:xfrm>
            <a:prstGeom prst="rect">
              <a:avLst/>
            </a:prstGeom>
            <a:solidFill>
              <a:srgbClr val="FFCC00"/>
            </a:solidFill>
            <a:ln w="19050" cmpd="sng">
              <a:solidFill>
                <a:schemeClr val="tx1"/>
              </a:solidFill>
              <a:miter lim="800000"/>
            </a:ln>
            <a:effectLst>
              <a:outerShdw blurRad="50800" dist="38100" dir="5400000" algn="t" rotWithShape="0">
                <a:prstClr val="black">
                  <a:alpha val="40000"/>
                </a:prstClr>
              </a:outerShdw>
            </a:effectLst>
          </p:spPr>
          <p:txBody>
            <a:bodyPr lIns="0" tIns="36000" rIns="0" bIns="0" anchor="ctr" anchorCtr="1"/>
            <a:lstStyle/>
            <a:p>
              <a:pPr marL="342900" indent="-342900" algn="ctr">
                <a:lnSpc>
                  <a:spcPct val="80000"/>
                </a:lnSpc>
                <a:spcBef>
                  <a:spcPct val="20000"/>
                </a:spcBef>
                <a:buClr>
                  <a:schemeClr val="hlink"/>
                </a:buClr>
                <a:buSzPct val="65000"/>
                <a:defRPr/>
              </a:pPr>
              <a:r>
                <a:rPr lang="en-US"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位求补器</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如何进一步提高阵列乘法器运算速度？</a:t>
            </a:r>
            <a:endParaRPr lang="zh-CN" altLang="en-US" dirty="0"/>
          </a:p>
        </p:txBody>
      </p:sp>
      <p:pic>
        <p:nvPicPr>
          <p:cNvPr id="6" name="图片 5"/>
          <p:cNvPicPr>
            <a:picLocks noChangeAspect="1"/>
          </p:cNvPicPr>
          <p:nvPr/>
        </p:nvPicPr>
        <p:blipFill>
          <a:blip r:embed="rId1"/>
          <a:stretch>
            <a:fillRect/>
          </a:stretch>
        </p:blipFill>
        <p:spPr>
          <a:xfrm>
            <a:off x="339986" y="1469722"/>
            <a:ext cx="5864521" cy="3456324"/>
          </a:xfrm>
          <a:prstGeom prst="rect">
            <a:avLst/>
          </a:prstGeom>
        </p:spPr>
      </p:pic>
      <p:sp>
        <p:nvSpPr>
          <p:cNvPr id="7" name="Rectangle 155"/>
          <p:cNvSpPr txBox="1">
            <a:spLocks noChangeArrowheads="1"/>
          </p:cNvSpPr>
          <p:nvPr/>
        </p:nvSpPr>
        <p:spPr bwMode="auto">
          <a:xfrm>
            <a:off x="1044849" y="5711641"/>
            <a:ext cx="10554178" cy="76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2720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729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1864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6436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41008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342900" marR="0" lvl="0" indent="-342900" eaLnBrk="1" fontAlgn="base" hangingPunct="1">
              <a:lnSpc>
                <a:spcPct val="150000"/>
              </a:lnSpc>
              <a:spcBef>
                <a:spcPts val="1000"/>
              </a:spcBef>
              <a:spcAft>
                <a:spcPct val="0"/>
              </a:spcAft>
              <a:buClr>
                <a:srgbClr val="FFC000"/>
              </a:buClr>
              <a:buSzTx/>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硬件成本相同：</a:t>
            </a:r>
            <a:r>
              <a:rPr lang="en-US" altLang="zh-CN" sz="2400" b="1" dirty="0">
                <a:latin typeface="微软雅黑" panose="020B0503020204020204" pitchFamily="34" charset="-122"/>
                <a:ea typeface="微软雅黑" panose="020B0503020204020204" pitchFamily="34" charset="-122"/>
              </a:rPr>
              <a:t>n*(n-1)</a:t>
            </a:r>
            <a:r>
              <a:rPr lang="zh-CN" altLang="en-US" sz="2400" b="1" dirty="0">
                <a:latin typeface="微软雅黑" panose="020B0503020204020204" pitchFamily="34" charset="-122"/>
                <a:ea typeface="微软雅黑" panose="020B0503020204020204" pitchFamily="34" charset="-122"/>
              </a:rPr>
              <a:t>个全加器</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 性能有差异</a:t>
            </a:r>
            <a:r>
              <a:rPr lang="en-US" altLang="zh-CN" sz="24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如何</a:t>
            </a:r>
            <a:r>
              <a:rPr lang="zh-CN" altLang="en-US" sz="2400" b="1" dirty="0">
                <a:solidFill>
                  <a:srgbClr val="C00000"/>
                </a:solidFill>
                <a:latin typeface="微软雅黑" panose="020B0503020204020204" pitchFamily="34" charset="-122"/>
                <a:ea typeface="微软雅黑" panose="020B0503020204020204" pitchFamily="34" charset="-122"/>
              </a:rPr>
              <a:t>继续优化？</a:t>
            </a:r>
            <a:r>
              <a:rPr lang="zh-CN" altLang="en-US" sz="2400" b="1" dirty="0">
                <a:latin typeface="微软雅黑" panose="020B0503020204020204" pitchFamily="34" charset="-122"/>
                <a:ea typeface="微软雅黑" panose="020B0503020204020204" pitchFamily="34" charset="-122"/>
              </a:rPr>
              <a:t> </a:t>
            </a:r>
            <a:endParaRPr lang="en-US" altLang="zh-CN" sz="2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013120" y="1210336"/>
            <a:ext cx="5714591" cy="3715710"/>
          </a:xfrm>
          <a:prstGeom prst="rect">
            <a:avLst/>
          </a:prstGeom>
        </p:spPr>
      </p:pic>
      <p:sp>
        <p:nvSpPr>
          <p:cNvPr id="15" name="矩形 14"/>
          <p:cNvSpPr/>
          <p:nvPr/>
        </p:nvSpPr>
        <p:spPr>
          <a:xfrm>
            <a:off x="2003354" y="4926046"/>
            <a:ext cx="2262158"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横向进位阵列乘法器</a:t>
            </a:r>
            <a:endParaRPr lang="zh-CN" altLang="en-US" dirty="0">
              <a:solidFill>
                <a:srgbClr val="C00000"/>
              </a:solidFill>
            </a:endParaRPr>
          </a:p>
        </p:txBody>
      </p:sp>
      <p:sp>
        <p:nvSpPr>
          <p:cNvPr id="17" name="矩形 16"/>
          <p:cNvSpPr/>
          <p:nvPr/>
        </p:nvSpPr>
        <p:spPr>
          <a:xfrm>
            <a:off x="7747998" y="4949511"/>
            <a:ext cx="2262158"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斜向进位阵列乘法器</a:t>
            </a:r>
            <a:endParaRPr lang="zh-CN" altLang="en-US" dirty="0">
              <a:solidFill>
                <a:srgbClr val="C00000"/>
              </a:solidFill>
            </a:endParaRPr>
          </a:p>
        </p:txBody>
      </p:sp>
      <p:sp>
        <p:nvSpPr>
          <p:cNvPr id="8" name="文本框 7"/>
          <p:cNvSpPr txBox="1"/>
          <p:nvPr/>
        </p:nvSpPr>
        <p:spPr>
          <a:xfrm>
            <a:off x="487351" y="4895268"/>
            <a:ext cx="1581594" cy="400110"/>
          </a:xfrm>
          <a:prstGeom prst="rect">
            <a:avLst/>
          </a:prstGeom>
          <a:noFill/>
        </p:spPr>
        <p:txBody>
          <a:bodyPr wrap="square">
            <a:spAutoFit/>
          </a:bodyPr>
          <a:lstStyle/>
          <a:p>
            <a:pPr algn="ctr"/>
            <a:r>
              <a:rPr lang="zh-CN" altLang="en-US" sz="2000" b="1" dirty="0">
                <a:solidFill>
                  <a:srgbClr val="0066FF"/>
                </a:solidFill>
                <a:latin typeface="微软雅黑" panose="020B0503020204020204" pitchFamily="34" charset="-122"/>
                <a:ea typeface="微软雅黑" panose="020B0503020204020204" pitchFamily="34" charset="-122"/>
              </a:rPr>
              <a:t>(</a:t>
            </a:r>
            <a:r>
              <a:rPr lang="en-US" altLang="zh-CN" sz="2000" b="1" dirty="0">
                <a:solidFill>
                  <a:srgbClr val="0066FF"/>
                </a:solidFill>
                <a:latin typeface="微软雅黑" panose="020B0503020204020204" pitchFamily="34" charset="-122"/>
                <a:ea typeface="微软雅黑" panose="020B0503020204020204" pitchFamily="34" charset="-122"/>
              </a:rPr>
              <a:t>10</a:t>
            </a:r>
            <a:r>
              <a:rPr lang="zh-CN" altLang="en-US" sz="2000" b="1" dirty="0">
                <a:solidFill>
                  <a:srgbClr val="0066FF"/>
                </a:solidFill>
                <a:latin typeface="微软雅黑" panose="020B0503020204020204" pitchFamily="34" charset="-122"/>
                <a:ea typeface="微软雅黑" panose="020B0503020204020204" pitchFamily="34" charset="-122"/>
              </a:rPr>
              <a:t>n</a:t>
            </a:r>
            <a:r>
              <a:rPr lang="en-US" altLang="zh-CN" sz="2000" b="1" dirty="0">
                <a:solidFill>
                  <a:srgbClr val="0066FF"/>
                </a:solidFill>
                <a:latin typeface="微软雅黑" panose="020B0503020204020204" pitchFamily="34" charset="-122"/>
                <a:ea typeface="微软雅黑" panose="020B0503020204020204" pitchFamily="34" charset="-122"/>
              </a:rPr>
              <a:t>-12</a:t>
            </a:r>
            <a:r>
              <a:rPr lang="zh-CN" altLang="en-US" sz="2000" b="1" dirty="0">
                <a:solidFill>
                  <a:srgbClr val="0066FF"/>
                </a:solidFill>
                <a:latin typeface="微软雅黑" panose="020B0503020204020204" pitchFamily="34" charset="-122"/>
                <a:ea typeface="微软雅黑" panose="020B0503020204020204" pitchFamily="34" charset="-122"/>
              </a:rPr>
              <a:t>)T</a:t>
            </a:r>
            <a:endParaRPr lang="zh-CN" altLang="en-US" sz="2000" b="1" dirty="0">
              <a:solidFill>
                <a:srgbClr val="0066FF"/>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21938" y="4949511"/>
            <a:ext cx="1368639" cy="400110"/>
          </a:xfrm>
          <a:prstGeom prst="rect">
            <a:avLst/>
          </a:prstGeom>
          <a:noFill/>
        </p:spPr>
        <p:txBody>
          <a:bodyPr wrap="square">
            <a:spAutoFit/>
          </a:bodyPr>
          <a:lstStyle/>
          <a:p>
            <a:pPr algn="ctr"/>
            <a:r>
              <a:rPr lang="zh-CN" altLang="en-US" sz="2000" b="1" dirty="0">
                <a:solidFill>
                  <a:srgbClr val="0066FF"/>
                </a:solidFill>
                <a:latin typeface="微软雅黑" panose="020B0503020204020204" pitchFamily="34" charset="-122"/>
                <a:ea typeface="微软雅黑" panose="020B0503020204020204" pitchFamily="34" charset="-122"/>
              </a:rPr>
              <a:t>(</a:t>
            </a:r>
            <a:r>
              <a:rPr lang="en-US" altLang="zh-CN" sz="2000" b="1" dirty="0">
                <a:solidFill>
                  <a:srgbClr val="0066FF"/>
                </a:solidFill>
                <a:latin typeface="微软雅黑" panose="020B0503020204020204" pitchFamily="34" charset="-122"/>
                <a:ea typeface="微软雅黑" panose="020B0503020204020204" pitchFamily="34" charset="-122"/>
              </a:rPr>
              <a:t>4</a:t>
            </a:r>
            <a:r>
              <a:rPr lang="zh-CN" altLang="en-US" sz="2000" b="1" dirty="0">
                <a:solidFill>
                  <a:srgbClr val="0066FF"/>
                </a:solidFill>
                <a:latin typeface="微软雅黑" panose="020B0503020204020204" pitchFamily="34" charset="-122"/>
                <a:ea typeface="微软雅黑" panose="020B0503020204020204" pitchFamily="34" charset="-122"/>
              </a:rPr>
              <a:t>n+</a:t>
            </a:r>
            <a:r>
              <a:rPr lang="en-US" altLang="zh-CN" sz="2000" b="1" dirty="0">
                <a:solidFill>
                  <a:srgbClr val="0066FF"/>
                </a:solidFill>
                <a:latin typeface="微软雅黑" panose="020B0503020204020204" pitchFamily="34" charset="-122"/>
                <a:ea typeface="微软雅黑" panose="020B0503020204020204" pitchFamily="34" charset="-122"/>
              </a:rPr>
              <a:t>3</a:t>
            </a:r>
            <a:r>
              <a:rPr lang="zh-CN" altLang="en-US" sz="2000" b="1" dirty="0">
                <a:solidFill>
                  <a:srgbClr val="0066FF"/>
                </a:solidFill>
                <a:latin typeface="微软雅黑" panose="020B0503020204020204" pitchFamily="34" charset="-122"/>
                <a:ea typeface="微软雅黑" panose="020B0503020204020204" pitchFamily="34" charset="-122"/>
              </a:rPr>
              <a:t>)T</a:t>
            </a:r>
            <a:endParaRPr lang="zh-CN" altLang="en-US" sz="2000" b="1" dirty="0">
              <a:solidFill>
                <a:srgbClr val="0066FF"/>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来自汽车生产流水线的提示</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b="17889"/>
          <a:stretch>
            <a:fillRect/>
          </a:stretch>
        </p:blipFill>
        <p:spPr>
          <a:xfrm>
            <a:off x="286159" y="1174830"/>
            <a:ext cx="5658556" cy="3838353"/>
          </a:xfr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19152"/>
          <a:stretch>
            <a:fillRect/>
          </a:stretch>
        </p:blipFill>
        <p:spPr>
          <a:xfrm>
            <a:off x="6114607" y="1174830"/>
            <a:ext cx="5783680" cy="3838353"/>
          </a:xfrm>
          <a:prstGeom prst="rect">
            <a:avLst/>
          </a:prstGeom>
        </p:spPr>
      </p:pic>
      <p:sp>
        <p:nvSpPr>
          <p:cNvPr id="3" name="文本框 2"/>
          <p:cNvSpPr txBox="1"/>
          <p:nvPr/>
        </p:nvSpPr>
        <p:spPr>
          <a:xfrm>
            <a:off x="3230929" y="5168920"/>
            <a:ext cx="6313764" cy="1421928"/>
          </a:xfrm>
          <a:prstGeom prst="rect">
            <a:avLst/>
          </a:prstGeom>
          <a:noFill/>
        </p:spPr>
        <p:txBody>
          <a:bodyPr wrap="square" rtlCol="0">
            <a:spAutoFit/>
          </a:bodyPr>
          <a:lstStyle/>
          <a:p>
            <a:pPr marL="342900" indent="-342900">
              <a:lnSpc>
                <a:spcPct val="120000"/>
              </a:lnSpc>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rPr>
              <a:t>处理过程分为若干环节</a:t>
            </a:r>
            <a:endParaRPr lang="en-US" altLang="zh-CN" sz="2400" dirty="0">
              <a:solidFill>
                <a:srgbClr val="0066FF"/>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rPr>
              <a:t>被处理对象依次经过每个环节</a:t>
            </a:r>
            <a:endParaRPr lang="en-US" altLang="zh-CN" sz="2400" dirty="0">
              <a:solidFill>
                <a:srgbClr val="0066FF"/>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rPr>
              <a:t>同一时间，每个环节处理不同的对象</a:t>
            </a:r>
            <a:endParaRPr lang="zh-CN" altLang="en-US" sz="2400" dirty="0">
              <a:solidFill>
                <a:srgbClr val="0066FF"/>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534957" y="2909461"/>
            <a:ext cx="11198150" cy="3491387"/>
          </a:xfrm>
          <a:prstGeom prst="rect">
            <a:avLst/>
          </a:prstGeom>
        </p:spPr>
      </p:pic>
      <p:sp>
        <p:nvSpPr>
          <p:cNvPr id="2" name="标题 1"/>
          <p:cNvSpPr>
            <a:spLocks noGrp="1"/>
          </p:cNvSpPr>
          <p:nvPr>
            <p:ph type="title"/>
          </p:nvPr>
        </p:nvSpPr>
        <p:spPr/>
        <p:txBody>
          <a:bodyPr/>
          <a:lstStyle/>
          <a:p>
            <a:r>
              <a:rPr lang="zh-CN" altLang="en-US" dirty="0"/>
              <a:t>计算机中的流水线</a:t>
            </a:r>
            <a:endParaRPr lang="zh-CN" altLang="en-US" dirty="0"/>
          </a:p>
        </p:txBody>
      </p:sp>
      <p:sp>
        <p:nvSpPr>
          <p:cNvPr id="3" name="内容占位符 2"/>
          <p:cNvSpPr>
            <a:spLocks noGrp="1"/>
          </p:cNvSpPr>
          <p:nvPr>
            <p:ph idx="1"/>
          </p:nvPr>
        </p:nvSpPr>
        <p:spPr>
          <a:xfrm>
            <a:off x="487823" y="942763"/>
            <a:ext cx="11326408" cy="1910136"/>
          </a:xfrm>
        </p:spPr>
        <p:txBody>
          <a:bodyPr>
            <a:normAutofit fontScale="92500" lnSpcReduction="20000"/>
          </a:bodyPr>
          <a:lstStyle/>
          <a:p>
            <a:r>
              <a:rPr lang="zh-CN" altLang="en-US" dirty="0"/>
              <a:t>流水思想：复杂问题分解成细粒度任务并发</a:t>
            </a:r>
            <a:endParaRPr lang="en-US" altLang="zh-CN" dirty="0"/>
          </a:p>
          <a:p>
            <a:pPr lvl="1"/>
            <a:r>
              <a:rPr lang="zh-CN" altLang="en-US" dirty="0">
                <a:solidFill>
                  <a:srgbClr val="C00000"/>
                </a:solidFill>
              </a:rPr>
              <a:t>乘法流水线，浮点流水线，指令流水线</a:t>
            </a:r>
            <a:endParaRPr lang="zh-CN" altLang="en-US" dirty="0">
              <a:solidFill>
                <a:srgbClr val="C00000"/>
              </a:solidFill>
            </a:endParaRPr>
          </a:p>
          <a:p>
            <a:pPr lvl="1"/>
            <a:r>
              <a:rPr lang="zh-CN" altLang="en-US" dirty="0">
                <a:solidFill>
                  <a:srgbClr val="C00000"/>
                </a:solidFill>
              </a:rPr>
              <a:t>流水线 </a:t>
            </a:r>
            <a:r>
              <a:rPr lang="en-US" altLang="zh-CN" dirty="0">
                <a:solidFill>
                  <a:srgbClr val="C00000"/>
                </a:solidFill>
              </a:rPr>
              <a:t>= </a:t>
            </a:r>
            <a:r>
              <a:rPr lang="zh-CN" altLang="en-US" dirty="0">
                <a:solidFill>
                  <a:srgbClr val="C00000"/>
                </a:solidFill>
              </a:rPr>
              <a:t>寄存器 </a:t>
            </a:r>
            <a:r>
              <a:rPr lang="en-US" altLang="zh-CN" dirty="0">
                <a:solidFill>
                  <a:srgbClr val="C00000"/>
                </a:solidFill>
              </a:rPr>
              <a:t>+ </a:t>
            </a:r>
            <a:r>
              <a:rPr lang="zh-CN" altLang="en-US" dirty="0">
                <a:solidFill>
                  <a:srgbClr val="C00000"/>
                </a:solidFill>
              </a:rPr>
              <a:t>组合逻辑 </a:t>
            </a:r>
            <a:r>
              <a:rPr lang="en-US" altLang="zh-CN" dirty="0">
                <a:solidFill>
                  <a:srgbClr val="C00000"/>
                </a:solidFill>
              </a:rPr>
              <a:t>+ </a:t>
            </a:r>
            <a:r>
              <a:rPr lang="zh-CN" altLang="en-US" dirty="0">
                <a:solidFill>
                  <a:srgbClr val="C00000"/>
                </a:solidFill>
              </a:rPr>
              <a:t>寄存器 </a:t>
            </a:r>
            <a:r>
              <a:rPr lang="en-US" altLang="zh-CN" dirty="0">
                <a:solidFill>
                  <a:srgbClr val="C00000"/>
                </a:solidFill>
              </a:rPr>
              <a:t>+ </a:t>
            </a:r>
            <a:r>
              <a:rPr lang="zh-CN" altLang="en-US" dirty="0">
                <a:solidFill>
                  <a:srgbClr val="C00000"/>
                </a:solidFill>
              </a:rPr>
              <a:t>组合逻辑 </a:t>
            </a:r>
            <a:r>
              <a:rPr lang="en-US" altLang="zh-CN" dirty="0">
                <a:solidFill>
                  <a:srgbClr val="C00000"/>
                </a:solidFill>
              </a:rPr>
              <a:t>+ </a:t>
            </a:r>
            <a:r>
              <a:rPr lang="zh-CN" altLang="en-US" dirty="0">
                <a:solidFill>
                  <a:srgbClr val="C00000"/>
                </a:solidFill>
              </a:rPr>
              <a:t>寄存器  </a:t>
            </a:r>
            <a:r>
              <a:rPr lang="en-US" altLang="zh-CN" dirty="0">
                <a:solidFill>
                  <a:srgbClr val="C00000"/>
                </a:solidFill>
              </a:rPr>
              <a:t>…        </a:t>
            </a:r>
            <a:r>
              <a:rPr lang="zh-CN" altLang="en-US" b="1" dirty="0">
                <a:solidFill>
                  <a:srgbClr val="C00000"/>
                </a:solidFill>
              </a:rPr>
              <a:t>数据通路串联</a:t>
            </a:r>
            <a:endParaRPr lang="en-US" altLang="zh-CN" b="1" dirty="0">
              <a:solidFill>
                <a:srgbClr val="C00000"/>
              </a:solidFill>
            </a:endParaRPr>
          </a:p>
          <a:p>
            <a:pPr lvl="1"/>
            <a:r>
              <a:rPr lang="zh-CN" altLang="en-US" dirty="0">
                <a:solidFill>
                  <a:srgbClr val="C00000"/>
                </a:solidFill>
              </a:rPr>
              <a:t>流水线时钟频率取决于组合逻辑的关键路径</a:t>
            </a:r>
            <a:endParaRPr lang="zh-CN" altLang="en-US" dirty="0">
              <a:solidFill>
                <a:srgbClr val="C00000"/>
              </a:solidFill>
            </a:endParaRPr>
          </a:p>
        </p:txBody>
      </p:sp>
      <p:grpSp>
        <p:nvGrpSpPr>
          <p:cNvPr id="9" name="组合 8"/>
          <p:cNvGrpSpPr/>
          <p:nvPr/>
        </p:nvGrpSpPr>
        <p:grpSpPr>
          <a:xfrm>
            <a:off x="3722835" y="3317251"/>
            <a:ext cx="1469459" cy="775061"/>
            <a:chOff x="3447047" y="3601231"/>
            <a:chExt cx="1469459" cy="775061"/>
          </a:xfrm>
        </p:grpSpPr>
        <p:sp>
          <p:nvSpPr>
            <p:cNvPr id="11" name="文本框 10"/>
            <p:cNvSpPr txBox="1"/>
            <p:nvPr/>
          </p:nvSpPr>
          <p:spPr>
            <a:xfrm>
              <a:off x="3447047" y="3601231"/>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加工结果</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992190">
              <a:off x="4526895" y="3986682"/>
              <a:ext cx="568549" cy="210672"/>
            </a:xfrm>
            <a:prstGeom prst="rect">
              <a:avLst/>
            </a:prstGeom>
          </p:spPr>
        </p:pic>
      </p:grpSp>
      <p:grpSp>
        <p:nvGrpSpPr>
          <p:cNvPr id="15" name="组合 14"/>
          <p:cNvGrpSpPr/>
          <p:nvPr/>
        </p:nvGrpSpPr>
        <p:grpSpPr>
          <a:xfrm>
            <a:off x="5731835" y="3292291"/>
            <a:ext cx="1735679" cy="788609"/>
            <a:chOff x="3788961" y="3002656"/>
            <a:chExt cx="1735679" cy="788609"/>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185028">
              <a:off x="3610022" y="3401655"/>
              <a:ext cx="568549" cy="210672"/>
            </a:xfrm>
            <a:prstGeom prst="rect">
              <a:avLst/>
            </a:prstGeom>
          </p:spPr>
        </p:pic>
        <p:sp>
          <p:nvSpPr>
            <p:cNvPr id="17" name="文本框 16"/>
            <p:cNvSpPr txBox="1"/>
            <p:nvPr/>
          </p:nvSpPr>
          <p:spPr>
            <a:xfrm>
              <a:off x="4057572" y="3002656"/>
              <a:ext cx="146706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待加工数据</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162994" y="5757621"/>
            <a:ext cx="1200043" cy="599106"/>
            <a:chOff x="3403469" y="3600131"/>
            <a:chExt cx="1200043" cy="599106"/>
          </a:xfrm>
        </p:grpSpPr>
        <p:pic>
          <p:nvPicPr>
            <p:cNvPr id="20" name="图片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698100">
              <a:off x="3403469" y="3600131"/>
              <a:ext cx="568549" cy="210672"/>
            </a:xfrm>
            <a:prstGeom prst="rect">
              <a:avLst/>
            </a:prstGeom>
          </p:spPr>
        </p:pic>
        <p:sp>
          <p:nvSpPr>
            <p:cNvPr id="21" name="文本框 20"/>
            <p:cNvSpPr txBox="1"/>
            <p:nvPr/>
          </p:nvSpPr>
          <p:spPr>
            <a:xfrm>
              <a:off x="3905885" y="3799127"/>
              <a:ext cx="697627" cy="400110"/>
            </a:xfrm>
            <a:prstGeom prst="rect">
              <a:avLst/>
            </a:prstGeom>
            <a:noFill/>
          </p:spPr>
          <p:txBody>
            <a:bodyPr wrap="none" rtlCol="0">
              <a:spAutoFit/>
            </a:bodyPr>
            <a:lstStyle/>
            <a:p>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时钟</a:t>
              </a:r>
              <a:endParaRPr lang="zh-CN" altLang="en-US" sz="2000" b="1" dirty="0">
                <a:solidFill>
                  <a:schemeClr val="accent6">
                    <a:lumMod val="75000"/>
                  </a:schemeClr>
                </a:solidFill>
                <a:latin typeface="微软雅黑" panose="020B0503020204020204" pitchFamily="34" charset="-122"/>
                <a:ea typeface="微软雅黑" panose="020B0503020204020204" pitchFamily="34" charset="-122"/>
              </a:endParaRPr>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righ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圆角矩形 866"/>
          <p:cNvSpPr/>
          <p:nvPr/>
        </p:nvSpPr>
        <p:spPr>
          <a:xfrm>
            <a:off x="718407" y="2467516"/>
            <a:ext cx="10915692" cy="86312"/>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 name="标题 1"/>
          <p:cNvSpPr>
            <a:spLocks noGrp="1"/>
          </p:cNvSpPr>
          <p:nvPr>
            <p:ph type="title"/>
          </p:nvPr>
        </p:nvSpPr>
        <p:spPr>
          <a:effectLst/>
        </p:spPr>
        <p:txBody>
          <a:bodyPr/>
          <a:lstStyle/>
          <a:p>
            <a:r>
              <a:rPr lang="zh-CN" altLang="en-US" dirty="0"/>
              <a:t>阵列乘法器流水优化</a:t>
            </a:r>
            <a:r>
              <a:rPr lang="en-US" altLang="zh-CN" dirty="0"/>
              <a:t>1</a:t>
            </a:r>
            <a:endParaRPr lang="zh-CN" altLang="en-US" dirty="0"/>
          </a:p>
        </p:txBody>
      </p:sp>
      <p:sp>
        <p:nvSpPr>
          <p:cNvPr id="6" name="Text Box 3"/>
          <p:cNvSpPr txBox="1">
            <a:spLocks noChangeArrowheads="1"/>
          </p:cNvSpPr>
          <p:nvPr/>
        </p:nvSpPr>
        <p:spPr bwMode="auto">
          <a:xfrm>
            <a:off x="6332738" y="1670994"/>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Text Box 4"/>
          <p:cNvSpPr txBox="1">
            <a:spLocks noChangeArrowheads="1"/>
          </p:cNvSpPr>
          <p:nvPr/>
        </p:nvSpPr>
        <p:spPr bwMode="auto">
          <a:xfrm>
            <a:off x="7151490" y="1670994"/>
            <a:ext cx="761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Text Box 5"/>
          <p:cNvSpPr txBox="1">
            <a:spLocks noChangeArrowheads="1"/>
          </p:cNvSpPr>
          <p:nvPr/>
        </p:nvSpPr>
        <p:spPr bwMode="auto">
          <a:xfrm>
            <a:off x="7957542" y="1670994"/>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Text Box 6"/>
          <p:cNvSpPr txBox="1">
            <a:spLocks noChangeArrowheads="1"/>
          </p:cNvSpPr>
          <p:nvPr/>
        </p:nvSpPr>
        <p:spPr bwMode="auto">
          <a:xfrm>
            <a:off x="8788994" y="1670994"/>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Text Box 7"/>
          <p:cNvSpPr txBox="1">
            <a:spLocks noChangeArrowheads="1"/>
          </p:cNvSpPr>
          <p:nvPr/>
        </p:nvSpPr>
        <p:spPr bwMode="auto">
          <a:xfrm>
            <a:off x="5490989" y="1670994"/>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2" name="Text Box 9"/>
          <p:cNvSpPr txBox="1">
            <a:spLocks noChangeArrowheads="1"/>
          </p:cNvSpPr>
          <p:nvPr/>
        </p:nvSpPr>
        <p:spPr bwMode="auto">
          <a:xfrm>
            <a:off x="5519564" y="251673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Text Box 10"/>
          <p:cNvSpPr txBox="1">
            <a:spLocks noChangeArrowheads="1"/>
          </p:cNvSpPr>
          <p:nvPr/>
        </p:nvSpPr>
        <p:spPr bwMode="auto">
          <a:xfrm>
            <a:off x="6332738" y="251673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Text Box 11"/>
          <p:cNvSpPr txBox="1">
            <a:spLocks noChangeArrowheads="1"/>
          </p:cNvSpPr>
          <p:nvPr/>
        </p:nvSpPr>
        <p:spPr bwMode="auto">
          <a:xfrm>
            <a:off x="7151490" y="251673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Text Box 12"/>
          <p:cNvSpPr txBox="1">
            <a:spLocks noChangeArrowheads="1"/>
          </p:cNvSpPr>
          <p:nvPr/>
        </p:nvSpPr>
        <p:spPr bwMode="auto">
          <a:xfrm>
            <a:off x="7970242" y="251673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6" name="Text Box 13"/>
          <p:cNvSpPr txBox="1">
            <a:spLocks noChangeArrowheads="1"/>
          </p:cNvSpPr>
          <p:nvPr/>
        </p:nvSpPr>
        <p:spPr bwMode="auto">
          <a:xfrm>
            <a:off x="4712774" y="251673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8" name="Text Box 15"/>
          <p:cNvSpPr txBox="1">
            <a:spLocks noChangeArrowheads="1"/>
          </p:cNvSpPr>
          <p:nvPr/>
        </p:nvSpPr>
        <p:spPr bwMode="auto">
          <a:xfrm>
            <a:off x="4684199" y="336247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9" name="Text Box 16"/>
          <p:cNvSpPr txBox="1">
            <a:spLocks noChangeArrowheads="1"/>
          </p:cNvSpPr>
          <p:nvPr/>
        </p:nvSpPr>
        <p:spPr bwMode="auto">
          <a:xfrm>
            <a:off x="5506864" y="336247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0" name="Text Box 17"/>
          <p:cNvSpPr txBox="1">
            <a:spLocks noChangeArrowheads="1"/>
          </p:cNvSpPr>
          <p:nvPr/>
        </p:nvSpPr>
        <p:spPr bwMode="auto">
          <a:xfrm>
            <a:off x="6332738" y="336247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1" name="Text Box 18"/>
          <p:cNvSpPr txBox="1">
            <a:spLocks noChangeArrowheads="1"/>
          </p:cNvSpPr>
          <p:nvPr/>
        </p:nvSpPr>
        <p:spPr bwMode="auto">
          <a:xfrm>
            <a:off x="7151490" y="336247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2" name="Text Box 19"/>
          <p:cNvSpPr txBox="1">
            <a:spLocks noChangeArrowheads="1"/>
          </p:cNvSpPr>
          <p:nvPr/>
        </p:nvSpPr>
        <p:spPr bwMode="auto">
          <a:xfrm>
            <a:off x="3883070" y="336247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4" name="Text Box 21"/>
          <p:cNvSpPr txBox="1">
            <a:spLocks noChangeArrowheads="1"/>
          </p:cNvSpPr>
          <p:nvPr/>
        </p:nvSpPr>
        <p:spPr bwMode="auto">
          <a:xfrm>
            <a:off x="3873545" y="420821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Text Box 22"/>
          <p:cNvSpPr txBox="1">
            <a:spLocks noChangeArrowheads="1"/>
          </p:cNvSpPr>
          <p:nvPr/>
        </p:nvSpPr>
        <p:spPr bwMode="auto">
          <a:xfrm>
            <a:off x="4671499" y="420821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Text Box 23"/>
          <p:cNvSpPr txBox="1">
            <a:spLocks noChangeArrowheads="1"/>
          </p:cNvSpPr>
          <p:nvPr/>
        </p:nvSpPr>
        <p:spPr bwMode="auto">
          <a:xfrm>
            <a:off x="5519564" y="420821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Text Box 24"/>
          <p:cNvSpPr txBox="1">
            <a:spLocks noChangeArrowheads="1"/>
          </p:cNvSpPr>
          <p:nvPr/>
        </p:nvSpPr>
        <p:spPr bwMode="auto">
          <a:xfrm>
            <a:off x="6332738" y="420821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Text Box 25"/>
          <p:cNvSpPr txBox="1">
            <a:spLocks noChangeArrowheads="1"/>
          </p:cNvSpPr>
          <p:nvPr/>
        </p:nvSpPr>
        <p:spPr bwMode="auto">
          <a:xfrm>
            <a:off x="3060700" y="4208215"/>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0" name="Text Box 27"/>
          <p:cNvSpPr txBox="1">
            <a:spLocks noChangeArrowheads="1"/>
          </p:cNvSpPr>
          <p:nvPr/>
        </p:nvSpPr>
        <p:spPr bwMode="auto">
          <a:xfrm>
            <a:off x="6332738" y="825253"/>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1" name="Text Box 28"/>
          <p:cNvSpPr txBox="1">
            <a:spLocks noChangeArrowheads="1"/>
          </p:cNvSpPr>
          <p:nvPr/>
        </p:nvSpPr>
        <p:spPr bwMode="auto">
          <a:xfrm>
            <a:off x="7151490" y="825253"/>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Text Box 29"/>
          <p:cNvSpPr txBox="1">
            <a:spLocks noChangeArrowheads="1"/>
          </p:cNvSpPr>
          <p:nvPr/>
        </p:nvSpPr>
        <p:spPr bwMode="auto">
          <a:xfrm>
            <a:off x="7970242" y="825253"/>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Text Box 30"/>
          <p:cNvSpPr txBox="1">
            <a:spLocks noChangeArrowheads="1"/>
          </p:cNvSpPr>
          <p:nvPr/>
        </p:nvSpPr>
        <p:spPr bwMode="auto">
          <a:xfrm>
            <a:off x="8788994" y="825253"/>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Text Box 31"/>
          <p:cNvSpPr txBox="1">
            <a:spLocks noChangeArrowheads="1"/>
          </p:cNvSpPr>
          <p:nvPr/>
        </p:nvSpPr>
        <p:spPr bwMode="auto">
          <a:xfrm>
            <a:off x="9607748" y="825253"/>
            <a:ext cx="7771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2" name="Text Box 39"/>
          <p:cNvSpPr txBox="1">
            <a:spLocks noChangeArrowheads="1"/>
          </p:cNvSpPr>
          <p:nvPr/>
        </p:nvSpPr>
        <p:spPr bwMode="auto">
          <a:xfrm>
            <a:off x="6869708" y="5468690"/>
            <a:ext cx="5032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3</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3" name="Text Box 40"/>
          <p:cNvSpPr txBox="1">
            <a:spLocks noChangeArrowheads="1"/>
          </p:cNvSpPr>
          <p:nvPr/>
        </p:nvSpPr>
        <p:spPr bwMode="auto">
          <a:xfrm>
            <a:off x="7615634" y="5468690"/>
            <a:ext cx="576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2</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4" name="Text Box 41"/>
          <p:cNvSpPr txBox="1">
            <a:spLocks noChangeArrowheads="1"/>
          </p:cNvSpPr>
          <p:nvPr/>
        </p:nvSpPr>
        <p:spPr bwMode="auto">
          <a:xfrm>
            <a:off x="8447286" y="5468690"/>
            <a:ext cx="5746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5" name="Text Box 42"/>
          <p:cNvSpPr txBox="1">
            <a:spLocks noChangeArrowheads="1"/>
          </p:cNvSpPr>
          <p:nvPr/>
        </p:nvSpPr>
        <p:spPr bwMode="auto">
          <a:xfrm>
            <a:off x="9369953" y="5468690"/>
            <a:ext cx="504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0</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2" name="Text Box 32"/>
          <p:cNvSpPr txBox="1">
            <a:spLocks noChangeArrowheads="1"/>
          </p:cNvSpPr>
          <p:nvPr/>
        </p:nvSpPr>
        <p:spPr bwMode="auto">
          <a:xfrm>
            <a:off x="1792289" y="5468690"/>
            <a:ext cx="6492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9</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97" name="Line 38"/>
          <p:cNvSpPr>
            <a:spLocks noChangeShapeType="1"/>
          </p:cNvSpPr>
          <p:nvPr/>
        </p:nvSpPr>
        <p:spPr bwMode="auto">
          <a:xfrm>
            <a:off x="8750010" y="967915"/>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98" name="Line 39"/>
          <p:cNvSpPr>
            <a:spLocks noChangeShapeType="1"/>
          </p:cNvSpPr>
          <p:nvPr/>
        </p:nvSpPr>
        <p:spPr bwMode="auto">
          <a:xfrm>
            <a:off x="8750010" y="969853"/>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81" name="Line 39"/>
          <p:cNvSpPr>
            <a:spLocks noChangeShapeType="1"/>
          </p:cNvSpPr>
          <p:nvPr/>
        </p:nvSpPr>
        <p:spPr bwMode="auto">
          <a:xfrm>
            <a:off x="8749063" y="2430992"/>
            <a:ext cx="0" cy="305017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2" name="Line 39"/>
          <p:cNvSpPr>
            <a:spLocks noChangeShapeType="1"/>
          </p:cNvSpPr>
          <p:nvPr/>
        </p:nvSpPr>
        <p:spPr bwMode="auto">
          <a:xfrm>
            <a:off x="7919569" y="3270081"/>
            <a:ext cx="0" cy="2211087"/>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773" name="直接箭头连接符 772"/>
          <p:cNvCxnSpPr>
            <a:stCxn id="554" idx="2"/>
            <a:endCxn id="557" idx="6"/>
          </p:cNvCxnSpPr>
          <p:nvPr/>
        </p:nvCxnSpPr>
        <p:spPr>
          <a:xfrm flipH="1">
            <a:off x="8094946" y="224545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78" name="直接箭头连接符 777"/>
          <p:cNvCxnSpPr/>
          <p:nvPr/>
        </p:nvCxnSpPr>
        <p:spPr>
          <a:xfrm flipH="1">
            <a:off x="7267085" y="224521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89" name="直接箭头连接符 788"/>
          <p:cNvCxnSpPr/>
          <p:nvPr/>
        </p:nvCxnSpPr>
        <p:spPr>
          <a:xfrm flipH="1">
            <a:off x="7262754" y="3096946"/>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441" name="Line 40"/>
          <p:cNvSpPr>
            <a:spLocks noChangeShapeType="1"/>
          </p:cNvSpPr>
          <p:nvPr/>
        </p:nvSpPr>
        <p:spPr bwMode="auto">
          <a:xfrm flipH="1">
            <a:off x="8873105" y="190364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1" name="Line 40"/>
          <p:cNvSpPr>
            <a:spLocks noChangeShapeType="1"/>
          </p:cNvSpPr>
          <p:nvPr/>
        </p:nvSpPr>
        <p:spPr bwMode="auto">
          <a:xfrm flipH="1">
            <a:off x="8042211" y="2762537"/>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579" name="Oval 36"/>
          <p:cNvSpPr>
            <a:spLocks noChangeArrowheads="1"/>
          </p:cNvSpPr>
          <p:nvPr/>
        </p:nvSpPr>
        <p:spPr bwMode="auto">
          <a:xfrm>
            <a:off x="7752045" y="2935280"/>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80" name="文本框 579"/>
          <p:cNvSpPr txBox="1"/>
          <p:nvPr/>
        </p:nvSpPr>
        <p:spPr>
          <a:xfrm>
            <a:off x="7794182" y="2854072"/>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54" name="Oval 36"/>
          <p:cNvSpPr>
            <a:spLocks noChangeArrowheads="1"/>
          </p:cNvSpPr>
          <p:nvPr/>
        </p:nvSpPr>
        <p:spPr bwMode="auto">
          <a:xfrm>
            <a:off x="8579906" y="208115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55" name="文本框 554"/>
          <p:cNvSpPr txBox="1"/>
          <p:nvPr/>
        </p:nvSpPr>
        <p:spPr>
          <a:xfrm>
            <a:off x="8622043" y="199994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20" name="Line 38"/>
          <p:cNvSpPr>
            <a:spLocks noChangeShapeType="1"/>
          </p:cNvSpPr>
          <p:nvPr/>
        </p:nvSpPr>
        <p:spPr bwMode="auto">
          <a:xfrm>
            <a:off x="7920516" y="967915"/>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21" name="Line 39"/>
          <p:cNvSpPr>
            <a:spLocks noChangeShapeType="1"/>
          </p:cNvSpPr>
          <p:nvPr/>
        </p:nvSpPr>
        <p:spPr bwMode="auto">
          <a:xfrm>
            <a:off x="7920516" y="969853"/>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4" name="Line 39"/>
          <p:cNvSpPr>
            <a:spLocks noChangeShapeType="1"/>
          </p:cNvSpPr>
          <p:nvPr/>
        </p:nvSpPr>
        <p:spPr bwMode="auto">
          <a:xfrm>
            <a:off x="7919569" y="2430992"/>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06" name="Line 40"/>
          <p:cNvSpPr>
            <a:spLocks noChangeShapeType="1"/>
          </p:cNvSpPr>
          <p:nvPr/>
        </p:nvSpPr>
        <p:spPr bwMode="auto">
          <a:xfrm flipH="1">
            <a:off x="8042211" y="190364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557" name="Oval 36"/>
          <p:cNvSpPr>
            <a:spLocks noChangeArrowheads="1"/>
          </p:cNvSpPr>
          <p:nvPr/>
        </p:nvSpPr>
        <p:spPr bwMode="auto">
          <a:xfrm>
            <a:off x="7752045" y="208115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58" name="文本框 557"/>
          <p:cNvSpPr txBox="1"/>
          <p:nvPr/>
        </p:nvSpPr>
        <p:spPr>
          <a:xfrm>
            <a:off x="7794182" y="199994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44" name="Line 38"/>
          <p:cNvSpPr>
            <a:spLocks noChangeShapeType="1"/>
          </p:cNvSpPr>
          <p:nvPr/>
        </p:nvSpPr>
        <p:spPr bwMode="auto">
          <a:xfrm>
            <a:off x="2955512" y="3951915"/>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46" name="Line 39"/>
          <p:cNvSpPr>
            <a:spLocks noChangeShapeType="1"/>
          </p:cNvSpPr>
          <p:nvPr/>
        </p:nvSpPr>
        <p:spPr bwMode="auto">
          <a:xfrm>
            <a:off x="3781565" y="4120508"/>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8" name="Text Box 35"/>
          <p:cNvSpPr txBox="1">
            <a:spLocks noChangeArrowheads="1"/>
          </p:cNvSpPr>
          <p:nvPr/>
        </p:nvSpPr>
        <p:spPr bwMode="auto">
          <a:xfrm>
            <a:off x="3348434" y="5468690"/>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7</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15" name="Oval 36"/>
          <p:cNvSpPr>
            <a:spLocks noChangeArrowheads="1"/>
          </p:cNvSpPr>
          <p:nvPr/>
        </p:nvSpPr>
        <p:spPr bwMode="auto">
          <a:xfrm>
            <a:off x="3613678" y="3789160"/>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6" name="文本框 615"/>
          <p:cNvSpPr txBox="1"/>
          <p:nvPr/>
        </p:nvSpPr>
        <p:spPr>
          <a:xfrm>
            <a:off x="3655815" y="3707952"/>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50" name="Line 39"/>
          <p:cNvSpPr>
            <a:spLocks noChangeShapeType="1"/>
          </p:cNvSpPr>
          <p:nvPr/>
        </p:nvSpPr>
        <p:spPr bwMode="auto">
          <a:xfrm>
            <a:off x="3789276" y="4964976"/>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cxnSp>
        <p:nvCxnSpPr>
          <p:cNvPr id="804" name="直接箭头连接符 803"/>
          <p:cNvCxnSpPr/>
          <p:nvPr/>
        </p:nvCxnSpPr>
        <p:spPr>
          <a:xfrm flipH="1">
            <a:off x="3117741" y="4805465"/>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31" name="Line 40"/>
          <p:cNvSpPr>
            <a:spLocks noChangeShapeType="1"/>
          </p:cNvSpPr>
          <p:nvPr/>
        </p:nvSpPr>
        <p:spPr bwMode="auto">
          <a:xfrm flipH="1">
            <a:off x="3907820" y="360922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6" name="Line 40"/>
          <p:cNvSpPr>
            <a:spLocks noChangeShapeType="1"/>
          </p:cNvSpPr>
          <p:nvPr/>
        </p:nvSpPr>
        <p:spPr bwMode="auto">
          <a:xfrm flipH="1">
            <a:off x="3901486" y="446543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43" name="Oval 36"/>
          <p:cNvSpPr>
            <a:spLocks noChangeArrowheads="1"/>
          </p:cNvSpPr>
          <p:nvPr/>
        </p:nvSpPr>
        <p:spPr bwMode="auto">
          <a:xfrm>
            <a:off x="3613678" y="4643288"/>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4" name="文本框 643"/>
          <p:cNvSpPr txBox="1"/>
          <p:nvPr/>
        </p:nvSpPr>
        <p:spPr>
          <a:xfrm>
            <a:off x="3655815" y="4562080"/>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41" name="Line 39"/>
          <p:cNvSpPr>
            <a:spLocks noChangeShapeType="1"/>
          </p:cNvSpPr>
          <p:nvPr/>
        </p:nvSpPr>
        <p:spPr bwMode="auto">
          <a:xfrm>
            <a:off x="3784748" y="3094677"/>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7" name="Text Box 34"/>
          <p:cNvSpPr txBox="1">
            <a:spLocks noChangeArrowheads="1"/>
          </p:cNvSpPr>
          <p:nvPr/>
        </p:nvSpPr>
        <p:spPr bwMode="auto">
          <a:xfrm>
            <a:off x="2682875" y="5468690"/>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8</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51" name="Line 39"/>
          <p:cNvSpPr>
            <a:spLocks noChangeShapeType="1"/>
          </p:cNvSpPr>
          <p:nvPr/>
        </p:nvSpPr>
        <p:spPr bwMode="auto">
          <a:xfrm>
            <a:off x="2963924" y="4964976"/>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37" name="Line 40"/>
          <p:cNvSpPr>
            <a:spLocks noChangeShapeType="1"/>
          </p:cNvSpPr>
          <p:nvPr/>
        </p:nvSpPr>
        <p:spPr bwMode="auto">
          <a:xfrm flipH="1">
            <a:off x="3075860" y="446543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41" name="Oval 36"/>
          <p:cNvSpPr>
            <a:spLocks noChangeArrowheads="1"/>
          </p:cNvSpPr>
          <p:nvPr/>
        </p:nvSpPr>
        <p:spPr bwMode="auto">
          <a:xfrm>
            <a:off x="2785817" y="4643288"/>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2" name="文本框 641"/>
          <p:cNvSpPr txBox="1"/>
          <p:nvPr/>
        </p:nvSpPr>
        <p:spPr>
          <a:xfrm>
            <a:off x="2827954" y="4562080"/>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45" name="Line 39"/>
          <p:cNvSpPr>
            <a:spLocks noChangeShapeType="1"/>
          </p:cNvSpPr>
          <p:nvPr/>
        </p:nvSpPr>
        <p:spPr bwMode="auto">
          <a:xfrm>
            <a:off x="2954565" y="3951915"/>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48" name="Line 38"/>
          <p:cNvSpPr>
            <a:spLocks noChangeShapeType="1"/>
          </p:cNvSpPr>
          <p:nvPr/>
        </p:nvSpPr>
        <p:spPr bwMode="auto">
          <a:xfrm>
            <a:off x="2107989" y="4805465"/>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49" name="Line 39"/>
          <p:cNvSpPr>
            <a:spLocks noChangeShapeType="1"/>
          </p:cNvSpPr>
          <p:nvPr/>
        </p:nvSpPr>
        <p:spPr bwMode="auto">
          <a:xfrm>
            <a:off x="2107042" y="4805465"/>
            <a:ext cx="0" cy="663225"/>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55" name="Line 38"/>
          <p:cNvSpPr>
            <a:spLocks noChangeShapeType="1"/>
          </p:cNvSpPr>
          <p:nvPr/>
        </p:nvSpPr>
        <p:spPr bwMode="auto">
          <a:xfrm>
            <a:off x="9587423" y="967915"/>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56" name="Line 39"/>
          <p:cNvSpPr>
            <a:spLocks noChangeShapeType="1"/>
          </p:cNvSpPr>
          <p:nvPr/>
        </p:nvSpPr>
        <p:spPr bwMode="auto">
          <a:xfrm>
            <a:off x="9587423" y="969853"/>
            <a:ext cx="0" cy="4499689"/>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786" name="直接箭头连接符 785"/>
          <p:cNvCxnSpPr/>
          <p:nvPr/>
        </p:nvCxnSpPr>
        <p:spPr>
          <a:xfrm flipH="1">
            <a:off x="8917906" y="224545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8" name="Rectangle 151"/>
          <p:cNvSpPr>
            <a:spLocks noChangeArrowheads="1"/>
          </p:cNvSpPr>
          <p:nvPr/>
        </p:nvSpPr>
        <p:spPr bwMode="auto">
          <a:xfrm>
            <a:off x="9330392" y="2073893"/>
            <a:ext cx="290464"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3" name="直接箭头连接符 792"/>
          <p:cNvCxnSpPr/>
          <p:nvPr/>
        </p:nvCxnSpPr>
        <p:spPr>
          <a:xfrm flipH="1">
            <a:off x="8085714" y="3096946"/>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9" name="Rectangle 151"/>
          <p:cNvSpPr>
            <a:spLocks noChangeArrowheads="1"/>
          </p:cNvSpPr>
          <p:nvPr/>
        </p:nvSpPr>
        <p:spPr bwMode="auto">
          <a:xfrm>
            <a:off x="8500598" y="2922796"/>
            <a:ext cx="292068" cy="340093"/>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120000"/>
              </a:lnSpc>
              <a:spcBef>
                <a:spcPct val="20000"/>
              </a:spcBef>
              <a:buClr>
                <a:srgbClr val="CC0000"/>
              </a:buClr>
              <a:defRPr/>
            </a:pPr>
            <a:r>
              <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80" name="直接箭头连接符 779"/>
          <p:cNvCxnSpPr/>
          <p:nvPr/>
        </p:nvCxnSpPr>
        <p:spPr>
          <a:xfrm flipH="1">
            <a:off x="6440162" y="224521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0" name="直接箭头连接符 789"/>
          <p:cNvCxnSpPr/>
          <p:nvPr/>
        </p:nvCxnSpPr>
        <p:spPr>
          <a:xfrm flipH="1">
            <a:off x="6434893" y="309669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5" name="直接箭头连接符 794"/>
          <p:cNvCxnSpPr/>
          <p:nvPr/>
        </p:nvCxnSpPr>
        <p:spPr>
          <a:xfrm flipH="1">
            <a:off x="6442219" y="395384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605" name="Oval 36"/>
          <p:cNvSpPr>
            <a:spLocks noChangeArrowheads="1"/>
          </p:cNvSpPr>
          <p:nvPr/>
        </p:nvSpPr>
        <p:spPr bwMode="auto">
          <a:xfrm>
            <a:off x="6924184" y="3789408"/>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06" name="文本框 605"/>
          <p:cNvSpPr txBox="1"/>
          <p:nvPr/>
        </p:nvSpPr>
        <p:spPr>
          <a:xfrm>
            <a:off x="6966321" y="3708200"/>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77" name="Oval 36"/>
          <p:cNvSpPr>
            <a:spLocks noChangeArrowheads="1"/>
          </p:cNvSpPr>
          <p:nvPr/>
        </p:nvSpPr>
        <p:spPr bwMode="auto">
          <a:xfrm>
            <a:off x="6924184" y="2935280"/>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78" name="文本框 577"/>
          <p:cNvSpPr txBox="1"/>
          <p:nvPr/>
        </p:nvSpPr>
        <p:spPr>
          <a:xfrm>
            <a:off x="6966321" y="2854072"/>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60" name="Oval 36"/>
          <p:cNvSpPr>
            <a:spLocks noChangeArrowheads="1"/>
          </p:cNvSpPr>
          <p:nvPr/>
        </p:nvSpPr>
        <p:spPr bwMode="auto">
          <a:xfrm>
            <a:off x="6924184" y="208115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61" name="文本框 560"/>
          <p:cNvSpPr txBox="1"/>
          <p:nvPr/>
        </p:nvSpPr>
        <p:spPr>
          <a:xfrm>
            <a:off x="6966321" y="199994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grpSp>
        <p:nvGrpSpPr>
          <p:cNvPr id="727" name="Group 36"/>
          <p:cNvGrpSpPr/>
          <p:nvPr/>
        </p:nvGrpSpPr>
        <p:grpSpPr bwMode="auto">
          <a:xfrm>
            <a:off x="7095699" y="963752"/>
            <a:ext cx="168608" cy="4505502"/>
            <a:chOff x="13" y="6"/>
            <a:chExt cx="178" cy="2325"/>
          </a:xfrm>
          <a:effectLst/>
        </p:grpSpPr>
        <p:sp>
          <p:nvSpPr>
            <p:cNvPr id="728" name="Line 38"/>
            <p:cNvSpPr>
              <a:spLocks noChangeShapeType="1"/>
            </p:cNvSpPr>
            <p:nvPr/>
          </p:nvSpPr>
          <p:spPr bwMode="auto">
            <a:xfrm>
              <a:off x="14" y="6"/>
              <a:ext cx="17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9" name="Line 39"/>
            <p:cNvSpPr>
              <a:spLocks noChangeShapeType="1"/>
            </p:cNvSpPr>
            <p:nvPr/>
          </p:nvSpPr>
          <p:spPr bwMode="auto">
            <a:xfrm>
              <a:off x="14" y="7"/>
              <a:ext cx="0" cy="573"/>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0"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1" name="Line 39"/>
            <p:cNvSpPr>
              <a:spLocks noChangeShapeType="1"/>
            </p:cNvSpPr>
            <p:nvPr/>
          </p:nvSpPr>
          <p:spPr bwMode="auto">
            <a:xfrm>
              <a:off x="13" y="1635"/>
              <a:ext cx="0" cy="69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2"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cxnSp>
        <p:nvCxnSpPr>
          <p:cNvPr id="799" name="直接箭头连接符 798"/>
          <p:cNvCxnSpPr/>
          <p:nvPr/>
        </p:nvCxnSpPr>
        <p:spPr>
          <a:xfrm flipH="1">
            <a:off x="7265179" y="395384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8" name="Line 40"/>
          <p:cNvSpPr>
            <a:spLocks noChangeShapeType="1"/>
          </p:cNvSpPr>
          <p:nvPr/>
        </p:nvSpPr>
        <p:spPr bwMode="auto">
          <a:xfrm flipH="1">
            <a:off x="7219256" y="190364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2" name="Line 40"/>
          <p:cNvSpPr>
            <a:spLocks noChangeShapeType="1"/>
          </p:cNvSpPr>
          <p:nvPr/>
        </p:nvSpPr>
        <p:spPr bwMode="auto">
          <a:xfrm flipH="1">
            <a:off x="7211317" y="2762537"/>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7" name="Line 40"/>
          <p:cNvSpPr>
            <a:spLocks noChangeShapeType="1"/>
          </p:cNvSpPr>
          <p:nvPr/>
        </p:nvSpPr>
        <p:spPr bwMode="auto">
          <a:xfrm flipH="1">
            <a:off x="7219776" y="360922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70" name="Rectangle 151"/>
          <p:cNvSpPr>
            <a:spLocks noChangeArrowheads="1"/>
          </p:cNvSpPr>
          <p:nvPr/>
        </p:nvSpPr>
        <p:spPr bwMode="auto">
          <a:xfrm>
            <a:off x="7671606" y="3782332"/>
            <a:ext cx="292068" cy="340093"/>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R="0" lvl="0" indent="0" algn="ctr" fontAlgn="auto">
              <a:lnSpc>
                <a:spcPct val="120000"/>
              </a:lnSpc>
              <a:spcBef>
                <a:spcPct val="20000"/>
              </a:spcBef>
              <a:spcAft>
                <a:spcPts val="0"/>
              </a:spcAft>
              <a:buClr>
                <a:srgbClr val="CC0000"/>
              </a:buClr>
              <a:buSzTx/>
              <a:buFont typeface="Wingdings" panose="05000000000000000000" pitchFamily="2" charset="2"/>
              <a:buNone/>
              <a:defRPr/>
            </a:pPr>
            <a:r>
              <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1" name="Text Box 38"/>
          <p:cNvSpPr txBox="1">
            <a:spLocks noChangeArrowheads="1"/>
          </p:cNvSpPr>
          <p:nvPr/>
        </p:nvSpPr>
        <p:spPr bwMode="auto">
          <a:xfrm>
            <a:off x="5992019" y="5468690"/>
            <a:ext cx="5778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4</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21" name="Oval 36"/>
          <p:cNvSpPr>
            <a:spLocks noChangeArrowheads="1"/>
          </p:cNvSpPr>
          <p:nvPr/>
        </p:nvSpPr>
        <p:spPr bwMode="auto">
          <a:xfrm>
            <a:off x="6097261" y="3789160"/>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2" name="文本框 621"/>
          <p:cNvSpPr txBox="1"/>
          <p:nvPr/>
        </p:nvSpPr>
        <p:spPr>
          <a:xfrm>
            <a:off x="6139398" y="3707952"/>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34" name="Line 39"/>
          <p:cNvSpPr>
            <a:spLocks noChangeShapeType="1"/>
          </p:cNvSpPr>
          <p:nvPr/>
        </p:nvSpPr>
        <p:spPr bwMode="auto">
          <a:xfrm>
            <a:off x="6267264" y="4964976"/>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6" name="Line 38"/>
          <p:cNvSpPr>
            <a:spLocks noChangeShapeType="1"/>
          </p:cNvSpPr>
          <p:nvPr/>
        </p:nvSpPr>
        <p:spPr bwMode="auto">
          <a:xfrm>
            <a:off x="6268299" y="963752"/>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37" name="Line 39"/>
          <p:cNvSpPr>
            <a:spLocks noChangeShapeType="1"/>
          </p:cNvSpPr>
          <p:nvPr/>
        </p:nvSpPr>
        <p:spPr bwMode="auto">
          <a:xfrm>
            <a:off x="6268299" y="965690"/>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8" name="Line 39"/>
          <p:cNvSpPr>
            <a:spLocks noChangeShapeType="1"/>
          </p:cNvSpPr>
          <p:nvPr/>
        </p:nvSpPr>
        <p:spPr bwMode="auto">
          <a:xfrm>
            <a:off x="6267352" y="3265918"/>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39" name="Line 39"/>
          <p:cNvSpPr>
            <a:spLocks noChangeShapeType="1"/>
          </p:cNvSpPr>
          <p:nvPr/>
        </p:nvSpPr>
        <p:spPr bwMode="auto">
          <a:xfrm>
            <a:off x="6267352" y="4120510"/>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0" name="Line 39"/>
          <p:cNvSpPr>
            <a:spLocks noChangeShapeType="1"/>
          </p:cNvSpPr>
          <p:nvPr/>
        </p:nvSpPr>
        <p:spPr bwMode="auto">
          <a:xfrm>
            <a:off x="6267352" y="2426829"/>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82" name="直接箭头连接符 781"/>
          <p:cNvCxnSpPr/>
          <p:nvPr/>
        </p:nvCxnSpPr>
        <p:spPr>
          <a:xfrm flipH="1">
            <a:off x="5602927" y="224318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1" name="直接箭头连接符 790"/>
          <p:cNvCxnSpPr/>
          <p:nvPr/>
        </p:nvCxnSpPr>
        <p:spPr>
          <a:xfrm flipH="1">
            <a:off x="5607970" y="309669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6" name="直接箭头连接符 795"/>
          <p:cNvCxnSpPr/>
          <p:nvPr/>
        </p:nvCxnSpPr>
        <p:spPr>
          <a:xfrm flipH="1">
            <a:off x="5614358" y="395360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1" name="直接箭头连接符 800"/>
          <p:cNvCxnSpPr/>
          <p:nvPr/>
        </p:nvCxnSpPr>
        <p:spPr>
          <a:xfrm flipH="1">
            <a:off x="5609760" y="4807734"/>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5" name="直接箭头连接符 804"/>
          <p:cNvCxnSpPr/>
          <p:nvPr/>
        </p:nvCxnSpPr>
        <p:spPr>
          <a:xfrm flipH="1">
            <a:off x="6432720" y="4807734"/>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9" name="Line 40"/>
          <p:cNvSpPr>
            <a:spLocks noChangeShapeType="1"/>
          </p:cNvSpPr>
          <p:nvPr/>
        </p:nvSpPr>
        <p:spPr bwMode="auto">
          <a:xfrm flipH="1">
            <a:off x="6386775" y="190364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3" name="Line 40"/>
          <p:cNvSpPr>
            <a:spLocks noChangeShapeType="1"/>
          </p:cNvSpPr>
          <p:nvPr/>
        </p:nvSpPr>
        <p:spPr bwMode="auto">
          <a:xfrm flipH="1">
            <a:off x="6388362" y="2762537"/>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8" name="Line 40"/>
          <p:cNvSpPr>
            <a:spLocks noChangeShapeType="1"/>
          </p:cNvSpPr>
          <p:nvPr/>
        </p:nvSpPr>
        <p:spPr bwMode="auto">
          <a:xfrm flipH="1">
            <a:off x="6388882" y="360922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3" name="Line 40"/>
          <p:cNvSpPr>
            <a:spLocks noChangeShapeType="1"/>
          </p:cNvSpPr>
          <p:nvPr/>
        </p:nvSpPr>
        <p:spPr bwMode="auto">
          <a:xfrm flipH="1">
            <a:off x="6387816" y="446543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49" name="Oval 36"/>
          <p:cNvSpPr>
            <a:spLocks noChangeArrowheads="1"/>
          </p:cNvSpPr>
          <p:nvPr/>
        </p:nvSpPr>
        <p:spPr bwMode="auto">
          <a:xfrm>
            <a:off x="6097261" y="4643288"/>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50" name="文本框 649"/>
          <p:cNvSpPr txBox="1"/>
          <p:nvPr/>
        </p:nvSpPr>
        <p:spPr>
          <a:xfrm>
            <a:off x="6139398" y="4562080"/>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93" name="Oval 36"/>
          <p:cNvSpPr>
            <a:spLocks noChangeArrowheads="1"/>
          </p:cNvSpPr>
          <p:nvPr/>
        </p:nvSpPr>
        <p:spPr bwMode="auto">
          <a:xfrm>
            <a:off x="6097261" y="293503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4" name="文本框 593"/>
          <p:cNvSpPr txBox="1"/>
          <p:nvPr/>
        </p:nvSpPr>
        <p:spPr>
          <a:xfrm>
            <a:off x="6139398" y="285382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445" name="Oval 36"/>
          <p:cNvSpPr>
            <a:spLocks noChangeArrowheads="1"/>
          </p:cNvSpPr>
          <p:nvPr/>
        </p:nvSpPr>
        <p:spPr bwMode="auto">
          <a:xfrm>
            <a:off x="6097261" y="2080904"/>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446" name="文本框 445"/>
          <p:cNvSpPr txBox="1"/>
          <p:nvPr/>
        </p:nvSpPr>
        <p:spPr>
          <a:xfrm>
            <a:off x="6139398" y="1999696"/>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71" name="Rectangle 151"/>
          <p:cNvSpPr>
            <a:spLocks noChangeArrowheads="1"/>
          </p:cNvSpPr>
          <p:nvPr/>
        </p:nvSpPr>
        <p:spPr bwMode="auto">
          <a:xfrm>
            <a:off x="6842614" y="4631235"/>
            <a:ext cx="292068" cy="340093"/>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R="0" lvl="0" indent="0" algn="ctr" fontAlgn="auto">
              <a:lnSpc>
                <a:spcPct val="120000"/>
              </a:lnSpc>
              <a:spcBef>
                <a:spcPct val="20000"/>
              </a:spcBef>
              <a:spcAft>
                <a:spcPts val="0"/>
              </a:spcAft>
              <a:buClr>
                <a:srgbClr val="CC0000"/>
              </a:buClr>
              <a:buSzTx/>
              <a:buFont typeface="Wingdings" panose="05000000000000000000" pitchFamily="2" charset="2"/>
              <a:buNone/>
              <a:defRPr/>
            </a:pPr>
            <a:r>
              <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u="none" kern="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0" name="Text Box 37"/>
          <p:cNvSpPr txBox="1">
            <a:spLocks noChangeArrowheads="1"/>
          </p:cNvSpPr>
          <p:nvPr/>
        </p:nvSpPr>
        <p:spPr bwMode="auto">
          <a:xfrm>
            <a:off x="5142905" y="5468690"/>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5</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19" name="Oval 36"/>
          <p:cNvSpPr>
            <a:spLocks noChangeArrowheads="1"/>
          </p:cNvSpPr>
          <p:nvPr/>
        </p:nvSpPr>
        <p:spPr bwMode="auto">
          <a:xfrm>
            <a:off x="5269400" y="3789160"/>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0" name="文本框 619"/>
          <p:cNvSpPr txBox="1"/>
          <p:nvPr/>
        </p:nvSpPr>
        <p:spPr>
          <a:xfrm>
            <a:off x="5311537" y="3707952"/>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42" name="Line 39"/>
          <p:cNvSpPr>
            <a:spLocks noChangeShapeType="1"/>
          </p:cNvSpPr>
          <p:nvPr/>
        </p:nvSpPr>
        <p:spPr bwMode="auto">
          <a:xfrm>
            <a:off x="5438917" y="4964976"/>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4" name="Line 38"/>
          <p:cNvSpPr>
            <a:spLocks noChangeShapeType="1"/>
          </p:cNvSpPr>
          <p:nvPr/>
        </p:nvSpPr>
        <p:spPr bwMode="auto">
          <a:xfrm>
            <a:off x="5439952" y="963752"/>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5" name="Line 39"/>
          <p:cNvSpPr>
            <a:spLocks noChangeShapeType="1"/>
          </p:cNvSpPr>
          <p:nvPr/>
        </p:nvSpPr>
        <p:spPr bwMode="auto">
          <a:xfrm>
            <a:off x="5439952" y="965690"/>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6" name="Line 39"/>
          <p:cNvSpPr>
            <a:spLocks noChangeShapeType="1"/>
          </p:cNvSpPr>
          <p:nvPr/>
        </p:nvSpPr>
        <p:spPr bwMode="auto">
          <a:xfrm>
            <a:off x="5439005" y="3265918"/>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7" name="Line 39"/>
          <p:cNvSpPr>
            <a:spLocks noChangeShapeType="1"/>
          </p:cNvSpPr>
          <p:nvPr/>
        </p:nvSpPr>
        <p:spPr bwMode="auto">
          <a:xfrm>
            <a:off x="5439005" y="4120510"/>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8" name="Line 39"/>
          <p:cNvSpPr>
            <a:spLocks noChangeShapeType="1"/>
          </p:cNvSpPr>
          <p:nvPr/>
        </p:nvSpPr>
        <p:spPr bwMode="auto">
          <a:xfrm>
            <a:off x="5439005" y="2426829"/>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52" name="Line 38"/>
          <p:cNvSpPr>
            <a:spLocks noChangeShapeType="1"/>
          </p:cNvSpPr>
          <p:nvPr/>
        </p:nvSpPr>
        <p:spPr bwMode="auto">
          <a:xfrm>
            <a:off x="4616610" y="2242732"/>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2" name="直接箭头连接符 791"/>
          <p:cNvCxnSpPr/>
          <p:nvPr/>
        </p:nvCxnSpPr>
        <p:spPr>
          <a:xfrm flipH="1">
            <a:off x="4770735" y="309467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7" name="直接箭头连接符 796"/>
          <p:cNvCxnSpPr/>
          <p:nvPr/>
        </p:nvCxnSpPr>
        <p:spPr>
          <a:xfrm flipH="1">
            <a:off x="4787435" y="395360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2" name="直接箭头连接符 801"/>
          <p:cNvCxnSpPr/>
          <p:nvPr/>
        </p:nvCxnSpPr>
        <p:spPr>
          <a:xfrm flipH="1">
            <a:off x="4781899" y="4807486"/>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10" name="Line 40"/>
          <p:cNvSpPr>
            <a:spLocks noChangeShapeType="1"/>
          </p:cNvSpPr>
          <p:nvPr/>
        </p:nvSpPr>
        <p:spPr bwMode="auto">
          <a:xfrm flipH="1">
            <a:off x="5561149" y="190364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4" name="Line 40"/>
          <p:cNvSpPr>
            <a:spLocks noChangeShapeType="1"/>
          </p:cNvSpPr>
          <p:nvPr/>
        </p:nvSpPr>
        <p:spPr bwMode="auto">
          <a:xfrm flipH="1">
            <a:off x="5555881" y="2762537"/>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29" name="Line 40"/>
          <p:cNvSpPr>
            <a:spLocks noChangeShapeType="1"/>
          </p:cNvSpPr>
          <p:nvPr/>
        </p:nvSpPr>
        <p:spPr bwMode="auto">
          <a:xfrm flipH="1">
            <a:off x="5565927" y="360922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4" name="Line 40"/>
          <p:cNvSpPr>
            <a:spLocks noChangeShapeType="1"/>
          </p:cNvSpPr>
          <p:nvPr/>
        </p:nvSpPr>
        <p:spPr bwMode="auto">
          <a:xfrm flipH="1">
            <a:off x="5556922" y="446543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47" name="Oval 36"/>
          <p:cNvSpPr>
            <a:spLocks noChangeArrowheads="1"/>
          </p:cNvSpPr>
          <p:nvPr/>
        </p:nvSpPr>
        <p:spPr bwMode="auto">
          <a:xfrm>
            <a:off x="5269400" y="4643288"/>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8" name="文本框 647"/>
          <p:cNvSpPr txBox="1"/>
          <p:nvPr/>
        </p:nvSpPr>
        <p:spPr>
          <a:xfrm>
            <a:off x="5311537" y="4562080"/>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91" name="Oval 36"/>
          <p:cNvSpPr>
            <a:spLocks noChangeArrowheads="1"/>
          </p:cNvSpPr>
          <p:nvPr/>
        </p:nvSpPr>
        <p:spPr bwMode="auto">
          <a:xfrm>
            <a:off x="5269400" y="293503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2" name="文本框 591"/>
          <p:cNvSpPr txBox="1"/>
          <p:nvPr/>
        </p:nvSpPr>
        <p:spPr>
          <a:xfrm>
            <a:off x="5311537" y="285382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09" name="Oval 36"/>
          <p:cNvSpPr>
            <a:spLocks noChangeArrowheads="1"/>
          </p:cNvSpPr>
          <p:nvPr/>
        </p:nvSpPr>
        <p:spPr bwMode="auto">
          <a:xfrm>
            <a:off x="5269400" y="2080904"/>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10" name="文本框 509"/>
          <p:cNvSpPr txBox="1"/>
          <p:nvPr/>
        </p:nvSpPr>
        <p:spPr>
          <a:xfrm>
            <a:off x="5311537" y="1999696"/>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72" name="Rectangle 151"/>
          <p:cNvSpPr>
            <a:spLocks noChangeArrowheads="1"/>
          </p:cNvSpPr>
          <p:nvPr/>
        </p:nvSpPr>
        <p:spPr bwMode="auto">
          <a:xfrm>
            <a:off x="5625042" y="825253"/>
            <a:ext cx="290464"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39" name="Text Box 36"/>
          <p:cNvSpPr txBox="1">
            <a:spLocks noChangeArrowheads="1"/>
          </p:cNvSpPr>
          <p:nvPr/>
        </p:nvSpPr>
        <p:spPr bwMode="auto">
          <a:xfrm>
            <a:off x="4223941" y="5468690"/>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6</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40" name="Line 38"/>
          <p:cNvSpPr>
            <a:spLocks noChangeShapeType="1"/>
          </p:cNvSpPr>
          <p:nvPr/>
        </p:nvSpPr>
        <p:spPr bwMode="auto">
          <a:xfrm>
            <a:off x="3785695" y="3094677"/>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17" name="Oval 36"/>
          <p:cNvSpPr>
            <a:spLocks noChangeArrowheads="1"/>
          </p:cNvSpPr>
          <p:nvPr/>
        </p:nvSpPr>
        <p:spPr bwMode="auto">
          <a:xfrm>
            <a:off x="4441539" y="3789160"/>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8" name="文本框 617"/>
          <p:cNvSpPr txBox="1"/>
          <p:nvPr/>
        </p:nvSpPr>
        <p:spPr>
          <a:xfrm>
            <a:off x="4483676" y="3707952"/>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50" name="Line 39"/>
          <p:cNvSpPr>
            <a:spLocks noChangeShapeType="1"/>
          </p:cNvSpPr>
          <p:nvPr/>
        </p:nvSpPr>
        <p:spPr bwMode="auto">
          <a:xfrm>
            <a:off x="4614628" y="4964976"/>
            <a:ext cx="0" cy="516988"/>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753" name="Line 39"/>
          <p:cNvSpPr>
            <a:spLocks noChangeShapeType="1"/>
          </p:cNvSpPr>
          <p:nvPr/>
        </p:nvSpPr>
        <p:spPr bwMode="auto">
          <a:xfrm>
            <a:off x="4615663" y="2242732"/>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4" name="Line 39"/>
          <p:cNvSpPr>
            <a:spLocks noChangeShapeType="1"/>
          </p:cNvSpPr>
          <p:nvPr/>
        </p:nvSpPr>
        <p:spPr bwMode="auto">
          <a:xfrm>
            <a:off x="4614716" y="3265917"/>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5" name="Line 39"/>
          <p:cNvSpPr>
            <a:spLocks noChangeShapeType="1"/>
          </p:cNvSpPr>
          <p:nvPr/>
        </p:nvSpPr>
        <p:spPr bwMode="auto">
          <a:xfrm>
            <a:off x="4614716" y="4120508"/>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8" name="直接箭头连接符 797"/>
          <p:cNvCxnSpPr/>
          <p:nvPr/>
        </p:nvCxnSpPr>
        <p:spPr>
          <a:xfrm flipH="1">
            <a:off x="3950200" y="395157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3" name="直接箭头连接符 802"/>
          <p:cNvCxnSpPr/>
          <p:nvPr/>
        </p:nvCxnSpPr>
        <p:spPr>
          <a:xfrm flipH="1">
            <a:off x="3954976" y="4807486"/>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645" name="Oval 36"/>
          <p:cNvSpPr>
            <a:spLocks noChangeArrowheads="1"/>
          </p:cNvSpPr>
          <p:nvPr/>
        </p:nvSpPr>
        <p:spPr bwMode="auto">
          <a:xfrm>
            <a:off x="4441539" y="4643288"/>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46" name="文本框 645"/>
          <p:cNvSpPr txBox="1"/>
          <p:nvPr/>
        </p:nvSpPr>
        <p:spPr>
          <a:xfrm>
            <a:off x="4483676" y="4562080"/>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89" name="Oval 36"/>
          <p:cNvSpPr>
            <a:spLocks noChangeArrowheads="1"/>
          </p:cNvSpPr>
          <p:nvPr/>
        </p:nvSpPr>
        <p:spPr bwMode="auto">
          <a:xfrm>
            <a:off x="4441539" y="2935032"/>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0" name="文本框 589"/>
          <p:cNvSpPr txBox="1"/>
          <p:nvPr/>
        </p:nvSpPr>
        <p:spPr>
          <a:xfrm>
            <a:off x="4483676" y="2853824"/>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82" name="Line 40"/>
          <p:cNvSpPr>
            <a:spLocks noChangeShapeType="1"/>
          </p:cNvSpPr>
          <p:nvPr/>
        </p:nvSpPr>
        <p:spPr bwMode="auto">
          <a:xfrm flipH="1">
            <a:off x="4730255" y="2762537"/>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83" name="Line 40"/>
          <p:cNvSpPr>
            <a:spLocks noChangeShapeType="1"/>
          </p:cNvSpPr>
          <p:nvPr/>
        </p:nvSpPr>
        <p:spPr bwMode="auto">
          <a:xfrm flipH="1">
            <a:off x="4733446" y="360922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84" name="Line 40"/>
          <p:cNvSpPr>
            <a:spLocks noChangeShapeType="1"/>
          </p:cNvSpPr>
          <p:nvPr/>
        </p:nvSpPr>
        <p:spPr bwMode="auto">
          <a:xfrm flipH="1">
            <a:off x="4733967" y="4465432"/>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172" name="Text Box 57"/>
          <p:cNvSpPr txBox="1">
            <a:spLocks noChangeArrowheads="1"/>
          </p:cNvSpPr>
          <p:nvPr/>
        </p:nvSpPr>
        <p:spPr bwMode="auto">
          <a:xfrm>
            <a:off x="9561099" y="2031488"/>
            <a:ext cx="2455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en-US" altLang="zh-CN" sz="2000" b="1" i="0" u="none"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Y</a:t>
            </a:r>
            <a:r>
              <a:rPr lang="en-US" altLang="zh-CN" sz="2000" b="1" baseline="-25000" dirty="0">
                <a:latin typeface="Courier New" panose="02070309020205020404" pitchFamily="49" charset="0"/>
                <a:ea typeface="微软雅黑" panose="020B0503020204020204" pitchFamily="34" charset="-122"/>
                <a:cs typeface="Courier New" panose="02070309020205020404" pitchFamily="49" charset="0"/>
              </a:rPr>
              <a:t>0</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X+</a:t>
            </a:r>
            <a:r>
              <a:rPr lang="en-US" altLang="zh-CN" sz="2000" b="1" i="0" u="none" dirty="0">
                <a:latin typeface="Courier New" panose="02070309020205020404" pitchFamily="49" charset="0"/>
                <a:ea typeface="微软雅黑" panose="020B0503020204020204" pitchFamily="34" charset="-122"/>
                <a:cs typeface="Courier New" panose="02070309020205020404" pitchFamily="49" charset="0"/>
              </a:rPr>
              <a:t>Y</a:t>
            </a:r>
            <a:r>
              <a:rPr lang="en-US" altLang="zh-CN" sz="2000" b="1" i="0" u="none" baseline="-25000" dirty="0">
                <a:latin typeface="Courier New" panose="02070309020205020404" pitchFamily="49" charset="0"/>
                <a:ea typeface="微软雅黑" panose="020B0503020204020204" pitchFamily="34" charset="-122"/>
                <a:cs typeface="Courier New" panose="02070309020205020404" pitchFamily="49" charset="0"/>
              </a:rPr>
              <a:t>1</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X</a:t>
            </a:r>
            <a:r>
              <a:rPr lang="zh-CN" altLang="en-US" sz="20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2</a:t>
            </a:r>
            <a:endParaRPr lang="en-US" altLang="zh-CN" sz="2000" b="1" i="0" u="none"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73" name="Text Box 57"/>
          <p:cNvSpPr txBox="1">
            <a:spLocks noChangeArrowheads="1"/>
          </p:cNvSpPr>
          <p:nvPr/>
        </p:nvSpPr>
        <p:spPr bwMode="auto">
          <a:xfrm>
            <a:off x="9561099" y="2885165"/>
            <a:ext cx="20659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∑+=Y</a:t>
            </a:r>
            <a:r>
              <a:rPr lang="en-US" altLang="zh-CN" sz="2000" b="1" i="0" u="none" baseline="-25000" dirty="0">
                <a:latin typeface="Courier New" panose="02070309020205020404" pitchFamily="49" charset="0"/>
                <a:ea typeface="微软雅黑" panose="020B0503020204020204" pitchFamily="34" charset="-122"/>
                <a:cs typeface="Courier New" panose="02070309020205020404" pitchFamily="49" charset="0"/>
              </a:rPr>
              <a:t>2</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X</a:t>
            </a:r>
            <a:r>
              <a:rPr lang="zh-CN" altLang="en-US" sz="20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4</a:t>
            </a:r>
            <a:endParaRPr lang="en-US" altLang="zh-CN" sz="2000" b="1" i="0" u="none"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75" name="Text Box 57"/>
          <p:cNvSpPr txBox="1">
            <a:spLocks noChangeArrowheads="1"/>
          </p:cNvSpPr>
          <p:nvPr/>
        </p:nvSpPr>
        <p:spPr bwMode="auto">
          <a:xfrm>
            <a:off x="9561099" y="3751613"/>
            <a:ext cx="20659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∑+=Y</a:t>
            </a:r>
            <a:r>
              <a:rPr lang="en-US" altLang="zh-CN" sz="2000" b="1" i="0" u="none" baseline="-25000" dirty="0">
                <a:latin typeface="Courier New" panose="02070309020205020404" pitchFamily="49" charset="0"/>
                <a:ea typeface="微软雅黑" panose="020B0503020204020204" pitchFamily="34" charset="-122"/>
                <a:cs typeface="Courier New" panose="02070309020205020404" pitchFamily="49" charset="0"/>
              </a:rPr>
              <a:t>3</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X</a:t>
            </a:r>
            <a:r>
              <a:rPr lang="zh-CN" altLang="en-US" sz="20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8</a:t>
            </a:r>
            <a:endParaRPr lang="en-US" altLang="zh-CN" sz="2000" b="1" i="0" u="none"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76" name="Text Box 57"/>
          <p:cNvSpPr txBox="1">
            <a:spLocks noChangeArrowheads="1"/>
          </p:cNvSpPr>
          <p:nvPr/>
        </p:nvSpPr>
        <p:spPr bwMode="auto">
          <a:xfrm>
            <a:off x="9561099" y="4596696"/>
            <a:ext cx="2230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∑+=Y</a:t>
            </a:r>
            <a:r>
              <a:rPr lang="en-US" altLang="zh-CN" sz="2000" b="1" i="0" u="none" baseline="-25000" dirty="0">
                <a:latin typeface="Courier New" panose="02070309020205020404" pitchFamily="49" charset="0"/>
                <a:ea typeface="微软雅黑" panose="020B0503020204020204" pitchFamily="34" charset="-122"/>
                <a:cs typeface="Courier New" panose="02070309020205020404" pitchFamily="49" charset="0"/>
              </a:rPr>
              <a:t>4</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X</a:t>
            </a:r>
            <a:r>
              <a:rPr lang="zh-CN" altLang="en-US" sz="20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16</a:t>
            </a:r>
            <a:endParaRPr lang="en-US" altLang="zh-CN" sz="2000" b="1" i="0" u="none"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77" name="圆角矩形 176"/>
          <p:cNvSpPr/>
          <p:nvPr/>
        </p:nvSpPr>
        <p:spPr>
          <a:xfrm>
            <a:off x="718407" y="4175816"/>
            <a:ext cx="10915692" cy="86312"/>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178" name="圆角矩形 177"/>
          <p:cNvSpPr/>
          <p:nvPr/>
        </p:nvSpPr>
        <p:spPr>
          <a:xfrm>
            <a:off x="718407" y="5029966"/>
            <a:ext cx="10915692" cy="86312"/>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179" name="Text Box 57"/>
          <p:cNvSpPr txBox="1">
            <a:spLocks noChangeArrowheads="1"/>
          </p:cNvSpPr>
          <p:nvPr/>
        </p:nvSpPr>
        <p:spPr bwMode="auto">
          <a:xfrm>
            <a:off x="662261" y="2034564"/>
            <a:ext cx="9313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zh-CN" altLang="en-US" sz="2000" b="1" i="0" u="none" dirty="0">
                <a:ea typeface="微软雅黑" panose="020B0503020204020204" pitchFamily="34" charset="-122"/>
              </a:rPr>
              <a:t>第</a:t>
            </a:r>
            <a:r>
              <a:rPr lang="en-US" altLang="zh-CN" sz="2000" b="1" i="0" u="none" dirty="0">
                <a:ea typeface="微软雅黑" panose="020B0503020204020204" pitchFamily="34" charset="-122"/>
              </a:rPr>
              <a:t>1</a:t>
            </a:r>
            <a:r>
              <a:rPr lang="zh-CN" altLang="en-US" sz="2000" b="1" i="0" u="none" dirty="0">
                <a:ea typeface="微软雅黑" panose="020B0503020204020204" pitchFamily="34" charset="-122"/>
              </a:rPr>
              <a:t>步</a:t>
            </a:r>
            <a:endParaRPr lang="en-US" altLang="zh-CN" sz="2000" b="1" i="0" u="none" dirty="0">
              <a:ea typeface="微软雅黑" panose="020B0503020204020204" pitchFamily="34" charset="-122"/>
            </a:endParaRPr>
          </a:p>
        </p:txBody>
      </p:sp>
      <p:sp>
        <p:nvSpPr>
          <p:cNvPr id="180" name="Text Box 57"/>
          <p:cNvSpPr txBox="1">
            <a:spLocks noChangeArrowheads="1"/>
          </p:cNvSpPr>
          <p:nvPr/>
        </p:nvSpPr>
        <p:spPr bwMode="auto">
          <a:xfrm>
            <a:off x="662261" y="2901153"/>
            <a:ext cx="877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zh-CN" altLang="en-US" sz="2000" b="1" i="0" u="none" dirty="0">
                <a:ea typeface="微软雅黑" panose="020B0503020204020204" pitchFamily="34" charset="-122"/>
              </a:rPr>
              <a:t>第</a:t>
            </a:r>
            <a:r>
              <a:rPr lang="en-US" altLang="zh-CN" sz="2000" b="1" i="0" u="none" dirty="0">
                <a:ea typeface="微软雅黑" panose="020B0503020204020204" pitchFamily="34" charset="-122"/>
              </a:rPr>
              <a:t>2</a:t>
            </a:r>
            <a:r>
              <a:rPr lang="zh-CN" altLang="en-US" sz="2000" b="1" i="0" u="none" dirty="0">
                <a:ea typeface="微软雅黑" panose="020B0503020204020204" pitchFamily="34" charset="-122"/>
              </a:rPr>
              <a:t>步</a:t>
            </a:r>
            <a:endParaRPr lang="en-US" altLang="zh-CN" sz="2000" b="1" i="0" u="none" dirty="0">
              <a:ea typeface="微软雅黑" panose="020B0503020204020204" pitchFamily="34" charset="-122"/>
            </a:endParaRPr>
          </a:p>
        </p:txBody>
      </p:sp>
      <p:sp>
        <p:nvSpPr>
          <p:cNvPr id="181" name="Text Box 57"/>
          <p:cNvSpPr txBox="1">
            <a:spLocks noChangeArrowheads="1"/>
          </p:cNvSpPr>
          <p:nvPr/>
        </p:nvSpPr>
        <p:spPr bwMode="auto">
          <a:xfrm>
            <a:off x="662261" y="3765758"/>
            <a:ext cx="877438" cy="42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zh-CN" altLang="en-US" sz="2000" b="1" i="0" u="none" dirty="0">
                <a:ea typeface="微软雅黑" panose="020B0503020204020204" pitchFamily="34" charset="-122"/>
              </a:rPr>
              <a:t>第</a:t>
            </a:r>
            <a:r>
              <a:rPr lang="en-US" altLang="zh-CN" sz="2000" b="1" i="0" u="none" dirty="0">
                <a:ea typeface="微软雅黑" panose="020B0503020204020204" pitchFamily="34" charset="-122"/>
              </a:rPr>
              <a:t>3</a:t>
            </a:r>
            <a:r>
              <a:rPr lang="zh-CN" altLang="en-US" sz="2000" b="1" i="0" u="none" dirty="0">
                <a:ea typeface="微软雅黑" panose="020B0503020204020204" pitchFamily="34" charset="-122"/>
              </a:rPr>
              <a:t>步</a:t>
            </a:r>
            <a:endParaRPr lang="en-US" altLang="zh-CN" sz="2000" b="1" i="0" u="none" dirty="0">
              <a:ea typeface="微软雅黑" panose="020B0503020204020204" pitchFamily="34" charset="-122"/>
            </a:endParaRPr>
          </a:p>
        </p:txBody>
      </p:sp>
      <p:sp>
        <p:nvSpPr>
          <p:cNvPr id="182" name="Text Box 57"/>
          <p:cNvSpPr txBox="1">
            <a:spLocks noChangeArrowheads="1"/>
          </p:cNvSpPr>
          <p:nvPr/>
        </p:nvSpPr>
        <p:spPr bwMode="auto">
          <a:xfrm>
            <a:off x="662261" y="4630363"/>
            <a:ext cx="877438" cy="42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zh-CN" altLang="en-US" sz="2000" b="1" i="0" u="none" dirty="0">
                <a:ea typeface="微软雅黑" panose="020B0503020204020204" pitchFamily="34" charset="-122"/>
              </a:rPr>
              <a:t>第</a:t>
            </a:r>
            <a:r>
              <a:rPr lang="en-US" altLang="zh-CN" sz="2000" b="1" i="0" u="none" dirty="0">
                <a:ea typeface="微软雅黑" panose="020B0503020204020204" pitchFamily="34" charset="-122"/>
              </a:rPr>
              <a:t>4</a:t>
            </a:r>
            <a:r>
              <a:rPr lang="zh-CN" altLang="en-US" sz="2000" b="1" i="0" u="none" dirty="0">
                <a:ea typeface="微软雅黑" panose="020B0503020204020204" pitchFamily="34" charset="-122"/>
              </a:rPr>
              <a:t>步</a:t>
            </a:r>
            <a:endParaRPr lang="en-US" altLang="zh-CN" sz="2000" b="1" i="0" u="none" dirty="0">
              <a:ea typeface="微软雅黑" panose="020B0503020204020204" pitchFamily="34" charset="-122"/>
            </a:endParaRPr>
          </a:p>
        </p:txBody>
      </p:sp>
      <p:grpSp>
        <p:nvGrpSpPr>
          <p:cNvPr id="35" name="组合 34"/>
          <p:cNvGrpSpPr/>
          <p:nvPr/>
        </p:nvGrpSpPr>
        <p:grpSpPr>
          <a:xfrm>
            <a:off x="2191563" y="1572655"/>
            <a:ext cx="1391624" cy="861837"/>
            <a:chOff x="2191563" y="1795946"/>
            <a:chExt cx="1391624" cy="861837"/>
          </a:xfrm>
        </p:grpSpPr>
        <p:cxnSp>
          <p:nvCxnSpPr>
            <p:cNvPr id="4" name="直接箭头连接符 3"/>
            <p:cNvCxnSpPr/>
            <p:nvPr/>
          </p:nvCxnSpPr>
          <p:spPr>
            <a:xfrm>
              <a:off x="3296993" y="2210165"/>
              <a:ext cx="286194" cy="447618"/>
            </a:xfrm>
            <a:prstGeom prst="straightConnector1">
              <a:avLst/>
            </a:prstGeom>
            <a:ln w="38100" cap="sq">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3" name="Text Box 57"/>
            <p:cNvSpPr txBox="1">
              <a:spLocks noChangeArrowheads="1"/>
            </p:cNvSpPr>
            <p:nvPr/>
          </p:nvSpPr>
          <p:spPr bwMode="auto">
            <a:xfrm>
              <a:off x="2191563" y="1795946"/>
              <a:ext cx="1286728" cy="42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zh-CN" altLang="en-US" sz="2000" b="1" dirty="0">
                  <a:solidFill>
                    <a:schemeClr val="accent6">
                      <a:lumMod val="75000"/>
                    </a:schemeClr>
                  </a:solidFill>
                  <a:ea typeface="微软雅黑" panose="020B0503020204020204" pitchFamily="34" charset="-122"/>
                </a:rPr>
                <a:t>流水接口</a:t>
              </a:r>
              <a:endParaRPr lang="en-US" altLang="zh-CN" sz="2000" b="1" i="0" u="none" dirty="0">
                <a:solidFill>
                  <a:schemeClr val="accent6">
                    <a:lumMod val="75000"/>
                  </a:schemeClr>
                </a:solidFill>
                <a:ea typeface="微软雅黑" panose="020B0503020204020204" pitchFamily="34" charset="-122"/>
              </a:endParaRPr>
            </a:p>
          </p:txBody>
        </p:sp>
        <p:cxnSp>
          <p:nvCxnSpPr>
            <p:cNvPr id="17" name="直接连接符 16"/>
            <p:cNvCxnSpPr/>
            <p:nvPr/>
          </p:nvCxnSpPr>
          <p:spPr>
            <a:xfrm>
              <a:off x="2324100" y="2202062"/>
              <a:ext cx="969187" cy="0"/>
            </a:xfrm>
            <a:prstGeom prst="line">
              <a:avLst/>
            </a:prstGeom>
            <a:ln w="38100" cap="sq">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8" name="Text Box 57"/>
          <p:cNvSpPr txBox="1">
            <a:spLocks noChangeArrowheads="1"/>
          </p:cNvSpPr>
          <p:nvPr/>
        </p:nvSpPr>
        <p:spPr bwMode="auto">
          <a:xfrm>
            <a:off x="1339702" y="6007506"/>
            <a:ext cx="954803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spcBef>
                <a:spcPct val="50000"/>
              </a:spcBef>
              <a:buNone/>
            </a:pPr>
            <a:r>
              <a:rPr lang="zh-CN" altLang="en-US" sz="2400" b="1" dirty="0">
                <a:ea typeface="微软雅黑" panose="020B0503020204020204" pitchFamily="34" charset="-122"/>
              </a:rPr>
              <a:t>流水接口：寄存器，锁存加工结果 </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2400" b="1" dirty="0">
                <a:ea typeface="微软雅黑" panose="020B0503020204020204" pitchFamily="34" charset="-122"/>
              </a:rPr>
              <a:t>和后续步骤需要的数据 </a:t>
            </a:r>
            <a:r>
              <a:rPr lang="en-US" altLang="zh-CN" sz="2400" b="1" dirty="0" err="1">
                <a:latin typeface="Courier New" panose="02070309020205020404" pitchFamily="49" charset="0"/>
                <a:ea typeface="微软雅黑" panose="020B0503020204020204" pitchFamily="34" charset="-122"/>
                <a:cs typeface="Courier New" panose="02070309020205020404" pitchFamily="49" charset="0"/>
              </a:rPr>
              <a:t>Y</a:t>
            </a:r>
            <a:r>
              <a:rPr lang="en-US" altLang="zh-CN" sz="2400" b="1" baseline="-25000" dirty="0" err="1">
                <a:latin typeface="Courier New" panose="02070309020205020404" pitchFamily="49" charset="0"/>
                <a:ea typeface="微软雅黑" panose="020B0503020204020204" pitchFamily="34" charset="-122"/>
                <a:cs typeface="Courier New" panose="02070309020205020404" pitchFamily="49" charset="0"/>
              </a:rPr>
              <a:t>i</a:t>
            </a:r>
            <a:r>
              <a:rPr lang="en-US" altLang="zh-CN" sz="2400" b="1" dirty="0" err="1">
                <a:latin typeface="Courier New" panose="02070309020205020404" pitchFamily="49" charset="0"/>
                <a:ea typeface="微软雅黑" panose="020B0503020204020204" pitchFamily="34" charset="-122"/>
                <a:cs typeface="Courier New" panose="02070309020205020404" pitchFamily="49" charset="0"/>
              </a:rPr>
              <a:t>X</a:t>
            </a:r>
            <a:endParaRPr lang="en-US" altLang="zh-CN" sz="2400" b="1" i="0" u="none" dirty="0">
              <a:ea typeface="微软雅黑" panose="020B0503020204020204" pitchFamily="34" charset="-122"/>
            </a:endParaRPr>
          </a:p>
        </p:txBody>
      </p:sp>
      <p:sp>
        <p:nvSpPr>
          <p:cNvPr id="189" name="圆角矩形 188"/>
          <p:cNvSpPr/>
          <p:nvPr/>
        </p:nvSpPr>
        <p:spPr>
          <a:xfrm>
            <a:off x="711308" y="3320847"/>
            <a:ext cx="10915692" cy="86312"/>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7"/>
                                        </p:tgtEl>
                                        <p:attrNameLst>
                                          <p:attrName>style.visibility</p:attrName>
                                        </p:attrNameLst>
                                      </p:cBhvr>
                                      <p:to>
                                        <p:strVal val="visible"/>
                                      </p:to>
                                    </p:set>
                                    <p:animEffect transition="in" filter="wipe(left)">
                                      <p:cBhvr>
                                        <p:cTn id="7" dur="500"/>
                                        <p:tgtEl>
                                          <p:spTgt spid="86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wipe(left)">
                                      <p:cBhvr>
                                        <p:cTn id="10" dur="500"/>
                                        <p:tgtEl>
                                          <p:spTgt spid="18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wipe(left)">
                                      <p:cBhvr>
                                        <p:cTn id="13" dur="500"/>
                                        <p:tgtEl>
                                          <p:spTgt spid="17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78"/>
                                        </p:tgtEl>
                                        <p:attrNameLst>
                                          <p:attrName>style.visibility</p:attrName>
                                        </p:attrNameLst>
                                      </p:cBhvr>
                                      <p:to>
                                        <p:strVal val="visible"/>
                                      </p:to>
                                    </p:set>
                                    <p:animEffect transition="in" filter="wipe(left)">
                                      <p:cBhvr>
                                        <p:cTn id="16" dur="500"/>
                                        <p:tgtEl>
                                          <p:spTgt spid="1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wipe(left)">
                                      <p:cBhvr>
                                        <p:cTn id="21" dur="500"/>
                                        <p:tgtEl>
                                          <p:spTgt spid="17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72"/>
                                        </p:tgtEl>
                                        <p:attrNameLst>
                                          <p:attrName>style.visibility</p:attrName>
                                        </p:attrNameLst>
                                      </p:cBhvr>
                                      <p:to>
                                        <p:strVal val="visible"/>
                                      </p:to>
                                    </p:set>
                                    <p:animEffect transition="in" filter="wipe(left)">
                                      <p:cBhvr>
                                        <p:cTn id="24" dur="500"/>
                                        <p:tgtEl>
                                          <p:spTgt spid="17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wipe(left)">
                                      <p:cBhvr>
                                        <p:cTn id="29" dur="500"/>
                                        <p:tgtEl>
                                          <p:spTgt spid="18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3"/>
                                        </p:tgtEl>
                                        <p:attrNameLst>
                                          <p:attrName>style.visibility</p:attrName>
                                        </p:attrNameLst>
                                      </p:cBhvr>
                                      <p:to>
                                        <p:strVal val="visible"/>
                                      </p:to>
                                    </p:set>
                                    <p:animEffect transition="in" filter="wipe(left)">
                                      <p:cBhvr>
                                        <p:cTn id="34" dur="500"/>
                                        <p:tgtEl>
                                          <p:spTgt spid="17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wipe(left)">
                                      <p:cBhvr>
                                        <p:cTn id="39" dur="500"/>
                                        <p:tgtEl>
                                          <p:spTgt spid="18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75"/>
                                        </p:tgtEl>
                                        <p:attrNameLst>
                                          <p:attrName>style.visibility</p:attrName>
                                        </p:attrNameLst>
                                      </p:cBhvr>
                                      <p:to>
                                        <p:strVal val="visible"/>
                                      </p:to>
                                    </p:set>
                                    <p:animEffect transition="in" filter="wipe(left)">
                                      <p:cBhvr>
                                        <p:cTn id="44" dur="500"/>
                                        <p:tgtEl>
                                          <p:spTgt spid="17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wipe(left)">
                                      <p:cBhvr>
                                        <p:cTn id="49" dur="500"/>
                                        <p:tgtEl>
                                          <p:spTgt spid="18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76"/>
                                        </p:tgtEl>
                                        <p:attrNameLst>
                                          <p:attrName>style.visibility</p:attrName>
                                        </p:attrNameLst>
                                      </p:cBhvr>
                                      <p:to>
                                        <p:strVal val="visible"/>
                                      </p:to>
                                    </p:set>
                                    <p:animEffect transition="in" filter="wipe(left)">
                                      <p:cBhvr>
                                        <p:cTn id="54" dur="500"/>
                                        <p:tgtEl>
                                          <p:spTgt spid="17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88"/>
                                        </p:tgtEl>
                                        <p:attrNameLst>
                                          <p:attrName>style.visibility</p:attrName>
                                        </p:attrNameLst>
                                      </p:cBhvr>
                                      <p:to>
                                        <p:strVal val="visible"/>
                                      </p:to>
                                    </p:set>
                                    <p:animEffect transition="in" filter="wipe(left)">
                                      <p:cBhvr>
                                        <p:cTn id="6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 grpId="0" animBg="1"/>
      <p:bldP spid="172" grpId="0"/>
      <p:bldP spid="173" grpId="0"/>
      <p:bldP spid="175" grpId="0"/>
      <p:bldP spid="176" grpId="0"/>
      <p:bldP spid="177" grpId="0" animBg="1"/>
      <p:bldP spid="178" grpId="0" animBg="1"/>
      <p:bldP spid="179" grpId="0"/>
      <p:bldP spid="180" grpId="0"/>
      <p:bldP spid="181" grpId="0"/>
      <p:bldP spid="182" grpId="0"/>
      <p:bldP spid="188" grpId="0"/>
      <p:bldP spid="18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圆角矩形 866"/>
          <p:cNvSpPr/>
          <p:nvPr/>
        </p:nvSpPr>
        <p:spPr>
          <a:xfrm>
            <a:off x="4198786" y="4739086"/>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866" name="圆角矩形 865"/>
          <p:cNvSpPr/>
          <p:nvPr/>
        </p:nvSpPr>
        <p:spPr>
          <a:xfrm>
            <a:off x="5029680" y="3892723"/>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865" name="圆角矩形 864"/>
          <p:cNvSpPr/>
          <p:nvPr/>
        </p:nvSpPr>
        <p:spPr>
          <a:xfrm>
            <a:off x="5860574" y="3046360"/>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864" name="圆角矩形 863"/>
          <p:cNvSpPr/>
          <p:nvPr/>
        </p:nvSpPr>
        <p:spPr>
          <a:xfrm>
            <a:off x="6691468" y="2199997"/>
            <a:ext cx="3950458" cy="540933"/>
          </a:xfrm>
          <a:prstGeom prst="roundRect">
            <a:avLst/>
          </a:prstGeom>
          <a:solidFill>
            <a:srgbClr val="CCFF99">
              <a:alpha val="43921"/>
            </a:srgbClr>
          </a:solidFill>
          <a:ln w="9525">
            <a:solidFill>
              <a:srgbClr val="CC0000"/>
            </a:solidFill>
            <a:miter lim="800000"/>
          </a:ln>
          <a:effectLst>
            <a:outerShdw blurRad="50800" dist="50800" dir="5400000" algn="ctr" rotWithShape="0">
              <a:schemeClr val="bg1"/>
            </a:outerShdw>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 name="标题 1"/>
          <p:cNvSpPr>
            <a:spLocks noGrp="1"/>
          </p:cNvSpPr>
          <p:nvPr>
            <p:ph type="title"/>
          </p:nvPr>
        </p:nvSpPr>
        <p:spPr>
          <a:effectLst/>
        </p:spPr>
        <p:txBody>
          <a:bodyPr/>
          <a:lstStyle/>
          <a:p>
            <a:r>
              <a:rPr lang="zh-CN" altLang="en-US" dirty="0"/>
              <a:t>阵列乘法器流水优化</a:t>
            </a:r>
            <a:r>
              <a:rPr lang="en-US" altLang="zh-CN" dirty="0"/>
              <a:t>2</a:t>
            </a:r>
            <a:endParaRPr lang="zh-CN" altLang="en-US" dirty="0"/>
          </a:p>
        </p:txBody>
      </p:sp>
      <p:sp>
        <p:nvSpPr>
          <p:cNvPr id="6" name="Text Box 3"/>
          <p:cNvSpPr txBox="1">
            <a:spLocks noChangeArrowheads="1"/>
          </p:cNvSpPr>
          <p:nvPr/>
        </p:nvSpPr>
        <p:spPr bwMode="auto">
          <a:xfrm>
            <a:off x="7884132"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Text Box 4"/>
          <p:cNvSpPr txBox="1">
            <a:spLocks noChangeArrowheads="1"/>
          </p:cNvSpPr>
          <p:nvPr/>
        </p:nvSpPr>
        <p:spPr bwMode="auto">
          <a:xfrm>
            <a:off x="8702884" y="1894285"/>
            <a:ext cx="761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Text Box 5"/>
          <p:cNvSpPr txBox="1">
            <a:spLocks noChangeArrowheads="1"/>
          </p:cNvSpPr>
          <p:nvPr/>
        </p:nvSpPr>
        <p:spPr bwMode="auto">
          <a:xfrm>
            <a:off x="9508936"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Text Box 6"/>
          <p:cNvSpPr txBox="1">
            <a:spLocks noChangeArrowheads="1"/>
          </p:cNvSpPr>
          <p:nvPr/>
        </p:nvSpPr>
        <p:spPr bwMode="auto">
          <a:xfrm>
            <a:off x="10340388"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Text Box 7"/>
          <p:cNvSpPr txBox="1">
            <a:spLocks noChangeArrowheads="1"/>
          </p:cNvSpPr>
          <p:nvPr/>
        </p:nvSpPr>
        <p:spPr bwMode="auto">
          <a:xfrm>
            <a:off x="7042383" y="1894285"/>
            <a:ext cx="7636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2" name="Text Box 9"/>
          <p:cNvSpPr txBox="1">
            <a:spLocks noChangeArrowheads="1"/>
          </p:cNvSpPr>
          <p:nvPr/>
        </p:nvSpPr>
        <p:spPr bwMode="auto">
          <a:xfrm>
            <a:off x="7070958"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Text Box 10"/>
          <p:cNvSpPr txBox="1">
            <a:spLocks noChangeArrowheads="1"/>
          </p:cNvSpPr>
          <p:nvPr/>
        </p:nvSpPr>
        <p:spPr bwMode="auto">
          <a:xfrm>
            <a:off x="7884132"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Text Box 11"/>
          <p:cNvSpPr txBox="1">
            <a:spLocks noChangeArrowheads="1"/>
          </p:cNvSpPr>
          <p:nvPr/>
        </p:nvSpPr>
        <p:spPr bwMode="auto">
          <a:xfrm>
            <a:off x="8702884"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Text Box 12"/>
          <p:cNvSpPr txBox="1">
            <a:spLocks noChangeArrowheads="1"/>
          </p:cNvSpPr>
          <p:nvPr/>
        </p:nvSpPr>
        <p:spPr bwMode="auto">
          <a:xfrm>
            <a:off x="9521636"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6" name="Text Box 13"/>
          <p:cNvSpPr txBox="1">
            <a:spLocks noChangeArrowheads="1"/>
          </p:cNvSpPr>
          <p:nvPr/>
        </p:nvSpPr>
        <p:spPr bwMode="auto">
          <a:xfrm>
            <a:off x="6264168" y="274002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8" name="Text Box 15"/>
          <p:cNvSpPr txBox="1">
            <a:spLocks noChangeArrowheads="1"/>
          </p:cNvSpPr>
          <p:nvPr/>
        </p:nvSpPr>
        <p:spPr bwMode="auto">
          <a:xfrm>
            <a:off x="6235593"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9" name="Text Box 16"/>
          <p:cNvSpPr txBox="1">
            <a:spLocks noChangeArrowheads="1"/>
          </p:cNvSpPr>
          <p:nvPr/>
        </p:nvSpPr>
        <p:spPr bwMode="auto">
          <a:xfrm>
            <a:off x="7058258"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0" name="Text Box 17"/>
          <p:cNvSpPr txBox="1">
            <a:spLocks noChangeArrowheads="1"/>
          </p:cNvSpPr>
          <p:nvPr/>
        </p:nvSpPr>
        <p:spPr bwMode="auto">
          <a:xfrm>
            <a:off x="7884132"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1" name="Text Box 18"/>
          <p:cNvSpPr txBox="1">
            <a:spLocks noChangeArrowheads="1"/>
          </p:cNvSpPr>
          <p:nvPr/>
        </p:nvSpPr>
        <p:spPr bwMode="auto">
          <a:xfrm>
            <a:off x="8702884"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2" name="Text Box 19"/>
          <p:cNvSpPr txBox="1">
            <a:spLocks noChangeArrowheads="1"/>
          </p:cNvSpPr>
          <p:nvPr/>
        </p:nvSpPr>
        <p:spPr bwMode="auto">
          <a:xfrm>
            <a:off x="5434464" y="3585767"/>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4" name="Text Box 21"/>
          <p:cNvSpPr txBox="1">
            <a:spLocks noChangeArrowheads="1"/>
          </p:cNvSpPr>
          <p:nvPr/>
        </p:nvSpPr>
        <p:spPr bwMode="auto">
          <a:xfrm>
            <a:off x="5424939"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Text Box 22"/>
          <p:cNvSpPr txBox="1">
            <a:spLocks noChangeArrowheads="1"/>
          </p:cNvSpPr>
          <p:nvPr/>
        </p:nvSpPr>
        <p:spPr bwMode="auto">
          <a:xfrm>
            <a:off x="6222893"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Text Box 23"/>
          <p:cNvSpPr txBox="1">
            <a:spLocks noChangeArrowheads="1"/>
          </p:cNvSpPr>
          <p:nvPr/>
        </p:nvSpPr>
        <p:spPr bwMode="auto">
          <a:xfrm>
            <a:off x="7070958"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Text Box 24"/>
          <p:cNvSpPr txBox="1">
            <a:spLocks noChangeArrowheads="1"/>
          </p:cNvSpPr>
          <p:nvPr/>
        </p:nvSpPr>
        <p:spPr bwMode="auto">
          <a:xfrm>
            <a:off x="7884132"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Text Box 25"/>
          <p:cNvSpPr txBox="1">
            <a:spLocks noChangeArrowheads="1"/>
          </p:cNvSpPr>
          <p:nvPr/>
        </p:nvSpPr>
        <p:spPr bwMode="auto">
          <a:xfrm>
            <a:off x="4612094" y="4431506"/>
            <a:ext cx="7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0" name="Text Box 27"/>
          <p:cNvSpPr txBox="1">
            <a:spLocks noChangeArrowheads="1"/>
          </p:cNvSpPr>
          <p:nvPr/>
        </p:nvSpPr>
        <p:spPr bwMode="auto">
          <a:xfrm>
            <a:off x="7884132"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1" name="Text Box 28"/>
          <p:cNvSpPr txBox="1">
            <a:spLocks noChangeArrowheads="1"/>
          </p:cNvSpPr>
          <p:nvPr/>
        </p:nvSpPr>
        <p:spPr bwMode="auto">
          <a:xfrm>
            <a:off x="8702884"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Text Box 29"/>
          <p:cNvSpPr txBox="1">
            <a:spLocks noChangeArrowheads="1"/>
          </p:cNvSpPr>
          <p:nvPr/>
        </p:nvSpPr>
        <p:spPr bwMode="auto">
          <a:xfrm>
            <a:off x="9521636"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Text Box 30"/>
          <p:cNvSpPr txBox="1">
            <a:spLocks noChangeArrowheads="1"/>
          </p:cNvSpPr>
          <p:nvPr/>
        </p:nvSpPr>
        <p:spPr bwMode="auto">
          <a:xfrm>
            <a:off x="10340388" y="1048544"/>
            <a:ext cx="716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Text Box 31"/>
          <p:cNvSpPr txBox="1">
            <a:spLocks noChangeArrowheads="1"/>
          </p:cNvSpPr>
          <p:nvPr/>
        </p:nvSpPr>
        <p:spPr bwMode="auto">
          <a:xfrm>
            <a:off x="11159142" y="1048544"/>
            <a:ext cx="7771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14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14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2" name="Text Box 39"/>
          <p:cNvSpPr txBox="1">
            <a:spLocks noChangeArrowheads="1"/>
          </p:cNvSpPr>
          <p:nvPr/>
        </p:nvSpPr>
        <p:spPr bwMode="auto">
          <a:xfrm>
            <a:off x="8421102" y="5691981"/>
            <a:ext cx="5032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3</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3" name="Text Box 40"/>
          <p:cNvSpPr txBox="1">
            <a:spLocks noChangeArrowheads="1"/>
          </p:cNvSpPr>
          <p:nvPr/>
        </p:nvSpPr>
        <p:spPr bwMode="auto">
          <a:xfrm>
            <a:off x="9167028" y="5691981"/>
            <a:ext cx="576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2</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4" name="Text Box 41"/>
          <p:cNvSpPr txBox="1">
            <a:spLocks noChangeArrowheads="1"/>
          </p:cNvSpPr>
          <p:nvPr/>
        </p:nvSpPr>
        <p:spPr bwMode="auto">
          <a:xfrm>
            <a:off x="9998680" y="5691981"/>
            <a:ext cx="5746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45" name="Text Box 42"/>
          <p:cNvSpPr txBox="1">
            <a:spLocks noChangeArrowheads="1"/>
          </p:cNvSpPr>
          <p:nvPr/>
        </p:nvSpPr>
        <p:spPr bwMode="auto">
          <a:xfrm>
            <a:off x="10921347" y="5691981"/>
            <a:ext cx="504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0</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2" name="Text Box 32"/>
          <p:cNvSpPr txBox="1">
            <a:spLocks noChangeArrowheads="1"/>
          </p:cNvSpPr>
          <p:nvPr/>
        </p:nvSpPr>
        <p:spPr bwMode="auto">
          <a:xfrm>
            <a:off x="3343683" y="5691981"/>
            <a:ext cx="6492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9</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97" name="Line 38"/>
          <p:cNvSpPr>
            <a:spLocks noChangeShapeType="1"/>
          </p:cNvSpPr>
          <p:nvPr/>
        </p:nvSpPr>
        <p:spPr bwMode="auto">
          <a:xfrm>
            <a:off x="10301404"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98" name="Line 39"/>
          <p:cNvSpPr>
            <a:spLocks noChangeShapeType="1"/>
          </p:cNvSpPr>
          <p:nvPr/>
        </p:nvSpPr>
        <p:spPr bwMode="auto">
          <a:xfrm>
            <a:off x="10301404" y="1193144"/>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681" name="Line 39"/>
          <p:cNvSpPr>
            <a:spLocks noChangeShapeType="1"/>
          </p:cNvSpPr>
          <p:nvPr/>
        </p:nvSpPr>
        <p:spPr bwMode="auto">
          <a:xfrm>
            <a:off x="10300457" y="2654283"/>
            <a:ext cx="0" cy="305017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2" name="Line 39"/>
          <p:cNvSpPr>
            <a:spLocks noChangeShapeType="1"/>
          </p:cNvSpPr>
          <p:nvPr/>
        </p:nvSpPr>
        <p:spPr bwMode="auto">
          <a:xfrm>
            <a:off x="9470963" y="3493372"/>
            <a:ext cx="0" cy="2211087"/>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cxnSp>
        <p:nvCxnSpPr>
          <p:cNvPr id="773" name="直接箭头连接符 772"/>
          <p:cNvCxnSpPr>
            <a:stCxn id="554" idx="2"/>
            <a:endCxn id="557" idx="6"/>
          </p:cNvCxnSpPr>
          <p:nvPr/>
        </p:nvCxnSpPr>
        <p:spPr>
          <a:xfrm flipH="1">
            <a:off x="9646340" y="246874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78" name="直接箭头连接符 777"/>
          <p:cNvCxnSpPr/>
          <p:nvPr/>
        </p:nvCxnSpPr>
        <p:spPr>
          <a:xfrm flipH="1">
            <a:off x="8818479" y="246850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89" name="直接箭头连接符 788"/>
          <p:cNvCxnSpPr/>
          <p:nvPr/>
        </p:nvCxnSpPr>
        <p:spPr>
          <a:xfrm flipH="1">
            <a:off x="8814148" y="332023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441" name="Line 40"/>
          <p:cNvSpPr>
            <a:spLocks noChangeShapeType="1"/>
          </p:cNvSpPr>
          <p:nvPr/>
        </p:nvSpPr>
        <p:spPr bwMode="auto">
          <a:xfrm flipH="1">
            <a:off x="10424499"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1" name="Line 40"/>
          <p:cNvSpPr>
            <a:spLocks noChangeShapeType="1"/>
          </p:cNvSpPr>
          <p:nvPr/>
        </p:nvSpPr>
        <p:spPr bwMode="auto">
          <a:xfrm flipH="1">
            <a:off x="9593605"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579" name="Oval 36"/>
          <p:cNvSpPr>
            <a:spLocks noChangeArrowheads="1"/>
          </p:cNvSpPr>
          <p:nvPr/>
        </p:nvSpPr>
        <p:spPr bwMode="auto">
          <a:xfrm>
            <a:off x="9303439" y="315857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80" name="文本框 579"/>
          <p:cNvSpPr txBox="1"/>
          <p:nvPr/>
        </p:nvSpPr>
        <p:spPr>
          <a:xfrm>
            <a:off x="9345576" y="307736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54" name="Oval 36"/>
          <p:cNvSpPr>
            <a:spLocks noChangeArrowheads="1"/>
          </p:cNvSpPr>
          <p:nvPr/>
        </p:nvSpPr>
        <p:spPr bwMode="auto">
          <a:xfrm>
            <a:off x="10131300"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55" name="文本框 554"/>
          <p:cNvSpPr txBox="1"/>
          <p:nvPr/>
        </p:nvSpPr>
        <p:spPr>
          <a:xfrm>
            <a:off x="10238753" y="2299437"/>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720" name="Line 38"/>
          <p:cNvSpPr>
            <a:spLocks noChangeShapeType="1"/>
          </p:cNvSpPr>
          <p:nvPr/>
        </p:nvSpPr>
        <p:spPr bwMode="auto">
          <a:xfrm>
            <a:off x="9471910"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21" name="Line 39"/>
          <p:cNvSpPr>
            <a:spLocks noChangeShapeType="1"/>
          </p:cNvSpPr>
          <p:nvPr/>
        </p:nvSpPr>
        <p:spPr bwMode="auto">
          <a:xfrm>
            <a:off x="9471910" y="1193144"/>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4" name="Line 39"/>
          <p:cNvSpPr>
            <a:spLocks noChangeShapeType="1"/>
          </p:cNvSpPr>
          <p:nvPr/>
        </p:nvSpPr>
        <p:spPr bwMode="auto">
          <a:xfrm>
            <a:off x="9470963" y="2654283"/>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06" name="Line 40"/>
          <p:cNvSpPr>
            <a:spLocks noChangeShapeType="1"/>
          </p:cNvSpPr>
          <p:nvPr/>
        </p:nvSpPr>
        <p:spPr bwMode="auto">
          <a:xfrm flipH="1">
            <a:off x="9593605"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557" name="Oval 36"/>
          <p:cNvSpPr>
            <a:spLocks noChangeArrowheads="1"/>
          </p:cNvSpPr>
          <p:nvPr/>
        </p:nvSpPr>
        <p:spPr bwMode="auto">
          <a:xfrm>
            <a:off x="9303439"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844" name="Line 38"/>
          <p:cNvSpPr>
            <a:spLocks noChangeShapeType="1"/>
          </p:cNvSpPr>
          <p:nvPr/>
        </p:nvSpPr>
        <p:spPr bwMode="auto">
          <a:xfrm>
            <a:off x="4506906" y="4175206"/>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46" name="Line 39"/>
          <p:cNvSpPr>
            <a:spLocks noChangeShapeType="1"/>
          </p:cNvSpPr>
          <p:nvPr/>
        </p:nvSpPr>
        <p:spPr bwMode="auto">
          <a:xfrm>
            <a:off x="5332959" y="4343799"/>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8" name="Text Box 35"/>
          <p:cNvSpPr txBox="1">
            <a:spLocks noChangeArrowheads="1"/>
          </p:cNvSpPr>
          <p:nvPr/>
        </p:nvSpPr>
        <p:spPr bwMode="auto">
          <a:xfrm>
            <a:off x="4899828" y="5691981"/>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7</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15" name="Oval 36"/>
          <p:cNvSpPr>
            <a:spLocks noChangeArrowheads="1"/>
          </p:cNvSpPr>
          <p:nvPr/>
        </p:nvSpPr>
        <p:spPr bwMode="auto">
          <a:xfrm>
            <a:off x="5165072"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6" name="文本框 615"/>
          <p:cNvSpPr txBox="1"/>
          <p:nvPr/>
        </p:nvSpPr>
        <p:spPr>
          <a:xfrm>
            <a:off x="5207209"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50" name="Line 39"/>
          <p:cNvSpPr>
            <a:spLocks noChangeShapeType="1"/>
          </p:cNvSpPr>
          <p:nvPr/>
        </p:nvSpPr>
        <p:spPr bwMode="auto">
          <a:xfrm>
            <a:off x="5340670" y="5188267"/>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cxnSp>
        <p:nvCxnSpPr>
          <p:cNvPr id="804" name="直接箭头连接符 803"/>
          <p:cNvCxnSpPr/>
          <p:nvPr/>
        </p:nvCxnSpPr>
        <p:spPr>
          <a:xfrm flipH="1">
            <a:off x="4669135" y="5028756"/>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31" name="Line 40"/>
          <p:cNvSpPr>
            <a:spLocks noChangeShapeType="1"/>
          </p:cNvSpPr>
          <p:nvPr/>
        </p:nvSpPr>
        <p:spPr bwMode="auto">
          <a:xfrm flipH="1">
            <a:off x="5459214"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6" name="Line 40"/>
          <p:cNvSpPr>
            <a:spLocks noChangeShapeType="1"/>
          </p:cNvSpPr>
          <p:nvPr/>
        </p:nvSpPr>
        <p:spPr bwMode="auto">
          <a:xfrm flipH="1">
            <a:off x="5452880"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643" name="Oval 36"/>
          <p:cNvSpPr>
            <a:spLocks noChangeArrowheads="1"/>
          </p:cNvSpPr>
          <p:nvPr/>
        </p:nvSpPr>
        <p:spPr bwMode="auto">
          <a:xfrm>
            <a:off x="5165072"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841" name="Line 39"/>
          <p:cNvSpPr>
            <a:spLocks noChangeShapeType="1"/>
          </p:cNvSpPr>
          <p:nvPr/>
        </p:nvSpPr>
        <p:spPr bwMode="auto">
          <a:xfrm>
            <a:off x="5336142" y="3317968"/>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37" name="Text Box 34"/>
          <p:cNvSpPr txBox="1">
            <a:spLocks noChangeArrowheads="1"/>
          </p:cNvSpPr>
          <p:nvPr/>
        </p:nvSpPr>
        <p:spPr bwMode="auto">
          <a:xfrm>
            <a:off x="4234269" y="5691981"/>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8</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51" name="Line 39"/>
          <p:cNvSpPr>
            <a:spLocks noChangeShapeType="1"/>
          </p:cNvSpPr>
          <p:nvPr/>
        </p:nvSpPr>
        <p:spPr bwMode="auto">
          <a:xfrm>
            <a:off x="4515318" y="5188267"/>
            <a:ext cx="0" cy="503714"/>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37" name="Line 40"/>
          <p:cNvSpPr>
            <a:spLocks noChangeShapeType="1"/>
          </p:cNvSpPr>
          <p:nvPr/>
        </p:nvSpPr>
        <p:spPr bwMode="auto">
          <a:xfrm flipH="1">
            <a:off x="4627254"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641" name="Oval 36"/>
          <p:cNvSpPr>
            <a:spLocks noChangeArrowheads="1"/>
          </p:cNvSpPr>
          <p:nvPr/>
        </p:nvSpPr>
        <p:spPr bwMode="auto">
          <a:xfrm>
            <a:off x="4337211"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845" name="Line 39"/>
          <p:cNvSpPr>
            <a:spLocks noChangeShapeType="1"/>
          </p:cNvSpPr>
          <p:nvPr/>
        </p:nvSpPr>
        <p:spPr bwMode="auto">
          <a:xfrm>
            <a:off x="4505959" y="4175206"/>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48" name="Line 38"/>
          <p:cNvSpPr>
            <a:spLocks noChangeShapeType="1"/>
          </p:cNvSpPr>
          <p:nvPr/>
        </p:nvSpPr>
        <p:spPr bwMode="auto">
          <a:xfrm>
            <a:off x="3659383" y="5028756"/>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49" name="Line 39"/>
          <p:cNvSpPr>
            <a:spLocks noChangeShapeType="1"/>
          </p:cNvSpPr>
          <p:nvPr/>
        </p:nvSpPr>
        <p:spPr bwMode="auto">
          <a:xfrm>
            <a:off x="3658436" y="5028756"/>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855" name="Line 38"/>
          <p:cNvSpPr>
            <a:spLocks noChangeShapeType="1"/>
          </p:cNvSpPr>
          <p:nvPr/>
        </p:nvSpPr>
        <p:spPr bwMode="auto">
          <a:xfrm>
            <a:off x="11138817" y="1191206"/>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56" name="Line 39"/>
          <p:cNvSpPr>
            <a:spLocks noChangeShapeType="1"/>
          </p:cNvSpPr>
          <p:nvPr/>
        </p:nvSpPr>
        <p:spPr bwMode="auto">
          <a:xfrm>
            <a:off x="11138817" y="1193144"/>
            <a:ext cx="0" cy="4499689"/>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86" name="直接箭头连接符 785"/>
          <p:cNvCxnSpPr/>
          <p:nvPr/>
        </p:nvCxnSpPr>
        <p:spPr>
          <a:xfrm flipH="1">
            <a:off x="10469300" y="246874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8" name="Rectangle 151"/>
          <p:cNvSpPr>
            <a:spLocks noChangeArrowheads="1"/>
          </p:cNvSpPr>
          <p:nvPr/>
        </p:nvSpPr>
        <p:spPr bwMode="auto">
          <a:xfrm>
            <a:off x="10881786" y="2318450"/>
            <a:ext cx="290464"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3" name="直接箭头连接符 792"/>
          <p:cNvCxnSpPr/>
          <p:nvPr/>
        </p:nvCxnSpPr>
        <p:spPr>
          <a:xfrm flipH="1">
            <a:off x="9637108" y="332023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69" name="Rectangle 151"/>
          <p:cNvSpPr>
            <a:spLocks noChangeArrowheads="1"/>
          </p:cNvSpPr>
          <p:nvPr/>
        </p:nvSpPr>
        <p:spPr bwMode="auto">
          <a:xfrm>
            <a:off x="10058404" y="3177986"/>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cxnSp>
        <p:nvCxnSpPr>
          <p:cNvPr id="780" name="直接箭头连接符 779"/>
          <p:cNvCxnSpPr/>
          <p:nvPr/>
        </p:nvCxnSpPr>
        <p:spPr>
          <a:xfrm flipH="1">
            <a:off x="7991556" y="246850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0" name="直接箭头连接符 789"/>
          <p:cNvCxnSpPr/>
          <p:nvPr/>
        </p:nvCxnSpPr>
        <p:spPr>
          <a:xfrm flipH="1">
            <a:off x="7986287" y="331998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5" name="直接箭头连接符 794"/>
          <p:cNvCxnSpPr/>
          <p:nvPr/>
        </p:nvCxnSpPr>
        <p:spPr>
          <a:xfrm flipH="1">
            <a:off x="7993613" y="417713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605" name="Oval 36"/>
          <p:cNvSpPr>
            <a:spLocks noChangeArrowheads="1"/>
          </p:cNvSpPr>
          <p:nvPr/>
        </p:nvSpPr>
        <p:spPr bwMode="auto">
          <a:xfrm>
            <a:off x="8475578" y="401269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06" name="文本框 605"/>
          <p:cNvSpPr txBox="1"/>
          <p:nvPr/>
        </p:nvSpPr>
        <p:spPr>
          <a:xfrm>
            <a:off x="8517715" y="393149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77" name="Oval 36"/>
          <p:cNvSpPr>
            <a:spLocks noChangeArrowheads="1"/>
          </p:cNvSpPr>
          <p:nvPr/>
        </p:nvSpPr>
        <p:spPr bwMode="auto">
          <a:xfrm>
            <a:off x="8475578" y="315857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78" name="文本框 577"/>
          <p:cNvSpPr txBox="1"/>
          <p:nvPr/>
        </p:nvSpPr>
        <p:spPr>
          <a:xfrm>
            <a:off x="8517715" y="307736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60" name="Oval 36"/>
          <p:cNvSpPr>
            <a:spLocks noChangeArrowheads="1"/>
          </p:cNvSpPr>
          <p:nvPr/>
        </p:nvSpPr>
        <p:spPr bwMode="auto">
          <a:xfrm>
            <a:off x="8475578" y="230444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grpSp>
        <p:nvGrpSpPr>
          <p:cNvPr id="727" name="Group 36"/>
          <p:cNvGrpSpPr/>
          <p:nvPr/>
        </p:nvGrpSpPr>
        <p:grpSpPr bwMode="auto">
          <a:xfrm>
            <a:off x="8647093" y="1187043"/>
            <a:ext cx="168608" cy="4505502"/>
            <a:chOff x="13" y="6"/>
            <a:chExt cx="178" cy="2325"/>
          </a:xfrm>
          <a:effectLst/>
        </p:grpSpPr>
        <p:sp>
          <p:nvSpPr>
            <p:cNvPr id="728" name="Line 38"/>
            <p:cNvSpPr>
              <a:spLocks noChangeShapeType="1"/>
            </p:cNvSpPr>
            <p:nvPr/>
          </p:nvSpPr>
          <p:spPr bwMode="auto">
            <a:xfrm>
              <a:off x="14" y="6"/>
              <a:ext cx="177"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29" name="Line 39"/>
            <p:cNvSpPr>
              <a:spLocks noChangeShapeType="1"/>
            </p:cNvSpPr>
            <p:nvPr/>
          </p:nvSpPr>
          <p:spPr bwMode="auto">
            <a:xfrm>
              <a:off x="14" y="7"/>
              <a:ext cx="0" cy="573"/>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0" name="Line 39"/>
            <p:cNvSpPr>
              <a:spLocks noChangeShapeType="1"/>
            </p:cNvSpPr>
            <p:nvPr/>
          </p:nvSpPr>
          <p:spPr bwMode="auto">
            <a:xfrm>
              <a:off x="13" y="1194"/>
              <a:ext cx="0" cy="26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1" name="Line 39"/>
            <p:cNvSpPr>
              <a:spLocks noChangeShapeType="1"/>
            </p:cNvSpPr>
            <p:nvPr/>
          </p:nvSpPr>
          <p:spPr bwMode="auto">
            <a:xfrm>
              <a:off x="13" y="1635"/>
              <a:ext cx="0" cy="696"/>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2" name="Line 39"/>
            <p:cNvSpPr>
              <a:spLocks noChangeShapeType="1"/>
            </p:cNvSpPr>
            <p:nvPr/>
          </p:nvSpPr>
          <p:spPr bwMode="auto">
            <a:xfrm>
              <a:off x="13" y="761"/>
              <a:ext cx="0" cy="260"/>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grpSp>
      <p:cxnSp>
        <p:nvCxnSpPr>
          <p:cNvPr id="799" name="直接箭头连接符 798"/>
          <p:cNvCxnSpPr/>
          <p:nvPr/>
        </p:nvCxnSpPr>
        <p:spPr>
          <a:xfrm flipH="1">
            <a:off x="8816573" y="417713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8" name="Line 40"/>
          <p:cNvSpPr>
            <a:spLocks noChangeShapeType="1"/>
          </p:cNvSpPr>
          <p:nvPr/>
        </p:nvSpPr>
        <p:spPr bwMode="auto">
          <a:xfrm flipH="1">
            <a:off x="8770650"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2" name="Line 40"/>
          <p:cNvSpPr>
            <a:spLocks noChangeShapeType="1"/>
          </p:cNvSpPr>
          <p:nvPr/>
        </p:nvSpPr>
        <p:spPr bwMode="auto">
          <a:xfrm flipH="1">
            <a:off x="8762711"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7" name="Line 40"/>
          <p:cNvSpPr>
            <a:spLocks noChangeShapeType="1"/>
          </p:cNvSpPr>
          <p:nvPr/>
        </p:nvSpPr>
        <p:spPr bwMode="auto">
          <a:xfrm flipH="1">
            <a:off x="8771170"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70" name="Rectangle 151"/>
          <p:cNvSpPr>
            <a:spLocks noChangeArrowheads="1"/>
          </p:cNvSpPr>
          <p:nvPr/>
        </p:nvSpPr>
        <p:spPr bwMode="auto">
          <a:xfrm>
            <a:off x="9229412" y="4037522"/>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sp>
        <p:nvSpPr>
          <p:cNvPr id="41" name="Text Box 38"/>
          <p:cNvSpPr txBox="1">
            <a:spLocks noChangeArrowheads="1"/>
          </p:cNvSpPr>
          <p:nvPr/>
        </p:nvSpPr>
        <p:spPr bwMode="auto">
          <a:xfrm>
            <a:off x="7543413" y="5691981"/>
            <a:ext cx="5778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4</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21" name="Oval 36"/>
          <p:cNvSpPr>
            <a:spLocks noChangeArrowheads="1"/>
          </p:cNvSpPr>
          <p:nvPr/>
        </p:nvSpPr>
        <p:spPr bwMode="auto">
          <a:xfrm>
            <a:off x="7648655"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22" name="文本框 621"/>
          <p:cNvSpPr txBox="1"/>
          <p:nvPr/>
        </p:nvSpPr>
        <p:spPr>
          <a:xfrm>
            <a:off x="7690792"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34" name="Line 39"/>
          <p:cNvSpPr>
            <a:spLocks noChangeShapeType="1"/>
          </p:cNvSpPr>
          <p:nvPr/>
        </p:nvSpPr>
        <p:spPr bwMode="auto">
          <a:xfrm>
            <a:off x="7818658" y="5188267"/>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6" name="Line 38"/>
          <p:cNvSpPr>
            <a:spLocks noChangeShapeType="1"/>
          </p:cNvSpPr>
          <p:nvPr/>
        </p:nvSpPr>
        <p:spPr bwMode="auto">
          <a:xfrm>
            <a:off x="7819693" y="1187043"/>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37" name="Line 39"/>
          <p:cNvSpPr>
            <a:spLocks noChangeShapeType="1"/>
          </p:cNvSpPr>
          <p:nvPr/>
        </p:nvSpPr>
        <p:spPr bwMode="auto">
          <a:xfrm>
            <a:off x="7819693" y="1188981"/>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38" name="Line 39"/>
          <p:cNvSpPr>
            <a:spLocks noChangeShapeType="1"/>
          </p:cNvSpPr>
          <p:nvPr/>
        </p:nvSpPr>
        <p:spPr bwMode="auto">
          <a:xfrm>
            <a:off x="7818746" y="3489209"/>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39" name="Line 39"/>
          <p:cNvSpPr>
            <a:spLocks noChangeShapeType="1"/>
          </p:cNvSpPr>
          <p:nvPr/>
        </p:nvSpPr>
        <p:spPr bwMode="auto">
          <a:xfrm>
            <a:off x="7818746" y="4343801"/>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0" name="Line 39"/>
          <p:cNvSpPr>
            <a:spLocks noChangeShapeType="1"/>
          </p:cNvSpPr>
          <p:nvPr/>
        </p:nvSpPr>
        <p:spPr bwMode="auto">
          <a:xfrm>
            <a:off x="7818746" y="2650120"/>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82" name="直接箭头连接符 781"/>
          <p:cNvCxnSpPr/>
          <p:nvPr/>
        </p:nvCxnSpPr>
        <p:spPr>
          <a:xfrm flipH="1">
            <a:off x="7154321" y="246648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1" name="直接箭头连接符 790"/>
          <p:cNvCxnSpPr/>
          <p:nvPr/>
        </p:nvCxnSpPr>
        <p:spPr>
          <a:xfrm flipH="1">
            <a:off x="7159364" y="3319989"/>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6" name="直接箭头连接符 795"/>
          <p:cNvCxnSpPr/>
          <p:nvPr/>
        </p:nvCxnSpPr>
        <p:spPr>
          <a:xfrm flipH="1">
            <a:off x="7165752" y="417689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1" name="直接箭头连接符 800"/>
          <p:cNvCxnSpPr/>
          <p:nvPr/>
        </p:nvCxnSpPr>
        <p:spPr>
          <a:xfrm flipH="1">
            <a:off x="7161154" y="5031025"/>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5" name="直接箭头连接符 804"/>
          <p:cNvCxnSpPr/>
          <p:nvPr/>
        </p:nvCxnSpPr>
        <p:spPr>
          <a:xfrm flipH="1">
            <a:off x="7984114" y="5031025"/>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09" name="Line 40"/>
          <p:cNvSpPr>
            <a:spLocks noChangeShapeType="1"/>
          </p:cNvSpPr>
          <p:nvPr/>
        </p:nvSpPr>
        <p:spPr bwMode="auto">
          <a:xfrm flipH="1">
            <a:off x="7938169"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3" name="Line 40"/>
          <p:cNvSpPr>
            <a:spLocks noChangeShapeType="1"/>
          </p:cNvSpPr>
          <p:nvPr/>
        </p:nvSpPr>
        <p:spPr bwMode="auto">
          <a:xfrm flipH="1">
            <a:off x="7939756"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8" name="Line 40"/>
          <p:cNvSpPr>
            <a:spLocks noChangeShapeType="1"/>
          </p:cNvSpPr>
          <p:nvPr/>
        </p:nvSpPr>
        <p:spPr bwMode="auto">
          <a:xfrm flipH="1">
            <a:off x="7940276"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3" name="Line 40"/>
          <p:cNvSpPr>
            <a:spLocks noChangeShapeType="1"/>
          </p:cNvSpPr>
          <p:nvPr/>
        </p:nvSpPr>
        <p:spPr bwMode="auto">
          <a:xfrm flipH="1">
            <a:off x="7939210"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649" name="Oval 36"/>
          <p:cNvSpPr>
            <a:spLocks noChangeArrowheads="1"/>
          </p:cNvSpPr>
          <p:nvPr/>
        </p:nvSpPr>
        <p:spPr bwMode="auto">
          <a:xfrm>
            <a:off x="7648655"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50" name="文本框 649"/>
          <p:cNvSpPr txBox="1"/>
          <p:nvPr/>
        </p:nvSpPr>
        <p:spPr>
          <a:xfrm>
            <a:off x="7690792" y="4785371"/>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593" name="Oval 36"/>
          <p:cNvSpPr>
            <a:spLocks noChangeArrowheads="1"/>
          </p:cNvSpPr>
          <p:nvPr/>
        </p:nvSpPr>
        <p:spPr bwMode="auto">
          <a:xfrm>
            <a:off x="7648655"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4" name="文本框 593"/>
          <p:cNvSpPr txBox="1"/>
          <p:nvPr/>
        </p:nvSpPr>
        <p:spPr>
          <a:xfrm>
            <a:off x="7690792" y="307711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445" name="Oval 36"/>
          <p:cNvSpPr>
            <a:spLocks noChangeArrowheads="1"/>
          </p:cNvSpPr>
          <p:nvPr/>
        </p:nvSpPr>
        <p:spPr bwMode="auto">
          <a:xfrm>
            <a:off x="7648655" y="2304195"/>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871" name="Rectangle 151"/>
          <p:cNvSpPr>
            <a:spLocks noChangeArrowheads="1"/>
          </p:cNvSpPr>
          <p:nvPr/>
        </p:nvSpPr>
        <p:spPr bwMode="auto">
          <a:xfrm>
            <a:off x="8400420" y="4897058"/>
            <a:ext cx="279244" cy="29514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0</a:t>
            </a:r>
            <a:endParaRPr kumimoji="0" lang="en-US" altLang="zh-CN" sz="12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sp>
        <p:nvSpPr>
          <p:cNvPr id="40" name="Text Box 37"/>
          <p:cNvSpPr txBox="1">
            <a:spLocks noChangeArrowheads="1"/>
          </p:cNvSpPr>
          <p:nvPr/>
        </p:nvSpPr>
        <p:spPr bwMode="auto">
          <a:xfrm>
            <a:off x="6694299" y="5691981"/>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p</a:t>
            </a:r>
            <a:r>
              <a:rPr lang="en-US" altLang="zh-CN" sz="1600" b="1" baseline="-25000" dirty="0">
                <a:solidFill>
                  <a:srgbClr val="C00000"/>
                </a:solidFill>
                <a:latin typeface="微软雅黑" panose="020B0503020204020204" pitchFamily="34" charset="-122"/>
                <a:ea typeface="微软雅黑" panose="020B0503020204020204" pitchFamily="34" charset="-122"/>
              </a:rPr>
              <a:t>5</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742" name="Line 39"/>
          <p:cNvSpPr>
            <a:spLocks noChangeShapeType="1"/>
          </p:cNvSpPr>
          <p:nvPr/>
        </p:nvSpPr>
        <p:spPr bwMode="auto">
          <a:xfrm>
            <a:off x="6990311" y="5188267"/>
            <a:ext cx="0" cy="5169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4" name="Line 38"/>
          <p:cNvSpPr>
            <a:spLocks noChangeShapeType="1"/>
          </p:cNvSpPr>
          <p:nvPr/>
        </p:nvSpPr>
        <p:spPr bwMode="auto">
          <a:xfrm>
            <a:off x="6991346" y="1187043"/>
            <a:ext cx="167661" cy="0"/>
          </a:xfrm>
          <a:prstGeom prst="line">
            <a:avLst/>
          </a:prstGeom>
          <a:noFill/>
          <a:ln w="12700" cap="sq">
            <a:solidFill>
              <a:srgbClr val="CC0000"/>
            </a:solidFill>
            <a:miter lim="800000"/>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5" name="Line 39"/>
          <p:cNvSpPr>
            <a:spLocks noChangeShapeType="1"/>
          </p:cNvSpPr>
          <p:nvPr/>
        </p:nvSpPr>
        <p:spPr bwMode="auto">
          <a:xfrm>
            <a:off x="6991346" y="1188981"/>
            <a:ext cx="0" cy="1110388"/>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746" name="Line 39"/>
          <p:cNvSpPr>
            <a:spLocks noChangeShapeType="1"/>
          </p:cNvSpPr>
          <p:nvPr/>
        </p:nvSpPr>
        <p:spPr bwMode="auto">
          <a:xfrm>
            <a:off x="6990399" y="3489209"/>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7" name="Line 39"/>
          <p:cNvSpPr>
            <a:spLocks noChangeShapeType="1"/>
          </p:cNvSpPr>
          <p:nvPr/>
        </p:nvSpPr>
        <p:spPr bwMode="auto">
          <a:xfrm>
            <a:off x="6990399" y="4343801"/>
            <a:ext cx="0" cy="519344"/>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48" name="Line 39"/>
          <p:cNvSpPr>
            <a:spLocks noChangeShapeType="1"/>
          </p:cNvSpPr>
          <p:nvPr/>
        </p:nvSpPr>
        <p:spPr bwMode="auto">
          <a:xfrm>
            <a:off x="6990399" y="2650120"/>
            <a:ext cx="0" cy="503841"/>
          </a:xfrm>
          <a:prstGeom prst="line">
            <a:avLst/>
          </a:prstGeom>
          <a:noFill/>
          <a:ln w="12700" cap="sq">
            <a:solidFill>
              <a:srgbClr val="CC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752" name="Line 38"/>
          <p:cNvSpPr>
            <a:spLocks noChangeShapeType="1"/>
          </p:cNvSpPr>
          <p:nvPr/>
        </p:nvSpPr>
        <p:spPr bwMode="auto">
          <a:xfrm>
            <a:off x="6168004" y="2466023"/>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2" name="直接箭头连接符 791"/>
          <p:cNvCxnSpPr/>
          <p:nvPr/>
        </p:nvCxnSpPr>
        <p:spPr>
          <a:xfrm flipH="1">
            <a:off x="6322129" y="3317968"/>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797" name="直接箭头连接符 796"/>
          <p:cNvCxnSpPr/>
          <p:nvPr/>
        </p:nvCxnSpPr>
        <p:spPr>
          <a:xfrm flipH="1">
            <a:off x="6338829" y="4176891"/>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2" name="直接箭头连接符 801"/>
          <p:cNvCxnSpPr/>
          <p:nvPr/>
        </p:nvCxnSpPr>
        <p:spPr>
          <a:xfrm flipH="1">
            <a:off x="6333293" y="503077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810" name="Line 40"/>
          <p:cNvSpPr>
            <a:spLocks noChangeShapeType="1"/>
          </p:cNvSpPr>
          <p:nvPr/>
        </p:nvSpPr>
        <p:spPr bwMode="auto">
          <a:xfrm flipH="1">
            <a:off x="7112543" y="212693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4" name="Line 40"/>
          <p:cNvSpPr>
            <a:spLocks noChangeShapeType="1"/>
          </p:cNvSpPr>
          <p:nvPr/>
        </p:nvSpPr>
        <p:spPr bwMode="auto">
          <a:xfrm flipH="1">
            <a:off x="7107275"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29" name="Line 40"/>
          <p:cNvSpPr>
            <a:spLocks noChangeShapeType="1"/>
          </p:cNvSpPr>
          <p:nvPr/>
        </p:nvSpPr>
        <p:spPr bwMode="auto">
          <a:xfrm flipH="1">
            <a:off x="7117321"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34" name="Line 40"/>
          <p:cNvSpPr>
            <a:spLocks noChangeShapeType="1"/>
          </p:cNvSpPr>
          <p:nvPr/>
        </p:nvSpPr>
        <p:spPr bwMode="auto">
          <a:xfrm flipH="1">
            <a:off x="7108316"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647" name="Oval 36"/>
          <p:cNvSpPr>
            <a:spLocks noChangeArrowheads="1"/>
          </p:cNvSpPr>
          <p:nvPr/>
        </p:nvSpPr>
        <p:spPr bwMode="auto">
          <a:xfrm>
            <a:off x="6820794"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09" name="Oval 36"/>
          <p:cNvSpPr>
            <a:spLocks noChangeArrowheads="1"/>
          </p:cNvSpPr>
          <p:nvPr/>
        </p:nvSpPr>
        <p:spPr bwMode="auto">
          <a:xfrm>
            <a:off x="6820794" y="2304195"/>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0"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872" name="Rectangle 151"/>
          <p:cNvSpPr>
            <a:spLocks noChangeArrowheads="1"/>
          </p:cNvSpPr>
          <p:nvPr/>
        </p:nvSpPr>
        <p:spPr bwMode="auto">
          <a:xfrm>
            <a:off x="7176436" y="1048544"/>
            <a:ext cx="290464" cy="350865"/>
          </a:xfrm>
          <a:prstGeom prst="rect">
            <a:avLst/>
          </a:prstGeom>
          <a:noFill/>
          <a:ln w="9525">
            <a:noFill/>
            <a:miter lim="800000"/>
          </a:ln>
          <a:effectLst/>
        </p:spPr>
        <p:txBody>
          <a:bodyPr wrap="none">
            <a:spAutoFit/>
          </a:bodyPr>
          <a:lstStyle>
            <a:lvl1pPr>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0" marR="0" lvl="0" indent="0" algn="ctr"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defRPr/>
            </a:pPr>
            <a:r>
              <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rPr>
              <a:t>0</a:t>
            </a:r>
            <a:endParaRPr kumimoji="0" lang="en-US" altLang="zh-CN" sz="1400" i="0" u="none" strike="noStrike" kern="0" cap="none" spc="0" normalizeH="0" baseline="0" noProof="0" dirty="0">
              <a:ln>
                <a:noFill/>
              </a:ln>
              <a:solidFill>
                <a:srgbClr val="0000CC"/>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39" name="Text Box 36"/>
          <p:cNvSpPr txBox="1">
            <a:spLocks noChangeArrowheads="1"/>
          </p:cNvSpPr>
          <p:nvPr/>
        </p:nvSpPr>
        <p:spPr bwMode="auto">
          <a:xfrm>
            <a:off x="5775335" y="569198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b="1" dirty="0">
                <a:solidFill>
                  <a:srgbClr val="C00000"/>
                </a:solidFill>
                <a:latin typeface="微软雅黑" panose="020B0503020204020204" pitchFamily="34" charset="-122"/>
                <a:ea typeface="微软雅黑" panose="020B0503020204020204" pitchFamily="34" charset="-122"/>
              </a:rPr>
              <a:t>  p</a:t>
            </a:r>
            <a:r>
              <a:rPr lang="en-US" altLang="zh-CN" sz="1600" b="1" baseline="-25000" dirty="0">
                <a:solidFill>
                  <a:srgbClr val="C00000"/>
                </a:solidFill>
                <a:latin typeface="微软雅黑" panose="020B0503020204020204" pitchFamily="34" charset="-122"/>
                <a:ea typeface="微软雅黑" panose="020B0503020204020204" pitchFamily="34" charset="-122"/>
              </a:rPr>
              <a:t>6</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40" name="Line 38"/>
          <p:cNvSpPr>
            <a:spLocks noChangeShapeType="1"/>
          </p:cNvSpPr>
          <p:nvPr/>
        </p:nvSpPr>
        <p:spPr bwMode="auto">
          <a:xfrm>
            <a:off x="5337089" y="3317968"/>
            <a:ext cx="660224" cy="0"/>
          </a:xfrm>
          <a:prstGeom prst="line">
            <a:avLst/>
          </a:prstGeom>
          <a:noFill/>
          <a:ln w="19050" cap="sq">
            <a:solidFill>
              <a:schemeClr val="accent6">
                <a:lumMod val="75000"/>
              </a:schemeClr>
            </a:solidFill>
            <a:miter lim="800000"/>
            <a:tailEnd type="non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617" name="Oval 36"/>
          <p:cNvSpPr>
            <a:spLocks noChangeArrowheads="1"/>
          </p:cNvSpPr>
          <p:nvPr/>
        </p:nvSpPr>
        <p:spPr bwMode="auto">
          <a:xfrm>
            <a:off x="5992933"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618" name="文本框 617"/>
          <p:cNvSpPr txBox="1"/>
          <p:nvPr/>
        </p:nvSpPr>
        <p:spPr>
          <a:xfrm>
            <a:off x="6035070" y="3931243"/>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750" name="Line 39"/>
          <p:cNvSpPr>
            <a:spLocks noChangeShapeType="1"/>
          </p:cNvSpPr>
          <p:nvPr/>
        </p:nvSpPr>
        <p:spPr bwMode="auto">
          <a:xfrm>
            <a:off x="6166022" y="5188267"/>
            <a:ext cx="0" cy="516988"/>
          </a:xfrm>
          <a:prstGeom prst="line">
            <a:avLst/>
          </a:prstGeom>
          <a:noFill/>
          <a:ln w="12700" cap="sq">
            <a:solidFill>
              <a:srgbClr val="CC0000"/>
            </a:solidFill>
            <a:miter lim="800000"/>
            <a:tailEnd type="triangle" w="med" len="med"/>
          </a:ln>
          <a:effectLst/>
        </p:spPr>
        <p:txBody>
          <a:bodyPr/>
          <a:lstStyle/>
          <a:p>
            <a:pPr eaLnBrk="0" hangingPunct="0"/>
            <a:endParaRPr lang="zh-CN" altLang="en-US" sz="2400" b="1" u="sng" kern="0" dirty="0">
              <a:solidFill>
                <a:srgbClr val="FF3300"/>
              </a:solidFill>
              <a:ea typeface="微软雅黑" panose="020B0503020204020204" pitchFamily="34" charset="-122"/>
            </a:endParaRPr>
          </a:p>
        </p:txBody>
      </p:sp>
      <p:sp>
        <p:nvSpPr>
          <p:cNvPr id="753" name="Line 39"/>
          <p:cNvSpPr>
            <a:spLocks noChangeShapeType="1"/>
          </p:cNvSpPr>
          <p:nvPr/>
        </p:nvSpPr>
        <p:spPr bwMode="auto">
          <a:xfrm>
            <a:off x="6167057" y="2466023"/>
            <a:ext cx="0" cy="687937"/>
          </a:xfrm>
          <a:prstGeom prst="line">
            <a:avLst/>
          </a:prstGeom>
          <a:noFill/>
          <a:ln w="19050" cap="sq">
            <a:solidFill>
              <a:schemeClr val="accent6">
                <a:lumMod val="75000"/>
              </a:schemeClr>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4" name="Line 39"/>
          <p:cNvSpPr>
            <a:spLocks noChangeShapeType="1"/>
          </p:cNvSpPr>
          <p:nvPr/>
        </p:nvSpPr>
        <p:spPr bwMode="auto">
          <a:xfrm>
            <a:off x="6166110" y="3489208"/>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5" name="Line 39"/>
          <p:cNvSpPr>
            <a:spLocks noChangeShapeType="1"/>
          </p:cNvSpPr>
          <p:nvPr/>
        </p:nvSpPr>
        <p:spPr bwMode="auto">
          <a:xfrm>
            <a:off x="6166110" y="4343799"/>
            <a:ext cx="0" cy="519344"/>
          </a:xfrm>
          <a:prstGeom prst="line">
            <a:avLst/>
          </a:prstGeom>
          <a:noFill/>
          <a:ln w="12700" cap="sq">
            <a:solidFill>
              <a:srgbClr val="CC0000"/>
            </a:solidFill>
            <a:miter lim="800000"/>
            <a:tailEnd type="triangle" w="med" len="med"/>
          </a:ln>
          <a:effectLst/>
        </p:spPr>
        <p:txBody>
          <a:bodyPr/>
          <a:lstStyle/>
          <a:p>
            <a:pPr eaLnBrk="0" hangingPunct="0"/>
            <a:endParaRPr lang="zh-CN" altLang="en-US" sz="1400" b="1" u="sng" kern="0" dirty="0">
              <a:solidFill>
                <a:srgbClr val="FF33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98" name="直接箭头连接符 797"/>
          <p:cNvCxnSpPr/>
          <p:nvPr/>
        </p:nvCxnSpPr>
        <p:spPr>
          <a:xfrm flipH="1">
            <a:off x="5501594" y="4174870"/>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cxnSp>
        <p:nvCxnSpPr>
          <p:cNvPr id="803" name="直接箭头连接符 802"/>
          <p:cNvCxnSpPr/>
          <p:nvPr/>
        </p:nvCxnSpPr>
        <p:spPr>
          <a:xfrm flipH="1">
            <a:off x="5506370" y="5030777"/>
            <a:ext cx="489723" cy="0"/>
          </a:xfrm>
          <a:prstGeom prst="straightConnector1">
            <a:avLst/>
          </a:prstGeom>
          <a:noFill/>
          <a:ln w="19050">
            <a:solidFill>
              <a:schemeClr val="accent6">
                <a:lumMod val="75000"/>
              </a:schemeClr>
            </a:solidFill>
            <a:round/>
            <a:tailEnd type="triangle" w="med" len="med"/>
          </a:ln>
          <a:effectLst>
            <a:outerShdw blurRad="50800" dist="50800" dir="5400000" algn="ctr" rotWithShape="0">
              <a:schemeClr val="bg1"/>
            </a:outerShdw>
          </a:effectLst>
        </p:spPr>
      </p:cxnSp>
      <p:sp>
        <p:nvSpPr>
          <p:cNvPr id="645" name="Oval 36"/>
          <p:cNvSpPr>
            <a:spLocks noChangeArrowheads="1"/>
          </p:cNvSpPr>
          <p:nvPr/>
        </p:nvSpPr>
        <p:spPr bwMode="auto">
          <a:xfrm>
            <a:off x="5992933" y="4866579"/>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89" name="Oval 36"/>
          <p:cNvSpPr>
            <a:spLocks noChangeArrowheads="1"/>
          </p:cNvSpPr>
          <p:nvPr/>
        </p:nvSpPr>
        <p:spPr bwMode="auto">
          <a:xfrm>
            <a:off x="5992933"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590" name="文本框 589"/>
          <p:cNvSpPr txBox="1"/>
          <p:nvPr/>
        </p:nvSpPr>
        <p:spPr>
          <a:xfrm>
            <a:off x="6035070" y="3077115"/>
            <a:ext cx="266700" cy="430887"/>
          </a:xfrm>
          <a:prstGeom prst="rect">
            <a:avLst/>
          </a:prstGeom>
          <a:noFill/>
          <a:ln w="19050">
            <a:noFill/>
          </a:ln>
        </p:spPr>
        <p:txBody>
          <a:bodyPr wrap="square" lIns="0" tIns="0" rIns="0" bIns="0" rtlCol="0">
            <a:spAutoFit/>
          </a:bodyPr>
          <a:lstStyle/>
          <a:p>
            <a:r>
              <a:rPr lang="en-US" altLang="zh-CN" sz="2800"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800" b="1" dirty="0">
              <a:solidFill>
                <a:srgbClr val="FF0000"/>
              </a:solidFill>
              <a:latin typeface="Segoe UI Black" panose="020B0A02040204020203" pitchFamily="34" charset="0"/>
              <a:cs typeface="Segoe UI Black" panose="020B0A02040204020203" pitchFamily="34" charset="0"/>
            </a:endParaRPr>
          </a:p>
        </p:txBody>
      </p:sp>
      <p:sp>
        <p:nvSpPr>
          <p:cNvPr id="882" name="Line 40"/>
          <p:cNvSpPr>
            <a:spLocks noChangeShapeType="1"/>
          </p:cNvSpPr>
          <p:nvPr/>
        </p:nvSpPr>
        <p:spPr bwMode="auto">
          <a:xfrm flipH="1">
            <a:off x="6281649" y="2985828"/>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2400" b="1" i="0" u="sng" strike="noStrike" kern="0" cap="none" spc="0" normalizeH="0" baseline="0" noProof="0" dirty="0">
              <a:ln>
                <a:noFill/>
              </a:ln>
              <a:solidFill>
                <a:srgbClr val="FF3300"/>
              </a:solidFill>
              <a:effectLst/>
              <a:uLnTx/>
              <a:uFillTx/>
              <a:ea typeface="微软雅黑" panose="020B0503020204020204" pitchFamily="34" charset="-122"/>
            </a:endParaRPr>
          </a:p>
        </p:txBody>
      </p:sp>
      <p:sp>
        <p:nvSpPr>
          <p:cNvPr id="883" name="Line 40"/>
          <p:cNvSpPr>
            <a:spLocks noChangeShapeType="1"/>
          </p:cNvSpPr>
          <p:nvPr/>
        </p:nvSpPr>
        <p:spPr bwMode="auto">
          <a:xfrm flipH="1">
            <a:off x="6284840" y="383251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884" name="Line 40"/>
          <p:cNvSpPr>
            <a:spLocks noChangeShapeType="1"/>
          </p:cNvSpPr>
          <p:nvPr/>
        </p:nvSpPr>
        <p:spPr bwMode="auto">
          <a:xfrm flipH="1">
            <a:off x="6285361" y="4688723"/>
            <a:ext cx="217427" cy="217427"/>
          </a:xfrm>
          <a:prstGeom prst="line">
            <a:avLst/>
          </a:prstGeom>
          <a:noFill/>
          <a:ln w="12700">
            <a:solidFill>
              <a:srgbClr val="CC0000"/>
            </a:solidFill>
            <a:round/>
            <a:tailEnd type="triangle" w="med" len="med"/>
          </a:ln>
          <a:effectLst>
            <a:outerShdw blurRad="50800" dist="50800" dir="5400000" algn="ctr" rotWithShape="0">
              <a:schemeClr val="bg1"/>
            </a:outerShdw>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168" name="文本框 167"/>
          <p:cNvSpPr txBox="1"/>
          <p:nvPr/>
        </p:nvSpPr>
        <p:spPr>
          <a:xfrm>
            <a:off x="9411439" y="2299435"/>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169" name="文本框 168"/>
          <p:cNvSpPr txBox="1"/>
          <p:nvPr/>
        </p:nvSpPr>
        <p:spPr>
          <a:xfrm>
            <a:off x="8573239" y="2299433"/>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170" name="文本框 169"/>
          <p:cNvSpPr txBox="1"/>
          <p:nvPr/>
        </p:nvSpPr>
        <p:spPr>
          <a:xfrm>
            <a:off x="7735039" y="2299431"/>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171" name="文本框 170"/>
          <p:cNvSpPr txBox="1"/>
          <p:nvPr/>
        </p:nvSpPr>
        <p:spPr>
          <a:xfrm>
            <a:off x="6918611" y="2310315"/>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176" name="文本框 175"/>
          <p:cNvSpPr txBox="1"/>
          <p:nvPr/>
        </p:nvSpPr>
        <p:spPr>
          <a:xfrm>
            <a:off x="6918602" y="4868451"/>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177" name="文本框 176"/>
          <p:cNvSpPr txBox="1"/>
          <p:nvPr/>
        </p:nvSpPr>
        <p:spPr>
          <a:xfrm>
            <a:off x="6091884" y="4869951"/>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178" name="文本框 177"/>
          <p:cNvSpPr txBox="1"/>
          <p:nvPr/>
        </p:nvSpPr>
        <p:spPr>
          <a:xfrm>
            <a:off x="5243394" y="4860565"/>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179" name="文本框 178"/>
          <p:cNvSpPr txBox="1"/>
          <p:nvPr/>
        </p:nvSpPr>
        <p:spPr>
          <a:xfrm>
            <a:off x="4416676" y="4862065"/>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000" dirty="0">
              <a:solidFill>
                <a:srgbClr val="7030A0"/>
              </a:solidFill>
              <a:latin typeface="Segoe UI Black" panose="020B0A02040204020203" pitchFamily="34" charset="0"/>
              <a:cs typeface="Segoe UI Black" panose="020B0A02040204020203" pitchFamily="34" charset="0"/>
            </a:endParaRPr>
          </a:p>
        </p:txBody>
      </p:sp>
      <p:cxnSp>
        <p:nvCxnSpPr>
          <p:cNvPr id="192" name="直接箭头连接符 191"/>
          <p:cNvCxnSpPr/>
          <p:nvPr/>
        </p:nvCxnSpPr>
        <p:spPr>
          <a:xfrm flipH="1">
            <a:off x="9646340" y="2468748"/>
            <a:ext cx="489723" cy="0"/>
          </a:xfrm>
          <a:prstGeom prst="straightConnector1">
            <a:avLst/>
          </a:prstGeom>
          <a:noFill/>
          <a:ln w="57150">
            <a:solidFill>
              <a:srgbClr val="FF0000"/>
            </a:solidFill>
            <a:round/>
            <a:tailEnd type="triangle" w="med" len="med"/>
          </a:ln>
          <a:effectLst/>
        </p:spPr>
      </p:cxnSp>
      <p:cxnSp>
        <p:nvCxnSpPr>
          <p:cNvPr id="193" name="直接箭头连接符 192"/>
          <p:cNvCxnSpPr/>
          <p:nvPr/>
        </p:nvCxnSpPr>
        <p:spPr>
          <a:xfrm flipH="1">
            <a:off x="8818479" y="2468500"/>
            <a:ext cx="489723" cy="0"/>
          </a:xfrm>
          <a:prstGeom prst="straightConnector1">
            <a:avLst/>
          </a:prstGeom>
          <a:noFill/>
          <a:ln w="57150">
            <a:solidFill>
              <a:srgbClr val="FF0000"/>
            </a:solidFill>
            <a:round/>
            <a:tailEnd type="triangle" w="med" len="med"/>
          </a:ln>
          <a:effectLst/>
        </p:spPr>
      </p:cxnSp>
      <p:cxnSp>
        <p:nvCxnSpPr>
          <p:cNvPr id="194" name="直接箭头连接符 193"/>
          <p:cNvCxnSpPr/>
          <p:nvPr/>
        </p:nvCxnSpPr>
        <p:spPr>
          <a:xfrm flipH="1">
            <a:off x="4669135" y="5028755"/>
            <a:ext cx="489723" cy="0"/>
          </a:xfrm>
          <a:prstGeom prst="straightConnector1">
            <a:avLst/>
          </a:prstGeom>
          <a:noFill/>
          <a:ln w="57150">
            <a:solidFill>
              <a:srgbClr val="FF0000"/>
            </a:solidFill>
            <a:round/>
            <a:tailEnd type="triangle" w="med" len="med"/>
          </a:ln>
          <a:effectLst/>
        </p:spPr>
      </p:cxnSp>
      <p:cxnSp>
        <p:nvCxnSpPr>
          <p:cNvPr id="195" name="直接箭头连接符 194"/>
          <p:cNvCxnSpPr/>
          <p:nvPr/>
        </p:nvCxnSpPr>
        <p:spPr>
          <a:xfrm flipH="1">
            <a:off x="10459775" y="2468748"/>
            <a:ext cx="489723" cy="0"/>
          </a:xfrm>
          <a:prstGeom prst="straightConnector1">
            <a:avLst/>
          </a:prstGeom>
          <a:noFill/>
          <a:ln w="57150">
            <a:solidFill>
              <a:srgbClr val="FF0000"/>
            </a:solidFill>
            <a:round/>
            <a:tailEnd type="triangle" w="med" len="med"/>
          </a:ln>
          <a:effectLst/>
        </p:spPr>
      </p:cxnSp>
      <p:cxnSp>
        <p:nvCxnSpPr>
          <p:cNvPr id="196" name="直接箭头连接符 195"/>
          <p:cNvCxnSpPr/>
          <p:nvPr/>
        </p:nvCxnSpPr>
        <p:spPr>
          <a:xfrm flipH="1">
            <a:off x="7991556" y="2468500"/>
            <a:ext cx="489723" cy="0"/>
          </a:xfrm>
          <a:prstGeom prst="straightConnector1">
            <a:avLst/>
          </a:prstGeom>
          <a:noFill/>
          <a:ln w="57150">
            <a:solidFill>
              <a:srgbClr val="FF0000"/>
            </a:solidFill>
            <a:round/>
            <a:tailEnd type="triangle" w="med" len="med"/>
          </a:ln>
          <a:effectLst/>
        </p:spPr>
      </p:cxnSp>
      <p:cxnSp>
        <p:nvCxnSpPr>
          <p:cNvPr id="197" name="直接箭头连接符 196"/>
          <p:cNvCxnSpPr/>
          <p:nvPr/>
        </p:nvCxnSpPr>
        <p:spPr>
          <a:xfrm flipH="1">
            <a:off x="7154321" y="2466479"/>
            <a:ext cx="489723" cy="0"/>
          </a:xfrm>
          <a:prstGeom prst="straightConnector1">
            <a:avLst/>
          </a:prstGeom>
          <a:noFill/>
          <a:ln w="57150">
            <a:solidFill>
              <a:srgbClr val="FF0000"/>
            </a:solidFill>
            <a:round/>
            <a:tailEnd type="triangle" w="med" len="med"/>
          </a:ln>
          <a:effectLst/>
        </p:spPr>
      </p:cxnSp>
      <p:sp>
        <p:nvSpPr>
          <p:cNvPr id="198" name="Line 39"/>
          <p:cNvSpPr>
            <a:spLocks noChangeShapeType="1"/>
          </p:cNvSpPr>
          <p:nvPr/>
        </p:nvSpPr>
        <p:spPr bwMode="auto">
          <a:xfrm>
            <a:off x="6990399" y="3489208"/>
            <a:ext cx="0" cy="519344"/>
          </a:xfrm>
          <a:prstGeom prst="line">
            <a:avLst/>
          </a:prstGeom>
          <a:noFill/>
          <a:ln w="57150" cap="sq">
            <a:solidFill>
              <a:srgbClr val="FF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199" name="Line 39"/>
          <p:cNvSpPr>
            <a:spLocks noChangeShapeType="1"/>
          </p:cNvSpPr>
          <p:nvPr/>
        </p:nvSpPr>
        <p:spPr bwMode="auto">
          <a:xfrm>
            <a:off x="6990399" y="4343800"/>
            <a:ext cx="0" cy="519344"/>
          </a:xfrm>
          <a:prstGeom prst="line">
            <a:avLst/>
          </a:prstGeom>
          <a:noFill/>
          <a:ln w="57150" cap="sq">
            <a:solidFill>
              <a:srgbClr val="FF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sp>
        <p:nvSpPr>
          <p:cNvPr id="200" name="Line 39"/>
          <p:cNvSpPr>
            <a:spLocks noChangeShapeType="1"/>
          </p:cNvSpPr>
          <p:nvPr/>
        </p:nvSpPr>
        <p:spPr bwMode="auto">
          <a:xfrm>
            <a:off x="6990399" y="2650119"/>
            <a:ext cx="0" cy="503841"/>
          </a:xfrm>
          <a:prstGeom prst="line">
            <a:avLst/>
          </a:prstGeom>
          <a:noFill/>
          <a:ln w="57150" cap="sq">
            <a:solidFill>
              <a:srgbClr val="FF0000"/>
            </a:solidFill>
            <a:miter lim="800000"/>
            <a:tailEnd type="triangle" w="med" len="med"/>
          </a:ln>
          <a:effectLst/>
        </p:spPr>
        <p:txBody>
          <a:bodyPr/>
          <a:lstStyle/>
          <a:p>
            <a:pPr marL="0" marR="0" lvl="0" indent="0" algn="l" defTabSz="914400" eaLnBrk="0" fontAlgn="auto" latinLnBrk="0" hangingPunct="0">
              <a:lnSpc>
                <a:spcPct val="100000"/>
              </a:lnSpc>
              <a:spcBef>
                <a:spcPts val="0"/>
              </a:spcBef>
              <a:spcAft>
                <a:spcPts val="0"/>
              </a:spcAft>
              <a:buClrTx/>
              <a:buSzTx/>
              <a:buFontTx/>
              <a:buNone/>
              <a:defRPr/>
            </a:pPr>
            <a:endParaRPr kumimoji="0" lang="zh-CN" altLang="en-US" sz="1400" b="1" i="0" u="sng" strike="noStrike" kern="0" cap="none" spc="0" normalizeH="0" baseline="0" noProof="0" dirty="0">
              <a:ln>
                <a:noFill/>
              </a:ln>
              <a:solidFill>
                <a:srgbClr val="FF3300"/>
              </a:solidFill>
              <a:effectLst/>
              <a:uLnTx/>
              <a:uFillTx/>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201" name="直接箭头连接符 200"/>
          <p:cNvCxnSpPr/>
          <p:nvPr/>
        </p:nvCxnSpPr>
        <p:spPr>
          <a:xfrm flipH="1">
            <a:off x="6333293" y="5030776"/>
            <a:ext cx="489723" cy="0"/>
          </a:xfrm>
          <a:prstGeom prst="straightConnector1">
            <a:avLst/>
          </a:prstGeom>
          <a:noFill/>
          <a:ln w="57150">
            <a:solidFill>
              <a:srgbClr val="FF0000"/>
            </a:solidFill>
            <a:round/>
            <a:tailEnd type="triangle" w="med" len="med"/>
          </a:ln>
          <a:effectLst/>
        </p:spPr>
      </p:cxnSp>
      <p:cxnSp>
        <p:nvCxnSpPr>
          <p:cNvPr id="202" name="直接箭头连接符 201"/>
          <p:cNvCxnSpPr/>
          <p:nvPr/>
        </p:nvCxnSpPr>
        <p:spPr>
          <a:xfrm flipH="1">
            <a:off x="5506370" y="5030776"/>
            <a:ext cx="489723" cy="0"/>
          </a:xfrm>
          <a:prstGeom prst="straightConnector1">
            <a:avLst/>
          </a:prstGeom>
          <a:noFill/>
          <a:ln w="57150">
            <a:solidFill>
              <a:srgbClr val="FF0000"/>
            </a:solidFill>
            <a:round/>
            <a:tailEnd type="triangle" w="med" len="med"/>
          </a:ln>
          <a:effectLst/>
        </p:spPr>
      </p:cxnSp>
      <p:sp>
        <p:nvSpPr>
          <p:cNvPr id="619" name="Oval 36"/>
          <p:cNvSpPr>
            <a:spLocks noChangeArrowheads="1"/>
          </p:cNvSpPr>
          <p:nvPr/>
        </p:nvSpPr>
        <p:spPr bwMode="auto">
          <a:xfrm>
            <a:off x="6820794" y="4012451"/>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175" name="文本框 174"/>
          <p:cNvSpPr txBox="1"/>
          <p:nvPr/>
        </p:nvSpPr>
        <p:spPr>
          <a:xfrm>
            <a:off x="6918606" y="4030253"/>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591" name="Oval 36"/>
          <p:cNvSpPr>
            <a:spLocks noChangeArrowheads="1"/>
          </p:cNvSpPr>
          <p:nvPr/>
        </p:nvSpPr>
        <p:spPr bwMode="auto">
          <a:xfrm>
            <a:off x="6820794" y="3158323"/>
            <a:ext cx="338138" cy="334962"/>
          </a:xfrm>
          <a:prstGeom prst="ellipse">
            <a:avLst/>
          </a:prstGeom>
          <a:solidFill>
            <a:srgbClr val="99FFCC"/>
          </a:solidFill>
          <a:ln w="12700">
            <a:solidFill>
              <a:srgbClr val="000000"/>
            </a:solidFill>
            <a:round/>
          </a:ln>
          <a:effectLst/>
        </p:spPr>
        <p:txBody>
          <a:bodyPr wrap="none" anchor="ctr" anchorCtr="1"/>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marL="342900" marR="0" lvl="0" indent="-342900" algn="ctr" defTabSz="914400" eaLnBrk="1" fontAlgn="auto" latinLnBrk="0" hangingPunct="1">
              <a:lnSpc>
                <a:spcPct val="80000"/>
              </a:lnSpc>
              <a:spcBef>
                <a:spcPct val="20000"/>
              </a:spcBef>
              <a:spcAft>
                <a:spcPts val="0"/>
              </a:spcAft>
              <a:buClr>
                <a:srgbClr val="336699"/>
              </a:buClr>
              <a:buSzPct val="65000"/>
              <a:buFont typeface="Wingdings" panose="05000000000000000000" pitchFamily="2" charset="2"/>
              <a:buNone/>
              <a:defRPr/>
            </a:pPr>
            <a:endParaRPr kumimoji="0" lang="en-US" altLang="zh-CN" sz="2400" b="1" i="0" u="none" strike="noStrike" kern="0" cap="none" spc="0" normalizeH="0" baseline="0" noProof="0" dirty="0">
              <a:ln>
                <a:noFill/>
              </a:ln>
              <a:solidFill>
                <a:srgbClr val="FF3300"/>
              </a:solidFill>
              <a:effectLst/>
              <a:uLnTx/>
              <a:uFillTx/>
              <a:latin typeface="Arial" panose="020B0604020202020204" pitchFamily="34" charset="0"/>
              <a:ea typeface="微软雅黑" panose="020B0503020204020204" pitchFamily="34" charset="-122"/>
            </a:endParaRPr>
          </a:p>
        </p:txBody>
      </p:sp>
      <p:sp>
        <p:nvSpPr>
          <p:cNvPr id="174" name="文本框 173"/>
          <p:cNvSpPr txBox="1"/>
          <p:nvPr/>
        </p:nvSpPr>
        <p:spPr>
          <a:xfrm>
            <a:off x="6907724" y="3159397"/>
            <a:ext cx="266700" cy="307777"/>
          </a:xfrm>
          <a:prstGeom prst="rect">
            <a:avLst/>
          </a:prstGeom>
          <a:noFill/>
          <a:ln w="19050">
            <a:noFill/>
          </a:ln>
        </p:spPr>
        <p:txBody>
          <a:bodyPr wrap="square" lIns="0" tIns="0" rIns="0" bIns="0" rtlCol="0">
            <a:spAutoFit/>
          </a:bodyPr>
          <a:lstStyle/>
          <a:p>
            <a:r>
              <a:rPr lang="en-US" altLang="zh-CN" sz="20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2000" dirty="0">
              <a:solidFill>
                <a:srgbClr val="7030A0"/>
              </a:solidFill>
              <a:latin typeface="Segoe UI Black" panose="020B0A02040204020203" pitchFamily="34" charset="0"/>
              <a:cs typeface="Segoe UI Black" panose="020B0A02040204020203" pitchFamily="34" charset="0"/>
            </a:endParaRPr>
          </a:p>
        </p:txBody>
      </p:sp>
      <p:sp>
        <p:nvSpPr>
          <p:cNvPr id="187" name="圆角矩形 186"/>
          <p:cNvSpPr/>
          <p:nvPr/>
        </p:nvSpPr>
        <p:spPr>
          <a:xfrm rot="2891366">
            <a:off x="4658111" y="4017489"/>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03" name="圆角矩形 202"/>
          <p:cNvSpPr/>
          <p:nvPr/>
        </p:nvSpPr>
        <p:spPr>
          <a:xfrm rot="2891366">
            <a:off x="5087565" y="3626937"/>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04" name="圆角矩形 203"/>
          <p:cNvSpPr/>
          <p:nvPr/>
        </p:nvSpPr>
        <p:spPr>
          <a:xfrm rot="2891366">
            <a:off x="5537353" y="3236659"/>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05" name="圆角矩形 204"/>
          <p:cNvSpPr/>
          <p:nvPr/>
        </p:nvSpPr>
        <p:spPr>
          <a:xfrm rot="2891366">
            <a:off x="5997999" y="2845642"/>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06" name="圆角矩形 205"/>
          <p:cNvSpPr/>
          <p:nvPr/>
        </p:nvSpPr>
        <p:spPr>
          <a:xfrm rot="2891366">
            <a:off x="6447851" y="2441888"/>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07" name="圆角矩形 206"/>
          <p:cNvSpPr/>
          <p:nvPr/>
        </p:nvSpPr>
        <p:spPr>
          <a:xfrm rot="2891366">
            <a:off x="6908490" y="2040280"/>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08" name="圆角矩形 207"/>
          <p:cNvSpPr/>
          <p:nvPr/>
        </p:nvSpPr>
        <p:spPr>
          <a:xfrm rot="2891366">
            <a:off x="7358828" y="1646467"/>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09" name="圆角矩形 208"/>
          <p:cNvSpPr/>
          <p:nvPr/>
        </p:nvSpPr>
        <p:spPr>
          <a:xfrm rot="2891366">
            <a:off x="4190547" y="4399904"/>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10" name="圆角矩形 209"/>
          <p:cNvSpPr/>
          <p:nvPr/>
        </p:nvSpPr>
        <p:spPr>
          <a:xfrm rot="2891366">
            <a:off x="3736491" y="4807868"/>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11" name="圆角矩形 210"/>
          <p:cNvSpPr/>
          <p:nvPr/>
        </p:nvSpPr>
        <p:spPr>
          <a:xfrm rot="2891366">
            <a:off x="3269950" y="5227292"/>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12" name="圆角矩形 211"/>
          <p:cNvSpPr/>
          <p:nvPr/>
        </p:nvSpPr>
        <p:spPr>
          <a:xfrm rot="2891366">
            <a:off x="2807936" y="5622258"/>
            <a:ext cx="3628017" cy="63205"/>
          </a:xfrm>
          <a:prstGeom prst="roundRect">
            <a:avLst/>
          </a:prstGeom>
          <a:solidFill>
            <a:schemeClr val="accent6">
              <a:lumMod val="75000"/>
            </a:schemeClr>
          </a:solidFill>
          <a:ln w="9525">
            <a:solidFill>
              <a:schemeClr val="bg1"/>
            </a:solidFill>
            <a:miter lim="800000"/>
          </a:ln>
          <a:effectLst/>
        </p:spPr>
        <p:txBody>
          <a:bodyPr wrap="none" anchor="ctr"/>
          <a:lstStyle/>
          <a:p>
            <a:pPr algn="ctr">
              <a:lnSpc>
                <a:spcPct val="80000"/>
              </a:lnSpc>
              <a:spcBef>
                <a:spcPct val="20000"/>
              </a:spcBef>
              <a:buClr>
                <a:srgbClr val="336699"/>
              </a:buClr>
              <a:buSzPct val="65000"/>
              <a:buFont typeface="Wingdings" panose="05000000000000000000" pitchFamily="2" charset="2"/>
              <a:buNone/>
            </a:pPr>
            <a:endParaRPr lang="zh-CN" altLang="en-US" sz="2400" b="1" u="sng" kern="0">
              <a:solidFill>
                <a:srgbClr val="FF3300"/>
              </a:solidFill>
              <a:ea typeface="微软雅黑" panose="020B0503020204020204" pitchFamily="34" charset="-122"/>
            </a:endParaRPr>
          </a:p>
        </p:txBody>
      </p:sp>
      <p:sp>
        <p:nvSpPr>
          <p:cNvPr id="218" name="内容占位符 2"/>
          <p:cNvSpPr txBox="1"/>
          <p:nvPr/>
        </p:nvSpPr>
        <p:spPr>
          <a:xfrm>
            <a:off x="635840" y="1210080"/>
            <a:ext cx="5084766" cy="3050710"/>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使每级流水被处理数据的到达时间尽量接近</a:t>
            </a:r>
            <a:endParaRPr lang="en-US" altLang="zh-CN" dirty="0"/>
          </a:p>
          <a:p>
            <a:r>
              <a:rPr lang="zh-CN" altLang="en-US" dirty="0"/>
              <a:t>其它优化技术</a:t>
            </a:r>
            <a:endParaRPr lang="en-US" altLang="zh-CN" dirty="0"/>
          </a:p>
          <a:p>
            <a:r>
              <a:rPr lang="en-US" altLang="zh-CN" dirty="0">
                <a:solidFill>
                  <a:srgbClr val="C00000"/>
                </a:solidFill>
              </a:rPr>
              <a:t>Booth</a:t>
            </a:r>
            <a:r>
              <a:rPr lang="zh-CN" altLang="en-US" dirty="0">
                <a:solidFill>
                  <a:srgbClr val="C00000"/>
                </a:solidFill>
              </a:rPr>
              <a:t>两位乘法</a:t>
            </a:r>
            <a:endParaRPr lang="en-US" altLang="zh-CN" dirty="0">
              <a:solidFill>
                <a:srgbClr val="C00000"/>
              </a:solidFill>
            </a:endParaRPr>
          </a:p>
          <a:p>
            <a:r>
              <a:rPr lang="en-US" altLang="zh-CN" dirty="0">
                <a:solidFill>
                  <a:srgbClr val="C00000"/>
                </a:solidFill>
              </a:rPr>
              <a:t>Wallace</a:t>
            </a:r>
            <a:r>
              <a:rPr lang="zh-CN" altLang="en-US" dirty="0">
                <a:solidFill>
                  <a:srgbClr val="C00000"/>
                </a:solidFill>
              </a:rPr>
              <a:t>树</a:t>
            </a:r>
            <a:endParaRPr lang="en-US" altLang="zh-CN" dirty="0">
              <a:solidFill>
                <a:srgbClr val="C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left)">
                                      <p:cBhvr>
                                        <p:cTn id="7" dur="500"/>
                                        <p:tgtEl>
                                          <p:spTgt spid="20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left)">
                                      <p:cBhvr>
                                        <p:cTn id="10" dur="500"/>
                                        <p:tgtEl>
                                          <p:spTgt spid="20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wipe(left)">
                                      <p:cBhvr>
                                        <p:cTn id="13" dur="500"/>
                                        <p:tgtEl>
                                          <p:spTgt spid="20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wipe(left)">
                                      <p:cBhvr>
                                        <p:cTn id="16" dur="500"/>
                                        <p:tgtEl>
                                          <p:spTgt spid="20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wipe(left)">
                                      <p:cBhvr>
                                        <p:cTn id="19" dur="500"/>
                                        <p:tgtEl>
                                          <p:spTgt spid="20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03"/>
                                        </p:tgtEl>
                                        <p:attrNameLst>
                                          <p:attrName>style.visibility</p:attrName>
                                        </p:attrNameLst>
                                      </p:cBhvr>
                                      <p:to>
                                        <p:strVal val="visible"/>
                                      </p:to>
                                    </p:set>
                                    <p:animEffect transition="in" filter="wipe(left)">
                                      <p:cBhvr>
                                        <p:cTn id="22" dur="500"/>
                                        <p:tgtEl>
                                          <p:spTgt spid="20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wipe(left)">
                                      <p:cBhvr>
                                        <p:cTn id="25" dur="500"/>
                                        <p:tgtEl>
                                          <p:spTgt spid="18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09"/>
                                        </p:tgtEl>
                                        <p:attrNameLst>
                                          <p:attrName>style.visibility</p:attrName>
                                        </p:attrNameLst>
                                      </p:cBhvr>
                                      <p:to>
                                        <p:strVal val="visible"/>
                                      </p:to>
                                    </p:set>
                                    <p:animEffect transition="in" filter="wipe(left)">
                                      <p:cBhvr>
                                        <p:cTn id="28" dur="500"/>
                                        <p:tgtEl>
                                          <p:spTgt spid="20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wipe(left)">
                                      <p:cBhvr>
                                        <p:cTn id="31" dur="500"/>
                                        <p:tgtEl>
                                          <p:spTgt spid="21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wipe(left)">
                                      <p:cBhvr>
                                        <p:cTn id="34" dur="500"/>
                                        <p:tgtEl>
                                          <p:spTgt spid="2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12"/>
                                        </p:tgtEl>
                                        <p:attrNameLst>
                                          <p:attrName>style.visibility</p:attrName>
                                        </p:attrNameLst>
                                      </p:cBhvr>
                                      <p:to>
                                        <p:strVal val="visible"/>
                                      </p:to>
                                    </p:set>
                                    <p:animEffect transition="in" filter="wipe(left)">
                                      <p:cBhvr>
                                        <p:cTn id="37" dur="500"/>
                                        <p:tgtEl>
                                          <p:spTgt spid="212"/>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18">
                                            <p:txEl>
                                              <p:pRg st="0" end="0"/>
                                            </p:txEl>
                                          </p:spTgt>
                                        </p:tgtEl>
                                        <p:attrNameLst>
                                          <p:attrName>style.visibility</p:attrName>
                                        </p:attrNameLst>
                                      </p:cBhvr>
                                      <p:to>
                                        <p:strVal val="visible"/>
                                      </p:to>
                                    </p:set>
                                    <p:animEffect transition="in" filter="wipe(left)">
                                      <p:cBhvr>
                                        <p:cTn id="41" dur="500"/>
                                        <p:tgtEl>
                                          <p:spTgt spid="21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8">
                                            <p:txEl>
                                              <p:pRg st="1" end="1"/>
                                            </p:txEl>
                                          </p:spTgt>
                                        </p:tgtEl>
                                        <p:attrNameLst>
                                          <p:attrName>style.visibility</p:attrName>
                                        </p:attrNameLst>
                                      </p:cBhvr>
                                      <p:to>
                                        <p:strVal val="visible"/>
                                      </p:to>
                                    </p:set>
                                    <p:animEffect transition="in" filter="wipe(left)">
                                      <p:cBhvr>
                                        <p:cTn id="46" dur="500"/>
                                        <p:tgtEl>
                                          <p:spTgt spid="218">
                                            <p:txEl>
                                              <p:pRg st="1" end="1"/>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218">
                                            <p:txEl>
                                              <p:pRg st="2" end="2"/>
                                            </p:txEl>
                                          </p:spTgt>
                                        </p:tgtEl>
                                        <p:attrNameLst>
                                          <p:attrName>style.visibility</p:attrName>
                                        </p:attrNameLst>
                                      </p:cBhvr>
                                      <p:to>
                                        <p:strVal val="visible"/>
                                      </p:to>
                                    </p:set>
                                    <p:animEffect transition="in" filter="wipe(left)">
                                      <p:cBhvr>
                                        <p:cTn id="49" dur="500"/>
                                        <p:tgtEl>
                                          <p:spTgt spid="218">
                                            <p:txEl>
                                              <p:pRg st="2" end="2"/>
                                            </p:tx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218">
                                            <p:txEl>
                                              <p:pRg st="3" end="3"/>
                                            </p:txEl>
                                          </p:spTgt>
                                        </p:tgtEl>
                                        <p:attrNameLst>
                                          <p:attrName>style.visibility</p:attrName>
                                        </p:attrNameLst>
                                      </p:cBhvr>
                                      <p:to>
                                        <p:strVal val="visible"/>
                                      </p:to>
                                    </p:set>
                                    <p:animEffect transition="in" filter="wipe(left)">
                                      <p:cBhvr>
                                        <p:cTn id="52" dur="500"/>
                                        <p:tgtEl>
                                          <p:spTgt spid="2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补码加法公式证明</a:t>
            </a:r>
            <a:endParaRPr lang="zh-CN" altLang="en-US" dirty="0"/>
          </a:p>
        </p:txBody>
      </p:sp>
      <p:sp>
        <p:nvSpPr>
          <p:cNvPr id="3" name="内容占位符 2"/>
          <p:cNvSpPr>
            <a:spLocks noGrp="1"/>
          </p:cNvSpPr>
          <p:nvPr>
            <p:ph idx="1"/>
          </p:nvPr>
        </p:nvSpPr>
        <p:spPr/>
        <p:txBody>
          <a:bodyPr/>
          <a:lstStyle/>
          <a:p>
            <a:pPr marL="571500" indent="-571500"/>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[X</a:t>
            </a:r>
            <a:r>
              <a:rPr lang="zh-CN" altLang="en-US" sz="2800" dirty="0">
                <a:latin typeface="Segoe UI Black" panose="020B0A02040204020203" pitchFamily="34" charset="0"/>
                <a:cs typeface="Segoe UI Black" panose="020B0A02040204020203" pitchFamily="34" charset="0"/>
              </a:rPr>
              <a:t>＋</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32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 [X]</a:t>
            </a:r>
            <a:r>
              <a:rPr lang="zh-CN" altLang="en-US" sz="32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3200" b="1" baseline="-25000" dirty="0">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3200" b="1" baseline="-25000" dirty="0">
              <a:latin typeface="Segoe UI Black" panose="020B0A02040204020203" pitchFamily="34" charset="0"/>
              <a:ea typeface="楷体" panose="02010609060101010101" pitchFamily="49" charset="-122"/>
              <a:cs typeface="Segoe UI Black" panose="020B0A02040204020203" pitchFamily="34" charset="0"/>
            </a:endParaRPr>
          </a:p>
          <a:p>
            <a:pPr marL="967105" lvl="1" indent="-495300">
              <a:buFont typeface="Wingdings" panose="05000000000000000000" pitchFamily="2" charset="2"/>
              <a:buAutoNum type="arabicPeriod"/>
            </a:pPr>
            <a:r>
              <a:rPr lang="en-US" altLang="zh-CN" sz="2400" dirty="0"/>
              <a:t>x&gt;0  y&gt;0    </a:t>
            </a:r>
            <a:r>
              <a:rPr lang="en-US" altLang="zh-CN" sz="2400" dirty="0">
                <a:solidFill>
                  <a:schemeClr val="bg2">
                    <a:lumMod val="50000"/>
                  </a:schemeClr>
                </a:solidFill>
              </a:rPr>
              <a:t> (</a:t>
            </a:r>
            <a:r>
              <a:rPr lang="zh-CN" altLang="en-US" sz="2400" dirty="0">
                <a:solidFill>
                  <a:schemeClr val="bg2">
                    <a:lumMod val="50000"/>
                  </a:schemeClr>
                </a:solidFill>
              </a:rPr>
              <a:t>无需证明</a:t>
            </a:r>
            <a:r>
              <a:rPr lang="en-US" altLang="zh-CN" sz="2400" dirty="0">
                <a:solidFill>
                  <a:schemeClr val="bg2">
                    <a:lumMod val="50000"/>
                  </a:schemeClr>
                </a:solidFill>
              </a:rPr>
              <a:t>)</a:t>
            </a:r>
            <a:endParaRPr lang="en-US" altLang="zh-CN" sz="2400" dirty="0">
              <a:solidFill>
                <a:schemeClr val="bg2">
                  <a:lumMod val="50000"/>
                </a:schemeClr>
              </a:solidFill>
            </a:endParaRPr>
          </a:p>
          <a:p>
            <a:pPr marL="967105" lvl="1" indent="-495300">
              <a:buFont typeface="Wingdings" panose="05000000000000000000" pitchFamily="2" charset="2"/>
              <a:buAutoNum type="arabicPeriod"/>
            </a:pPr>
            <a:r>
              <a:rPr lang="en-US" altLang="zh-CN" sz="2400" dirty="0"/>
              <a:t>x&gt;0  </a:t>
            </a:r>
            <a:r>
              <a:rPr lang="en-US" altLang="zh-CN" sz="2400" dirty="0">
                <a:solidFill>
                  <a:srgbClr val="0000CC"/>
                </a:solidFill>
              </a:rPr>
              <a:t>y&lt;0</a:t>
            </a:r>
            <a:r>
              <a:rPr lang="en-US" altLang="zh-CN" sz="2400" dirty="0"/>
              <a:t> </a:t>
            </a:r>
            <a:endParaRPr lang="en-US" altLang="zh-CN" sz="2400" dirty="0"/>
          </a:p>
          <a:p>
            <a:pPr marL="967105" lvl="1" indent="-495300">
              <a:buFont typeface="Wingdings" panose="05000000000000000000" pitchFamily="2" charset="2"/>
              <a:buAutoNum type="arabicPeriod"/>
            </a:pPr>
            <a:r>
              <a:rPr lang="en-US" altLang="zh-CN" sz="2400" dirty="0">
                <a:solidFill>
                  <a:srgbClr val="0000CC"/>
                </a:solidFill>
              </a:rPr>
              <a:t>x&lt;0 </a:t>
            </a:r>
            <a:r>
              <a:rPr lang="en-US" altLang="zh-CN" sz="2400" dirty="0"/>
              <a:t> y&gt;0     </a:t>
            </a:r>
            <a:r>
              <a:rPr lang="en-US" altLang="zh-CN" sz="2400" dirty="0">
                <a:solidFill>
                  <a:schemeClr val="bg2">
                    <a:lumMod val="50000"/>
                  </a:schemeClr>
                </a:solidFill>
              </a:rPr>
              <a:t>(2/3</a:t>
            </a:r>
            <a:r>
              <a:rPr lang="zh-CN" altLang="en-US" sz="2400" dirty="0">
                <a:solidFill>
                  <a:schemeClr val="bg2">
                    <a:lumMod val="50000"/>
                  </a:schemeClr>
                </a:solidFill>
              </a:rPr>
              <a:t>证明相同</a:t>
            </a:r>
            <a:r>
              <a:rPr lang="en-US" altLang="zh-CN" sz="2400" dirty="0">
                <a:solidFill>
                  <a:schemeClr val="bg2">
                    <a:lumMod val="50000"/>
                  </a:schemeClr>
                </a:solidFill>
              </a:rPr>
              <a:t>)</a:t>
            </a:r>
            <a:endParaRPr lang="en-US" altLang="zh-CN" sz="2400" dirty="0">
              <a:solidFill>
                <a:schemeClr val="bg2">
                  <a:lumMod val="50000"/>
                </a:schemeClr>
              </a:solidFill>
            </a:endParaRPr>
          </a:p>
          <a:p>
            <a:pPr marL="967105" lvl="1" indent="-495300">
              <a:buFont typeface="Wingdings" panose="05000000000000000000" pitchFamily="2" charset="2"/>
              <a:buAutoNum type="arabicPeriod"/>
            </a:pPr>
            <a:r>
              <a:rPr lang="en-US" altLang="zh-CN" sz="2400" dirty="0">
                <a:solidFill>
                  <a:srgbClr val="0000CC"/>
                </a:solidFill>
              </a:rPr>
              <a:t>x&lt;0  y&lt;0</a:t>
            </a:r>
            <a:r>
              <a:rPr lang="en-US" altLang="zh-CN" sz="2400" dirty="0"/>
              <a:t> </a:t>
            </a:r>
            <a:endParaRPr lang="en-US" altLang="zh-CN" sz="2400" dirty="0"/>
          </a:p>
          <a:p>
            <a:pPr marL="571500" indent="-571500"/>
            <a:r>
              <a:rPr lang="zh-CN" altLang="en-US" sz="2900" dirty="0"/>
              <a:t>只需证明</a:t>
            </a:r>
            <a:r>
              <a:rPr lang="en-US" altLang="zh-CN" sz="2500" dirty="0"/>
              <a:t>2/4</a:t>
            </a:r>
            <a:r>
              <a:rPr lang="zh-CN" altLang="en-US" sz="2900" dirty="0"/>
              <a:t>两种情况即可</a:t>
            </a:r>
            <a:endParaRPr lang="zh-CN" altLang="en-US" sz="29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专用乘法器电路小结</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被乘数乘以乘数的每一位得到</a:t>
            </a:r>
            <a:r>
              <a:rPr lang="zh-CN" altLang="en-US" dirty="0">
                <a:solidFill>
                  <a:srgbClr val="C00000"/>
                </a:solidFill>
              </a:rPr>
              <a:t>部分积</a:t>
            </a:r>
            <a:endParaRPr lang="en-US" altLang="zh-CN" dirty="0">
              <a:solidFill>
                <a:srgbClr val="C00000"/>
              </a:solidFill>
            </a:endParaRPr>
          </a:p>
          <a:p>
            <a:r>
              <a:rPr lang="zh-CN" altLang="en-US" dirty="0"/>
              <a:t>部分积</a:t>
            </a:r>
            <a:r>
              <a:rPr lang="zh-CN" altLang="en-US" dirty="0">
                <a:solidFill>
                  <a:srgbClr val="C00000"/>
                </a:solidFill>
              </a:rPr>
              <a:t>求和</a:t>
            </a:r>
            <a:r>
              <a:rPr lang="zh-CN" altLang="en-US" dirty="0"/>
              <a:t>得到乘积</a:t>
            </a:r>
            <a:endParaRPr lang="en-US" altLang="zh-CN" dirty="0"/>
          </a:p>
          <a:p>
            <a:endParaRPr lang="en-US" altLang="zh-CN" dirty="0"/>
          </a:p>
          <a:p>
            <a:r>
              <a:rPr lang="zh-CN" altLang="en-US" dirty="0"/>
              <a:t>如何加快计算过程？</a:t>
            </a:r>
            <a:endParaRPr lang="en-US" altLang="zh-CN" dirty="0"/>
          </a:p>
          <a:p>
            <a:r>
              <a:rPr lang="en-US" altLang="zh-CN" dirty="0">
                <a:solidFill>
                  <a:srgbClr val="C00000"/>
                </a:solidFill>
              </a:rPr>
              <a:t>CSA</a:t>
            </a:r>
            <a:r>
              <a:rPr lang="zh-CN" altLang="en-US" dirty="0"/>
              <a:t>：进位保留加法器（斜向进位加法器）</a:t>
            </a:r>
            <a:endParaRPr lang="en-US" altLang="zh-CN" dirty="0"/>
          </a:p>
          <a:p>
            <a:r>
              <a:rPr lang="en-US" altLang="zh-CN" dirty="0">
                <a:solidFill>
                  <a:srgbClr val="C00000"/>
                </a:solidFill>
              </a:rPr>
              <a:t>Booth</a:t>
            </a:r>
            <a:r>
              <a:rPr lang="zh-CN" altLang="en-US" dirty="0"/>
              <a:t>两位编码：将乘数两位产生一个部分积，减少部分积总数，直接进行补码运算</a:t>
            </a:r>
            <a:endParaRPr lang="en-US" altLang="zh-CN" dirty="0"/>
          </a:p>
          <a:p>
            <a:r>
              <a:rPr lang="en-US" altLang="zh-CN" dirty="0">
                <a:solidFill>
                  <a:srgbClr val="C00000"/>
                </a:solidFill>
              </a:rPr>
              <a:t>Wallace</a:t>
            </a:r>
            <a:r>
              <a:rPr lang="zh-CN" altLang="en-US" dirty="0"/>
              <a:t>树加法器：多数据并行压缩</a:t>
            </a:r>
            <a:endParaRPr lang="en-US" altLang="zh-CN" dirty="0"/>
          </a:p>
          <a:p>
            <a:r>
              <a:rPr lang="zh-CN" altLang="en-US" dirty="0">
                <a:solidFill>
                  <a:srgbClr val="C00000"/>
                </a:solidFill>
              </a:rPr>
              <a:t>流水线</a:t>
            </a:r>
            <a:r>
              <a:rPr lang="zh-CN" altLang="en-US" dirty="0"/>
              <a:t>：提高乘法器时钟频率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乘法运算实现方法</a:t>
            </a:r>
            <a:endParaRPr lang="zh-CN" altLang="en-US" dirty="0"/>
          </a:p>
        </p:txBody>
      </p:sp>
      <p:sp>
        <p:nvSpPr>
          <p:cNvPr id="3" name="内容占位符 2"/>
          <p:cNvSpPr>
            <a:spLocks noGrp="1"/>
          </p:cNvSpPr>
          <p:nvPr>
            <p:ph idx="1"/>
          </p:nvPr>
        </p:nvSpPr>
        <p:spPr/>
        <p:txBody>
          <a:bodyPr/>
          <a:lstStyle/>
          <a:p>
            <a:pPr eaLnBrk="1" hangingPunct="1"/>
            <a:r>
              <a:rPr lang="zh-CN" altLang="en-US" dirty="0"/>
              <a:t>设置专用乘法器实现乘法运算</a:t>
            </a:r>
            <a:endParaRPr lang="zh-CN" altLang="en-US" dirty="0"/>
          </a:p>
          <a:p>
            <a:pPr eaLnBrk="1" hangingPunct="1"/>
            <a:r>
              <a:rPr lang="zh-CN" altLang="en-US" dirty="0"/>
              <a:t>执行乘法运算子程序实现乘法运算</a:t>
            </a:r>
            <a:endParaRPr lang="zh-CN" altLang="en-US" dirty="0"/>
          </a:p>
          <a:p>
            <a:pPr eaLnBrk="1" hangingPunct="1"/>
            <a:r>
              <a:rPr lang="zh-CN" altLang="en-US" b="1" dirty="0">
                <a:solidFill>
                  <a:srgbClr val="335E90"/>
                </a:solidFill>
              </a:rPr>
              <a:t>借助加法器配置相应部件实现乘法运算</a:t>
            </a:r>
            <a:endParaRPr lang="zh-CN" altLang="en-US" b="1" dirty="0">
              <a:solidFill>
                <a:srgbClr val="335E90"/>
              </a:solidFill>
            </a:endParaRPr>
          </a:p>
          <a:p>
            <a:pPr lvl="1" eaLnBrk="1" hangingPunct="1"/>
            <a:r>
              <a:rPr lang="zh-CN" altLang="en-US" dirty="0"/>
              <a:t>原码一位乘法的运算方法与逻辑实现</a:t>
            </a:r>
            <a:endParaRPr lang="zh-CN" altLang="en-US" dirty="0"/>
          </a:p>
          <a:p>
            <a:pPr lvl="1" eaLnBrk="1" hangingPunct="1"/>
            <a:r>
              <a:rPr lang="zh-CN" altLang="en-US" dirty="0"/>
              <a:t>补码一位乘法的运算方法与逻辑实现</a:t>
            </a:r>
            <a:endParaRPr lang="zh-CN" altLang="en-US" dirty="0"/>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a:t>
            </a:r>
            <a:r>
              <a:rPr lang="zh-CN" altLang="zh-CN" dirty="0"/>
              <a:t>部分积累加的数学表示</a:t>
            </a:r>
            <a:r>
              <a:rPr lang="zh-CN" altLang="en-US" dirty="0"/>
              <a:t>（定点小数）</a:t>
            </a:r>
            <a:endParaRPr lang="zh-CN" altLang="en-US" dirty="0"/>
          </a:p>
        </p:txBody>
      </p:sp>
      <p:sp>
        <p:nvSpPr>
          <p:cNvPr id="3" name="内容占位符 2"/>
          <p:cNvSpPr>
            <a:spLocks noGrp="1"/>
          </p:cNvSpPr>
          <p:nvPr>
            <p:ph idx="1"/>
          </p:nvPr>
        </p:nvSpPr>
        <p:spPr/>
        <p:txBody>
          <a:bodyPr/>
          <a:lstStyle/>
          <a:p>
            <a:r>
              <a:rPr lang="en-US" altLang="zh-CN" sz="2800" b="1" dirty="0">
                <a:latin typeface="Courier New" panose="02070309020205020404" pitchFamily="49" charset="0"/>
                <a:cs typeface="Courier New" panose="02070309020205020404" pitchFamily="49" charset="0"/>
              </a:rPr>
              <a:t>[X]</a:t>
            </a:r>
            <a:r>
              <a:rPr lang="zh-CN" altLang="en-US" sz="2800" b="1" baseline="-25000" dirty="0">
                <a:latin typeface="Courier New" panose="02070309020205020404" pitchFamily="49" charset="0"/>
                <a:cs typeface="Courier New" panose="02070309020205020404" pitchFamily="49" charset="0"/>
              </a:rPr>
              <a:t>原</a:t>
            </a:r>
            <a:r>
              <a:rPr lang="en-US" altLang="zh-CN" sz="2800" b="1" dirty="0">
                <a:latin typeface="Courier New" panose="02070309020205020404" pitchFamily="49" charset="0"/>
                <a:cs typeface="Courier New" panose="02070309020205020404" pitchFamily="49" charset="0"/>
              </a:rPr>
              <a:t>=x</a:t>
            </a:r>
            <a:r>
              <a:rPr lang="en-US" altLang="zh-CN" sz="2800" b="1" baseline="-25000" dirty="0">
                <a:latin typeface="Courier New" panose="02070309020205020404" pitchFamily="49" charset="0"/>
                <a:cs typeface="Courier New" panose="02070309020205020404" pitchFamily="49" charset="0"/>
              </a:rPr>
              <a:t>0</a:t>
            </a:r>
            <a:r>
              <a:rPr lang="en-US" altLang="zh-CN" sz="2800" b="1" dirty="0">
                <a:latin typeface="Courier New" panose="02070309020205020404" pitchFamily="49" charset="0"/>
                <a:cs typeface="Courier New" panose="02070309020205020404" pitchFamily="49" charset="0"/>
              </a:rPr>
              <a:t>.x</a:t>
            </a:r>
            <a:r>
              <a:rPr lang="en-US" altLang="zh-CN" sz="2800" b="1" baseline="-25000" dirty="0">
                <a:latin typeface="Courier New" panose="02070309020205020404" pitchFamily="49" charset="0"/>
                <a:cs typeface="Courier New" panose="02070309020205020404" pitchFamily="49" charset="0"/>
              </a:rPr>
              <a:t>1</a:t>
            </a:r>
            <a:r>
              <a:rPr lang="en-US" altLang="zh-CN" sz="2800" b="1" dirty="0">
                <a:latin typeface="Courier New" panose="02070309020205020404" pitchFamily="49" charset="0"/>
                <a:cs typeface="Courier New" panose="02070309020205020404" pitchFamily="49" charset="0"/>
              </a:rPr>
              <a:t>x</a:t>
            </a:r>
            <a:r>
              <a:rPr lang="en-US" altLang="zh-CN" sz="2800" b="1" baseline="-25000" dirty="0">
                <a:latin typeface="Courier New" panose="02070309020205020404" pitchFamily="49" charset="0"/>
                <a:cs typeface="Courier New" panose="02070309020205020404" pitchFamily="49" charset="0"/>
              </a:rPr>
              <a:t>2</a:t>
            </a:r>
            <a:r>
              <a:rPr lang="en-US" altLang="zh-CN" sz="2800" b="1" dirty="0">
                <a:latin typeface="Courier New" panose="02070309020205020404" pitchFamily="49" charset="0"/>
                <a:cs typeface="Courier New" panose="02070309020205020404" pitchFamily="49" charset="0"/>
              </a:rPr>
              <a:t>…x</a:t>
            </a:r>
            <a:r>
              <a:rPr lang="en-US" altLang="zh-CN" sz="2800" b="1" baseline="-25000" dirty="0">
                <a:latin typeface="Courier New" panose="02070309020205020404" pitchFamily="49" charset="0"/>
                <a:cs typeface="Courier New" panose="02070309020205020404" pitchFamily="49" charset="0"/>
              </a:rPr>
              <a:t>n-1</a:t>
            </a:r>
            <a:r>
              <a:rPr lang="en-US" altLang="zh-CN" sz="2800" b="1" dirty="0">
                <a:latin typeface="Courier New" panose="02070309020205020404" pitchFamily="49" charset="0"/>
                <a:cs typeface="Courier New" panose="02070309020205020404" pitchFamily="49" charset="0"/>
              </a:rPr>
              <a:t>x</a:t>
            </a:r>
            <a:r>
              <a:rPr lang="en-US" altLang="zh-CN" sz="2800" b="1" baseline="-25000" dirty="0">
                <a:latin typeface="Courier New" panose="02070309020205020404" pitchFamily="49" charset="0"/>
                <a:cs typeface="Courier New" panose="02070309020205020404" pitchFamily="49" charset="0"/>
              </a:rPr>
              <a:t>n</a:t>
            </a:r>
            <a:r>
              <a:rPr lang="en-US" altLang="zh-CN" sz="2800" b="1" dirty="0">
                <a:latin typeface="Courier New" panose="02070309020205020404" pitchFamily="49" charset="0"/>
                <a:cs typeface="Courier New" panose="02070309020205020404" pitchFamily="49" charset="0"/>
              </a:rPr>
              <a:t>  [Y]</a:t>
            </a:r>
            <a:r>
              <a:rPr lang="zh-CN" altLang="en-US" sz="2800" b="1" baseline="-25000" dirty="0">
                <a:latin typeface="Courier New" panose="02070309020205020404" pitchFamily="49" charset="0"/>
                <a:cs typeface="Courier New" panose="02070309020205020404" pitchFamily="49" charset="0"/>
              </a:rPr>
              <a:t>原</a:t>
            </a:r>
            <a:r>
              <a:rPr lang="en-US" altLang="zh-CN" sz="2800" b="1" dirty="0">
                <a:latin typeface="Courier New" panose="02070309020205020404" pitchFamily="49" charset="0"/>
                <a:cs typeface="Courier New" panose="02070309020205020404" pitchFamily="49" charset="0"/>
              </a:rPr>
              <a:t>=y</a:t>
            </a:r>
            <a:r>
              <a:rPr lang="en-US" altLang="zh-CN" sz="2800" b="1" baseline="-25000" dirty="0">
                <a:latin typeface="Courier New" panose="02070309020205020404" pitchFamily="49" charset="0"/>
                <a:cs typeface="Courier New" panose="02070309020205020404" pitchFamily="49" charset="0"/>
              </a:rPr>
              <a:t>0</a:t>
            </a:r>
            <a:r>
              <a:rPr lang="en-US" altLang="zh-CN" sz="2800" b="1" dirty="0">
                <a:latin typeface="Courier New" panose="02070309020205020404" pitchFamily="49" charset="0"/>
                <a:cs typeface="Courier New" panose="02070309020205020404" pitchFamily="49" charset="0"/>
              </a:rPr>
              <a:t>.y</a:t>
            </a:r>
            <a:r>
              <a:rPr lang="en-US" altLang="zh-CN" sz="2800" b="1" baseline="-25000" dirty="0">
                <a:latin typeface="Courier New" panose="02070309020205020404" pitchFamily="49" charset="0"/>
                <a:cs typeface="Courier New" panose="02070309020205020404" pitchFamily="49" charset="0"/>
              </a:rPr>
              <a:t>1</a:t>
            </a:r>
            <a:r>
              <a:rPr lang="en-US" altLang="zh-CN" sz="2800" b="1" dirty="0">
                <a:latin typeface="Courier New" panose="02070309020205020404" pitchFamily="49" charset="0"/>
                <a:cs typeface="Courier New" panose="02070309020205020404" pitchFamily="49" charset="0"/>
              </a:rPr>
              <a:t>y</a:t>
            </a:r>
            <a:r>
              <a:rPr lang="en-US" altLang="zh-CN" sz="2800" b="1" baseline="-25000" dirty="0">
                <a:latin typeface="Courier New" panose="02070309020205020404" pitchFamily="49" charset="0"/>
                <a:cs typeface="Courier New" panose="02070309020205020404" pitchFamily="49" charset="0"/>
              </a:rPr>
              <a:t>2</a:t>
            </a:r>
            <a:r>
              <a:rPr lang="en-US" altLang="zh-CN" sz="2800" b="1" dirty="0">
                <a:latin typeface="Courier New" panose="02070309020205020404" pitchFamily="49" charset="0"/>
                <a:cs typeface="Courier New" panose="02070309020205020404" pitchFamily="49" charset="0"/>
              </a:rPr>
              <a:t>…y</a:t>
            </a:r>
            <a:r>
              <a:rPr lang="en-US" altLang="zh-CN" sz="2800" b="1" baseline="-25000" dirty="0">
                <a:latin typeface="Courier New" panose="02070309020205020404" pitchFamily="49" charset="0"/>
                <a:cs typeface="Courier New" panose="02070309020205020404" pitchFamily="49" charset="0"/>
              </a:rPr>
              <a:t>n-1</a:t>
            </a:r>
            <a:r>
              <a:rPr lang="en-US" altLang="zh-CN" sz="2800" b="1" dirty="0">
                <a:latin typeface="Courier New" panose="02070309020205020404" pitchFamily="49" charset="0"/>
                <a:cs typeface="Courier New" panose="02070309020205020404" pitchFamily="49" charset="0"/>
              </a:rPr>
              <a:t>y</a:t>
            </a:r>
            <a:r>
              <a:rPr lang="en-US" altLang="zh-CN" sz="2800" b="1" baseline="-25000" dirty="0">
                <a:latin typeface="Courier New" panose="02070309020205020404" pitchFamily="49" charset="0"/>
                <a:cs typeface="Courier New" panose="02070309020205020404" pitchFamily="49" charset="0"/>
              </a:rPr>
              <a:t>n</a:t>
            </a:r>
            <a:r>
              <a:rPr lang="en-US" altLang="zh-CN" sz="2800" b="1" dirty="0">
                <a:latin typeface="Courier New" panose="02070309020205020404" pitchFamily="49" charset="0"/>
                <a:cs typeface="Courier New" panose="02070309020205020404" pitchFamily="49" charset="0"/>
              </a:rPr>
              <a:t> </a:t>
            </a:r>
            <a:endParaRPr lang="en-US" altLang="zh-CN" sz="2800" b="1" dirty="0">
              <a:latin typeface="Courier New" panose="02070309020205020404" pitchFamily="49" charset="0"/>
              <a:cs typeface="Courier New" panose="02070309020205020404" pitchFamily="49" charset="0"/>
            </a:endParaRPr>
          </a:p>
          <a:p>
            <a:r>
              <a:rPr lang="en-US" altLang="zh-CN" sz="2800" b="1" dirty="0">
                <a:latin typeface="Courier New" panose="02070309020205020404" pitchFamily="49" charset="0"/>
                <a:cs typeface="Courier New" panose="02070309020205020404" pitchFamily="49" charset="0"/>
              </a:rPr>
              <a:t>∑ </a:t>
            </a:r>
            <a:r>
              <a:rPr lang="en-US" altLang="zh-CN" b="1" spc="300" dirty="0">
                <a:latin typeface="Courier New" panose="02070309020205020404" pitchFamily="49" charset="0"/>
                <a:cs typeface="Courier New" panose="02070309020205020404" pitchFamily="49" charset="0"/>
              </a:rPr>
              <a:t>= </a:t>
            </a:r>
            <a:r>
              <a:rPr lang="en-US" altLang="zh-CN" b="1" spc="300" dirty="0" err="1">
                <a:latin typeface="Courier New" panose="02070309020205020404" pitchFamily="49" charset="0"/>
                <a:cs typeface="Courier New" panose="02070309020205020404" pitchFamily="49" charset="0"/>
              </a:rPr>
              <a:t>XY</a:t>
            </a:r>
            <a:r>
              <a:rPr lang="en-US" altLang="zh-CN" b="1" spc="300" baseline="-25000" dirty="0" err="1">
                <a:latin typeface="Courier New" panose="02070309020205020404" pitchFamily="49" charset="0"/>
                <a:cs typeface="Courier New" panose="02070309020205020404" pitchFamily="49" charset="0"/>
              </a:rPr>
              <a:t>n</a:t>
            </a:r>
            <a:endParaRPr lang="en-US" altLang="zh-CN" b="1" spc="300" baseline="-25000" dirty="0">
              <a:latin typeface="Courier New" panose="02070309020205020404" pitchFamily="49" charset="0"/>
              <a:cs typeface="Courier New" panose="02070309020205020404" pitchFamily="49" charset="0"/>
            </a:endParaRPr>
          </a:p>
          <a:p>
            <a:r>
              <a:rPr lang="en-US" altLang="zh-CN" sz="2400" b="1" dirty="0">
                <a:latin typeface="Courier New" panose="02070309020205020404" pitchFamily="49" charset="0"/>
                <a:cs typeface="Courier New" panose="02070309020205020404" pitchFamily="49" charset="0"/>
              </a:rPr>
              <a:t>∑ </a:t>
            </a:r>
            <a:r>
              <a:rPr lang="en-US" altLang="zh-CN" b="1" spc="300" dirty="0">
                <a:latin typeface="Courier New" panose="02070309020205020404" pitchFamily="49" charset="0"/>
                <a:cs typeface="Courier New" panose="02070309020205020404" pitchFamily="49" charset="0"/>
              </a:rPr>
              <a:t>= XY</a:t>
            </a:r>
            <a:r>
              <a:rPr lang="en-US" altLang="zh-CN" b="1" spc="300" baseline="-25000" dirty="0">
                <a:latin typeface="Courier New" panose="02070309020205020404" pitchFamily="49" charset="0"/>
                <a:cs typeface="Courier New" panose="02070309020205020404" pitchFamily="49" charset="0"/>
              </a:rPr>
              <a:t>n-1</a:t>
            </a:r>
            <a:r>
              <a:rPr lang="zh-CN" altLang="en-US" b="1" spc="300" dirty="0">
                <a:latin typeface="Courier New" panose="02070309020205020404" pitchFamily="49" charset="0"/>
                <a:cs typeface="Courier New" panose="02070309020205020404" pitchFamily="49" charset="0"/>
              </a:rPr>
              <a:t>＋</a:t>
            </a:r>
            <a:r>
              <a:rPr lang="en-US" altLang="zh-CN" b="1" spc="300" dirty="0" err="1">
                <a:latin typeface="Courier New" panose="02070309020205020404" pitchFamily="49" charset="0"/>
                <a:cs typeface="Courier New" panose="02070309020205020404" pitchFamily="49" charset="0"/>
              </a:rPr>
              <a:t>XY</a:t>
            </a:r>
            <a:r>
              <a:rPr lang="en-US" altLang="zh-CN" b="1" spc="300" baseline="-25000" dirty="0" err="1">
                <a:latin typeface="Courier New" panose="02070309020205020404" pitchFamily="49" charset="0"/>
                <a:cs typeface="Courier New" panose="02070309020205020404" pitchFamily="49" charset="0"/>
              </a:rPr>
              <a:t>n</a:t>
            </a:r>
            <a:r>
              <a:rPr lang="en-US" altLang="zh-CN" b="1" spc="300" dirty="0">
                <a:latin typeface="Courier New" panose="02070309020205020404" pitchFamily="49" charset="0"/>
                <a:cs typeface="Courier New" panose="02070309020205020404" pitchFamily="49" charset="0"/>
              </a:rPr>
              <a:t>*2</a:t>
            </a:r>
            <a:r>
              <a:rPr lang="en-US" altLang="zh-CN" b="1" spc="300" baseline="50000" dirty="0">
                <a:latin typeface="Courier New" panose="02070309020205020404" pitchFamily="49" charset="0"/>
                <a:cs typeface="Courier New" panose="02070309020205020404" pitchFamily="49" charset="0"/>
              </a:rPr>
              <a:t>-1</a:t>
            </a:r>
            <a:endParaRPr lang="en-US" altLang="zh-CN" b="1" spc="300" baseline="-25000" dirty="0">
              <a:latin typeface="Courier New" panose="02070309020205020404" pitchFamily="49" charset="0"/>
              <a:cs typeface="Courier New" panose="02070309020205020404" pitchFamily="49" charset="0"/>
            </a:endParaRPr>
          </a:p>
          <a:p>
            <a:r>
              <a:rPr lang="en-US" altLang="zh-CN" sz="2400" b="1" dirty="0">
                <a:latin typeface="Courier New" panose="02070309020205020404" pitchFamily="49" charset="0"/>
                <a:cs typeface="Courier New" panose="02070309020205020404" pitchFamily="49" charset="0"/>
              </a:rPr>
              <a:t>∑ </a:t>
            </a:r>
            <a:r>
              <a:rPr lang="en-US" altLang="zh-CN" b="1" spc="300" dirty="0">
                <a:latin typeface="Courier New" panose="02070309020205020404" pitchFamily="49" charset="0"/>
                <a:cs typeface="Courier New" panose="02070309020205020404" pitchFamily="49" charset="0"/>
              </a:rPr>
              <a:t>= XY</a:t>
            </a:r>
            <a:r>
              <a:rPr lang="en-US" altLang="zh-CN" b="1" spc="300" baseline="-25000" dirty="0">
                <a:latin typeface="Courier New" panose="02070309020205020404" pitchFamily="49" charset="0"/>
                <a:cs typeface="Courier New" panose="02070309020205020404" pitchFamily="49" charset="0"/>
              </a:rPr>
              <a:t>n-2</a:t>
            </a:r>
            <a:r>
              <a:rPr lang="zh-CN" altLang="en-US" b="1" spc="300" dirty="0">
                <a:latin typeface="Courier New" panose="02070309020205020404" pitchFamily="49" charset="0"/>
                <a:cs typeface="Courier New" panose="02070309020205020404" pitchFamily="49" charset="0"/>
              </a:rPr>
              <a:t>＋</a:t>
            </a:r>
            <a:r>
              <a:rPr lang="en-US" altLang="zh-CN" b="1" spc="300" dirty="0">
                <a:latin typeface="Courier New" panose="02070309020205020404" pitchFamily="49" charset="0"/>
                <a:cs typeface="Courier New" panose="02070309020205020404" pitchFamily="49" charset="0"/>
              </a:rPr>
              <a:t>(XY</a:t>
            </a:r>
            <a:r>
              <a:rPr lang="en-US" altLang="zh-CN" b="1" spc="300" baseline="-25000" dirty="0">
                <a:latin typeface="Courier New" panose="02070309020205020404" pitchFamily="49" charset="0"/>
                <a:cs typeface="Courier New" panose="02070309020205020404" pitchFamily="49" charset="0"/>
              </a:rPr>
              <a:t>n-1</a:t>
            </a:r>
            <a:r>
              <a:rPr lang="zh-CN" altLang="en-US" b="1" spc="300" dirty="0">
                <a:latin typeface="Courier New" panose="02070309020205020404" pitchFamily="49" charset="0"/>
                <a:cs typeface="Courier New" panose="02070309020205020404" pitchFamily="49" charset="0"/>
              </a:rPr>
              <a:t>＋</a:t>
            </a:r>
            <a:r>
              <a:rPr lang="en-US" altLang="zh-CN" b="1" spc="300" dirty="0" err="1">
                <a:latin typeface="Courier New" panose="02070309020205020404" pitchFamily="49" charset="0"/>
                <a:cs typeface="Courier New" panose="02070309020205020404" pitchFamily="49" charset="0"/>
              </a:rPr>
              <a:t>XY</a:t>
            </a:r>
            <a:r>
              <a:rPr lang="en-US" altLang="zh-CN" b="1" spc="300" baseline="-25000" dirty="0" err="1">
                <a:latin typeface="Courier New" panose="02070309020205020404" pitchFamily="49" charset="0"/>
                <a:cs typeface="Courier New" panose="02070309020205020404" pitchFamily="49" charset="0"/>
              </a:rPr>
              <a:t>n</a:t>
            </a:r>
            <a:r>
              <a:rPr lang="en-US" altLang="zh-CN" b="1" spc="300" baseline="-25000" dirty="0">
                <a:latin typeface="Courier New" panose="02070309020205020404" pitchFamily="49" charset="0"/>
                <a:cs typeface="Courier New" panose="02070309020205020404" pitchFamily="49" charset="0"/>
              </a:rPr>
              <a:t>*</a:t>
            </a:r>
            <a:r>
              <a:rPr lang="en-US" altLang="zh-CN" b="1" spc="300" dirty="0">
                <a:latin typeface="Courier New" panose="02070309020205020404" pitchFamily="49" charset="0"/>
                <a:cs typeface="Courier New" panose="02070309020205020404" pitchFamily="49" charset="0"/>
              </a:rPr>
              <a:t>2</a:t>
            </a:r>
            <a:r>
              <a:rPr lang="en-US" altLang="zh-CN" b="1" spc="300" baseline="50000" dirty="0">
                <a:latin typeface="Courier New" panose="02070309020205020404" pitchFamily="49" charset="0"/>
                <a:cs typeface="Courier New" panose="02070309020205020404" pitchFamily="49" charset="0"/>
              </a:rPr>
              <a:t>-1</a:t>
            </a:r>
            <a:r>
              <a:rPr lang="en-US" altLang="zh-CN" b="1" spc="300" dirty="0">
                <a:latin typeface="Courier New" panose="02070309020205020404" pitchFamily="49" charset="0"/>
                <a:cs typeface="Courier New" panose="02070309020205020404" pitchFamily="49" charset="0"/>
              </a:rPr>
              <a:t>)2</a:t>
            </a:r>
            <a:r>
              <a:rPr lang="en-US" altLang="zh-CN" b="1" spc="300" baseline="50000" dirty="0">
                <a:latin typeface="Courier New" panose="02070309020205020404" pitchFamily="49" charset="0"/>
                <a:cs typeface="Courier New" panose="02070309020205020404" pitchFamily="49" charset="0"/>
              </a:rPr>
              <a:t>-1</a:t>
            </a:r>
            <a:endParaRPr lang="en-US" altLang="zh-CN" b="1" spc="300" baseline="-25000" dirty="0">
              <a:latin typeface="Courier New" panose="02070309020205020404" pitchFamily="49" charset="0"/>
              <a:cs typeface="Courier New" panose="02070309020205020404" pitchFamily="49" charset="0"/>
            </a:endParaRPr>
          </a:p>
          <a:p>
            <a:pPr marL="0" indent="0">
              <a:buNone/>
            </a:pPr>
            <a:r>
              <a:rPr lang="en-US" altLang="zh-CN" b="1" spc="300" dirty="0">
                <a:latin typeface="Courier New" panose="02070309020205020404" pitchFamily="49" charset="0"/>
                <a:cs typeface="Courier New" panose="02070309020205020404" pitchFamily="49" charset="0"/>
              </a:rPr>
              <a:t>   = XY</a:t>
            </a:r>
            <a:r>
              <a:rPr lang="en-US" altLang="zh-CN" b="1" spc="300" baseline="-25000" dirty="0">
                <a:latin typeface="Courier New" panose="02070309020205020404" pitchFamily="49" charset="0"/>
                <a:cs typeface="Courier New" panose="02070309020205020404" pitchFamily="49" charset="0"/>
              </a:rPr>
              <a:t>n-2</a:t>
            </a:r>
            <a:r>
              <a:rPr lang="zh-CN" altLang="en-US" b="1" spc="300" dirty="0">
                <a:latin typeface="Courier New" panose="02070309020205020404" pitchFamily="49" charset="0"/>
                <a:cs typeface="Courier New" panose="02070309020205020404" pitchFamily="49" charset="0"/>
              </a:rPr>
              <a:t>＋</a:t>
            </a:r>
            <a:r>
              <a:rPr lang="en-US" altLang="zh-CN" b="1" spc="300" dirty="0">
                <a:latin typeface="Courier New" panose="02070309020205020404" pitchFamily="49" charset="0"/>
                <a:cs typeface="Courier New" panose="02070309020205020404" pitchFamily="49" charset="0"/>
              </a:rPr>
              <a:t>XY</a:t>
            </a:r>
            <a:r>
              <a:rPr lang="en-US" altLang="zh-CN" b="1" spc="300" baseline="-25000" dirty="0">
                <a:latin typeface="Courier New" panose="02070309020205020404" pitchFamily="49" charset="0"/>
                <a:cs typeface="Courier New" panose="02070309020205020404" pitchFamily="49" charset="0"/>
              </a:rPr>
              <a:t>n-1</a:t>
            </a:r>
            <a:r>
              <a:rPr lang="en-US" altLang="zh-CN" b="1" spc="300" dirty="0">
                <a:latin typeface="Courier New" panose="02070309020205020404" pitchFamily="49" charset="0"/>
                <a:cs typeface="Courier New" panose="02070309020205020404" pitchFamily="49" charset="0"/>
              </a:rPr>
              <a:t>2</a:t>
            </a:r>
            <a:r>
              <a:rPr lang="en-US" altLang="zh-CN" b="1" spc="300" baseline="50000" dirty="0">
                <a:latin typeface="Courier New" panose="02070309020205020404" pitchFamily="49" charset="0"/>
                <a:cs typeface="Courier New" panose="02070309020205020404" pitchFamily="49" charset="0"/>
              </a:rPr>
              <a:t>-1</a:t>
            </a:r>
            <a:r>
              <a:rPr lang="zh-CN" altLang="en-US" b="1" spc="300" dirty="0">
                <a:latin typeface="Courier New" panose="02070309020205020404" pitchFamily="49" charset="0"/>
                <a:cs typeface="Courier New" panose="02070309020205020404" pitchFamily="49" charset="0"/>
              </a:rPr>
              <a:t>＋</a:t>
            </a:r>
            <a:r>
              <a:rPr lang="en-US" altLang="zh-CN" b="1" spc="300" dirty="0" err="1">
                <a:latin typeface="Courier New" panose="02070309020205020404" pitchFamily="49" charset="0"/>
                <a:cs typeface="Courier New" panose="02070309020205020404" pitchFamily="49" charset="0"/>
              </a:rPr>
              <a:t>XY</a:t>
            </a:r>
            <a:r>
              <a:rPr lang="en-US" altLang="zh-CN" b="1" spc="300" baseline="-25000" dirty="0" err="1">
                <a:latin typeface="Courier New" panose="02070309020205020404" pitchFamily="49" charset="0"/>
                <a:cs typeface="Courier New" panose="02070309020205020404" pitchFamily="49" charset="0"/>
              </a:rPr>
              <a:t>n</a:t>
            </a:r>
            <a:r>
              <a:rPr lang="en-US" altLang="zh-CN" b="1" spc="300" dirty="0">
                <a:latin typeface="Courier New" panose="02070309020205020404" pitchFamily="49" charset="0"/>
                <a:cs typeface="Courier New" panose="02070309020205020404" pitchFamily="49" charset="0"/>
              </a:rPr>
              <a:t>*2</a:t>
            </a:r>
            <a:r>
              <a:rPr lang="en-US" altLang="zh-CN" b="1" spc="300" baseline="50000" dirty="0">
                <a:latin typeface="Courier New" panose="02070309020205020404" pitchFamily="49" charset="0"/>
                <a:cs typeface="Courier New" panose="02070309020205020404" pitchFamily="49" charset="0"/>
              </a:rPr>
              <a:t>-2</a:t>
            </a:r>
            <a:endParaRPr lang="en-US" altLang="zh-CN" b="1" spc="300" baseline="-25000" dirty="0">
              <a:latin typeface="Courier New" panose="02070309020205020404" pitchFamily="49" charset="0"/>
              <a:cs typeface="Courier New" panose="02070309020205020404" pitchFamily="49" charset="0"/>
            </a:endParaRPr>
          </a:p>
          <a:p>
            <a:pPr marL="0" indent="0">
              <a:buNone/>
            </a:pPr>
            <a:r>
              <a:rPr lang="en-US" altLang="zh-CN" b="1" spc="300" dirty="0">
                <a:latin typeface="Courier New" panose="02070309020205020404" pitchFamily="49" charset="0"/>
                <a:cs typeface="Courier New" panose="02070309020205020404" pitchFamily="49" charset="0"/>
              </a:rPr>
              <a:t> </a:t>
            </a:r>
            <a:r>
              <a:rPr lang="en-US" altLang="zh-CN" sz="2800" b="1" dirty="0">
                <a:latin typeface="Courier New" panose="02070309020205020404" pitchFamily="49" charset="0"/>
                <a:cs typeface="Courier New" panose="02070309020205020404" pitchFamily="49" charset="0"/>
              </a:rPr>
              <a:t>∑</a:t>
            </a:r>
            <a:r>
              <a:rPr lang="en-US" altLang="zh-CN" b="1" spc="300" dirty="0">
                <a:latin typeface="Courier New" panose="02070309020205020404" pitchFamily="49" charset="0"/>
                <a:cs typeface="Courier New" panose="02070309020205020404" pitchFamily="49" charset="0"/>
              </a:rPr>
              <a:t> = XY</a:t>
            </a:r>
            <a:r>
              <a:rPr lang="en-US" altLang="zh-CN" b="1" spc="300" baseline="-25000" dirty="0">
                <a:latin typeface="Courier New" panose="02070309020205020404" pitchFamily="49" charset="0"/>
                <a:cs typeface="Courier New" panose="02070309020205020404" pitchFamily="49" charset="0"/>
              </a:rPr>
              <a:t>1</a:t>
            </a:r>
            <a:r>
              <a:rPr lang="en-US" altLang="zh-CN" b="1" spc="300" dirty="0">
                <a:latin typeface="Courier New" panose="02070309020205020404" pitchFamily="49" charset="0"/>
                <a:cs typeface="Courier New" panose="02070309020205020404" pitchFamily="49" charset="0"/>
              </a:rPr>
              <a:t>*2</a:t>
            </a:r>
            <a:r>
              <a:rPr lang="en-US" altLang="zh-CN" b="1" spc="300" baseline="50000" dirty="0">
                <a:latin typeface="Courier New" panose="02070309020205020404" pitchFamily="49" charset="0"/>
                <a:cs typeface="Courier New" panose="02070309020205020404" pitchFamily="49" charset="0"/>
              </a:rPr>
              <a:t>-1</a:t>
            </a:r>
            <a:r>
              <a:rPr lang="zh-CN" altLang="en-US" b="1" spc="300" dirty="0">
                <a:latin typeface="Courier New" panose="02070309020205020404" pitchFamily="49" charset="0"/>
                <a:cs typeface="Courier New" panose="02070309020205020404" pitchFamily="49" charset="0"/>
              </a:rPr>
              <a:t>＋</a:t>
            </a:r>
            <a:r>
              <a:rPr lang="en-US" altLang="zh-CN" b="1" spc="300" dirty="0">
                <a:latin typeface="Courier New" panose="02070309020205020404" pitchFamily="49" charset="0"/>
                <a:cs typeface="Courier New" panose="02070309020205020404" pitchFamily="49" charset="0"/>
              </a:rPr>
              <a:t>XY</a:t>
            </a:r>
            <a:r>
              <a:rPr lang="en-US" altLang="zh-CN" b="1" spc="300" baseline="-25000" dirty="0">
                <a:latin typeface="Courier New" panose="02070309020205020404" pitchFamily="49" charset="0"/>
                <a:cs typeface="Courier New" panose="02070309020205020404" pitchFamily="49" charset="0"/>
              </a:rPr>
              <a:t>2</a:t>
            </a:r>
            <a:r>
              <a:rPr lang="en-US" altLang="zh-CN" b="1" spc="300" dirty="0">
                <a:latin typeface="Courier New" panose="02070309020205020404" pitchFamily="49" charset="0"/>
                <a:cs typeface="Courier New" panose="02070309020205020404" pitchFamily="49" charset="0"/>
              </a:rPr>
              <a:t>*2</a:t>
            </a:r>
            <a:r>
              <a:rPr lang="en-US" altLang="zh-CN" b="1" spc="300" baseline="50000" dirty="0">
                <a:latin typeface="Courier New" panose="02070309020205020404" pitchFamily="49" charset="0"/>
                <a:cs typeface="Courier New" panose="02070309020205020404" pitchFamily="49" charset="0"/>
              </a:rPr>
              <a:t>-2</a:t>
            </a:r>
            <a:r>
              <a:rPr lang="zh-CN" altLang="en-US" b="1" spc="300" dirty="0">
                <a:latin typeface="Courier New" panose="02070309020205020404" pitchFamily="49" charset="0"/>
                <a:cs typeface="Courier New" panose="02070309020205020404" pitchFamily="49" charset="0"/>
              </a:rPr>
              <a:t>＋</a:t>
            </a:r>
            <a:r>
              <a:rPr lang="en-US" altLang="zh-CN" b="1" spc="300" dirty="0">
                <a:latin typeface="Courier New" panose="02070309020205020404" pitchFamily="49" charset="0"/>
                <a:cs typeface="Courier New" panose="02070309020205020404" pitchFamily="49" charset="0"/>
              </a:rPr>
              <a:t>…</a:t>
            </a:r>
            <a:r>
              <a:rPr lang="en-US" altLang="zh-CN" b="1" spc="300" dirty="0" err="1">
                <a:latin typeface="Courier New" panose="02070309020205020404" pitchFamily="49" charset="0"/>
                <a:cs typeface="Courier New" panose="02070309020205020404" pitchFamily="49" charset="0"/>
              </a:rPr>
              <a:t>XY</a:t>
            </a:r>
            <a:r>
              <a:rPr lang="en-US" altLang="zh-CN" b="1" spc="300" baseline="-25000" dirty="0" err="1">
                <a:latin typeface="Courier New" panose="02070309020205020404" pitchFamily="49" charset="0"/>
                <a:cs typeface="Courier New" panose="02070309020205020404" pitchFamily="49" charset="0"/>
              </a:rPr>
              <a:t>n</a:t>
            </a:r>
            <a:r>
              <a:rPr lang="en-US" altLang="zh-CN" b="1" spc="300" dirty="0">
                <a:latin typeface="Courier New" panose="02070309020205020404" pitchFamily="49" charset="0"/>
                <a:cs typeface="Courier New" panose="02070309020205020404" pitchFamily="49" charset="0"/>
              </a:rPr>
              <a:t>*2</a:t>
            </a:r>
            <a:r>
              <a:rPr lang="en-US" altLang="zh-CN" b="1" spc="300" baseline="50000" dirty="0">
                <a:latin typeface="Courier New" panose="02070309020205020404" pitchFamily="49" charset="0"/>
                <a:cs typeface="Courier New" panose="02070309020205020404" pitchFamily="49" charset="0"/>
              </a:rPr>
              <a:t>-n</a:t>
            </a:r>
            <a:endParaRPr lang="en-US" altLang="zh-CN" b="1" spc="300" baseline="-25000" dirty="0">
              <a:latin typeface="Courier New" panose="02070309020205020404" pitchFamily="49" charset="0"/>
              <a:cs typeface="Courier New" panose="02070309020205020404" pitchFamily="49" charset="0"/>
            </a:endParaRPr>
          </a:p>
          <a:p>
            <a:pPr marL="0" indent="0" eaLnBrk="1" hangingPunct="1">
              <a:buNone/>
            </a:pPr>
            <a:r>
              <a:rPr lang="en-US" altLang="zh-CN" sz="3200" b="1" spc="300" dirty="0">
                <a:solidFill>
                  <a:srgbClr val="C00000"/>
                </a:solidFill>
                <a:latin typeface="Courier New" panose="02070309020205020404" pitchFamily="49" charset="0"/>
                <a:cs typeface="Courier New" panose="02070309020205020404" pitchFamily="49" charset="0"/>
              </a:rPr>
              <a:t>  X*Y=X[Y</a:t>
            </a:r>
            <a:r>
              <a:rPr lang="en-US" altLang="zh-CN" sz="3200" b="1" spc="300" baseline="-25000" dirty="0">
                <a:solidFill>
                  <a:srgbClr val="C00000"/>
                </a:solidFill>
                <a:latin typeface="Courier New" panose="02070309020205020404" pitchFamily="49" charset="0"/>
                <a:cs typeface="Courier New" panose="02070309020205020404" pitchFamily="49" charset="0"/>
              </a:rPr>
              <a:t>1</a:t>
            </a:r>
            <a:r>
              <a:rPr lang="en-US" altLang="zh-CN" sz="3200" b="1" spc="300" dirty="0">
                <a:solidFill>
                  <a:srgbClr val="C00000"/>
                </a:solidFill>
                <a:latin typeface="Courier New" panose="02070309020205020404" pitchFamily="49" charset="0"/>
                <a:cs typeface="Courier New" panose="02070309020205020404" pitchFamily="49" charset="0"/>
              </a:rPr>
              <a:t>*2</a:t>
            </a:r>
            <a:r>
              <a:rPr lang="en-US" altLang="zh-CN" sz="3200" b="1" spc="300" baseline="50000" dirty="0">
                <a:solidFill>
                  <a:srgbClr val="C00000"/>
                </a:solidFill>
                <a:latin typeface="Courier New" panose="02070309020205020404" pitchFamily="49" charset="0"/>
                <a:cs typeface="Courier New" panose="02070309020205020404" pitchFamily="49" charset="0"/>
              </a:rPr>
              <a:t>-1</a:t>
            </a:r>
            <a:r>
              <a:rPr lang="en-US" altLang="zh-CN" sz="3200" b="1" spc="300" dirty="0">
                <a:solidFill>
                  <a:srgbClr val="C00000"/>
                </a:solidFill>
                <a:latin typeface="Courier New" panose="02070309020205020404" pitchFamily="49" charset="0"/>
                <a:cs typeface="Courier New" panose="02070309020205020404" pitchFamily="49" charset="0"/>
              </a:rPr>
              <a:t>+Y</a:t>
            </a:r>
            <a:r>
              <a:rPr lang="en-US" altLang="zh-CN" sz="3200" b="1" spc="300" baseline="-25000" dirty="0">
                <a:solidFill>
                  <a:srgbClr val="C00000"/>
                </a:solidFill>
                <a:latin typeface="Courier New" panose="02070309020205020404" pitchFamily="49" charset="0"/>
                <a:cs typeface="Courier New" panose="02070309020205020404" pitchFamily="49" charset="0"/>
              </a:rPr>
              <a:t>2</a:t>
            </a:r>
            <a:r>
              <a:rPr lang="en-US" altLang="zh-CN" sz="3200" b="1" spc="300" dirty="0">
                <a:solidFill>
                  <a:srgbClr val="C00000"/>
                </a:solidFill>
                <a:latin typeface="Courier New" panose="02070309020205020404" pitchFamily="49" charset="0"/>
                <a:cs typeface="Courier New" panose="02070309020205020404" pitchFamily="49" charset="0"/>
              </a:rPr>
              <a:t>*2</a:t>
            </a:r>
            <a:r>
              <a:rPr lang="en-US" altLang="zh-CN" sz="3200" b="1" spc="300" baseline="50000" dirty="0">
                <a:solidFill>
                  <a:srgbClr val="C00000"/>
                </a:solidFill>
                <a:latin typeface="Courier New" panose="02070309020205020404" pitchFamily="49" charset="0"/>
                <a:cs typeface="Courier New" panose="02070309020205020404" pitchFamily="49" charset="0"/>
              </a:rPr>
              <a:t>-2</a:t>
            </a:r>
            <a:r>
              <a:rPr lang="en-US" altLang="zh-CN" sz="3200" b="1" spc="300" dirty="0">
                <a:solidFill>
                  <a:srgbClr val="C00000"/>
                </a:solidFill>
                <a:latin typeface="Courier New" panose="02070309020205020404" pitchFamily="49" charset="0"/>
                <a:cs typeface="Courier New" panose="02070309020205020404" pitchFamily="49" charset="0"/>
              </a:rPr>
              <a:t>+…</a:t>
            </a:r>
            <a:r>
              <a:rPr lang="en-US" altLang="zh-CN" sz="3200" b="1" spc="300" dirty="0" err="1">
                <a:solidFill>
                  <a:srgbClr val="C00000"/>
                </a:solidFill>
                <a:latin typeface="Courier New" panose="02070309020205020404" pitchFamily="49" charset="0"/>
                <a:cs typeface="Courier New" panose="02070309020205020404" pitchFamily="49" charset="0"/>
              </a:rPr>
              <a:t>Y</a:t>
            </a:r>
            <a:r>
              <a:rPr lang="en-US" altLang="zh-CN" sz="3200" b="1" spc="300" baseline="-25000" dirty="0" err="1">
                <a:solidFill>
                  <a:srgbClr val="C00000"/>
                </a:solidFill>
                <a:latin typeface="Courier New" panose="02070309020205020404" pitchFamily="49" charset="0"/>
                <a:cs typeface="Courier New" panose="02070309020205020404" pitchFamily="49" charset="0"/>
              </a:rPr>
              <a:t>n</a:t>
            </a:r>
            <a:r>
              <a:rPr lang="en-US" altLang="zh-CN" sz="3200" b="1" spc="300" dirty="0">
                <a:solidFill>
                  <a:srgbClr val="C00000"/>
                </a:solidFill>
                <a:latin typeface="Courier New" panose="02070309020205020404" pitchFamily="49" charset="0"/>
                <a:cs typeface="Courier New" panose="02070309020205020404" pitchFamily="49" charset="0"/>
              </a:rPr>
              <a:t>*2</a:t>
            </a:r>
            <a:r>
              <a:rPr lang="en-US" altLang="zh-CN" sz="3200" b="1" spc="300" baseline="50000" dirty="0">
                <a:solidFill>
                  <a:srgbClr val="C00000"/>
                </a:solidFill>
                <a:latin typeface="Courier New" panose="02070309020205020404" pitchFamily="49" charset="0"/>
                <a:cs typeface="Courier New" panose="02070309020205020404" pitchFamily="49" charset="0"/>
              </a:rPr>
              <a:t>-n</a:t>
            </a:r>
            <a:r>
              <a:rPr lang="en-US" altLang="zh-CN" sz="3200" b="1" spc="300" dirty="0">
                <a:solidFill>
                  <a:srgbClr val="C00000"/>
                </a:solidFill>
                <a:latin typeface="Courier New" panose="02070309020205020404" pitchFamily="49" charset="0"/>
                <a:cs typeface="Courier New" panose="02070309020205020404" pitchFamily="49" charset="0"/>
              </a:rPr>
              <a:t>]</a:t>
            </a:r>
            <a:endParaRPr lang="en-US" altLang="zh-CN" sz="3200" b="1" spc="300" dirty="0">
              <a:solidFill>
                <a:srgbClr val="C00000"/>
              </a:solidFill>
              <a:latin typeface="Courier New" panose="02070309020205020404" pitchFamily="49" charset="0"/>
              <a:cs typeface="Courier New" panose="02070309020205020404" pitchFamily="49" charset="0"/>
            </a:endParaRPr>
          </a:p>
          <a:p>
            <a:pPr marL="0" indent="0" eaLnBrk="1" hangingPunct="1">
              <a:buNone/>
            </a:pPr>
            <a:endParaRPr lang="en-US" altLang="zh-CN" b="1" spc="300" dirty="0">
              <a:solidFill>
                <a:srgbClr val="C00000"/>
              </a:solidFill>
              <a:latin typeface="Courier New" panose="02070309020205020404" pitchFamily="49" charset="0"/>
              <a:cs typeface="Courier New" panose="02070309020205020404" pitchFamily="49" charset="0"/>
            </a:endParaRPr>
          </a:p>
          <a:p>
            <a:pPr eaLnBrk="1" hangingPunct="1"/>
            <a:endParaRPr lang="en-US" altLang="zh-CN" b="1" dirty="0">
              <a:solidFill>
                <a:schemeClr val="accent2"/>
              </a:solidFill>
              <a:latin typeface="Courier New" panose="02070309020205020404" pitchFamily="49" charset="0"/>
              <a:cs typeface="Courier New" panose="02070309020205020404" pitchFamily="49" charset="0"/>
            </a:endParaRPr>
          </a:p>
          <a:p>
            <a:endParaRPr lang="zh-CN" altLang="en-US" b="1" dirty="0">
              <a:latin typeface="Courier New" panose="02070309020205020404" pitchFamily="49" charset="0"/>
              <a:cs typeface="Courier New" panose="02070309020205020404" pitchFamily="49" charset="0"/>
            </a:endParaRPr>
          </a:p>
        </p:txBody>
      </p:sp>
      <p:sp>
        <p:nvSpPr>
          <p:cNvPr id="4" name="文本框 3"/>
          <p:cNvSpPr txBox="1"/>
          <p:nvPr/>
        </p:nvSpPr>
        <p:spPr>
          <a:xfrm>
            <a:off x="8115300" y="4419600"/>
            <a:ext cx="4076700" cy="954107"/>
          </a:xfrm>
          <a:prstGeom prst="rect">
            <a:avLst/>
          </a:prstGeom>
          <a:noFill/>
        </p:spPr>
        <p:txBody>
          <a:bodyPr wrap="square" rtlCol="0">
            <a:spAutoFit/>
          </a:bodyPr>
          <a:lstStyle/>
          <a:p>
            <a:r>
              <a:rPr lang="zh-CN" altLang="en-US" sz="2800" dirty="0">
                <a:solidFill>
                  <a:srgbClr val="0066FF"/>
                </a:solidFill>
                <a:latin typeface="微软雅黑" panose="020B0503020204020204" pitchFamily="34" charset="-122"/>
                <a:ea typeface="微软雅黑" panose="020B0503020204020204" pitchFamily="34" charset="-122"/>
              </a:rPr>
              <a:t>只用到了：</a:t>
            </a:r>
            <a:endParaRPr lang="en-US" altLang="zh-CN" sz="2800" dirty="0">
              <a:solidFill>
                <a:srgbClr val="0066FF"/>
              </a:solidFill>
              <a:latin typeface="微软雅黑" panose="020B0503020204020204" pitchFamily="34" charset="-122"/>
              <a:ea typeface="微软雅黑" panose="020B0503020204020204" pitchFamily="34" charset="-122"/>
            </a:endParaRPr>
          </a:p>
          <a:p>
            <a:r>
              <a:rPr lang="zh-CN" altLang="en-US" sz="2800" dirty="0">
                <a:solidFill>
                  <a:srgbClr val="0066FF"/>
                </a:solidFill>
                <a:latin typeface="微软雅黑" panose="020B0503020204020204" pitchFamily="34" charset="-122"/>
                <a:ea typeface="微软雅黑" panose="020B0503020204020204" pitchFamily="34" charset="-122"/>
              </a:rPr>
              <a:t>与、移位和求和运算</a:t>
            </a:r>
            <a:endParaRPr lang="en-US" altLang="zh-CN" sz="2800" dirty="0">
              <a:solidFill>
                <a:srgbClr val="0066FF"/>
              </a:solidFill>
              <a:latin typeface="微软雅黑" panose="020B0503020204020204" pitchFamily="34" charset="-122"/>
              <a:ea typeface="微软雅黑" panose="020B0503020204020204" pitchFamily="34" charset="-122"/>
            </a:endParaRPr>
          </a:p>
        </p:txBody>
      </p:sp>
      <p:sp>
        <p:nvSpPr>
          <p:cNvPr id="6" name="矩形 5"/>
          <p:cNvSpPr/>
          <p:nvPr/>
        </p:nvSpPr>
        <p:spPr>
          <a:xfrm>
            <a:off x="6935283" y="2256468"/>
            <a:ext cx="4860626" cy="584775"/>
          </a:xfrm>
          <a:prstGeom prst="rect">
            <a:avLst/>
          </a:prstGeom>
        </p:spPr>
        <p:txBody>
          <a:bodyPr wrap="none">
            <a:spAutoFit/>
          </a:bodyPr>
          <a:lstStyle/>
          <a:p>
            <a:pPr lvl="1"/>
            <a:r>
              <a:rPr lang="en-US" altLang="zh-CN" sz="3200" b="1" dirty="0">
                <a:solidFill>
                  <a:srgbClr val="FF0000"/>
                </a:solidFill>
                <a:cs typeface="Times New Roman" panose="02020603050405020304" pitchFamily="18" charset="0"/>
              </a:rPr>
              <a:t>X*Y=∑ = (∑ +</a:t>
            </a:r>
            <a:r>
              <a:rPr lang="en-US" altLang="zh-CN" sz="3200" b="1" dirty="0" err="1">
                <a:solidFill>
                  <a:srgbClr val="FF0000"/>
                </a:solidFill>
                <a:cs typeface="Times New Roman" panose="02020603050405020304" pitchFamily="18" charset="0"/>
              </a:rPr>
              <a:t>Y</a:t>
            </a:r>
            <a:r>
              <a:rPr lang="en-US" altLang="zh-CN" sz="3200" b="1" baseline="-25000" dirty="0" err="1">
                <a:solidFill>
                  <a:srgbClr val="FF0000"/>
                </a:solidFill>
                <a:cs typeface="Times New Roman" panose="02020603050405020304" pitchFamily="18" charset="0"/>
              </a:rPr>
              <a:t>n-i</a:t>
            </a:r>
            <a:r>
              <a:rPr lang="en-US" altLang="zh-CN" sz="3200" b="1" dirty="0" err="1">
                <a:solidFill>
                  <a:srgbClr val="FF0000"/>
                </a:solidFill>
                <a:cs typeface="Times New Roman" panose="02020603050405020304" pitchFamily="18" charset="0"/>
              </a:rPr>
              <a:t>X</a:t>
            </a:r>
            <a:r>
              <a:rPr lang="en-US" altLang="zh-CN" sz="3200" b="1" dirty="0">
                <a:solidFill>
                  <a:srgbClr val="FF0000"/>
                </a:solidFill>
                <a:cs typeface="Times New Roman" panose="02020603050405020304" pitchFamily="18" charset="0"/>
              </a:rPr>
              <a:t>)/2</a:t>
            </a:r>
            <a:endParaRPr lang="en-US" altLang="zh-CN" sz="3200" b="1" dirty="0">
              <a:solidFill>
                <a:srgbClr val="FF00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1" name="组合 50"/>
          <p:cNvGrpSpPr/>
          <p:nvPr/>
        </p:nvGrpSpPr>
        <p:grpSpPr>
          <a:xfrm>
            <a:off x="7609845" y="1733509"/>
            <a:ext cx="2597761" cy="2962316"/>
            <a:chOff x="7228845" y="2066884"/>
            <a:chExt cx="2597761" cy="2961467"/>
          </a:xfrm>
        </p:grpSpPr>
        <p:grpSp>
          <p:nvGrpSpPr>
            <p:cNvPr id="38" name="Group 36"/>
            <p:cNvGrpSpPr/>
            <p:nvPr/>
          </p:nvGrpSpPr>
          <p:grpSpPr bwMode="auto">
            <a:xfrm>
              <a:off x="7228845" y="2066884"/>
              <a:ext cx="2597761" cy="2889147"/>
              <a:chOff x="-50" y="0"/>
              <a:chExt cx="1366" cy="2142"/>
            </a:xfrm>
          </p:grpSpPr>
          <p:sp>
            <p:nvSpPr>
              <p:cNvPr id="39" name="Line 38"/>
              <p:cNvSpPr>
                <a:spLocks noChangeShapeType="1"/>
              </p:cNvSpPr>
              <p:nvPr/>
            </p:nvSpPr>
            <p:spPr bwMode="auto">
              <a:xfrm>
                <a:off x="402" y="2142"/>
                <a:ext cx="91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Line 39"/>
              <p:cNvSpPr>
                <a:spLocks noChangeShapeType="1"/>
              </p:cNvSpPr>
              <p:nvPr/>
            </p:nvSpPr>
            <p:spPr bwMode="auto">
              <a:xfrm flipV="1">
                <a:off x="1316" y="0"/>
                <a:ext cx="0" cy="21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40"/>
              <p:cNvSpPr>
                <a:spLocks noChangeShapeType="1"/>
              </p:cNvSpPr>
              <p:nvPr/>
            </p:nvSpPr>
            <p:spPr bwMode="auto">
              <a:xfrm flipH="1">
                <a:off x="-50" y="0"/>
                <a:ext cx="136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4" name="Text Box 29"/>
            <p:cNvSpPr txBox="1">
              <a:spLocks noChangeArrowheads="1"/>
            </p:cNvSpPr>
            <p:nvPr/>
          </p:nvSpPr>
          <p:spPr bwMode="auto">
            <a:xfrm>
              <a:off x="7960516" y="4648938"/>
              <a:ext cx="3841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800" b="1" dirty="0">
                  <a:latin typeface="Consolas" panose="020B0609020204030204" pitchFamily="49" charset="0"/>
                  <a:cs typeface="Times New Roman" panose="02020603050405020304" pitchFamily="18" charset="0"/>
                </a:rPr>
                <a:t>N</a:t>
              </a:r>
              <a:endParaRPr lang="en-US" altLang="zh-CN" sz="1800" b="1" dirty="0">
                <a:latin typeface="Consolas" panose="020B0609020204030204" pitchFamily="49" charset="0"/>
                <a:cs typeface="Times New Roman" panose="02020603050405020304" pitchFamily="18" charset="0"/>
              </a:endParaRPr>
            </a:p>
          </p:txBody>
        </p:sp>
      </p:grpSp>
      <p:sp>
        <p:nvSpPr>
          <p:cNvPr id="2" name="标题 1"/>
          <p:cNvSpPr>
            <a:spLocks noGrp="1"/>
          </p:cNvSpPr>
          <p:nvPr>
            <p:ph type="title"/>
          </p:nvPr>
        </p:nvSpPr>
        <p:spPr/>
        <p:txBody>
          <a:bodyPr>
            <a:normAutofit/>
          </a:bodyPr>
          <a:lstStyle/>
          <a:p>
            <a:r>
              <a:rPr lang="zh-CN" altLang="en-US" dirty="0"/>
              <a:t>原码乘法算法流程图 </a:t>
            </a:r>
            <a:endParaRPr lang="zh-CN" altLang="en-US" dirty="0"/>
          </a:p>
        </p:txBody>
      </p:sp>
      <p:sp>
        <p:nvSpPr>
          <p:cNvPr id="11" name="AutoShape 3"/>
          <p:cNvSpPr>
            <a:spLocks noChangeArrowheads="1"/>
          </p:cNvSpPr>
          <p:nvPr/>
        </p:nvSpPr>
        <p:spPr bwMode="auto">
          <a:xfrm>
            <a:off x="7108826" y="588711"/>
            <a:ext cx="957263" cy="363537"/>
          </a:xfrm>
          <a:prstGeom prst="roundRect">
            <a:avLst>
              <a:gd name="adj" fmla="val 50000"/>
            </a:avLst>
          </a:prstGeom>
          <a:solidFill>
            <a:srgbClr val="FFCC99"/>
          </a:solidFill>
          <a:ln w="16510">
            <a:solidFill>
              <a:schemeClr val="tx1"/>
            </a:solidFill>
            <a:round/>
          </a:ln>
        </p:spPr>
        <p:txBody>
          <a:bodyPr tIns="3600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开始</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4" name="组合 43"/>
          <p:cNvGrpSpPr/>
          <p:nvPr/>
        </p:nvGrpSpPr>
        <p:grpSpPr>
          <a:xfrm>
            <a:off x="6804025" y="952248"/>
            <a:ext cx="1606550" cy="633412"/>
            <a:chOff x="6480175" y="698501"/>
            <a:chExt cx="1606550" cy="633412"/>
          </a:xfrm>
        </p:grpSpPr>
        <p:sp>
          <p:nvSpPr>
            <p:cNvPr id="10" name="Line 2"/>
            <p:cNvSpPr>
              <a:spLocks noChangeShapeType="1"/>
            </p:cNvSpPr>
            <p:nvPr/>
          </p:nvSpPr>
          <p:spPr bwMode="auto">
            <a:xfrm>
              <a:off x="7254875" y="698501"/>
              <a:ext cx="0" cy="24923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 Box 4"/>
            <p:cNvSpPr txBox="1">
              <a:spLocks noChangeArrowheads="1"/>
            </p:cNvSpPr>
            <p:nvPr/>
          </p:nvSpPr>
          <p:spPr bwMode="auto">
            <a:xfrm>
              <a:off x="6480175" y="968375"/>
              <a:ext cx="1606550" cy="363538"/>
            </a:xfrm>
            <a:prstGeom prst="rect">
              <a:avLst/>
            </a:prstGeom>
            <a:solidFill>
              <a:srgbClr val="CCFFCC"/>
            </a:solidFill>
            <a:ln w="16510">
              <a:solidFill>
                <a:schemeClr val="tx1"/>
              </a:solidFill>
              <a:miter lim="800000"/>
            </a:ln>
            <a:effectLst>
              <a:outerShdw blurRad="50800" dist="38100" dir="5400000" algn="t" rotWithShape="0">
                <a:prstClr val="black">
                  <a:alpha val="40000"/>
                </a:prst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r>
                <a:rPr lang="en-US" altLang="zh-CN" sz="2000" b="0" u="none"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 </a:t>
              </a:r>
              <a:r>
                <a:rPr lang="en-US" altLang="zh-CN" sz="16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9" name="组合 48"/>
          <p:cNvGrpSpPr/>
          <p:nvPr/>
        </p:nvGrpSpPr>
        <p:grpSpPr>
          <a:xfrm>
            <a:off x="6727031" y="4021629"/>
            <a:ext cx="1741488" cy="886072"/>
            <a:chOff x="6346031" y="4355004"/>
            <a:chExt cx="1741488" cy="886072"/>
          </a:xfrm>
        </p:grpSpPr>
        <p:sp>
          <p:nvSpPr>
            <p:cNvPr id="26" name="Line 18"/>
            <p:cNvSpPr>
              <a:spLocks noChangeShapeType="1"/>
            </p:cNvSpPr>
            <p:nvPr/>
          </p:nvSpPr>
          <p:spPr bwMode="auto">
            <a:xfrm flipV="1">
              <a:off x="7206472" y="4355004"/>
              <a:ext cx="0" cy="305896"/>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tIns="720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AutoShape 19"/>
            <p:cNvSpPr>
              <a:spLocks noChangeArrowheads="1"/>
            </p:cNvSpPr>
            <p:nvPr/>
          </p:nvSpPr>
          <p:spPr bwMode="auto">
            <a:xfrm>
              <a:off x="6346031" y="4667988"/>
              <a:ext cx="1741488" cy="573088"/>
            </a:xfrm>
            <a:prstGeom prst="diamond">
              <a:avLst/>
            </a:prstGeom>
            <a:solidFill>
              <a:srgbClr val="CCFF66"/>
            </a:solidFill>
            <a:ln w="16510">
              <a:solidFill>
                <a:schemeClr val="tx1"/>
              </a:solidFill>
              <a:miter lim="800000"/>
            </a:ln>
            <a:effectLst>
              <a:outerShdw blurRad="50800" dist="38100" dir="5400000" algn="t" rotWithShape="0">
                <a:prstClr val="black">
                  <a:alpha val="40000"/>
                </a:prstClr>
              </a:outerShdw>
            </a:effectLst>
          </p:spPr>
          <p:txBody>
            <a:bodyPr tIns="72000" anchor="ctr" anchorCtr="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u="none"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n</a:t>
              </a:r>
              <a:endParaRPr lang="en-US" altLang="zh-CN" sz="20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2" name="组合 51"/>
          <p:cNvGrpSpPr/>
          <p:nvPr/>
        </p:nvGrpSpPr>
        <p:grpSpPr>
          <a:xfrm>
            <a:off x="7101682" y="5601437"/>
            <a:ext cx="957263" cy="699335"/>
            <a:chOff x="6720682" y="5934812"/>
            <a:chExt cx="957263" cy="699335"/>
          </a:xfrm>
        </p:grpSpPr>
        <p:sp>
          <p:nvSpPr>
            <p:cNvPr id="31" name="Line 26"/>
            <p:cNvSpPr>
              <a:spLocks noChangeShapeType="1"/>
            </p:cNvSpPr>
            <p:nvPr/>
          </p:nvSpPr>
          <p:spPr bwMode="auto">
            <a:xfrm flipV="1">
              <a:off x="7212822" y="5934812"/>
              <a:ext cx="0" cy="323851"/>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tIns="720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AutoShape 27"/>
            <p:cNvSpPr>
              <a:spLocks noChangeArrowheads="1"/>
            </p:cNvSpPr>
            <p:nvPr/>
          </p:nvSpPr>
          <p:spPr bwMode="auto">
            <a:xfrm>
              <a:off x="6720682" y="6270610"/>
              <a:ext cx="957263" cy="363537"/>
            </a:xfrm>
            <a:prstGeom prst="roundRect">
              <a:avLst>
                <a:gd name="adj" fmla="val 50000"/>
              </a:avLst>
            </a:prstGeom>
            <a:solidFill>
              <a:srgbClr val="FFCC99"/>
            </a:solidFill>
            <a:ln w="16510">
              <a:solidFill>
                <a:schemeClr val="tx1"/>
              </a:solidFill>
              <a:round/>
            </a:ln>
          </p:spPr>
          <p:txBody>
            <a:bodyPr tIns="72000" anchor="ctr" anchorCtr="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结束</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7" name="组合 46"/>
          <p:cNvGrpSpPr/>
          <p:nvPr/>
        </p:nvGrpSpPr>
        <p:grpSpPr>
          <a:xfrm>
            <a:off x="8154988" y="1889423"/>
            <a:ext cx="1295400" cy="1112288"/>
            <a:chOff x="7831138" y="1807126"/>
            <a:chExt cx="1295400" cy="1112288"/>
          </a:xfrm>
        </p:grpSpPr>
        <p:sp>
          <p:nvSpPr>
            <p:cNvPr id="18" name="Text Box 10"/>
            <p:cNvSpPr txBox="1">
              <a:spLocks noChangeArrowheads="1"/>
            </p:cNvSpPr>
            <p:nvPr/>
          </p:nvSpPr>
          <p:spPr bwMode="auto">
            <a:xfrm>
              <a:off x="7831138" y="2527301"/>
              <a:ext cx="1295400" cy="392113"/>
            </a:xfrm>
            <a:prstGeom prst="rect">
              <a:avLst/>
            </a:prstGeom>
            <a:solidFill>
              <a:srgbClr val="CCFFCC"/>
            </a:solidFill>
            <a:ln w="16510">
              <a:solidFill>
                <a:schemeClr val="tx1"/>
              </a:solidFill>
              <a:miter lim="800000"/>
            </a:ln>
            <a:effectLst>
              <a:outerShdw blurRad="50800" dist="38100" dir="5400000" algn="t" rotWithShape="0">
                <a:prstClr val="black">
                  <a:alpha val="40000"/>
                </a:prst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r>
                <a:rPr lang="en-US" altLang="zh-CN" sz="16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endPar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Freeform 13"/>
            <p:cNvSpPr/>
            <p:nvPr/>
          </p:nvSpPr>
          <p:spPr bwMode="auto">
            <a:xfrm flipH="1">
              <a:off x="8074026" y="2101854"/>
              <a:ext cx="477838" cy="407983"/>
            </a:xfrm>
            <a:custGeom>
              <a:avLst/>
              <a:gdLst>
                <a:gd name="T0" fmla="*/ 149 w 427"/>
                <a:gd name="T1" fmla="*/ 0 h 442"/>
                <a:gd name="T2" fmla="*/ 0 w 427"/>
                <a:gd name="T3" fmla="*/ 0 h 442"/>
                <a:gd name="T4" fmla="*/ 0 w 427"/>
                <a:gd name="T5" fmla="*/ 166 h 442"/>
                <a:gd name="T6" fmla="*/ 0 60000 65536"/>
                <a:gd name="T7" fmla="*/ 0 60000 65536"/>
                <a:gd name="T8" fmla="*/ 0 60000 65536"/>
                <a:gd name="T9" fmla="*/ 0 w 427"/>
                <a:gd name="T10" fmla="*/ 0 h 442"/>
                <a:gd name="T11" fmla="*/ 427 w 427"/>
                <a:gd name="T12" fmla="*/ 442 h 442"/>
              </a:gdLst>
              <a:ahLst/>
              <a:cxnLst>
                <a:cxn ang="T6">
                  <a:pos x="T0" y="T1"/>
                </a:cxn>
                <a:cxn ang="T7">
                  <a:pos x="T2" y="T3"/>
                </a:cxn>
                <a:cxn ang="T8">
                  <a:pos x="T4" y="T5"/>
                </a:cxn>
              </a:cxnLst>
              <a:rect l="T9" t="T10" r="T11" b="T12"/>
              <a:pathLst>
                <a:path w="427" h="442">
                  <a:moveTo>
                    <a:pt x="427" y="0"/>
                  </a:moveTo>
                  <a:lnTo>
                    <a:pt x="0" y="0"/>
                  </a:lnTo>
                  <a:lnTo>
                    <a:pt x="0" y="442"/>
                  </a:lnTo>
                </a:path>
              </a:pathLst>
            </a:custGeom>
            <a:noFill/>
            <a:ln w="9525" cmpd="sng">
              <a:solidFill>
                <a:schemeClr val="tx1"/>
              </a:solidFill>
              <a:round/>
              <a:headEnd type="none" w="med" len="med"/>
              <a:tailEnd type="triangle"/>
            </a:ln>
            <a:extLst>
              <a:ext uri="{909E8E84-426E-40DD-AFC4-6F175D3DCCD1}">
                <a14:hiddenFill xmlns:a14="http://schemas.microsoft.com/office/drawing/2010/main">
                  <a:solidFill>
                    <a:srgbClr val="FFFFFF"/>
                  </a:solidFill>
                </a14:hiddenFill>
              </a:ext>
            </a:extLst>
          </p:spPr>
          <p:txBody>
            <a:bodyPr tIns="720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Text Box 28"/>
            <p:cNvSpPr txBox="1">
              <a:spLocks noChangeArrowheads="1"/>
            </p:cNvSpPr>
            <p:nvPr/>
          </p:nvSpPr>
          <p:spPr bwMode="auto">
            <a:xfrm>
              <a:off x="8021616" y="1807126"/>
              <a:ext cx="384175" cy="47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800" b="1" dirty="0">
                  <a:latin typeface="Consolas" panose="020B0609020204030204" pitchFamily="49" charset="0"/>
                  <a:cs typeface="Times New Roman" panose="02020603050405020304" pitchFamily="18" charset="0"/>
                </a:rPr>
                <a:t>Y</a:t>
              </a:r>
              <a:endParaRPr lang="en-US" altLang="zh-CN" sz="1800" b="1" dirty="0">
                <a:latin typeface="Consolas" panose="020B0609020204030204" pitchFamily="49" charset="0"/>
                <a:cs typeface="Times New Roman" panose="02020603050405020304" pitchFamily="18" charset="0"/>
              </a:endParaRPr>
            </a:p>
          </p:txBody>
        </p:sp>
      </p:grpSp>
      <p:grpSp>
        <p:nvGrpSpPr>
          <p:cNvPr id="46" name="组合 45"/>
          <p:cNvGrpSpPr/>
          <p:nvPr/>
        </p:nvGrpSpPr>
        <p:grpSpPr>
          <a:xfrm>
            <a:off x="5707064" y="1879440"/>
            <a:ext cx="1366837" cy="1125445"/>
            <a:chOff x="5383214" y="1949543"/>
            <a:chExt cx="1366837" cy="1125445"/>
          </a:xfrm>
        </p:grpSpPr>
        <p:sp>
          <p:nvSpPr>
            <p:cNvPr id="14" name="Text Box 6"/>
            <p:cNvSpPr txBox="1">
              <a:spLocks noChangeArrowheads="1"/>
            </p:cNvSpPr>
            <p:nvPr/>
          </p:nvSpPr>
          <p:spPr bwMode="auto">
            <a:xfrm>
              <a:off x="5383214" y="2668588"/>
              <a:ext cx="1366837" cy="406400"/>
            </a:xfrm>
            <a:prstGeom prst="rect">
              <a:avLst/>
            </a:prstGeom>
            <a:solidFill>
              <a:srgbClr val="CCFFCC"/>
            </a:solidFill>
            <a:ln w="16510">
              <a:solidFill>
                <a:schemeClr val="tx1"/>
              </a:solidFill>
              <a:miter lim="800000"/>
            </a:ln>
            <a:effectLst>
              <a:outerShdw blurRad="50800" dist="38100" dir="5400000" algn="t" rotWithShape="0">
                <a:prstClr val="black">
                  <a:alpha val="40000"/>
                </a:prst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r>
                <a:rPr lang="en-US" altLang="zh-CN" sz="16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0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Freeform 9"/>
            <p:cNvSpPr/>
            <p:nvPr/>
          </p:nvSpPr>
          <p:spPr bwMode="auto">
            <a:xfrm>
              <a:off x="6035676" y="2254255"/>
              <a:ext cx="415923" cy="407982"/>
            </a:xfrm>
            <a:custGeom>
              <a:avLst/>
              <a:gdLst>
                <a:gd name="T0" fmla="*/ 149 w 427"/>
                <a:gd name="T1" fmla="*/ 0 h 442"/>
                <a:gd name="T2" fmla="*/ 0 w 427"/>
                <a:gd name="T3" fmla="*/ 0 h 442"/>
                <a:gd name="T4" fmla="*/ 0 w 427"/>
                <a:gd name="T5" fmla="*/ 166 h 442"/>
                <a:gd name="T6" fmla="*/ 0 60000 65536"/>
                <a:gd name="T7" fmla="*/ 0 60000 65536"/>
                <a:gd name="T8" fmla="*/ 0 60000 65536"/>
                <a:gd name="T9" fmla="*/ 0 w 427"/>
                <a:gd name="T10" fmla="*/ 0 h 442"/>
                <a:gd name="T11" fmla="*/ 427 w 427"/>
                <a:gd name="T12" fmla="*/ 442 h 442"/>
              </a:gdLst>
              <a:ahLst/>
              <a:cxnLst>
                <a:cxn ang="T6">
                  <a:pos x="T0" y="T1"/>
                </a:cxn>
                <a:cxn ang="T7">
                  <a:pos x="T2" y="T3"/>
                </a:cxn>
                <a:cxn ang="T8">
                  <a:pos x="T4" y="T5"/>
                </a:cxn>
              </a:cxnLst>
              <a:rect l="T9" t="T10" r="T11" b="T12"/>
              <a:pathLst>
                <a:path w="427" h="442">
                  <a:moveTo>
                    <a:pt x="427" y="0"/>
                  </a:moveTo>
                  <a:lnTo>
                    <a:pt x="0" y="0"/>
                  </a:lnTo>
                  <a:lnTo>
                    <a:pt x="0" y="442"/>
                  </a:lnTo>
                </a:path>
              </a:pathLst>
            </a:custGeom>
            <a:noFill/>
            <a:ln w="9525" cmpd="sng">
              <a:solidFill>
                <a:schemeClr val="tx1"/>
              </a:solidFill>
              <a:round/>
              <a:headEnd type="none" w="med" len="med"/>
              <a:tailEnd type="triangle"/>
            </a:ln>
            <a:extLst>
              <a:ext uri="{909E8E84-426E-40DD-AFC4-6F175D3DCCD1}">
                <a14:hiddenFill xmlns:a14="http://schemas.microsoft.com/office/drawing/2010/main">
                  <a:solidFill>
                    <a:srgbClr val="FFFFFF"/>
                  </a:solidFill>
                </a14:hiddenFill>
              </a:ext>
            </a:extLst>
          </p:spPr>
          <p:txBody>
            <a:bodyPr tIns="720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Text Box 30"/>
            <p:cNvSpPr txBox="1">
              <a:spLocks noChangeArrowheads="1"/>
            </p:cNvSpPr>
            <p:nvPr/>
          </p:nvSpPr>
          <p:spPr bwMode="auto">
            <a:xfrm>
              <a:off x="6157921" y="1949543"/>
              <a:ext cx="388937"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800" b="1" dirty="0">
                  <a:latin typeface="Consolas" panose="020B0609020204030204" pitchFamily="49" charset="0"/>
                  <a:cs typeface="Times New Roman" panose="02020603050405020304" pitchFamily="18" charset="0"/>
                </a:rPr>
                <a:t>N</a:t>
              </a:r>
              <a:endParaRPr lang="en-US" altLang="zh-CN" sz="1800" b="1" dirty="0">
                <a:latin typeface="Consolas" panose="020B0609020204030204" pitchFamily="49" charset="0"/>
                <a:cs typeface="Times New Roman" panose="02020603050405020304" pitchFamily="18" charset="0"/>
              </a:endParaRPr>
            </a:p>
          </p:txBody>
        </p:sp>
      </p:grpSp>
      <p:grpSp>
        <p:nvGrpSpPr>
          <p:cNvPr id="50" name="组合 49"/>
          <p:cNvGrpSpPr/>
          <p:nvPr/>
        </p:nvGrpSpPr>
        <p:grpSpPr>
          <a:xfrm>
            <a:off x="6806406" y="4876327"/>
            <a:ext cx="1606550" cy="721936"/>
            <a:chOff x="6425406" y="5209702"/>
            <a:chExt cx="1606550" cy="721936"/>
          </a:xfrm>
        </p:grpSpPr>
        <p:sp>
          <p:nvSpPr>
            <p:cNvPr id="6" name="Line 22"/>
            <p:cNvSpPr>
              <a:spLocks noChangeShapeType="1"/>
            </p:cNvSpPr>
            <p:nvPr/>
          </p:nvSpPr>
          <p:spPr bwMode="auto">
            <a:xfrm flipV="1">
              <a:off x="7212822" y="5250601"/>
              <a:ext cx="0" cy="307974"/>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tIns="720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Text Box 23"/>
            <p:cNvSpPr txBox="1">
              <a:spLocks noChangeArrowheads="1"/>
            </p:cNvSpPr>
            <p:nvPr/>
          </p:nvSpPr>
          <p:spPr bwMode="auto">
            <a:xfrm>
              <a:off x="6425406" y="5568100"/>
              <a:ext cx="1606550" cy="363538"/>
            </a:xfrm>
            <a:prstGeom prst="rect">
              <a:avLst/>
            </a:prstGeom>
            <a:solidFill>
              <a:srgbClr val="CCFFCC"/>
            </a:solidFill>
            <a:ln w="16510">
              <a:solidFill>
                <a:schemeClr val="tx1"/>
              </a:solidFill>
              <a:miter lim="800000"/>
            </a:ln>
            <a:effectLst>
              <a:outerShdw blurRad="50800" dist="38100" dir="5400000" algn="t" rotWithShape="0">
                <a:prstClr val="black">
                  <a:alpha val="40000"/>
                </a:prst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1800" b="0" u="none"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180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1800" b="0" u="none"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1800" b="0" u="none"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80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Text Box 31"/>
            <p:cNvSpPr txBox="1">
              <a:spLocks noChangeArrowheads="1"/>
            </p:cNvSpPr>
            <p:nvPr/>
          </p:nvSpPr>
          <p:spPr bwMode="auto">
            <a:xfrm>
              <a:off x="7199313" y="5209702"/>
              <a:ext cx="3841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2000" b="1" dirty="0">
                  <a:latin typeface="Consolas" panose="020B0609020204030204" pitchFamily="49" charset="0"/>
                  <a:cs typeface="Times New Roman" panose="02020603050405020304" pitchFamily="18" charset="0"/>
                </a:rPr>
                <a:t>Y</a:t>
              </a:r>
              <a:endParaRPr lang="en-US" altLang="zh-CN" sz="2000" b="1" dirty="0">
                <a:latin typeface="Consolas" panose="020B0609020204030204" pitchFamily="49" charset="0"/>
                <a:cs typeface="Times New Roman" panose="02020603050405020304" pitchFamily="18" charset="0"/>
              </a:endParaRPr>
            </a:p>
          </p:txBody>
        </p:sp>
      </p:grpSp>
      <p:sp>
        <p:nvSpPr>
          <p:cNvPr id="42" name="内容占位符 2"/>
          <p:cNvSpPr>
            <a:spLocks noGrp="1"/>
          </p:cNvSpPr>
          <p:nvPr>
            <p:ph idx="1"/>
          </p:nvPr>
        </p:nvSpPr>
        <p:spPr>
          <a:xfrm>
            <a:off x="487823" y="942764"/>
            <a:ext cx="4066734" cy="5637024"/>
          </a:xfrm>
        </p:spPr>
        <p:txBody>
          <a:bodyPr/>
          <a:lstStyle/>
          <a:p>
            <a:r>
              <a:rPr lang="zh-CN" altLang="en-US" sz="2800" kern="0" dirty="0"/>
              <a:t>作完加法，一定移位</a:t>
            </a:r>
            <a:endParaRPr lang="zh-CN" altLang="en-US" sz="2800" kern="0" dirty="0"/>
          </a:p>
          <a:p>
            <a:r>
              <a:rPr lang="en-US" altLang="zh-CN" sz="2800" kern="0" dirty="0"/>
              <a:t>n</a:t>
            </a:r>
            <a:r>
              <a:rPr lang="zh-CN" altLang="en-US" sz="2800" kern="0" dirty="0"/>
              <a:t>次加法</a:t>
            </a:r>
            <a:endParaRPr lang="zh-CN" altLang="en-US" sz="2800" kern="0" dirty="0"/>
          </a:p>
          <a:p>
            <a:r>
              <a:rPr lang="zh-CN" altLang="en-US" sz="2800" kern="0" dirty="0"/>
              <a:t>符号位单独计算</a:t>
            </a:r>
            <a:endParaRPr lang="zh-CN" altLang="en-US" sz="2800" kern="0" dirty="0"/>
          </a:p>
        </p:txBody>
      </p:sp>
      <p:grpSp>
        <p:nvGrpSpPr>
          <p:cNvPr id="48" name="组合 47"/>
          <p:cNvGrpSpPr/>
          <p:nvPr/>
        </p:nvGrpSpPr>
        <p:grpSpPr>
          <a:xfrm>
            <a:off x="6359526" y="3011239"/>
            <a:ext cx="2505075" cy="1010390"/>
            <a:chOff x="5978526" y="3344614"/>
            <a:chExt cx="2505075" cy="1010390"/>
          </a:xfrm>
        </p:grpSpPr>
        <p:grpSp>
          <p:nvGrpSpPr>
            <p:cNvPr id="43" name="组合 42"/>
            <p:cNvGrpSpPr/>
            <p:nvPr/>
          </p:nvGrpSpPr>
          <p:grpSpPr>
            <a:xfrm>
              <a:off x="5978526" y="3344614"/>
              <a:ext cx="2505075" cy="605799"/>
              <a:chOff x="6035676" y="3074988"/>
              <a:chExt cx="2505075" cy="536424"/>
            </a:xfrm>
          </p:grpSpPr>
          <p:sp>
            <p:nvSpPr>
              <p:cNvPr id="9" name="Line 34"/>
              <p:cNvSpPr>
                <a:spLocks noChangeShapeType="1"/>
              </p:cNvSpPr>
              <p:nvPr/>
            </p:nvSpPr>
            <p:spPr bwMode="auto">
              <a:xfrm flipV="1">
                <a:off x="7267592" y="3300533"/>
                <a:ext cx="0" cy="310879"/>
              </a:xfrm>
              <a:prstGeom prst="line">
                <a:avLst/>
              </a:prstGeom>
              <a:noFill/>
              <a:ln w="9525">
                <a:solidFill>
                  <a:schemeClr val="tx1"/>
                </a:solidFill>
                <a:round/>
                <a:headEnd type="triangle" w="med" len="med"/>
                <a:tailEnd type="oval" w="med" len="med"/>
              </a:ln>
              <a:extLst>
                <a:ext uri="{909E8E84-426E-40DD-AFC4-6F175D3DCCD1}">
                  <a14:hiddenFill xmlns:a14="http://schemas.microsoft.com/office/drawing/2010/main">
                    <a:noFill/>
                  </a14:hiddenFill>
                </a:ext>
              </a:extLst>
            </p:spPr>
            <p:txBody>
              <a:bodyPr tIns="720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Freeform 14"/>
              <p:cNvSpPr/>
              <p:nvPr/>
            </p:nvSpPr>
            <p:spPr bwMode="auto">
              <a:xfrm>
                <a:off x="6035676" y="3074988"/>
                <a:ext cx="2505075" cy="225547"/>
              </a:xfrm>
              <a:custGeom>
                <a:avLst/>
                <a:gdLst>
                  <a:gd name="T0" fmla="*/ 0 w 2235"/>
                  <a:gd name="T1" fmla="*/ 0 h 165"/>
                  <a:gd name="T2" fmla="*/ 0 w 2235"/>
                  <a:gd name="T3" fmla="*/ 2147483646 h 165"/>
                  <a:gd name="T4" fmla="*/ 2147483646 w 2235"/>
                  <a:gd name="T5" fmla="*/ 2147483646 h 165"/>
                  <a:gd name="T6" fmla="*/ 2147483646 w 2235"/>
                  <a:gd name="T7" fmla="*/ 0 h 165"/>
                  <a:gd name="T8" fmla="*/ 0 60000 65536"/>
                  <a:gd name="T9" fmla="*/ 0 60000 65536"/>
                  <a:gd name="T10" fmla="*/ 0 60000 65536"/>
                  <a:gd name="T11" fmla="*/ 0 60000 65536"/>
                  <a:gd name="T12" fmla="*/ 0 w 2235"/>
                  <a:gd name="T13" fmla="*/ 0 h 165"/>
                  <a:gd name="T14" fmla="*/ 2235 w 2235"/>
                  <a:gd name="T15" fmla="*/ 165 h 165"/>
                </a:gdLst>
                <a:ahLst/>
                <a:cxnLst>
                  <a:cxn ang="T8">
                    <a:pos x="T0" y="T1"/>
                  </a:cxn>
                  <a:cxn ang="T9">
                    <a:pos x="T2" y="T3"/>
                  </a:cxn>
                  <a:cxn ang="T10">
                    <a:pos x="T4" y="T5"/>
                  </a:cxn>
                  <a:cxn ang="T11">
                    <a:pos x="T6" y="T7"/>
                  </a:cxn>
                </a:cxnLst>
                <a:rect l="T12" t="T13" r="T14" b="T15"/>
                <a:pathLst>
                  <a:path w="2235" h="165">
                    <a:moveTo>
                      <a:pt x="0" y="0"/>
                    </a:moveTo>
                    <a:lnTo>
                      <a:pt x="0" y="165"/>
                    </a:lnTo>
                    <a:lnTo>
                      <a:pt x="2235" y="165"/>
                    </a:lnTo>
                    <a:lnTo>
                      <a:pt x="2235" y="0"/>
                    </a:lnTo>
                  </a:path>
                </a:pathLst>
              </a:custGeom>
              <a:noFill/>
              <a:ln w="9525" cmpd="sng">
                <a:solidFill>
                  <a:schemeClr val="tx1"/>
                </a:solidFill>
                <a:round/>
              </a:ln>
              <a:extLst>
                <a:ext uri="{909E8E84-426E-40DD-AFC4-6F175D3DCCD1}">
                  <a14:hiddenFill xmlns:a14="http://schemas.microsoft.com/office/drawing/2010/main">
                    <a:solidFill>
                      <a:srgbClr val="FFFFFF"/>
                    </a:solidFill>
                  </a14:hiddenFill>
                </a:ext>
              </a:extLst>
            </p:spPr>
            <p:txBody>
              <a:bodyPr tIns="720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3" name="Text Box 15"/>
            <p:cNvSpPr txBox="1">
              <a:spLocks noChangeArrowheads="1"/>
            </p:cNvSpPr>
            <p:nvPr/>
          </p:nvSpPr>
          <p:spPr bwMode="auto">
            <a:xfrm>
              <a:off x="6199188" y="3950415"/>
              <a:ext cx="2039937" cy="404589"/>
            </a:xfrm>
            <a:prstGeom prst="rect">
              <a:avLst/>
            </a:prstGeom>
            <a:solidFill>
              <a:srgbClr val="CCFFCC"/>
            </a:solidFill>
            <a:ln w="16510">
              <a:solidFill>
                <a:schemeClr val="tx1"/>
              </a:solidFill>
              <a:miter lim="800000"/>
            </a:ln>
            <a:effectLst>
              <a:outerShdw blurRad="50800" dist="38100" dir="5400000" algn="t" rotWithShape="0">
                <a:prstClr val="black">
                  <a:alpha val="40000"/>
                </a:prstClr>
              </a:outerShdw>
            </a:effectLst>
          </p:spPr>
          <p:txBody>
            <a:bodyPr lIns="0" tIns="108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spcBef>
                  <a:spcPts val="300"/>
                </a:spcBef>
              </a:pPr>
              <a:r>
                <a:rPr lang="en-US" altLang="zh-CN" sz="16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Y </a:t>
              </a:r>
              <a:r>
                <a:rPr lang="zh-CN" altLang="en-US" sz="1600" u="none"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右移</a:t>
              </a:r>
              <a:r>
                <a:rPr lang="en-US" altLang="zh-CN" sz="1600" u="none"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u="none"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位</a:t>
              </a:r>
              <a:r>
                <a:rPr lang="en-US" altLang="zh-CN" sz="1600" u="none"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0" u="none"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80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endPar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5" name="组合 44"/>
          <p:cNvGrpSpPr/>
          <p:nvPr/>
        </p:nvGrpSpPr>
        <p:grpSpPr>
          <a:xfrm>
            <a:off x="6756399" y="1585661"/>
            <a:ext cx="1668463" cy="892852"/>
            <a:chOff x="6461124" y="1328311"/>
            <a:chExt cx="1668463" cy="1027740"/>
          </a:xfrm>
        </p:grpSpPr>
        <p:sp>
          <p:nvSpPr>
            <p:cNvPr id="13" name="AutoShape 5"/>
            <p:cNvSpPr>
              <a:spLocks noChangeArrowheads="1"/>
            </p:cNvSpPr>
            <p:nvPr/>
          </p:nvSpPr>
          <p:spPr bwMode="auto">
            <a:xfrm>
              <a:off x="6461124" y="1690256"/>
              <a:ext cx="1668463" cy="665795"/>
            </a:xfrm>
            <a:prstGeom prst="diamond">
              <a:avLst/>
            </a:prstGeom>
            <a:solidFill>
              <a:srgbClr val="CCFF66"/>
            </a:solidFill>
            <a:ln w="16510">
              <a:solidFill>
                <a:schemeClr val="tx1"/>
              </a:solidFill>
              <a:miter lim="800000"/>
            </a:ln>
            <a:effectLst>
              <a:outerShdw blurRad="50800" dist="38100" dir="5400000" algn="t" rotWithShape="0">
                <a:prstClr val="black">
                  <a:alpha val="40000"/>
                </a:prstClr>
              </a:outerShdw>
            </a:effectLst>
          </p:spPr>
          <p:txBody>
            <a:bodyPr tIns="7200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1800" b="0" u="none"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1800" b="0" u="none"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eaLnBrk="1" hangingPunct="1"/>
              <a:endParaRPr lang="en-US" altLang="zh-CN" sz="200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35"/>
            <p:cNvSpPr>
              <a:spLocks noChangeShapeType="1"/>
            </p:cNvSpPr>
            <p:nvPr/>
          </p:nvSpPr>
          <p:spPr bwMode="auto">
            <a:xfrm>
              <a:off x="7295355" y="1328311"/>
              <a:ext cx="0" cy="35390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 name="矩形 2"/>
          <p:cNvSpPr/>
          <p:nvPr/>
        </p:nvSpPr>
        <p:spPr>
          <a:xfrm>
            <a:off x="275864" y="3697341"/>
            <a:ext cx="3918060" cy="584775"/>
          </a:xfrm>
          <a:prstGeom prst="rect">
            <a:avLst/>
          </a:prstGeom>
        </p:spPr>
        <p:txBody>
          <a:bodyPr wrap="none">
            <a:spAutoFit/>
          </a:bodyPr>
          <a:lstStyle/>
          <a:p>
            <a:pPr lvl="1"/>
            <a:r>
              <a:rPr lang="en-US" altLang="zh-CN" sz="3200" b="1" dirty="0">
                <a:solidFill>
                  <a:srgbClr val="FF0000"/>
                </a:solidFill>
                <a:cs typeface="Times New Roman" panose="02020603050405020304" pitchFamily="18" charset="0"/>
              </a:rPr>
              <a:t>∑ = (∑ +</a:t>
            </a:r>
            <a:r>
              <a:rPr lang="en-US" altLang="zh-CN" sz="3200" b="1" dirty="0" err="1">
                <a:solidFill>
                  <a:srgbClr val="FF0000"/>
                </a:solidFill>
                <a:cs typeface="Times New Roman" panose="02020603050405020304" pitchFamily="18" charset="0"/>
              </a:rPr>
              <a:t>Y</a:t>
            </a:r>
            <a:r>
              <a:rPr lang="en-US" altLang="zh-CN" sz="3200" b="1" baseline="-25000" dirty="0" err="1">
                <a:solidFill>
                  <a:srgbClr val="FF0000"/>
                </a:solidFill>
                <a:cs typeface="Times New Roman" panose="02020603050405020304" pitchFamily="18" charset="0"/>
              </a:rPr>
              <a:t>n-i</a:t>
            </a:r>
            <a:r>
              <a:rPr lang="en-US" altLang="zh-CN" sz="3200" b="1" dirty="0" err="1">
                <a:solidFill>
                  <a:srgbClr val="FF0000"/>
                </a:solidFill>
                <a:cs typeface="Times New Roman" panose="02020603050405020304" pitchFamily="18" charset="0"/>
              </a:rPr>
              <a:t>X</a:t>
            </a:r>
            <a:r>
              <a:rPr lang="en-US" altLang="zh-CN" sz="3200" b="1" dirty="0">
                <a:solidFill>
                  <a:srgbClr val="FF0000"/>
                </a:solidFill>
                <a:cs typeface="Times New Roman" panose="02020603050405020304" pitchFamily="18" charset="0"/>
              </a:rPr>
              <a:t>)/2</a:t>
            </a:r>
            <a:endParaRPr lang="en-US" altLang="zh-CN" sz="3200" b="1" dirty="0">
              <a:solidFill>
                <a:srgbClr val="FF00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up)">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up)">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42">
                                            <p:txEl>
                                              <p:pRg st="0" end="0"/>
                                            </p:txEl>
                                          </p:spTgt>
                                        </p:tgtEl>
                                        <p:attrNameLst>
                                          <p:attrName>style.visibility</p:attrName>
                                        </p:attrNameLst>
                                      </p:cBhvr>
                                      <p:to>
                                        <p:strVal val="visible"/>
                                      </p:to>
                                    </p:set>
                                    <p:animEffect transition="in" filter="wipe(left)">
                                      <p:cBhvr>
                                        <p:cTn id="36" dur="500"/>
                                        <p:tgtEl>
                                          <p:spTgt spid="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up)">
                                      <p:cBhvr>
                                        <p:cTn id="41" dur="500"/>
                                        <p:tgtEl>
                                          <p:spTgt spid="49"/>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42">
                                            <p:txEl>
                                              <p:pRg st="1" end="1"/>
                                            </p:txEl>
                                          </p:spTgt>
                                        </p:tgtEl>
                                        <p:attrNameLst>
                                          <p:attrName>style.visibility</p:attrName>
                                        </p:attrNameLst>
                                      </p:cBhvr>
                                      <p:to>
                                        <p:strVal val="visible"/>
                                      </p:to>
                                    </p:set>
                                    <p:animEffect transition="in" filter="wipe(left)">
                                      <p:cBhvr>
                                        <p:cTn id="45" dur="500"/>
                                        <p:tgtEl>
                                          <p:spTgt spid="4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down)">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up)">
                                      <p:cBhvr>
                                        <p:cTn id="55" dur="500"/>
                                        <p:tgtEl>
                                          <p:spTgt spid="50"/>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42">
                                            <p:txEl>
                                              <p:pRg st="2" end="2"/>
                                            </p:txEl>
                                          </p:spTgt>
                                        </p:tgtEl>
                                        <p:attrNameLst>
                                          <p:attrName>style.visibility</p:attrName>
                                        </p:attrNameLst>
                                      </p:cBhvr>
                                      <p:to>
                                        <p:strVal val="visible"/>
                                      </p:to>
                                    </p:set>
                                    <p:animEffect transition="in" filter="wipe(left)">
                                      <p:cBhvr>
                                        <p:cTn id="59" dur="500"/>
                                        <p:tgtEl>
                                          <p:spTgt spid="42">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up)">
                                      <p:cBhvr>
                                        <p:cTn id="6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2"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 name="矩形: 圆角 46"/>
          <p:cNvSpPr/>
          <p:nvPr/>
        </p:nvSpPr>
        <p:spPr>
          <a:xfrm>
            <a:off x="452292" y="3440371"/>
            <a:ext cx="4478618" cy="2959277"/>
          </a:xfrm>
          <a:prstGeom prst="roundRect">
            <a:avLst>
              <a:gd name="adj" fmla="val 343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p:cNvSpPr/>
          <p:nvPr/>
        </p:nvSpPr>
        <p:spPr>
          <a:xfrm>
            <a:off x="487742" y="933234"/>
            <a:ext cx="4443168" cy="2314791"/>
          </a:xfrm>
          <a:prstGeom prst="roundRect">
            <a:avLst>
              <a:gd name="adj" fmla="val 343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5326309" y="927103"/>
            <a:ext cx="6181500" cy="5488202"/>
            <a:chOff x="4394200" y="1107243"/>
            <a:chExt cx="6181500" cy="5488202"/>
          </a:xfrm>
        </p:grpSpPr>
        <p:sp>
          <p:nvSpPr>
            <p:cNvPr id="36" name="圆角矩形 35"/>
            <p:cNvSpPr/>
            <p:nvPr/>
          </p:nvSpPr>
          <p:spPr>
            <a:xfrm>
              <a:off x="4394200" y="1122899"/>
              <a:ext cx="6181500" cy="5456890"/>
            </a:xfrm>
            <a:prstGeom prst="roundRect">
              <a:avLst>
                <a:gd name="adj" fmla="val 94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345250" y="1107243"/>
              <a:ext cx="0" cy="5472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551419" y="1122899"/>
              <a:ext cx="0" cy="54725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zh-CN" altLang="en-US" dirty="0"/>
              <a:t>手工计算举例</a:t>
            </a:r>
            <a:endParaRPr lang="zh-CN" altLang="en-US" dirty="0"/>
          </a:p>
        </p:txBody>
      </p:sp>
      <p:sp>
        <p:nvSpPr>
          <p:cNvPr id="3" name="内容占位符 2"/>
          <p:cNvSpPr>
            <a:spLocks noGrp="1"/>
          </p:cNvSpPr>
          <p:nvPr>
            <p:ph idx="1"/>
          </p:nvPr>
        </p:nvSpPr>
        <p:spPr>
          <a:xfrm>
            <a:off x="1257526" y="1088951"/>
            <a:ext cx="3561911" cy="2035944"/>
          </a:xfrm>
        </p:spPr>
        <p:txBody>
          <a:bodyPr>
            <a:noAutofit/>
          </a:bodyPr>
          <a:lstStyle/>
          <a:p>
            <a:pPr marL="0" indent="0" eaLnBrk="1" hangingPunct="1">
              <a:lnSpc>
                <a:spcPct val="120000"/>
              </a:lnSpc>
              <a:buNone/>
            </a:pPr>
            <a:r>
              <a:rPr lang="en-US" altLang="zh-CN" sz="3200" b="1" dirty="0">
                <a:latin typeface="Courier New" panose="02070309020205020404" pitchFamily="49" charset="0"/>
                <a:cs typeface="Courier New" panose="02070309020205020404" pitchFamily="49" charset="0"/>
              </a:rPr>
              <a:t>   X=+0.1101 </a:t>
            </a:r>
            <a:endParaRPr lang="en-US" altLang="zh-CN" sz="3200" b="1" dirty="0">
              <a:latin typeface="Courier New" panose="02070309020205020404" pitchFamily="49" charset="0"/>
              <a:cs typeface="Courier New" panose="02070309020205020404" pitchFamily="49" charset="0"/>
            </a:endParaRPr>
          </a:p>
          <a:p>
            <a:pPr marL="0" indent="0" eaLnBrk="1" hangingPunct="1">
              <a:lnSpc>
                <a:spcPct val="120000"/>
              </a:lnSpc>
              <a:buNone/>
            </a:pPr>
            <a:r>
              <a:rPr lang="en-US" altLang="zh-CN" sz="3200" b="1" dirty="0">
                <a:latin typeface="Courier New" panose="02070309020205020404" pitchFamily="49" charset="0"/>
                <a:cs typeface="Courier New" panose="02070309020205020404" pitchFamily="49" charset="0"/>
              </a:rPr>
              <a:t>   Y=-0.0011</a:t>
            </a:r>
            <a:endParaRPr lang="en-US" altLang="zh-CN" sz="3200" b="1" dirty="0">
              <a:latin typeface="Courier New" panose="02070309020205020404" pitchFamily="49" charset="0"/>
              <a:cs typeface="Courier New" panose="02070309020205020404" pitchFamily="49" charset="0"/>
            </a:endParaRPr>
          </a:p>
          <a:p>
            <a:pPr marL="0" indent="0" eaLnBrk="1" hangingPunct="1">
              <a:lnSpc>
                <a:spcPct val="120000"/>
              </a:lnSpc>
              <a:buNone/>
            </a:pPr>
            <a:r>
              <a:rPr lang="zh-CN" altLang="en-US" sz="2800" dirty="0"/>
              <a:t>求</a:t>
            </a:r>
            <a:r>
              <a:rPr lang="en-US" altLang="zh-CN" sz="3200" b="1" dirty="0">
                <a:latin typeface="Courier New" panose="02070309020205020404" pitchFamily="49" charset="0"/>
                <a:cs typeface="Courier New" panose="02070309020205020404" pitchFamily="49" charset="0"/>
              </a:rPr>
              <a:t>[X]</a:t>
            </a:r>
            <a:r>
              <a:rPr lang="zh-CN" altLang="en-US" sz="2800" b="1" baseline="-25000" dirty="0">
                <a:latin typeface="楷体" panose="02010609060101010101" pitchFamily="49" charset="-122"/>
                <a:ea typeface="楷体" panose="02010609060101010101" pitchFamily="49" charset="-122"/>
              </a:rPr>
              <a:t>原</a:t>
            </a:r>
            <a:r>
              <a:rPr lang="zh-CN" altLang="en-US" sz="2800" dirty="0">
                <a:sym typeface="Symbol" panose="05050102010706020507" pitchFamily="18" charset="2"/>
              </a:rPr>
              <a:t></a:t>
            </a:r>
            <a:r>
              <a:rPr lang="en-US" altLang="zh-CN" sz="3200" b="1" dirty="0">
                <a:latin typeface="Courier New" panose="02070309020205020404" pitchFamily="49" charset="0"/>
                <a:cs typeface="Courier New" panose="02070309020205020404" pitchFamily="49" charset="0"/>
              </a:rPr>
              <a:t>[Y]</a:t>
            </a:r>
            <a:r>
              <a:rPr lang="zh-CN" altLang="en-US" sz="2800" b="1" baseline="-25000" dirty="0">
                <a:latin typeface="楷体" panose="02010609060101010101" pitchFamily="49" charset="-122"/>
                <a:ea typeface="楷体" panose="02010609060101010101" pitchFamily="49" charset="-122"/>
              </a:rPr>
              <a:t>原</a:t>
            </a:r>
            <a:endParaRPr lang="en-US" altLang="zh-CN" sz="2800" b="1" baseline="-25000" dirty="0">
              <a:latin typeface="楷体" panose="02010609060101010101" pitchFamily="49" charset="-122"/>
              <a:ea typeface="楷体" panose="02010609060101010101" pitchFamily="49" charset="-122"/>
            </a:endParaRPr>
          </a:p>
          <a:p>
            <a:pPr eaLnBrk="1" hangingPunct="1"/>
            <a:endParaRPr lang="en-US" altLang="zh-CN" sz="2800" b="1" baseline="-25000" dirty="0">
              <a:latin typeface="楷体" panose="02010609060101010101" pitchFamily="49" charset="-122"/>
              <a:ea typeface="楷体" panose="02010609060101010101" pitchFamily="49" charset="-122"/>
            </a:endParaRPr>
          </a:p>
          <a:p>
            <a:pPr eaLnBrk="1" hangingPunct="1"/>
            <a:endParaRPr lang="en-US" altLang="zh-CN" sz="2800" b="1" baseline="-25000" dirty="0">
              <a:latin typeface="楷体" panose="02010609060101010101" pitchFamily="49" charset="-122"/>
              <a:ea typeface="楷体" panose="02010609060101010101" pitchFamily="49" charset="-122"/>
            </a:endParaRPr>
          </a:p>
          <a:p>
            <a:pPr marL="0" indent="0" eaLnBrk="1" hangingPunct="1">
              <a:buNone/>
            </a:pPr>
            <a:endParaRPr lang="en-US" altLang="zh-CN" sz="2800" baseline="-25000" dirty="0"/>
          </a:p>
          <a:p>
            <a:pPr marL="0" indent="0">
              <a:buNone/>
            </a:pPr>
            <a:endParaRPr lang="zh-CN" altLang="en-US" sz="2800" dirty="0"/>
          </a:p>
          <a:p>
            <a:endParaRPr lang="zh-CN" altLang="en-US" sz="2800" dirty="0"/>
          </a:p>
        </p:txBody>
      </p:sp>
      <p:sp>
        <p:nvSpPr>
          <p:cNvPr id="4" name="Rectangle 6"/>
          <p:cNvSpPr>
            <a:spLocks noChangeArrowheads="1"/>
          </p:cNvSpPr>
          <p:nvPr/>
        </p:nvSpPr>
        <p:spPr bwMode="auto">
          <a:xfrm>
            <a:off x="6403778" y="942764"/>
            <a:ext cx="337275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00.0000</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5" name="Rectangle 6"/>
          <p:cNvSpPr>
            <a:spLocks noChangeArrowheads="1"/>
          </p:cNvSpPr>
          <p:nvPr/>
        </p:nvSpPr>
        <p:spPr bwMode="auto">
          <a:xfrm>
            <a:off x="5908478" y="1359032"/>
            <a:ext cx="3372752"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00.1101</a:t>
            </a:r>
            <a:endParaRPr lang="en-US" altLang="zh-CN"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6" name="Rectangle 6"/>
          <p:cNvSpPr>
            <a:spLocks noChangeArrowheads="1"/>
          </p:cNvSpPr>
          <p:nvPr/>
        </p:nvSpPr>
        <p:spPr bwMode="auto">
          <a:xfrm>
            <a:off x="6403778" y="1775300"/>
            <a:ext cx="3079750"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00.1101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7" name="Rectangle 6"/>
          <p:cNvSpPr>
            <a:spLocks noChangeArrowheads="1"/>
          </p:cNvSpPr>
          <p:nvPr/>
        </p:nvSpPr>
        <p:spPr bwMode="auto">
          <a:xfrm>
            <a:off x="6403778" y="2191568"/>
            <a:ext cx="337275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00.0110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8" name="Rectangle 6"/>
          <p:cNvSpPr>
            <a:spLocks noChangeArrowheads="1"/>
          </p:cNvSpPr>
          <p:nvPr/>
        </p:nvSpPr>
        <p:spPr bwMode="auto">
          <a:xfrm>
            <a:off x="5909380" y="2607836"/>
            <a:ext cx="3371850" cy="461665"/>
          </a:xfrm>
          <a:prstGeom prst="rect">
            <a:avLst/>
          </a:prstGeom>
          <a:noFill/>
          <a:ln w="9525">
            <a:noFill/>
            <a:miter lim="800000"/>
          </a:ln>
        </p:spPr>
        <p:txBody>
          <a:bodyPr wrap="square">
            <a:spAutoFit/>
          </a:bodyPr>
          <a:lstStyle/>
          <a:p>
            <a:pPr eaLnBrk="1" hangingPunct="1">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r>
              <a:rPr lang="en-US"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00.1101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9" name="Rectangle 6"/>
          <p:cNvSpPr>
            <a:spLocks noChangeArrowheads="1"/>
          </p:cNvSpPr>
          <p:nvPr/>
        </p:nvSpPr>
        <p:spPr bwMode="auto">
          <a:xfrm>
            <a:off x="6403778" y="3024104"/>
            <a:ext cx="3372752" cy="461665"/>
          </a:xfrm>
          <a:prstGeom prst="rect">
            <a:avLst/>
          </a:prstGeom>
          <a:noFill/>
          <a:ln w="9525">
            <a:noFill/>
            <a:miter lim="800000"/>
          </a:ln>
        </p:spPr>
        <p:txBody>
          <a:bodyPr wrap="square">
            <a:spAutoFit/>
          </a:bodyPr>
          <a:lstStyle/>
          <a:p>
            <a:pPr eaLnBrk="1" hangingPunct="1">
              <a:defRPr/>
            </a:pPr>
            <a:r>
              <a:rPr lang="en-US" sz="2400" b="1" kern="1500" spc="600" dirty="0">
                <a:solidFill>
                  <a:srgbClr val="0000CC"/>
                </a:solidFill>
                <a:latin typeface="Consolas" panose="020B0609020204030204" pitchFamily="49" charset="0"/>
                <a:ea typeface="Segoe UI Black" panose="020B0A02040204020203" pitchFamily="34" charset="0"/>
                <a:cs typeface="Segoe UI Black" panose="020B0A02040204020203" pitchFamily="34" charset="0"/>
              </a:rPr>
              <a:t>01</a:t>
            </a: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.0011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0" name="Rectangle 6"/>
          <p:cNvSpPr>
            <a:spLocks noChangeArrowheads="1"/>
          </p:cNvSpPr>
          <p:nvPr/>
        </p:nvSpPr>
        <p:spPr bwMode="auto">
          <a:xfrm>
            <a:off x="6403778" y="3440372"/>
            <a:ext cx="312510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00.1001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1" name="Rectangle 6"/>
          <p:cNvSpPr>
            <a:spLocks noChangeArrowheads="1"/>
          </p:cNvSpPr>
          <p:nvPr/>
        </p:nvSpPr>
        <p:spPr bwMode="auto">
          <a:xfrm>
            <a:off x="6156128" y="3856640"/>
            <a:ext cx="3372752"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r>
              <a:rPr lang="en-US" sz="2400" b="1" kern="1500" spc="600" dirty="0">
                <a:solidFill>
                  <a:schemeClr val="bg2">
                    <a:lumMod val="75000"/>
                  </a:schemeClr>
                </a:solidFill>
                <a:latin typeface="Consolas" panose="020B0609020204030204" pitchFamily="49" charset="0"/>
                <a:ea typeface="Segoe UI Black" panose="020B0A02040204020203" pitchFamily="34" charset="0"/>
                <a:cs typeface="Segoe UI Black" panose="020B0A02040204020203" pitchFamily="34" charset="0"/>
              </a:rPr>
              <a:t>00.0000</a:t>
            </a:r>
            <a:endParaRPr lang="en-US" sz="2400" b="1" kern="1500" spc="600" dirty="0">
              <a:solidFill>
                <a:schemeClr val="bg2">
                  <a:lumMod val="7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2" name="Rectangle 6"/>
          <p:cNvSpPr>
            <a:spLocks noChangeArrowheads="1"/>
          </p:cNvSpPr>
          <p:nvPr/>
        </p:nvSpPr>
        <p:spPr bwMode="auto">
          <a:xfrm>
            <a:off x="6403778" y="4272908"/>
            <a:ext cx="312510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00.1001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3" name="Rectangle 6"/>
          <p:cNvSpPr>
            <a:spLocks noChangeArrowheads="1"/>
          </p:cNvSpPr>
          <p:nvPr/>
        </p:nvSpPr>
        <p:spPr bwMode="auto">
          <a:xfrm>
            <a:off x="6403778" y="4689176"/>
            <a:ext cx="322035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00.0100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111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4" name="Rectangle 6"/>
          <p:cNvSpPr>
            <a:spLocks noChangeArrowheads="1"/>
          </p:cNvSpPr>
          <p:nvPr/>
        </p:nvSpPr>
        <p:spPr bwMode="auto">
          <a:xfrm>
            <a:off x="6156128" y="5105444"/>
            <a:ext cx="3372752"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r>
              <a:rPr lang="en-US" sz="2400" b="1" kern="1500" spc="600" dirty="0">
                <a:solidFill>
                  <a:schemeClr val="bg2">
                    <a:lumMod val="75000"/>
                  </a:schemeClr>
                </a:solidFill>
                <a:latin typeface="Consolas" panose="020B0609020204030204" pitchFamily="49" charset="0"/>
                <a:ea typeface="Segoe UI Black" panose="020B0A02040204020203" pitchFamily="34" charset="0"/>
                <a:cs typeface="Segoe UI Black" panose="020B0A02040204020203" pitchFamily="34" charset="0"/>
              </a:rPr>
              <a:t>00.0000</a:t>
            </a:r>
            <a:endParaRPr lang="en-US" sz="2400" b="1" kern="1500" spc="600" dirty="0">
              <a:solidFill>
                <a:schemeClr val="bg2">
                  <a:lumMod val="7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5" name="Rectangle 6"/>
          <p:cNvSpPr>
            <a:spLocks noChangeArrowheads="1"/>
          </p:cNvSpPr>
          <p:nvPr/>
        </p:nvSpPr>
        <p:spPr bwMode="auto">
          <a:xfrm>
            <a:off x="6403778" y="5521712"/>
            <a:ext cx="312510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00.0100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111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6" name="Rectangle 6"/>
          <p:cNvSpPr>
            <a:spLocks noChangeArrowheads="1"/>
          </p:cNvSpPr>
          <p:nvPr/>
        </p:nvSpPr>
        <p:spPr bwMode="auto">
          <a:xfrm>
            <a:off x="6403778" y="5937983"/>
            <a:ext cx="322035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00.0010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0111</a:t>
            </a:r>
            <a:endPar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7" name="Line 10"/>
          <p:cNvSpPr>
            <a:spLocks noChangeShapeType="1"/>
          </p:cNvSpPr>
          <p:nvPr/>
        </p:nvSpPr>
        <p:spPr bwMode="auto">
          <a:xfrm>
            <a:off x="6233230" y="1784825"/>
            <a:ext cx="1906590"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0"/>
          <p:cNvSpPr>
            <a:spLocks noChangeShapeType="1"/>
          </p:cNvSpPr>
          <p:nvPr/>
        </p:nvSpPr>
        <p:spPr bwMode="auto">
          <a:xfrm>
            <a:off x="6233230" y="3024104"/>
            <a:ext cx="1906590"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9" name="直接箭头连接符 18"/>
          <p:cNvCxnSpPr/>
          <p:nvPr/>
        </p:nvCxnSpPr>
        <p:spPr>
          <a:xfrm>
            <a:off x="6201480" y="2418978"/>
            <a:ext cx="252412" cy="0"/>
          </a:xfrm>
          <a:prstGeom prst="straightConnector1">
            <a:avLst/>
          </a:prstGeom>
          <a:ln w="28575">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Line 10"/>
          <p:cNvSpPr>
            <a:spLocks noChangeShapeType="1"/>
          </p:cNvSpPr>
          <p:nvPr/>
        </p:nvSpPr>
        <p:spPr bwMode="auto">
          <a:xfrm>
            <a:off x="6233230" y="4272908"/>
            <a:ext cx="1906590"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10"/>
          <p:cNvSpPr>
            <a:spLocks noChangeShapeType="1"/>
          </p:cNvSpPr>
          <p:nvPr/>
        </p:nvSpPr>
        <p:spPr bwMode="auto">
          <a:xfrm>
            <a:off x="6233230" y="5521712"/>
            <a:ext cx="1906590"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2" name="直接箭头连接符 21"/>
          <p:cNvCxnSpPr/>
          <p:nvPr/>
        </p:nvCxnSpPr>
        <p:spPr>
          <a:xfrm>
            <a:off x="6201480" y="3657228"/>
            <a:ext cx="252412" cy="0"/>
          </a:xfrm>
          <a:prstGeom prst="straightConnector1">
            <a:avLst/>
          </a:prstGeom>
          <a:ln w="2857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201480" y="4901828"/>
            <a:ext cx="252412" cy="0"/>
          </a:xfrm>
          <a:prstGeom prst="straightConnector1">
            <a:avLst/>
          </a:prstGeom>
          <a:ln w="2857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201480" y="6159128"/>
            <a:ext cx="252412" cy="0"/>
          </a:xfrm>
          <a:prstGeom prst="straightConnector1">
            <a:avLst/>
          </a:prstGeom>
          <a:ln w="28575">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Rectangle 6"/>
          <p:cNvSpPr>
            <a:spLocks noChangeArrowheads="1"/>
          </p:cNvSpPr>
          <p:nvPr/>
        </p:nvSpPr>
        <p:spPr bwMode="auto">
          <a:xfrm>
            <a:off x="9611431" y="2166593"/>
            <a:ext cx="2105927"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300" dirty="0">
                <a:latin typeface="Consolas" panose="020B0609020204030204" pitchFamily="49" charset="0"/>
                <a:ea typeface="Segoe UI Black" panose="020B0A02040204020203" pitchFamily="34" charset="0"/>
                <a:cs typeface="Segoe UI Black" panose="020B0A02040204020203" pitchFamily="34" charset="0"/>
              </a:rPr>
              <a:t>0.00</a:t>
            </a:r>
            <a:r>
              <a:rPr lang="en-US" altLang="zh-CN" sz="2400" b="1" u="sng"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a:t>
            </a:r>
            <a:endParaRPr lang="en-US" altLang="zh-CN" sz="2400" b="1" u="sng"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27" name="Rectangle 6"/>
          <p:cNvSpPr>
            <a:spLocks noChangeArrowheads="1"/>
          </p:cNvSpPr>
          <p:nvPr/>
        </p:nvSpPr>
        <p:spPr bwMode="auto">
          <a:xfrm>
            <a:off x="9554281" y="3440371"/>
            <a:ext cx="2105927"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300" dirty="0">
                <a:latin typeface="Consolas" panose="020B0609020204030204" pitchFamily="49" charset="0"/>
                <a:ea typeface="Segoe UI Black" panose="020B0A02040204020203" pitchFamily="34" charset="0"/>
                <a:cs typeface="Segoe UI Black" panose="020B0A02040204020203" pitchFamily="34" charset="0"/>
              </a:rPr>
              <a:t>0.0</a:t>
            </a:r>
            <a:r>
              <a:rPr lang="en-US" altLang="zh-CN" sz="2400" b="1" u="sng" kern="1500" spc="300" dirty="0">
                <a:latin typeface="Consolas" panose="020B0609020204030204" pitchFamily="49" charset="0"/>
                <a:ea typeface="Segoe UI Black" panose="020B0A02040204020203" pitchFamily="34" charset="0"/>
                <a:cs typeface="Segoe UI Black" panose="020B0A02040204020203" pitchFamily="34" charset="0"/>
              </a:rPr>
              <a:t>0</a:t>
            </a:r>
            <a:endParaRPr lang="en-US" altLang="zh-CN" sz="2400" b="1" u="sng" kern="1500" spc="300" dirty="0">
              <a:latin typeface="Consolas" panose="020B0609020204030204" pitchFamily="49" charset="0"/>
              <a:ea typeface="Segoe UI Black" panose="020B0A02040204020203" pitchFamily="34" charset="0"/>
              <a:cs typeface="Segoe UI Black" panose="020B0A02040204020203" pitchFamily="34" charset="0"/>
            </a:endParaRPr>
          </a:p>
        </p:txBody>
      </p:sp>
      <p:sp>
        <p:nvSpPr>
          <p:cNvPr id="28" name="Rectangle 6"/>
          <p:cNvSpPr>
            <a:spLocks noChangeArrowheads="1"/>
          </p:cNvSpPr>
          <p:nvPr/>
        </p:nvSpPr>
        <p:spPr bwMode="auto">
          <a:xfrm>
            <a:off x="9516181" y="4711875"/>
            <a:ext cx="2105927"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300" dirty="0">
                <a:latin typeface="Consolas" panose="020B0609020204030204" pitchFamily="49" charset="0"/>
                <a:ea typeface="Segoe UI Black" panose="020B0A02040204020203" pitchFamily="34" charset="0"/>
                <a:cs typeface="Segoe UI Black" panose="020B0A02040204020203" pitchFamily="34" charset="0"/>
              </a:rPr>
              <a:t>0.</a:t>
            </a:r>
            <a:r>
              <a:rPr lang="en-US" altLang="zh-CN" sz="2400" b="1" u="sng" kern="1500" spc="300" dirty="0">
                <a:latin typeface="Consolas" panose="020B0609020204030204" pitchFamily="49" charset="0"/>
                <a:ea typeface="Segoe UI Black" panose="020B0A02040204020203" pitchFamily="34" charset="0"/>
                <a:cs typeface="Segoe UI Black" panose="020B0A02040204020203" pitchFamily="34" charset="0"/>
              </a:rPr>
              <a:t>0</a:t>
            </a:r>
            <a:endParaRPr lang="en-US" altLang="zh-CN" sz="2400" b="1" u="sng" kern="1500" spc="300" dirty="0">
              <a:latin typeface="Consolas" panose="020B0609020204030204" pitchFamily="49" charset="0"/>
              <a:ea typeface="Segoe UI Black" panose="020B0A02040204020203" pitchFamily="34" charset="0"/>
              <a:cs typeface="Segoe UI Black" panose="020B0A02040204020203" pitchFamily="34" charset="0"/>
            </a:endParaRPr>
          </a:p>
        </p:txBody>
      </p:sp>
      <p:sp>
        <p:nvSpPr>
          <p:cNvPr id="31" name="Rectangle 6"/>
          <p:cNvSpPr>
            <a:spLocks noChangeArrowheads="1"/>
          </p:cNvSpPr>
          <p:nvPr/>
        </p:nvSpPr>
        <p:spPr bwMode="auto">
          <a:xfrm>
            <a:off x="5183111" y="927103"/>
            <a:ext cx="929022" cy="461665"/>
          </a:xfrm>
          <a:prstGeom prst="rect">
            <a:avLst/>
          </a:prstGeom>
          <a:noFill/>
          <a:ln w="9525">
            <a:noFill/>
            <a:miter lim="800000"/>
          </a:ln>
        </p:spPr>
        <p:txBody>
          <a:bodyPr wrap="square">
            <a:spAutoFit/>
          </a:bodyPr>
          <a:lstStyle/>
          <a:p>
            <a:pPr>
              <a:defRPr/>
            </a:pPr>
            <a:r>
              <a:rPr lang="en-US" altLang="zh-CN" sz="2400" b="1" kern="1500" dirty="0">
                <a:latin typeface="Consolas" panose="020B0609020204030204" pitchFamily="49" charset="0"/>
                <a:ea typeface="Segoe UI Black" panose="020B0A02040204020203" pitchFamily="34" charset="0"/>
                <a:cs typeface="Segoe UI Black" panose="020B0A02040204020203" pitchFamily="34"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kern="1500" dirty="0">
                <a:latin typeface="Consolas" panose="020B0609020204030204" pitchFamily="49" charset="0"/>
                <a:ea typeface="Segoe UI Black" panose="020B0A02040204020203" pitchFamily="34" charset="0"/>
                <a:cs typeface="Segoe UI Black" panose="020B0A02040204020203" pitchFamily="34" charset="0"/>
              </a:rPr>
              <a:t>=0</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1" name="组合 40"/>
          <p:cNvGrpSpPr/>
          <p:nvPr/>
        </p:nvGrpSpPr>
        <p:grpSpPr>
          <a:xfrm>
            <a:off x="9649812" y="1054063"/>
            <a:ext cx="2135356" cy="639762"/>
            <a:chOff x="8857403" y="1119903"/>
            <a:chExt cx="2135356" cy="639762"/>
          </a:xfrm>
        </p:grpSpPr>
        <p:sp>
          <p:nvSpPr>
            <p:cNvPr id="25" name="Rectangle 6"/>
            <p:cNvSpPr>
              <a:spLocks noChangeArrowheads="1"/>
            </p:cNvSpPr>
            <p:nvPr/>
          </p:nvSpPr>
          <p:spPr bwMode="auto">
            <a:xfrm>
              <a:off x="8886832" y="1298000"/>
              <a:ext cx="2105927" cy="461665"/>
            </a:xfrm>
            <a:prstGeom prst="rect">
              <a:avLst/>
            </a:prstGeom>
            <a:noFill/>
            <a:ln w="9525">
              <a:noFill/>
              <a:miter lim="800000"/>
            </a:ln>
          </p:spPr>
          <p:txBody>
            <a:bodyPr wrap="square">
              <a:spAutoFit/>
            </a:bodyPr>
            <a:lstStyle/>
            <a:p>
              <a:pPr>
                <a:defRPr/>
              </a:pPr>
              <a:r>
                <a:rPr lang="en-US" altLang="zh-CN" sz="2400" b="1" kern="1500" spc="300" dirty="0">
                  <a:latin typeface="Consolas" panose="020B0609020204030204" pitchFamily="49" charset="0"/>
                  <a:ea typeface="Segoe UI Black" panose="020B0A02040204020203" pitchFamily="34" charset="0"/>
                  <a:cs typeface="Segoe UI Black" panose="020B0A02040204020203" pitchFamily="34" charset="0"/>
                </a:rPr>
                <a:t> 0.001</a:t>
              </a:r>
              <a:r>
                <a:rPr lang="en-US" altLang="zh-CN" sz="2400" b="1" u="sng"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a:t>
              </a:r>
              <a:endParaRPr lang="en-US" altLang="zh-CN" sz="2400" b="1" u="sng"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34" name="Text Box 21"/>
            <p:cNvSpPr txBox="1">
              <a:spLocks noChangeArrowheads="1"/>
            </p:cNvSpPr>
            <p:nvPr/>
          </p:nvSpPr>
          <p:spPr bwMode="auto">
            <a:xfrm>
              <a:off x="8857403" y="1119903"/>
              <a:ext cx="1732073" cy="36353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乘数判断位</a:t>
              </a:r>
              <a:r>
                <a:rPr lang="en-US" altLang="zh-CN" b="1" dirty="0" err="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Y</a:t>
              </a:r>
              <a:r>
                <a:rPr lang="en-US" altLang="zh-CN" b="1" baseline="-25000" dirty="0" err="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n</a:t>
              </a:r>
              <a:endParaRPr lang="zh-CN" altLang="en-US" b="1" baseline="-250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5" name="组合 44"/>
          <p:cNvGrpSpPr/>
          <p:nvPr/>
        </p:nvGrpSpPr>
        <p:grpSpPr>
          <a:xfrm>
            <a:off x="9483528" y="6079258"/>
            <a:ext cx="1907830" cy="363537"/>
            <a:chOff x="8691119" y="6145098"/>
            <a:chExt cx="1907830" cy="363537"/>
          </a:xfrm>
        </p:grpSpPr>
        <p:sp>
          <p:nvSpPr>
            <p:cNvPr id="42" name="Text Box 21"/>
            <p:cNvSpPr txBox="1">
              <a:spLocks noChangeArrowheads="1"/>
            </p:cNvSpPr>
            <p:nvPr/>
          </p:nvSpPr>
          <p:spPr bwMode="auto">
            <a:xfrm>
              <a:off x="8866876" y="6145098"/>
              <a:ext cx="1732073" cy="36353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zh-CN" altLang="en-US" sz="2000" b="1"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最终乘积</a:t>
              </a:r>
              <a:endParaRPr lang="zh-CN" altLang="en-US" sz="2000" b="1" baseline="-250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箭头连接符 42"/>
            <p:cNvCxnSpPr/>
            <p:nvPr/>
          </p:nvCxnSpPr>
          <p:spPr>
            <a:xfrm flipH="1">
              <a:off x="8691119" y="6235578"/>
              <a:ext cx="500855" cy="0"/>
            </a:xfrm>
            <a:prstGeom prst="straightConnector1">
              <a:avLst/>
            </a:prstGeom>
            <a:ln w="28575">
              <a:solidFill>
                <a:srgbClr val="D4184B"/>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pic>
        <p:nvPicPr>
          <p:cNvPr id="46" name="图片 45"/>
          <p:cNvPicPr>
            <a:picLocks noChangeAspect="1"/>
          </p:cNvPicPr>
          <p:nvPr/>
        </p:nvPicPr>
        <p:blipFill>
          <a:blip r:embed="rId1">
            <a:clrChange>
              <a:clrFrom>
                <a:srgbClr val="FFFFFF"/>
              </a:clrFrom>
              <a:clrTo>
                <a:srgbClr val="FFFFFF">
                  <a:alpha val="0"/>
                </a:srgbClr>
              </a:clrTo>
            </a:clrChange>
            <a:biLevel thresh="50000"/>
          </a:blip>
          <a:stretch>
            <a:fillRect/>
          </a:stretch>
        </p:blipFill>
        <p:spPr>
          <a:xfrm>
            <a:off x="545443" y="972913"/>
            <a:ext cx="1316110" cy="1316110"/>
          </a:xfrm>
          <a:prstGeom prst="rect">
            <a:avLst/>
          </a:prstGeom>
        </p:spPr>
      </p:pic>
      <p:sp>
        <p:nvSpPr>
          <p:cNvPr id="48" name="内容占位符 2"/>
          <p:cNvSpPr txBox="1"/>
          <p:nvPr/>
        </p:nvSpPr>
        <p:spPr>
          <a:xfrm>
            <a:off x="540167" y="3609604"/>
            <a:ext cx="5075541" cy="2790044"/>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Courier New" panose="02070309020205020404" pitchFamily="49" charset="0"/>
                <a:cs typeface="Courier New" panose="02070309020205020404" pitchFamily="49" charset="0"/>
              </a:rPr>
              <a:t>符号位和数据位分开运算</a:t>
            </a:r>
            <a:endParaRPr lang="en-US" altLang="zh-CN" sz="2400" dirty="0">
              <a:latin typeface="Courier New" panose="02070309020205020404" pitchFamily="49" charset="0"/>
              <a:cs typeface="Courier New" panose="02070309020205020404" pitchFamily="49" charset="0"/>
            </a:endParaRPr>
          </a:p>
          <a:p>
            <a:r>
              <a:rPr lang="en-US" altLang="zh-CN" sz="2400" b="1" dirty="0" err="1">
                <a:latin typeface="Courier New" panose="02070309020205020404" pitchFamily="49" charset="0"/>
                <a:cs typeface="Courier New" panose="02070309020205020404" pitchFamily="49" charset="0"/>
              </a:rPr>
              <a:t>Y</a:t>
            </a:r>
            <a:r>
              <a:rPr lang="en-US" altLang="zh-CN" sz="2400" b="1" baseline="-25000" dirty="0" err="1">
                <a:latin typeface="Courier New" panose="02070309020205020404" pitchFamily="49" charset="0"/>
                <a:cs typeface="Courier New" panose="02070309020205020404" pitchFamily="49" charset="0"/>
              </a:rPr>
              <a:t>n</a:t>
            </a:r>
            <a:r>
              <a:rPr lang="zh-CN" altLang="en-US" sz="2400" dirty="0">
                <a:latin typeface="Courier New" panose="02070309020205020404" pitchFamily="49" charset="0"/>
                <a:cs typeface="Courier New" panose="02070309020205020404" pitchFamily="49" charset="0"/>
              </a:rPr>
              <a:t>决定累加</a:t>
            </a:r>
            <a:r>
              <a:rPr lang="en-US" altLang="zh-CN" sz="2400" b="1" dirty="0">
                <a:solidFill>
                  <a:srgbClr val="C00000"/>
                </a:solidFill>
                <a:latin typeface="Courier New" panose="02070309020205020404" pitchFamily="49" charset="0"/>
                <a:cs typeface="Courier New" panose="02070309020205020404" pitchFamily="49" charset="0"/>
              </a:rPr>
              <a:t>|X|</a:t>
            </a:r>
            <a:r>
              <a:rPr lang="en-US" altLang="zh-CN" sz="2400" dirty="0">
                <a:latin typeface="Courier New" panose="02070309020205020404" pitchFamily="49" charset="0"/>
                <a:cs typeface="Courier New" panose="02070309020205020404" pitchFamily="49" charset="0"/>
              </a:rPr>
              <a:t> </a:t>
            </a:r>
            <a:r>
              <a:rPr lang="zh-CN" altLang="en-US" sz="2400" dirty="0">
                <a:latin typeface="Courier New" panose="02070309020205020404" pitchFamily="49" charset="0"/>
                <a:cs typeface="Courier New" panose="02070309020205020404" pitchFamily="49" charset="0"/>
              </a:rPr>
              <a:t>是 </a:t>
            </a:r>
            <a:r>
              <a:rPr lang="en-US" altLang="zh-CN" sz="2400" b="1" dirty="0">
                <a:solidFill>
                  <a:srgbClr val="C00000"/>
                </a:solidFill>
                <a:latin typeface="Courier New" panose="02070309020205020404" pitchFamily="49" charset="0"/>
                <a:cs typeface="Courier New" panose="02070309020205020404" pitchFamily="49" charset="0"/>
              </a:rPr>
              <a:t>0</a:t>
            </a:r>
            <a:endParaRPr lang="en-US" altLang="zh-CN" sz="2400" b="1" dirty="0">
              <a:solidFill>
                <a:srgbClr val="C00000"/>
              </a:solidFill>
              <a:latin typeface="Courier New" panose="02070309020205020404" pitchFamily="49" charset="0"/>
              <a:cs typeface="Courier New" panose="02070309020205020404" pitchFamily="49" charset="0"/>
            </a:endParaRPr>
          </a:p>
          <a:p>
            <a:r>
              <a:rPr lang="zh-CN" altLang="en-US" sz="2400" dirty="0">
                <a:latin typeface="Courier New" panose="02070309020205020404" pitchFamily="49" charset="0"/>
                <a:cs typeface="Courier New" panose="02070309020205020404" pitchFamily="49" charset="0"/>
              </a:rPr>
              <a:t>连同</a:t>
            </a:r>
            <a:r>
              <a:rPr lang="zh-CN" altLang="en-US" sz="2400" b="1" dirty="0">
                <a:latin typeface="Courier New" panose="02070309020205020404" pitchFamily="49" charset="0"/>
                <a:cs typeface="Courier New" panose="02070309020205020404" pitchFamily="49" charset="0"/>
              </a:rPr>
              <a:t>进位位一起右移，逻辑右移</a:t>
            </a:r>
            <a:endParaRPr lang="en-US" altLang="zh-CN" sz="2400" b="1" dirty="0">
              <a:latin typeface="Courier New" panose="02070309020205020404" pitchFamily="49" charset="0"/>
              <a:cs typeface="Courier New" panose="02070309020205020404" pitchFamily="49" charset="0"/>
            </a:endParaRPr>
          </a:p>
          <a:p>
            <a:r>
              <a:rPr lang="zh-CN" altLang="en-US" sz="2400" b="1" dirty="0">
                <a:latin typeface="Courier New" panose="02070309020205020404" pitchFamily="49" charset="0"/>
                <a:cs typeface="Courier New" panose="02070309020205020404" pitchFamily="49" charset="0"/>
              </a:rPr>
              <a:t>可能溢出</a:t>
            </a:r>
            <a:r>
              <a:rPr lang="zh-CN" altLang="en-US" sz="2400" dirty="0">
                <a:latin typeface="Courier New" panose="02070309020205020404" pitchFamily="49" charset="0"/>
                <a:cs typeface="Courier New" panose="02070309020205020404" pitchFamily="49" charset="0"/>
              </a:rPr>
              <a:t>，移位后正常</a:t>
            </a:r>
            <a:endParaRPr lang="zh-CN" altLang="en-US" sz="2400" dirty="0">
              <a:latin typeface="Courier New" panose="02070309020205020404" pitchFamily="49" charset="0"/>
              <a:cs typeface="Courier New" panose="02070309020205020404" pitchFamily="49" charset="0"/>
            </a:endParaRPr>
          </a:p>
          <a:p>
            <a:endParaRPr lang="zh-CN" altLang="en-US" sz="2400"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animEffect transition="in" filter="wipe(left)">
                                      <p:cBhvr>
                                        <p:cTn id="11" dur="500"/>
                                        <p:tgtEl>
                                          <p:spTgt spid="4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par>
                                <p:cTn id="32" presetID="22" presetClass="entr" presetSubtype="8" fill="hold" nodeType="withEffect">
                                  <p:stCondLst>
                                    <p:cond delay="0"/>
                                  </p:stCondLst>
                                  <p:childTnLst>
                                    <p:set>
                                      <p:cBhvr>
                                        <p:cTn id="33" dur="1" fill="hold">
                                          <p:stCondLst>
                                            <p:cond delay="0"/>
                                          </p:stCondLst>
                                        </p:cTn>
                                        <p:tgtEl>
                                          <p:spTgt spid="48">
                                            <p:txEl>
                                              <p:pRg st="1" end="1"/>
                                            </p:txEl>
                                          </p:spTgt>
                                        </p:tgtEl>
                                        <p:attrNameLst>
                                          <p:attrName>style.visibility</p:attrName>
                                        </p:attrNameLst>
                                      </p:cBhvr>
                                      <p:to>
                                        <p:strVal val="visible"/>
                                      </p:to>
                                    </p:set>
                                    <p:animEffect transition="in" filter="wipe(left)">
                                      <p:cBhvr>
                                        <p:cTn id="34" dur="500"/>
                                        <p:tgtEl>
                                          <p:spTgt spid="4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xEl>
                                              <p:pRg st="2" end="2"/>
                                            </p:txEl>
                                          </p:spTgt>
                                        </p:tgtEl>
                                        <p:attrNameLst>
                                          <p:attrName>style.visibility</p:attrName>
                                        </p:attrNameLst>
                                      </p:cBhvr>
                                      <p:to>
                                        <p:strVal val="visible"/>
                                      </p:to>
                                    </p:set>
                                    <p:animEffect transition="in" filter="wipe(left)">
                                      <p:cBhvr>
                                        <p:cTn id="59" dur="500"/>
                                        <p:tgtEl>
                                          <p:spTgt spid="48">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left)">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left)">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left)">
                                      <p:cBhvr>
                                        <p:cTn id="84" dur="500"/>
                                        <p:tgtEl>
                                          <p:spTgt spid="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8">
                                            <p:txEl>
                                              <p:pRg st="3" end="3"/>
                                            </p:txEl>
                                          </p:spTgt>
                                        </p:tgtEl>
                                        <p:attrNameLst>
                                          <p:attrName>style.visibility</p:attrName>
                                        </p:attrNameLst>
                                      </p:cBhvr>
                                      <p:to>
                                        <p:strVal val="visible"/>
                                      </p:to>
                                    </p:set>
                                    <p:animEffect transition="in" filter="wipe(left)">
                                      <p:cBhvr>
                                        <p:cTn id="89" dur="500"/>
                                        <p:tgtEl>
                                          <p:spTgt spid="48">
                                            <p:txEl>
                                              <p:pRg st="3" end="3"/>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left)">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left)">
                                      <p:cBhvr>
                                        <p:cTn id="99" dur="500"/>
                                        <p:tgtEl>
                                          <p:spTgt spid="1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wipe(left)">
                                      <p:cBhvr>
                                        <p:cTn id="104" dur="500"/>
                                        <p:tgtEl>
                                          <p:spTgt spid="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wipe(left)">
                                      <p:cBhvr>
                                        <p:cTn id="109" dur="500"/>
                                        <p:tgtEl>
                                          <p:spTgt spid="1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wipe(left)">
                                      <p:cBhvr>
                                        <p:cTn id="114" dur="500"/>
                                        <p:tgtEl>
                                          <p:spTgt spid="2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wipe(left)">
                                      <p:cBhvr>
                                        <p:cTn id="119" dur="500"/>
                                        <p:tgtEl>
                                          <p:spTgt spid="1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left)">
                                      <p:cBhvr>
                                        <p:cTn id="124" dur="500"/>
                                        <p:tgtEl>
                                          <p:spTgt spid="2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wipe(left)">
                                      <p:cBhvr>
                                        <p:cTn id="129" dur="500"/>
                                        <p:tgtEl>
                                          <p:spTgt spid="13"/>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wipe(left)">
                                      <p:cBhvr>
                                        <p:cTn id="134" dur="500"/>
                                        <p:tgtEl>
                                          <p:spTgt spid="2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wipe(left)">
                                      <p:cBhvr>
                                        <p:cTn id="139" dur="500"/>
                                        <p:tgtEl>
                                          <p:spTgt spid="14"/>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1"/>
                                        </p:tgtEl>
                                        <p:attrNameLst>
                                          <p:attrName>style.visibility</p:attrName>
                                        </p:attrNameLst>
                                      </p:cBhvr>
                                      <p:to>
                                        <p:strVal val="visible"/>
                                      </p:to>
                                    </p:set>
                                    <p:animEffect transition="in" filter="wipe(left)">
                                      <p:cBhvr>
                                        <p:cTn id="144" dur="500"/>
                                        <p:tgtEl>
                                          <p:spTgt spid="21"/>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5"/>
                                        </p:tgtEl>
                                        <p:attrNameLst>
                                          <p:attrName>style.visibility</p:attrName>
                                        </p:attrNameLst>
                                      </p:cBhvr>
                                      <p:to>
                                        <p:strVal val="visible"/>
                                      </p:to>
                                    </p:set>
                                    <p:animEffect transition="in" filter="wipe(left)">
                                      <p:cBhvr>
                                        <p:cTn id="149" dur="500"/>
                                        <p:tgtEl>
                                          <p:spTgt spid="15"/>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24"/>
                                        </p:tgtEl>
                                        <p:attrNameLst>
                                          <p:attrName>style.visibility</p:attrName>
                                        </p:attrNameLst>
                                      </p:cBhvr>
                                      <p:to>
                                        <p:strVal val="visible"/>
                                      </p:to>
                                    </p:set>
                                    <p:animEffect transition="in" filter="wipe(left)">
                                      <p:cBhvr>
                                        <p:cTn id="154" dur="500"/>
                                        <p:tgtEl>
                                          <p:spTgt spid="2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16"/>
                                        </p:tgtEl>
                                        <p:attrNameLst>
                                          <p:attrName>style.visibility</p:attrName>
                                        </p:attrNameLst>
                                      </p:cBhvr>
                                      <p:to>
                                        <p:strVal val="visible"/>
                                      </p:to>
                                    </p:set>
                                    <p:animEffect transition="in" filter="wipe(left)">
                                      <p:cBhvr>
                                        <p:cTn id="159" dur="500"/>
                                        <p:tgtEl>
                                          <p:spTgt spid="16"/>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wipe(left)">
                                      <p:cBhvr>
                                        <p:cTn id="16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 grpId="0"/>
      <p:bldP spid="5" grpId="0"/>
      <p:bldP spid="6" grpId="0"/>
      <p:bldP spid="7" grpId="0"/>
      <p:bldP spid="8" grpId="0"/>
      <p:bldP spid="9" grpId="0"/>
      <p:bldP spid="10" grpId="0"/>
      <p:bldP spid="11" grpId="0"/>
      <p:bldP spid="12" grpId="0"/>
      <p:bldP spid="13" grpId="0"/>
      <p:bldP spid="14" grpId="0"/>
      <p:bldP spid="15" grpId="0"/>
      <p:bldP spid="16" grpId="0"/>
      <p:bldP spid="17" grpId="0" animBg="1"/>
      <p:bldP spid="18" grpId="0" animBg="1"/>
      <p:bldP spid="20" grpId="0" animBg="1"/>
      <p:bldP spid="21" grpId="0" animBg="1"/>
      <p:bldP spid="26" grpId="0"/>
      <p:bldP spid="27" grpId="0"/>
      <p:bldP spid="28" grpId="0"/>
      <p:bldP spid="3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原码一位乘法硬件实现</a:t>
            </a:r>
            <a:endParaRPr lang="zh-CN" altLang="en-US" dirty="0"/>
          </a:p>
        </p:txBody>
      </p:sp>
      <p:sp>
        <p:nvSpPr>
          <p:cNvPr id="3" name="内容占位符 2"/>
          <p:cNvSpPr>
            <a:spLocks noGrp="1"/>
          </p:cNvSpPr>
          <p:nvPr>
            <p:ph idx="1"/>
          </p:nvPr>
        </p:nvSpPr>
        <p:spPr>
          <a:xfrm>
            <a:off x="6184900" y="1247563"/>
            <a:ext cx="5689600" cy="5447965"/>
          </a:xfrm>
        </p:spPr>
        <p:txBody>
          <a:bodyPr>
            <a:normAutofit fontScale="92500" lnSpcReduction="10000"/>
          </a:bodyPr>
          <a:lstStyle/>
          <a:p>
            <a:r>
              <a:rPr lang="zh-CN" altLang="en-US" sz="2400" b="1" dirty="0">
                <a:cs typeface="Times New Roman" panose="02020603050405020304" pitchFamily="18" charset="0"/>
              </a:rPr>
              <a:t>核心运算</a:t>
            </a:r>
            <a:endParaRPr lang="en-US" altLang="zh-CN" sz="2400" b="1" dirty="0">
              <a:cs typeface="Times New Roman" panose="02020603050405020304" pitchFamily="18" charset="0"/>
            </a:endParaRPr>
          </a:p>
          <a:p>
            <a:pPr lvl="1"/>
            <a:r>
              <a:rPr lang="zh-CN" altLang="en-US" dirty="0">
                <a:solidFill>
                  <a:srgbClr val="C00000"/>
                </a:solidFill>
                <a:cs typeface="Times New Roman" panose="02020603050405020304" pitchFamily="18" charset="0"/>
              </a:rPr>
              <a:t>累加 </a:t>
            </a:r>
            <a:r>
              <a:rPr lang="en-US" altLang="zh-CN" dirty="0">
                <a:solidFill>
                  <a:srgbClr val="C00000"/>
                </a:solidFill>
                <a:cs typeface="Times New Roman" panose="02020603050405020304" pitchFamily="18" charset="0"/>
              </a:rPr>
              <a:t>∑ </a:t>
            </a:r>
            <a:r>
              <a:rPr lang="en-US" altLang="zh-CN" b="1" kern="1500" dirty="0">
                <a:solidFill>
                  <a:srgbClr val="C00000"/>
                </a:solidFill>
                <a:cs typeface="Segoe UI Black" panose="020B0A02040204020203" pitchFamily="34" charset="0"/>
              </a:rPr>
              <a:t>= </a:t>
            </a:r>
            <a:r>
              <a:rPr lang="en-US" altLang="zh-CN" dirty="0">
                <a:solidFill>
                  <a:srgbClr val="C00000"/>
                </a:solidFill>
                <a:cs typeface="Times New Roman" panose="02020603050405020304" pitchFamily="18" charset="0"/>
              </a:rPr>
              <a:t>∑ </a:t>
            </a:r>
            <a:r>
              <a:rPr lang="en-US" altLang="zh-CN" b="1" kern="1500" dirty="0">
                <a:solidFill>
                  <a:srgbClr val="C00000"/>
                </a:solidFill>
                <a:cs typeface="Segoe UI Black" panose="020B0A02040204020203" pitchFamily="34" charset="0"/>
              </a:rPr>
              <a:t>+ 0    </a:t>
            </a:r>
            <a:r>
              <a:rPr lang="en-US" altLang="zh-CN" dirty="0">
                <a:cs typeface="Times New Roman" panose="02020603050405020304" pitchFamily="18" charset="0"/>
              </a:rPr>
              <a:t>∑ </a:t>
            </a:r>
            <a:r>
              <a:rPr lang="en-US" altLang="zh-CN" b="1" kern="1500" dirty="0">
                <a:cs typeface="Segoe UI Black" panose="020B0A02040204020203" pitchFamily="34" charset="0"/>
              </a:rPr>
              <a:t>= </a:t>
            </a:r>
            <a:r>
              <a:rPr lang="en-US" altLang="zh-CN" dirty="0">
                <a:cs typeface="Times New Roman" panose="02020603050405020304" pitchFamily="18" charset="0"/>
              </a:rPr>
              <a:t>∑ </a:t>
            </a:r>
            <a:r>
              <a:rPr lang="en-US" altLang="zh-CN" b="1" kern="1500" dirty="0">
                <a:cs typeface="Segoe UI Black" panose="020B0A02040204020203" pitchFamily="34" charset="0"/>
              </a:rPr>
              <a:t>+ X</a:t>
            </a:r>
            <a:endParaRPr lang="en-US" altLang="zh-CN" kern="1500" dirty="0">
              <a:cs typeface="Segoe UI Black" panose="020B0A02040204020203" pitchFamily="34" charset="0"/>
            </a:endParaRPr>
          </a:p>
          <a:p>
            <a:pPr lvl="1"/>
            <a:r>
              <a:rPr lang="zh-CN" altLang="en-US" dirty="0">
                <a:solidFill>
                  <a:srgbClr val="C00000"/>
                </a:solidFill>
                <a:cs typeface="Times New Roman" panose="02020603050405020304" pitchFamily="18" charset="0"/>
              </a:rPr>
              <a:t>逻辑右移  </a:t>
            </a:r>
            <a:r>
              <a:rPr lang="en-US" altLang="zh-CN" dirty="0">
                <a:solidFill>
                  <a:srgbClr val="C00000"/>
                </a:solidFill>
                <a:cs typeface="Times New Roman" panose="02020603050405020304" pitchFamily="18" charset="0"/>
              </a:rPr>
              <a:t>∑ </a:t>
            </a:r>
            <a:r>
              <a:rPr lang="en-US" altLang="zh-CN" b="1" kern="1500" dirty="0">
                <a:solidFill>
                  <a:srgbClr val="C00000"/>
                </a:solidFill>
                <a:cs typeface="Segoe UI Black" panose="020B0A02040204020203" pitchFamily="34" charset="0"/>
              </a:rPr>
              <a:t>= </a:t>
            </a:r>
            <a:r>
              <a:rPr lang="en-US" altLang="zh-CN" dirty="0">
                <a:solidFill>
                  <a:srgbClr val="C00000"/>
                </a:solidFill>
                <a:cs typeface="Times New Roman" panose="02020603050405020304" pitchFamily="18" charset="0"/>
              </a:rPr>
              <a:t>∑ / 2</a:t>
            </a:r>
            <a:endParaRPr lang="en-US" altLang="zh-CN" dirty="0">
              <a:solidFill>
                <a:srgbClr val="C00000"/>
              </a:solidFill>
              <a:cs typeface="Times New Roman" panose="02020603050405020304" pitchFamily="18" charset="0"/>
            </a:endParaRPr>
          </a:p>
          <a:p>
            <a:r>
              <a:rPr lang="zh-CN" altLang="en-US" sz="2400" b="1" dirty="0">
                <a:cs typeface="Times New Roman" panose="02020603050405020304" pitchFamily="18" charset="0"/>
              </a:rPr>
              <a:t>分支合并</a:t>
            </a:r>
            <a:endParaRPr lang="en-US" altLang="zh-CN" sz="2400" b="1" dirty="0">
              <a:cs typeface="Times New Roman" panose="02020603050405020304" pitchFamily="18" charset="0"/>
            </a:endParaRPr>
          </a:p>
          <a:p>
            <a:pPr lvl="1"/>
            <a:r>
              <a:rPr lang="zh-CN" altLang="en-US" dirty="0">
                <a:cs typeface="Times New Roman" panose="02020603050405020304" pitchFamily="18" charset="0"/>
              </a:rPr>
              <a:t>累加 </a:t>
            </a:r>
            <a:r>
              <a:rPr lang="en-US" altLang="zh-CN" dirty="0">
                <a:cs typeface="Times New Roman" panose="02020603050405020304" pitchFamily="18" charset="0"/>
              </a:rPr>
              <a:t>∑ </a:t>
            </a:r>
            <a:r>
              <a:rPr lang="en-US" altLang="zh-CN" b="1" kern="1500" dirty="0">
                <a:cs typeface="Segoe UI Black" panose="020B0A02040204020203" pitchFamily="34" charset="0"/>
              </a:rPr>
              <a:t>= </a:t>
            </a:r>
            <a:r>
              <a:rPr lang="en-US" altLang="zh-CN" dirty="0">
                <a:cs typeface="Times New Roman" panose="02020603050405020304" pitchFamily="18" charset="0"/>
              </a:rPr>
              <a:t>∑ </a:t>
            </a:r>
            <a:r>
              <a:rPr lang="en-US" altLang="zh-CN" b="1" kern="1500" dirty="0">
                <a:cs typeface="Segoe UI Black" panose="020B0A02040204020203" pitchFamily="34" charset="0"/>
              </a:rPr>
              <a:t>+</a:t>
            </a:r>
            <a:r>
              <a:rPr lang="en-US" altLang="zh-CN" b="1" kern="1500" dirty="0" err="1">
                <a:cs typeface="Segoe UI Black" panose="020B0A02040204020203" pitchFamily="34" charset="0"/>
              </a:rPr>
              <a:t>Y</a:t>
            </a:r>
            <a:r>
              <a:rPr lang="en-US" altLang="zh-CN" b="1" kern="1500" baseline="-25000" dirty="0" err="1">
                <a:cs typeface="Segoe UI Black" panose="020B0A02040204020203" pitchFamily="34" charset="0"/>
              </a:rPr>
              <a:t>n-i</a:t>
            </a:r>
            <a:r>
              <a:rPr lang="en-US" altLang="zh-CN" b="1" kern="1500" dirty="0" err="1">
                <a:cs typeface="Segoe UI Black" panose="020B0A02040204020203" pitchFamily="34" charset="0"/>
              </a:rPr>
              <a:t>X</a:t>
            </a:r>
            <a:r>
              <a:rPr lang="en-US" altLang="zh-CN" b="1" kern="1500" dirty="0">
                <a:cs typeface="Segoe UI Black" panose="020B0A02040204020203" pitchFamily="34" charset="0"/>
              </a:rPr>
              <a:t>     </a:t>
            </a:r>
            <a:r>
              <a:rPr lang="zh-CN" altLang="en-US" b="1" kern="1500" dirty="0">
                <a:cs typeface="Segoe UI Black" panose="020B0A02040204020203" pitchFamily="34" charset="0"/>
              </a:rPr>
              <a:t>节约多路选择器</a:t>
            </a:r>
            <a:endParaRPr lang="en-US" altLang="zh-CN" b="1" kern="1500" dirty="0">
              <a:cs typeface="Segoe UI Black" panose="020B0A02040204020203" pitchFamily="34" charset="0"/>
            </a:endParaRPr>
          </a:p>
          <a:p>
            <a:r>
              <a:rPr lang="zh-CN" altLang="en-US" sz="2400" b="1" dirty="0">
                <a:cs typeface="Times New Roman" panose="02020603050405020304" pitchFamily="18" charset="0"/>
              </a:rPr>
              <a:t>减少寄存器访问</a:t>
            </a:r>
            <a:endParaRPr lang="en-US" altLang="zh-CN" sz="2400" b="1" dirty="0">
              <a:cs typeface="Times New Roman" panose="02020603050405020304" pitchFamily="18" charset="0"/>
            </a:endParaRPr>
          </a:p>
          <a:p>
            <a:pPr lvl="1"/>
            <a:r>
              <a:rPr lang="zh-CN" altLang="en-US" dirty="0">
                <a:cs typeface="Times New Roman" panose="02020603050405020304" pitchFamily="18" charset="0"/>
              </a:rPr>
              <a:t> </a:t>
            </a:r>
            <a:r>
              <a:rPr lang="en-US" altLang="zh-CN" dirty="0">
                <a:cs typeface="Times New Roman" panose="02020603050405020304" pitchFamily="18" charset="0"/>
              </a:rPr>
              <a:t>∑ = (∑ +</a:t>
            </a:r>
            <a:r>
              <a:rPr lang="en-US" altLang="zh-CN" dirty="0" err="1">
                <a:cs typeface="Times New Roman" panose="02020603050405020304" pitchFamily="18" charset="0"/>
              </a:rPr>
              <a:t>Y</a:t>
            </a:r>
            <a:r>
              <a:rPr lang="en-US" altLang="zh-CN" baseline="-25000" dirty="0" err="1">
                <a:cs typeface="Times New Roman" panose="02020603050405020304" pitchFamily="18" charset="0"/>
              </a:rPr>
              <a:t>n-i</a:t>
            </a:r>
            <a:r>
              <a:rPr lang="en-US" altLang="zh-CN" dirty="0" err="1">
                <a:cs typeface="Times New Roman" panose="02020603050405020304" pitchFamily="18" charset="0"/>
              </a:rPr>
              <a:t>X</a:t>
            </a:r>
            <a:r>
              <a:rPr lang="en-US" altLang="zh-CN" dirty="0">
                <a:cs typeface="Times New Roman" panose="02020603050405020304" pitchFamily="18" charset="0"/>
              </a:rPr>
              <a:t>)/2</a:t>
            </a:r>
            <a:endParaRPr lang="en-US" altLang="zh-CN" dirty="0">
              <a:cs typeface="Times New Roman" panose="02020603050405020304" pitchFamily="18" charset="0"/>
            </a:endParaRPr>
          </a:p>
          <a:p>
            <a:pPr lvl="1"/>
            <a:r>
              <a:rPr lang="zh-CN" altLang="en-US" dirty="0">
                <a:cs typeface="Times New Roman" panose="02020603050405020304" pitchFamily="18" charset="0"/>
              </a:rPr>
              <a:t>先移位再锁存，提升速度</a:t>
            </a:r>
            <a:endParaRPr lang="en-US" altLang="zh-CN" dirty="0">
              <a:cs typeface="Times New Roman" panose="02020603050405020304" pitchFamily="18" charset="0"/>
            </a:endParaRPr>
          </a:p>
          <a:p>
            <a:r>
              <a:rPr lang="zh-CN" altLang="en-US" b="1" dirty="0">
                <a:cs typeface="Times New Roman" panose="02020603050405020304" pitchFamily="18" charset="0"/>
              </a:rPr>
              <a:t>运算计数控制</a:t>
            </a:r>
            <a:endParaRPr lang="en-US" altLang="zh-CN" b="1" dirty="0">
              <a:cs typeface="Times New Roman" panose="02020603050405020304" pitchFamily="18" charset="0"/>
            </a:endParaRPr>
          </a:p>
          <a:p>
            <a:pPr lvl="1"/>
            <a:r>
              <a:rPr lang="zh-CN" altLang="en-US" sz="2100" dirty="0">
                <a:cs typeface="Times New Roman" panose="02020603050405020304" pitchFamily="18" charset="0"/>
              </a:rPr>
              <a:t>简单状态机控制，计数器比较</a:t>
            </a:r>
            <a:endParaRPr lang="en-US" altLang="zh-CN" sz="2100" dirty="0">
              <a:cs typeface="Times New Roman" panose="02020603050405020304" pitchFamily="18" charset="0"/>
            </a:endParaRPr>
          </a:p>
          <a:p>
            <a:pPr lvl="1"/>
            <a:endParaRPr lang="en-US" altLang="zh-CN" b="1" kern="1500" dirty="0">
              <a:cs typeface="Segoe UI Black" panose="020B0A02040204020203" pitchFamily="34" charset="0"/>
            </a:endParaRPr>
          </a:p>
          <a:p>
            <a:endParaRPr lang="en-US" altLang="zh-CN" sz="2400" b="1" dirty="0">
              <a:cs typeface="Times New Roman" panose="02020603050405020304" pitchFamily="18" charset="0"/>
            </a:endParaRPr>
          </a:p>
          <a:p>
            <a:endParaRPr lang="en-US" altLang="zh-CN" sz="2400" b="1" dirty="0">
              <a:cs typeface="Times New Roman" panose="02020603050405020304" pitchFamily="18" charset="0"/>
            </a:endParaRPr>
          </a:p>
          <a:p>
            <a:endParaRPr lang="en-US" altLang="zh-CN" sz="2800" b="1" dirty="0">
              <a:cs typeface="Times New Roman" panose="02020603050405020304" pitchFamily="18" charset="0"/>
            </a:endParaRPr>
          </a:p>
          <a:p>
            <a:pPr lvl="1"/>
            <a:endParaRPr lang="en-US" altLang="zh-CN" kern="1500" dirty="0">
              <a:solidFill>
                <a:srgbClr val="C00000"/>
              </a:solidFill>
              <a:cs typeface="Segoe UI Black" panose="020B0A02040204020203" pitchFamily="34" charset="0"/>
            </a:endParaRPr>
          </a:p>
          <a:p>
            <a:endParaRPr lang="en-US" altLang="zh-CN" sz="2400" kern="15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a:p>
            <a:endParaRPr lang="en-US" altLang="zh-CN" sz="2400" kern="15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a:p>
            <a:endParaRPr lang="en-US" altLang="zh-CN" sz="2400" b="1" kern="15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a:p>
            <a:endParaRPr lang="zh-CN" altLang="en-US" sz="2400" dirty="0"/>
          </a:p>
        </p:txBody>
      </p:sp>
      <p:pic>
        <p:nvPicPr>
          <p:cNvPr id="4" name="图片 3"/>
          <p:cNvPicPr>
            <a:picLocks noChangeAspect="1"/>
          </p:cNvPicPr>
          <p:nvPr/>
        </p:nvPicPr>
        <p:blipFill>
          <a:blip r:embed="rId1"/>
          <a:stretch>
            <a:fillRect/>
          </a:stretch>
        </p:blipFill>
        <p:spPr>
          <a:xfrm>
            <a:off x="1031975" y="1069830"/>
            <a:ext cx="4195109" cy="5320899"/>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原码一位乘法硬件实现</a:t>
            </a:r>
            <a:endParaRPr lang="zh-CN" altLang="en-US" dirty="0"/>
          </a:p>
        </p:txBody>
      </p:sp>
      <p:sp>
        <p:nvSpPr>
          <p:cNvPr id="52" name="Text Box 57"/>
          <p:cNvSpPr txBox="1">
            <a:spLocks noChangeArrowheads="1"/>
          </p:cNvSpPr>
          <p:nvPr/>
        </p:nvSpPr>
        <p:spPr bwMode="auto">
          <a:xfrm>
            <a:off x="2479664" y="5726656"/>
            <a:ext cx="8990009" cy="49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en-US" altLang="zh-CN" sz="2400" b="1" dirty="0">
                <a:solidFill>
                  <a:srgbClr val="C00000"/>
                </a:solidFill>
                <a:ea typeface="微软雅黑" panose="020B0503020204020204" pitchFamily="34" charset="-122"/>
              </a:rPr>
              <a:t>∑ </a:t>
            </a:r>
            <a:r>
              <a:rPr lang="en-US" altLang="zh-CN" sz="2400" b="1" i="0" u="none" dirty="0">
                <a:solidFill>
                  <a:srgbClr val="C00000"/>
                </a:solidFill>
                <a:ea typeface="微软雅黑" panose="020B0503020204020204" pitchFamily="34" charset="-122"/>
              </a:rPr>
              <a:t>= ( ∑+</a:t>
            </a:r>
            <a:r>
              <a:rPr lang="en-US" altLang="zh-CN" sz="2400" b="1" i="0" u="none" dirty="0" err="1">
                <a:solidFill>
                  <a:srgbClr val="C00000"/>
                </a:solidFill>
                <a:ea typeface="微软雅黑" panose="020B0503020204020204" pitchFamily="34" charset="-122"/>
              </a:rPr>
              <a:t>Y</a:t>
            </a:r>
            <a:r>
              <a:rPr lang="en-US" altLang="zh-CN" sz="2400" b="1" i="0" u="none" baseline="-25000" dirty="0" err="1">
                <a:solidFill>
                  <a:srgbClr val="C00000"/>
                </a:solidFill>
                <a:ea typeface="微软雅黑" panose="020B0503020204020204" pitchFamily="34" charset="-122"/>
              </a:rPr>
              <a:t>n-i</a:t>
            </a:r>
            <a:r>
              <a:rPr lang="en-US" altLang="zh-CN" sz="2400" b="1" i="0" u="none" baseline="-25000" dirty="0">
                <a:solidFill>
                  <a:srgbClr val="C00000"/>
                </a:solidFill>
                <a:ea typeface="微软雅黑" panose="020B0503020204020204" pitchFamily="34" charset="-122"/>
              </a:rPr>
              <a:t> </a:t>
            </a:r>
            <a:r>
              <a:rPr lang="en-US" altLang="zh-CN" sz="2400" b="1" i="0" u="none" dirty="0">
                <a:solidFill>
                  <a:srgbClr val="C00000"/>
                </a:solidFill>
                <a:latin typeface="Arial" panose="020B0604020202020204" pitchFamily="34" charset="0"/>
                <a:ea typeface="微软雅黑" panose="020B0503020204020204" pitchFamily="34" charset="-122"/>
              </a:rPr>
              <a:t>|</a:t>
            </a:r>
            <a:r>
              <a:rPr lang="en-US" altLang="zh-CN" sz="2400" b="1" i="0" u="none" dirty="0">
                <a:solidFill>
                  <a:srgbClr val="C00000"/>
                </a:solidFill>
                <a:ea typeface="微软雅黑" panose="020B0503020204020204" pitchFamily="34" charset="-122"/>
              </a:rPr>
              <a:t>X| </a:t>
            </a:r>
            <a:r>
              <a:rPr lang="zh-CN" altLang="en-US" sz="2400" b="1" i="0" u="none" dirty="0">
                <a:solidFill>
                  <a:srgbClr val="C00000"/>
                </a:solidFill>
                <a:ea typeface="微软雅黑" panose="020B0503020204020204" pitchFamily="34" charset="-122"/>
              </a:rPr>
              <a:t>）</a:t>
            </a:r>
            <a:r>
              <a:rPr lang="en-US" altLang="zh-CN" sz="2400" b="1" i="0" u="none" dirty="0">
                <a:solidFill>
                  <a:srgbClr val="C00000"/>
                </a:solidFill>
                <a:ea typeface="微软雅黑" panose="020B0503020204020204" pitchFamily="34" charset="-122"/>
              </a:rPr>
              <a:t> </a:t>
            </a:r>
            <a:r>
              <a:rPr lang="en-US" altLang="zh-CN" sz="2400" b="1" i="0" u="none" dirty="0">
                <a:solidFill>
                  <a:srgbClr val="C00000"/>
                </a:solidFill>
                <a:latin typeface="Arial" panose="020B0604020202020204" pitchFamily="34" charset="0"/>
                <a:ea typeface="微软雅黑" panose="020B0503020204020204" pitchFamily="34" charset="-122"/>
              </a:rPr>
              <a:t>/ 2      </a:t>
            </a:r>
            <a:r>
              <a:rPr lang="zh-CN" altLang="en-US" sz="2400" b="1" dirty="0">
                <a:solidFill>
                  <a:srgbClr val="C00000"/>
                </a:solidFill>
                <a:latin typeface="Arial" panose="020B0604020202020204" pitchFamily="34" charset="0"/>
                <a:ea typeface="微软雅黑" panose="020B0503020204020204" pitchFamily="34" charset="-122"/>
              </a:rPr>
              <a:t>连同进位位</a:t>
            </a:r>
            <a:r>
              <a:rPr lang="zh-CN" altLang="en-US" sz="2400" b="1" i="0" u="none" dirty="0">
                <a:solidFill>
                  <a:srgbClr val="C00000"/>
                </a:solidFill>
                <a:latin typeface="Arial" panose="020B0604020202020204" pitchFamily="34" charset="0"/>
                <a:ea typeface="微软雅黑" panose="020B0503020204020204" pitchFamily="34" charset="-122"/>
              </a:rPr>
              <a:t>右移</a:t>
            </a:r>
            <a:endParaRPr lang="en-US" altLang="zh-CN" sz="2400" b="1" i="0" u="none" dirty="0">
              <a:solidFill>
                <a:srgbClr val="C00000"/>
              </a:solidFill>
              <a:ea typeface="微软雅黑" panose="020B0503020204020204" pitchFamily="34" charset="-122"/>
            </a:endParaRPr>
          </a:p>
        </p:txBody>
      </p:sp>
      <p:grpSp>
        <p:nvGrpSpPr>
          <p:cNvPr id="134" name="组合 133"/>
          <p:cNvGrpSpPr/>
          <p:nvPr/>
        </p:nvGrpSpPr>
        <p:grpSpPr>
          <a:xfrm>
            <a:off x="1586274" y="2759474"/>
            <a:ext cx="3452447" cy="398271"/>
            <a:chOff x="6838211" y="2642244"/>
            <a:chExt cx="3452447" cy="398271"/>
          </a:xfrm>
        </p:grpSpPr>
        <p:sp>
          <p:nvSpPr>
            <p:cNvPr id="65" name="Text Box 3"/>
            <p:cNvSpPr txBox="1">
              <a:spLocks noChangeArrowheads="1"/>
            </p:cNvSpPr>
            <p:nvPr/>
          </p:nvSpPr>
          <p:spPr bwMode="auto">
            <a:xfrm>
              <a:off x="6931095" y="2642244"/>
              <a:ext cx="3329684" cy="398271"/>
            </a:xfrm>
            <a:prstGeom prst="rect">
              <a:avLst/>
            </a:prstGeom>
            <a:solidFill>
              <a:schemeClr val="accent4">
                <a:lumMod val="20000"/>
                <a:lumOff val="80000"/>
              </a:schemeClr>
            </a:solidFill>
            <a:ln w="19050" cmpd="sng">
              <a:solidFill>
                <a:schemeClr val="tx1"/>
              </a:solidFill>
              <a:miter lim="800000"/>
            </a:ln>
            <a:effectLst>
              <a:outerShdw blurRad="50800" dist="38100" dir="5400000" algn="t" rotWithShape="0">
                <a:prstClr val="black">
                  <a:alpha val="40000"/>
                </a:prstClr>
              </a:outerShdw>
            </a:effectLst>
          </p:spPr>
          <p:txBody>
            <a:bodyPr lIns="0" tIns="7200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endParaRPr lang="zh-CN" altLang="en-US" sz="1400" i="0" u="none"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矩形 65"/>
            <p:cNvSpPr/>
            <p:nvPr/>
          </p:nvSpPr>
          <p:spPr>
            <a:xfrm>
              <a:off x="6838211" y="2690822"/>
              <a:ext cx="3452447" cy="289310"/>
            </a:xfrm>
            <a:prstGeom prst="rect">
              <a:avLst/>
            </a:prstGeom>
            <a:noFill/>
            <a:effectLst/>
          </p:spPr>
          <p:txBody>
            <a:bodyPr wrap="square" lIns="0" rIns="0">
              <a:spAutoFit/>
            </a:bodyPr>
            <a:lstStyle/>
            <a:p>
              <a:pPr marL="342900" indent="-342900" algn="ctr">
                <a:lnSpc>
                  <a:spcPct val="80000"/>
                </a:lnSpc>
                <a:spcBef>
                  <a:spcPct val="20000"/>
                </a:spcBef>
                <a:buClr>
                  <a:schemeClr val="hlink"/>
                </a:buClr>
                <a:buSzPct val="65000"/>
                <a:defRPr/>
              </a:pPr>
              <a:r>
                <a:rPr lang="en-US" altLang="zh-CN" sz="1600" i="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0">
                  <a:latin typeface="Times New Roman" panose="02020603050405020304" pitchFamily="18" charset="0"/>
                  <a:ea typeface="宋体" panose="02010600030101010101" pitchFamily="2" charset="-122"/>
                  <a:cs typeface="Times New Roman" panose="02020603050405020304" pitchFamily="18" charset="0"/>
                </a:rPr>
                <a:t>C</a:t>
              </a:r>
              <a:r>
                <a:rPr lang="en-US" altLang="zh-CN" sz="1600" b="1" i="0" baseline="-25000">
                  <a:latin typeface="Times New Roman" panose="02020603050405020304" pitchFamily="18" charset="0"/>
                  <a:ea typeface="宋体" panose="02010600030101010101" pitchFamily="2" charset="-122"/>
                  <a:cs typeface="Times New Roman" panose="02020603050405020304" pitchFamily="18" charset="0"/>
                </a:rPr>
                <a:t>out</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和数</a:t>
              </a:r>
              <a:r>
                <a:rPr lang="en-US" altLang="zh-CN" sz="1600" b="1" i="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y</a:t>
              </a:r>
              <a:r>
                <a:rPr lang="en-US" altLang="zh-CN" sz="1600" b="1" i="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逻辑</a:t>
              </a:r>
              <a:r>
                <a:rPr lang="zh-CN" altLang="en-US" sz="1600" b="1" i="0">
                  <a:latin typeface="Times New Roman" panose="02020603050405020304" pitchFamily="18" charset="0"/>
                  <a:ea typeface="宋体" panose="02010600030101010101" pitchFamily="2" charset="-122"/>
                  <a:cs typeface="Times New Roman" panose="02020603050405020304" pitchFamily="18" charset="0"/>
                </a:rPr>
                <a:t>右移</a:t>
              </a:r>
              <a:endParaRPr lang="zh-CN" altLang="en-US" sz="1600" b="1" i="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35" name="组合 134"/>
          <p:cNvGrpSpPr/>
          <p:nvPr/>
        </p:nvGrpSpPr>
        <p:grpSpPr>
          <a:xfrm>
            <a:off x="3064766" y="2172724"/>
            <a:ext cx="3152970" cy="857084"/>
            <a:chOff x="8316703" y="2055494"/>
            <a:chExt cx="3152970" cy="857084"/>
          </a:xfrm>
        </p:grpSpPr>
        <p:grpSp>
          <p:nvGrpSpPr>
            <p:cNvPr id="73" name="组合 72"/>
            <p:cNvGrpSpPr/>
            <p:nvPr/>
          </p:nvGrpSpPr>
          <p:grpSpPr>
            <a:xfrm>
              <a:off x="8316703" y="2087386"/>
              <a:ext cx="3152970" cy="825192"/>
              <a:chOff x="3779682" y="2139129"/>
              <a:chExt cx="3015405" cy="789189"/>
            </a:xfrm>
            <a:noFill/>
            <a:effectLst/>
          </p:grpSpPr>
          <p:grpSp>
            <p:nvGrpSpPr>
              <p:cNvPr id="74" name="Group 23"/>
              <p:cNvGrpSpPr/>
              <p:nvPr/>
            </p:nvGrpSpPr>
            <p:grpSpPr bwMode="auto">
              <a:xfrm>
                <a:off x="3779682" y="2139129"/>
                <a:ext cx="2706688" cy="296863"/>
                <a:chOff x="18" y="-21"/>
                <a:chExt cx="1705" cy="187"/>
              </a:xfrm>
              <a:grpFill/>
            </p:grpSpPr>
            <p:sp>
              <p:nvSpPr>
                <p:cNvPr id="76" name="Freeform 31"/>
                <p:cNvSpPr/>
                <p:nvPr/>
              </p:nvSpPr>
              <p:spPr bwMode="auto">
                <a:xfrm>
                  <a:off x="18" y="-15"/>
                  <a:ext cx="1705" cy="181"/>
                </a:xfrm>
                <a:custGeom>
                  <a:avLst/>
                  <a:gdLst>
                    <a:gd name="T0" fmla="*/ 0 w 2438"/>
                    <a:gd name="T1" fmla="*/ 0 h 60"/>
                    <a:gd name="T2" fmla="*/ 0 w 2438"/>
                    <a:gd name="T3" fmla="*/ 42 h 60"/>
                    <a:gd name="T4" fmla="*/ 1328 w 2438"/>
                    <a:gd name="T5" fmla="*/ 42 h 60"/>
                    <a:gd name="T6" fmla="*/ 0 60000 65536"/>
                    <a:gd name="T7" fmla="*/ 0 60000 65536"/>
                    <a:gd name="T8" fmla="*/ 0 60000 65536"/>
                    <a:gd name="T9" fmla="*/ 0 w 2438"/>
                    <a:gd name="T10" fmla="*/ 0 h 60"/>
                    <a:gd name="T11" fmla="*/ 2438 w 2438"/>
                    <a:gd name="T12" fmla="*/ 60 h 60"/>
                  </a:gdLst>
                  <a:ahLst/>
                  <a:cxnLst>
                    <a:cxn ang="T6">
                      <a:pos x="T0" y="T1"/>
                    </a:cxn>
                    <a:cxn ang="T7">
                      <a:pos x="T2" y="T3"/>
                    </a:cxn>
                    <a:cxn ang="T8">
                      <a:pos x="T4" y="T5"/>
                    </a:cxn>
                  </a:cxnLst>
                  <a:rect l="T9" t="T10" r="T11" b="T12"/>
                  <a:pathLst>
                    <a:path w="2438" h="60">
                      <a:moveTo>
                        <a:pt x="0" y="0"/>
                      </a:moveTo>
                      <a:lnTo>
                        <a:pt x="0" y="60"/>
                      </a:lnTo>
                      <a:lnTo>
                        <a:pt x="2438" y="60"/>
                      </a:lnTo>
                    </a:path>
                  </a:pathLst>
                </a:custGeom>
                <a:grpFill/>
                <a:ln w="19050" cmpd="sng">
                  <a:solidFill>
                    <a:schemeClr val="tx1"/>
                  </a:solidFill>
                  <a:round/>
                  <a:headEnd type="triangle" w="lg" len="lg"/>
                </a:ln>
              </p:spPr>
              <p:txBody>
                <a:bodyPr/>
                <a:lstStyle/>
                <a:p>
                  <a:endParaRPr lang="zh-CN" altLang="en-US" sz="14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Line 34"/>
                <p:cNvSpPr>
                  <a:spLocks noChangeShapeType="1"/>
                </p:cNvSpPr>
                <p:nvPr/>
              </p:nvSpPr>
              <p:spPr bwMode="auto">
                <a:xfrm>
                  <a:off x="1534" y="-21"/>
                  <a:ext cx="0" cy="185"/>
                </a:xfrm>
                <a:prstGeom prst="line">
                  <a:avLst/>
                </a:prstGeom>
                <a:grpFill/>
                <a:ln w="19050">
                  <a:solidFill>
                    <a:schemeClr val="tx1"/>
                  </a:solidFill>
                  <a:round/>
                  <a:headEnd type="triangle" w="lg" len="lg"/>
                </a:ln>
              </p:spPr>
              <p:txBody>
                <a:bodyPr/>
                <a:lstStyle/>
                <a:p>
                  <a:endParaRPr lang="zh-CN" altLang="en-US" sz="1400" i="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5" name="Text Box 27"/>
              <p:cNvSpPr txBox="1">
                <a:spLocks noChangeArrowheads="1"/>
              </p:cNvSpPr>
              <p:nvPr/>
            </p:nvSpPr>
            <p:spPr bwMode="auto">
              <a:xfrm>
                <a:off x="5588893" y="2534618"/>
                <a:ext cx="1206194" cy="393700"/>
              </a:xfrm>
              <a:prstGeom prst="rect">
                <a:avLst/>
              </a:prstGeom>
              <a:grp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zh-CN" altLang="en-US" sz="1400" b="0" i="0" u="none" dirty="0">
                    <a:latin typeface="Times New Roman" panose="02020603050405020304" pitchFamily="18" charset="0"/>
                    <a:ea typeface="宋体" panose="02010600030101010101" pitchFamily="2" charset="-122"/>
                    <a:cs typeface="Times New Roman" panose="02020603050405020304" pitchFamily="18" charset="0"/>
                  </a:rPr>
                  <a:t>控制逻辑</a:t>
                </a:r>
                <a:endParaRPr lang="zh-CN" altLang="en-US" sz="1400"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8" name="文本框 77"/>
            <p:cNvSpPr txBox="1"/>
            <p:nvPr/>
          </p:nvSpPr>
          <p:spPr>
            <a:xfrm>
              <a:off x="8340624" y="2055494"/>
              <a:ext cx="372438" cy="289636"/>
            </a:xfrm>
            <a:prstGeom prst="rect">
              <a:avLst/>
            </a:prstGeom>
            <a:noFill/>
            <a:ln>
              <a:noFill/>
            </a:ln>
            <a:effectLst/>
          </p:spPr>
          <p:txBody>
            <a:bodyPr wrap="none" rtlCol="0">
              <a:spAutoFit/>
            </a:bodyPr>
            <a:lstStyle/>
            <a:p>
              <a:r>
                <a:rPr lang="en-US" altLang="zh-CN" sz="1200" i="1" dirty="0" err="1">
                  <a:latin typeface="Times New Roman" panose="02020603050405020304" pitchFamily="18" charset="0"/>
                  <a:ea typeface="宋体" panose="02010600030101010101" pitchFamily="2" charset="-122"/>
                  <a:cs typeface="Times New Roman" panose="02020603050405020304" pitchFamily="18" charset="0"/>
                </a:rPr>
                <a:t>En</a:t>
              </a:r>
              <a:endParaRPr lang="zh-CN" altLang="en-US" sz="1200"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文本框 78"/>
            <p:cNvSpPr txBox="1"/>
            <p:nvPr/>
          </p:nvSpPr>
          <p:spPr>
            <a:xfrm>
              <a:off x="10857658" y="2055615"/>
              <a:ext cx="372438" cy="289636"/>
            </a:xfrm>
            <a:prstGeom prst="rect">
              <a:avLst/>
            </a:prstGeom>
            <a:noFill/>
            <a:ln>
              <a:noFill/>
            </a:ln>
            <a:effectLst/>
          </p:spPr>
          <p:txBody>
            <a:bodyPr wrap="none" rtlCol="0">
              <a:spAutoFit/>
            </a:bodyPr>
            <a:lstStyle/>
            <a:p>
              <a:r>
                <a:rPr lang="en-US" altLang="zh-CN" sz="1200" i="1" dirty="0" err="1">
                  <a:latin typeface="Times New Roman" panose="02020603050405020304" pitchFamily="18" charset="0"/>
                  <a:ea typeface="宋体" panose="02010600030101010101" pitchFamily="2" charset="-122"/>
                  <a:cs typeface="Times New Roman" panose="02020603050405020304" pitchFamily="18" charset="0"/>
                </a:rPr>
                <a:t>En</a:t>
              </a:r>
              <a:endParaRPr lang="zh-CN" altLang="en-US" sz="1200" i="1"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27" name="组合 126"/>
          <p:cNvGrpSpPr/>
          <p:nvPr/>
        </p:nvGrpSpPr>
        <p:grpSpPr>
          <a:xfrm>
            <a:off x="3444782" y="1390865"/>
            <a:ext cx="2449712" cy="830545"/>
            <a:chOff x="8696719" y="1273635"/>
            <a:chExt cx="2449712" cy="830545"/>
          </a:xfrm>
        </p:grpSpPr>
        <p:grpSp>
          <p:nvGrpSpPr>
            <p:cNvPr id="11" name="组合 10"/>
            <p:cNvGrpSpPr/>
            <p:nvPr/>
          </p:nvGrpSpPr>
          <p:grpSpPr>
            <a:xfrm>
              <a:off x="8696719" y="1620252"/>
              <a:ext cx="2449712" cy="483928"/>
              <a:chOff x="8696719" y="1620252"/>
              <a:chExt cx="2449712" cy="483928"/>
            </a:xfrm>
          </p:grpSpPr>
          <p:sp>
            <p:nvSpPr>
              <p:cNvPr id="70" name="Text Box 9"/>
              <p:cNvSpPr txBox="1">
                <a:spLocks noChangeArrowheads="1"/>
              </p:cNvSpPr>
              <p:nvPr/>
            </p:nvSpPr>
            <p:spPr bwMode="auto">
              <a:xfrm>
                <a:off x="9147884" y="1620252"/>
                <a:ext cx="1998547" cy="459799"/>
              </a:xfrm>
              <a:prstGeom prst="rect">
                <a:avLst/>
              </a:prstGeom>
              <a:solidFill>
                <a:srgbClr val="CCFF66"/>
              </a:solidFill>
              <a:ln w="19050" cmpd="sng">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marL="342900" indent="-342900" algn="just">
                  <a:lnSpc>
                    <a:spcPct val="80000"/>
                  </a:lnSpc>
                  <a:spcBef>
                    <a:spcPct val="20000"/>
                  </a:spcBef>
                  <a:buClr>
                    <a:schemeClr val="hlink"/>
                  </a:buClr>
                  <a:buSzPct val="65000"/>
                  <a:defRPr/>
                </a:pPr>
                <a:r>
                  <a:rPr lang="zh-CN" altLang="en-US" sz="1600" b="1" i="0" u="none">
                    <a:latin typeface="微软雅黑" panose="020B0503020204020204" pitchFamily="34" charset="-122"/>
                    <a:ea typeface="微软雅黑" panose="020B0503020204020204" pitchFamily="34" charset="-122"/>
                    <a:cs typeface="Times New Roman" panose="02020603050405020304" pitchFamily="18" charset="0"/>
                  </a:rPr>
                  <a:t>乘数</a:t>
                </a:r>
                <a:r>
                  <a:rPr lang="zh-CN" altLang="en-US" sz="1600" b="0" i="0" u="none">
                    <a:latin typeface="Times New Roman" panose="02020603050405020304" pitchFamily="18" charset="0"/>
                    <a:ea typeface="宋体" panose="02010600030101010101" pitchFamily="2" charset="-122"/>
                    <a:cs typeface="Times New Roman" panose="02020603050405020304" pitchFamily="18" charset="0"/>
                  </a:rPr>
                  <a:t> </a:t>
                </a:r>
                <a:r>
                  <a:rPr lang="en-US" b="1" i="1" u="none">
                    <a:latin typeface="Times New Roman" panose="02020603050405020304" pitchFamily="18" charset="0"/>
                    <a:ea typeface="宋体" panose="02010600030101010101" pitchFamily="2" charset="-122"/>
                    <a:cs typeface="Times New Roman" panose="02020603050405020304" pitchFamily="18" charset="0"/>
                  </a:rPr>
                  <a:t>y</a:t>
                </a:r>
                <a:r>
                  <a:rPr lang="en-US" b="1" i="0" u="none">
                    <a:latin typeface="Times New Roman" panose="02020603050405020304" pitchFamily="18" charset="0"/>
                    <a:ea typeface="宋体" panose="02010600030101010101" pitchFamily="2" charset="-122"/>
                    <a:cs typeface="Times New Roman" panose="02020603050405020304" pitchFamily="18" charset="0"/>
                  </a:rPr>
                  <a:t> </a:t>
                </a:r>
                <a:r>
                  <a:rPr lang="en-US" sz="1600" b="0" i="0" u="none">
                    <a:latin typeface="Times New Roman" panose="02020603050405020304" pitchFamily="18" charset="0"/>
                    <a:ea typeface="宋体" panose="02010600030101010101" pitchFamily="2" charset="-122"/>
                    <a:cs typeface="Times New Roman" panose="02020603050405020304" pitchFamily="18" charset="0"/>
                  </a:rPr>
                  <a:t>  </a:t>
                </a:r>
                <a:r>
                  <a:rPr lang="en-US" sz="1600" b="0" i="0" u="none" baseline="-25000">
                    <a:latin typeface="Times New Roman" panose="02020603050405020304" pitchFamily="18" charset="0"/>
                    <a:ea typeface="宋体" panose="02010600030101010101" pitchFamily="2" charset="-122"/>
                    <a:cs typeface="Times New Roman" panose="02020603050405020304" pitchFamily="18" charset="0"/>
                  </a:rPr>
                  <a:t> </a:t>
                </a:r>
                <a:endParaRPr lang="en-US" sz="1600" i="0" u="none"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等腰三角形 70"/>
              <p:cNvSpPr/>
              <p:nvPr/>
            </p:nvSpPr>
            <p:spPr>
              <a:xfrm rot="5400000">
                <a:off x="9032323" y="1752481"/>
                <a:ext cx="436928" cy="205806"/>
              </a:xfrm>
              <a:prstGeom prst="triangle">
                <a:avLst>
                  <a:gd name="adj" fmla="val 50001"/>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2" name="直接连接符 71"/>
              <p:cNvCxnSpPr/>
              <p:nvPr/>
            </p:nvCxnSpPr>
            <p:spPr>
              <a:xfrm flipH="1">
                <a:off x="8841429" y="1846860"/>
                <a:ext cx="297753" cy="0"/>
              </a:xfrm>
              <a:prstGeom prst="line">
                <a:avLst/>
              </a:prstGeom>
              <a:solidFill>
                <a:schemeClr val="bg1">
                  <a:lumMod val="85000"/>
                </a:schemeClr>
              </a:solidFill>
              <a:ln w="190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8696719" y="1827181"/>
                <a:ext cx="492443" cy="276999"/>
              </a:xfrm>
              <a:prstGeom prst="rect">
                <a:avLst/>
              </a:prstGeom>
              <a:noFill/>
              <a:effectLst/>
            </p:spPr>
            <p:txBody>
              <a:bodyPr wrap="none" rtlCol="0">
                <a:spAutoFit/>
              </a:bodyPr>
              <a:lstStyle/>
              <a:p>
                <a:r>
                  <a:rPr lang="en-US" altLang="zh-CN"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8" name="矩形 87"/>
            <p:cNvSpPr/>
            <p:nvPr/>
          </p:nvSpPr>
          <p:spPr>
            <a:xfrm>
              <a:off x="9698919" y="1273635"/>
              <a:ext cx="473005" cy="353999"/>
            </a:xfrm>
            <a:prstGeom prst="rect">
              <a:avLst/>
            </a:prstGeom>
            <a:effectLst/>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R</a:t>
              </a:r>
              <a:r>
                <a:rPr lang="en-US" altLang="zh-CN" sz="1600" b="1" baseline="-250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600" b="1"/>
            </a:p>
          </p:txBody>
        </p:sp>
      </p:grpSp>
      <p:grpSp>
        <p:nvGrpSpPr>
          <p:cNvPr id="12" name="组合 11"/>
          <p:cNvGrpSpPr/>
          <p:nvPr/>
        </p:nvGrpSpPr>
        <p:grpSpPr>
          <a:xfrm>
            <a:off x="1286876" y="3672625"/>
            <a:ext cx="2014059" cy="664916"/>
            <a:chOff x="6538813" y="3555395"/>
            <a:chExt cx="2014059" cy="664916"/>
          </a:xfrm>
        </p:grpSpPr>
        <p:sp>
          <p:nvSpPr>
            <p:cNvPr id="80" name="任意多边形 79"/>
            <p:cNvSpPr/>
            <p:nvPr/>
          </p:nvSpPr>
          <p:spPr>
            <a:xfrm>
              <a:off x="6574244" y="3555395"/>
              <a:ext cx="1978628" cy="664916"/>
            </a:xfrm>
            <a:custGeom>
              <a:avLst/>
              <a:gdLst>
                <a:gd name="connsiteX0" fmla="*/ 0 w 1892300"/>
                <a:gd name="connsiteY0" fmla="*/ 800100 h 800100"/>
                <a:gd name="connsiteX1" fmla="*/ 387350 w 1892300"/>
                <a:gd name="connsiteY1" fmla="*/ 0 h 800100"/>
                <a:gd name="connsiteX2" fmla="*/ 1520825 w 1892300"/>
                <a:gd name="connsiteY2" fmla="*/ 0 h 800100"/>
                <a:gd name="connsiteX3" fmla="*/ 1892300 w 1892300"/>
                <a:gd name="connsiteY3" fmla="*/ 800100 h 800100"/>
                <a:gd name="connsiteX4" fmla="*/ 1035050 w 1892300"/>
                <a:gd name="connsiteY4" fmla="*/ 800100 h 800100"/>
                <a:gd name="connsiteX5" fmla="*/ 933450 w 1892300"/>
                <a:gd name="connsiteY5" fmla="*/ 600075 h 800100"/>
                <a:gd name="connsiteX6" fmla="*/ 828675 w 1892300"/>
                <a:gd name="connsiteY6" fmla="*/ 800100 h 800100"/>
                <a:gd name="connsiteX7" fmla="*/ 0 w 1892300"/>
                <a:gd name="connsiteY7" fmla="*/ 8001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300" h="800100">
                  <a:moveTo>
                    <a:pt x="0" y="800100"/>
                  </a:moveTo>
                  <a:lnTo>
                    <a:pt x="387350" y="0"/>
                  </a:lnTo>
                  <a:lnTo>
                    <a:pt x="1520825" y="0"/>
                  </a:lnTo>
                  <a:lnTo>
                    <a:pt x="1892300" y="800100"/>
                  </a:lnTo>
                  <a:lnTo>
                    <a:pt x="1035050" y="800100"/>
                  </a:lnTo>
                  <a:lnTo>
                    <a:pt x="933450" y="600075"/>
                  </a:lnTo>
                  <a:lnTo>
                    <a:pt x="828675" y="800100"/>
                  </a:lnTo>
                  <a:lnTo>
                    <a:pt x="0" y="800100"/>
                  </a:lnTo>
                  <a:close/>
                </a:path>
              </a:pathLst>
            </a:custGeom>
            <a:solidFill>
              <a:srgbClr val="FF6600"/>
            </a:solidFill>
            <a:ln w="285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6" name="直接连接符 95"/>
            <p:cNvCxnSpPr/>
            <p:nvPr/>
          </p:nvCxnSpPr>
          <p:spPr>
            <a:xfrm flipH="1">
              <a:off x="6538813" y="3833653"/>
              <a:ext cx="243324" cy="0"/>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6712216" y="3685954"/>
              <a:ext cx="382494" cy="353999"/>
            </a:xfrm>
            <a:prstGeom prst="rect">
              <a:avLst/>
            </a:prstGeom>
            <a:effectLst/>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C</a:t>
              </a:r>
              <a:endParaRPr lang="zh-CN" altLang="en-US" sz="1400" b="1" baseline="-25000"/>
            </a:p>
          </p:txBody>
        </p:sp>
        <p:sp>
          <p:nvSpPr>
            <p:cNvPr id="98" name="矩形 97"/>
            <p:cNvSpPr/>
            <p:nvPr/>
          </p:nvSpPr>
          <p:spPr>
            <a:xfrm>
              <a:off x="7159226" y="3653755"/>
              <a:ext cx="800219" cy="338554"/>
            </a:xfrm>
            <a:prstGeom prst="rect">
              <a:avLst/>
            </a:prstGeom>
            <a:effectLst/>
          </p:spPr>
          <p:txBody>
            <a:bodyPr wrap="none">
              <a:spAutoFit/>
            </a:bodyPr>
            <a:lstStyle/>
            <a:p>
              <a:r>
                <a:rPr lang="zh-CN" altLang="en-US" sz="16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加法器</a:t>
              </a:r>
              <a:endParaRPr lang="zh-CN" altLang="en-US" sz="1600" b="1" baseline="-25000">
                <a:solidFill>
                  <a:schemeClr val="bg1"/>
                </a:solidFill>
                <a:latin typeface="微软雅黑" panose="020B0503020204020204" pitchFamily="34" charset="-122"/>
                <a:ea typeface="微软雅黑" panose="020B0503020204020204" pitchFamily="34" charset="-122"/>
              </a:endParaRPr>
            </a:p>
          </p:txBody>
        </p:sp>
      </p:grpSp>
      <p:grpSp>
        <p:nvGrpSpPr>
          <p:cNvPr id="128" name="组合 127"/>
          <p:cNvGrpSpPr/>
          <p:nvPr/>
        </p:nvGrpSpPr>
        <p:grpSpPr>
          <a:xfrm>
            <a:off x="850312" y="1399981"/>
            <a:ext cx="2474601" cy="841939"/>
            <a:chOff x="6102249" y="1282751"/>
            <a:chExt cx="2474601" cy="841939"/>
          </a:xfrm>
        </p:grpSpPr>
        <p:sp>
          <p:nvSpPr>
            <p:cNvPr id="89" name="矩形 88"/>
            <p:cNvSpPr/>
            <p:nvPr/>
          </p:nvSpPr>
          <p:spPr>
            <a:xfrm>
              <a:off x="7502466" y="1282751"/>
              <a:ext cx="473005" cy="353999"/>
            </a:xfrm>
            <a:prstGeom prst="rect">
              <a:avLst/>
            </a:prstGeom>
            <a:effectLst/>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R</a:t>
              </a:r>
              <a:r>
                <a:rPr lang="en-US" altLang="zh-CN" sz="1600" b="1" baseline="-25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600" b="1"/>
            </a:p>
          </p:txBody>
        </p:sp>
        <p:grpSp>
          <p:nvGrpSpPr>
            <p:cNvPr id="10" name="组合 9"/>
            <p:cNvGrpSpPr/>
            <p:nvPr/>
          </p:nvGrpSpPr>
          <p:grpSpPr>
            <a:xfrm>
              <a:off x="6102249" y="1627722"/>
              <a:ext cx="2474601" cy="496968"/>
              <a:chOff x="6102249" y="1627722"/>
              <a:chExt cx="2474601" cy="496968"/>
            </a:xfrm>
          </p:grpSpPr>
          <p:sp>
            <p:nvSpPr>
              <p:cNvPr id="67" name="Text Box 4"/>
              <p:cNvSpPr txBox="1">
                <a:spLocks noChangeArrowheads="1"/>
              </p:cNvSpPr>
              <p:nvPr/>
            </p:nvSpPr>
            <p:spPr bwMode="auto">
              <a:xfrm>
                <a:off x="6576643" y="1627722"/>
                <a:ext cx="2000207" cy="459798"/>
              </a:xfrm>
              <a:prstGeom prst="rect">
                <a:avLst/>
              </a:prstGeom>
              <a:solidFill>
                <a:srgbClr val="CCFF66"/>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just"/>
                <a:r>
                  <a:rPr lang="zh-CN" altLang="en-US" sz="1600" i="0" u="none">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部分积</a:t>
                </a:r>
                <a:r>
                  <a:rPr lang="zh-CN" altLang="en-US" sz="1600" b="0" i="0" u="none">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u="none">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i="0" u="none"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8" name="直接连接符 67"/>
              <p:cNvCxnSpPr/>
              <p:nvPr/>
            </p:nvCxnSpPr>
            <p:spPr>
              <a:xfrm flipH="1">
                <a:off x="6213126" y="1856821"/>
                <a:ext cx="359552" cy="0"/>
              </a:xfrm>
              <a:prstGeom prst="line">
                <a:avLst/>
              </a:prstGeom>
              <a:noFill/>
              <a:ln w="190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102249" y="1847691"/>
                <a:ext cx="492443" cy="276999"/>
              </a:xfrm>
              <a:prstGeom prst="rect">
                <a:avLst/>
              </a:prstGeom>
              <a:noFill/>
              <a:effectLst/>
            </p:spPr>
            <p:txBody>
              <a:bodyPr wrap="none" rtlCol="0">
                <a:spAutoFit/>
              </a:bodyPr>
              <a:lstStyle/>
              <a:p>
                <a:r>
                  <a:rPr lang="en-US" altLang="zh-CN"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 name="等腰三角形 100"/>
              <p:cNvSpPr/>
              <p:nvPr/>
            </p:nvSpPr>
            <p:spPr>
              <a:xfrm rot="5400000">
                <a:off x="6461082" y="1760448"/>
                <a:ext cx="436928" cy="205806"/>
              </a:xfrm>
              <a:prstGeom prst="triangle">
                <a:avLst>
                  <a:gd name="adj" fmla="val 50001"/>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132" name="组合 131"/>
          <p:cNvGrpSpPr/>
          <p:nvPr/>
        </p:nvGrpSpPr>
        <p:grpSpPr>
          <a:xfrm>
            <a:off x="2003404" y="2169332"/>
            <a:ext cx="837054" cy="590013"/>
            <a:chOff x="7255341" y="2052102"/>
            <a:chExt cx="837054" cy="590013"/>
          </a:xfrm>
        </p:grpSpPr>
        <p:cxnSp>
          <p:nvCxnSpPr>
            <p:cNvPr id="53" name="直接箭头连接符 52"/>
            <p:cNvCxnSpPr/>
            <p:nvPr/>
          </p:nvCxnSpPr>
          <p:spPr>
            <a:xfrm flipV="1">
              <a:off x="7568837" y="2091111"/>
              <a:ext cx="0" cy="551004"/>
            </a:xfrm>
            <a:prstGeom prst="straightConnector1">
              <a:avLst/>
            </a:prstGeom>
            <a:noFill/>
            <a:ln w="19050">
              <a:solidFill>
                <a:schemeClr val="tx1"/>
              </a:solidFill>
              <a:round/>
              <a:headEnd type="none" w="lg" len="lg"/>
              <a:tailEnd type="triangle" w="lg" len="lg"/>
            </a:ln>
            <a:effectLst/>
            <a:extLst>
              <a:ext uri="{909E8E84-426E-40DD-AFC4-6F175D3DCCD1}">
                <a14:hiddenFill xmlns:a14="http://schemas.microsoft.com/office/drawing/2010/main">
                  <a:noFill/>
                </a14:hiddenFill>
              </a:ext>
            </a:extLst>
          </p:spPr>
        </p:cxnSp>
        <p:sp>
          <p:nvSpPr>
            <p:cNvPr id="102" name="矩形 101"/>
            <p:cNvSpPr/>
            <p:nvPr/>
          </p:nvSpPr>
          <p:spPr>
            <a:xfrm>
              <a:off x="7255341" y="2276195"/>
              <a:ext cx="333885" cy="321818"/>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400" i="1" baseline="-25000"/>
            </a:p>
          </p:txBody>
        </p:sp>
        <p:sp>
          <p:nvSpPr>
            <p:cNvPr id="107" name="矩形 106"/>
            <p:cNvSpPr/>
            <p:nvPr/>
          </p:nvSpPr>
          <p:spPr>
            <a:xfrm>
              <a:off x="7535832" y="2052102"/>
              <a:ext cx="556563" cy="307777"/>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aseline="-25000">
                  <a:latin typeface="Times New Roman" panose="02020603050405020304" pitchFamily="18" charset="0"/>
                  <a:ea typeface="宋体" panose="02010600030101010101" pitchFamily="2" charset="-122"/>
                  <a:cs typeface="Times New Roman" panose="02020603050405020304" pitchFamily="18" charset="0"/>
                </a:rPr>
                <a:t>new</a:t>
              </a:r>
              <a:endParaRPr lang="zh-CN" altLang="en-US" sz="1400" baseline="-25000"/>
            </a:p>
          </p:txBody>
        </p:sp>
        <p:cxnSp>
          <p:nvCxnSpPr>
            <p:cNvPr id="109" name="直接连接符 108"/>
            <p:cNvCxnSpPr/>
            <p:nvPr/>
          </p:nvCxnSpPr>
          <p:spPr>
            <a:xfrm>
              <a:off x="7526222" y="2417894"/>
              <a:ext cx="93566" cy="93566"/>
            </a:xfrm>
            <a:prstGeom prst="line">
              <a:avLst/>
            </a:prstGeom>
            <a:noFill/>
            <a:ln w="19050" cap="sq">
              <a:solidFill>
                <a:schemeClr val="tx1">
                  <a:lumMod val="95000"/>
                  <a:lumOff val="5000"/>
                </a:schemeClr>
              </a:solidFill>
              <a:tailEnd type="non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33" name="组合 132"/>
          <p:cNvGrpSpPr/>
          <p:nvPr/>
        </p:nvGrpSpPr>
        <p:grpSpPr>
          <a:xfrm>
            <a:off x="4192804" y="2122588"/>
            <a:ext cx="837485" cy="636756"/>
            <a:chOff x="9444741" y="2005358"/>
            <a:chExt cx="837485" cy="636756"/>
          </a:xfrm>
        </p:grpSpPr>
        <p:cxnSp>
          <p:nvCxnSpPr>
            <p:cNvPr id="54" name="直接箭头连接符 53"/>
            <p:cNvCxnSpPr/>
            <p:nvPr/>
          </p:nvCxnSpPr>
          <p:spPr>
            <a:xfrm flipV="1">
              <a:off x="9761984" y="2091109"/>
              <a:ext cx="0" cy="551005"/>
            </a:xfrm>
            <a:prstGeom prst="straightConnector1">
              <a:avLst/>
            </a:prstGeom>
            <a:noFill/>
            <a:ln w="19050">
              <a:solidFill>
                <a:schemeClr val="tx1"/>
              </a:solidFill>
              <a:round/>
              <a:headEnd type="none" w="lg" len="lg"/>
              <a:tailEnd type="triangle" w="lg" len="lg"/>
            </a:ln>
            <a:effectLst/>
            <a:extLst>
              <a:ext uri="{909E8E84-426E-40DD-AFC4-6F175D3DCCD1}">
                <a14:hiddenFill xmlns:a14="http://schemas.microsoft.com/office/drawing/2010/main">
                  <a:noFill/>
                </a14:hiddenFill>
              </a:ext>
            </a:extLst>
          </p:spPr>
        </p:cxnSp>
        <p:sp>
          <p:nvSpPr>
            <p:cNvPr id="103" name="矩形 102"/>
            <p:cNvSpPr/>
            <p:nvPr/>
          </p:nvSpPr>
          <p:spPr>
            <a:xfrm>
              <a:off x="9444741" y="2313935"/>
              <a:ext cx="333885" cy="321818"/>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400" i="1" baseline="-25000"/>
            </a:p>
          </p:txBody>
        </p:sp>
        <p:sp>
          <p:nvSpPr>
            <p:cNvPr id="108" name="矩形 107"/>
            <p:cNvSpPr/>
            <p:nvPr/>
          </p:nvSpPr>
          <p:spPr>
            <a:xfrm>
              <a:off x="9727090" y="2005358"/>
              <a:ext cx="555136" cy="353999"/>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y</a:t>
              </a:r>
              <a:r>
                <a:rPr lang="en-US" altLang="zh-CN" sz="1400" baseline="-25000">
                  <a:latin typeface="Times New Roman" panose="02020603050405020304" pitchFamily="18" charset="0"/>
                  <a:ea typeface="宋体" panose="02010600030101010101" pitchFamily="2" charset="-122"/>
                  <a:cs typeface="Times New Roman" panose="02020603050405020304" pitchFamily="18" charset="0"/>
                </a:rPr>
                <a:t>new</a:t>
              </a:r>
              <a:endParaRPr lang="zh-CN" altLang="en-US" sz="1400" baseline="-25000"/>
            </a:p>
          </p:txBody>
        </p:sp>
        <p:cxnSp>
          <p:nvCxnSpPr>
            <p:cNvPr id="110" name="直接连接符 109"/>
            <p:cNvCxnSpPr/>
            <p:nvPr/>
          </p:nvCxnSpPr>
          <p:spPr>
            <a:xfrm>
              <a:off x="9713745" y="2459090"/>
              <a:ext cx="93566" cy="93566"/>
            </a:xfrm>
            <a:prstGeom prst="line">
              <a:avLst/>
            </a:prstGeom>
            <a:noFill/>
            <a:ln w="19050" cap="sq">
              <a:solidFill>
                <a:schemeClr val="tx1">
                  <a:lumMod val="95000"/>
                  <a:lumOff val="5000"/>
                </a:schemeClr>
              </a:solidFill>
              <a:tailEnd type="non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24" name="组合 123"/>
          <p:cNvGrpSpPr/>
          <p:nvPr/>
        </p:nvGrpSpPr>
        <p:grpSpPr>
          <a:xfrm>
            <a:off x="779114" y="1307477"/>
            <a:ext cx="1537786" cy="3627569"/>
            <a:chOff x="6031051" y="1190247"/>
            <a:chExt cx="1537786" cy="3627569"/>
          </a:xfrm>
        </p:grpSpPr>
        <p:cxnSp>
          <p:nvCxnSpPr>
            <p:cNvPr id="83" name="直接连接符 82"/>
            <p:cNvCxnSpPr/>
            <p:nvPr/>
          </p:nvCxnSpPr>
          <p:spPr>
            <a:xfrm flipV="1">
              <a:off x="7568837" y="1283494"/>
              <a:ext cx="0" cy="334402"/>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6040960" y="1283494"/>
              <a:ext cx="1527877" cy="0"/>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6031051" y="1283494"/>
              <a:ext cx="0" cy="3533166"/>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37341" y="4817816"/>
              <a:ext cx="907990" cy="0"/>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6950308" y="4221973"/>
              <a:ext cx="0" cy="584784"/>
            </a:xfrm>
            <a:prstGeom prst="line">
              <a:avLst/>
            </a:prstGeom>
            <a:noFill/>
            <a:ln w="19050" cap="sq">
              <a:solidFill>
                <a:schemeClr val="tx1"/>
              </a:solidFill>
              <a:headEnd type="triangle" w="lg" len="lg"/>
              <a:tailEnd w="lg" len="lg"/>
            </a:ln>
            <a:effectLst/>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6582383" y="4283792"/>
              <a:ext cx="381836" cy="338554"/>
            </a:xfrm>
            <a:prstGeom prst="rect">
              <a:avLst/>
            </a:prstGeom>
            <a:effectLst/>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600" b="1" baseline="-25000"/>
            </a:p>
          </p:txBody>
        </p:sp>
        <p:sp>
          <p:nvSpPr>
            <p:cNvPr id="105" name="矩形 104"/>
            <p:cNvSpPr/>
            <p:nvPr/>
          </p:nvSpPr>
          <p:spPr>
            <a:xfrm>
              <a:off x="6521774" y="1190247"/>
              <a:ext cx="333885" cy="321818"/>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400" i="1" baseline="-25000"/>
            </a:p>
          </p:txBody>
        </p:sp>
        <p:cxnSp>
          <p:nvCxnSpPr>
            <p:cNvPr id="112" name="直接连接符 111"/>
            <p:cNvCxnSpPr/>
            <p:nvPr/>
          </p:nvCxnSpPr>
          <p:spPr>
            <a:xfrm>
              <a:off x="6726829" y="1234820"/>
              <a:ext cx="93566" cy="93566"/>
            </a:xfrm>
            <a:prstGeom prst="line">
              <a:avLst/>
            </a:prstGeom>
            <a:noFill/>
            <a:ln w="19050" cap="sq">
              <a:solidFill>
                <a:schemeClr val="tx1">
                  <a:lumMod val="95000"/>
                  <a:lumOff val="5000"/>
                </a:schemeClr>
              </a:solidFill>
              <a:tailEnd type="non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29" name="组合 128"/>
          <p:cNvGrpSpPr/>
          <p:nvPr/>
        </p:nvGrpSpPr>
        <p:grpSpPr>
          <a:xfrm>
            <a:off x="1998505" y="3154874"/>
            <a:ext cx="847153" cy="517753"/>
            <a:chOff x="7250442" y="3037644"/>
            <a:chExt cx="847153" cy="517753"/>
          </a:xfrm>
        </p:grpSpPr>
        <p:cxnSp>
          <p:nvCxnSpPr>
            <p:cNvPr id="82" name="直接箭头连接符 81"/>
            <p:cNvCxnSpPr/>
            <p:nvPr/>
          </p:nvCxnSpPr>
          <p:spPr>
            <a:xfrm flipV="1">
              <a:off x="7569735" y="3037644"/>
              <a:ext cx="0" cy="517753"/>
            </a:xfrm>
            <a:prstGeom prst="straightConnector1">
              <a:avLst/>
            </a:prstGeom>
            <a:noFill/>
            <a:ln w="19050">
              <a:solidFill>
                <a:schemeClr val="tx1"/>
              </a:solidFill>
              <a:round/>
              <a:headEnd type="none" w="lg" len="lg"/>
              <a:tailEnd type="triangle" w="lg" len="lg"/>
            </a:ln>
            <a:effectLst/>
            <a:extLst>
              <a:ext uri="{909E8E84-426E-40DD-AFC4-6F175D3DCCD1}">
                <a14:hiddenFill xmlns:a14="http://schemas.microsoft.com/office/drawing/2010/main">
                  <a:noFill/>
                </a14:hiddenFill>
              </a:ext>
            </a:extLst>
          </p:spPr>
        </p:cxnSp>
        <p:sp>
          <p:nvSpPr>
            <p:cNvPr id="93" name="矩形 92"/>
            <p:cNvSpPr/>
            <p:nvPr/>
          </p:nvSpPr>
          <p:spPr>
            <a:xfrm>
              <a:off x="7475414" y="3161000"/>
              <a:ext cx="622181" cy="353999"/>
            </a:xfrm>
            <a:prstGeom prst="rect">
              <a:avLst/>
            </a:prstGeom>
            <a:effectLst/>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a:latin typeface="Times New Roman" panose="02020603050405020304" pitchFamily="18" charset="0"/>
                  <a:ea typeface="宋体" panose="02010600030101010101" pitchFamily="2" charset="-122"/>
                  <a:cs typeface="Times New Roman" panose="02020603050405020304" pitchFamily="18" charset="0"/>
                </a:rPr>
                <a:t>和数</a:t>
              </a:r>
              <a:endParaRPr lang="zh-CN" altLang="en-US" sz="1400" baseline="-25000"/>
            </a:p>
          </p:txBody>
        </p:sp>
        <p:sp>
          <p:nvSpPr>
            <p:cNvPr id="106" name="矩形 105"/>
            <p:cNvSpPr/>
            <p:nvPr/>
          </p:nvSpPr>
          <p:spPr>
            <a:xfrm>
              <a:off x="7250442" y="3169699"/>
              <a:ext cx="333885" cy="321818"/>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400" i="1" baseline="-25000"/>
            </a:p>
          </p:txBody>
        </p:sp>
        <p:cxnSp>
          <p:nvCxnSpPr>
            <p:cNvPr id="113" name="直接连接符 112"/>
            <p:cNvCxnSpPr/>
            <p:nvPr/>
          </p:nvCxnSpPr>
          <p:spPr>
            <a:xfrm>
              <a:off x="7524750" y="3300940"/>
              <a:ext cx="93566" cy="93566"/>
            </a:xfrm>
            <a:prstGeom prst="line">
              <a:avLst/>
            </a:prstGeom>
            <a:noFill/>
            <a:ln w="19050" cap="sq">
              <a:solidFill>
                <a:schemeClr val="tx1">
                  <a:lumMod val="95000"/>
                  <a:lumOff val="5000"/>
                </a:schemeClr>
              </a:solidFill>
              <a:tailEnd type="non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31" name="组合 130"/>
          <p:cNvGrpSpPr/>
          <p:nvPr/>
        </p:nvGrpSpPr>
        <p:grpSpPr>
          <a:xfrm>
            <a:off x="5008842" y="2868899"/>
            <a:ext cx="1138566" cy="392678"/>
            <a:chOff x="10260779" y="2751669"/>
            <a:chExt cx="1138566" cy="392678"/>
          </a:xfrm>
        </p:grpSpPr>
        <p:sp>
          <p:nvSpPr>
            <p:cNvPr id="90" name="矩形 89"/>
            <p:cNvSpPr/>
            <p:nvPr/>
          </p:nvSpPr>
          <p:spPr>
            <a:xfrm>
              <a:off x="10313106" y="2758166"/>
              <a:ext cx="353999" cy="386181"/>
            </a:xfrm>
            <a:prstGeom prst="rect">
              <a:avLst/>
            </a:prstGeom>
            <a:effectLst/>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b="1" i="1">
                  <a:latin typeface="Times New Roman" panose="02020603050405020304" pitchFamily="18" charset="0"/>
                  <a:ea typeface="宋体" panose="02010600030101010101" pitchFamily="2" charset="-122"/>
                  <a:cs typeface="Times New Roman" panose="02020603050405020304" pitchFamily="18" charset="0"/>
                </a:rPr>
                <a:t>y</a:t>
              </a:r>
              <a:endParaRPr lang="zh-CN" altLang="en-US" b="1" i="1" baseline="-25000"/>
            </a:p>
          </p:txBody>
        </p:sp>
        <p:cxnSp>
          <p:nvCxnSpPr>
            <p:cNvPr id="100" name="直接连接符 99"/>
            <p:cNvCxnSpPr/>
            <p:nvPr/>
          </p:nvCxnSpPr>
          <p:spPr>
            <a:xfrm>
              <a:off x="10260779" y="2840221"/>
              <a:ext cx="1138566" cy="0"/>
            </a:xfrm>
            <a:prstGeom prst="line">
              <a:avLst/>
            </a:prstGeom>
            <a:noFill/>
            <a:ln w="19050" cap="sq">
              <a:solidFill>
                <a:schemeClr val="tx1"/>
              </a:solidFill>
              <a:headEnd type="triangle" w="lg" len="lg"/>
              <a:tailEnd w="lg" len="lg"/>
            </a:ln>
            <a:effectLst/>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10808023" y="2751669"/>
              <a:ext cx="333885" cy="321818"/>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400" baseline="-25000"/>
            </a:p>
          </p:txBody>
        </p:sp>
        <p:cxnSp>
          <p:nvCxnSpPr>
            <p:cNvPr id="115" name="直接连接符 114"/>
            <p:cNvCxnSpPr/>
            <p:nvPr/>
          </p:nvCxnSpPr>
          <p:spPr>
            <a:xfrm>
              <a:off x="10789428" y="2793437"/>
              <a:ext cx="93566" cy="93566"/>
            </a:xfrm>
            <a:prstGeom prst="line">
              <a:avLst/>
            </a:prstGeom>
            <a:noFill/>
            <a:ln w="19050" cap="sq">
              <a:solidFill>
                <a:schemeClr val="tx1">
                  <a:lumMod val="95000"/>
                  <a:lumOff val="5000"/>
                </a:schemeClr>
              </a:solidFill>
              <a:tailEnd type="non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26" name="组合 125"/>
          <p:cNvGrpSpPr/>
          <p:nvPr/>
        </p:nvGrpSpPr>
        <p:grpSpPr>
          <a:xfrm>
            <a:off x="3173422" y="1308475"/>
            <a:ext cx="2986284" cy="3690400"/>
            <a:chOff x="8425359" y="1191245"/>
            <a:chExt cx="2986284" cy="3690400"/>
          </a:xfrm>
        </p:grpSpPr>
        <p:cxnSp>
          <p:nvCxnSpPr>
            <p:cNvPr id="55" name="直接连接符 54"/>
            <p:cNvCxnSpPr/>
            <p:nvPr/>
          </p:nvCxnSpPr>
          <p:spPr>
            <a:xfrm flipV="1">
              <a:off x="10144711" y="1287706"/>
              <a:ext cx="0" cy="330190"/>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0144711" y="1287706"/>
              <a:ext cx="1254634" cy="0"/>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1411643" y="1287706"/>
              <a:ext cx="0" cy="3533933"/>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425359" y="4819531"/>
              <a:ext cx="2979995" cy="0"/>
            </a:xfrm>
            <a:prstGeom prst="line">
              <a:avLst/>
            </a:prstGeom>
            <a:noFill/>
            <a:ln w="19050" cap="sq">
              <a:solidFill>
                <a:schemeClr val="tx1"/>
              </a:solidFill>
              <a:headEnd type="triangle" w="lg" len="lg"/>
              <a:tailEnd w="lg" len="lg"/>
            </a:ln>
            <a:effectLst/>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8791369" y="4456425"/>
              <a:ext cx="442835" cy="386181"/>
            </a:xfrm>
            <a:prstGeom prst="rect">
              <a:avLst/>
            </a:prstGeom>
            <a:effectLst/>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b="1" i="1">
                  <a:latin typeface="Times New Roman" panose="02020603050405020304" pitchFamily="18" charset="0"/>
                  <a:ea typeface="宋体" panose="02010600030101010101" pitchFamily="2" charset="-122"/>
                  <a:cs typeface="Times New Roman" panose="02020603050405020304" pitchFamily="18" charset="0"/>
                </a:rPr>
                <a:t>y</a:t>
              </a:r>
              <a:r>
                <a:rPr lang="en-US" altLang="zh-CN" b="1" i="1" baseline="-25000">
                  <a:latin typeface="Times New Roman" panose="02020603050405020304" pitchFamily="18" charset="0"/>
                  <a:ea typeface="宋体" panose="02010600030101010101" pitchFamily="2" charset="-122"/>
                  <a:cs typeface="Times New Roman" panose="02020603050405020304" pitchFamily="18" charset="0"/>
                </a:rPr>
                <a:t>n</a:t>
              </a:r>
              <a:endParaRPr lang="zh-CN" altLang="en-US" b="1" i="1" baseline="-25000"/>
            </a:p>
          </p:txBody>
        </p:sp>
        <p:sp>
          <p:nvSpPr>
            <p:cNvPr id="104" name="矩形 103"/>
            <p:cNvSpPr/>
            <p:nvPr/>
          </p:nvSpPr>
          <p:spPr>
            <a:xfrm>
              <a:off x="10578063" y="1191245"/>
              <a:ext cx="333885" cy="321818"/>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400" i="1" baseline="-25000"/>
            </a:p>
          </p:txBody>
        </p:sp>
        <p:cxnSp>
          <p:nvCxnSpPr>
            <p:cNvPr id="111" name="直接连接符 110"/>
            <p:cNvCxnSpPr/>
            <p:nvPr/>
          </p:nvCxnSpPr>
          <p:spPr>
            <a:xfrm>
              <a:off x="10770322" y="1240437"/>
              <a:ext cx="93566" cy="93566"/>
            </a:xfrm>
            <a:prstGeom prst="line">
              <a:avLst/>
            </a:prstGeom>
            <a:noFill/>
            <a:ln w="19050" cap="sq">
              <a:solidFill>
                <a:schemeClr val="tx1">
                  <a:lumMod val="95000"/>
                  <a:lumOff val="5000"/>
                </a:schemeClr>
              </a:solidFill>
              <a:tailEnd type="none"/>
            </a:ln>
            <a:effectLst/>
          </p:spPr>
          <p:style>
            <a:lnRef idx="2">
              <a:schemeClr val="accent1">
                <a:shade val="50000"/>
              </a:schemeClr>
            </a:lnRef>
            <a:fillRef idx="1">
              <a:schemeClr val="accent1"/>
            </a:fillRef>
            <a:effectRef idx="0">
              <a:schemeClr val="accent1"/>
            </a:effectRef>
            <a:fontRef idx="minor">
              <a:schemeClr val="lt1"/>
            </a:fontRef>
          </p:style>
        </p:cxnSp>
        <p:sp>
          <p:nvSpPr>
            <p:cNvPr id="116" name="矩形 115"/>
            <p:cNvSpPr/>
            <p:nvPr/>
          </p:nvSpPr>
          <p:spPr>
            <a:xfrm>
              <a:off x="9843911" y="4559827"/>
              <a:ext cx="333885" cy="321818"/>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1</a:t>
              </a:r>
              <a:endParaRPr lang="zh-CN" altLang="en-US" sz="1400" baseline="-25000"/>
            </a:p>
          </p:txBody>
        </p:sp>
        <p:cxnSp>
          <p:nvCxnSpPr>
            <p:cNvPr id="117" name="直接连接符 116"/>
            <p:cNvCxnSpPr/>
            <p:nvPr/>
          </p:nvCxnSpPr>
          <p:spPr>
            <a:xfrm>
              <a:off x="9915356" y="4782902"/>
              <a:ext cx="93566" cy="93566"/>
            </a:xfrm>
            <a:prstGeom prst="line">
              <a:avLst/>
            </a:prstGeom>
            <a:noFill/>
            <a:ln w="19050" cap="sq">
              <a:solidFill>
                <a:schemeClr val="tx1">
                  <a:lumMod val="95000"/>
                  <a:lumOff val="5000"/>
                </a:schemeClr>
              </a:solidFill>
              <a:tailEnd type="non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25" name="组合 124"/>
          <p:cNvGrpSpPr/>
          <p:nvPr/>
        </p:nvGrpSpPr>
        <p:grpSpPr>
          <a:xfrm>
            <a:off x="2387158" y="4339203"/>
            <a:ext cx="1319357" cy="1201401"/>
            <a:chOff x="7639095" y="4221973"/>
            <a:chExt cx="1319357" cy="1201401"/>
          </a:xfrm>
        </p:grpSpPr>
        <p:sp>
          <p:nvSpPr>
            <p:cNvPr id="59" name="Line 16"/>
            <p:cNvSpPr>
              <a:spLocks noChangeShapeType="1"/>
            </p:cNvSpPr>
            <p:nvPr/>
          </p:nvSpPr>
          <p:spPr bwMode="auto">
            <a:xfrm>
              <a:off x="8141834" y="4221973"/>
              <a:ext cx="0" cy="399971"/>
            </a:xfrm>
            <a:prstGeom prst="line">
              <a:avLst/>
            </a:prstGeom>
            <a:noFill/>
            <a:ln w="19050">
              <a:solidFill>
                <a:schemeClr val="tx1"/>
              </a:solidFill>
              <a:round/>
              <a:headEnd type="triangle" w="lg" len="lg"/>
            </a:ln>
            <a:effectLst/>
            <a:extLst>
              <a:ext uri="{909E8E84-426E-40DD-AFC4-6F175D3DCCD1}">
                <a14:hiddenFill xmlns:a14="http://schemas.microsoft.com/office/drawing/2010/main">
                  <a:noFill/>
                </a14:hiddenFill>
              </a:ext>
            </a:extLst>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Line 21"/>
            <p:cNvSpPr>
              <a:spLocks noChangeShapeType="1"/>
            </p:cNvSpPr>
            <p:nvPr/>
          </p:nvSpPr>
          <p:spPr bwMode="auto">
            <a:xfrm>
              <a:off x="7964547" y="5017120"/>
              <a:ext cx="0" cy="405649"/>
            </a:xfrm>
            <a:prstGeom prst="line">
              <a:avLst/>
            </a:prstGeom>
            <a:noFill/>
            <a:ln w="19050">
              <a:solidFill>
                <a:schemeClr val="tx1"/>
              </a:solidFill>
              <a:round/>
              <a:headEnd type="none" w="lg" len="lg"/>
            </a:ln>
            <a:effectLst/>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梯形 61"/>
            <p:cNvSpPr/>
            <p:nvPr/>
          </p:nvSpPr>
          <p:spPr>
            <a:xfrm>
              <a:off x="7741789" y="4621942"/>
              <a:ext cx="771303" cy="395178"/>
            </a:xfrm>
            <a:prstGeom prst="trapezoid">
              <a:avLst>
                <a:gd name="adj" fmla="val 41881"/>
              </a:avLst>
            </a:prstGeom>
            <a:solidFill>
              <a:srgbClr val="FFFF00"/>
            </a:solidFill>
            <a:ln w="19050" cmpd="sng">
              <a:solidFill>
                <a:schemeClr val="tx1"/>
              </a:solidFill>
              <a:miter lim="800000"/>
            </a:ln>
            <a:effectLst/>
          </p:spPr>
          <p:txBody>
            <a:bodyPr wrap="none" anchor="ctr"/>
            <a:lstStyle/>
            <a:p>
              <a:pPr marL="342900" indent="-342900" algn="ctr">
                <a:lnSpc>
                  <a:spcPct val="80000"/>
                </a:lnSpc>
                <a:spcBef>
                  <a:spcPct val="20000"/>
                </a:spcBef>
                <a:buClr>
                  <a:schemeClr val="hlink"/>
                </a:buClr>
                <a:buSzPct val="65000"/>
                <a:buFont typeface="Wingdings" panose="05000000000000000000" pitchFamily="2" charset="2"/>
                <a:buNone/>
              </a:pPr>
              <a:endParaRPr lang="zh-CN" altLang="en-US" sz="1200" b="1" i="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21"/>
            <p:cNvSpPr>
              <a:spLocks noChangeShapeType="1"/>
            </p:cNvSpPr>
            <p:nvPr/>
          </p:nvSpPr>
          <p:spPr bwMode="auto">
            <a:xfrm>
              <a:off x="8286756" y="5017120"/>
              <a:ext cx="0" cy="405649"/>
            </a:xfrm>
            <a:prstGeom prst="line">
              <a:avLst/>
            </a:prstGeom>
            <a:noFill/>
            <a:ln w="19050">
              <a:solidFill>
                <a:schemeClr val="tx1"/>
              </a:solidFill>
              <a:round/>
              <a:headEnd type="none" w="lg" len="lg"/>
            </a:ln>
            <a:effectLst/>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Text Box 45"/>
            <p:cNvSpPr txBox="1">
              <a:spLocks noChangeArrowheads="1"/>
            </p:cNvSpPr>
            <p:nvPr/>
          </p:nvSpPr>
          <p:spPr bwMode="auto">
            <a:xfrm>
              <a:off x="7976488" y="4328017"/>
              <a:ext cx="981964" cy="456478"/>
            </a:xfrm>
            <a:prstGeom prst="rect">
              <a:avLst/>
            </a:prstGeom>
            <a:noFill/>
            <a:ln w="9525">
              <a:noFill/>
              <a:miter lim="800000"/>
            </a:ln>
            <a:effectLst/>
          </p:spPr>
          <p:txBody>
            <a:bodyPr lIns="0" tIns="0" rIns="0" bIns="0"/>
            <a:lstStyle/>
            <a:p>
              <a:pPr marL="342900" indent="-342900" algn="ctr">
                <a:lnSpc>
                  <a:spcPct val="80000"/>
                </a:lnSpc>
                <a:spcBef>
                  <a:spcPct val="20000"/>
                </a:spcBef>
                <a:buClr>
                  <a:schemeClr val="hlink"/>
                </a:buClr>
                <a:buSzPct val="65000"/>
                <a:defRPr/>
              </a:pP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y</a:t>
              </a:r>
              <a:r>
                <a:rPr lang="en-US" altLang="zh-CN" sz="1600" b="1" i="1" baseline="-25000">
                  <a:latin typeface="Times New Roman" panose="02020603050405020304" pitchFamily="18" charset="0"/>
                  <a:ea typeface="宋体" panose="02010600030101010101" pitchFamily="2" charset="-122"/>
                  <a:cs typeface="Times New Roman" panose="02020603050405020304" pitchFamily="18" charset="0"/>
                </a:rPr>
                <a:t>n</a:t>
              </a:r>
              <a:r>
                <a:rPr lang="en-US" altLang="zh-CN" sz="1600" b="1" i="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x</a:t>
              </a:r>
              <a:r>
                <a:rPr lang="en-US" altLang="zh-CN" sz="1600" b="1" i="0">
                  <a:latin typeface="Times New Roman" panose="02020603050405020304" pitchFamily="18" charset="0"/>
                  <a:ea typeface="宋体" panose="02010600030101010101" pitchFamily="2" charset="-122"/>
                  <a:cs typeface="Times New Roman" panose="02020603050405020304" pitchFamily="18" charset="0"/>
                </a:rPr>
                <a:t>|</a:t>
              </a:r>
              <a:endParaRPr lang="en-US" sz="1600" b="1"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矩形 117"/>
            <p:cNvSpPr/>
            <p:nvPr/>
          </p:nvSpPr>
          <p:spPr>
            <a:xfrm>
              <a:off x="7811129" y="4621941"/>
              <a:ext cx="613800" cy="289636"/>
            </a:xfrm>
            <a:prstGeom prst="rect">
              <a:avLst/>
            </a:prstGeom>
            <a:effectLst/>
          </p:spPr>
          <p:txBody>
            <a:bodyPr wrap="none">
              <a:spAutoFit/>
            </a:bodyPr>
            <a:lstStyle/>
            <a:p>
              <a:r>
                <a:rPr lang="en-US" altLang="zh-CN" sz="11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a:latin typeface="Times New Roman" panose="02020603050405020304" pitchFamily="18" charset="0"/>
                  <a:ea typeface="宋体" panose="02010600030101010101" pitchFamily="2" charset="-122"/>
                  <a:cs typeface="Times New Roman" panose="02020603050405020304" pitchFamily="18" charset="0"/>
                </a:rPr>
                <a:t>MUX</a:t>
              </a:r>
              <a:endParaRPr lang="zh-CN" altLang="en-US" sz="1200" b="1" baseline="-25000"/>
            </a:p>
          </p:txBody>
        </p:sp>
        <p:sp>
          <p:nvSpPr>
            <p:cNvPr id="119" name="矩形 118"/>
            <p:cNvSpPr/>
            <p:nvPr/>
          </p:nvSpPr>
          <p:spPr>
            <a:xfrm>
              <a:off x="7791609" y="4778599"/>
              <a:ext cx="632238" cy="289636"/>
            </a:xfrm>
            <a:prstGeom prst="rect">
              <a:avLst/>
            </a:prstGeom>
            <a:effectLst/>
          </p:spPr>
          <p:txBody>
            <a:bodyPr wrap="none">
              <a:spAutoFit/>
            </a:bodyPr>
            <a:lstStyle/>
            <a:p>
              <a:r>
                <a:rPr lang="en-US" altLang="zh-CN" sz="11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a:latin typeface="Times New Roman" panose="02020603050405020304" pitchFamily="18" charset="0"/>
                  <a:ea typeface="宋体" panose="02010600030101010101" pitchFamily="2" charset="-122"/>
                  <a:cs typeface="Times New Roman" panose="02020603050405020304" pitchFamily="18" charset="0"/>
                </a:rPr>
                <a:t>0      1</a:t>
              </a:r>
              <a:endParaRPr lang="zh-CN" altLang="en-US" sz="1200" b="1" baseline="-25000"/>
            </a:p>
          </p:txBody>
        </p:sp>
        <p:sp>
          <p:nvSpPr>
            <p:cNvPr id="120" name="Text Box 45"/>
            <p:cNvSpPr txBox="1">
              <a:spLocks noChangeArrowheads="1"/>
            </p:cNvSpPr>
            <p:nvPr/>
          </p:nvSpPr>
          <p:spPr bwMode="auto">
            <a:xfrm>
              <a:off x="7639095" y="5240827"/>
              <a:ext cx="382666" cy="169127"/>
            </a:xfrm>
            <a:prstGeom prst="rect">
              <a:avLst/>
            </a:prstGeom>
            <a:noFill/>
            <a:ln w="9525">
              <a:noFill/>
              <a:miter lim="800000"/>
            </a:ln>
            <a:effectLst/>
          </p:spPr>
          <p:txBody>
            <a:bodyPr lIns="0" tIns="0" rIns="0" bIns="0"/>
            <a:lstStyle/>
            <a:p>
              <a:pPr marL="342900" indent="-342900" algn="ctr">
                <a:lnSpc>
                  <a:spcPct val="80000"/>
                </a:lnSpc>
                <a:spcBef>
                  <a:spcPct val="20000"/>
                </a:spcBef>
                <a:buClr>
                  <a:schemeClr val="hlink"/>
                </a:buClr>
                <a:buSzPct val="65000"/>
                <a:defRPr/>
              </a:pPr>
              <a:r>
                <a:rPr lang="en-US" altLang="zh-CN" sz="1400">
                  <a:latin typeface="Times New Roman" panose="02020603050405020304" pitchFamily="18" charset="0"/>
                  <a:ea typeface="宋体" panose="02010600030101010101" pitchFamily="2" charset="-122"/>
                  <a:cs typeface="Times New Roman" panose="02020603050405020304" pitchFamily="18" charset="0"/>
                </a:rPr>
                <a:t>0</a:t>
              </a:r>
              <a:endParaRPr lang="en-US" sz="140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1" name="Text Box 45"/>
            <p:cNvSpPr txBox="1">
              <a:spLocks noChangeArrowheads="1"/>
            </p:cNvSpPr>
            <p:nvPr/>
          </p:nvSpPr>
          <p:spPr bwMode="auto">
            <a:xfrm>
              <a:off x="7976487" y="5212367"/>
              <a:ext cx="981964" cy="211007"/>
            </a:xfrm>
            <a:prstGeom prst="rect">
              <a:avLst/>
            </a:prstGeom>
            <a:noFill/>
            <a:ln w="9525">
              <a:noFill/>
              <a:miter lim="800000"/>
            </a:ln>
            <a:effectLst/>
          </p:spPr>
          <p:txBody>
            <a:bodyPr lIns="0" tIns="0" rIns="0" bIns="0"/>
            <a:lstStyle/>
            <a:p>
              <a:pPr marL="342900" indent="-342900" algn="ctr">
                <a:lnSpc>
                  <a:spcPct val="80000"/>
                </a:lnSpc>
                <a:spcBef>
                  <a:spcPct val="20000"/>
                </a:spcBef>
                <a:buClr>
                  <a:schemeClr val="hlink"/>
                </a:buClr>
                <a:buSzPct val="65000"/>
                <a:defRPr/>
              </a:pPr>
              <a:r>
                <a:rPr lang="en-US" altLang="zh-CN" sz="1600" b="1" i="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x</a:t>
              </a:r>
              <a:r>
                <a:rPr lang="en-US" altLang="zh-CN" sz="1600" b="1" i="0">
                  <a:latin typeface="Times New Roman" panose="02020603050405020304" pitchFamily="18" charset="0"/>
                  <a:ea typeface="宋体" panose="02010600030101010101" pitchFamily="2" charset="-122"/>
                  <a:cs typeface="Times New Roman" panose="02020603050405020304" pitchFamily="18" charset="0"/>
                </a:rPr>
                <a:t>|</a:t>
              </a:r>
              <a:endParaRPr lang="en-US" sz="1600" b="1"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30" name="组合 129"/>
          <p:cNvGrpSpPr/>
          <p:nvPr/>
        </p:nvGrpSpPr>
        <p:grpSpPr>
          <a:xfrm>
            <a:off x="982215" y="2622844"/>
            <a:ext cx="696943" cy="1328040"/>
            <a:chOff x="6234152" y="2505614"/>
            <a:chExt cx="696943" cy="1328040"/>
          </a:xfrm>
        </p:grpSpPr>
        <p:cxnSp>
          <p:nvCxnSpPr>
            <p:cNvPr id="94" name="直接连接符 93"/>
            <p:cNvCxnSpPr>
              <a:endCxn id="65" idx="1"/>
            </p:cNvCxnSpPr>
            <p:nvPr/>
          </p:nvCxnSpPr>
          <p:spPr>
            <a:xfrm>
              <a:off x="6538811" y="2841500"/>
              <a:ext cx="392284" cy="0"/>
            </a:xfrm>
            <a:prstGeom prst="line">
              <a:avLst/>
            </a:prstGeom>
            <a:noFill/>
            <a:ln w="19050" cap="sq">
              <a:solidFill>
                <a:schemeClr val="tx1"/>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538811" y="2840221"/>
              <a:ext cx="0" cy="993433"/>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6325725" y="2505614"/>
              <a:ext cx="526106" cy="307777"/>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C</a:t>
              </a:r>
              <a:r>
                <a:rPr lang="en-US" altLang="zh-CN" sz="1400" b="1" baseline="-25000">
                  <a:latin typeface="Times New Roman" panose="02020603050405020304" pitchFamily="18" charset="0"/>
                  <a:ea typeface="宋体" panose="02010600030101010101" pitchFamily="2" charset="-122"/>
                  <a:cs typeface="Times New Roman" panose="02020603050405020304" pitchFamily="18" charset="0"/>
                </a:rPr>
                <a:t>out</a:t>
              </a:r>
              <a:endParaRPr lang="zh-CN" altLang="en-US" sz="1400" b="1" baseline="-25000"/>
            </a:p>
          </p:txBody>
        </p:sp>
        <p:sp>
          <p:nvSpPr>
            <p:cNvPr id="122" name="矩形 121"/>
            <p:cNvSpPr/>
            <p:nvPr/>
          </p:nvSpPr>
          <p:spPr>
            <a:xfrm>
              <a:off x="6234152" y="3161000"/>
              <a:ext cx="333885" cy="321818"/>
            </a:xfrm>
            <a:prstGeom prst="rect">
              <a:avLst/>
            </a:prstGeom>
            <a:effectLst/>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1</a:t>
              </a:r>
              <a:endParaRPr lang="zh-CN" altLang="en-US" sz="1400" baseline="-25000"/>
            </a:p>
          </p:txBody>
        </p:sp>
        <p:cxnSp>
          <p:nvCxnSpPr>
            <p:cNvPr id="123" name="直接连接符 122"/>
            <p:cNvCxnSpPr/>
            <p:nvPr/>
          </p:nvCxnSpPr>
          <p:spPr>
            <a:xfrm>
              <a:off x="6490256" y="3287173"/>
              <a:ext cx="93566" cy="93566"/>
            </a:xfrm>
            <a:prstGeom prst="line">
              <a:avLst/>
            </a:prstGeom>
            <a:noFill/>
            <a:ln w="19050" cap="sq">
              <a:solidFill>
                <a:schemeClr val="tx1">
                  <a:lumMod val="95000"/>
                  <a:lumOff val="5000"/>
                </a:schemeClr>
              </a:solidFill>
              <a:tailEnd type="none"/>
            </a:ln>
            <a:effectLst/>
          </p:spPr>
          <p:style>
            <a:lnRef idx="2">
              <a:schemeClr val="accent1">
                <a:shade val="50000"/>
              </a:schemeClr>
            </a:lnRef>
            <a:fillRef idx="1">
              <a:schemeClr val="accent1"/>
            </a:fillRef>
            <a:effectRef idx="0">
              <a:schemeClr val="accent1"/>
            </a:effectRef>
            <a:fontRef idx="minor">
              <a:schemeClr val="lt1"/>
            </a:fontRef>
          </p:style>
        </p:cxnSp>
      </p:grpSp>
      <p:sp>
        <p:nvSpPr>
          <p:cNvPr id="136" name="内容占位符 2"/>
          <p:cNvSpPr>
            <a:spLocks noGrp="1"/>
          </p:cNvSpPr>
          <p:nvPr>
            <p:ph idx="1"/>
          </p:nvPr>
        </p:nvSpPr>
        <p:spPr>
          <a:xfrm>
            <a:off x="6293938" y="1406199"/>
            <a:ext cx="5234351" cy="3669998"/>
          </a:xfrm>
        </p:spPr>
        <p:txBody>
          <a:bodyPr>
            <a:normAutofit lnSpcReduction="10000"/>
          </a:bodyPr>
          <a:lstStyle/>
          <a:p>
            <a:r>
              <a:rPr lang="en-US" altLang="zh-CN" sz="2200" dirty="0"/>
              <a:t>R</a:t>
            </a:r>
            <a:r>
              <a:rPr lang="en-US" altLang="zh-CN" sz="2200" baseline="-25000" dirty="0"/>
              <a:t>0</a:t>
            </a:r>
            <a:r>
              <a:rPr lang="zh-CN" altLang="en-US" sz="2200" dirty="0"/>
              <a:t>存放</a:t>
            </a:r>
            <a:r>
              <a:rPr lang="en-US" altLang="zh-CN" sz="2200" dirty="0"/>
              <a:t>∑</a:t>
            </a:r>
            <a:r>
              <a:rPr lang="zh-CN" altLang="en-US" sz="2200" dirty="0"/>
              <a:t>高</a:t>
            </a:r>
            <a:r>
              <a:rPr lang="en-US" altLang="zh-CN" sz="2200" dirty="0"/>
              <a:t>n</a:t>
            </a:r>
            <a:r>
              <a:rPr lang="zh-CN" altLang="en-US" sz="2200" dirty="0"/>
              <a:t>位，初值为</a:t>
            </a:r>
            <a:r>
              <a:rPr lang="en-US" altLang="zh-CN" sz="2200" dirty="0"/>
              <a:t>0</a:t>
            </a:r>
            <a:endParaRPr lang="en-US" altLang="zh-CN" sz="2200" dirty="0"/>
          </a:p>
          <a:p>
            <a:r>
              <a:rPr lang="en-US" altLang="zh-CN" sz="2200" dirty="0"/>
              <a:t>R</a:t>
            </a:r>
            <a:r>
              <a:rPr lang="en-US" altLang="zh-CN" sz="2200" baseline="-25000" dirty="0"/>
              <a:t>1</a:t>
            </a:r>
            <a:r>
              <a:rPr lang="zh-CN" altLang="en-US" sz="2200" dirty="0"/>
              <a:t>存放</a:t>
            </a:r>
            <a:r>
              <a:rPr lang="en-US" altLang="zh-CN" sz="2200" dirty="0"/>
              <a:t>Y</a:t>
            </a:r>
            <a:r>
              <a:rPr lang="zh-CN" altLang="en-US" sz="2200" dirty="0"/>
              <a:t>、</a:t>
            </a:r>
            <a:r>
              <a:rPr lang="en-US" altLang="zh-CN" sz="2200" dirty="0"/>
              <a:t>∑</a:t>
            </a:r>
            <a:r>
              <a:rPr lang="zh-CN" altLang="en-US" sz="2200" dirty="0"/>
              <a:t>其它位（如何载入</a:t>
            </a:r>
            <a:r>
              <a:rPr lang="en-US" altLang="zh-CN" sz="2200" dirty="0"/>
              <a:t>Y</a:t>
            </a:r>
            <a:r>
              <a:rPr lang="zh-CN" altLang="en-US" sz="2200" dirty="0"/>
              <a:t>初值）</a:t>
            </a:r>
            <a:endParaRPr lang="en-US" altLang="zh-CN" sz="2200" dirty="0"/>
          </a:p>
          <a:p>
            <a:r>
              <a:rPr lang="zh-CN" altLang="en-US" sz="2200" dirty="0"/>
              <a:t>运算结果右移后送寄存器输入</a:t>
            </a:r>
            <a:endParaRPr lang="en-US" altLang="zh-CN" sz="2200" dirty="0"/>
          </a:p>
          <a:p>
            <a:r>
              <a:rPr lang="zh-CN" altLang="en-US" sz="2200" dirty="0"/>
              <a:t>时钟到来，</a:t>
            </a:r>
            <a:r>
              <a:rPr lang="en-US" altLang="zh-CN" sz="2200" dirty="0"/>
              <a:t>R</a:t>
            </a:r>
            <a:r>
              <a:rPr lang="en-US" altLang="zh-CN" sz="2200" baseline="-25000" dirty="0"/>
              <a:t>0 </a:t>
            </a:r>
            <a:r>
              <a:rPr lang="en-US" altLang="zh-CN" sz="2200" dirty="0"/>
              <a:t>, R</a:t>
            </a:r>
            <a:r>
              <a:rPr lang="en-US" altLang="zh-CN" sz="2200" baseline="-25000" dirty="0"/>
              <a:t>1</a:t>
            </a:r>
            <a:r>
              <a:rPr lang="zh-CN" altLang="en-US" sz="2200" dirty="0"/>
              <a:t>锁存新值</a:t>
            </a:r>
            <a:endParaRPr lang="en-US" altLang="zh-CN" sz="2200" dirty="0"/>
          </a:p>
          <a:p>
            <a:r>
              <a:rPr lang="zh-CN" altLang="en-US" sz="2200" dirty="0"/>
              <a:t>状态机控制使能信号停机</a:t>
            </a:r>
            <a:endParaRPr lang="en-US" altLang="zh-CN" sz="2200" dirty="0"/>
          </a:p>
          <a:p>
            <a:r>
              <a:rPr lang="zh-CN" altLang="en-US" sz="2200" dirty="0"/>
              <a:t>停机后</a:t>
            </a:r>
            <a:r>
              <a:rPr lang="zh-CN" altLang="en-US" sz="2200" b="1" dirty="0">
                <a:solidFill>
                  <a:srgbClr val="C00000"/>
                </a:solidFill>
              </a:rPr>
              <a:t>最终乘积</a:t>
            </a:r>
            <a:r>
              <a:rPr lang="zh-CN" altLang="en-US" sz="2200" dirty="0"/>
              <a:t>存放在</a:t>
            </a:r>
            <a:r>
              <a:rPr lang="en-US" altLang="zh-CN" sz="2200" dirty="0"/>
              <a:t>R</a:t>
            </a:r>
            <a:r>
              <a:rPr lang="en-US" altLang="zh-CN" sz="2200" baseline="-25000" dirty="0"/>
              <a:t>0</a:t>
            </a:r>
            <a:r>
              <a:rPr lang="zh-CN" altLang="en-US" sz="2200" dirty="0"/>
              <a:t>，</a:t>
            </a:r>
            <a:r>
              <a:rPr lang="en-US" altLang="zh-CN" sz="2200" dirty="0"/>
              <a:t>R</a:t>
            </a:r>
            <a:r>
              <a:rPr lang="en-US" altLang="zh-CN" sz="2200" baseline="-25000" dirty="0"/>
              <a:t>1</a:t>
            </a:r>
            <a:r>
              <a:rPr lang="zh-CN" altLang="en-US" sz="2200" dirty="0"/>
              <a:t>中</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wipe(left)">
                                      <p:cBhvr>
                                        <p:cTn id="12" dur="500"/>
                                        <p:tgtEl>
                                          <p:spTgt spid="1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wipe(left)">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6">
                                            <p:txEl>
                                              <p:pRg st="0" end="0"/>
                                            </p:txEl>
                                          </p:spTgt>
                                        </p:tgtEl>
                                        <p:attrNameLst>
                                          <p:attrName>style.visibility</p:attrName>
                                        </p:attrNameLst>
                                      </p:cBhvr>
                                      <p:to>
                                        <p:strVal val="visible"/>
                                      </p:to>
                                    </p:set>
                                    <p:animEffect transition="in" filter="wipe(left)">
                                      <p:cBhvr>
                                        <p:cTn id="22" dur="500"/>
                                        <p:tgtEl>
                                          <p:spTgt spid="13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6">
                                            <p:txEl>
                                              <p:pRg st="1" end="1"/>
                                            </p:txEl>
                                          </p:spTgt>
                                        </p:tgtEl>
                                        <p:attrNameLst>
                                          <p:attrName>style.visibility</p:attrName>
                                        </p:attrNameLst>
                                      </p:cBhvr>
                                      <p:to>
                                        <p:strVal val="visible"/>
                                      </p:to>
                                    </p:set>
                                    <p:animEffect transition="in" filter="wipe(left)">
                                      <p:cBhvr>
                                        <p:cTn id="27" dur="500"/>
                                        <p:tgtEl>
                                          <p:spTgt spid="13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wipe(up)">
                                      <p:cBhvr>
                                        <p:cTn id="37" dur="500"/>
                                        <p:tgtEl>
                                          <p:spTgt spid="1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wipe(down)">
                                      <p:cBhvr>
                                        <p:cTn id="42" dur="500"/>
                                        <p:tgtEl>
                                          <p:spTgt spid="1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up)">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9"/>
                                        </p:tgtEl>
                                        <p:attrNameLst>
                                          <p:attrName>style.visibility</p:attrName>
                                        </p:attrNameLst>
                                      </p:cBhvr>
                                      <p:to>
                                        <p:strVal val="visible"/>
                                      </p:to>
                                    </p:set>
                                    <p:animEffect transition="in" filter="wipe(down)">
                                      <p:cBhvr>
                                        <p:cTn id="52" dur="500"/>
                                        <p:tgtEl>
                                          <p:spTgt spid="1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4"/>
                                        </p:tgtEl>
                                        <p:attrNameLst>
                                          <p:attrName>style.visibility</p:attrName>
                                        </p:attrNameLst>
                                      </p:cBhvr>
                                      <p:to>
                                        <p:strVal val="visible"/>
                                      </p:to>
                                    </p:set>
                                    <p:animEffect transition="in" filter="wipe(left)">
                                      <p:cBhvr>
                                        <p:cTn id="57" dur="500"/>
                                        <p:tgtEl>
                                          <p:spTgt spid="1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131"/>
                                        </p:tgtEl>
                                        <p:attrNameLst>
                                          <p:attrName>style.visibility</p:attrName>
                                        </p:attrNameLst>
                                      </p:cBhvr>
                                      <p:to>
                                        <p:strVal val="visible"/>
                                      </p:to>
                                    </p:set>
                                    <p:animEffect transition="in" filter="wipe(right)">
                                      <p:cBhvr>
                                        <p:cTn id="62" dur="500"/>
                                        <p:tgtEl>
                                          <p:spTgt spid="1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wipe(down)">
                                      <p:cBhvr>
                                        <p:cTn id="67" dur="50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32"/>
                                        </p:tgtEl>
                                        <p:attrNameLst>
                                          <p:attrName>style.visibility</p:attrName>
                                        </p:attrNameLst>
                                      </p:cBhvr>
                                      <p:to>
                                        <p:strVal val="visible"/>
                                      </p:to>
                                    </p:set>
                                    <p:animEffect transition="in" filter="wipe(down)">
                                      <p:cBhvr>
                                        <p:cTn id="72" dur="500"/>
                                        <p:tgtEl>
                                          <p:spTgt spid="132"/>
                                        </p:tgtEl>
                                      </p:cBhvr>
                                    </p:animEffect>
                                  </p:childTnLst>
                                </p:cTn>
                              </p:par>
                              <p:par>
                                <p:cTn id="73" presetID="22" presetClass="entr" presetSubtype="4" fill="hold" nodeType="withEffect">
                                  <p:stCondLst>
                                    <p:cond delay="0"/>
                                  </p:stCondLst>
                                  <p:childTnLst>
                                    <p:set>
                                      <p:cBhvr>
                                        <p:cTn id="74" dur="1" fill="hold">
                                          <p:stCondLst>
                                            <p:cond delay="0"/>
                                          </p:stCondLst>
                                        </p:cTn>
                                        <p:tgtEl>
                                          <p:spTgt spid="133"/>
                                        </p:tgtEl>
                                        <p:attrNameLst>
                                          <p:attrName>style.visibility</p:attrName>
                                        </p:attrNameLst>
                                      </p:cBhvr>
                                      <p:to>
                                        <p:strVal val="visible"/>
                                      </p:to>
                                    </p:set>
                                    <p:animEffect transition="in" filter="wipe(down)">
                                      <p:cBhvr>
                                        <p:cTn id="75" dur="500"/>
                                        <p:tgtEl>
                                          <p:spTgt spid="13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36">
                                            <p:txEl>
                                              <p:pRg st="2" end="2"/>
                                            </p:txEl>
                                          </p:spTgt>
                                        </p:tgtEl>
                                        <p:attrNameLst>
                                          <p:attrName>style.visibility</p:attrName>
                                        </p:attrNameLst>
                                      </p:cBhvr>
                                      <p:to>
                                        <p:strVal val="visible"/>
                                      </p:to>
                                    </p:set>
                                    <p:animEffect transition="in" filter="wipe(left)">
                                      <p:cBhvr>
                                        <p:cTn id="80" dur="500"/>
                                        <p:tgtEl>
                                          <p:spTgt spid="136">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36">
                                            <p:txEl>
                                              <p:pRg st="3" end="3"/>
                                            </p:txEl>
                                          </p:spTgt>
                                        </p:tgtEl>
                                        <p:attrNameLst>
                                          <p:attrName>style.visibility</p:attrName>
                                        </p:attrNameLst>
                                      </p:cBhvr>
                                      <p:to>
                                        <p:strVal val="visible"/>
                                      </p:to>
                                    </p:set>
                                    <p:animEffect transition="in" filter="wipe(left)">
                                      <p:cBhvr>
                                        <p:cTn id="85" dur="500"/>
                                        <p:tgtEl>
                                          <p:spTgt spid="136">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135"/>
                                        </p:tgtEl>
                                        <p:attrNameLst>
                                          <p:attrName>style.visibility</p:attrName>
                                        </p:attrNameLst>
                                      </p:cBhvr>
                                      <p:to>
                                        <p:strVal val="visible"/>
                                      </p:to>
                                    </p:set>
                                    <p:animEffect transition="in" filter="wipe(right)">
                                      <p:cBhvr>
                                        <p:cTn id="90" dur="500"/>
                                        <p:tgtEl>
                                          <p:spTgt spid="13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36">
                                            <p:txEl>
                                              <p:pRg st="4" end="4"/>
                                            </p:txEl>
                                          </p:spTgt>
                                        </p:tgtEl>
                                        <p:attrNameLst>
                                          <p:attrName>style.visibility</p:attrName>
                                        </p:attrNameLst>
                                      </p:cBhvr>
                                      <p:to>
                                        <p:strVal val="visible"/>
                                      </p:to>
                                    </p:set>
                                    <p:animEffect transition="in" filter="wipe(left)">
                                      <p:cBhvr>
                                        <p:cTn id="95" dur="500"/>
                                        <p:tgtEl>
                                          <p:spTgt spid="136">
                                            <p:txEl>
                                              <p:pRg st="4" end="4"/>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36">
                                            <p:txEl>
                                              <p:pRg st="5" end="5"/>
                                            </p:txEl>
                                          </p:spTgt>
                                        </p:tgtEl>
                                        <p:attrNameLst>
                                          <p:attrName>style.visibility</p:attrName>
                                        </p:attrNameLst>
                                      </p:cBhvr>
                                      <p:to>
                                        <p:strVal val="visible"/>
                                      </p:to>
                                    </p:set>
                                    <p:animEffect transition="in" filter="wipe(left)">
                                      <p:cBhvr>
                                        <p:cTn id="100" dur="500"/>
                                        <p:tgtEl>
                                          <p:spTgt spid="1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36"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补码一位乘法如何实现？</a:t>
            </a:r>
            <a:endParaRPr lang="zh-CN" altLang="en-US" dirty="0"/>
          </a:p>
        </p:txBody>
      </p:sp>
      <p:sp>
        <p:nvSpPr>
          <p:cNvPr id="3" name="内容占位符 2"/>
          <p:cNvSpPr>
            <a:spLocks noGrp="1"/>
          </p:cNvSpPr>
          <p:nvPr>
            <p:ph idx="1"/>
          </p:nvPr>
        </p:nvSpPr>
        <p:spPr/>
        <p:txBody>
          <a:bodyPr>
            <a:normAutofit fontScale="92500" lnSpcReduction="20000"/>
          </a:bodyPr>
          <a:lstStyle/>
          <a:p>
            <a:pPr eaLnBrk="1" hangingPunct="1">
              <a:buNone/>
            </a:pPr>
            <a:r>
              <a:rPr lang="en-US" altLang="zh-CN" dirty="0"/>
              <a:t>1) </a:t>
            </a:r>
            <a:r>
              <a:rPr lang="zh-CN" altLang="en-US" dirty="0"/>
              <a:t>假设被乘数</a:t>
            </a:r>
            <a:r>
              <a:rPr lang="en-US" altLang="zh-CN" dirty="0"/>
              <a:t>X</a:t>
            </a:r>
            <a:r>
              <a:rPr lang="zh-CN" altLang="en-US" dirty="0"/>
              <a:t>符号任意，乘数</a:t>
            </a:r>
            <a:r>
              <a:rPr lang="en-US" altLang="zh-CN" dirty="0"/>
              <a:t>Y</a:t>
            </a:r>
            <a:r>
              <a:rPr lang="zh-CN" altLang="en-US" dirty="0"/>
              <a:t>为正</a:t>
            </a:r>
            <a:endParaRPr lang="zh-CN" altLang="en-US" dirty="0"/>
          </a:p>
          <a:p>
            <a:pPr eaLnBrk="1" hangingPunct="1">
              <a:buNone/>
            </a:pPr>
            <a:r>
              <a:rPr lang="en-US" altLang="zh-CN" b="1" dirty="0">
                <a:latin typeface="Courier New" panose="02070309020205020404" pitchFamily="49" charset="0"/>
                <a:cs typeface="Courier New" panose="02070309020205020404" pitchFamily="49" charset="0"/>
              </a:rPr>
              <a:t>[X]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en-US" altLang="zh-CN" b="1" dirty="0">
                <a:latin typeface="Courier New" panose="02070309020205020404" pitchFamily="49" charset="0"/>
                <a:cs typeface="Courier New" panose="02070309020205020404" pitchFamily="49" charset="0"/>
              </a:rPr>
              <a:t>=X</a:t>
            </a:r>
            <a:r>
              <a:rPr lang="en-US" altLang="zh-CN" b="1" baseline="-25000" dirty="0">
                <a:latin typeface="Courier New" panose="02070309020205020404" pitchFamily="49" charset="0"/>
                <a:cs typeface="Courier New" panose="02070309020205020404" pitchFamily="49" charset="0"/>
              </a:rPr>
              <a:t>0.</a:t>
            </a:r>
            <a:r>
              <a:rPr lang="en-US" altLang="zh-CN" b="1" dirty="0">
                <a:latin typeface="Courier New" panose="02070309020205020404" pitchFamily="49" charset="0"/>
                <a:cs typeface="Courier New" panose="02070309020205020404" pitchFamily="49" charset="0"/>
              </a:rPr>
              <a:t>X</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X</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X</a:t>
            </a:r>
            <a:r>
              <a:rPr lang="en-US" altLang="zh-CN" b="1" baseline="-25000" dirty="0" err="1">
                <a:latin typeface="Courier New" panose="02070309020205020404" pitchFamily="49" charset="0"/>
                <a:cs typeface="Courier New" panose="02070309020205020404" pitchFamily="49" charset="0"/>
              </a:rPr>
              <a:t>n</a:t>
            </a: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[Y]</a:t>
            </a:r>
            <a:r>
              <a:rPr lang="zh-CN" altLang="en-US" b="1" baseline="-25000" dirty="0">
                <a:solidFill>
                  <a:srgbClr val="0000FF"/>
                </a:solidFill>
                <a:latin typeface="楷体" panose="02010609060101010101" pitchFamily="49" charset="-122"/>
                <a:ea typeface="楷体" panose="02010609060101010101" pitchFamily="49" charset="-122"/>
                <a:cs typeface="Courier New" panose="02070309020205020404" pitchFamily="49" charset="0"/>
              </a:rPr>
              <a:t>补</a:t>
            </a:r>
            <a:r>
              <a:rPr lang="en-US" altLang="zh-CN" b="1" dirty="0">
                <a:solidFill>
                  <a:srgbClr val="0000FF"/>
                </a:solidFill>
                <a:latin typeface="Courier New" panose="02070309020205020404" pitchFamily="49" charset="0"/>
                <a:cs typeface="Courier New" panose="02070309020205020404" pitchFamily="49" charset="0"/>
              </a:rPr>
              <a:t>=0</a:t>
            </a:r>
            <a:r>
              <a:rPr lang="en-US" altLang="zh-CN" b="1" baseline="-25000" dirty="0">
                <a:solidFill>
                  <a:srgbClr val="0000FF"/>
                </a:solidFill>
                <a:latin typeface="Courier New" panose="02070309020205020404" pitchFamily="49" charset="0"/>
                <a:cs typeface="Courier New" panose="02070309020205020404" pitchFamily="49" charset="0"/>
              </a:rPr>
              <a:t>.</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1</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2</a:t>
            </a:r>
            <a:r>
              <a:rPr lang="en-US" altLang="zh-CN" b="1" dirty="0">
                <a:solidFill>
                  <a:srgbClr val="0000FF"/>
                </a:solidFill>
                <a:latin typeface="Courier New" panose="02070309020205020404" pitchFamily="49" charset="0"/>
                <a:cs typeface="Courier New" panose="02070309020205020404" pitchFamily="49" charset="0"/>
              </a:rPr>
              <a:t>…</a:t>
            </a:r>
            <a:r>
              <a:rPr lang="en-US" altLang="zh-CN" b="1" dirty="0" err="1">
                <a:solidFill>
                  <a:srgbClr val="0000FF"/>
                </a:solidFill>
                <a:latin typeface="Courier New" panose="02070309020205020404" pitchFamily="49" charset="0"/>
                <a:cs typeface="Courier New" panose="02070309020205020404" pitchFamily="49" charset="0"/>
              </a:rPr>
              <a:t>Y</a:t>
            </a:r>
            <a:r>
              <a:rPr lang="en-US" altLang="zh-CN" b="1" baseline="-25000" dirty="0" err="1">
                <a:solidFill>
                  <a:srgbClr val="0000FF"/>
                </a:solidFill>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 </a:t>
            </a:r>
            <a:endParaRPr lang="en-US" altLang="zh-CN" b="1" dirty="0">
              <a:latin typeface="Courier New" panose="02070309020205020404" pitchFamily="49" charset="0"/>
              <a:cs typeface="Courier New" panose="02070309020205020404" pitchFamily="49" charset="0"/>
            </a:endParaRPr>
          </a:p>
          <a:p>
            <a:pPr>
              <a:buNone/>
            </a:pPr>
            <a:r>
              <a:rPr lang="en-US" altLang="zh-CN" b="1" dirty="0">
                <a:latin typeface="Courier New" panose="02070309020205020404" pitchFamily="49" charset="0"/>
                <a:cs typeface="Courier New" panose="02070309020205020404" pitchFamily="49" charset="0"/>
              </a:rPr>
              <a:t>[X]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zh-CN" altLang="en-US"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[Y]</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en-US" altLang="zh-CN" b="1" dirty="0">
                <a:latin typeface="Courier New" panose="02070309020205020404" pitchFamily="49" charset="0"/>
                <a:cs typeface="Courier New" panose="02070309020205020404" pitchFamily="49" charset="0"/>
              </a:rPr>
              <a:t>=(2</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X) </a:t>
            </a:r>
            <a:r>
              <a:rPr lang="en-US" altLang="zh-CN" b="1" dirty="0">
                <a:latin typeface="Courier New" panose="02070309020205020404" pitchFamily="49" charset="0"/>
                <a:cs typeface="Courier New" panose="02070309020205020404" pitchFamily="49" charset="0"/>
                <a:sym typeface="Symbol" panose="05050102010706020507" pitchFamily="18" charset="2"/>
              </a:rPr>
              <a:t> </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n+1</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X) </a:t>
            </a:r>
            <a:r>
              <a:rPr lang="en-US" altLang="zh-CN"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 Y (mod 2)</a:t>
            </a:r>
            <a:endParaRPr lang="en-US" altLang="zh-CN" b="1" dirty="0">
              <a:latin typeface="Courier New" panose="02070309020205020404" pitchFamily="49" charset="0"/>
              <a:cs typeface="Courier New" panose="02070309020205020404" pitchFamily="49" charset="0"/>
            </a:endParaRPr>
          </a:p>
          <a:p>
            <a:pPr>
              <a:buNone/>
            </a:pPr>
            <a:r>
              <a:rPr lang="en-US" altLang="zh-CN" b="1" dirty="0">
                <a:latin typeface="Courier New" panose="02070309020205020404" pitchFamily="49" charset="0"/>
                <a:cs typeface="Courier New" panose="02070309020205020404" pitchFamily="49" charset="0"/>
              </a:rPr>
              <a:t>         = 2</a:t>
            </a:r>
            <a:r>
              <a:rPr lang="en-US" altLang="zh-CN" b="1" baseline="50000" dirty="0">
                <a:latin typeface="Courier New" panose="02070309020205020404" pitchFamily="49" charset="0"/>
                <a:cs typeface="Courier New" panose="02070309020205020404" pitchFamily="49" charset="0"/>
              </a:rPr>
              <a:t>n+1</a:t>
            </a:r>
            <a:r>
              <a:rPr lang="en-US" altLang="zh-CN" b="1" dirty="0">
                <a:latin typeface="Courier New" panose="02070309020205020404" pitchFamily="49" charset="0"/>
                <a:cs typeface="Courier New" panose="02070309020205020404" pitchFamily="49" charset="0"/>
              </a:rPr>
              <a:t>Y</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XY</a:t>
            </a:r>
            <a:endParaRPr lang="en-US" altLang="zh-CN" b="1" dirty="0">
              <a:latin typeface="Courier New" panose="02070309020205020404" pitchFamily="49" charset="0"/>
              <a:cs typeface="Courier New" panose="02070309020205020404" pitchFamily="49" charset="0"/>
            </a:endParaRPr>
          </a:p>
          <a:p>
            <a:pPr>
              <a:buNone/>
            </a:pPr>
            <a:r>
              <a:rPr lang="en-US" altLang="zh-CN" b="1" dirty="0">
                <a:latin typeface="Courier New" panose="02070309020205020404" pitchFamily="49" charset="0"/>
                <a:cs typeface="Courier New" panose="02070309020205020404" pitchFamily="49" charset="0"/>
              </a:rPr>
              <a:t>         = 2 </a:t>
            </a:r>
            <a:r>
              <a:rPr lang="en-US" altLang="zh-CN" b="1" dirty="0">
                <a:latin typeface="Courier New" panose="02070309020205020404" pitchFamily="49" charset="0"/>
                <a:cs typeface="Courier New" panose="02070309020205020404" pitchFamily="49" charset="0"/>
                <a:sym typeface="Symbol" panose="05050102010706020507" pitchFamily="18" charset="2"/>
              </a:rPr>
              <a:t> </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n </a:t>
            </a:r>
            <a:r>
              <a:rPr lang="en-US" altLang="zh-CN" b="1" dirty="0">
                <a:latin typeface="Courier New" panose="02070309020205020404" pitchFamily="49" charset="0"/>
                <a:cs typeface="Courier New" panose="02070309020205020404" pitchFamily="49" charset="0"/>
                <a:sym typeface="Symbol" panose="05050102010706020507" pitchFamily="18" charset="2"/>
              </a:rPr>
              <a:t> </a:t>
            </a:r>
            <a:r>
              <a:rPr lang="en-US" altLang="zh-CN" b="1" dirty="0">
                <a:latin typeface="Courier New" panose="02070309020205020404" pitchFamily="49" charset="0"/>
                <a:cs typeface="Courier New" panose="02070309020205020404" pitchFamily="49" charset="0"/>
              </a:rPr>
              <a:t>0</a:t>
            </a:r>
            <a:r>
              <a:rPr lang="en-US" altLang="zh-CN" b="1" baseline="-25000"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XY</a:t>
            </a:r>
            <a:endParaRPr lang="en-US" altLang="zh-CN" b="1" dirty="0">
              <a:latin typeface="Courier New" panose="02070309020205020404" pitchFamily="49" charset="0"/>
              <a:cs typeface="Courier New" panose="02070309020205020404" pitchFamily="49" charset="0"/>
            </a:endParaRPr>
          </a:p>
          <a:p>
            <a:pPr>
              <a:buNone/>
            </a:pPr>
            <a:r>
              <a:rPr lang="en-US" altLang="zh-CN" b="1" dirty="0">
                <a:latin typeface="Courier New" panose="02070309020205020404" pitchFamily="49" charset="0"/>
                <a:cs typeface="Courier New" panose="02070309020205020404" pitchFamily="49" charset="0"/>
              </a:rPr>
              <a:t>         = 2(Y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XY</a:t>
            </a:r>
            <a:endParaRPr lang="en-US" altLang="zh-CN" b="1" dirty="0">
              <a:latin typeface="Courier New" panose="02070309020205020404" pitchFamily="49" charset="0"/>
              <a:cs typeface="Courier New" panose="02070309020205020404" pitchFamily="49" charset="0"/>
            </a:endParaRPr>
          </a:p>
          <a:p>
            <a:pPr>
              <a:buNone/>
            </a:pPr>
            <a:r>
              <a:rPr lang="en-US" altLang="zh-CN" b="1" dirty="0">
                <a:latin typeface="Courier New" panose="02070309020205020404" pitchFamily="49" charset="0"/>
                <a:cs typeface="Courier New" panose="02070309020205020404" pitchFamily="49" charset="0"/>
              </a:rPr>
              <a:t>         = 2</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XY</a:t>
            </a:r>
            <a:endParaRPr lang="en-US" altLang="zh-CN" b="1" dirty="0">
              <a:latin typeface="Courier New" panose="02070309020205020404" pitchFamily="49" charset="0"/>
              <a:cs typeface="Courier New" panose="02070309020205020404" pitchFamily="49" charset="0"/>
            </a:endParaRPr>
          </a:p>
          <a:p>
            <a:pPr eaLnBrk="1" hangingPunct="1">
              <a:buNone/>
            </a:pPr>
            <a:r>
              <a:rPr lang="en-US" altLang="zh-CN" b="1" dirty="0">
                <a:latin typeface="Courier New" panose="02070309020205020404" pitchFamily="49" charset="0"/>
                <a:cs typeface="Courier New" panose="02070309020205020404" pitchFamily="49" charset="0"/>
              </a:rPr>
              <a:t>         = [X </a:t>
            </a:r>
            <a:r>
              <a:rPr lang="en-US" altLang="zh-CN"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 Y]</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endParaRPr lang="zh-CN" altLang="en-US" b="1" baseline="-25000" dirty="0">
              <a:latin typeface="楷体" panose="02010609060101010101" pitchFamily="49" charset="-122"/>
              <a:ea typeface="楷体" panose="02010609060101010101" pitchFamily="49" charset="-122"/>
              <a:cs typeface="Courier New" panose="02070309020205020404" pitchFamily="49" charset="0"/>
            </a:endParaRPr>
          </a:p>
          <a:p>
            <a:pPr>
              <a:buNone/>
            </a:pPr>
            <a:r>
              <a:rPr lang="en-US" altLang="zh-CN" b="1" dirty="0">
                <a:solidFill>
                  <a:srgbClr val="C00000"/>
                </a:solidFill>
                <a:latin typeface="Courier New" panose="02070309020205020404" pitchFamily="49" charset="0"/>
                <a:cs typeface="Courier New" panose="02070309020205020404" pitchFamily="49" charset="0"/>
              </a:rPr>
              <a:t>[X </a:t>
            </a:r>
            <a:r>
              <a:rPr lang="en-US" altLang="zh-CN" b="1" dirty="0">
                <a:solidFill>
                  <a:srgbClr val="C00000"/>
                </a:solidFill>
                <a:latin typeface="Courier New" panose="02070309020205020404" pitchFamily="49" charset="0"/>
                <a:cs typeface="Courier New" panose="02070309020205020404" pitchFamily="49" charset="0"/>
                <a:sym typeface="Symbol" panose="05050102010706020507" pitchFamily="18" charset="2"/>
              </a:rPr>
              <a:t></a:t>
            </a:r>
            <a:r>
              <a:rPr lang="en-US" altLang="zh-CN" b="1" dirty="0">
                <a:solidFill>
                  <a:srgbClr val="C00000"/>
                </a:solidFill>
                <a:latin typeface="Courier New" panose="02070309020205020404" pitchFamily="49" charset="0"/>
                <a:cs typeface="Courier New" panose="02070309020205020404" pitchFamily="49" charset="0"/>
              </a:rPr>
              <a:t> Y]</a:t>
            </a:r>
            <a:r>
              <a:rPr lang="zh-CN" altLang="en-US" b="1" baseline="-25000" dirty="0">
                <a:solidFill>
                  <a:srgbClr val="C00000"/>
                </a:solidFill>
                <a:latin typeface="楷体" panose="02010609060101010101" pitchFamily="49" charset="-122"/>
                <a:ea typeface="楷体" panose="02010609060101010101" pitchFamily="49" charset="-122"/>
                <a:cs typeface="Courier New" panose="02070309020205020404" pitchFamily="49" charset="0"/>
              </a:rPr>
              <a:t>补</a:t>
            </a:r>
            <a:r>
              <a:rPr lang="en-US" altLang="zh-CN" b="1" dirty="0">
                <a:solidFill>
                  <a:srgbClr val="C00000"/>
                </a:solidFill>
                <a:latin typeface="Courier New" panose="02070309020205020404" pitchFamily="49" charset="0"/>
                <a:cs typeface="Courier New" panose="02070309020205020404" pitchFamily="49" charset="0"/>
              </a:rPr>
              <a:t> =</a:t>
            </a:r>
            <a:r>
              <a:rPr lang="en-US" altLang="zh-CN" b="1" baseline="-25000" dirty="0">
                <a:solidFill>
                  <a:srgbClr val="C00000"/>
                </a:solidFill>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[X]</a:t>
            </a:r>
            <a:r>
              <a:rPr lang="zh-CN" altLang="en-US" b="1" baseline="-25000" dirty="0">
                <a:solidFill>
                  <a:srgbClr val="C00000"/>
                </a:solidFill>
                <a:latin typeface="楷体" panose="02010609060101010101" pitchFamily="49" charset="-122"/>
                <a:ea typeface="楷体" panose="02010609060101010101" pitchFamily="49" charset="-122"/>
                <a:cs typeface="Courier New" panose="02070309020205020404" pitchFamily="49" charset="0"/>
              </a:rPr>
              <a:t>补</a:t>
            </a:r>
            <a:r>
              <a:rPr lang="zh-CN" altLang="en-US" b="1" dirty="0">
                <a:solidFill>
                  <a:srgbClr val="C00000"/>
                </a:solidFill>
                <a:latin typeface="Courier New" panose="02070309020205020404" pitchFamily="49" charset="0"/>
                <a:cs typeface="Courier New" panose="02070309020205020404" pitchFamily="49" charset="0"/>
                <a:sym typeface="Symbol" panose="05050102010706020507" pitchFamily="18" charset="2"/>
              </a:rPr>
              <a:t></a:t>
            </a:r>
            <a:r>
              <a:rPr lang="en-US" altLang="zh-CN" b="1" dirty="0">
                <a:solidFill>
                  <a:srgbClr val="C00000"/>
                </a:solidFill>
                <a:latin typeface="Courier New" panose="02070309020205020404" pitchFamily="49" charset="0"/>
                <a:cs typeface="Courier New" panose="02070309020205020404" pitchFamily="49" charset="0"/>
              </a:rPr>
              <a:t>[Y]</a:t>
            </a:r>
            <a:r>
              <a:rPr lang="zh-CN" altLang="en-US" b="1" baseline="-25000" dirty="0">
                <a:solidFill>
                  <a:srgbClr val="C00000"/>
                </a:solidFill>
                <a:latin typeface="楷体" panose="02010609060101010101" pitchFamily="49" charset="-122"/>
                <a:ea typeface="楷体" panose="02010609060101010101" pitchFamily="49" charset="-122"/>
                <a:cs typeface="Courier New" panose="02070309020205020404" pitchFamily="49" charset="0"/>
              </a:rPr>
              <a:t>补</a:t>
            </a:r>
            <a:endParaRPr lang="zh-CN" altLang="en-US" b="1" baseline="-25000" dirty="0">
              <a:solidFill>
                <a:srgbClr val="C00000"/>
              </a:solidFill>
              <a:latin typeface="楷体" panose="02010609060101010101" pitchFamily="49" charset="-122"/>
              <a:ea typeface="楷体" panose="02010609060101010101" pitchFamily="49" charset="-122"/>
              <a:cs typeface="Courier New" panose="02070309020205020404" pitchFamily="49"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补码一位乘法</a:t>
            </a:r>
            <a:endParaRPr lang="zh-CN" altLang="en-US" dirty="0"/>
          </a:p>
        </p:txBody>
      </p:sp>
      <p:sp>
        <p:nvSpPr>
          <p:cNvPr id="3" name="内容占位符 2"/>
          <p:cNvSpPr>
            <a:spLocks noGrp="1"/>
          </p:cNvSpPr>
          <p:nvPr>
            <p:ph idx="1"/>
          </p:nvPr>
        </p:nvSpPr>
        <p:spPr>
          <a:xfrm>
            <a:off x="487822" y="942764"/>
            <a:ext cx="11142524" cy="5637024"/>
          </a:xfrm>
        </p:spPr>
        <p:txBody>
          <a:bodyPr>
            <a:normAutofit lnSpcReduction="10000"/>
          </a:bodyPr>
          <a:lstStyle/>
          <a:p>
            <a:pPr eaLnBrk="1" hangingPunct="1">
              <a:buNone/>
            </a:pPr>
            <a:r>
              <a:rPr lang="en-US" altLang="zh-CN" sz="2800" dirty="0"/>
              <a:t>2) </a:t>
            </a:r>
            <a:r>
              <a:rPr lang="zh-CN" altLang="en-US" sz="2800" dirty="0"/>
              <a:t>假设被乘数</a:t>
            </a:r>
            <a:r>
              <a:rPr lang="en-US" altLang="zh-CN" sz="2800" dirty="0"/>
              <a:t>[X]</a:t>
            </a:r>
            <a:r>
              <a:rPr lang="zh-CN" altLang="en-US" sz="2800" dirty="0"/>
              <a:t>符号任意，乘数</a:t>
            </a:r>
            <a:r>
              <a:rPr lang="en-US" altLang="zh-CN" sz="2800" dirty="0"/>
              <a:t>[Y]</a:t>
            </a:r>
            <a:r>
              <a:rPr lang="zh-CN" altLang="en-US" sz="2800" dirty="0"/>
              <a:t>为负数</a:t>
            </a:r>
            <a:endParaRPr lang="zh-CN" altLang="en-US" sz="2800" dirty="0"/>
          </a:p>
          <a:p>
            <a:pPr eaLnBrk="1" hangingPunct="1">
              <a:buNone/>
            </a:pPr>
            <a:r>
              <a:rPr lang="en-US" altLang="zh-CN" dirty="0"/>
              <a:t>[</a:t>
            </a:r>
            <a:r>
              <a:rPr lang="en-US" altLang="zh-CN" b="1" dirty="0">
                <a:latin typeface="Courier New" panose="02070309020205020404" pitchFamily="49" charset="0"/>
                <a:cs typeface="Courier New" panose="02070309020205020404" pitchFamily="49" charset="0"/>
              </a:rPr>
              <a:t>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en-US" altLang="zh-CN" b="1" dirty="0">
                <a:latin typeface="Courier New" panose="02070309020205020404" pitchFamily="49" charset="0"/>
                <a:cs typeface="Courier New" panose="02070309020205020404" pitchFamily="49" charset="0"/>
              </a:rPr>
              <a:t>=X</a:t>
            </a:r>
            <a:r>
              <a:rPr lang="en-US" altLang="zh-CN" b="1" baseline="-25000" dirty="0">
                <a:latin typeface="Courier New" panose="02070309020205020404" pitchFamily="49" charset="0"/>
                <a:cs typeface="Courier New" panose="02070309020205020404" pitchFamily="49" charset="0"/>
              </a:rPr>
              <a:t>0.</a:t>
            </a:r>
            <a:r>
              <a:rPr lang="en-US" altLang="zh-CN" b="1" dirty="0">
                <a:latin typeface="Courier New" panose="02070309020205020404" pitchFamily="49" charset="0"/>
                <a:cs typeface="Courier New" panose="02070309020205020404" pitchFamily="49" charset="0"/>
              </a:rPr>
              <a:t>X</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X</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X</a:t>
            </a:r>
            <a:r>
              <a:rPr lang="en-US" altLang="zh-CN" b="1" baseline="-25000" dirty="0" err="1">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[Y]</a:t>
            </a:r>
            <a:r>
              <a:rPr lang="zh-CN" altLang="en-US" b="1" baseline="-25000" dirty="0">
                <a:solidFill>
                  <a:srgbClr val="0000FF"/>
                </a:solidFill>
                <a:latin typeface="楷体" panose="02010609060101010101" pitchFamily="49" charset="-122"/>
                <a:ea typeface="楷体" panose="02010609060101010101" pitchFamily="49" charset="-122"/>
                <a:cs typeface="Courier New" panose="02070309020205020404" pitchFamily="49" charset="0"/>
              </a:rPr>
              <a:t>补</a:t>
            </a:r>
            <a:r>
              <a:rPr lang="en-US" altLang="zh-CN" b="1" dirty="0">
                <a:solidFill>
                  <a:srgbClr val="0000FF"/>
                </a:solidFill>
                <a:latin typeface="Courier New" panose="02070309020205020404" pitchFamily="49" charset="0"/>
                <a:cs typeface="Courier New" panose="02070309020205020404" pitchFamily="49" charset="0"/>
              </a:rPr>
              <a:t>=1</a:t>
            </a:r>
            <a:r>
              <a:rPr lang="en-US" altLang="zh-CN" b="1" baseline="-25000" dirty="0">
                <a:solidFill>
                  <a:srgbClr val="0000FF"/>
                </a:solidFill>
                <a:latin typeface="Courier New" panose="02070309020205020404" pitchFamily="49" charset="0"/>
                <a:cs typeface="Courier New" panose="02070309020205020404" pitchFamily="49" charset="0"/>
              </a:rPr>
              <a:t>.</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1</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2</a:t>
            </a:r>
            <a:r>
              <a:rPr lang="en-US" altLang="zh-CN" b="1" dirty="0">
                <a:solidFill>
                  <a:srgbClr val="0000FF"/>
                </a:solidFill>
                <a:latin typeface="Courier New" panose="02070309020205020404" pitchFamily="49" charset="0"/>
                <a:cs typeface="Courier New" panose="02070309020205020404" pitchFamily="49" charset="0"/>
              </a:rPr>
              <a:t>…</a:t>
            </a:r>
            <a:r>
              <a:rPr lang="en-US" altLang="zh-CN" b="1" dirty="0" err="1">
                <a:solidFill>
                  <a:srgbClr val="0000FF"/>
                </a:solidFill>
                <a:latin typeface="Courier New" panose="02070309020205020404" pitchFamily="49" charset="0"/>
                <a:cs typeface="Courier New" panose="02070309020205020404" pitchFamily="49" charset="0"/>
              </a:rPr>
              <a:t>Y</a:t>
            </a:r>
            <a:r>
              <a:rPr lang="en-US" altLang="zh-CN" b="1" baseline="-25000" dirty="0" err="1">
                <a:solidFill>
                  <a:srgbClr val="0000FF"/>
                </a:solidFill>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 </a:t>
            </a:r>
            <a:endParaRPr lang="en-US" altLang="zh-CN" b="1" dirty="0">
              <a:latin typeface="Courier New" panose="02070309020205020404" pitchFamily="49" charset="0"/>
              <a:cs typeface="Courier New" panose="02070309020205020404" pitchFamily="49" charset="0"/>
            </a:endParaRPr>
          </a:p>
          <a:p>
            <a:pPr>
              <a:buNone/>
            </a:pPr>
            <a:r>
              <a:rPr lang="en-US" altLang="zh-CN" b="1" dirty="0">
                <a:latin typeface="Courier New" panose="02070309020205020404" pitchFamily="49" charset="0"/>
                <a:cs typeface="Courier New" panose="02070309020205020404" pitchFamily="49" charset="0"/>
              </a:rPr>
              <a:t>[Y]</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en-US" altLang="zh-CN" b="1" dirty="0">
                <a:latin typeface="Courier New" panose="02070309020205020404" pitchFamily="49" charset="0"/>
                <a:cs typeface="Courier New" panose="02070309020205020404" pitchFamily="49" charset="0"/>
              </a:rPr>
              <a:t>=2</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Y   Y= [Y]</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en-US" altLang="zh-CN" b="1" dirty="0">
                <a:latin typeface="Courier New" panose="02070309020205020404" pitchFamily="49" charset="0"/>
                <a:cs typeface="Courier New" panose="02070309020205020404" pitchFamily="49" charset="0"/>
              </a:rPr>
              <a:t>–2 = 0.Y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–1</a:t>
            </a:r>
            <a:endParaRPr lang="en-US" altLang="zh-CN" b="1" dirty="0">
              <a:latin typeface="Courier New" panose="02070309020205020404" pitchFamily="49" charset="0"/>
              <a:cs typeface="Courier New" panose="02070309020205020404" pitchFamily="49" charset="0"/>
            </a:endParaRPr>
          </a:p>
          <a:p>
            <a:pPr eaLnBrk="1" hangingPunct="1">
              <a:buNone/>
            </a:pPr>
            <a:r>
              <a:rPr lang="en-US" altLang="zh-CN" b="1" dirty="0">
                <a:latin typeface="Courier New" panose="02070309020205020404" pitchFamily="49" charset="0"/>
                <a:cs typeface="Courier New" panose="02070309020205020404" pitchFamily="49" charset="0"/>
              </a:rPr>
              <a:t>[X </a:t>
            </a:r>
            <a:r>
              <a:rPr lang="en-US" altLang="zh-CN"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 Y]</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  </a:t>
            </a:r>
            <a:r>
              <a:rPr lang="en-US" altLang="zh-CN" b="1" dirty="0">
                <a:latin typeface="Courier New" panose="02070309020205020404" pitchFamily="49" charset="0"/>
                <a:cs typeface="Courier New" panose="02070309020205020404" pitchFamily="49" charset="0"/>
              </a:rPr>
              <a:t>=[X </a:t>
            </a:r>
            <a:r>
              <a:rPr lang="en-US" altLang="zh-CN" b="1" dirty="0">
                <a:latin typeface="Courier New" panose="02070309020205020404" pitchFamily="49" charset="0"/>
                <a:cs typeface="Courier New" panose="02070309020205020404" pitchFamily="49" charset="0"/>
                <a:sym typeface="Symbol" panose="05050102010706020507" pitchFamily="18" charset="2"/>
              </a:rPr>
              <a:t> </a:t>
            </a:r>
            <a:r>
              <a:rPr lang="en-US" altLang="zh-CN" b="1" dirty="0">
                <a:latin typeface="Courier New" panose="02070309020205020404" pitchFamily="49" charset="0"/>
                <a:cs typeface="Courier New" panose="02070309020205020404" pitchFamily="49" charset="0"/>
              </a:rPr>
              <a:t>(0.Y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− 1)]</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endParaRPr lang="zh-CN" altLang="en-US" b="1" baseline="-25000" dirty="0">
              <a:latin typeface="楷体" panose="02010609060101010101" pitchFamily="49" charset="-122"/>
              <a:ea typeface="楷体" panose="02010609060101010101" pitchFamily="49" charset="-122"/>
              <a:cs typeface="Courier New" panose="02070309020205020404" pitchFamily="49" charset="0"/>
            </a:endParaRPr>
          </a:p>
          <a:p>
            <a:pPr eaLnBrk="1" hangingPunct="1">
              <a:buNone/>
            </a:pPr>
            <a:r>
              <a:rPr lang="zh-CN" altLang="en-US" b="1"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=[X </a:t>
            </a:r>
            <a:r>
              <a:rPr lang="en-US" altLang="zh-CN"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 0.Y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 X ]</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endParaRPr lang="zh-CN" altLang="en-US" b="1" baseline="-25000" dirty="0">
              <a:latin typeface="楷体" panose="02010609060101010101" pitchFamily="49" charset="-122"/>
              <a:ea typeface="楷体" panose="02010609060101010101" pitchFamily="49" charset="-122"/>
              <a:cs typeface="Courier New" panose="02070309020205020404" pitchFamily="49" charset="0"/>
            </a:endParaRPr>
          </a:p>
          <a:p>
            <a:pPr>
              <a:buNone/>
            </a:pPr>
            <a:r>
              <a:rPr lang="zh-CN" altLang="en-US" b="1"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=[X </a:t>
            </a:r>
            <a:r>
              <a:rPr lang="en-US" altLang="zh-CN"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 0.Y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 </a:t>
            </a:r>
            <a:r>
              <a:rPr lang="en-US" altLang="zh-CN" b="1" dirty="0">
                <a:latin typeface="Courier New" panose="02070309020205020404" pitchFamily="49" charset="0"/>
                <a:cs typeface="Courier New" panose="02070309020205020404" pitchFamily="49" charset="0"/>
              </a:rPr>
              <a:t>– [X]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endParaRPr lang="zh-CN" altLang="en-US" b="1" baseline="-25000" dirty="0">
              <a:latin typeface="楷体" panose="02010609060101010101" pitchFamily="49" charset="-122"/>
              <a:ea typeface="楷体" panose="02010609060101010101" pitchFamily="49" charset="-122"/>
              <a:cs typeface="Courier New" panose="02070309020205020404" pitchFamily="49" charset="0"/>
            </a:endParaRPr>
          </a:p>
          <a:p>
            <a:pPr>
              <a:buNone/>
            </a:pPr>
            <a:r>
              <a:rPr lang="zh-CN" altLang="en-US" b="1"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 </a:t>
            </a:r>
            <a:r>
              <a:rPr lang="zh-CN" altLang="en-US" b="1" dirty="0">
                <a:latin typeface="Courier New" panose="02070309020205020404" pitchFamily="49" charset="0"/>
                <a:cs typeface="Courier New" panose="02070309020205020404" pitchFamily="49" charset="0"/>
                <a:sym typeface="Symbol" panose="05050102010706020507" pitchFamily="18" charset="2"/>
              </a:rPr>
              <a:t></a:t>
            </a:r>
            <a:r>
              <a:rPr lang="zh-CN" altLang="en-US" b="1"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0.Y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 – [X]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zh-CN" altLang="en-US" b="1" dirty="0">
                <a:latin typeface="楷体" panose="02010609060101010101" pitchFamily="49" charset="-122"/>
                <a:ea typeface="楷体" panose="02010609060101010101" pitchFamily="49" charset="-122"/>
                <a:cs typeface="Courier New" panose="02070309020205020404" pitchFamily="49" charset="0"/>
              </a:rPr>
              <a:t>，引入符号位</a:t>
            </a:r>
            <a:r>
              <a:rPr lang="en-US" altLang="zh-CN" b="1" dirty="0">
                <a:latin typeface="楷体" panose="02010609060101010101" pitchFamily="49" charset="-122"/>
                <a:ea typeface="楷体" panose="02010609060101010101" pitchFamily="49" charset="-122"/>
                <a:cs typeface="Courier New" panose="02070309020205020404" pitchFamily="49" charset="0"/>
              </a:rPr>
              <a:t>Y</a:t>
            </a:r>
            <a:r>
              <a:rPr lang="en-US" altLang="zh-CN" b="1" baseline="-25000" dirty="0">
                <a:latin typeface="楷体" panose="02010609060101010101" pitchFamily="49" charset="-122"/>
                <a:ea typeface="楷体" panose="02010609060101010101" pitchFamily="49" charset="-122"/>
                <a:cs typeface="Courier New" panose="02070309020205020404" pitchFamily="49" charset="0"/>
              </a:rPr>
              <a:t>0</a:t>
            </a:r>
            <a:r>
              <a:rPr lang="zh-CN" altLang="en-US" b="1" dirty="0">
                <a:latin typeface="楷体" panose="02010609060101010101" pitchFamily="49" charset="-122"/>
                <a:ea typeface="楷体" panose="02010609060101010101" pitchFamily="49" charset="-122"/>
                <a:cs typeface="Courier New" panose="02070309020205020404" pitchFamily="49" charset="0"/>
              </a:rPr>
              <a:t>，得到统一公式</a:t>
            </a:r>
            <a:endParaRPr lang="zh-CN" altLang="en-US" b="1" dirty="0">
              <a:latin typeface="楷体" panose="02010609060101010101" pitchFamily="49" charset="-122"/>
              <a:ea typeface="楷体" panose="02010609060101010101" pitchFamily="49" charset="-122"/>
              <a:cs typeface="Courier New" panose="02070309020205020404" pitchFamily="49" charset="0"/>
            </a:endParaRPr>
          </a:p>
          <a:p>
            <a:pPr>
              <a:buNone/>
            </a:pPr>
            <a:r>
              <a:rPr lang="zh-CN" altLang="en-US" b="1"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 </a:t>
            </a:r>
            <a:r>
              <a:rPr lang="zh-CN" altLang="en-US" b="1" dirty="0">
                <a:latin typeface="Courier New" panose="02070309020205020404" pitchFamily="49" charset="0"/>
                <a:cs typeface="Courier New" panose="02070309020205020404" pitchFamily="49" charset="0"/>
                <a:sym typeface="Symbol" panose="05050102010706020507" pitchFamily="18" charset="2"/>
              </a:rPr>
              <a:t></a:t>
            </a:r>
            <a:r>
              <a:rPr lang="zh-CN" altLang="en-US" b="1"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0.Y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 – </a:t>
            </a:r>
            <a:r>
              <a:rPr lang="en-US" altLang="zh-CN" b="1" dirty="0">
                <a:solidFill>
                  <a:srgbClr val="C00000"/>
                </a:solidFill>
                <a:latin typeface="Courier New" panose="02070309020205020404" pitchFamily="49" charset="0"/>
                <a:cs typeface="Courier New" panose="02070309020205020404" pitchFamily="49" charset="0"/>
              </a:rPr>
              <a:t>Y</a:t>
            </a:r>
            <a:r>
              <a:rPr lang="en-US" altLang="zh-CN" b="1" baseline="-25000" dirty="0">
                <a:solidFill>
                  <a:srgbClr val="C00000"/>
                </a:solidFill>
                <a:latin typeface="Courier New" panose="02070309020205020404" pitchFamily="49" charset="0"/>
                <a:cs typeface="Courier New" panose="02070309020205020404" pitchFamily="49" charset="0"/>
              </a:rPr>
              <a:t>0</a:t>
            </a:r>
            <a:r>
              <a:rPr lang="en-US" altLang="zh-CN" b="1" dirty="0">
                <a:latin typeface="Courier New" panose="02070309020205020404" pitchFamily="49" charset="0"/>
                <a:cs typeface="Courier New" panose="02070309020205020404" pitchFamily="49" charset="0"/>
              </a:rPr>
              <a:t>[X]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endParaRPr lang="zh-CN" altLang="en-US" b="1"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补码一位乘法</a:t>
            </a:r>
            <a:r>
              <a:rPr lang="en-US" altLang="zh-CN" dirty="0"/>
              <a:t>---1</a:t>
            </a:r>
            <a:r>
              <a:rPr lang="zh-CN" altLang="en-US" dirty="0"/>
              <a:t>位</a:t>
            </a:r>
            <a:r>
              <a:rPr lang="en-US" altLang="zh-CN" dirty="0"/>
              <a:t>Booth</a:t>
            </a:r>
            <a:r>
              <a:rPr lang="zh-CN" altLang="en-US" dirty="0"/>
              <a:t>算法</a:t>
            </a:r>
            <a:endParaRPr lang="zh-CN" altLang="en-US" dirty="0"/>
          </a:p>
        </p:txBody>
      </p:sp>
      <p:sp>
        <p:nvSpPr>
          <p:cNvPr id="3" name="内容占位符 2"/>
          <p:cNvSpPr>
            <a:spLocks noGrp="1"/>
          </p:cNvSpPr>
          <p:nvPr>
            <p:ph idx="1"/>
          </p:nvPr>
        </p:nvSpPr>
        <p:spPr>
          <a:xfrm>
            <a:off x="487822" y="875255"/>
            <a:ext cx="11464692" cy="5637024"/>
          </a:xfrm>
        </p:spPr>
        <p:txBody>
          <a:bodyPr>
            <a:normAutofit fontScale="92500" lnSpcReduction="20000"/>
          </a:bodyPr>
          <a:lstStyle/>
          <a:p>
            <a:pPr>
              <a:buNone/>
            </a:pPr>
            <a:r>
              <a:rPr lang="en-US" altLang="zh-CN" b="1" dirty="0">
                <a:latin typeface="Courier New" panose="02070309020205020404" pitchFamily="49" charset="0"/>
                <a:cs typeface="Courier New" panose="02070309020205020404" pitchFamily="49" charset="0"/>
              </a:rPr>
              <a:t>[X </a:t>
            </a:r>
            <a:r>
              <a:rPr lang="en-US" altLang="zh-CN"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 Y]</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en-US" altLang="zh-CN" b="1" dirty="0">
                <a:latin typeface="Courier New" panose="02070309020205020404" pitchFamily="49" charset="0"/>
                <a:cs typeface="Courier New" panose="02070309020205020404" pitchFamily="49" charset="0"/>
              </a:rPr>
              <a:t>=[X]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zh-CN" altLang="en-US"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0.Y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Y</a:t>
            </a:r>
            <a:r>
              <a:rPr lang="en-US" altLang="zh-CN" b="1" baseline="-25000" dirty="0">
                <a:solidFill>
                  <a:srgbClr val="C00000"/>
                </a:solidFill>
                <a:latin typeface="Courier New" panose="02070309020205020404" pitchFamily="49" charset="0"/>
                <a:cs typeface="Courier New" panose="02070309020205020404" pitchFamily="49" charset="0"/>
              </a:rPr>
              <a:t>0</a:t>
            </a:r>
            <a:r>
              <a:rPr lang="en-US" altLang="zh-CN" b="1" dirty="0">
                <a:latin typeface="Courier New" panose="02070309020205020404" pitchFamily="49" charset="0"/>
                <a:cs typeface="Courier New" panose="02070309020205020404" pitchFamily="49" charset="0"/>
              </a:rPr>
              <a:t>[X]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endParaRPr lang="zh-CN" altLang="en-US" b="1" baseline="-25000" dirty="0">
              <a:latin typeface="楷体" panose="02010609060101010101" pitchFamily="49" charset="-122"/>
              <a:ea typeface="楷体" panose="02010609060101010101" pitchFamily="49" charset="-122"/>
              <a:cs typeface="Courier New" panose="02070309020205020404" pitchFamily="49" charset="0"/>
            </a:endParaRPr>
          </a:p>
          <a:p>
            <a:pPr eaLnBrk="1" hangingPunct="1">
              <a:buNone/>
            </a:pPr>
            <a:r>
              <a:rPr lang="en-US" altLang="zh-CN" b="1" dirty="0">
                <a:latin typeface="Courier New" panose="02070309020205020404" pitchFamily="49" charset="0"/>
                <a:cs typeface="Courier New" panose="02070309020205020404" pitchFamily="49" charset="0"/>
              </a:rPr>
              <a:t>        =[X]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zh-CN" altLang="en-US"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0</a:t>
            </a:r>
            <a:r>
              <a:rPr lang="en-US" altLang="zh-CN" b="1" dirty="0">
                <a:latin typeface="Courier New" panose="02070309020205020404" pitchFamily="49" charset="0"/>
                <a:cs typeface="Courier New" panose="02070309020205020404" pitchFamily="49" charset="0"/>
              </a:rPr>
              <a:t>+0.Y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a:p>
            <a:pPr eaLnBrk="1" hangingPunct="1">
              <a:buNone/>
            </a:pP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zh-CN" altLang="en-US"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0</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Y</a:t>
            </a:r>
            <a:r>
              <a:rPr lang="en-US" altLang="zh-CN" b="1" baseline="-25000" dirty="0" err="1">
                <a:latin typeface="Courier New" panose="02070309020205020404" pitchFamily="49" charset="0"/>
                <a:cs typeface="Courier New" panose="02070309020205020404" pitchFamily="49" charset="0"/>
              </a:rPr>
              <a:t>n</a:t>
            </a: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a:p>
            <a:pPr eaLnBrk="1" hangingPunct="1">
              <a:buNone/>
            </a:pPr>
            <a:r>
              <a:rPr lang="en-US" altLang="zh-CN" b="1" dirty="0">
                <a:latin typeface="Courier New" panose="02070309020205020404" pitchFamily="49" charset="0"/>
                <a:cs typeface="Courier New" panose="02070309020205020404" pitchFamily="49" charset="0"/>
              </a:rPr>
              <a:t>        =[X]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zh-CN" altLang="en-US"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0</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-n+1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a:p>
            <a:pPr eaLnBrk="1" hangingPunct="1">
              <a:buNone/>
            </a:pPr>
            <a:r>
              <a:rPr lang="en-US" altLang="zh-CN" b="1" dirty="0">
                <a:latin typeface="Courier New" panose="02070309020205020404" pitchFamily="49" charset="0"/>
                <a:cs typeface="Courier New" panose="02070309020205020404" pitchFamily="49" charset="0"/>
              </a:rPr>
              <a:t>        =[X]</a:t>
            </a:r>
            <a:r>
              <a:rPr lang="zh-CN" altLang="en-US" b="1" baseline="-25000" dirty="0">
                <a:latin typeface="楷体" panose="02010609060101010101" pitchFamily="49" charset="-122"/>
                <a:ea typeface="楷体" panose="02010609060101010101" pitchFamily="49" charset="-122"/>
                <a:cs typeface="Courier New" panose="02070309020205020404" pitchFamily="49" charset="0"/>
              </a:rPr>
              <a:t>补</a:t>
            </a:r>
            <a:r>
              <a:rPr lang="zh-CN" altLang="en-US" b="1" dirty="0">
                <a:latin typeface="Courier New" panose="02070309020205020404" pitchFamily="49" charset="0"/>
                <a:cs typeface="Courier New" panose="02070309020205020404" pitchFamily="49" charset="0"/>
                <a:sym typeface="Symbol" panose="05050102010706020507" pitchFamily="18" charset="2"/>
              </a:rPr>
              <a:t></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0</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3</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-2</a:t>
            </a:r>
            <a:r>
              <a:rPr lang="en-US" altLang="zh-CN" b="1" dirty="0">
                <a:latin typeface="Courier New" panose="02070309020205020404" pitchFamily="49" charset="0"/>
                <a:cs typeface="Courier New" panose="02070309020205020404" pitchFamily="49" charset="0"/>
              </a:rPr>
              <a:t>+…(0-Y</a:t>
            </a:r>
            <a:r>
              <a:rPr lang="en-US" altLang="zh-CN" b="1" baseline="-25000" dirty="0">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)2</a:t>
            </a:r>
            <a:r>
              <a:rPr lang="en-US" altLang="zh-CN" b="1" baseline="50000" dirty="0">
                <a:latin typeface="Courier New" panose="02070309020205020404" pitchFamily="49" charset="0"/>
                <a:cs typeface="Courier New" panose="02070309020205020404" pitchFamily="49" charset="0"/>
              </a:rPr>
              <a:t>-n</a:t>
            </a:r>
            <a:r>
              <a:rPr lang="en-US" altLang="zh-CN" b="1" dirty="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a:p>
            <a:pPr>
              <a:buNone/>
            </a:pPr>
            <a:r>
              <a:rPr lang="en-US" altLang="zh-CN" dirty="0">
                <a:solidFill>
                  <a:srgbClr val="0000FF"/>
                </a:solidFill>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令</a:t>
            </a:r>
            <a:r>
              <a:rPr lang="en-US" altLang="zh-CN" b="1" dirty="0">
                <a:latin typeface="Courier New" panose="02070309020205020404" pitchFamily="49" charset="0"/>
                <a:cs typeface="Courier New" panose="02070309020205020404" pitchFamily="49" charset="0"/>
              </a:rPr>
              <a:t>Y</a:t>
            </a:r>
            <a:r>
              <a:rPr lang="en-US" altLang="zh-CN" b="1" baseline="-25000" dirty="0">
                <a:latin typeface="Courier New" panose="02070309020205020404" pitchFamily="49" charset="0"/>
                <a:cs typeface="Courier New" panose="02070309020205020404" pitchFamily="49" charset="0"/>
              </a:rPr>
              <a:t>n+1</a:t>
            </a:r>
            <a:r>
              <a:rPr lang="en-US" altLang="zh-CN" b="1" dirty="0">
                <a:latin typeface="Courier New" panose="02070309020205020404" pitchFamily="49" charset="0"/>
                <a:cs typeface="Courier New" panose="02070309020205020404" pitchFamily="49" charset="0"/>
              </a:rPr>
              <a:t>=0</a:t>
            </a:r>
            <a:r>
              <a:rPr lang="zh-CN" altLang="en-US" dirty="0">
                <a:latin typeface="Courier New" panose="02070309020205020404" pitchFamily="49" charset="0"/>
                <a:cs typeface="Courier New" panose="02070309020205020404" pitchFamily="49" charset="0"/>
              </a:rPr>
              <a:t>，上式可以写为</a:t>
            </a:r>
            <a:endParaRPr lang="en-US" altLang="zh-CN" dirty="0">
              <a:latin typeface="Courier New" panose="02070309020205020404" pitchFamily="49" charset="0"/>
              <a:cs typeface="Courier New" panose="02070309020205020404" pitchFamily="49" charset="0"/>
            </a:endParaRPr>
          </a:p>
          <a:p>
            <a:pPr>
              <a:buNone/>
            </a:pPr>
            <a:r>
              <a:rPr lang="en-US" altLang="zh-CN" b="1" dirty="0">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[X]</a:t>
            </a:r>
            <a:r>
              <a:rPr lang="zh-CN" altLang="en-US" b="1" baseline="-25000" dirty="0">
                <a:solidFill>
                  <a:srgbClr val="0000FF"/>
                </a:solidFill>
                <a:latin typeface="楷体" panose="02010609060101010101" pitchFamily="49" charset="-122"/>
                <a:ea typeface="楷体" panose="02010609060101010101" pitchFamily="49" charset="-122"/>
                <a:cs typeface="Courier New" panose="02070309020205020404" pitchFamily="49" charset="0"/>
              </a:rPr>
              <a:t>补</a:t>
            </a:r>
            <a:r>
              <a:rPr lang="zh-CN" altLang="en-US" b="1" dirty="0">
                <a:solidFill>
                  <a:srgbClr val="0000FF"/>
                </a:solidFill>
                <a:latin typeface="Courier New" panose="02070309020205020404" pitchFamily="49" charset="0"/>
                <a:cs typeface="Courier New" panose="02070309020205020404" pitchFamily="49" charset="0"/>
                <a:sym typeface="Symbol" panose="05050102010706020507" pitchFamily="18" charset="2"/>
              </a:rPr>
              <a:t></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1</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0</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2</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1</a:t>
            </a:r>
            <a:r>
              <a:rPr lang="en-US" altLang="zh-CN" b="1" dirty="0">
                <a:solidFill>
                  <a:srgbClr val="0000FF"/>
                </a:solidFill>
                <a:latin typeface="Courier New" panose="02070309020205020404" pitchFamily="49" charset="0"/>
                <a:cs typeface="Courier New" panose="02070309020205020404" pitchFamily="49" charset="0"/>
              </a:rPr>
              <a:t>)2</a:t>
            </a:r>
            <a:r>
              <a:rPr lang="en-US" altLang="zh-CN" b="1" baseline="50000" dirty="0">
                <a:solidFill>
                  <a:srgbClr val="0000FF"/>
                </a:solidFill>
                <a:latin typeface="Courier New" panose="02070309020205020404" pitchFamily="49" charset="0"/>
                <a:cs typeface="Courier New" panose="02070309020205020404" pitchFamily="49" charset="0"/>
              </a:rPr>
              <a:t>-1</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3</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2</a:t>
            </a:r>
            <a:r>
              <a:rPr lang="en-US" altLang="zh-CN" b="1" dirty="0">
                <a:solidFill>
                  <a:srgbClr val="0000FF"/>
                </a:solidFill>
                <a:latin typeface="Courier New" panose="02070309020205020404" pitchFamily="49" charset="0"/>
                <a:cs typeface="Courier New" panose="02070309020205020404" pitchFamily="49" charset="0"/>
              </a:rPr>
              <a:t>)2</a:t>
            </a:r>
            <a:r>
              <a:rPr lang="en-US" altLang="zh-CN" b="1" baseline="50000" dirty="0">
                <a:solidFill>
                  <a:srgbClr val="0000FF"/>
                </a:solidFill>
                <a:latin typeface="Courier New" panose="02070309020205020404" pitchFamily="49" charset="0"/>
                <a:cs typeface="Courier New" panose="02070309020205020404" pitchFamily="49" charset="0"/>
              </a:rPr>
              <a:t>-2</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n+1</a:t>
            </a:r>
            <a:r>
              <a:rPr lang="en-US" altLang="zh-CN" b="1" dirty="0">
                <a:solidFill>
                  <a:srgbClr val="0000FF"/>
                </a:solidFill>
                <a:latin typeface="Courier New" panose="02070309020205020404" pitchFamily="49" charset="0"/>
                <a:cs typeface="Courier New" panose="02070309020205020404" pitchFamily="49" charset="0"/>
              </a:rPr>
              <a:t>-Y</a:t>
            </a:r>
            <a:r>
              <a:rPr lang="en-US" altLang="zh-CN" b="1" baseline="-25000" dirty="0">
                <a:solidFill>
                  <a:srgbClr val="0000FF"/>
                </a:solidFill>
                <a:latin typeface="Courier New" panose="02070309020205020404" pitchFamily="49" charset="0"/>
                <a:cs typeface="Courier New" panose="02070309020205020404" pitchFamily="49" charset="0"/>
              </a:rPr>
              <a:t>n</a:t>
            </a:r>
            <a:r>
              <a:rPr lang="en-US" altLang="zh-CN" b="1" dirty="0">
                <a:solidFill>
                  <a:srgbClr val="0000FF"/>
                </a:solidFill>
                <a:latin typeface="Courier New" panose="02070309020205020404" pitchFamily="49" charset="0"/>
                <a:cs typeface="Courier New" panose="02070309020205020404" pitchFamily="49" charset="0"/>
              </a:rPr>
              <a:t>)2</a:t>
            </a:r>
            <a:r>
              <a:rPr lang="en-US" altLang="zh-CN" b="1" baseline="50000" dirty="0">
                <a:solidFill>
                  <a:srgbClr val="0000FF"/>
                </a:solidFill>
                <a:latin typeface="Courier New" panose="02070309020205020404" pitchFamily="49" charset="0"/>
                <a:cs typeface="Courier New" panose="02070309020205020404" pitchFamily="49" charset="0"/>
              </a:rPr>
              <a:t>-n</a:t>
            </a:r>
            <a:r>
              <a:rPr lang="en-US" altLang="zh-CN" b="1" dirty="0">
                <a:solidFill>
                  <a:srgbClr val="0000FF"/>
                </a:solidFill>
                <a:latin typeface="Courier New" panose="02070309020205020404" pitchFamily="49" charset="0"/>
                <a:cs typeface="Courier New" panose="02070309020205020404" pitchFamily="49" charset="0"/>
              </a:rPr>
              <a:t>] </a:t>
            </a:r>
            <a:endParaRPr lang="en-US" altLang="zh-CN" dirty="0">
              <a:solidFill>
                <a:srgbClr val="0000FF"/>
              </a:solidFill>
              <a:latin typeface="Courier New" panose="02070309020205020404" pitchFamily="49" charset="0"/>
              <a:cs typeface="Courier New" panose="02070309020205020404" pitchFamily="49" charset="0"/>
            </a:endParaRPr>
          </a:p>
          <a:p>
            <a:r>
              <a:rPr lang="en-US" altLang="zh-CN" b="1" dirty="0">
                <a:solidFill>
                  <a:srgbClr val="C00000"/>
                </a:solidFill>
                <a:latin typeface="Courier New" panose="02070309020205020404" pitchFamily="49" charset="0"/>
                <a:cs typeface="Courier New" panose="02070309020205020404" pitchFamily="49" charset="0"/>
              </a:rPr>
              <a:t>  Booth</a:t>
            </a:r>
            <a:r>
              <a:rPr lang="zh-CN" altLang="en-US" dirty="0">
                <a:solidFill>
                  <a:srgbClr val="C00000"/>
                </a:solidFill>
                <a:latin typeface="Courier New" panose="02070309020205020404" pitchFamily="49" charset="0"/>
                <a:cs typeface="Courier New" panose="02070309020205020404" pitchFamily="49" charset="0"/>
              </a:rPr>
              <a:t>算法可以直接实现</a:t>
            </a:r>
            <a:r>
              <a:rPr lang="zh-CN" altLang="en-US" b="1" dirty="0">
                <a:solidFill>
                  <a:srgbClr val="C00000"/>
                </a:solidFill>
                <a:latin typeface="Courier New" panose="02070309020205020404" pitchFamily="49" charset="0"/>
                <a:cs typeface="Courier New" panose="02070309020205020404" pitchFamily="49" charset="0"/>
              </a:rPr>
              <a:t>补码</a:t>
            </a:r>
            <a:r>
              <a:rPr lang="zh-CN" altLang="en-US" dirty="0">
                <a:solidFill>
                  <a:srgbClr val="C00000"/>
                </a:solidFill>
                <a:latin typeface="Courier New" panose="02070309020205020404" pitchFamily="49" charset="0"/>
                <a:cs typeface="Courier New" panose="02070309020205020404" pitchFamily="49" charset="0"/>
              </a:rPr>
              <a:t>运算，并且部分积生成简单</a:t>
            </a:r>
            <a:endParaRPr lang="en-US" altLang="zh-CN" dirty="0">
              <a:solidFill>
                <a:srgbClr val="C00000"/>
              </a:solidFill>
              <a:latin typeface="Courier New" panose="02070309020205020404" pitchFamily="49" charset="0"/>
              <a:cs typeface="Courier New" panose="02070309020205020404" pitchFamily="49" charset="0"/>
            </a:endParaRPr>
          </a:p>
          <a:p>
            <a:r>
              <a:rPr lang="zh-CN" altLang="en-US" b="1" dirty="0">
                <a:solidFill>
                  <a:srgbClr val="C00000"/>
                </a:solidFill>
                <a:latin typeface="Courier New" panose="02070309020205020404" pitchFamily="49" charset="0"/>
                <a:cs typeface="Courier New" panose="02070309020205020404" pitchFamily="49" charset="0"/>
              </a:rPr>
              <a:t>  与原码乘法的区别：</a:t>
            </a:r>
            <a:r>
              <a:rPr lang="zh-CN" altLang="en-US" b="1" dirty="0">
                <a:solidFill>
                  <a:srgbClr val="C00000"/>
                </a:solidFill>
                <a:latin typeface="Courier New" panose="02070309020205020404" pitchFamily="49" charset="0"/>
                <a:cs typeface="Courier New" panose="02070309020205020404" pitchFamily="49" charset="0"/>
                <a:sym typeface="Wingdings" panose="05000000000000000000" pitchFamily="2" charset="2"/>
              </a:rPr>
              <a:t>（</a:t>
            </a:r>
            <a:r>
              <a:rPr lang="en-US" altLang="zh-CN" b="1" dirty="0">
                <a:solidFill>
                  <a:srgbClr val="C00000"/>
                </a:solidFill>
                <a:latin typeface="Courier New" panose="02070309020205020404" pitchFamily="49" charset="0"/>
                <a:cs typeface="Courier New" panose="02070309020205020404" pitchFamily="49" charset="0"/>
                <a:sym typeface="Wingdings" panose="05000000000000000000" pitchFamily="2" charset="2"/>
              </a:rPr>
              <a:t>1</a:t>
            </a:r>
            <a:r>
              <a:rPr lang="zh-CN" altLang="en-US" b="1" dirty="0">
                <a:solidFill>
                  <a:srgbClr val="C00000"/>
                </a:solidFill>
                <a:latin typeface="Courier New" panose="02070309020205020404" pitchFamily="49" charset="0"/>
                <a:cs typeface="Courier New" panose="02070309020205020404" pitchFamily="49" charset="0"/>
                <a:sym typeface="Wingdings" panose="05000000000000000000" pitchFamily="2" charset="2"/>
              </a:rPr>
              <a:t>）</a:t>
            </a:r>
            <a:r>
              <a:rPr lang="zh-CN" altLang="en-US" dirty="0">
                <a:solidFill>
                  <a:srgbClr val="C00000"/>
                </a:solidFill>
                <a:cs typeface="Courier New" panose="02070309020205020404" pitchFamily="49" charset="0"/>
              </a:rPr>
              <a:t>相邻</a:t>
            </a:r>
            <a:r>
              <a:rPr lang="en-US" altLang="zh-CN" dirty="0">
                <a:solidFill>
                  <a:srgbClr val="C00000"/>
                </a:solidFill>
                <a:cs typeface="Courier New" panose="02070309020205020404" pitchFamily="49" charset="0"/>
              </a:rPr>
              <a:t>2</a:t>
            </a:r>
            <a:r>
              <a:rPr lang="zh-CN" altLang="en-US" dirty="0">
                <a:solidFill>
                  <a:srgbClr val="C00000"/>
                </a:solidFill>
                <a:cs typeface="Courier New" panose="02070309020205020404" pitchFamily="49" charset="0"/>
              </a:rPr>
              <a:t>位</a:t>
            </a:r>
            <a:r>
              <a:rPr lang="en-US" altLang="zh-CN" dirty="0" err="1">
                <a:solidFill>
                  <a:srgbClr val="C00000"/>
                </a:solidFill>
                <a:cs typeface="Courier New" panose="02070309020205020404" pitchFamily="49" charset="0"/>
              </a:rPr>
              <a:t>yi</a:t>
            </a:r>
            <a:r>
              <a:rPr lang="zh-CN" altLang="en-US" dirty="0">
                <a:solidFill>
                  <a:srgbClr val="C00000"/>
                </a:solidFill>
                <a:cs typeface="Courier New" panose="02070309020205020404" pitchFamily="49" charset="0"/>
              </a:rPr>
              <a:t>决定累加的值（</a:t>
            </a:r>
            <a:r>
              <a:rPr lang="en-US" altLang="zh-CN" dirty="0">
                <a:solidFill>
                  <a:srgbClr val="C00000"/>
                </a:solidFill>
                <a:cs typeface="Courier New" panose="02070309020205020404" pitchFamily="49" charset="0"/>
              </a:rPr>
              <a:t>2</a:t>
            </a:r>
            <a:r>
              <a:rPr lang="zh-CN" altLang="en-US" dirty="0">
                <a:solidFill>
                  <a:srgbClr val="C00000"/>
                </a:solidFill>
                <a:cs typeface="Courier New" panose="02070309020205020404" pitchFamily="49" charset="0"/>
              </a:rPr>
              <a:t>）</a:t>
            </a:r>
            <a:r>
              <a:rPr lang="en-US" altLang="zh-CN" dirty="0">
                <a:solidFill>
                  <a:srgbClr val="C00000"/>
                </a:solidFill>
                <a:cs typeface="Courier New" panose="02070309020205020404" pitchFamily="49" charset="0"/>
              </a:rPr>
              <a:t>n+1</a:t>
            </a:r>
            <a:r>
              <a:rPr lang="zh-CN" altLang="en-US" dirty="0">
                <a:solidFill>
                  <a:srgbClr val="C00000"/>
                </a:solidFill>
                <a:cs typeface="Courier New" panose="02070309020205020404" pitchFamily="49" charset="0"/>
              </a:rPr>
              <a:t>次累加，</a:t>
            </a:r>
            <a:r>
              <a:rPr lang="en-US" altLang="zh-CN" dirty="0">
                <a:solidFill>
                  <a:srgbClr val="C00000"/>
                </a:solidFill>
                <a:cs typeface="Courier New" panose="02070309020205020404" pitchFamily="49" charset="0"/>
              </a:rPr>
              <a:t>n</a:t>
            </a:r>
            <a:r>
              <a:rPr lang="zh-CN" altLang="en-US" dirty="0">
                <a:solidFill>
                  <a:srgbClr val="C00000"/>
                </a:solidFill>
                <a:cs typeface="Courier New" panose="02070309020205020404" pitchFamily="49" charset="0"/>
              </a:rPr>
              <a:t>次移位</a:t>
            </a:r>
            <a:endParaRPr lang="zh-CN" altLang="en-US" dirty="0"/>
          </a:p>
        </p:txBody>
      </p:sp>
      <p:sp>
        <p:nvSpPr>
          <p:cNvPr id="4" name="Text Box 76"/>
          <p:cNvSpPr txBox="1">
            <a:spLocks noChangeArrowheads="1"/>
          </p:cNvSpPr>
          <p:nvPr/>
        </p:nvSpPr>
        <p:spPr bwMode="auto">
          <a:xfrm>
            <a:off x="7275545" y="1343133"/>
            <a:ext cx="5692310" cy="49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a:spcBef>
                <a:spcPct val="50000"/>
              </a:spcBef>
              <a:buNone/>
            </a:pPr>
            <a:r>
              <a:rPr lang="en-US" altLang="zh-CN" sz="2400" b="1" i="0" u="none" dirty="0">
                <a:solidFill>
                  <a:srgbClr val="C00000"/>
                </a:solidFill>
                <a:ea typeface="微软雅黑" panose="020B0503020204020204" pitchFamily="34" charset="-122"/>
              </a:rPr>
              <a:t>∑= {∑+(Y</a:t>
            </a:r>
            <a:r>
              <a:rPr lang="en-US" altLang="zh-CN" sz="2400" b="1" i="0" u="none" baseline="-25000" dirty="0">
                <a:solidFill>
                  <a:srgbClr val="C00000"/>
                </a:solidFill>
                <a:ea typeface="微软雅黑" panose="020B0503020204020204" pitchFamily="34" charset="-122"/>
              </a:rPr>
              <a:t>n+1</a:t>
            </a:r>
            <a:r>
              <a:rPr lang="en-US" altLang="zh-CN" sz="2400" b="1" i="0" u="none" dirty="0">
                <a:solidFill>
                  <a:srgbClr val="C00000"/>
                </a:solidFill>
                <a:ea typeface="微软雅黑" panose="020B0503020204020204" pitchFamily="34" charset="-122"/>
              </a:rPr>
              <a:t>-Y</a:t>
            </a:r>
            <a:r>
              <a:rPr lang="en-US" altLang="zh-CN" sz="2400" b="1" i="0" u="none" baseline="-25000" dirty="0">
                <a:solidFill>
                  <a:srgbClr val="C00000"/>
                </a:solidFill>
                <a:ea typeface="微软雅黑" panose="020B0503020204020204" pitchFamily="34" charset="-122"/>
              </a:rPr>
              <a:t>n</a:t>
            </a:r>
            <a:r>
              <a:rPr lang="en-US" altLang="zh-CN" sz="2400" b="1" i="0" u="none" dirty="0">
                <a:solidFill>
                  <a:srgbClr val="C00000"/>
                </a:solidFill>
                <a:ea typeface="微软雅黑" panose="020B0503020204020204" pitchFamily="34" charset="-122"/>
              </a:rPr>
              <a:t>)[X]</a:t>
            </a:r>
            <a:r>
              <a:rPr lang="zh-CN" altLang="en-US" sz="2400" b="1" i="0" u="none" baseline="-25000" dirty="0">
                <a:solidFill>
                  <a:srgbClr val="C00000"/>
                </a:solidFill>
                <a:ea typeface="微软雅黑" panose="020B0503020204020204" pitchFamily="34" charset="-122"/>
              </a:rPr>
              <a:t>补</a:t>
            </a:r>
            <a:r>
              <a:rPr lang="en-US" altLang="zh-CN" sz="2400" b="1" i="0" dirty="0">
                <a:solidFill>
                  <a:srgbClr val="C00000"/>
                </a:solidFill>
                <a:ea typeface="微软雅黑" panose="020B0503020204020204" pitchFamily="34" charset="-122"/>
              </a:rPr>
              <a:t>}/2</a:t>
            </a:r>
            <a:endParaRPr lang="en-US" altLang="zh-CN" sz="2400" b="1" i="0" u="none" dirty="0">
              <a:solidFill>
                <a:srgbClr val="C00000"/>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补码加法公式证明</a:t>
            </a:r>
            <a:r>
              <a:rPr lang="en-US" altLang="zh-CN" dirty="0"/>
              <a:t>   x&gt;0  y&lt;0 </a:t>
            </a:r>
            <a:endParaRPr lang="zh-CN" altLang="en-US" dirty="0"/>
          </a:p>
        </p:txBody>
      </p:sp>
      <p:sp>
        <p:nvSpPr>
          <p:cNvPr id="3" name="内容占位符 2"/>
          <p:cNvSpPr>
            <a:spLocks noGrp="1"/>
          </p:cNvSpPr>
          <p:nvPr>
            <p:ph idx="1"/>
          </p:nvPr>
        </p:nvSpPr>
        <p:spPr/>
        <p:txBody>
          <a:bodyPr/>
          <a:lstStyle/>
          <a:p>
            <a:pPr>
              <a:lnSpc>
                <a:spcPct val="110000"/>
              </a:lnSpc>
              <a:buClr>
                <a:schemeClr val="tx1"/>
              </a:buClr>
              <a:buNone/>
            </a:pP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[x]</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=x    [y]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=2＋y</a:t>
            </a:r>
            <a:endParaRPr lang="en-US" altLang="zh-CN" sz="2800" dirty="0">
              <a:latin typeface="Segoe UI Black" panose="020B0A02040204020203" pitchFamily="34" charset="0"/>
              <a:ea typeface="Segoe UI Black" panose="020B0A02040204020203" pitchFamily="34" charset="0"/>
              <a:cs typeface="Segoe UI Black" panose="020B0A02040204020203" pitchFamily="34" charset="0"/>
            </a:endParaRPr>
          </a:p>
          <a:p>
            <a:pPr eaLnBrk="1" hangingPunct="1">
              <a:lnSpc>
                <a:spcPct val="110000"/>
              </a:lnSpc>
              <a:buClr>
                <a:schemeClr val="tx1"/>
              </a:buClr>
              <a:buNone/>
            </a:pPr>
            <a:endParaRPr lang="en-US" altLang="zh-CN" sz="2800" dirty="0"/>
          </a:p>
          <a:p>
            <a:pPr>
              <a:lnSpc>
                <a:spcPct val="110000"/>
              </a:lnSpc>
              <a:buClr>
                <a:schemeClr val="tx1"/>
              </a:buClr>
              <a:buNone/>
            </a:pP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[x]</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 [y]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b="1" dirty="0"/>
              <a:t>= </a:t>
            </a:r>
            <a:r>
              <a:rPr lang="en-US" altLang="zh-CN" sz="2800" dirty="0"/>
              <a:t>x＋2＋y=2＋(</a:t>
            </a:r>
            <a:r>
              <a:rPr lang="en-US" altLang="zh-CN" sz="2800" dirty="0" err="1"/>
              <a:t>x＋y</a:t>
            </a:r>
            <a:r>
              <a:rPr lang="en-US" altLang="zh-CN" sz="2800" dirty="0"/>
              <a:t>)</a:t>
            </a:r>
            <a:endParaRPr lang="en-US" altLang="zh-CN" sz="2800" dirty="0"/>
          </a:p>
          <a:p>
            <a:pPr>
              <a:lnSpc>
                <a:spcPct val="110000"/>
              </a:lnSpc>
              <a:buClr>
                <a:schemeClr val="tx1"/>
              </a:buClr>
              <a:buNone/>
            </a:pPr>
            <a:r>
              <a:rPr lang="en-US" altLang="zh-CN" sz="2800" dirty="0">
                <a:solidFill>
                  <a:srgbClr val="0000CC"/>
                </a:solidFill>
              </a:rPr>
              <a:t>     </a:t>
            </a:r>
            <a:r>
              <a:rPr lang="zh-CN" altLang="en-US" sz="2800" dirty="0">
                <a:solidFill>
                  <a:srgbClr val="0000CC"/>
                </a:solidFill>
              </a:rPr>
              <a:t>当 </a:t>
            </a:r>
            <a:r>
              <a:rPr lang="en-US" altLang="zh-CN" sz="2800" dirty="0" err="1">
                <a:solidFill>
                  <a:srgbClr val="0000CC"/>
                </a:solidFill>
              </a:rPr>
              <a:t>x＋y</a:t>
            </a:r>
            <a:r>
              <a:rPr lang="en-US" altLang="zh-CN" sz="2800" dirty="0">
                <a:solidFill>
                  <a:srgbClr val="0000CC"/>
                </a:solidFill>
              </a:rPr>
              <a:t> &lt; 0 </a:t>
            </a:r>
            <a:r>
              <a:rPr lang="zh-CN" altLang="en-US" sz="2800" dirty="0">
                <a:solidFill>
                  <a:srgbClr val="0000CC"/>
                </a:solidFill>
              </a:rPr>
              <a:t>时</a:t>
            </a:r>
            <a:endParaRPr lang="zh-CN" altLang="en-US" sz="2800" dirty="0">
              <a:solidFill>
                <a:srgbClr val="0000CC"/>
              </a:solidFill>
            </a:endParaRPr>
          </a:p>
          <a:p>
            <a:pPr>
              <a:lnSpc>
                <a:spcPct val="110000"/>
              </a:lnSpc>
              <a:buClr>
                <a:schemeClr val="tx1"/>
              </a:buClr>
              <a:buNone/>
            </a:pPr>
            <a:r>
              <a:rPr lang="zh-CN" altLang="en-US" sz="2800" dirty="0"/>
              <a:t>         </a:t>
            </a:r>
            <a:r>
              <a:rPr lang="en-US" altLang="zh-CN" sz="2800" dirty="0"/>
              <a:t>2+(</a:t>
            </a:r>
            <a:r>
              <a:rPr lang="en-US" altLang="zh-CN" sz="2800" dirty="0" err="1"/>
              <a:t>x+y</a:t>
            </a:r>
            <a:r>
              <a:rPr lang="en-US" altLang="zh-CN" sz="2800" dirty="0"/>
              <a:t>)</a:t>
            </a:r>
            <a:r>
              <a:rPr lang="zh-CN" altLang="en-US" sz="2800" dirty="0"/>
              <a:t>  </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800" dirty="0" err="1">
                <a:latin typeface="Segoe UI Black" panose="020B0A02040204020203" pitchFamily="34" charset="0"/>
                <a:ea typeface="Segoe UI Black" panose="020B0A02040204020203" pitchFamily="34" charset="0"/>
                <a:cs typeface="Segoe UI Black" panose="020B0A02040204020203" pitchFamily="34" charset="0"/>
              </a:rPr>
              <a:t>x＋y</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aseline="-25000" dirty="0">
                <a:latin typeface="Segoe UI Black" panose="020B0A02040204020203" pitchFamily="34" charset="0"/>
                <a:cs typeface="Segoe UI Black" panose="020B0A02040204020203" pitchFamily="34" charset="0"/>
              </a:rPr>
              <a:t>  </a:t>
            </a:r>
            <a:r>
              <a:rPr lang="en-US" altLang="zh-CN" sz="2800" dirty="0">
                <a:solidFill>
                  <a:srgbClr val="C00000"/>
                </a:solidFill>
              </a:rPr>
              <a:t>(mod 2)</a:t>
            </a:r>
            <a:endParaRPr lang="en-US" altLang="zh-CN" sz="2800" dirty="0">
              <a:solidFill>
                <a:srgbClr val="C00000"/>
              </a:solidFill>
            </a:endParaRPr>
          </a:p>
          <a:p>
            <a:pPr>
              <a:lnSpc>
                <a:spcPct val="110000"/>
              </a:lnSpc>
              <a:buClr>
                <a:schemeClr val="tx1"/>
              </a:buClr>
              <a:buNone/>
            </a:pPr>
            <a:r>
              <a:rPr lang="en-US" altLang="zh-CN" sz="2800" dirty="0">
                <a:solidFill>
                  <a:srgbClr val="0000CC"/>
                </a:solidFill>
              </a:rPr>
              <a:t>     </a:t>
            </a:r>
            <a:r>
              <a:rPr lang="zh-CN" altLang="en-US" sz="2800" dirty="0">
                <a:solidFill>
                  <a:srgbClr val="0000CC"/>
                </a:solidFill>
              </a:rPr>
              <a:t>当 </a:t>
            </a:r>
            <a:r>
              <a:rPr lang="en-US" altLang="zh-CN" sz="2800" dirty="0" err="1">
                <a:solidFill>
                  <a:srgbClr val="0000CC"/>
                </a:solidFill>
              </a:rPr>
              <a:t>x＋y</a:t>
            </a:r>
            <a:r>
              <a:rPr lang="en-US" altLang="zh-CN" sz="2800" dirty="0">
                <a:solidFill>
                  <a:srgbClr val="0000CC"/>
                </a:solidFill>
              </a:rPr>
              <a:t> &gt; 0 </a:t>
            </a:r>
            <a:r>
              <a:rPr lang="zh-CN" altLang="en-US" sz="2800" dirty="0">
                <a:solidFill>
                  <a:srgbClr val="0000CC"/>
                </a:solidFill>
              </a:rPr>
              <a:t>时</a:t>
            </a:r>
            <a:endParaRPr lang="zh-CN" altLang="en-US" sz="2800" dirty="0">
              <a:solidFill>
                <a:srgbClr val="0000CC"/>
              </a:solidFill>
            </a:endParaRPr>
          </a:p>
          <a:p>
            <a:pPr>
              <a:lnSpc>
                <a:spcPct val="110000"/>
              </a:lnSpc>
              <a:buClr>
                <a:schemeClr val="tx1"/>
              </a:buClr>
              <a:buNone/>
            </a:pPr>
            <a:r>
              <a:rPr lang="zh-CN" altLang="en-US" sz="2800" dirty="0"/>
              <a:t>           </a:t>
            </a:r>
            <a:r>
              <a:rPr lang="en-US" altLang="zh-CN" sz="2800" dirty="0"/>
              <a:t>2＋(</a:t>
            </a:r>
            <a:r>
              <a:rPr lang="en-US" altLang="zh-CN" sz="2800" dirty="0" err="1"/>
              <a:t>x＋y</a:t>
            </a:r>
            <a:r>
              <a:rPr lang="en-US" altLang="zh-CN" sz="2800" dirty="0"/>
              <a:t>) &gt; 2    </a:t>
            </a:r>
            <a:r>
              <a:rPr lang="zh-CN" altLang="en-US" sz="2800" dirty="0"/>
              <a:t>模舍去</a:t>
            </a:r>
            <a:endParaRPr lang="zh-CN" altLang="en-US" sz="2800" dirty="0"/>
          </a:p>
          <a:p>
            <a:pPr>
              <a:lnSpc>
                <a:spcPct val="110000"/>
              </a:lnSpc>
              <a:buClr>
                <a:schemeClr val="tx1"/>
              </a:buClr>
              <a:buNone/>
            </a:pPr>
            <a:r>
              <a:rPr lang="zh-CN" altLang="en-US" sz="2800" dirty="0">
                <a:latin typeface="Segoe UI Black" panose="020B0A02040204020203" pitchFamily="34" charset="0"/>
                <a:cs typeface="Segoe UI Black" panose="020B0A02040204020203" pitchFamily="34" charset="0"/>
              </a:rPr>
              <a:t> </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[x]</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dirty="0"/>
              <a:t>=2＋(</a:t>
            </a:r>
            <a:r>
              <a:rPr lang="en-US" altLang="zh-CN" sz="2800" dirty="0" err="1"/>
              <a:t>x＋y</a:t>
            </a:r>
            <a:r>
              <a:rPr lang="en-US" altLang="zh-CN" sz="2800" dirty="0"/>
              <a:t>)=</a:t>
            </a:r>
            <a:r>
              <a:rPr lang="en-US" altLang="zh-CN" sz="2800" dirty="0" err="1"/>
              <a:t>x＋y</a:t>
            </a:r>
            <a:r>
              <a:rPr lang="en-US" altLang="zh-CN" sz="2800" dirty="0"/>
              <a:t>         </a:t>
            </a:r>
            <a:r>
              <a:rPr lang="en-US" altLang="zh-CN" sz="2800" dirty="0">
                <a:solidFill>
                  <a:srgbClr val="C00000"/>
                </a:solidFill>
              </a:rPr>
              <a:t>(mod 2)    </a:t>
            </a:r>
            <a:endParaRPr lang="en-US" altLang="zh-CN" sz="2800" dirty="0">
              <a:solidFill>
                <a:srgbClr val="C00000"/>
              </a:solidFill>
            </a:endParaRPr>
          </a:p>
          <a:p>
            <a:pPr>
              <a:lnSpc>
                <a:spcPct val="110000"/>
              </a:lnSpc>
              <a:buClr>
                <a:schemeClr val="tx1"/>
              </a:buClr>
              <a:buNone/>
            </a:pPr>
            <a:r>
              <a:rPr lang="en-US" altLang="zh-CN" sz="2800" dirty="0"/>
              <a:t>                                    =</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dirty="0" err="1">
                <a:latin typeface="Segoe UI Black" panose="020B0A02040204020203" pitchFamily="34" charset="0"/>
                <a:ea typeface="Segoe UI Black" panose="020B0A02040204020203" pitchFamily="34" charset="0"/>
                <a:cs typeface="Segoe UI Black" panose="020B0A02040204020203" pitchFamily="34" charset="0"/>
              </a:rPr>
              <a:t>x＋y</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 </a:t>
            </a:r>
            <a:r>
              <a:rPr lang="zh-CN" altLang="en-US" sz="2800" baseline="-25000" dirty="0"/>
              <a:t>    </a:t>
            </a:r>
            <a:r>
              <a:rPr lang="en-US" altLang="zh-CN" sz="2800" dirty="0">
                <a:solidFill>
                  <a:srgbClr val="C00000"/>
                </a:solidFill>
              </a:rPr>
              <a:t>(mod 2)</a:t>
            </a:r>
            <a:endParaRPr lang="en-US" altLang="zh-CN" sz="2800" dirty="0">
              <a:solidFill>
                <a:srgbClr val="C00000"/>
              </a:solidFill>
            </a:endParaRPr>
          </a:p>
          <a:p>
            <a:pPr marL="571500" indent="-571500"/>
            <a:endParaRPr lang="zh-CN" altLang="en-US" sz="2900" dirty="0">
              <a:solidFill>
                <a:schemeClr val="accent2"/>
              </a:solidFill>
            </a:endParaRPr>
          </a:p>
        </p:txBody>
      </p:sp>
      <p:sp>
        <p:nvSpPr>
          <p:cNvPr id="4" name="矩形 3"/>
          <p:cNvSpPr/>
          <p:nvPr/>
        </p:nvSpPr>
        <p:spPr>
          <a:xfrm>
            <a:off x="4584700" y="1073835"/>
            <a:ext cx="6096000" cy="738664"/>
          </a:xfrm>
          <a:prstGeom prst="rect">
            <a:avLst/>
          </a:prstGeom>
        </p:spPr>
        <p:txBody>
          <a:bodyPr>
            <a:spAutoFit/>
          </a:bodyPr>
          <a:lstStyle/>
          <a:p>
            <a:r>
              <a:rPr lang="zh-CN" altLang="en-US" sz="2400" b="1" dirty="0">
                <a:solidFill>
                  <a:srgbClr val="000000"/>
                </a:solidFill>
                <a:latin typeface="MicrosoftYaHei"/>
              </a:rPr>
              <a:t>（设</a:t>
            </a:r>
            <a:r>
              <a:rPr lang="en-US" altLang="zh-CN" sz="2400" b="1" dirty="0">
                <a:solidFill>
                  <a:srgbClr val="000000"/>
                </a:solidFill>
                <a:latin typeface="SegoeUIBlack"/>
              </a:rPr>
              <a:t>x</a:t>
            </a:r>
            <a:r>
              <a:rPr lang="zh-CN" altLang="en-US" sz="2400" b="1" dirty="0">
                <a:solidFill>
                  <a:srgbClr val="000000"/>
                </a:solidFill>
                <a:latin typeface="MicrosoftYaHei"/>
              </a:rPr>
              <a:t>， </a:t>
            </a:r>
            <a:r>
              <a:rPr lang="en-US" altLang="zh-CN" sz="2400" b="1" dirty="0">
                <a:solidFill>
                  <a:srgbClr val="000000"/>
                </a:solidFill>
                <a:latin typeface="SegoeUIBlack"/>
              </a:rPr>
              <a:t>y</a:t>
            </a:r>
            <a:r>
              <a:rPr lang="zh-CN" altLang="en-US" sz="2400" b="1" dirty="0">
                <a:solidFill>
                  <a:srgbClr val="000000"/>
                </a:solidFill>
                <a:latin typeface="MicrosoftYaHei"/>
              </a:rPr>
              <a:t>为定点小数， </a:t>
            </a:r>
            <a:r>
              <a:rPr lang="en-US" altLang="zh-CN" sz="2400" b="1" dirty="0">
                <a:solidFill>
                  <a:srgbClr val="000000"/>
                </a:solidFill>
                <a:latin typeface="SegoeUIBlack"/>
              </a:rPr>
              <a:t>1&gt;x&gt;0</a:t>
            </a:r>
            <a:r>
              <a:rPr lang="zh-CN" altLang="en-US" sz="2400" b="1" dirty="0">
                <a:solidFill>
                  <a:srgbClr val="000000"/>
                </a:solidFill>
                <a:latin typeface="MicrosoftYaHei"/>
              </a:rPr>
              <a:t>， </a:t>
            </a:r>
            <a:r>
              <a:rPr lang="en-US" altLang="zh-CN" sz="2400" b="1" dirty="0">
                <a:solidFill>
                  <a:srgbClr val="000000"/>
                </a:solidFill>
                <a:latin typeface="SegoeUIBlack"/>
              </a:rPr>
              <a:t>-1</a:t>
            </a:r>
            <a:r>
              <a:rPr lang="zh-CN" altLang="en-US" sz="2400" b="1" dirty="0">
                <a:solidFill>
                  <a:srgbClr val="000000"/>
                </a:solidFill>
                <a:latin typeface="SymbolMT"/>
              </a:rPr>
              <a:t>≤</a:t>
            </a:r>
            <a:r>
              <a:rPr lang="en-US" altLang="zh-CN" sz="2400" b="1" dirty="0">
                <a:solidFill>
                  <a:srgbClr val="000000"/>
                </a:solidFill>
                <a:latin typeface="SegoeUIBlack"/>
              </a:rPr>
              <a:t>y&lt;0</a:t>
            </a:r>
            <a:r>
              <a:rPr lang="zh-CN" altLang="en-US" sz="2400" b="1" dirty="0"/>
              <a:t> ）</a:t>
            </a:r>
            <a:br>
              <a:rPr lang="zh-CN" altLang="en-US" dirty="0"/>
            </a:b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补码一位乘法流程图（</a:t>
            </a:r>
            <a:r>
              <a:rPr lang="en-US" altLang="zh-CN" dirty="0"/>
              <a:t>Booth</a:t>
            </a:r>
            <a:r>
              <a:rPr lang="zh-CN" altLang="en-US" dirty="0"/>
              <a:t>一位乘法）</a:t>
            </a:r>
            <a:endParaRPr lang="zh-CN" altLang="en-US" dirty="0"/>
          </a:p>
        </p:txBody>
      </p:sp>
      <p:sp>
        <p:nvSpPr>
          <p:cNvPr id="5" name="Line 2"/>
          <p:cNvSpPr>
            <a:spLocks noChangeShapeType="1"/>
          </p:cNvSpPr>
          <p:nvPr/>
        </p:nvSpPr>
        <p:spPr bwMode="auto">
          <a:xfrm>
            <a:off x="3891164" y="3291456"/>
            <a:ext cx="0" cy="43021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6" name="AutoShape 3"/>
          <p:cNvSpPr>
            <a:spLocks noChangeArrowheads="1"/>
          </p:cNvSpPr>
          <p:nvPr/>
        </p:nvSpPr>
        <p:spPr bwMode="auto">
          <a:xfrm>
            <a:off x="3403801" y="1059431"/>
            <a:ext cx="1041400" cy="417513"/>
          </a:xfrm>
          <a:prstGeom prst="roundRect">
            <a:avLst>
              <a:gd name="adj" fmla="val 50000"/>
            </a:avLst>
          </a:prstGeom>
          <a:solidFill>
            <a:srgbClr val="FFCC99"/>
          </a:solidFill>
          <a:ln w="25400">
            <a:solidFill>
              <a:schemeClr val="tx1"/>
            </a:solidFill>
            <a:round/>
          </a:ln>
          <a:effectLst>
            <a:outerShdw blurRad="50800" dist="38100" dir="5400000" algn="t" rotWithShape="0">
              <a:prstClr val="black">
                <a:alpha val="40000"/>
              </a:prstClr>
            </a:outerShdw>
          </a:effectLst>
        </p:spPr>
        <p:txBody>
          <a:bodyP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a:latin typeface="宋体" panose="02010600030101010101" pitchFamily="2" charset="-122"/>
              </a:rPr>
              <a:t>开始</a:t>
            </a:r>
            <a:endParaRPr lang="zh-CN" altLang="en-US" sz="2000">
              <a:latin typeface="宋体" panose="02010600030101010101" pitchFamily="2" charset="-122"/>
            </a:endParaRPr>
          </a:p>
        </p:txBody>
      </p:sp>
      <p:sp>
        <p:nvSpPr>
          <p:cNvPr id="7" name="Text Box 5"/>
          <p:cNvSpPr txBox="1">
            <a:spLocks noChangeArrowheads="1"/>
          </p:cNvSpPr>
          <p:nvPr/>
        </p:nvSpPr>
        <p:spPr bwMode="auto">
          <a:xfrm>
            <a:off x="2964831" y="1932554"/>
            <a:ext cx="1941566" cy="414338"/>
          </a:xfrm>
          <a:prstGeom prst="rect">
            <a:avLst/>
          </a:prstGeom>
          <a:solidFill>
            <a:srgbClr val="CCFFCC"/>
          </a:solidFill>
          <a:ln w="25400">
            <a:solidFill>
              <a:schemeClr val="tx1"/>
            </a:solidFill>
            <a:miter lim="800000"/>
          </a:ln>
          <a:effectLst>
            <a:outerShdw blurRad="50800" dist="38100" dir="5400000" algn="t" rotWithShape="0">
              <a:prstClr val="black">
                <a:alpha val="40000"/>
              </a:prst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2000" b="0" u="none" dirty="0" err="1">
                <a:solidFill>
                  <a:schemeClr val="tx1"/>
                </a:solidFill>
                <a:latin typeface="宋体" panose="02010600030101010101" pitchFamily="2" charset="-122"/>
                <a:ea typeface="宋体" panose="02010600030101010101" pitchFamily="2" charset="-122"/>
              </a:rPr>
              <a:t>i</a:t>
            </a:r>
            <a:r>
              <a:rPr lang="en-US" altLang="zh-CN" sz="2000" b="0" u="none" dirty="0">
                <a:solidFill>
                  <a:schemeClr val="tx1"/>
                </a:solidFill>
                <a:latin typeface="宋体" panose="02010600030101010101" pitchFamily="2" charset="-122"/>
                <a:ea typeface="宋体" panose="02010600030101010101" pitchFamily="2" charset="-122"/>
              </a:rPr>
              <a:t>=0,</a:t>
            </a:r>
            <a:r>
              <a:rPr lang="en-US" altLang="zh-CN" sz="1800" b="0" u="none" dirty="0">
                <a:solidFill>
                  <a:schemeClr val="tx1"/>
                </a:solidFill>
                <a:latin typeface="宋体" panose="02010600030101010101" pitchFamily="2" charset="-122"/>
                <a:ea typeface="宋体" panose="02010600030101010101" pitchFamily="2" charset="-122"/>
              </a:rPr>
              <a:t>∑=0,Y</a:t>
            </a:r>
            <a:r>
              <a:rPr lang="en-US" altLang="zh-CN" sz="1800" b="0" u="none" baseline="-25000" dirty="0">
                <a:solidFill>
                  <a:schemeClr val="tx1"/>
                </a:solidFill>
                <a:latin typeface="宋体" panose="02010600030101010101" pitchFamily="2" charset="-122"/>
                <a:ea typeface="宋体" panose="02010600030101010101" pitchFamily="2" charset="-122"/>
              </a:rPr>
              <a:t>n+1</a:t>
            </a:r>
            <a:r>
              <a:rPr lang="en-US" altLang="zh-CN" sz="1800" b="0" u="none" dirty="0">
                <a:solidFill>
                  <a:schemeClr val="tx1"/>
                </a:solidFill>
                <a:latin typeface="宋体" panose="02010600030101010101" pitchFamily="2" charset="-122"/>
                <a:ea typeface="宋体" panose="02010600030101010101" pitchFamily="2" charset="-122"/>
              </a:rPr>
              <a:t>=0</a:t>
            </a:r>
            <a:endParaRPr lang="en-US" altLang="zh-CN" sz="1800" b="0" u="none" dirty="0">
              <a:solidFill>
                <a:schemeClr val="tx1"/>
              </a:solidFill>
              <a:latin typeface="宋体" panose="02010600030101010101" pitchFamily="2" charset="-122"/>
              <a:ea typeface="宋体" panose="02010600030101010101" pitchFamily="2" charset="-122"/>
            </a:endParaRPr>
          </a:p>
        </p:txBody>
      </p:sp>
      <p:grpSp>
        <p:nvGrpSpPr>
          <p:cNvPr id="8" name="Group 6"/>
          <p:cNvGrpSpPr/>
          <p:nvPr/>
        </p:nvGrpSpPr>
        <p:grpSpPr bwMode="auto">
          <a:xfrm>
            <a:off x="2857702" y="2643755"/>
            <a:ext cx="2087563" cy="674688"/>
            <a:chOff x="0" y="0"/>
            <a:chExt cx="1315" cy="425"/>
          </a:xfrm>
          <a:effectLst>
            <a:outerShdw blurRad="50800" dist="38100" dir="5400000" algn="t" rotWithShape="0">
              <a:prstClr val="black">
                <a:alpha val="40000"/>
              </a:prstClr>
            </a:outerShdw>
          </a:effectLst>
        </p:grpSpPr>
        <p:sp>
          <p:nvSpPr>
            <p:cNvPr id="9" name="AutoShape 7"/>
            <p:cNvSpPr>
              <a:spLocks noChangeArrowheads="1"/>
            </p:cNvSpPr>
            <p:nvPr/>
          </p:nvSpPr>
          <p:spPr bwMode="auto">
            <a:xfrm>
              <a:off x="0" y="0"/>
              <a:ext cx="1315" cy="425"/>
            </a:xfrm>
            <a:prstGeom prst="diamond">
              <a:avLst/>
            </a:prstGeom>
            <a:solidFill>
              <a:srgbClr val="CCFF66"/>
            </a:solidFill>
            <a:ln w="25400">
              <a:solidFill>
                <a:schemeClr val="tx1"/>
              </a:solidFill>
              <a:miter lim="800000"/>
            </a:ln>
            <a:effectLst>
              <a:outerShdw dist="81320" dir="3080412" algn="ctr" rotWithShape="0">
                <a:schemeClr val="accent1">
                  <a:alpha val="50000"/>
                </a:schemeClr>
              </a:outerShdw>
            </a:effectLst>
          </p:spPr>
          <p:txBody>
            <a:bodyP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latin typeface="宋体" panose="02010600030101010101" pitchFamily="2" charset="-122"/>
                <a:ea typeface="宋体" panose="02010600030101010101" pitchFamily="2" charset="-122"/>
              </a:endParaRPr>
            </a:p>
          </p:txBody>
        </p:sp>
        <p:sp>
          <p:nvSpPr>
            <p:cNvPr id="10" name="Text Box 8"/>
            <p:cNvSpPr txBox="1">
              <a:spLocks noChangeArrowheads="1"/>
            </p:cNvSpPr>
            <p:nvPr/>
          </p:nvSpPr>
          <p:spPr bwMode="auto">
            <a:xfrm>
              <a:off x="394" y="136"/>
              <a:ext cx="61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2000">
                  <a:latin typeface="宋体" panose="02010600030101010101" pitchFamily="2" charset="-122"/>
                </a:rPr>
                <a:t>Y</a:t>
              </a:r>
              <a:r>
                <a:rPr lang="en-US" altLang="zh-CN" sz="2000" baseline="-25000">
                  <a:latin typeface="宋体" panose="02010600030101010101" pitchFamily="2" charset="-122"/>
                </a:rPr>
                <a:t>n</a:t>
              </a:r>
              <a:r>
                <a:rPr lang="en-US" altLang="zh-CN" sz="2000">
                  <a:latin typeface="宋体" panose="02010600030101010101" pitchFamily="2" charset="-122"/>
                </a:rPr>
                <a:t> Y</a:t>
              </a:r>
              <a:r>
                <a:rPr lang="en-US" altLang="zh-CN" sz="2000" baseline="-25000">
                  <a:latin typeface="宋体" panose="02010600030101010101" pitchFamily="2" charset="-122"/>
                </a:rPr>
                <a:t>n+1</a:t>
              </a:r>
              <a:r>
                <a:rPr lang="en-US" altLang="zh-CN" sz="2000">
                  <a:latin typeface="宋体" panose="02010600030101010101" pitchFamily="2" charset="-122"/>
                </a:rPr>
                <a:t>=?</a:t>
              </a:r>
              <a:endParaRPr lang="en-US" altLang="zh-CN" sz="2000">
                <a:latin typeface="宋体" panose="02010600030101010101" pitchFamily="2" charset="-122"/>
              </a:endParaRPr>
            </a:p>
          </p:txBody>
        </p:sp>
      </p:grpSp>
      <p:sp>
        <p:nvSpPr>
          <p:cNvPr id="11" name="Text Box 9"/>
          <p:cNvSpPr txBox="1">
            <a:spLocks noChangeArrowheads="1"/>
          </p:cNvSpPr>
          <p:nvPr/>
        </p:nvSpPr>
        <p:spPr bwMode="auto">
          <a:xfrm>
            <a:off x="1108179" y="3726430"/>
            <a:ext cx="1592361" cy="412750"/>
          </a:xfrm>
          <a:prstGeom prst="rect">
            <a:avLst/>
          </a:prstGeom>
          <a:solidFill>
            <a:srgbClr val="CCFFCC"/>
          </a:solidFill>
          <a:ln w="25400">
            <a:solidFill>
              <a:schemeClr val="tx1"/>
            </a:solidFill>
            <a:miter lim="800000"/>
          </a:ln>
          <a:effectLst>
            <a:outerShdw blurRad="50800" dist="38100" dir="5400000" algn="t" rotWithShape="0">
              <a:prstClr val="black">
                <a:alpha val="40000"/>
              </a:prst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2000" b="0" u="none" dirty="0">
                <a:solidFill>
                  <a:schemeClr val="tx1"/>
                </a:solidFill>
                <a:latin typeface="宋体" panose="02010600030101010101" pitchFamily="2" charset="-122"/>
                <a:ea typeface="宋体" panose="02010600030101010101" pitchFamily="2" charset="-122"/>
              </a:rPr>
              <a:t>∑+=[X]</a:t>
            </a:r>
            <a:r>
              <a:rPr lang="zh-CN" altLang="en-US" sz="2000" b="0" u="none" baseline="-25000" dirty="0">
                <a:solidFill>
                  <a:schemeClr val="tx1"/>
                </a:solidFill>
                <a:latin typeface="宋体" panose="02010600030101010101" pitchFamily="2" charset="-122"/>
                <a:ea typeface="宋体" panose="02010600030101010101" pitchFamily="2" charset="-122"/>
              </a:rPr>
              <a:t>补</a:t>
            </a:r>
            <a:endParaRPr lang="zh-CN" altLang="en-US" sz="2000" b="0" u="none" dirty="0">
              <a:solidFill>
                <a:schemeClr val="tx1"/>
              </a:solidFill>
              <a:latin typeface="宋体" panose="02010600030101010101" pitchFamily="2" charset="-122"/>
              <a:ea typeface="宋体" panose="02010600030101010101" pitchFamily="2" charset="-122"/>
            </a:endParaRPr>
          </a:p>
        </p:txBody>
      </p:sp>
      <p:sp>
        <p:nvSpPr>
          <p:cNvPr id="12" name="Text Box 10"/>
          <p:cNvSpPr txBox="1">
            <a:spLocks noChangeArrowheads="1"/>
          </p:cNvSpPr>
          <p:nvPr/>
        </p:nvSpPr>
        <p:spPr bwMode="auto">
          <a:xfrm>
            <a:off x="5032578" y="3726430"/>
            <a:ext cx="1581149" cy="412750"/>
          </a:xfrm>
          <a:prstGeom prst="rect">
            <a:avLst/>
          </a:prstGeom>
          <a:solidFill>
            <a:srgbClr val="CCFFCC"/>
          </a:solidFill>
          <a:ln w="25400">
            <a:solidFill>
              <a:schemeClr val="tx1"/>
            </a:solidFill>
            <a:miter lim="800000"/>
          </a:ln>
          <a:effectLst>
            <a:outerShdw blurRad="50800" dist="38100" dir="5400000" algn="t" rotWithShape="0">
              <a:prstClr val="black">
                <a:alpha val="40000"/>
              </a:prst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2000" b="0" u="none" dirty="0">
                <a:solidFill>
                  <a:schemeClr val="tx1"/>
                </a:solidFill>
                <a:latin typeface="宋体" panose="02010600030101010101" pitchFamily="2" charset="-122"/>
                <a:ea typeface="宋体" panose="02010600030101010101" pitchFamily="2" charset="-122"/>
              </a:rPr>
              <a:t>∑+=[</a:t>
            </a:r>
            <a:r>
              <a:rPr lang="en-US" altLang="zh-CN" sz="2000" b="0" u="none" dirty="0">
                <a:solidFill>
                  <a:schemeClr val="tx1"/>
                </a:solidFill>
                <a:latin typeface="宋体" panose="02010600030101010101" pitchFamily="2" charset="-122"/>
                <a:ea typeface="宋体" panose="02010600030101010101" pitchFamily="2" charset="-122"/>
                <a:sym typeface="Symbol" panose="05050102010706020507" pitchFamily="18" charset="2"/>
              </a:rPr>
              <a:t></a:t>
            </a:r>
            <a:r>
              <a:rPr lang="en-US" altLang="zh-CN" sz="2000" b="0" u="none" dirty="0">
                <a:solidFill>
                  <a:schemeClr val="tx1"/>
                </a:solidFill>
                <a:latin typeface="宋体" panose="02010600030101010101" pitchFamily="2" charset="-122"/>
                <a:ea typeface="宋体" panose="02010600030101010101" pitchFamily="2" charset="-122"/>
              </a:rPr>
              <a:t>X]</a:t>
            </a:r>
            <a:r>
              <a:rPr lang="zh-CN" altLang="en-US" sz="2000" b="0" u="none" baseline="-25000" dirty="0">
                <a:solidFill>
                  <a:schemeClr val="tx1"/>
                </a:solidFill>
                <a:latin typeface="宋体" panose="02010600030101010101" pitchFamily="2" charset="-122"/>
                <a:ea typeface="宋体" panose="02010600030101010101" pitchFamily="2" charset="-122"/>
              </a:rPr>
              <a:t>补</a:t>
            </a:r>
            <a:endParaRPr lang="zh-CN" altLang="en-US" sz="2000" b="0" u="none" baseline="-25000" dirty="0">
              <a:solidFill>
                <a:schemeClr val="tx1"/>
              </a:solidFill>
              <a:latin typeface="宋体" panose="02010600030101010101" pitchFamily="2" charset="-122"/>
              <a:ea typeface="宋体" panose="02010600030101010101" pitchFamily="2" charset="-122"/>
            </a:endParaRPr>
          </a:p>
        </p:txBody>
      </p:sp>
      <p:grpSp>
        <p:nvGrpSpPr>
          <p:cNvPr id="13" name="Group 11"/>
          <p:cNvGrpSpPr/>
          <p:nvPr/>
        </p:nvGrpSpPr>
        <p:grpSpPr bwMode="auto">
          <a:xfrm>
            <a:off x="1636914" y="4177280"/>
            <a:ext cx="4608512" cy="298450"/>
            <a:chOff x="0" y="0"/>
            <a:chExt cx="2903" cy="188"/>
          </a:xfrm>
        </p:grpSpPr>
        <p:sp>
          <p:nvSpPr>
            <p:cNvPr id="14" name="Oval 12"/>
            <p:cNvSpPr>
              <a:spLocks noChangeArrowheads="1"/>
            </p:cNvSpPr>
            <p:nvPr/>
          </p:nvSpPr>
          <p:spPr bwMode="auto">
            <a:xfrm>
              <a:off x="1387" y="137"/>
              <a:ext cx="47" cy="51"/>
            </a:xfrm>
            <a:prstGeom prst="ellipse">
              <a:avLst/>
            </a:prstGeom>
            <a:solidFill>
              <a:schemeClr val="tx1"/>
            </a:solidFill>
            <a:ln w="19050">
              <a:solidFill>
                <a:schemeClr val="tx1"/>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宋体" panose="02010600030101010101" pitchFamily="2" charset="-122"/>
              </a:endParaRPr>
            </a:p>
          </p:txBody>
        </p:sp>
        <p:sp>
          <p:nvSpPr>
            <p:cNvPr id="15" name="Freeform 13"/>
            <p:cNvSpPr/>
            <p:nvPr/>
          </p:nvSpPr>
          <p:spPr bwMode="auto">
            <a:xfrm>
              <a:off x="0" y="0"/>
              <a:ext cx="2903" cy="154"/>
            </a:xfrm>
            <a:custGeom>
              <a:avLst/>
              <a:gdLst>
                <a:gd name="T0" fmla="*/ 0 w 3278"/>
                <a:gd name="T1" fmla="*/ 0 h 233"/>
                <a:gd name="T2" fmla="*/ 0 w 3278"/>
                <a:gd name="T3" fmla="*/ 67 h 233"/>
                <a:gd name="T4" fmla="*/ 2277 w 3278"/>
                <a:gd name="T5" fmla="*/ 67 h 233"/>
                <a:gd name="T6" fmla="*/ 2277 w 3278"/>
                <a:gd name="T7" fmla="*/ 0 h 233"/>
                <a:gd name="T8" fmla="*/ 0 60000 65536"/>
                <a:gd name="T9" fmla="*/ 0 60000 65536"/>
                <a:gd name="T10" fmla="*/ 0 60000 65536"/>
                <a:gd name="T11" fmla="*/ 0 60000 65536"/>
                <a:gd name="T12" fmla="*/ 0 w 3278"/>
                <a:gd name="T13" fmla="*/ 0 h 233"/>
                <a:gd name="T14" fmla="*/ 3278 w 3278"/>
                <a:gd name="T15" fmla="*/ 233 h 233"/>
              </a:gdLst>
              <a:ahLst/>
              <a:cxnLst>
                <a:cxn ang="T8">
                  <a:pos x="T0" y="T1"/>
                </a:cxn>
                <a:cxn ang="T9">
                  <a:pos x="T2" y="T3"/>
                </a:cxn>
                <a:cxn ang="T10">
                  <a:pos x="T4" y="T5"/>
                </a:cxn>
                <a:cxn ang="T11">
                  <a:pos x="T6" y="T7"/>
                </a:cxn>
              </a:cxnLst>
              <a:rect l="T12" t="T13" r="T14" b="T15"/>
              <a:pathLst>
                <a:path w="3278" h="233">
                  <a:moveTo>
                    <a:pt x="0" y="0"/>
                  </a:moveTo>
                  <a:lnTo>
                    <a:pt x="0" y="233"/>
                  </a:lnTo>
                  <a:lnTo>
                    <a:pt x="3278" y="233"/>
                  </a:lnTo>
                  <a:lnTo>
                    <a:pt x="3278"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宋体" panose="02010600030101010101" pitchFamily="2" charset="-122"/>
                <a:ea typeface="宋体" panose="02010600030101010101" pitchFamily="2" charset="-122"/>
              </a:endParaRPr>
            </a:p>
          </p:txBody>
        </p:sp>
      </p:grpSp>
      <p:sp>
        <p:nvSpPr>
          <p:cNvPr id="16" name="AutoShape 14"/>
          <p:cNvSpPr>
            <a:spLocks noChangeArrowheads="1"/>
          </p:cNvSpPr>
          <p:nvPr/>
        </p:nvSpPr>
        <p:spPr bwMode="auto">
          <a:xfrm>
            <a:off x="1338464" y="4863080"/>
            <a:ext cx="1039812" cy="414338"/>
          </a:xfrm>
          <a:prstGeom prst="roundRect">
            <a:avLst>
              <a:gd name="adj" fmla="val 50000"/>
            </a:avLst>
          </a:prstGeom>
          <a:solidFill>
            <a:srgbClr val="FFCC99"/>
          </a:solidFill>
          <a:ln w="25400">
            <a:solidFill>
              <a:schemeClr val="tx1"/>
            </a:solidFill>
            <a:round/>
          </a:ln>
          <a:effectLst>
            <a:outerShdw blurRad="50800" dist="38100" dir="5400000" algn="t" rotWithShape="0">
              <a:prstClr val="black">
                <a:alpha val="40000"/>
              </a:prstClr>
            </a:outerShdw>
          </a:effectLst>
        </p:spPr>
        <p:txBody>
          <a:bodyP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a:latin typeface="宋体" panose="02010600030101010101" pitchFamily="2" charset="-122"/>
              </a:rPr>
              <a:t>结束</a:t>
            </a:r>
            <a:endParaRPr lang="zh-CN" altLang="en-US" sz="2000">
              <a:latin typeface="宋体" panose="02010600030101010101" pitchFamily="2" charset="-122"/>
            </a:endParaRPr>
          </a:p>
        </p:txBody>
      </p:sp>
      <p:sp>
        <p:nvSpPr>
          <p:cNvPr id="17" name="Text Box 16"/>
          <p:cNvSpPr txBox="1">
            <a:spLocks noChangeArrowheads="1"/>
          </p:cNvSpPr>
          <p:nvPr/>
        </p:nvSpPr>
        <p:spPr bwMode="auto">
          <a:xfrm>
            <a:off x="2643390" y="2656456"/>
            <a:ext cx="4730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2000">
                <a:latin typeface="宋体" panose="02010600030101010101" pitchFamily="2" charset="-122"/>
              </a:rPr>
              <a:t>01</a:t>
            </a:r>
            <a:endParaRPr lang="en-US" altLang="zh-CN" sz="2000">
              <a:latin typeface="宋体" panose="02010600030101010101" pitchFamily="2" charset="-122"/>
            </a:endParaRPr>
          </a:p>
        </p:txBody>
      </p:sp>
      <p:sp>
        <p:nvSpPr>
          <p:cNvPr id="18" name="Text Box 17"/>
          <p:cNvSpPr txBox="1">
            <a:spLocks noChangeArrowheads="1"/>
          </p:cNvSpPr>
          <p:nvPr/>
        </p:nvSpPr>
        <p:spPr bwMode="auto">
          <a:xfrm>
            <a:off x="4881764" y="2656455"/>
            <a:ext cx="474662"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2000">
                <a:latin typeface="宋体" panose="02010600030101010101" pitchFamily="2" charset="-122"/>
              </a:rPr>
              <a:t>10</a:t>
            </a:r>
            <a:endParaRPr lang="en-US" altLang="zh-CN" sz="2000">
              <a:latin typeface="宋体" panose="02010600030101010101" pitchFamily="2" charset="-122"/>
            </a:endParaRPr>
          </a:p>
        </p:txBody>
      </p:sp>
      <p:sp>
        <p:nvSpPr>
          <p:cNvPr id="19" name="Text Box 18"/>
          <p:cNvSpPr txBox="1">
            <a:spLocks noChangeArrowheads="1"/>
          </p:cNvSpPr>
          <p:nvPr/>
        </p:nvSpPr>
        <p:spPr bwMode="auto">
          <a:xfrm>
            <a:off x="3759402" y="3435919"/>
            <a:ext cx="11160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2000">
                <a:latin typeface="宋体" panose="02010600030101010101" pitchFamily="2" charset="-122"/>
              </a:rPr>
              <a:t>00</a:t>
            </a:r>
            <a:r>
              <a:rPr lang="zh-CN" altLang="en-US" sz="2000">
                <a:latin typeface="宋体" panose="02010600030101010101" pitchFamily="2" charset="-122"/>
              </a:rPr>
              <a:t>或</a:t>
            </a:r>
            <a:r>
              <a:rPr lang="en-US" altLang="zh-CN" sz="2000">
                <a:latin typeface="宋体" panose="02010600030101010101" pitchFamily="2" charset="-122"/>
              </a:rPr>
              <a:t>11</a:t>
            </a:r>
            <a:endParaRPr lang="en-US" altLang="zh-CN" sz="2000">
              <a:latin typeface="宋体" panose="02010600030101010101" pitchFamily="2" charset="-122"/>
            </a:endParaRPr>
          </a:p>
        </p:txBody>
      </p:sp>
      <p:sp>
        <p:nvSpPr>
          <p:cNvPr id="20" name="Text Box 19"/>
          <p:cNvSpPr txBox="1">
            <a:spLocks noChangeArrowheads="1"/>
          </p:cNvSpPr>
          <p:nvPr/>
        </p:nvSpPr>
        <p:spPr bwMode="auto">
          <a:xfrm>
            <a:off x="2554489" y="4718618"/>
            <a:ext cx="4381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2000">
                <a:latin typeface="宋体" panose="02010600030101010101" pitchFamily="2" charset="-122"/>
              </a:rPr>
              <a:t>Y</a:t>
            </a:r>
            <a:endParaRPr lang="en-US" altLang="zh-CN" sz="2000">
              <a:latin typeface="宋体" panose="02010600030101010101" pitchFamily="2" charset="-122"/>
            </a:endParaRPr>
          </a:p>
        </p:txBody>
      </p:sp>
      <p:sp>
        <p:nvSpPr>
          <p:cNvPr id="21" name="Text Box 20"/>
          <p:cNvSpPr txBox="1">
            <a:spLocks noChangeArrowheads="1"/>
          </p:cNvSpPr>
          <p:nvPr/>
        </p:nvSpPr>
        <p:spPr bwMode="auto">
          <a:xfrm>
            <a:off x="4026102" y="5379019"/>
            <a:ext cx="43656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2000">
                <a:latin typeface="宋体" panose="02010600030101010101" pitchFamily="2" charset="-122"/>
              </a:rPr>
              <a:t>N</a:t>
            </a:r>
            <a:endParaRPr lang="en-US" altLang="zh-CN" sz="2000">
              <a:latin typeface="宋体" panose="02010600030101010101" pitchFamily="2" charset="-122"/>
            </a:endParaRPr>
          </a:p>
        </p:txBody>
      </p:sp>
      <p:sp>
        <p:nvSpPr>
          <p:cNvPr id="22" name="Text Box 21"/>
          <p:cNvSpPr txBox="1">
            <a:spLocks noChangeArrowheads="1"/>
          </p:cNvSpPr>
          <p:nvPr/>
        </p:nvSpPr>
        <p:spPr bwMode="auto">
          <a:xfrm>
            <a:off x="3195840" y="3726430"/>
            <a:ext cx="1368425" cy="412750"/>
          </a:xfrm>
          <a:prstGeom prst="rect">
            <a:avLst/>
          </a:prstGeom>
          <a:solidFill>
            <a:srgbClr val="CCFFCC"/>
          </a:solidFill>
          <a:ln w="25400">
            <a:solidFill>
              <a:schemeClr val="tx1"/>
            </a:solidFill>
            <a:miter lim="800000"/>
          </a:ln>
          <a:effectLst>
            <a:outerShdw blurRad="50800" dist="38100" dir="5400000" algn="t" rotWithShape="0">
              <a:prstClr val="black">
                <a:alpha val="40000"/>
              </a:prst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2000" b="0" u="none" dirty="0">
                <a:solidFill>
                  <a:schemeClr val="tx1"/>
                </a:solidFill>
                <a:latin typeface="宋体" panose="02010600030101010101" pitchFamily="2" charset="-122"/>
                <a:ea typeface="宋体" panose="02010600030101010101" pitchFamily="2" charset="-122"/>
              </a:rPr>
              <a:t>∑+=0</a:t>
            </a:r>
            <a:endParaRPr lang="zh-CN" altLang="en-US" sz="2000" b="0" u="none" dirty="0">
              <a:solidFill>
                <a:schemeClr val="tx1"/>
              </a:solidFill>
              <a:latin typeface="宋体" panose="02010600030101010101" pitchFamily="2" charset="-122"/>
              <a:ea typeface="宋体" panose="02010600030101010101" pitchFamily="2" charset="-122"/>
            </a:endParaRPr>
          </a:p>
        </p:txBody>
      </p:sp>
      <p:sp>
        <p:nvSpPr>
          <p:cNvPr id="24" name="Line 23"/>
          <p:cNvSpPr>
            <a:spLocks noChangeShapeType="1"/>
          </p:cNvSpPr>
          <p:nvPr/>
        </p:nvSpPr>
        <p:spPr bwMode="auto">
          <a:xfrm>
            <a:off x="3903864" y="1491230"/>
            <a:ext cx="0" cy="4318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25" name="Line 24"/>
          <p:cNvSpPr>
            <a:spLocks noChangeShapeType="1"/>
          </p:cNvSpPr>
          <p:nvPr/>
        </p:nvSpPr>
        <p:spPr bwMode="auto">
          <a:xfrm>
            <a:off x="3891164" y="2354831"/>
            <a:ext cx="0" cy="28892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26" name="Line 25"/>
          <p:cNvSpPr>
            <a:spLocks noChangeShapeType="1"/>
          </p:cNvSpPr>
          <p:nvPr/>
        </p:nvSpPr>
        <p:spPr bwMode="auto">
          <a:xfrm>
            <a:off x="3881639" y="4167756"/>
            <a:ext cx="0" cy="5762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cxnSp>
        <p:nvCxnSpPr>
          <p:cNvPr id="27" name="AutoShape 26"/>
          <p:cNvCxnSpPr>
            <a:cxnSpLocks noChangeShapeType="1"/>
            <a:stCxn id="17" idx="2"/>
            <a:endCxn id="11" idx="0"/>
          </p:cNvCxnSpPr>
          <p:nvPr/>
        </p:nvCxnSpPr>
        <p:spPr bwMode="auto">
          <a:xfrm rot="5400000">
            <a:off x="2030193" y="2876696"/>
            <a:ext cx="723900" cy="975568"/>
          </a:xfrm>
          <a:prstGeom prst="bentConnector3">
            <a:avLst>
              <a:gd name="adj1" fmla="val -2433"/>
            </a:avLst>
          </a:prstGeom>
          <a:noFill/>
          <a:ln w="1270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28" name="AutoShape 27"/>
          <p:cNvCxnSpPr>
            <a:cxnSpLocks noChangeShapeType="1"/>
            <a:endCxn id="12" idx="0"/>
          </p:cNvCxnSpPr>
          <p:nvPr/>
        </p:nvCxnSpPr>
        <p:spPr bwMode="auto">
          <a:xfrm>
            <a:off x="5000826" y="2989830"/>
            <a:ext cx="822326" cy="736600"/>
          </a:xfrm>
          <a:prstGeom prst="bentConnector2">
            <a:avLst/>
          </a:prstGeom>
          <a:noFill/>
          <a:ln w="127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29" name="Line 28"/>
          <p:cNvSpPr>
            <a:spLocks noChangeShapeType="1"/>
          </p:cNvSpPr>
          <p:nvPr/>
        </p:nvSpPr>
        <p:spPr bwMode="auto">
          <a:xfrm>
            <a:off x="3881639" y="5379018"/>
            <a:ext cx="0" cy="36036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0" name="Line 29"/>
          <p:cNvSpPr>
            <a:spLocks noChangeShapeType="1"/>
          </p:cNvSpPr>
          <p:nvPr/>
        </p:nvSpPr>
        <p:spPr bwMode="auto">
          <a:xfrm flipH="1">
            <a:off x="2371926" y="5044055"/>
            <a:ext cx="503238"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grpSp>
        <p:nvGrpSpPr>
          <p:cNvPr id="31" name="Group 30"/>
          <p:cNvGrpSpPr/>
          <p:nvPr/>
        </p:nvGrpSpPr>
        <p:grpSpPr bwMode="auto">
          <a:xfrm>
            <a:off x="2873577" y="4744018"/>
            <a:ext cx="2017713" cy="635000"/>
            <a:chOff x="0" y="0"/>
            <a:chExt cx="1271" cy="400"/>
          </a:xfrm>
          <a:effectLst>
            <a:outerShdw blurRad="50800" dist="38100" dir="5400000" algn="t" rotWithShape="0">
              <a:prstClr val="black">
                <a:alpha val="40000"/>
              </a:prstClr>
            </a:outerShdw>
          </a:effectLst>
        </p:grpSpPr>
        <p:sp>
          <p:nvSpPr>
            <p:cNvPr id="32" name="AutoShape 31"/>
            <p:cNvSpPr>
              <a:spLocks noChangeArrowheads="1"/>
            </p:cNvSpPr>
            <p:nvPr/>
          </p:nvSpPr>
          <p:spPr bwMode="auto">
            <a:xfrm>
              <a:off x="0" y="0"/>
              <a:ext cx="1271" cy="400"/>
            </a:xfrm>
            <a:prstGeom prst="diamond">
              <a:avLst/>
            </a:prstGeom>
            <a:solidFill>
              <a:srgbClr val="CCFF66"/>
            </a:solidFill>
            <a:ln w="25400">
              <a:solidFill>
                <a:schemeClr val="tx1"/>
              </a:solidFill>
              <a:miter lim="800000"/>
            </a:ln>
            <a:effectLst>
              <a:outerShdw dist="63500" dir="3187806" algn="ctr" rotWithShape="0">
                <a:schemeClr val="accent1">
                  <a:alpha val="50000"/>
                </a:schemeClr>
              </a:outerShdw>
            </a:effectLst>
          </p:spPr>
          <p:txBody>
            <a:bodyPr/>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endParaRPr lang="zh-CN" altLang="en-US" sz="2000" b="0" u="none">
                <a:solidFill>
                  <a:schemeClr val="tx1"/>
                </a:solidFill>
                <a:latin typeface="宋体" panose="02010600030101010101" pitchFamily="2" charset="-122"/>
                <a:ea typeface="宋体" panose="02010600030101010101" pitchFamily="2" charset="-122"/>
              </a:endParaRPr>
            </a:p>
          </p:txBody>
        </p:sp>
        <p:sp>
          <p:nvSpPr>
            <p:cNvPr id="33" name="Text Box 32"/>
            <p:cNvSpPr txBox="1">
              <a:spLocks noChangeArrowheads="1"/>
            </p:cNvSpPr>
            <p:nvPr/>
          </p:nvSpPr>
          <p:spPr bwMode="auto">
            <a:xfrm>
              <a:off x="363" y="137"/>
              <a:ext cx="61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2000">
                  <a:latin typeface="宋体" panose="02010600030101010101" pitchFamily="2" charset="-122"/>
                </a:rPr>
                <a:t>i=</a:t>
              </a:r>
              <a:r>
                <a:rPr lang="zh-CN" altLang="en-US" sz="2000">
                  <a:latin typeface="宋体" panose="02010600030101010101" pitchFamily="2" charset="-122"/>
                </a:rPr>
                <a:t>=</a:t>
              </a:r>
              <a:r>
                <a:rPr lang="en-US" altLang="zh-CN" sz="2000">
                  <a:latin typeface="宋体" panose="02010600030101010101" pitchFamily="2" charset="-122"/>
                </a:rPr>
                <a:t>n+1</a:t>
              </a:r>
              <a:endParaRPr lang="en-US" altLang="zh-CN" sz="2000">
                <a:latin typeface="宋体" panose="02010600030101010101" pitchFamily="2" charset="-122"/>
              </a:endParaRPr>
            </a:p>
          </p:txBody>
        </p:sp>
      </p:grpSp>
      <p:grpSp>
        <p:nvGrpSpPr>
          <p:cNvPr id="34" name="Group 33"/>
          <p:cNvGrpSpPr/>
          <p:nvPr/>
        </p:nvGrpSpPr>
        <p:grpSpPr bwMode="auto">
          <a:xfrm>
            <a:off x="3916564" y="2499293"/>
            <a:ext cx="3217862" cy="3529012"/>
            <a:chOff x="0" y="0"/>
            <a:chExt cx="2404" cy="2223"/>
          </a:xfrm>
        </p:grpSpPr>
        <p:sp>
          <p:nvSpPr>
            <p:cNvPr id="35" name="Line 34"/>
            <p:cNvSpPr>
              <a:spLocks noChangeShapeType="1"/>
            </p:cNvSpPr>
            <p:nvPr/>
          </p:nvSpPr>
          <p:spPr bwMode="auto">
            <a:xfrm>
              <a:off x="816" y="2223"/>
              <a:ext cx="15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6" name="Line 35"/>
            <p:cNvSpPr>
              <a:spLocks noChangeShapeType="1"/>
            </p:cNvSpPr>
            <p:nvPr/>
          </p:nvSpPr>
          <p:spPr bwMode="auto">
            <a:xfrm flipV="1">
              <a:off x="2404" y="0"/>
              <a:ext cx="0" cy="2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7" name="Line 36"/>
            <p:cNvSpPr>
              <a:spLocks noChangeShapeType="1"/>
            </p:cNvSpPr>
            <p:nvPr/>
          </p:nvSpPr>
          <p:spPr bwMode="auto">
            <a:xfrm flipH="1">
              <a:off x="0" y="0"/>
              <a:ext cx="240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grpSp>
      <p:sp>
        <p:nvSpPr>
          <p:cNvPr id="23" name="Text Box 22"/>
          <p:cNvSpPr txBox="1">
            <a:spLocks noChangeArrowheads="1"/>
          </p:cNvSpPr>
          <p:nvPr/>
        </p:nvSpPr>
        <p:spPr bwMode="auto">
          <a:xfrm>
            <a:off x="2802140" y="5739380"/>
            <a:ext cx="2447925" cy="611188"/>
          </a:xfrm>
          <a:prstGeom prst="rect">
            <a:avLst/>
          </a:prstGeom>
          <a:solidFill>
            <a:srgbClr val="CCFFCC"/>
          </a:solidFill>
          <a:ln w="2540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2000" b="0" u="none" dirty="0">
                <a:solidFill>
                  <a:schemeClr val="tx1"/>
                </a:solidFill>
                <a:latin typeface="宋体" panose="02010600030101010101" pitchFamily="2" charset="-122"/>
                <a:ea typeface="宋体" panose="02010600030101010101" pitchFamily="2" charset="-122"/>
              </a:rPr>
              <a:t>∑</a:t>
            </a:r>
            <a:r>
              <a:rPr lang="zh-CN" altLang="en-US" sz="2000" b="0" u="none" dirty="0">
                <a:solidFill>
                  <a:schemeClr val="tx1"/>
                </a:solidFill>
                <a:latin typeface="宋体" panose="02010600030101010101" pitchFamily="2" charset="-122"/>
                <a:ea typeface="宋体" panose="02010600030101010101" pitchFamily="2" charset="-122"/>
              </a:rPr>
              <a:t>、</a:t>
            </a:r>
            <a:r>
              <a:rPr lang="en-US" altLang="zh-CN" sz="2000" b="0" u="none" dirty="0">
                <a:solidFill>
                  <a:schemeClr val="tx1"/>
                </a:solidFill>
                <a:latin typeface="宋体" panose="02010600030101010101" pitchFamily="2" charset="-122"/>
                <a:ea typeface="宋体" panose="02010600030101010101" pitchFamily="2" charset="-122"/>
              </a:rPr>
              <a:t>[Y]</a:t>
            </a:r>
            <a:r>
              <a:rPr lang="zh-CN" altLang="en-US" sz="2000" b="0" u="none" baseline="-25000" dirty="0">
                <a:solidFill>
                  <a:schemeClr val="tx1"/>
                </a:solidFill>
                <a:latin typeface="宋体" panose="02010600030101010101" pitchFamily="2" charset="-122"/>
                <a:ea typeface="宋体" panose="02010600030101010101" pitchFamily="2" charset="-122"/>
              </a:rPr>
              <a:t>补</a:t>
            </a:r>
            <a:r>
              <a:rPr lang="zh-CN" altLang="en-US" sz="2000" b="0" u="none" dirty="0">
                <a:solidFill>
                  <a:schemeClr val="tx1"/>
                </a:solidFill>
                <a:latin typeface="宋体" panose="02010600030101010101" pitchFamily="2" charset="-122"/>
                <a:ea typeface="宋体" panose="02010600030101010101" pitchFamily="2" charset="-122"/>
              </a:rPr>
              <a:t>右移一位</a:t>
            </a:r>
            <a:endParaRPr lang="zh-CN" altLang="en-US" sz="2000" b="0" u="none" dirty="0">
              <a:solidFill>
                <a:schemeClr val="tx1"/>
              </a:solidFill>
              <a:latin typeface="宋体" panose="02010600030101010101" pitchFamily="2" charset="-122"/>
              <a:ea typeface="宋体" panose="02010600030101010101" pitchFamily="2" charset="-122"/>
            </a:endParaRPr>
          </a:p>
          <a:p>
            <a:pPr>
              <a:spcBef>
                <a:spcPts val="300"/>
              </a:spcBef>
            </a:pPr>
            <a:r>
              <a:rPr lang="en-US" altLang="zh-CN" sz="2000" b="0" u="none" dirty="0" err="1">
                <a:solidFill>
                  <a:schemeClr val="tx1"/>
                </a:solidFill>
                <a:latin typeface="宋体" panose="02010600030101010101" pitchFamily="2" charset="-122"/>
                <a:ea typeface="宋体" panose="02010600030101010101" pitchFamily="2" charset="-122"/>
              </a:rPr>
              <a:t>i</a:t>
            </a:r>
            <a:r>
              <a:rPr lang="en-US" altLang="zh-CN" sz="2000" b="0" u="none">
                <a:solidFill>
                  <a:schemeClr val="tx1"/>
                </a:solidFill>
                <a:latin typeface="宋体" panose="02010600030101010101" pitchFamily="2" charset="-122"/>
                <a:ea typeface="宋体" panose="02010600030101010101" pitchFamily="2" charset="-122"/>
              </a:rPr>
              <a:t>=i+1</a:t>
            </a:r>
            <a:endParaRPr lang="en-US" altLang="zh-CN" sz="2000" b="0" u="none" dirty="0">
              <a:solidFill>
                <a:schemeClr val="tx1"/>
              </a:solidFill>
              <a:latin typeface="宋体" panose="02010600030101010101" pitchFamily="2" charset="-122"/>
              <a:ea typeface="宋体" panose="02010600030101010101" pitchFamily="2" charset="-122"/>
            </a:endParaRPr>
          </a:p>
        </p:txBody>
      </p:sp>
      <p:sp>
        <p:nvSpPr>
          <p:cNvPr id="38" name="内容占位符 2"/>
          <p:cNvSpPr>
            <a:spLocks noGrp="1"/>
          </p:cNvSpPr>
          <p:nvPr>
            <p:ph idx="1"/>
          </p:nvPr>
        </p:nvSpPr>
        <p:spPr>
          <a:xfrm>
            <a:off x="7565356" y="3429000"/>
            <a:ext cx="4066734" cy="2724150"/>
          </a:xfrm>
        </p:spPr>
        <p:txBody>
          <a:bodyPr>
            <a:normAutofit fontScale="92500" lnSpcReduction="10000"/>
          </a:bodyPr>
          <a:lstStyle/>
          <a:p>
            <a:r>
              <a:rPr lang="en-US" altLang="zh-CN" sz="2800" kern="0" dirty="0"/>
              <a:t>n+1</a:t>
            </a:r>
            <a:r>
              <a:rPr lang="zh-CN" altLang="en-US" sz="2800" kern="0" dirty="0"/>
              <a:t>次加法</a:t>
            </a:r>
            <a:endParaRPr lang="en-US" altLang="zh-CN" sz="2800" kern="0" dirty="0"/>
          </a:p>
          <a:p>
            <a:r>
              <a:rPr lang="en-US" altLang="zh-CN" sz="2800" kern="0" dirty="0"/>
              <a:t>n</a:t>
            </a:r>
            <a:r>
              <a:rPr lang="zh-CN" altLang="en-US" sz="2800" kern="0" dirty="0"/>
              <a:t>次移位</a:t>
            </a:r>
            <a:endParaRPr lang="zh-CN" altLang="en-US" sz="2800" kern="0" dirty="0"/>
          </a:p>
          <a:p>
            <a:r>
              <a:rPr lang="zh-CN" altLang="en-US" sz="2800" kern="0" dirty="0"/>
              <a:t>符号位参与运算</a:t>
            </a:r>
            <a:endParaRPr lang="en-US" altLang="zh-CN" sz="2800" kern="0" dirty="0"/>
          </a:p>
          <a:p>
            <a:r>
              <a:rPr lang="zh-CN" altLang="en-US" sz="2800" kern="0" dirty="0"/>
              <a:t>不需单独计算符号位</a:t>
            </a:r>
            <a:endParaRPr lang="zh-CN" altLang="en-US" sz="2800" kern="0" dirty="0"/>
          </a:p>
        </p:txBody>
      </p:sp>
      <p:sp>
        <p:nvSpPr>
          <p:cNvPr id="39" name="Text Box 76"/>
          <p:cNvSpPr txBox="1">
            <a:spLocks noChangeArrowheads="1"/>
          </p:cNvSpPr>
          <p:nvPr/>
        </p:nvSpPr>
        <p:spPr bwMode="auto">
          <a:xfrm>
            <a:off x="7275545" y="1343133"/>
            <a:ext cx="5692310" cy="49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a:spcBef>
                <a:spcPct val="50000"/>
              </a:spcBef>
              <a:buNone/>
            </a:pPr>
            <a:r>
              <a:rPr lang="en-US" altLang="zh-CN" sz="2400" b="1" i="0" u="none" dirty="0">
                <a:solidFill>
                  <a:srgbClr val="C00000"/>
                </a:solidFill>
                <a:ea typeface="微软雅黑" panose="020B0503020204020204" pitchFamily="34" charset="-122"/>
              </a:rPr>
              <a:t>∑= {∑+(Y</a:t>
            </a:r>
            <a:r>
              <a:rPr lang="en-US" altLang="zh-CN" sz="2400" b="1" i="0" u="none" baseline="-25000" dirty="0">
                <a:solidFill>
                  <a:srgbClr val="C00000"/>
                </a:solidFill>
                <a:ea typeface="微软雅黑" panose="020B0503020204020204" pitchFamily="34" charset="-122"/>
              </a:rPr>
              <a:t>n+1</a:t>
            </a:r>
            <a:r>
              <a:rPr lang="en-US" altLang="zh-CN" sz="2400" b="1" i="0" u="none" dirty="0">
                <a:solidFill>
                  <a:srgbClr val="C00000"/>
                </a:solidFill>
                <a:ea typeface="微软雅黑" panose="020B0503020204020204" pitchFamily="34" charset="-122"/>
              </a:rPr>
              <a:t>-Y</a:t>
            </a:r>
            <a:r>
              <a:rPr lang="en-US" altLang="zh-CN" sz="2400" b="1" i="0" u="none" baseline="-25000" dirty="0">
                <a:solidFill>
                  <a:srgbClr val="C00000"/>
                </a:solidFill>
                <a:ea typeface="微软雅黑" panose="020B0503020204020204" pitchFamily="34" charset="-122"/>
              </a:rPr>
              <a:t>n</a:t>
            </a:r>
            <a:r>
              <a:rPr lang="en-US" altLang="zh-CN" sz="2400" b="1" i="0" u="none" dirty="0">
                <a:solidFill>
                  <a:srgbClr val="C00000"/>
                </a:solidFill>
                <a:ea typeface="微软雅黑" panose="020B0503020204020204" pitchFamily="34" charset="-122"/>
              </a:rPr>
              <a:t>)[X]</a:t>
            </a:r>
            <a:r>
              <a:rPr lang="zh-CN" altLang="en-US" sz="2400" b="1" i="0" u="none" baseline="-25000" dirty="0">
                <a:solidFill>
                  <a:srgbClr val="C00000"/>
                </a:solidFill>
                <a:ea typeface="微软雅黑" panose="020B0503020204020204" pitchFamily="34" charset="-122"/>
              </a:rPr>
              <a:t>补</a:t>
            </a:r>
            <a:r>
              <a:rPr lang="en-US" altLang="zh-CN" sz="2400" b="1" i="0" dirty="0">
                <a:solidFill>
                  <a:srgbClr val="C00000"/>
                </a:solidFill>
                <a:ea typeface="微软雅黑" panose="020B0503020204020204" pitchFamily="34" charset="-122"/>
              </a:rPr>
              <a:t>}/2</a:t>
            </a:r>
            <a:endParaRPr lang="en-US" altLang="zh-CN" sz="2400" b="1" i="0" u="none" dirty="0">
              <a:solidFill>
                <a:srgbClr val="C00000"/>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300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repeatCount="300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repeatCount="300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repeatCount="300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up)">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300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up)">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up)">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up)">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ipe(up)">
                                      <p:cBhvr>
                                        <p:cTn id="92" dur="5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repeatCount="300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up)">
                                      <p:cBhvr>
                                        <p:cTn id="97" dur="500"/>
                                        <p:tgtEl>
                                          <p:spTgt spid="2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up)">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repeatCount="3000"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wipe(up)">
                                      <p:cBhvr>
                                        <p:cTn id="112" dur="500"/>
                                        <p:tgtEl>
                                          <p:spTgt spid="2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wipe(up)">
                                      <p:cBhvr>
                                        <p:cTn id="117" dur="500"/>
                                        <p:tgtEl>
                                          <p:spTgt spid="3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up)">
                                      <p:cBhvr>
                                        <p:cTn id="122" dur="500"/>
                                        <p:tgtEl>
                                          <p:spTgt spid="1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8">
                                            <p:txEl>
                                              <p:pRg st="0" end="0"/>
                                            </p:txEl>
                                          </p:spTgt>
                                        </p:tgtEl>
                                        <p:attrNameLst>
                                          <p:attrName>style.visibility</p:attrName>
                                        </p:attrNameLst>
                                      </p:cBhvr>
                                      <p:to>
                                        <p:strVal val="visible"/>
                                      </p:to>
                                    </p:set>
                                    <p:animEffect transition="in" filter="wipe(left)">
                                      <p:cBhvr>
                                        <p:cTn id="127" dur="500"/>
                                        <p:tgtEl>
                                          <p:spTgt spid="38">
                                            <p:txEl>
                                              <p:pRg st="0" end="0"/>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38">
                                            <p:txEl>
                                              <p:pRg st="1" end="1"/>
                                            </p:txEl>
                                          </p:spTgt>
                                        </p:tgtEl>
                                        <p:attrNameLst>
                                          <p:attrName>style.visibility</p:attrName>
                                        </p:attrNameLst>
                                      </p:cBhvr>
                                      <p:to>
                                        <p:strVal val="visible"/>
                                      </p:to>
                                    </p:set>
                                    <p:animEffect transition="in" filter="wipe(left)">
                                      <p:cBhvr>
                                        <p:cTn id="132" dur="500"/>
                                        <p:tgtEl>
                                          <p:spTgt spid="38">
                                            <p:txEl>
                                              <p:pRg st="1" end="1"/>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8">
                                            <p:txEl>
                                              <p:pRg st="2" end="2"/>
                                            </p:txEl>
                                          </p:spTgt>
                                        </p:tgtEl>
                                        <p:attrNameLst>
                                          <p:attrName>style.visibility</p:attrName>
                                        </p:attrNameLst>
                                      </p:cBhvr>
                                      <p:to>
                                        <p:strVal val="visible"/>
                                      </p:to>
                                    </p:set>
                                    <p:animEffect transition="in" filter="wipe(left)">
                                      <p:cBhvr>
                                        <p:cTn id="137" dur="500"/>
                                        <p:tgtEl>
                                          <p:spTgt spid="38">
                                            <p:txEl>
                                              <p:pRg st="2" end="2"/>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38">
                                            <p:txEl>
                                              <p:pRg st="3" end="3"/>
                                            </p:txEl>
                                          </p:spTgt>
                                        </p:tgtEl>
                                        <p:attrNameLst>
                                          <p:attrName>style.visibility</p:attrName>
                                        </p:attrNameLst>
                                      </p:cBhvr>
                                      <p:to>
                                        <p:strVal val="visible"/>
                                      </p:to>
                                    </p:set>
                                    <p:animEffect transition="in" filter="wipe(left)">
                                      <p:cBhvr>
                                        <p:cTn id="142" dur="500"/>
                                        <p:tgtEl>
                                          <p:spTgt spid="38">
                                            <p:txEl>
                                              <p:pRg st="3" end="3"/>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wipe(left)">
                                      <p:cBhvr>
                                        <p:cTn id="1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autoUpdateAnimBg="0"/>
      <p:bldP spid="7" grpId="0" animBg="1" autoUpdateAnimBg="0"/>
      <p:bldP spid="11" grpId="0" animBg="1" autoUpdateAnimBg="0"/>
      <p:bldP spid="12" grpId="0" animBg="1" autoUpdateAnimBg="0"/>
      <p:bldP spid="16" grpId="0" animBg="1" autoUpdateAnimBg="0"/>
      <p:bldP spid="17" grpId="0" autoUpdateAnimBg="0"/>
      <p:bldP spid="18" grpId="0" autoUpdateAnimBg="0"/>
      <p:bldP spid="19" grpId="0" autoUpdateAnimBg="0"/>
      <p:bldP spid="20" grpId="0" autoUpdateAnimBg="0"/>
      <p:bldP spid="21" grpId="0" autoUpdateAnimBg="0"/>
      <p:bldP spid="22" grpId="0" animBg="1" autoUpdateAnimBg="0"/>
      <p:bldP spid="24" grpId="0" animBg="1"/>
      <p:bldP spid="25" grpId="0" animBg="1"/>
      <p:bldP spid="26" grpId="0" animBg="1"/>
      <p:bldP spid="29" grpId="0" animBg="1"/>
      <p:bldP spid="30" grpId="0" animBg="1"/>
      <p:bldP spid="23" grpId="0" animBg="1" autoUpdateAnimBg="0"/>
      <p:bldP spid="38" grpId="0" uiExpand="1" build="p"/>
      <p:bldP spid="39"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 name="矩形: 圆角 48"/>
          <p:cNvSpPr/>
          <p:nvPr/>
        </p:nvSpPr>
        <p:spPr>
          <a:xfrm>
            <a:off x="582992" y="904660"/>
            <a:ext cx="4443168" cy="2307292"/>
          </a:xfrm>
          <a:prstGeom prst="roundRect">
            <a:avLst>
              <a:gd name="adj" fmla="val 343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1">
            <a:clrChange>
              <a:clrFrom>
                <a:srgbClr val="FFFFFF"/>
              </a:clrFrom>
              <a:clrTo>
                <a:srgbClr val="FFFFFF">
                  <a:alpha val="0"/>
                </a:srgbClr>
              </a:clrTo>
            </a:clrChange>
            <a:biLevel thresh="50000"/>
          </a:blip>
          <a:stretch>
            <a:fillRect/>
          </a:stretch>
        </p:blipFill>
        <p:spPr>
          <a:xfrm>
            <a:off x="640693" y="972913"/>
            <a:ext cx="1316110" cy="1316110"/>
          </a:xfrm>
          <a:prstGeom prst="rect">
            <a:avLst/>
          </a:prstGeom>
        </p:spPr>
      </p:pic>
      <p:grpSp>
        <p:nvGrpSpPr>
          <p:cNvPr id="40" name="组合 39"/>
          <p:cNvGrpSpPr/>
          <p:nvPr/>
        </p:nvGrpSpPr>
        <p:grpSpPr>
          <a:xfrm>
            <a:off x="5319394" y="854532"/>
            <a:ext cx="6181500" cy="5732739"/>
            <a:chOff x="4394200" y="1107243"/>
            <a:chExt cx="6181500" cy="5488202"/>
          </a:xfrm>
        </p:grpSpPr>
        <p:sp>
          <p:nvSpPr>
            <p:cNvPr id="36" name="圆角矩形 35"/>
            <p:cNvSpPr/>
            <p:nvPr/>
          </p:nvSpPr>
          <p:spPr>
            <a:xfrm>
              <a:off x="4394200" y="1122899"/>
              <a:ext cx="6181500" cy="5456890"/>
            </a:xfrm>
            <a:prstGeom prst="roundRect">
              <a:avLst>
                <a:gd name="adj" fmla="val 94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345250" y="1107243"/>
              <a:ext cx="0" cy="5472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551419" y="1122899"/>
              <a:ext cx="0" cy="54725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zh-CN" altLang="en-US" dirty="0"/>
              <a:t>补码乘法举例</a:t>
            </a:r>
            <a:endParaRPr lang="zh-CN" altLang="en-US" dirty="0"/>
          </a:p>
        </p:txBody>
      </p:sp>
      <p:sp>
        <p:nvSpPr>
          <p:cNvPr id="3" name="内容占位符 2"/>
          <p:cNvSpPr>
            <a:spLocks noGrp="1"/>
          </p:cNvSpPr>
          <p:nvPr>
            <p:ph idx="1"/>
          </p:nvPr>
        </p:nvSpPr>
        <p:spPr>
          <a:xfrm>
            <a:off x="1492031" y="970442"/>
            <a:ext cx="4264386" cy="2035944"/>
          </a:xfrm>
        </p:spPr>
        <p:txBody>
          <a:bodyPr>
            <a:noAutofit/>
          </a:bodyPr>
          <a:lstStyle/>
          <a:p>
            <a:pPr marL="0" indent="0">
              <a:lnSpc>
                <a:spcPct val="120000"/>
              </a:lnSpc>
              <a:buNone/>
            </a:pPr>
            <a:r>
              <a:rPr lang="en-US" altLang="zh-CN" sz="3200" b="1" dirty="0">
                <a:solidFill>
                  <a:srgbClr val="C00000"/>
                </a:solidFill>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 [X]</a:t>
            </a:r>
            <a:r>
              <a:rPr lang="zh-CN" altLang="en-US" sz="2400" b="1" baseline="-25000" dirty="0">
                <a:solidFill>
                  <a:srgbClr val="C00000"/>
                </a:solidFill>
                <a:latin typeface="楷体" panose="02010609060101010101" pitchFamily="49" charset="-122"/>
                <a:ea typeface="楷体" panose="02010609060101010101" pitchFamily="49" charset="-122"/>
              </a:rPr>
              <a:t>补</a:t>
            </a:r>
            <a:r>
              <a:rPr lang="en-US" altLang="zh-CN" sz="2800" b="1" dirty="0">
                <a:solidFill>
                  <a:srgbClr val="C00000"/>
                </a:solidFill>
                <a:latin typeface="Courier New" panose="02070309020205020404" pitchFamily="49" charset="0"/>
                <a:cs typeface="Courier New" panose="02070309020205020404" pitchFamily="49" charset="0"/>
              </a:rPr>
              <a:t>=0.1101 </a:t>
            </a:r>
            <a:endParaRPr lang="en-US" altLang="zh-CN" sz="2800" b="1" dirty="0">
              <a:solidFill>
                <a:srgbClr val="C00000"/>
              </a:solidFill>
              <a:latin typeface="Courier New" panose="02070309020205020404" pitchFamily="49" charset="0"/>
              <a:cs typeface="Courier New" panose="02070309020205020404" pitchFamily="49" charset="0"/>
            </a:endParaRPr>
          </a:p>
          <a:p>
            <a:pPr marL="0" indent="0">
              <a:lnSpc>
                <a:spcPct val="120000"/>
              </a:lnSpc>
              <a:buNone/>
            </a:pPr>
            <a:r>
              <a:rPr lang="en-US" altLang="zh-CN" sz="2800" b="1" dirty="0">
                <a:latin typeface="Courier New" panose="02070309020205020404" pitchFamily="49" charset="0"/>
                <a:cs typeface="Courier New" panose="02070309020205020404" pitchFamily="49" charset="0"/>
              </a:rPr>
              <a:t>  [Y]</a:t>
            </a:r>
            <a:r>
              <a:rPr lang="zh-CN" altLang="en-US" sz="2400" b="1" baseline="-25000" dirty="0">
                <a:latin typeface="楷体" panose="02010609060101010101" pitchFamily="49" charset="-122"/>
                <a:ea typeface="楷体" panose="02010609060101010101" pitchFamily="49" charset="-122"/>
              </a:rPr>
              <a:t>补</a:t>
            </a:r>
            <a:r>
              <a:rPr lang="en-US" altLang="zh-CN" sz="2800" b="1" dirty="0">
                <a:latin typeface="Courier New" panose="02070309020205020404" pitchFamily="49" charset="0"/>
                <a:cs typeface="Courier New" panose="02070309020205020404" pitchFamily="49" charset="0"/>
              </a:rPr>
              <a:t>=1.1101</a:t>
            </a:r>
            <a:endParaRPr lang="en-US" altLang="zh-CN" sz="2800" b="1" dirty="0">
              <a:latin typeface="Courier New" panose="02070309020205020404" pitchFamily="49" charset="0"/>
              <a:cs typeface="Courier New" panose="02070309020205020404" pitchFamily="49" charset="0"/>
            </a:endParaRPr>
          </a:p>
          <a:p>
            <a:pPr marL="0" indent="0" eaLnBrk="1" hangingPunct="1">
              <a:lnSpc>
                <a:spcPct val="120000"/>
              </a:lnSpc>
              <a:buNone/>
            </a:pPr>
            <a:r>
              <a:rPr lang="zh-CN" altLang="en-US" sz="2400" dirty="0"/>
              <a:t>求</a:t>
            </a:r>
            <a:r>
              <a:rPr lang="en-US" altLang="zh-CN" sz="2800" b="1" dirty="0">
                <a:latin typeface="Courier New" panose="02070309020205020404" pitchFamily="49" charset="0"/>
                <a:cs typeface="Courier New" panose="02070309020205020404" pitchFamily="49" charset="0"/>
              </a:rPr>
              <a:t>[X]</a:t>
            </a:r>
            <a:r>
              <a:rPr lang="zh-CN" altLang="en-US" sz="2400" b="1" baseline="-25000" dirty="0">
                <a:latin typeface="楷体" panose="02010609060101010101" pitchFamily="49" charset="-122"/>
                <a:ea typeface="楷体" panose="02010609060101010101" pitchFamily="49" charset="-122"/>
              </a:rPr>
              <a:t>补</a:t>
            </a:r>
            <a:r>
              <a:rPr lang="zh-CN" altLang="en-US" sz="2400" dirty="0">
                <a:sym typeface="Symbol" panose="05050102010706020507" pitchFamily="18" charset="2"/>
              </a:rPr>
              <a:t></a:t>
            </a:r>
            <a:r>
              <a:rPr lang="en-US" altLang="zh-CN" sz="2800" b="1" dirty="0">
                <a:latin typeface="Courier New" panose="02070309020205020404" pitchFamily="49" charset="0"/>
                <a:cs typeface="Courier New" panose="02070309020205020404" pitchFamily="49" charset="0"/>
              </a:rPr>
              <a:t>[Y]</a:t>
            </a:r>
            <a:r>
              <a:rPr lang="zh-CN" altLang="en-US" sz="2400" b="1" baseline="-25000" dirty="0">
                <a:latin typeface="楷体" panose="02010609060101010101" pitchFamily="49" charset="-122"/>
                <a:ea typeface="楷体" panose="02010609060101010101" pitchFamily="49" charset="-122"/>
              </a:rPr>
              <a:t>补</a:t>
            </a:r>
            <a:endParaRPr lang="en-US" altLang="zh-CN" sz="2400" b="1" baseline="-25000" dirty="0">
              <a:latin typeface="楷体" panose="02010609060101010101" pitchFamily="49" charset="-122"/>
              <a:ea typeface="楷体" panose="02010609060101010101" pitchFamily="49" charset="-122"/>
            </a:endParaRPr>
          </a:p>
          <a:p>
            <a:pPr marL="0" indent="0" eaLnBrk="1" hangingPunct="1">
              <a:lnSpc>
                <a:spcPct val="120000"/>
              </a:lnSpc>
              <a:buNone/>
            </a:pPr>
            <a:endParaRPr lang="en-US" altLang="zh-CN" sz="2800" b="1" baseline="-25000" dirty="0">
              <a:latin typeface="楷体" panose="02010609060101010101" pitchFamily="49" charset="-122"/>
              <a:ea typeface="楷体" panose="02010609060101010101" pitchFamily="49" charset="-122"/>
            </a:endParaRPr>
          </a:p>
          <a:p>
            <a:pPr marL="0" indent="0" eaLnBrk="1" hangingPunct="1">
              <a:lnSpc>
                <a:spcPct val="120000"/>
              </a:lnSpc>
              <a:buNone/>
            </a:pPr>
            <a:endParaRPr lang="en-US" altLang="zh-CN" sz="2800" b="1" baseline="-25000" dirty="0">
              <a:latin typeface="楷体" panose="02010609060101010101" pitchFamily="49" charset="-122"/>
              <a:ea typeface="楷体" panose="02010609060101010101" pitchFamily="49" charset="-122"/>
            </a:endParaRPr>
          </a:p>
          <a:p>
            <a:pPr eaLnBrk="1" hangingPunct="1"/>
            <a:endParaRPr lang="en-US" altLang="zh-CN" sz="2800" b="1" baseline="-25000" dirty="0">
              <a:latin typeface="楷体" panose="02010609060101010101" pitchFamily="49" charset="-122"/>
              <a:ea typeface="楷体" panose="02010609060101010101" pitchFamily="49" charset="-122"/>
            </a:endParaRPr>
          </a:p>
          <a:p>
            <a:pPr eaLnBrk="1" hangingPunct="1"/>
            <a:endParaRPr lang="en-US" altLang="zh-CN" sz="2800" b="1" baseline="-25000" dirty="0">
              <a:latin typeface="楷体" panose="02010609060101010101" pitchFamily="49" charset="-122"/>
              <a:ea typeface="楷体" panose="02010609060101010101" pitchFamily="49" charset="-122"/>
            </a:endParaRPr>
          </a:p>
          <a:p>
            <a:pPr marL="0" indent="0" eaLnBrk="1" hangingPunct="1">
              <a:buNone/>
            </a:pPr>
            <a:endParaRPr lang="en-US" altLang="zh-CN" sz="2800" baseline="-25000" dirty="0"/>
          </a:p>
          <a:p>
            <a:pPr marL="0" indent="0">
              <a:buNone/>
            </a:pPr>
            <a:endParaRPr lang="zh-CN" altLang="en-US" sz="2800" dirty="0"/>
          </a:p>
          <a:p>
            <a:endParaRPr lang="zh-CN" altLang="en-US" sz="2800" dirty="0"/>
          </a:p>
        </p:txBody>
      </p:sp>
      <p:sp>
        <p:nvSpPr>
          <p:cNvPr id="4" name="Rectangle 6"/>
          <p:cNvSpPr>
            <a:spLocks noChangeArrowheads="1"/>
          </p:cNvSpPr>
          <p:nvPr/>
        </p:nvSpPr>
        <p:spPr bwMode="auto">
          <a:xfrm>
            <a:off x="6346628" y="870194"/>
            <a:ext cx="337275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00.0000</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5" name="Rectangle 6"/>
          <p:cNvSpPr>
            <a:spLocks noChangeArrowheads="1"/>
          </p:cNvSpPr>
          <p:nvPr/>
        </p:nvSpPr>
        <p:spPr bwMode="auto">
          <a:xfrm>
            <a:off x="5851328" y="1241334"/>
            <a:ext cx="3372752"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r>
              <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rPr>
              <a:t>11.0011</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6" name="Rectangle 6"/>
          <p:cNvSpPr>
            <a:spLocks noChangeArrowheads="1"/>
          </p:cNvSpPr>
          <p:nvPr/>
        </p:nvSpPr>
        <p:spPr bwMode="auto">
          <a:xfrm>
            <a:off x="6348243" y="1612474"/>
            <a:ext cx="3079750"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11.0011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7" name="Rectangle 6"/>
          <p:cNvSpPr>
            <a:spLocks noChangeArrowheads="1"/>
          </p:cNvSpPr>
          <p:nvPr/>
        </p:nvSpPr>
        <p:spPr bwMode="auto">
          <a:xfrm>
            <a:off x="6348243" y="1983614"/>
            <a:ext cx="337275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11.1001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8" name="Rectangle 6"/>
          <p:cNvSpPr>
            <a:spLocks noChangeArrowheads="1"/>
          </p:cNvSpPr>
          <p:nvPr/>
        </p:nvSpPr>
        <p:spPr bwMode="auto">
          <a:xfrm>
            <a:off x="5856380" y="2354754"/>
            <a:ext cx="3371850" cy="461665"/>
          </a:xfrm>
          <a:prstGeom prst="rect">
            <a:avLst/>
          </a:prstGeom>
          <a:noFill/>
          <a:ln w="9525">
            <a:noFill/>
            <a:miter lim="800000"/>
          </a:ln>
        </p:spPr>
        <p:txBody>
          <a:bodyPr wrap="square">
            <a:spAutoFit/>
          </a:bodyPr>
          <a:lstStyle/>
          <a:p>
            <a:pPr eaLnBrk="1" hangingPunct="1">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r>
              <a:rPr lang="en-US"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00.1101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9" name="Rectangle 6"/>
          <p:cNvSpPr>
            <a:spLocks noChangeArrowheads="1"/>
          </p:cNvSpPr>
          <p:nvPr/>
        </p:nvSpPr>
        <p:spPr bwMode="auto">
          <a:xfrm>
            <a:off x="6103143" y="2725894"/>
            <a:ext cx="3372752" cy="461665"/>
          </a:xfrm>
          <a:prstGeom prst="rect">
            <a:avLst/>
          </a:prstGeom>
          <a:noFill/>
          <a:ln w="9525">
            <a:noFill/>
            <a:miter lim="800000"/>
          </a:ln>
        </p:spPr>
        <p:txBody>
          <a:bodyPr wrap="square">
            <a:spAutoFit/>
          </a:bodyPr>
          <a:lstStyle/>
          <a:p>
            <a:pPr eaLnBrk="1" hangingPunct="1">
              <a:defRPr/>
            </a:pPr>
            <a:r>
              <a:rPr lang="en-US"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00.0110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0" name="Rectangle 6"/>
          <p:cNvSpPr>
            <a:spLocks noChangeArrowheads="1"/>
          </p:cNvSpPr>
          <p:nvPr/>
        </p:nvSpPr>
        <p:spPr bwMode="auto">
          <a:xfrm>
            <a:off x="6346433" y="3097034"/>
            <a:ext cx="312510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00.0011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01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1" name="Rectangle 6"/>
          <p:cNvSpPr>
            <a:spLocks noChangeArrowheads="1"/>
          </p:cNvSpPr>
          <p:nvPr/>
        </p:nvSpPr>
        <p:spPr bwMode="auto">
          <a:xfrm>
            <a:off x="6097927" y="3468174"/>
            <a:ext cx="3372752"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r>
              <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rPr>
              <a:t>11</a:t>
            </a:r>
            <a:r>
              <a:rPr lang="en-US"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rPr>
              <a:t>.0011</a:t>
            </a:r>
            <a:endParaRPr lang="en-US"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2" name="Rectangle 6"/>
          <p:cNvSpPr>
            <a:spLocks noChangeArrowheads="1"/>
          </p:cNvSpPr>
          <p:nvPr/>
        </p:nvSpPr>
        <p:spPr bwMode="auto">
          <a:xfrm>
            <a:off x="6346628" y="3839314"/>
            <a:ext cx="312510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11.0110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01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3" name="Rectangle 6"/>
          <p:cNvSpPr>
            <a:spLocks noChangeArrowheads="1"/>
          </p:cNvSpPr>
          <p:nvPr/>
        </p:nvSpPr>
        <p:spPr bwMode="auto">
          <a:xfrm>
            <a:off x="6346628" y="4210454"/>
            <a:ext cx="322035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11.1011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001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4" name="Rectangle 6"/>
          <p:cNvSpPr>
            <a:spLocks noChangeArrowheads="1"/>
          </p:cNvSpPr>
          <p:nvPr/>
        </p:nvSpPr>
        <p:spPr bwMode="auto">
          <a:xfrm>
            <a:off x="6094638" y="4581594"/>
            <a:ext cx="3372752"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r>
              <a:rPr lang="en-US" sz="2400" b="1" kern="1500" spc="600" dirty="0">
                <a:solidFill>
                  <a:schemeClr val="bg2">
                    <a:lumMod val="75000"/>
                  </a:schemeClr>
                </a:solidFill>
                <a:latin typeface="Consolas" panose="020B0609020204030204" pitchFamily="49" charset="0"/>
                <a:ea typeface="Segoe UI Black" panose="020B0A02040204020203" pitchFamily="34" charset="0"/>
                <a:cs typeface="Segoe UI Black" panose="020B0A02040204020203" pitchFamily="34" charset="0"/>
              </a:rPr>
              <a:t>00.0000</a:t>
            </a:r>
            <a:endParaRPr lang="en-US" sz="2400" b="1" kern="1500" spc="600" dirty="0">
              <a:solidFill>
                <a:schemeClr val="bg2">
                  <a:lumMod val="7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5" name="Rectangle 6"/>
          <p:cNvSpPr>
            <a:spLocks noChangeArrowheads="1"/>
          </p:cNvSpPr>
          <p:nvPr/>
        </p:nvSpPr>
        <p:spPr bwMode="auto">
          <a:xfrm>
            <a:off x="6346628" y="4952734"/>
            <a:ext cx="312510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11.1011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001</a:t>
            </a:r>
            <a:endParaRPr lang="en-US" sz="2400" b="1" kern="1500" spc="600" dirty="0">
              <a:solidFill>
                <a:schemeClr val="bg1"/>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6" name="Rectangle 6"/>
          <p:cNvSpPr>
            <a:spLocks noChangeArrowheads="1"/>
          </p:cNvSpPr>
          <p:nvPr/>
        </p:nvSpPr>
        <p:spPr bwMode="auto">
          <a:xfrm>
            <a:off x="6346628" y="5323874"/>
            <a:ext cx="322035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11.1101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1001</a:t>
            </a:r>
            <a:endPar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7" name="Line 10"/>
          <p:cNvSpPr>
            <a:spLocks noChangeShapeType="1"/>
          </p:cNvSpPr>
          <p:nvPr/>
        </p:nvSpPr>
        <p:spPr bwMode="auto">
          <a:xfrm>
            <a:off x="6191250" y="1655963"/>
            <a:ext cx="1906590"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0"/>
          <p:cNvSpPr>
            <a:spLocks noChangeShapeType="1"/>
          </p:cNvSpPr>
          <p:nvPr/>
        </p:nvSpPr>
        <p:spPr bwMode="auto">
          <a:xfrm>
            <a:off x="6182664" y="2767531"/>
            <a:ext cx="1906590"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9" name="直接箭头连接符 18"/>
          <p:cNvCxnSpPr/>
          <p:nvPr/>
        </p:nvCxnSpPr>
        <p:spPr>
          <a:xfrm>
            <a:off x="6142808" y="2205477"/>
            <a:ext cx="252412" cy="0"/>
          </a:xfrm>
          <a:prstGeom prst="straightConnector1">
            <a:avLst/>
          </a:prstGeom>
          <a:ln w="28575">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Line 10"/>
          <p:cNvSpPr>
            <a:spLocks noChangeShapeType="1"/>
          </p:cNvSpPr>
          <p:nvPr/>
        </p:nvSpPr>
        <p:spPr bwMode="auto">
          <a:xfrm>
            <a:off x="6200765" y="3883844"/>
            <a:ext cx="1906590"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10"/>
          <p:cNvSpPr>
            <a:spLocks noChangeShapeType="1"/>
          </p:cNvSpPr>
          <p:nvPr/>
        </p:nvSpPr>
        <p:spPr bwMode="auto">
          <a:xfrm>
            <a:off x="6203137" y="4987076"/>
            <a:ext cx="1906590"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2" name="直接箭头连接符 21"/>
          <p:cNvCxnSpPr/>
          <p:nvPr/>
        </p:nvCxnSpPr>
        <p:spPr>
          <a:xfrm>
            <a:off x="6152235" y="3330093"/>
            <a:ext cx="252412" cy="0"/>
          </a:xfrm>
          <a:prstGeom prst="straightConnector1">
            <a:avLst/>
          </a:prstGeom>
          <a:ln w="2857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180908" y="4449006"/>
            <a:ext cx="252412" cy="0"/>
          </a:xfrm>
          <a:prstGeom prst="straightConnector1">
            <a:avLst/>
          </a:prstGeom>
          <a:ln w="2857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180516" y="5545522"/>
            <a:ext cx="252412" cy="0"/>
          </a:xfrm>
          <a:prstGeom prst="straightConnector1">
            <a:avLst/>
          </a:prstGeom>
          <a:ln w="28575">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Rectangle 6"/>
          <p:cNvSpPr>
            <a:spLocks noChangeArrowheads="1"/>
          </p:cNvSpPr>
          <p:nvPr/>
        </p:nvSpPr>
        <p:spPr bwMode="auto">
          <a:xfrm>
            <a:off x="9344731" y="1987644"/>
            <a:ext cx="2308224"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  .111</a:t>
            </a:r>
            <a:r>
              <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01</a:t>
            </a:r>
            <a:endPar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27" name="Rectangle 6"/>
          <p:cNvSpPr>
            <a:spLocks noChangeArrowheads="1"/>
          </p:cNvSpPr>
          <p:nvPr/>
        </p:nvSpPr>
        <p:spPr bwMode="auto">
          <a:xfrm>
            <a:off x="9344731" y="3094751"/>
            <a:ext cx="2304488"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   .11</a:t>
            </a:r>
            <a:r>
              <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10</a:t>
            </a:r>
            <a:endPar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28" name="Rectangle 6"/>
          <p:cNvSpPr>
            <a:spLocks noChangeArrowheads="1"/>
          </p:cNvSpPr>
          <p:nvPr/>
        </p:nvSpPr>
        <p:spPr bwMode="auto">
          <a:xfrm>
            <a:off x="9344731" y="4207505"/>
            <a:ext cx="2276476"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    .1</a:t>
            </a:r>
            <a:r>
              <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a:t>
            </a:r>
            <a:endPar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31" name="Rectangle 6"/>
          <p:cNvSpPr>
            <a:spLocks noChangeArrowheads="1"/>
          </p:cNvSpPr>
          <p:nvPr/>
        </p:nvSpPr>
        <p:spPr bwMode="auto">
          <a:xfrm>
            <a:off x="5125961" y="854533"/>
            <a:ext cx="929022" cy="461665"/>
          </a:xfrm>
          <a:prstGeom prst="rect">
            <a:avLst/>
          </a:prstGeom>
          <a:noFill/>
          <a:ln w="9525">
            <a:noFill/>
            <a:miter lim="800000"/>
          </a:ln>
        </p:spPr>
        <p:txBody>
          <a:bodyPr wrap="square">
            <a:spAutoFit/>
          </a:bodyPr>
          <a:lstStyle/>
          <a:p>
            <a:pPr>
              <a:defRPr/>
            </a:pPr>
            <a:r>
              <a:rPr lang="en-US" altLang="zh-CN" sz="2400" b="1" kern="1500" dirty="0">
                <a:latin typeface="Consolas" panose="020B0609020204030204" pitchFamily="49" charset="0"/>
                <a:ea typeface="Segoe UI Black" panose="020B0A02040204020203" pitchFamily="34" charset="0"/>
                <a:cs typeface="Segoe UI Black" panose="020B0A02040204020203" pitchFamily="34"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kern="1500" dirty="0">
                <a:latin typeface="Consolas" panose="020B0609020204030204" pitchFamily="49" charset="0"/>
                <a:ea typeface="Segoe UI Black" panose="020B0A02040204020203" pitchFamily="34" charset="0"/>
                <a:cs typeface="Segoe UI Black" panose="020B0A02040204020203" pitchFamily="34" charset="0"/>
              </a:rPr>
              <a:t>=0</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1" name="组合 40"/>
          <p:cNvGrpSpPr/>
          <p:nvPr/>
        </p:nvGrpSpPr>
        <p:grpSpPr>
          <a:xfrm>
            <a:off x="9326816" y="972122"/>
            <a:ext cx="2276944" cy="724549"/>
            <a:chOff x="8591557" y="1110532"/>
            <a:chExt cx="2276944" cy="724549"/>
          </a:xfrm>
        </p:grpSpPr>
        <p:sp>
          <p:nvSpPr>
            <p:cNvPr id="25" name="Rectangle 6"/>
            <p:cNvSpPr>
              <a:spLocks noChangeArrowheads="1"/>
            </p:cNvSpPr>
            <p:nvPr/>
          </p:nvSpPr>
          <p:spPr bwMode="auto">
            <a:xfrm>
              <a:off x="8591557" y="1373416"/>
              <a:ext cx="2261381"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 1.110</a:t>
              </a:r>
              <a:r>
                <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10</a:t>
              </a:r>
              <a:endPar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34" name="Text Box 21"/>
            <p:cNvSpPr txBox="1">
              <a:spLocks noChangeArrowheads="1"/>
            </p:cNvSpPr>
            <p:nvPr/>
          </p:nvSpPr>
          <p:spPr bwMode="auto">
            <a:xfrm>
              <a:off x="8732131" y="1110532"/>
              <a:ext cx="2136370" cy="36353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乘数判断位</a:t>
              </a:r>
              <a:r>
                <a:rPr lang="en-US" altLang="zh-CN" b="1"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Y</a:t>
              </a:r>
              <a:r>
                <a:rPr lang="en-US" altLang="zh-CN" b="1" baseline="-250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b="1"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Y</a:t>
              </a:r>
              <a:r>
                <a:rPr lang="en-US" altLang="zh-CN" b="1" baseline="-250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n+1</a:t>
              </a:r>
              <a:endParaRPr lang="zh-CN" altLang="en-US" b="1" baseline="-250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5" name="组合 44"/>
          <p:cNvGrpSpPr/>
          <p:nvPr/>
        </p:nvGrpSpPr>
        <p:grpSpPr>
          <a:xfrm>
            <a:off x="9501794" y="6204650"/>
            <a:ext cx="1907830" cy="363537"/>
            <a:chOff x="8691119" y="6145098"/>
            <a:chExt cx="1907830" cy="363537"/>
          </a:xfrm>
        </p:grpSpPr>
        <p:sp>
          <p:nvSpPr>
            <p:cNvPr id="42" name="Text Box 21"/>
            <p:cNvSpPr txBox="1">
              <a:spLocks noChangeArrowheads="1"/>
            </p:cNvSpPr>
            <p:nvPr/>
          </p:nvSpPr>
          <p:spPr bwMode="auto">
            <a:xfrm>
              <a:off x="8866876" y="6145098"/>
              <a:ext cx="1732073" cy="36353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zh-CN" altLang="en-US" sz="2000" b="1"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最终乘积</a:t>
              </a:r>
              <a:endParaRPr lang="zh-CN" altLang="en-US" sz="2000" b="1" baseline="-250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箭头连接符 42"/>
            <p:cNvCxnSpPr/>
            <p:nvPr/>
          </p:nvCxnSpPr>
          <p:spPr>
            <a:xfrm flipH="1">
              <a:off x="8691119" y="6235578"/>
              <a:ext cx="500855" cy="0"/>
            </a:xfrm>
            <a:prstGeom prst="straightConnector1">
              <a:avLst/>
            </a:prstGeom>
            <a:ln w="28575">
              <a:solidFill>
                <a:srgbClr val="D4184B"/>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Rectangle 6"/>
          <p:cNvSpPr>
            <a:spLocks noChangeArrowheads="1"/>
          </p:cNvSpPr>
          <p:nvPr/>
        </p:nvSpPr>
        <p:spPr bwMode="auto">
          <a:xfrm>
            <a:off x="9590072" y="5282291"/>
            <a:ext cx="1915705"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a:t>
            </a:r>
            <a:endParaRPr lang="en-US" altLang="zh-CN" sz="2400" b="1" u="sng"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46" name="Rectangle 6"/>
          <p:cNvSpPr>
            <a:spLocks noChangeArrowheads="1"/>
          </p:cNvSpPr>
          <p:nvPr/>
        </p:nvSpPr>
        <p:spPr bwMode="auto">
          <a:xfrm>
            <a:off x="5860755" y="5695014"/>
            <a:ext cx="3716105" cy="461665"/>
          </a:xfrm>
          <a:prstGeom prst="rect">
            <a:avLst/>
          </a:prstGeom>
          <a:noFill/>
          <a:ln w="9525">
            <a:noFill/>
            <a:miter lim="800000"/>
          </a:ln>
        </p:spPr>
        <p:txBody>
          <a:bodyPr wrap="square">
            <a:spAutoFit/>
          </a:bodyPr>
          <a:lstStyle/>
          <a:p>
            <a:pPr>
              <a:defRPr/>
            </a:pP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 +</a:t>
            </a:r>
            <a:r>
              <a:rPr lang="en-US" sz="2400" b="1" kern="1500" spc="600" dirty="0">
                <a:solidFill>
                  <a:srgbClr val="BEC0B9"/>
                </a:solidFill>
                <a:latin typeface="Consolas" panose="020B0609020204030204" pitchFamily="49" charset="0"/>
                <a:ea typeface="Segoe UI Black" panose="020B0A02040204020203" pitchFamily="34" charset="0"/>
                <a:cs typeface="Segoe UI Black" panose="020B0A02040204020203" pitchFamily="34" charset="0"/>
              </a:rPr>
              <a:t>00.0000</a:t>
            </a:r>
            <a:endParaRPr lang="en-US" sz="2400" b="1" kern="1500" spc="600" dirty="0">
              <a:solidFill>
                <a:srgbClr val="BEC0B9"/>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47" name="Rectangle 6"/>
          <p:cNvSpPr>
            <a:spLocks noChangeArrowheads="1"/>
          </p:cNvSpPr>
          <p:nvPr/>
        </p:nvSpPr>
        <p:spPr bwMode="auto">
          <a:xfrm>
            <a:off x="6357512" y="6066151"/>
            <a:ext cx="3220352" cy="461665"/>
          </a:xfrm>
          <a:prstGeom prst="rect">
            <a:avLst/>
          </a:prstGeom>
          <a:noFill/>
          <a:ln w="9525">
            <a:noFill/>
            <a:miter lim="800000"/>
          </a:ln>
        </p:spPr>
        <p:txBody>
          <a:bodyPr wrap="square">
            <a:spAutoFit/>
          </a:bodyPr>
          <a:lstStyle/>
          <a:p>
            <a:pPr eaLnBrk="1" hangingPunct="1">
              <a:defRPr/>
            </a:pPr>
            <a:r>
              <a:rPr lang="en-US" sz="2400" b="1" kern="1500" spc="600" dirty="0">
                <a:latin typeface="Consolas" panose="020B0609020204030204" pitchFamily="49" charset="0"/>
                <a:ea typeface="Segoe UI Black" panose="020B0A02040204020203" pitchFamily="34" charset="0"/>
                <a:cs typeface="Segoe UI Black" panose="020B0A02040204020203" pitchFamily="34" charset="0"/>
              </a:rPr>
              <a:t>11.1101 </a:t>
            </a:r>
            <a:r>
              <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rPr>
              <a:t>1001</a:t>
            </a:r>
            <a:endParaRPr lang="en-US" sz="2400" b="1" kern="1500" spc="600" dirty="0">
              <a:solidFill>
                <a:srgbClr val="7030A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48" name="Line 10"/>
          <p:cNvSpPr>
            <a:spLocks noChangeShapeType="1"/>
          </p:cNvSpPr>
          <p:nvPr/>
        </p:nvSpPr>
        <p:spPr bwMode="auto">
          <a:xfrm>
            <a:off x="6180516" y="6103859"/>
            <a:ext cx="1906590"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矩形: 圆角 52"/>
          <p:cNvSpPr/>
          <p:nvPr/>
        </p:nvSpPr>
        <p:spPr>
          <a:xfrm>
            <a:off x="547542" y="3429001"/>
            <a:ext cx="4478618" cy="3098816"/>
          </a:xfrm>
          <a:prstGeom prst="roundRect">
            <a:avLst>
              <a:gd name="adj" fmla="val 343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内容占位符 2"/>
          <p:cNvSpPr txBox="1"/>
          <p:nvPr/>
        </p:nvSpPr>
        <p:spPr>
          <a:xfrm>
            <a:off x="635418" y="3552454"/>
            <a:ext cx="4745318" cy="2790044"/>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b="1" dirty="0">
                <a:solidFill>
                  <a:srgbClr val="0000FF"/>
                </a:solidFill>
                <a:latin typeface="Courier New" panose="02070309020205020404" pitchFamily="49" charset="0"/>
                <a:cs typeface="Courier New" panose="02070309020205020404" pitchFamily="49" charset="0"/>
              </a:rPr>
              <a:t>[-X]</a:t>
            </a:r>
            <a:r>
              <a:rPr lang="zh-CN" altLang="en-US" sz="2200" b="1" baseline="-25000" dirty="0">
                <a:solidFill>
                  <a:srgbClr val="0000FF"/>
                </a:solidFill>
                <a:latin typeface="楷体" panose="02010609060101010101" pitchFamily="49" charset="-122"/>
                <a:ea typeface="楷体" panose="02010609060101010101" pitchFamily="49" charset="-122"/>
              </a:rPr>
              <a:t>补</a:t>
            </a:r>
            <a:r>
              <a:rPr lang="en-US" altLang="zh-CN" b="1" dirty="0">
                <a:solidFill>
                  <a:srgbClr val="0000FF"/>
                </a:solidFill>
                <a:latin typeface="Courier New" panose="02070309020205020404" pitchFamily="49" charset="0"/>
                <a:cs typeface="Courier New" panose="02070309020205020404" pitchFamily="49" charset="0"/>
              </a:rPr>
              <a:t>=1.0011 </a:t>
            </a:r>
            <a:endParaRPr lang="en-US" altLang="zh-CN" b="1" dirty="0">
              <a:solidFill>
                <a:srgbClr val="0000FF"/>
              </a:solidFill>
              <a:latin typeface="Courier New" panose="02070309020205020404" pitchFamily="49" charset="0"/>
              <a:cs typeface="Courier New" panose="02070309020205020404" pitchFamily="49" charset="0"/>
            </a:endParaRPr>
          </a:p>
          <a:p>
            <a:pPr>
              <a:defRPr/>
            </a:pPr>
            <a:r>
              <a:rPr lang="en-US" altLang="zh-CN" sz="2400" dirty="0">
                <a:cs typeface="Times New Roman" panose="02020603050405020304" pitchFamily="18" charset="0"/>
              </a:rPr>
              <a:t>Y</a:t>
            </a:r>
            <a:r>
              <a:rPr lang="en-US" altLang="zh-CN" sz="2400" baseline="-25000" dirty="0">
                <a:cs typeface="Times New Roman" panose="02020603050405020304" pitchFamily="18" charset="0"/>
              </a:rPr>
              <a:t>n+1</a:t>
            </a:r>
            <a:r>
              <a:rPr lang="en-US" altLang="zh-CN" sz="2400" dirty="0">
                <a:cs typeface="Times New Roman" panose="02020603050405020304" pitchFamily="18" charset="0"/>
              </a:rPr>
              <a:t>Y</a:t>
            </a:r>
            <a:r>
              <a:rPr lang="en-US" altLang="zh-CN" sz="2400" baseline="-25000" dirty="0">
                <a:cs typeface="Times New Roman" panose="02020603050405020304" pitchFamily="18" charset="0"/>
              </a:rPr>
              <a:t>n</a:t>
            </a:r>
            <a:r>
              <a:rPr lang="zh-CN" altLang="en-US" sz="2400" dirty="0">
                <a:cs typeface="Times New Roman" panose="02020603050405020304" pitchFamily="18" charset="0"/>
              </a:rPr>
              <a:t>决定</a:t>
            </a:r>
            <a:r>
              <a:rPr lang="zh-CN" altLang="en-US" sz="2400">
                <a:cs typeface="Times New Roman" panose="02020603050405020304" pitchFamily="18" charset="0"/>
              </a:rPr>
              <a:t>累加值</a:t>
            </a:r>
            <a:endParaRPr lang="en-US" altLang="zh-CN" sz="2400">
              <a:cs typeface="Times New Roman" panose="02020603050405020304" pitchFamily="18" charset="0"/>
            </a:endParaRPr>
          </a:p>
          <a:p>
            <a:pPr lvl="1">
              <a:defRPr/>
            </a:pPr>
            <a:r>
              <a:rPr lang="en-US" altLang="zh-CN">
                <a:solidFill>
                  <a:srgbClr val="C00000"/>
                </a:solidFill>
              </a:rPr>
              <a:t>∑+=</a:t>
            </a:r>
            <a:r>
              <a:rPr lang="en-US" altLang="zh-CN">
                <a:cs typeface="Times New Roman" panose="02020603050405020304" pitchFamily="18" charset="0"/>
              </a:rPr>
              <a:t>(</a:t>
            </a:r>
            <a:r>
              <a:rPr lang="en-US" altLang="zh-CN" dirty="0">
                <a:cs typeface="Times New Roman" panose="02020603050405020304" pitchFamily="18" charset="0"/>
              </a:rPr>
              <a:t>Y</a:t>
            </a:r>
            <a:r>
              <a:rPr lang="en-US" altLang="zh-CN" baseline="-25000" dirty="0">
                <a:cs typeface="Times New Roman" panose="02020603050405020304" pitchFamily="18" charset="0"/>
              </a:rPr>
              <a:t>n+1</a:t>
            </a:r>
            <a:r>
              <a:rPr lang="en-US" altLang="zh-CN" dirty="0">
                <a:cs typeface="Times New Roman" panose="02020603050405020304" pitchFamily="18" charset="0"/>
              </a:rPr>
              <a:t>-Y</a:t>
            </a:r>
            <a:r>
              <a:rPr lang="en-US" altLang="zh-CN" baseline="-25000" dirty="0">
                <a:cs typeface="Times New Roman" panose="02020603050405020304" pitchFamily="18" charset="0"/>
              </a:rPr>
              <a:t>n</a:t>
            </a:r>
            <a:r>
              <a:rPr lang="en-US" altLang="zh-CN" dirty="0">
                <a:cs typeface="Times New Roman" panose="02020603050405020304" pitchFamily="18" charset="0"/>
              </a:rPr>
              <a:t>)[x]</a:t>
            </a:r>
            <a:r>
              <a:rPr lang="zh-CN" altLang="en-US" baseline="-25000" dirty="0">
                <a:latin typeface="楷体" panose="02010609060101010101" pitchFamily="49" charset="-122"/>
                <a:ea typeface="楷体" panose="02010609060101010101" pitchFamily="49" charset="-122"/>
                <a:cs typeface="Times New Roman" panose="02020603050405020304" pitchFamily="18" charset="0"/>
              </a:rPr>
              <a:t>补</a:t>
            </a:r>
            <a:endParaRPr lang="en-US" altLang="zh-CN" b="1" baseline="-25000" dirty="0">
              <a:latin typeface="楷体" panose="02010609060101010101" pitchFamily="49" charset="-122"/>
              <a:ea typeface="楷体" panose="02010609060101010101" pitchFamily="49" charset="-122"/>
              <a:cs typeface="Times New Roman" panose="02020603050405020304" pitchFamily="18" charset="0"/>
            </a:endParaRPr>
          </a:p>
          <a:p>
            <a:pPr>
              <a:defRPr/>
            </a:pPr>
            <a:r>
              <a:rPr lang="zh-CN" altLang="en-US" sz="2400" b="1" kern="1500" dirty="0">
                <a:cs typeface="Times New Roman" panose="02020603050405020304" pitchFamily="18" charset="0"/>
              </a:rPr>
              <a:t>算术右移</a:t>
            </a:r>
            <a:endParaRPr lang="en-US" altLang="zh-CN" sz="2400" b="1" kern="1500" dirty="0">
              <a:cs typeface="Times New Roman" panose="02020603050405020304" pitchFamily="18" charset="0"/>
            </a:endParaRPr>
          </a:p>
          <a:p>
            <a:pPr>
              <a:defRPr/>
            </a:pPr>
            <a:endParaRPr lang="en-US" altLang="zh-CN" sz="2400" kern="1500" dirty="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animEffect transition="in" filter="wipe(left)">
                                      <p:cBhvr>
                                        <p:cTn id="11" dur="500"/>
                                        <p:tgtEl>
                                          <p:spTgt spid="5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up)">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4">
                                            <p:txEl>
                                              <p:pRg st="1" end="1"/>
                                            </p:txEl>
                                          </p:spTgt>
                                        </p:tgtEl>
                                        <p:attrNameLst>
                                          <p:attrName>style.visibility</p:attrName>
                                        </p:attrNameLst>
                                      </p:cBhvr>
                                      <p:to>
                                        <p:strVal val="visible"/>
                                      </p:to>
                                    </p:set>
                                    <p:animEffect transition="in" filter="wipe(left)">
                                      <p:cBhvr>
                                        <p:cTn id="35" dur="500"/>
                                        <p:tgtEl>
                                          <p:spTgt spid="54">
                                            <p:txEl>
                                              <p:pRg st="1" end="1"/>
                                            </p:txEl>
                                          </p:spTgt>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54">
                                            <p:txEl>
                                              <p:pRg st="2" end="2"/>
                                            </p:txEl>
                                          </p:spTgt>
                                        </p:tgtEl>
                                        <p:attrNameLst>
                                          <p:attrName>style.visibility</p:attrName>
                                        </p:attrNameLst>
                                      </p:cBhvr>
                                      <p:to>
                                        <p:strVal val="visible"/>
                                      </p:to>
                                    </p:set>
                                    <p:animEffect transition="in" filter="wipe(left)">
                                      <p:cBhvr>
                                        <p:cTn id="39" dur="500"/>
                                        <p:tgtEl>
                                          <p:spTgt spid="54">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54">
                                            <p:txEl>
                                              <p:pRg st="3" end="3"/>
                                            </p:txEl>
                                          </p:spTgt>
                                        </p:tgtEl>
                                        <p:attrNameLst>
                                          <p:attrName>style.visibility</p:attrName>
                                        </p:attrNameLst>
                                      </p:cBhvr>
                                      <p:to>
                                        <p:strVal val="visible"/>
                                      </p:to>
                                    </p:set>
                                    <p:animEffect transition="in" filter="wipe(left)">
                                      <p:cBhvr>
                                        <p:cTn id="64" dur="500"/>
                                        <p:tgtEl>
                                          <p:spTgt spid="54">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left)">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left)">
                                      <p:cBhvr>
                                        <p:cTn id="79" dur="5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wipe(left)">
                                      <p:cBhvr>
                                        <p:cTn id="84" dur="5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left)">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left)">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left)">
                                      <p:cBhvr>
                                        <p:cTn id="99" dur="500"/>
                                        <p:tgtEl>
                                          <p:spTgt spid="1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wipe(left)">
                                      <p:cBhvr>
                                        <p:cTn id="104" dur="500"/>
                                        <p:tgtEl>
                                          <p:spTgt spid="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wipe(left)">
                                      <p:cBhvr>
                                        <p:cTn id="109" dur="500"/>
                                        <p:tgtEl>
                                          <p:spTgt spid="1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wipe(left)">
                                      <p:cBhvr>
                                        <p:cTn id="114" dur="500"/>
                                        <p:tgtEl>
                                          <p:spTgt spid="2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wipe(left)">
                                      <p:cBhvr>
                                        <p:cTn id="119" dur="500"/>
                                        <p:tgtEl>
                                          <p:spTgt spid="1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left)">
                                      <p:cBhvr>
                                        <p:cTn id="124" dur="500"/>
                                        <p:tgtEl>
                                          <p:spTgt spid="2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wipe(left)">
                                      <p:cBhvr>
                                        <p:cTn id="129" dur="500"/>
                                        <p:tgtEl>
                                          <p:spTgt spid="13"/>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wipe(left)">
                                      <p:cBhvr>
                                        <p:cTn id="134" dur="500"/>
                                        <p:tgtEl>
                                          <p:spTgt spid="2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wipe(left)">
                                      <p:cBhvr>
                                        <p:cTn id="139" dur="500"/>
                                        <p:tgtEl>
                                          <p:spTgt spid="14"/>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1"/>
                                        </p:tgtEl>
                                        <p:attrNameLst>
                                          <p:attrName>style.visibility</p:attrName>
                                        </p:attrNameLst>
                                      </p:cBhvr>
                                      <p:to>
                                        <p:strVal val="visible"/>
                                      </p:to>
                                    </p:set>
                                    <p:animEffect transition="in" filter="wipe(left)">
                                      <p:cBhvr>
                                        <p:cTn id="144" dur="500"/>
                                        <p:tgtEl>
                                          <p:spTgt spid="21"/>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5"/>
                                        </p:tgtEl>
                                        <p:attrNameLst>
                                          <p:attrName>style.visibility</p:attrName>
                                        </p:attrNameLst>
                                      </p:cBhvr>
                                      <p:to>
                                        <p:strVal val="visible"/>
                                      </p:to>
                                    </p:set>
                                    <p:animEffect transition="in" filter="wipe(left)">
                                      <p:cBhvr>
                                        <p:cTn id="149" dur="500"/>
                                        <p:tgtEl>
                                          <p:spTgt spid="15"/>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24"/>
                                        </p:tgtEl>
                                        <p:attrNameLst>
                                          <p:attrName>style.visibility</p:attrName>
                                        </p:attrNameLst>
                                      </p:cBhvr>
                                      <p:to>
                                        <p:strVal val="visible"/>
                                      </p:to>
                                    </p:set>
                                    <p:animEffect transition="in" filter="wipe(left)">
                                      <p:cBhvr>
                                        <p:cTn id="154" dur="500"/>
                                        <p:tgtEl>
                                          <p:spTgt spid="2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16"/>
                                        </p:tgtEl>
                                        <p:attrNameLst>
                                          <p:attrName>style.visibility</p:attrName>
                                        </p:attrNameLst>
                                      </p:cBhvr>
                                      <p:to>
                                        <p:strVal val="visible"/>
                                      </p:to>
                                    </p:set>
                                    <p:animEffect transition="in" filter="wipe(left)">
                                      <p:cBhvr>
                                        <p:cTn id="159" dur="500"/>
                                        <p:tgtEl>
                                          <p:spTgt spid="16"/>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44"/>
                                        </p:tgtEl>
                                        <p:attrNameLst>
                                          <p:attrName>style.visibility</p:attrName>
                                        </p:attrNameLst>
                                      </p:cBhvr>
                                      <p:to>
                                        <p:strVal val="visible"/>
                                      </p:to>
                                    </p:set>
                                    <p:animEffect transition="in" filter="wipe(left)">
                                      <p:cBhvr>
                                        <p:cTn id="164" dur="500"/>
                                        <p:tgtEl>
                                          <p:spTgt spid="44"/>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wipe(left)">
                                      <p:cBhvr>
                                        <p:cTn id="169" dur="500"/>
                                        <p:tgtEl>
                                          <p:spTgt spid="4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wipe(left)">
                                      <p:cBhvr>
                                        <p:cTn id="174" dur="500"/>
                                        <p:tgtEl>
                                          <p:spTgt spid="48"/>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47"/>
                                        </p:tgtEl>
                                        <p:attrNameLst>
                                          <p:attrName>style.visibility</p:attrName>
                                        </p:attrNameLst>
                                      </p:cBhvr>
                                      <p:to>
                                        <p:strVal val="visible"/>
                                      </p:to>
                                    </p:set>
                                    <p:animEffect transition="in" filter="wipe(left)">
                                      <p:cBhvr>
                                        <p:cTn id="179" dur="500"/>
                                        <p:tgtEl>
                                          <p:spTgt spid="47"/>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45"/>
                                        </p:tgtEl>
                                        <p:attrNameLst>
                                          <p:attrName>style.visibility</p:attrName>
                                        </p:attrNameLst>
                                      </p:cBhvr>
                                      <p:to>
                                        <p:strVal val="visible"/>
                                      </p:to>
                                    </p:set>
                                    <p:animEffect transition="in" filter="wipe(left)">
                                      <p:cBhvr>
                                        <p:cTn id="18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animBg="1"/>
      <p:bldP spid="18" grpId="0" animBg="1"/>
      <p:bldP spid="20" grpId="0" animBg="1"/>
      <p:bldP spid="21" grpId="0" animBg="1"/>
      <p:bldP spid="26" grpId="0"/>
      <p:bldP spid="27" grpId="0"/>
      <p:bldP spid="28" grpId="0"/>
      <p:bldP spid="31" grpId="0"/>
      <p:bldP spid="44" grpId="0"/>
      <p:bldP spid="46" grpId="0"/>
      <p:bldP spid="47" grpId="0"/>
      <p:bldP spid="48" grpId="0" animBg="1"/>
      <p:bldP spid="5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补码一位乘法流程与硬件逻辑</a:t>
            </a:r>
            <a:endParaRPr lang="zh-CN" altLang="en-US" dirty="0"/>
          </a:p>
        </p:txBody>
      </p:sp>
      <p:grpSp>
        <p:nvGrpSpPr>
          <p:cNvPr id="3" name="组合 2"/>
          <p:cNvGrpSpPr/>
          <p:nvPr/>
        </p:nvGrpSpPr>
        <p:grpSpPr>
          <a:xfrm>
            <a:off x="486039" y="1130107"/>
            <a:ext cx="5127824" cy="4616204"/>
            <a:chOff x="1453910" y="1124744"/>
            <a:chExt cx="5877562" cy="5291138"/>
          </a:xfrm>
        </p:grpSpPr>
        <p:cxnSp>
          <p:nvCxnSpPr>
            <p:cNvPr id="97" name="AutoShape 27"/>
            <p:cNvCxnSpPr>
              <a:cxnSpLocks noChangeShapeType="1"/>
            </p:cNvCxnSpPr>
            <p:nvPr/>
          </p:nvCxnSpPr>
          <p:spPr bwMode="auto">
            <a:xfrm>
              <a:off x="4901088" y="3039284"/>
              <a:ext cx="1273175" cy="736599"/>
            </a:xfrm>
            <a:prstGeom prst="bentConnector2">
              <a:avLst/>
            </a:prstGeom>
            <a:noFill/>
            <a:ln w="127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4" name="Line 2"/>
            <p:cNvSpPr>
              <a:spLocks noChangeShapeType="1"/>
            </p:cNvSpPr>
            <p:nvPr/>
          </p:nvSpPr>
          <p:spPr bwMode="auto">
            <a:xfrm>
              <a:off x="4186634" y="3356769"/>
              <a:ext cx="0" cy="43021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sp>
          <p:nvSpPr>
            <p:cNvPr id="75" name="AutoShape 3"/>
            <p:cNvSpPr>
              <a:spLocks noChangeArrowheads="1"/>
            </p:cNvSpPr>
            <p:nvPr/>
          </p:nvSpPr>
          <p:spPr bwMode="auto">
            <a:xfrm>
              <a:off x="3699271" y="1124744"/>
              <a:ext cx="1041400" cy="417513"/>
            </a:xfrm>
            <a:prstGeom prst="roundRect">
              <a:avLst>
                <a:gd name="adj" fmla="val 50000"/>
              </a:avLst>
            </a:prstGeom>
            <a:solidFill>
              <a:srgbClr val="FFCC99"/>
            </a:solidFill>
            <a:ln w="25400">
              <a:solidFill>
                <a:schemeClr val="tx1"/>
              </a:solidFill>
              <a:round/>
            </a:ln>
          </p:spPr>
          <p:txBody>
            <a:bodyP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600" b="0" i="0" u="none">
                  <a:latin typeface="宋体" panose="02010600030101010101" pitchFamily="2" charset="-122"/>
                </a:rPr>
                <a:t>开始</a:t>
              </a:r>
              <a:endParaRPr lang="zh-CN" altLang="en-US" sz="1600" b="0" i="0" u="none">
                <a:latin typeface="宋体" panose="02010600030101010101" pitchFamily="2" charset="-122"/>
              </a:endParaRPr>
            </a:p>
          </p:txBody>
        </p:sp>
        <p:sp>
          <p:nvSpPr>
            <p:cNvPr id="76" name="Text Box 5"/>
            <p:cNvSpPr txBox="1">
              <a:spLocks noChangeArrowheads="1"/>
            </p:cNvSpPr>
            <p:nvPr/>
          </p:nvSpPr>
          <p:spPr bwMode="auto">
            <a:xfrm>
              <a:off x="3362721" y="1997869"/>
              <a:ext cx="1746250" cy="414338"/>
            </a:xfrm>
            <a:prstGeom prst="rect">
              <a:avLst/>
            </a:prstGeom>
            <a:solidFill>
              <a:srgbClr val="CCFFCC"/>
            </a:solidFill>
            <a:ln w="25400">
              <a:solidFill>
                <a:schemeClr val="tx1"/>
              </a:solidFill>
              <a:miter lim="800000"/>
            </a:ln>
            <a:effectLst>
              <a:outerShdw dist="81320" dir="3080412" algn="ctr" rotWithShape="0">
                <a:schemeClr val="accent1">
                  <a:alpha val="50000"/>
                </a:scheme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1600" b="0" i="0" u="none">
                  <a:solidFill>
                    <a:schemeClr val="tx1"/>
                  </a:solidFill>
                  <a:latin typeface="宋体" panose="02010600030101010101" pitchFamily="2" charset="-122"/>
                  <a:ea typeface="宋体" panose="02010600030101010101" pitchFamily="2" charset="-122"/>
                </a:rPr>
                <a:t>i = 0, 0→ </a:t>
              </a:r>
              <a:r>
                <a:rPr lang="en-US" altLang="zh-CN" sz="1400" b="0" i="0" u="none">
                  <a:solidFill>
                    <a:schemeClr val="tx1"/>
                  </a:solidFill>
                  <a:latin typeface="宋体" panose="02010600030101010101" pitchFamily="2" charset="-122"/>
                  <a:ea typeface="宋体" panose="02010600030101010101" pitchFamily="2" charset="-122"/>
                </a:rPr>
                <a:t>∑</a:t>
              </a:r>
              <a:endParaRPr lang="en-US" altLang="zh-CN" sz="1400" b="0" i="0" u="none">
                <a:solidFill>
                  <a:schemeClr val="tx1"/>
                </a:solidFill>
                <a:latin typeface="宋体" panose="02010600030101010101" pitchFamily="2" charset="-122"/>
                <a:ea typeface="宋体" panose="02010600030101010101" pitchFamily="2" charset="-122"/>
              </a:endParaRPr>
            </a:p>
          </p:txBody>
        </p:sp>
        <p:grpSp>
          <p:nvGrpSpPr>
            <p:cNvPr id="77" name="Group 6"/>
            <p:cNvGrpSpPr/>
            <p:nvPr/>
          </p:nvGrpSpPr>
          <p:grpSpPr bwMode="auto">
            <a:xfrm>
              <a:off x="3153171" y="2709069"/>
              <a:ext cx="2087563" cy="674688"/>
              <a:chOff x="0" y="0"/>
              <a:chExt cx="1315" cy="425"/>
            </a:xfrm>
          </p:grpSpPr>
          <p:sp>
            <p:nvSpPr>
              <p:cNvPr id="78" name="AutoShape 7"/>
              <p:cNvSpPr>
                <a:spLocks noChangeArrowheads="1"/>
              </p:cNvSpPr>
              <p:nvPr/>
            </p:nvSpPr>
            <p:spPr bwMode="auto">
              <a:xfrm>
                <a:off x="0" y="0"/>
                <a:ext cx="1315" cy="425"/>
              </a:xfrm>
              <a:prstGeom prst="diamond">
                <a:avLst/>
              </a:prstGeom>
              <a:solidFill>
                <a:srgbClr val="CCFF66"/>
              </a:solidFill>
              <a:ln w="25400">
                <a:solidFill>
                  <a:schemeClr val="tx1"/>
                </a:solidFill>
                <a:miter lim="800000"/>
              </a:ln>
              <a:effectLst>
                <a:outerShdw dist="81320" dir="3080412" algn="ctr" rotWithShape="0">
                  <a:schemeClr val="accent1">
                    <a:alpha val="50000"/>
                  </a:schemeClr>
                </a:outerShdw>
              </a:effectLst>
            </p:spPr>
            <p:txBody>
              <a:bodyP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sz="1800" i="0">
                  <a:latin typeface="宋体" panose="02010600030101010101" pitchFamily="2" charset="-122"/>
                  <a:ea typeface="宋体" panose="02010600030101010101" pitchFamily="2" charset="-122"/>
                </a:endParaRPr>
              </a:p>
            </p:txBody>
          </p:sp>
          <p:sp>
            <p:nvSpPr>
              <p:cNvPr id="79" name="Text Box 8"/>
              <p:cNvSpPr txBox="1">
                <a:spLocks noChangeArrowheads="1"/>
              </p:cNvSpPr>
              <p:nvPr/>
            </p:nvSpPr>
            <p:spPr bwMode="auto">
              <a:xfrm>
                <a:off x="394" y="136"/>
                <a:ext cx="61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600" b="0" i="0" u="none">
                    <a:latin typeface="宋体" panose="02010600030101010101" pitchFamily="2" charset="-122"/>
                  </a:rPr>
                  <a:t>Y</a:t>
                </a:r>
                <a:r>
                  <a:rPr lang="en-US" altLang="zh-CN" sz="1600" b="0" i="0" u="none" baseline="-25000">
                    <a:latin typeface="宋体" panose="02010600030101010101" pitchFamily="2" charset="-122"/>
                  </a:rPr>
                  <a:t>n</a:t>
                </a:r>
                <a:r>
                  <a:rPr lang="en-US" altLang="zh-CN" sz="1600" b="0" i="0" u="none">
                    <a:latin typeface="宋体" panose="02010600030101010101" pitchFamily="2" charset="-122"/>
                  </a:rPr>
                  <a:t> Y</a:t>
                </a:r>
                <a:r>
                  <a:rPr lang="en-US" altLang="zh-CN" sz="1600" b="0" i="0" u="none" baseline="-25000">
                    <a:latin typeface="宋体" panose="02010600030101010101" pitchFamily="2" charset="-122"/>
                  </a:rPr>
                  <a:t>n+1</a:t>
                </a:r>
                <a:r>
                  <a:rPr lang="en-US" altLang="zh-CN" sz="1600" b="0" i="0" u="none">
                    <a:latin typeface="宋体" panose="02010600030101010101" pitchFamily="2" charset="-122"/>
                  </a:rPr>
                  <a:t>=?</a:t>
                </a:r>
                <a:endParaRPr lang="en-US" altLang="zh-CN" sz="1600" i="0" u="none">
                  <a:latin typeface="宋体" panose="02010600030101010101" pitchFamily="2" charset="-122"/>
                </a:endParaRPr>
              </a:p>
            </p:txBody>
          </p:sp>
        </p:grpSp>
        <p:sp>
          <p:nvSpPr>
            <p:cNvPr id="80" name="Text Box 9"/>
            <p:cNvSpPr txBox="1">
              <a:spLocks noChangeArrowheads="1"/>
            </p:cNvSpPr>
            <p:nvPr/>
          </p:nvSpPr>
          <p:spPr bwMode="auto">
            <a:xfrm>
              <a:off x="1453910" y="3791744"/>
              <a:ext cx="1439706" cy="412750"/>
            </a:xfrm>
            <a:prstGeom prst="rect">
              <a:avLst/>
            </a:prstGeom>
            <a:solidFill>
              <a:srgbClr val="CCFFCC"/>
            </a:solidFill>
            <a:ln w="25400">
              <a:solidFill>
                <a:schemeClr val="tx1"/>
              </a:solidFill>
              <a:miter lim="800000"/>
            </a:ln>
            <a:effectLst>
              <a:outerShdw dist="81320" dir="3080412" algn="ctr" rotWithShape="0">
                <a:schemeClr val="accent1">
                  <a:alpha val="50000"/>
                </a:scheme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1600" b="0" i="0" u="none" dirty="0">
                  <a:solidFill>
                    <a:schemeClr val="tx1"/>
                  </a:solidFill>
                  <a:latin typeface="宋体" panose="02010600030101010101" pitchFamily="2" charset="-122"/>
                  <a:ea typeface="宋体" panose="02010600030101010101" pitchFamily="2" charset="-122"/>
                </a:rPr>
                <a:t>∑+=[X]</a:t>
              </a:r>
              <a:r>
                <a:rPr lang="zh-CN" altLang="en-US" sz="1600" b="0" i="0" u="none" baseline="-25000" dirty="0">
                  <a:solidFill>
                    <a:schemeClr val="tx1"/>
                  </a:solidFill>
                  <a:latin typeface="宋体" panose="02010600030101010101" pitchFamily="2" charset="-122"/>
                  <a:ea typeface="宋体" panose="02010600030101010101" pitchFamily="2" charset="-122"/>
                </a:rPr>
                <a:t>补</a:t>
              </a:r>
              <a:endParaRPr lang="zh-CN" altLang="en-US" sz="1600" b="0" i="0" u="none" dirty="0">
                <a:solidFill>
                  <a:schemeClr val="tx1"/>
                </a:solidFill>
                <a:latin typeface="宋体" panose="02010600030101010101" pitchFamily="2" charset="-122"/>
                <a:ea typeface="宋体" panose="02010600030101010101" pitchFamily="2" charset="-122"/>
              </a:endParaRPr>
            </a:p>
          </p:txBody>
        </p:sp>
        <p:sp>
          <p:nvSpPr>
            <p:cNvPr id="81" name="Text Box 10"/>
            <p:cNvSpPr txBox="1">
              <a:spLocks noChangeArrowheads="1"/>
            </p:cNvSpPr>
            <p:nvPr/>
          </p:nvSpPr>
          <p:spPr bwMode="auto">
            <a:xfrm>
              <a:off x="5390802" y="3807619"/>
              <a:ext cx="1649943" cy="412750"/>
            </a:xfrm>
            <a:prstGeom prst="rect">
              <a:avLst/>
            </a:prstGeom>
            <a:solidFill>
              <a:srgbClr val="CCFFCC"/>
            </a:solidFill>
            <a:ln w="25400">
              <a:solidFill>
                <a:schemeClr val="tx1"/>
              </a:solidFill>
              <a:miter lim="800000"/>
            </a:ln>
            <a:effectLst>
              <a:outerShdw dist="81320" dir="3080412" algn="ctr" rotWithShape="0">
                <a:schemeClr val="accent1">
                  <a:alpha val="50000"/>
                </a:scheme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1600" b="0" i="0" u="none" dirty="0">
                  <a:solidFill>
                    <a:schemeClr val="tx1"/>
                  </a:solidFill>
                  <a:latin typeface="宋体" panose="02010600030101010101" pitchFamily="2" charset="-122"/>
                  <a:ea typeface="宋体" panose="02010600030101010101" pitchFamily="2" charset="-122"/>
                </a:rPr>
                <a:t>∑+= [</a:t>
              </a:r>
              <a:r>
                <a:rPr lang="en-US" altLang="zh-CN" sz="1600" b="0" i="0" u="none" dirty="0">
                  <a:solidFill>
                    <a:schemeClr val="tx1"/>
                  </a:solidFill>
                  <a:latin typeface="宋体" panose="02010600030101010101" pitchFamily="2" charset="-122"/>
                  <a:ea typeface="宋体" panose="02010600030101010101" pitchFamily="2" charset="-122"/>
                  <a:sym typeface="Symbol" panose="05050102010706020507" pitchFamily="18" charset="2"/>
                </a:rPr>
                <a:t></a:t>
              </a:r>
              <a:r>
                <a:rPr lang="en-US" altLang="zh-CN" sz="1600" b="0" i="0" u="none" dirty="0">
                  <a:solidFill>
                    <a:schemeClr val="tx1"/>
                  </a:solidFill>
                  <a:latin typeface="宋体" panose="02010600030101010101" pitchFamily="2" charset="-122"/>
                  <a:ea typeface="宋体" panose="02010600030101010101" pitchFamily="2" charset="-122"/>
                </a:rPr>
                <a:t>X]</a:t>
              </a:r>
              <a:r>
                <a:rPr lang="zh-CN" altLang="en-US" sz="1600" b="0" i="0" u="none" baseline="-25000" dirty="0">
                  <a:solidFill>
                    <a:schemeClr val="tx1"/>
                  </a:solidFill>
                  <a:latin typeface="宋体" panose="02010600030101010101" pitchFamily="2" charset="-122"/>
                  <a:ea typeface="宋体" panose="02010600030101010101" pitchFamily="2" charset="-122"/>
                </a:rPr>
                <a:t>补</a:t>
              </a:r>
              <a:endParaRPr lang="zh-CN" altLang="en-US" sz="1600" b="0" i="0" u="none" baseline="-25000" dirty="0">
                <a:solidFill>
                  <a:schemeClr val="tx1"/>
                </a:solidFill>
                <a:latin typeface="宋体" panose="02010600030101010101" pitchFamily="2" charset="-122"/>
                <a:ea typeface="宋体" panose="02010600030101010101" pitchFamily="2" charset="-122"/>
              </a:endParaRPr>
            </a:p>
          </p:txBody>
        </p:sp>
        <p:grpSp>
          <p:nvGrpSpPr>
            <p:cNvPr id="82" name="Group 11"/>
            <p:cNvGrpSpPr/>
            <p:nvPr/>
          </p:nvGrpSpPr>
          <p:grpSpPr bwMode="auto">
            <a:xfrm>
              <a:off x="2173684" y="4242594"/>
              <a:ext cx="4367212" cy="268288"/>
              <a:chOff x="152" y="0"/>
              <a:chExt cx="2751" cy="169"/>
            </a:xfrm>
          </p:grpSpPr>
          <p:sp>
            <p:nvSpPr>
              <p:cNvPr id="83" name="Oval 12"/>
              <p:cNvSpPr>
                <a:spLocks noChangeArrowheads="1"/>
              </p:cNvSpPr>
              <p:nvPr/>
            </p:nvSpPr>
            <p:spPr bwMode="auto">
              <a:xfrm>
                <a:off x="1405" y="118"/>
                <a:ext cx="47" cy="51"/>
              </a:xfrm>
              <a:prstGeom prst="ellipse">
                <a:avLst/>
              </a:prstGeom>
              <a:solidFill>
                <a:schemeClr val="tx1"/>
              </a:solidFill>
              <a:ln w="19050">
                <a:solidFill>
                  <a:schemeClr val="tx1"/>
                </a:solidFill>
                <a:rou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1800" i="0">
                  <a:solidFill>
                    <a:srgbClr val="FF3300"/>
                  </a:solidFill>
                  <a:latin typeface="宋体" panose="02010600030101010101" pitchFamily="2" charset="-122"/>
                </a:endParaRPr>
              </a:p>
            </p:txBody>
          </p:sp>
          <p:sp>
            <p:nvSpPr>
              <p:cNvPr id="84" name="Freeform 13"/>
              <p:cNvSpPr/>
              <p:nvPr/>
            </p:nvSpPr>
            <p:spPr bwMode="auto">
              <a:xfrm>
                <a:off x="152" y="0"/>
                <a:ext cx="2751" cy="147"/>
              </a:xfrm>
              <a:custGeom>
                <a:avLst/>
                <a:gdLst>
                  <a:gd name="T0" fmla="*/ 0 w 3278"/>
                  <a:gd name="T1" fmla="*/ 0 h 233"/>
                  <a:gd name="T2" fmla="*/ 0 w 3278"/>
                  <a:gd name="T3" fmla="*/ 67 h 233"/>
                  <a:gd name="T4" fmla="*/ 2277 w 3278"/>
                  <a:gd name="T5" fmla="*/ 67 h 233"/>
                  <a:gd name="T6" fmla="*/ 2277 w 3278"/>
                  <a:gd name="T7" fmla="*/ 0 h 233"/>
                  <a:gd name="T8" fmla="*/ 0 60000 65536"/>
                  <a:gd name="T9" fmla="*/ 0 60000 65536"/>
                  <a:gd name="T10" fmla="*/ 0 60000 65536"/>
                  <a:gd name="T11" fmla="*/ 0 60000 65536"/>
                  <a:gd name="T12" fmla="*/ 0 w 3278"/>
                  <a:gd name="T13" fmla="*/ 0 h 233"/>
                  <a:gd name="T14" fmla="*/ 3278 w 3278"/>
                  <a:gd name="T15" fmla="*/ 233 h 233"/>
                </a:gdLst>
                <a:ahLst/>
                <a:cxnLst>
                  <a:cxn ang="T8">
                    <a:pos x="T0" y="T1"/>
                  </a:cxn>
                  <a:cxn ang="T9">
                    <a:pos x="T2" y="T3"/>
                  </a:cxn>
                  <a:cxn ang="T10">
                    <a:pos x="T4" y="T5"/>
                  </a:cxn>
                  <a:cxn ang="T11">
                    <a:pos x="T6" y="T7"/>
                  </a:cxn>
                </a:cxnLst>
                <a:rect l="T12" t="T13" r="T14" b="T15"/>
                <a:pathLst>
                  <a:path w="3278" h="233">
                    <a:moveTo>
                      <a:pt x="0" y="0"/>
                    </a:moveTo>
                    <a:lnTo>
                      <a:pt x="0" y="233"/>
                    </a:lnTo>
                    <a:lnTo>
                      <a:pt x="3278" y="233"/>
                    </a:lnTo>
                    <a:lnTo>
                      <a:pt x="3278"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grpSp>
        <p:sp>
          <p:nvSpPr>
            <p:cNvPr id="85" name="AutoShape 14"/>
            <p:cNvSpPr>
              <a:spLocks noChangeArrowheads="1"/>
            </p:cNvSpPr>
            <p:nvPr/>
          </p:nvSpPr>
          <p:spPr bwMode="auto">
            <a:xfrm>
              <a:off x="1633934" y="4928394"/>
              <a:ext cx="1039812" cy="414338"/>
            </a:xfrm>
            <a:prstGeom prst="roundRect">
              <a:avLst>
                <a:gd name="adj" fmla="val 50000"/>
              </a:avLst>
            </a:prstGeom>
            <a:solidFill>
              <a:srgbClr val="FFCC99"/>
            </a:solidFill>
            <a:ln w="25400">
              <a:solidFill>
                <a:schemeClr val="tx1"/>
              </a:solidFill>
              <a:round/>
            </a:ln>
          </p:spPr>
          <p:txBody>
            <a:bodyP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600" b="0" i="0" u="none">
                  <a:latin typeface="宋体" panose="02010600030101010101" pitchFamily="2" charset="-122"/>
                </a:rPr>
                <a:t>结束</a:t>
              </a:r>
              <a:endParaRPr lang="zh-CN" altLang="en-US" sz="1600" b="0" i="0" u="none">
                <a:latin typeface="宋体" panose="02010600030101010101" pitchFamily="2" charset="-122"/>
              </a:endParaRPr>
            </a:p>
          </p:txBody>
        </p:sp>
        <p:sp>
          <p:nvSpPr>
            <p:cNvPr id="86" name="Text Box 16"/>
            <p:cNvSpPr txBox="1">
              <a:spLocks noChangeArrowheads="1"/>
            </p:cNvSpPr>
            <p:nvPr/>
          </p:nvSpPr>
          <p:spPr bwMode="auto">
            <a:xfrm>
              <a:off x="2938859" y="2721769"/>
              <a:ext cx="4730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600" b="0" i="0" u="none">
                  <a:latin typeface="宋体" panose="02010600030101010101" pitchFamily="2" charset="-122"/>
                </a:rPr>
                <a:t>01</a:t>
              </a:r>
              <a:endParaRPr lang="en-US" altLang="zh-CN" sz="1600" i="0" u="none">
                <a:latin typeface="宋体" panose="02010600030101010101" pitchFamily="2" charset="-122"/>
              </a:endParaRPr>
            </a:p>
          </p:txBody>
        </p:sp>
        <p:sp>
          <p:nvSpPr>
            <p:cNvPr id="87" name="Text Box 17"/>
            <p:cNvSpPr txBox="1">
              <a:spLocks noChangeArrowheads="1"/>
            </p:cNvSpPr>
            <p:nvPr/>
          </p:nvSpPr>
          <p:spPr bwMode="auto">
            <a:xfrm>
              <a:off x="5177234" y="2721769"/>
              <a:ext cx="474662"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600" b="0" i="0" u="none">
                  <a:latin typeface="宋体" panose="02010600030101010101" pitchFamily="2" charset="-122"/>
                </a:rPr>
                <a:t>10</a:t>
              </a:r>
              <a:endParaRPr lang="en-US" altLang="zh-CN" sz="1600" i="0" u="none">
                <a:latin typeface="宋体" panose="02010600030101010101" pitchFamily="2" charset="-122"/>
              </a:endParaRPr>
            </a:p>
          </p:txBody>
        </p:sp>
        <p:sp>
          <p:nvSpPr>
            <p:cNvPr id="88" name="Text Box 18"/>
            <p:cNvSpPr txBox="1">
              <a:spLocks noChangeArrowheads="1"/>
            </p:cNvSpPr>
            <p:nvPr/>
          </p:nvSpPr>
          <p:spPr bwMode="auto">
            <a:xfrm>
              <a:off x="4054871" y="3501232"/>
              <a:ext cx="11160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600" b="0" i="0" u="none">
                  <a:latin typeface="宋体" panose="02010600030101010101" pitchFamily="2" charset="-122"/>
                </a:rPr>
                <a:t>00</a:t>
              </a:r>
              <a:r>
                <a:rPr lang="zh-CN" altLang="en-US" sz="1600" b="0" i="0" u="none">
                  <a:latin typeface="宋体" panose="02010600030101010101" pitchFamily="2" charset="-122"/>
                </a:rPr>
                <a:t>或</a:t>
              </a:r>
              <a:r>
                <a:rPr lang="en-US" altLang="zh-CN" sz="1600" b="0" i="0" u="none">
                  <a:latin typeface="宋体" panose="02010600030101010101" pitchFamily="2" charset="-122"/>
                </a:rPr>
                <a:t>11</a:t>
              </a:r>
              <a:endParaRPr lang="en-US" altLang="zh-CN" sz="1600" i="0" u="none">
                <a:latin typeface="宋体" panose="02010600030101010101" pitchFamily="2" charset="-122"/>
              </a:endParaRPr>
            </a:p>
          </p:txBody>
        </p:sp>
        <p:sp>
          <p:nvSpPr>
            <p:cNvPr id="89" name="Text Box 19"/>
            <p:cNvSpPr txBox="1">
              <a:spLocks noChangeArrowheads="1"/>
            </p:cNvSpPr>
            <p:nvPr/>
          </p:nvSpPr>
          <p:spPr bwMode="auto">
            <a:xfrm>
              <a:off x="2849959" y="4783932"/>
              <a:ext cx="4381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600" b="0" i="0" u="none">
                  <a:latin typeface="宋体" panose="02010600030101010101" pitchFamily="2" charset="-122"/>
                </a:rPr>
                <a:t>Y</a:t>
              </a:r>
              <a:endParaRPr lang="en-US" altLang="zh-CN" sz="1600" i="0" u="none">
                <a:latin typeface="宋体" panose="02010600030101010101" pitchFamily="2" charset="-122"/>
              </a:endParaRPr>
            </a:p>
          </p:txBody>
        </p:sp>
        <p:sp>
          <p:nvSpPr>
            <p:cNvPr id="90" name="Text Box 20"/>
            <p:cNvSpPr txBox="1">
              <a:spLocks noChangeArrowheads="1"/>
            </p:cNvSpPr>
            <p:nvPr/>
          </p:nvSpPr>
          <p:spPr bwMode="auto">
            <a:xfrm>
              <a:off x="4321571" y="5444332"/>
              <a:ext cx="43656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600" b="0" i="0" u="none">
                  <a:latin typeface="宋体" panose="02010600030101010101" pitchFamily="2" charset="-122"/>
                </a:rPr>
                <a:t>N</a:t>
              </a:r>
              <a:endParaRPr lang="en-US" altLang="zh-CN" sz="1600" i="0" u="none">
                <a:latin typeface="宋体" panose="02010600030101010101" pitchFamily="2" charset="-122"/>
              </a:endParaRPr>
            </a:p>
          </p:txBody>
        </p:sp>
        <p:sp>
          <p:nvSpPr>
            <p:cNvPr id="91" name="Text Box 21"/>
            <p:cNvSpPr txBox="1">
              <a:spLocks noChangeArrowheads="1"/>
            </p:cNvSpPr>
            <p:nvPr/>
          </p:nvSpPr>
          <p:spPr bwMode="auto">
            <a:xfrm>
              <a:off x="3491309" y="3791744"/>
              <a:ext cx="1368425" cy="412750"/>
            </a:xfrm>
            <a:prstGeom prst="rect">
              <a:avLst/>
            </a:prstGeom>
            <a:solidFill>
              <a:srgbClr val="CCFFCC"/>
            </a:solidFill>
            <a:ln w="25400">
              <a:solidFill>
                <a:schemeClr val="tx1"/>
              </a:solidFill>
              <a:miter lim="800000"/>
            </a:ln>
            <a:effectLst>
              <a:outerShdw dist="81320" dir="3080412" algn="ctr" rotWithShape="0">
                <a:schemeClr val="accent1">
                  <a:alpha val="50000"/>
                </a:schemeClr>
              </a:outerShdw>
            </a:effectLst>
          </p:spPr>
          <p:txBody>
            <a:bodyPr lIns="0" tIns="72000" rIns="0" bIns="0"/>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1600" b="0" i="0" u="none" dirty="0">
                  <a:solidFill>
                    <a:schemeClr val="tx1"/>
                  </a:solidFill>
                  <a:latin typeface="宋体" panose="02010600030101010101" pitchFamily="2" charset="-122"/>
                  <a:ea typeface="宋体" panose="02010600030101010101" pitchFamily="2" charset="-122"/>
                </a:rPr>
                <a:t>∑+=0</a:t>
              </a:r>
              <a:endParaRPr lang="zh-CN" altLang="en-US" sz="1600" b="0" i="0" u="none" dirty="0">
                <a:solidFill>
                  <a:schemeClr val="tx1"/>
                </a:solidFill>
                <a:latin typeface="宋体" panose="02010600030101010101" pitchFamily="2" charset="-122"/>
                <a:ea typeface="宋体" panose="02010600030101010101" pitchFamily="2" charset="-122"/>
              </a:endParaRPr>
            </a:p>
          </p:txBody>
        </p:sp>
        <p:sp>
          <p:nvSpPr>
            <p:cNvPr id="92" name="Text Box 22"/>
            <p:cNvSpPr txBox="1">
              <a:spLocks noChangeArrowheads="1"/>
            </p:cNvSpPr>
            <p:nvPr/>
          </p:nvSpPr>
          <p:spPr bwMode="auto">
            <a:xfrm>
              <a:off x="3097609" y="5804694"/>
              <a:ext cx="2447925" cy="611188"/>
            </a:xfrm>
            <a:prstGeom prst="rect">
              <a:avLst/>
            </a:prstGeom>
            <a:solidFill>
              <a:srgbClr val="CCFFCC"/>
            </a:solidFill>
            <a:ln w="25400">
              <a:solidFill>
                <a:schemeClr val="tx1"/>
              </a:solidFill>
              <a:miter lim="800000"/>
            </a:ln>
            <a:effectLst>
              <a:outerShdw dist="81320" dir="3080412" algn="ctr" rotWithShape="0">
                <a:schemeClr val="accent1">
                  <a:alpha val="50000"/>
                </a:schemeClr>
              </a:outerShdw>
            </a:effectLst>
          </p:spPr>
          <p:txBody>
            <a:bodyPr lIns="0" tIns="0" rIns="0" bIns="0" anchor="ctr" anchorCtr="1"/>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r>
                <a:rPr lang="en-US" altLang="zh-CN" sz="1600" b="0" i="0" u="none" dirty="0">
                  <a:solidFill>
                    <a:schemeClr val="tx1"/>
                  </a:solidFill>
                  <a:latin typeface="宋体" panose="02010600030101010101" pitchFamily="2" charset="-122"/>
                  <a:ea typeface="宋体" panose="02010600030101010101" pitchFamily="2" charset="-122"/>
                </a:rPr>
                <a:t>∑</a:t>
              </a:r>
              <a:r>
                <a:rPr lang="zh-CN" altLang="en-US" sz="1600" b="0" i="0" u="none" dirty="0">
                  <a:solidFill>
                    <a:schemeClr val="tx1"/>
                  </a:solidFill>
                  <a:latin typeface="宋体" panose="02010600030101010101" pitchFamily="2" charset="-122"/>
                  <a:ea typeface="宋体" panose="02010600030101010101" pitchFamily="2" charset="-122"/>
                </a:rPr>
                <a:t>、</a:t>
              </a:r>
              <a:r>
                <a:rPr lang="en-US" altLang="zh-CN" sz="1600" b="0" i="0" u="none" dirty="0">
                  <a:solidFill>
                    <a:schemeClr val="tx1"/>
                  </a:solidFill>
                  <a:latin typeface="宋体" panose="02010600030101010101" pitchFamily="2" charset="-122"/>
                  <a:ea typeface="宋体" panose="02010600030101010101" pitchFamily="2" charset="-122"/>
                </a:rPr>
                <a:t>[Y]</a:t>
              </a:r>
              <a:r>
                <a:rPr lang="zh-CN" altLang="en-US" sz="1600" b="0" i="0" u="none" baseline="-25000" dirty="0">
                  <a:solidFill>
                    <a:schemeClr val="tx1"/>
                  </a:solidFill>
                  <a:latin typeface="宋体" panose="02010600030101010101" pitchFamily="2" charset="-122"/>
                  <a:ea typeface="宋体" panose="02010600030101010101" pitchFamily="2" charset="-122"/>
                </a:rPr>
                <a:t>补</a:t>
              </a:r>
              <a:r>
                <a:rPr lang="zh-CN" altLang="en-US" sz="1600" b="0" i="0" u="none" dirty="0">
                  <a:solidFill>
                    <a:schemeClr val="tx1"/>
                  </a:solidFill>
                  <a:latin typeface="宋体" panose="02010600030101010101" pitchFamily="2" charset="-122"/>
                  <a:ea typeface="宋体" panose="02010600030101010101" pitchFamily="2" charset="-122"/>
                </a:rPr>
                <a:t>右移一位</a:t>
              </a:r>
              <a:endParaRPr lang="zh-CN" altLang="en-US" sz="1600" b="0" i="0" u="none" dirty="0">
                <a:solidFill>
                  <a:schemeClr val="tx1"/>
                </a:solidFill>
                <a:latin typeface="宋体" panose="02010600030101010101" pitchFamily="2" charset="-122"/>
                <a:ea typeface="宋体" panose="02010600030101010101" pitchFamily="2" charset="-122"/>
              </a:endParaRPr>
            </a:p>
            <a:p>
              <a:pPr eaLnBrk="1" hangingPunct="1">
                <a:spcBef>
                  <a:spcPts val="300"/>
                </a:spcBef>
              </a:pPr>
              <a:r>
                <a:rPr lang="en-US" altLang="zh-CN" sz="1600" b="0" i="0" u="none" dirty="0" err="1">
                  <a:solidFill>
                    <a:schemeClr val="tx1"/>
                  </a:solidFill>
                  <a:latin typeface="宋体" panose="02010600030101010101" pitchFamily="2" charset="-122"/>
                  <a:ea typeface="宋体" panose="02010600030101010101" pitchFamily="2" charset="-122"/>
                </a:rPr>
                <a:t>i</a:t>
              </a:r>
              <a:r>
                <a:rPr lang="en-US" altLang="zh-CN" sz="1600" b="0" i="0" u="none" dirty="0">
                  <a:solidFill>
                    <a:schemeClr val="tx1"/>
                  </a:solidFill>
                  <a:latin typeface="宋体" panose="02010600030101010101" pitchFamily="2" charset="-122"/>
                  <a:ea typeface="宋体" panose="02010600030101010101" pitchFamily="2" charset="-122"/>
                </a:rPr>
                <a:t> = </a:t>
              </a:r>
              <a:r>
                <a:rPr lang="en-US" altLang="zh-CN" sz="1600" b="0" i="0" u="none" dirty="0" err="1">
                  <a:solidFill>
                    <a:schemeClr val="tx1"/>
                  </a:solidFill>
                  <a:latin typeface="宋体" panose="02010600030101010101" pitchFamily="2" charset="-122"/>
                  <a:ea typeface="宋体" panose="02010600030101010101" pitchFamily="2" charset="-122"/>
                </a:rPr>
                <a:t>i</a:t>
              </a:r>
              <a:r>
                <a:rPr lang="en-US" altLang="zh-CN" sz="1600" b="0" i="0" u="none" dirty="0">
                  <a:solidFill>
                    <a:schemeClr val="tx1"/>
                  </a:solidFill>
                  <a:latin typeface="宋体" panose="02010600030101010101" pitchFamily="2" charset="-122"/>
                  <a:ea typeface="宋体" panose="02010600030101010101" pitchFamily="2" charset="-122"/>
                </a:rPr>
                <a:t> + 1</a:t>
              </a:r>
              <a:endParaRPr lang="en-US" altLang="zh-CN" sz="1600" b="0" i="0" u="none" dirty="0">
                <a:solidFill>
                  <a:schemeClr val="tx1"/>
                </a:solidFill>
                <a:latin typeface="宋体" panose="02010600030101010101" pitchFamily="2" charset="-122"/>
                <a:ea typeface="宋体" panose="02010600030101010101" pitchFamily="2" charset="-122"/>
              </a:endParaRPr>
            </a:p>
          </p:txBody>
        </p:sp>
        <p:sp>
          <p:nvSpPr>
            <p:cNvPr id="93" name="Line 23"/>
            <p:cNvSpPr>
              <a:spLocks noChangeShapeType="1"/>
            </p:cNvSpPr>
            <p:nvPr/>
          </p:nvSpPr>
          <p:spPr bwMode="auto">
            <a:xfrm>
              <a:off x="4199334" y="1556544"/>
              <a:ext cx="0" cy="4318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sp>
          <p:nvSpPr>
            <p:cNvPr id="94" name="Line 24"/>
            <p:cNvSpPr>
              <a:spLocks noChangeShapeType="1"/>
            </p:cNvSpPr>
            <p:nvPr/>
          </p:nvSpPr>
          <p:spPr bwMode="auto">
            <a:xfrm>
              <a:off x="4186634" y="2420144"/>
              <a:ext cx="0" cy="28892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sp>
          <p:nvSpPr>
            <p:cNvPr id="95" name="Line 25"/>
            <p:cNvSpPr>
              <a:spLocks noChangeShapeType="1"/>
            </p:cNvSpPr>
            <p:nvPr/>
          </p:nvSpPr>
          <p:spPr bwMode="auto">
            <a:xfrm>
              <a:off x="4196953" y="4220369"/>
              <a:ext cx="0" cy="5762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cxnSp>
          <p:nvCxnSpPr>
            <p:cNvPr id="96" name="AutoShape 26"/>
            <p:cNvCxnSpPr>
              <a:cxnSpLocks noChangeShapeType="1"/>
              <a:stCxn id="86" idx="2"/>
              <a:endCxn id="80" idx="0"/>
            </p:cNvCxnSpPr>
            <p:nvPr/>
          </p:nvCxnSpPr>
          <p:spPr bwMode="auto">
            <a:xfrm rot="5400000">
              <a:off x="2312630" y="2928976"/>
              <a:ext cx="723900" cy="1001634"/>
            </a:xfrm>
            <a:prstGeom prst="bentConnector3">
              <a:avLst>
                <a:gd name="adj1" fmla="val -2181"/>
              </a:avLst>
            </a:prstGeom>
            <a:noFill/>
            <a:ln w="127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8" name="Line 28"/>
            <p:cNvSpPr>
              <a:spLocks noChangeShapeType="1"/>
            </p:cNvSpPr>
            <p:nvPr/>
          </p:nvSpPr>
          <p:spPr bwMode="auto">
            <a:xfrm>
              <a:off x="4177109" y="5444332"/>
              <a:ext cx="0" cy="36036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sp>
          <p:nvSpPr>
            <p:cNvPr id="99" name="Line 29"/>
            <p:cNvSpPr>
              <a:spLocks noChangeShapeType="1"/>
            </p:cNvSpPr>
            <p:nvPr/>
          </p:nvSpPr>
          <p:spPr bwMode="auto">
            <a:xfrm flipH="1">
              <a:off x="2667397" y="5120287"/>
              <a:ext cx="503238"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grpSp>
          <p:nvGrpSpPr>
            <p:cNvPr id="100" name="Group 30"/>
            <p:cNvGrpSpPr/>
            <p:nvPr/>
          </p:nvGrpSpPr>
          <p:grpSpPr bwMode="auto">
            <a:xfrm>
              <a:off x="3169046" y="4809332"/>
              <a:ext cx="2017713" cy="635000"/>
              <a:chOff x="0" y="0"/>
              <a:chExt cx="1271" cy="400"/>
            </a:xfrm>
          </p:grpSpPr>
          <p:sp>
            <p:nvSpPr>
              <p:cNvPr id="101" name="AutoShape 31"/>
              <p:cNvSpPr>
                <a:spLocks noChangeArrowheads="1"/>
              </p:cNvSpPr>
              <p:nvPr/>
            </p:nvSpPr>
            <p:spPr bwMode="auto">
              <a:xfrm>
                <a:off x="0" y="0"/>
                <a:ext cx="1271" cy="400"/>
              </a:xfrm>
              <a:prstGeom prst="diamond">
                <a:avLst/>
              </a:prstGeom>
              <a:solidFill>
                <a:srgbClr val="CCFF66"/>
              </a:solidFill>
              <a:ln w="25400">
                <a:solidFill>
                  <a:schemeClr val="tx1"/>
                </a:solidFill>
                <a:miter lim="800000"/>
              </a:ln>
              <a:effectLst>
                <a:outerShdw dist="63500" dir="3187806" algn="ctr" rotWithShape="0">
                  <a:schemeClr val="accent1">
                    <a:alpha val="50000"/>
                  </a:schemeClr>
                </a:outerShdw>
              </a:effectLst>
            </p:spPr>
            <p:txBody>
              <a:bodyPr/>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endParaRPr lang="zh-CN" altLang="en-US" sz="1600" b="0" i="0" u="none">
                  <a:solidFill>
                    <a:schemeClr val="tx1"/>
                  </a:solidFill>
                  <a:latin typeface="宋体" panose="02010600030101010101" pitchFamily="2" charset="-122"/>
                  <a:ea typeface="宋体" panose="02010600030101010101" pitchFamily="2" charset="-122"/>
                </a:endParaRPr>
              </a:p>
            </p:txBody>
          </p:sp>
          <p:sp>
            <p:nvSpPr>
              <p:cNvPr id="102" name="Text Box 32"/>
              <p:cNvSpPr txBox="1">
                <a:spLocks noChangeArrowheads="1"/>
              </p:cNvSpPr>
              <p:nvPr/>
            </p:nvSpPr>
            <p:spPr bwMode="auto">
              <a:xfrm>
                <a:off x="363" y="137"/>
                <a:ext cx="61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600" b="0" i="0" u="none">
                    <a:latin typeface="宋体" panose="02010600030101010101" pitchFamily="2" charset="-122"/>
                  </a:rPr>
                  <a:t>i=</a:t>
                </a:r>
                <a:r>
                  <a:rPr lang="zh-CN" altLang="en-US" sz="1600" b="0" i="0" u="none">
                    <a:latin typeface="宋体" panose="02010600030101010101" pitchFamily="2" charset="-122"/>
                  </a:rPr>
                  <a:t>=</a:t>
                </a:r>
                <a:r>
                  <a:rPr lang="en-US" altLang="zh-CN" sz="1600" b="0" i="0" u="none">
                    <a:latin typeface="宋体" panose="02010600030101010101" pitchFamily="2" charset="-122"/>
                  </a:rPr>
                  <a:t>n+1</a:t>
                </a:r>
                <a:endParaRPr lang="en-US" altLang="zh-CN" sz="1600" i="0" u="none">
                  <a:latin typeface="宋体" panose="02010600030101010101" pitchFamily="2" charset="-122"/>
                </a:endParaRPr>
              </a:p>
            </p:txBody>
          </p:sp>
        </p:grpSp>
        <p:grpSp>
          <p:nvGrpSpPr>
            <p:cNvPr id="103" name="Group 33"/>
            <p:cNvGrpSpPr/>
            <p:nvPr/>
          </p:nvGrpSpPr>
          <p:grpSpPr bwMode="auto">
            <a:xfrm>
              <a:off x="4212034" y="2564607"/>
              <a:ext cx="3119438" cy="3529012"/>
              <a:chOff x="0" y="0"/>
              <a:chExt cx="1965" cy="2223"/>
            </a:xfrm>
          </p:grpSpPr>
          <p:sp>
            <p:nvSpPr>
              <p:cNvPr id="104" name="Line 34"/>
              <p:cNvSpPr>
                <a:spLocks noChangeShapeType="1"/>
              </p:cNvSpPr>
              <p:nvPr/>
            </p:nvSpPr>
            <p:spPr bwMode="auto">
              <a:xfrm>
                <a:off x="840" y="2223"/>
                <a:ext cx="11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sp>
            <p:nvSpPr>
              <p:cNvPr id="105" name="Line 35"/>
              <p:cNvSpPr>
                <a:spLocks noChangeShapeType="1"/>
              </p:cNvSpPr>
              <p:nvPr/>
            </p:nvSpPr>
            <p:spPr bwMode="auto">
              <a:xfrm flipV="1">
                <a:off x="1965" y="0"/>
                <a:ext cx="0" cy="2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sp>
            <p:nvSpPr>
              <p:cNvPr id="106" name="Line 36"/>
              <p:cNvSpPr>
                <a:spLocks noChangeShapeType="1"/>
              </p:cNvSpPr>
              <p:nvPr/>
            </p:nvSpPr>
            <p:spPr bwMode="auto">
              <a:xfrm flipH="1">
                <a:off x="0" y="0"/>
                <a:ext cx="196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400" i="0">
                  <a:latin typeface="宋体" panose="02010600030101010101" pitchFamily="2" charset="-122"/>
                  <a:ea typeface="宋体" panose="02010600030101010101" pitchFamily="2" charset="-122"/>
                </a:endParaRPr>
              </a:p>
            </p:txBody>
          </p:sp>
        </p:grpSp>
      </p:grpSp>
      <p:sp>
        <p:nvSpPr>
          <p:cNvPr id="116" name="Text Box 76"/>
          <p:cNvSpPr txBox="1">
            <a:spLocks noChangeArrowheads="1"/>
          </p:cNvSpPr>
          <p:nvPr/>
        </p:nvSpPr>
        <p:spPr bwMode="auto">
          <a:xfrm>
            <a:off x="5292441" y="6044017"/>
            <a:ext cx="6509699" cy="49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a:spcBef>
                <a:spcPct val="50000"/>
              </a:spcBef>
              <a:buNone/>
            </a:pPr>
            <a:r>
              <a:rPr lang="en-US" altLang="zh-CN" sz="2400" b="1" i="0" u="none" dirty="0">
                <a:solidFill>
                  <a:srgbClr val="C00000"/>
                </a:solidFill>
                <a:ea typeface="微软雅黑" panose="020B0503020204020204" pitchFamily="34" charset="-122"/>
              </a:rPr>
              <a:t>∑= {∑+(Y</a:t>
            </a:r>
            <a:r>
              <a:rPr lang="en-US" altLang="zh-CN" sz="2400" b="1" i="0" u="none" baseline="-25000" dirty="0">
                <a:solidFill>
                  <a:srgbClr val="C00000"/>
                </a:solidFill>
                <a:ea typeface="微软雅黑" panose="020B0503020204020204" pitchFamily="34" charset="-122"/>
              </a:rPr>
              <a:t>n+1</a:t>
            </a:r>
            <a:r>
              <a:rPr lang="en-US" altLang="zh-CN" sz="2400" b="1" i="0" u="none" dirty="0">
                <a:solidFill>
                  <a:srgbClr val="C00000"/>
                </a:solidFill>
                <a:ea typeface="微软雅黑" panose="020B0503020204020204" pitchFamily="34" charset="-122"/>
              </a:rPr>
              <a:t>-Y</a:t>
            </a:r>
            <a:r>
              <a:rPr lang="en-US" altLang="zh-CN" sz="2400" b="1" i="0" u="none" baseline="-25000" dirty="0">
                <a:solidFill>
                  <a:srgbClr val="C00000"/>
                </a:solidFill>
                <a:ea typeface="微软雅黑" panose="020B0503020204020204" pitchFamily="34" charset="-122"/>
              </a:rPr>
              <a:t>n</a:t>
            </a:r>
            <a:r>
              <a:rPr lang="en-US" altLang="zh-CN" sz="2400" b="1" i="0" u="none" dirty="0">
                <a:solidFill>
                  <a:srgbClr val="C00000"/>
                </a:solidFill>
                <a:ea typeface="微软雅黑" panose="020B0503020204020204" pitchFamily="34" charset="-122"/>
              </a:rPr>
              <a:t>) [X]</a:t>
            </a:r>
            <a:r>
              <a:rPr lang="zh-CN" altLang="en-US" sz="2400" b="1" i="0" u="none" baseline="-25000" dirty="0">
                <a:solidFill>
                  <a:srgbClr val="C00000"/>
                </a:solidFill>
                <a:ea typeface="微软雅黑" panose="020B0503020204020204" pitchFamily="34" charset="-122"/>
              </a:rPr>
              <a:t>补</a:t>
            </a:r>
            <a:r>
              <a:rPr lang="en-US" altLang="zh-CN" sz="2400" b="1" i="0" dirty="0">
                <a:solidFill>
                  <a:srgbClr val="C00000"/>
                </a:solidFill>
                <a:ea typeface="微软雅黑" panose="020B0503020204020204" pitchFamily="34" charset="-122"/>
              </a:rPr>
              <a:t>}/2   </a:t>
            </a:r>
            <a:r>
              <a:rPr lang="zh-CN" altLang="en-US" sz="2400" b="1" i="0" dirty="0">
                <a:solidFill>
                  <a:srgbClr val="C00000"/>
                </a:solidFill>
                <a:latin typeface="Arial" panose="020B0604020202020204" pitchFamily="34" charset="0"/>
                <a:ea typeface="微软雅黑" panose="020B0503020204020204" pitchFamily="34" charset="-122"/>
              </a:rPr>
              <a:t> 算术右移</a:t>
            </a:r>
            <a:endParaRPr lang="en-US" altLang="zh-CN" sz="2400" b="1" i="0" u="none" dirty="0">
              <a:solidFill>
                <a:srgbClr val="C00000"/>
              </a:solidFill>
              <a:latin typeface="Arial" panose="020B0604020202020204" pitchFamily="34" charset="0"/>
              <a:ea typeface="微软雅黑" panose="020B0503020204020204" pitchFamily="34" charset="-122"/>
            </a:endParaRPr>
          </a:p>
        </p:txBody>
      </p:sp>
      <p:grpSp>
        <p:nvGrpSpPr>
          <p:cNvPr id="112" name="组合 111"/>
          <p:cNvGrpSpPr/>
          <p:nvPr/>
        </p:nvGrpSpPr>
        <p:grpSpPr>
          <a:xfrm>
            <a:off x="6875402" y="3071389"/>
            <a:ext cx="3301816" cy="380894"/>
            <a:chOff x="1394747" y="2640092"/>
            <a:chExt cx="3301816" cy="380894"/>
          </a:xfrm>
        </p:grpSpPr>
        <p:sp>
          <p:nvSpPr>
            <p:cNvPr id="113" name="Text Box 3"/>
            <p:cNvSpPr txBox="1">
              <a:spLocks noChangeArrowheads="1"/>
            </p:cNvSpPr>
            <p:nvPr/>
          </p:nvSpPr>
          <p:spPr bwMode="auto">
            <a:xfrm>
              <a:off x="1483579" y="2640092"/>
              <a:ext cx="3184409" cy="380894"/>
            </a:xfrm>
            <a:prstGeom prst="rect">
              <a:avLst/>
            </a:prstGeom>
            <a:solidFill>
              <a:schemeClr val="accent4">
                <a:lumMod val="20000"/>
                <a:lumOff val="80000"/>
              </a:schemeClr>
            </a:solidFill>
            <a:ln w="19050" cmpd="sng">
              <a:solidFill>
                <a:schemeClr val="tx1"/>
              </a:solidFill>
              <a:miter lim="800000"/>
            </a:ln>
            <a:effectLst>
              <a:outerShdw blurRad="50800" dist="38100" dir="5400000" algn="t" rotWithShape="0">
                <a:prstClr val="black">
                  <a:alpha val="40000"/>
                </a:prstClr>
              </a:outerShdw>
            </a:effectLst>
          </p:spPr>
          <p:txBody>
            <a:bodyPr lIns="0" tIns="7200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endParaRPr lang="zh-CN" altLang="en-US" sz="1400" i="0" u="none"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 name="矩形 113"/>
            <p:cNvSpPr/>
            <p:nvPr/>
          </p:nvSpPr>
          <p:spPr>
            <a:xfrm>
              <a:off x="1394747" y="2686551"/>
              <a:ext cx="3301816" cy="313932"/>
            </a:xfrm>
            <a:prstGeom prst="rect">
              <a:avLst/>
            </a:prstGeom>
            <a:noFill/>
            <a:effectLst/>
          </p:spPr>
          <p:txBody>
            <a:bodyPr wrap="square" lIns="0" rIns="0">
              <a:spAutoFit/>
            </a:bodyPr>
            <a:lstStyle/>
            <a:p>
              <a:pPr marL="342900" indent="-342900" algn="ctr">
                <a:lnSpc>
                  <a:spcPct val="80000"/>
                </a:lnSpc>
                <a:spcBef>
                  <a:spcPct val="20000"/>
                </a:spcBef>
                <a:buClr>
                  <a:schemeClr val="hlink"/>
                </a:buClr>
                <a:buSzPct val="65000"/>
                <a:defRPr/>
              </a:pPr>
              <a:r>
                <a:rPr lang="en-US" altLang="zh-CN" sz="1600" i="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a:latin typeface="Times New Roman" panose="02020603050405020304" pitchFamily="18" charset="0"/>
                  <a:ea typeface="宋体" panose="02010600030101010101" pitchFamily="2" charset="-122"/>
                  <a:cs typeface="Times New Roman" panose="02020603050405020304" pitchFamily="18" charset="0"/>
                </a:rPr>
                <a:t>和数</a:t>
              </a:r>
              <a:r>
                <a:rPr lang="en-US" altLang="zh-CN" sz="1600" i="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i="1">
                  <a:latin typeface="Times New Roman" panose="02020603050405020304" pitchFamily="18" charset="0"/>
                  <a:ea typeface="宋体" panose="02010600030101010101" pitchFamily="2" charset="-122"/>
                  <a:cs typeface="Times New Roman" panose="02020603050405020304" pitchFamily="18" charset="0"/>
                </a:rPr>
                <a:t>y</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sz="1400" baseline="-25000">
                  <a:latin typeface="Times New Roman" panose="02020603050405020304" pitchFamily="18" charset="0"/>
                  <a:ea typeface="宋体" panose="02010600030101010101" pitchFamily="2" charset="-122"/>
                  <a:cs typeface="Times New Roman" panose="02020603050405020304" pitchFamily="18" charset="0"/>
                </a:rPr>
                <a:t>补</a:t>
              </a:r>
              <a:r>
                <a:rPr lang="en-US" altLang="zh-CN" sz="1600" i="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i="0">
                  <a:latin typeface="Times New Roman" panose="02020603050405020304" pitchFamily="18" charset="0"/>
                  <a:ea typeface="宋体" panose="02010600030101010101" pitchFamily="2" charset="-122"/>
                  <a:cs typeface="Times New Roman" panose="02020603050405020304" pitchFamily="18" charset="0"/>
                </a:rPr>
                <a:t>算术右移</a:t>
              </a:r>
              <a:endParaRPr lang="zh-CN" altLang="en-US" sz="1600" i="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15" name="组合 114"/>
          <p:cNvGrpSpPr/>
          <p:nvPr/>
        </p:nvGrpSpPr>
        <p:grpSpPr>
          <a:xfrm>
            <a:off x="8289388" y="2510239"/>
            <a:ext cx="3015405" cy="819690"/>
            <a:chOff x="2808733" y="2078942"/>
            <a:chExt cx="3015405" cy="819690"/>
          </a:xfrm>
        </p:grpSpPr>
        <p:grpSp>
          <p:nvGrpSpPr>
            <p:cNvPr id="173" name="组合 172"/>
            <p:cNvGrpSpPr/>
            <p:nvPr/>
          </p:nvGrpSpPr>
          <p:grpSpPr>
            <a:xfrm>
              <a:off x="2808733" y="2109443"/>
              <a:ext cx="3015405" cy="789189"/>
              <a:chOff x="3779682" y="2139129"/>
              <a:chExt cx="3015405" cy="789189"/>
            </a:xfrm>
            <a:noFill/>
          </p:grpSpPr>
          <p:grpSp>
            <p:nvGrpSpPr>
              <p:cNvPr id="176" name="Group 23"/>
              <p:cNvGrpSpPr/>
              <p:nvPr/>
            </p:nvGrpSpPr>
            <p:grpSpPr bwMode="auto">
              <a:xfrm>
                <a:off x="3779682" y="2139129"/>
                <a:ext cx="2706688" cy="296863"/>
                <a:chOff x="18" y="-21"/>
                <a:chExt cx="1705" cy="187"/>
              </a:xfrm>
              <a:grpFill/>
            </p:grpSpPr>
            <p:sp>
              <p:nvSpPr>
                <p:cNvPr id="178" name="Freeform 31"/>
                <p:cNvSpPr/>
                <p:nvPr/>
              </p:nvSpPr>
              <p:spPr bwMode="auto">
                <a:xfrm>
                  <a:off x="18" y="-15"/>
                  <a:ext cx="1705" cy="181"/>
                </a:xfrm>
                <a:custGeom>
                  <a:avLst/>
                  <a:gdLst>
                    <a:gd name="T0" fmla="*/ 0 w 2438"/>
                    <a:gd name="T1" fmla="*/ 0 h 60"/>
                    <a:gd name="T2" fmla="*/ 0 w 2438"/>
                    <a:gd name="T3" fmla="*/ 42 h 60"/>
                    <a:gd name="T4" fmla="*/ 1328 w 2438"/>
                    <a:gd name="T5" fmla="*/ 42 h 60"/>
                    <a:gd name="T6" fmla="*/ 0 60000 65536"/>
                    <a:gd name="T7" fmla="*/ 0 60000 65536"/>
                    <a:gd name="T8" fmla="*/ 0 60000 65536"/>
                    <a:gd name="T9" fmla="*/ 0 w 2438"/>
                    <a:gd name="T10" fmla="*/ 0 h 60"/>
                    <a:gd name="T11" fmla="*/ 2438 w 2438"/>
                    <a:gd name="T12" fmla="*/ 60 h 60"/>
                  </a:gdLst>
                  <a:ahLst/>
                  <a:cxnLst>
                    <a:cxn ang="T6">
                      <a:pos x="T0" y="T1"/>
                    </a:cxn>
                    <a:cxn ang="T7">
                      <a:pos x="T2" y="T3"/>
                    </a:cxn>
                    <a:cxn ang="T8">
                      <a:pos x="T4" y="T5"/>
                    </a:cxn>
                  </a:cxnLst>
                  <a:rect l="T9" t="T10" r="T11" b="T12"/>
                  <a:pathLst>
                    <a:path w="2438" h="60">
                      <a:moveTo>
                        <a:pt x="0" y="0"/>
                      </a:moveTo>
                      <a:lnTo>
                        <a:pt x="0" y="60"/>
                      </a:lnTo>
                      <a:lnTo>
                        <a:pt x="2438" y="60"/>
                      </a:lnTo>
                    </a:path>
                  </a:pathLst>
                </a:custGeom>
                <a:grpFill/>
                <a:ln w="19050" cmpd="sng">
                  <a:solidFill>
                    <a:schemeClr val="tx1"/>
                  </a:solidFill>
                  <a:round/>
                  <a:headEnd type="triangle" w="lg" len="lg"/>
                </a:ln>
              </p:spPr>
              <p:txBody>
                <a:bodyPr/>
                <a:lstStyle/>
                <a:p>
                  <a:endParaRPr lang="zh-CN" altLang="en-US" sz="14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9" name="Line 34"/>
                <p:cNvSpPr>
                  <a:spLocks noChangeShapeType="1"/>
                </p:cNvSpPr>
                <p:nvPr/>
              </p:nvSpPr>
              <p:spPr bwMode="auto">
                <a:xfrm>
                  <a:off x="1534" y="-21"/>
                  <a:ext cx="0" cy="185"/>
                </a:xfrm>
                <a:prstGeom prst="line">
                  <a:avLst/>
                </a:prstGeom>
                <a:grpFill/>
                <a:ln w="19050">
                  <a:solidFill>
                    <a:schemeClr val="tx1"/>
                  </a:solidFill>
                  <a:round/>
                  <a:headEnd type="triangle" w="lg" len="lg"/>
                </a:ln>
              </p:spPr>
              <p:txBody>
                <a:bodyPr/>
                <a:lstStyle/>
                <a:p>
                  <a:endParaRPr lang="zh-CN" altLang="en-US" sz="1400" i="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77" name="Text Box 27"/>
              <p:cNvSpPr txBox="1">
                <a:spLocks noChangeArrowheads="1"/>
              </p:cNvSpPr>
              <p:nvPr/>
            </p:nvSpPr>
            <p:spPr bwMode="auto">
              <a:xfrm>
                <a:off x="5588893" y="2534618"/>
                <a:ext cx="1206194" cy="393700"/>
              </a:xfrm>
              <a:prstGeom prst="rect">
                <a:avLst/>
              </a:prstGeom>
              <a:grp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zh-CN" altLang="en-US" sz="1400" b="0" i="0" u="none" dirty="0">
                    <a:latin typeface="Times New Roman" panose="02020603050405020304" pitchFamily="18" charset="0"/>
                    <a:ea typeface="宋体" panose="02010600030101010101" pitchFamily="2" charset="-122"/>
                    <a:cs typeface="Times New Roman" panose="02020603050405020304" pitchFamily="18" charset="0"/>
                  </a:rPr>
                  <a:t>控制逻辑</a:t>
                </a:r>
                <a:endParaRPr lang="zh-CN" altLang="en-US" sz="1400"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74" name="文本框 173"/>
            <p:cNvSpPr txBox="1"/>
            <p:nvPr/>
          </p:nvSpPr>
          <p:spPr>
            <a:xfrm>
              <a:off x="2831610" y="2078942"/>
              <a:ext cx="356188" cy="276999"/>
            </a:xfrm>
            <a:prstGeom prst="rect">
              <a:avLst/>
            </a:prstGeom>
            <a:noFill/>
            <a:ln>
              <a:noFill/>
            </a:ln>
          </p:spPr>
          <p:txBody>
            <a:bodyPr wrap="none" rtlCol="0">
              <a:spAutoFit/>
            </a:bodyPr>
            <a:lstStyle/>
            <a:p>
              <a:r>
                <a:rPr lang="en-US" altLang="zh-CN" sz="1200" i="1" dirty="0" err="1">
                  <a:latin typeface="Times New Roman" panose="02020603050405020304" pitchFamily="18" charset="0"/>
                  <a:ea typeface="宋体" panose="02010600030101010101" pitchFamily="2" charset="-122"/>
                  <a:cs typeface="Times New Roman" panose="02020603050405020304" pitchFamily="18" charset="0"/>
                </a:rPr>
                <a:t>En</a:t>
              </a:r>
              <a:endParaRPr lang="zh-CN" altLang="en-US" sz="1200"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5" name="文本框 174"/>
            <p:cNvSpPr txBox="1"/>
            <p:nvPr/>
          </p:nvSpPr>
          <p:spPr>
            <a:xfrm>
              <a:off x="5238825" y="2079058"/>
              <a:ext cx="356188" cy="276999"/>
            </a:xfrm>
            <a:prstGeom prst="rect">
              <a:avLst/>
            </a:prstGeom>
            <a:noFill/>
            <a:ln>
              <a:noFill/>
            </a:ln>
          </p:spPr>
          <p:txBody>
            <a:bodyPr wrap="none" rtlCol="0">
              <a:spAutoFit/>
            </a:bodyPr>
            <a:lstStyle/>
            <a:p>
              <a:r>
                <a:rPr lang="en-US" altLang="zh-CN" sz="1200" i="1" dirty="0" err="1">
                  <a:latin typeface="Times New Roman" panose="02020603050405020304" pitchFamily="18" charset="0"/>
                  <a:ea typeface="宋体" panose="02010600030101010101" pitchFamily="2" charset="-122"/>
                  <a:cs typeface="Times New Roman" panose="02020603050405020304" pitchFamily="18" charset="0"/>
                </a:rPr>
                <a:t>En</a:t>
              </a:r>
              <a:endParaRPr lang="zh-CN" altLang="en-US" sz="1200" i="1"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80" name="组合 179"/>
          <p:cNvGrpSpPr/>
          <p:nvPr/>
        </p:nvGrpSpPr>
        <p:grpSpPr>
          <a:xfrm>
            <a:off x="8652823" y="1762493"/>
            <a:ext cx="2342831" cy="806393"/>
            <a:chOff x="3172168" y="1331196"/>
            <a:chExt cx="2342831" cy="806393"/>
          </a:xfrm>
        </p:grpSpPr>
        <p:sp>
          <p:nvSpPr>
            <p:cNvPr id="181" name="Text Box 9"/>
            <p:cNvSpPr txBox="1">
              <a:spLocks noChangeArrowheads="1"/>
            </p:cNvSpPr>
            <p:nvPr/>
          </p:nvSpPr>
          <p:spPr bwMode="auto">
            <a:xfrm>
              <a:off x="3603649" y="1662690"/>
              <a:ext cx="1911350" cy="439738"/>
            </a:xfrm>
            <a:prstGeom prst="rect">
              <a:avLst/>
            </a:prstGeom>
            <a:solidFill>
              <a:srgbClr val="CCFF66"/>
            </a:solidFill>
            <a:ln w="19050" cmpd="sng">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marL="342900" indent="-342900" algn="just">
                <a:lnSpc>
                  <a:spcPct val="80000"/>
                </a:lnSpc>
                <a:spcBef>
                  <a:spcPct val="20000"/>
                </a:spcBef>
                <a:buClr>
                  <a:schemeClr val="hlink"/>
                </a:buClr>
                <a:buSzPct val="65000"/>
                <a:defRPr/>
              </a:pPr>
              <a:r>
                <a:rPr lang="zh-CN" altLang="en-US" sz="1600" b="1" i="0" u="none">
                  <a:latin typeface="微软雅黑" panose="020B0503020204020204" pitchFamily="34" charset="-122"/>
                  <a:ea typeface="微软雅黑" panose="020B0503020204020204" pitchFamily="34" charset="-122"/>
                  <a:cs typeface="Times New Roman" panose="02020603050405020304" pitchFamily="18" charset="0"/>
                </a:rPr>
                <a:t>乘数</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a:t>
              </a:r>
              <a:r>
                <a:rPr lang="en-US" b="1" i="1" u="none">
                  <a:latin typeface="Times New Roman" panose="02020603050405020304" pitchFamily="18" charset="0"/>
                  <a:ea typeface="宋体" panose="02010600030101010101" pitchFamily="2" charset="-122"/>
                  <a:cs typeface="Times New Roman" panose="02020603050405020304" pitchFamily="18" charset="0"/>
                </a:rPr>
                <a:t>y</a:t>
              </a:r>
              <a:r>
                <a:rPr lang="en-US" b="1" u="none">
                  <a:latin typeface="Times New Roman" panose="02020603050405020304" pitchFamily="18" charset="0"/>
                  <a:ea typeface="宋体" panose="02010600030101010101" pitchFamily="2" charset="-122"/>
                  <a:cs typeface="Times New Roman" panose="02020603050405020304" pitchFamily="18" charset="0"/>
                </a:rPr>
                <a:t>]</a:t>
              </a:r>
              <a:r>
                <a:rPr lang="zh-CN" altLang="en-US" sz="1400" b="1" u="none" baseline="-25000">
                  <a:latin typeface="Times New Roman" panose="02020603050405020304" pitchFamily="18" charset="0"/>
                  <a:ea typeface="宋体" panose="02010600030101010101" pitchFamily="2" charset="-122"/>
                  <a:cs typeface="Times New Roman" panose="02020603050405020304" pitchFamily="18" charset="0"/>
                </a:rPr>
                <a:t>补</a:t>
              </a:r>
              <a:r>
                <a:rPr lang="en-US" b="1" i="0" u="none">
                  <a:latin typeface="Times New Roman" panose="02020603050405020304" pitchFamily="18" charset="0"/>
                  <a:ea typeface="宋体" panose="02010600030101010101" pitchFamily="2" charset="-122"/>
                  <a:cs typeface="Times New Roman" panose="02020603050405020304" pitchFamily="18" charset="0"/>
                </a:rPr>
                <a:t> </a:t>
              </a:r>
              <a:r>
                <a:rPr lang="en-US" sz="1600" b="1" i="0" u="none">
                  <a:latin typeface="Times New Roman" panose="02020603050405020304" pitchFamily="18" charset="0"/>
                  <a:ea typeface="宋体" panose="02010600030101010101" pitchFamily="2" charset="-122"/>
                  <a:cs typeface="Times New Roman" panose="02020603050405020304" pitchFamily="18" charset="0"/>
                </a:rPr>
                <a:t>  </a:t>
              </a:r>
              <a:r>
                <a:rPr lang="en-US" sz="1600" b="1" i="0" u="none" baseline="-25000">
                  <a:latin typeface="Times New Roman" panose="02020603050405020304" pitchFamily="18" charset="0"/>
                  <a:ea typeface="宋体" panose="02010600030101010101" pitchFamily="2" charset="-122"/>
                  <a:cs typeface="Times New Roman" panose="02020603050405020304" pitchFamily="18" charset="0"/>
                </a:rPr>
                <a:t> </a:t>
              </a:r>
              <a:endParaRPr lang="en-US" sz="1600" b="1" i="0" u="none"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2" name="等腰三角形 181"/>
            <p:cNvSpPr/>
            <p:nvPr/>
          </p:nvSpPr>
          <p:spPr>
            <a:xfrm rot="5400000">
              <a:off x="3493130" y="1789150"/>
              <a:ext cx="417865" cy="196827"/>
            </a:xfrm>
            <a:prstGeom prst="triangle">
              <a:avLst>
                <a:gd name="adj" fmla="val 50001"/>
              </a:avLst>
            </a:prstGeom>
            <a:solidFill>
              <a:srgbClr val="CC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83" name="直接连接符 182"/>
            <p:cNvCxnSpPr/>
            <p:nvPr/>
          </p:nvCxnSpPr>
          <p:spPr>
            <a:xfrm flipH="1">
              <a:off x="3310565" y="1879411"/>
              <a:ext cx="284762" cy="0"/>
            </a:xfrm>
            <a:prstGeom prst="line">
              <a:avLst/>
            </a:prstGeom>
            <a:solidFill>
              <a:schemeClr val="bg1">
                <a:lumMod val="8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文本框 183"/>
            <p:cNvSpPr txBox="1"/>
            <p:nvPr/>
          </p:nvSpPr>
          <p:spPr>
            <a:xfrm>
              <a:off x="3172168" y="1860590"/>
              <a:ext cx="492443"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矩形 184"/>
            <p:cNvSpPr/>
            <p:nvPr/>
          </p:nvSpPr>
          <p:spPr>
            <a:xfrm>
              <a:off x="4130642" y="1331196"/>
              <a:ext cx="452368" cy="338554"/>
            </a:xfrm>
            <a:prstGeom prst="rect">
              <a:avLst/>
            </a:prstGeom>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R</a:t>
              </a:r>
              <a:r>
                <a:rPr lang="en-US" altLang="zh-CN" sz="1600" b="1" baseline="-250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600" b="1"/>
            </a:p>
          </p:txBody>
        </p:sp>
      </p:grpSp>
      <p:grpSp>
        <p:nvGrpSpPr>
          <p:cNvPr id="186" name="组合 185"/>
          <p:cNvGrpSpPr/>
          <p:nvPr/>
        </p:nvGrpSpPr>
        <p:grpSpPr>
          <a:xfrm>
            <a:off x="6171551" y="1771211"/>
            <a:ext cx="2366634" cy="817291"/>
            <a:chOff x="690896" y="1339914"/>
            <a:chExt cx="2366634" cy="817291"/>
          </a:xfrm>
        </p:grpSpPr>
        <p:sp>
          <p:nvSpPr>
            <p:cNvPr id="187" name="Text Box 4"/>
            <p:cNvSpPr txBox="1">
              <a:spLocks noChangeArrowheads="1"/>
            </p:cNvSpPr>
            <p:nvPr/>
          </p:nvSpPr>
          <p:spPr bwMode="auto">
            <a:xfrm>
              <a:off x="1144592" y="1669834"/>
              <a:ext cx="1912938" cy="439737"/>
            </a:xfrm>
            <a:prstGeom prst="rect">
              <a:avLst/>
            </a:prstGeom>
            <a:solidFill>
              <a:srgbClr val="CCFF66"/>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just"/>
              <a:r>
                <a:rPr lang="zh-CN" altLang="en-US" sz="1600" i="0" u="none">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部分积 </a:t>
              </a:r>
              <a:r>
                <a:rPr lang="en-US" altLang="zh-CN" sz="1600" u="none">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i="0" u="none"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88" name="直接连接符 187"/>
            <p:cNvCxnSpPr/>
            <p:nvPr/>
          </p:nvCxnSpPr>
          <p:spPr>
            <a:xfrm flipH="1">
              <a:off x="796935" y="1888937"/>
              <a:ext cx="343865" cy="0"/>
            </a:xfrm>
            <a:prstGeom prst="lin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文本框 188"/>
            <p:cNvSpPr txBox="1"/>
            <p:nvPr/>
          </p:nvSpPr>
          <p:spPr>
            <a:xfrm>
              <a:off x="690896" y="1880206"/>
              <a:ext cx="492443"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0" name="矩形 189"/>
            <p:cNvSpPr/>
            <p:nvPr/>
          </p:nvSpPr>
          <p:spPr>
            <a:xfrm>
              <a:off x="2030021" y="1339914"/>
              <a:ext cx="452368" cy="338554"/>
            </a:xfrm>
            <a:prstGeom prst="rect">
              <a:avLst/>
            </a:prstGeom>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R</a:t>
              </a:r>
              <a:r>
                <a:rPr lang="en-US" altLang="zh-CN" sz="1600" b="1" baseline="-25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600" b="1"/>
            </a:p>
          </p:txBody>
        </p:sp>
        <p:sp>
          <p:nvSpPr>
            <p:cNvPr id="191" name="等腰三角形 190"/>
            <p:cNvSpPr/>
            <p:nvPr/>
          </p:nvSpPr>
          <p:spPr>
            <a:xfrm rot="5400000">
              <a:off x="1034073" y="1796769"/>
              <a:ext cx="417865" cy="196827"/>
            </a:xfrm>
            <a:prstGeom prst="triangle">
              <a:avLst>
                <a:gd name="adj" fmla="val 5000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92" name="组合 191"/>
          <p:cNvGrpSpPr/>
          <p:nvPr/>
        </p:nvGrpSpPr>
        <p:grpSpPr>
          <a:xfrm>
            <a:off x="7077483" y="2462291"/>
            <a:ext cx="3324908" cy="626336"/>
            <a:chOff x="1596828" y="2030994"/>
            <a:chExt cx="3324908" cy="626336"/>
          </a:xfrm>
        </p:grpSpPr>
        <p:sp>
          <p:nvSpPr>
            <p:cNvPr id="193" name="矩形 192"/>
            <p:cNvSpPr/>
            <p:nvPr/>
          </p:nvSpPr>
          <p:spPr>
            <a:xfrm>
              <a:off x="4128730" y="2030994"/>
              <a:ext cx="793006" cy="338554"/>
            </a:xfrm>
            <a:prstGeom prst="rect">
              <a:avLst/>
            </a:prstGeom>
          </p:spPr>
          <p:txBody>
            <a:bodyPr wrap="squar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y</a:t>
              </a:r>
              <a:r>
                <a:rPr lang="en-US" altLang="zh-CN" sz="1600">
                  <a:latin typeface="Times New Roman" panose="02020603050405020304" pitchFamily="18" charset="0"/>
                  <a:ea typeface="宋体" panose="02010600030101010101" pitchFamily="2" charset="-122"/>
                  <a:cs typeface="Times New Roman" panose="02020603050405020304" pitchFamily="18" charset="0"/>
                </a:rPr>
                <a:t>]</a:t>
              </a:r>
              <a:r>
                <a:rPr lang="zh-CN" altLang="en-US" sz="1100" baseline="-25000">
                  <a:latin typeface="Times New Roman" panose="02020603050405020304" pitchFamily="18" charset="0"/>
                  <a:ea typeface="宋体" panose="02010600030101010101" pitchFamily="2" charset="-122"/>
                  <a:cs typeface="Times New Roman" panose="02020603050405020304" pitchFamily="18" charset="0"/>
                </a:rPr>
                <a:t>补</a:t>
              </a:r>
              <a:r>
                <a:rPr lang="en-US" altLang="zh-CN" sz="1100" i="1" baseline="-25000">
                  <a:latin typeface="Times New Roman" panose="02020603050405020304" pitchFamily="18" charset="0"/>
                  <a:ea typeface="宋体" panose="02010600030101010101" pitchFamily="2" charset="-122"/>
                  <a:cs typeface="Times New Roman" panose="02020603050405020304" pitchFamily="18" charset="0"/>
                </a:rPr>
                <a:t>new</a:t>
              </a:r>
              <a:endParaRPr lang="zh-CN" altLang="en-US" sz="1400" i="1" baseline="-25000"/>
            </a:p>
          </p:txBody>
        </p:sp>
        <p:grpSp>
          <p:nvGrpSpPr>
            <p:cNvPr id="194" name="组合 193"/>
            <p:cNvGrpSpPr/>
            <p:nvPr/>
          </p:nvGrpSpPr>
          <p:grpSpPr>
            <a:xfrm>
              <a:off x="1596828" y="2075698"/>
              <a:ext cx="2637477" cy="581632"/>
              <a:chOff x="1596828" y="2075698"/>
              <a:chExt cx="2637477" cy="581632"/>
            </a:xfrm>
          </p:grpSpPr>
          <p:cxnSp>
            <p:nvCxnSpPr>
              <p:cNvPr id="195" name="直接箭头连接符 194"/>
              <p:cNvCxnSpPr/>
              <p:nvPr/>
            </p:nvCxnSpPr>
            <p:spPr>
              <a:xfrm flipV="1">
                <a:off x="2093496" y="2113005"/>
                <a:ext cx="0" cy="526964"/>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cxnSp>
            <p:nvCxnSpPr>
              <p:cNvPr id="196" name="直接箭头连接符 195"/>
              <p:cNvCxnSpPr/>
              <p:nvPr/>
            </p:nvCxnSpPr>
            <p:spPr>
              <a:xfrm flipV="1">
                <a:off x="4190956" y="2113003"/>
                <a:ext cx="0" cy="526965"/>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sp>
            <p:nvSpPr>
              <p:cNvPr id="197" name="矩形 196"/>
              <p:cNvSpPr/>
              <p:nvPr/>
            </p:nvSpPr>
            <p:spPr>
              <a:xfrm>
                <a:off x="1596828" y="2290014"/>
                <a:ext cx="530915" cy="307777"/>
              </a:xfrm>
              <a:prstGeom prst="rect">
                <a:avLst/>
              </a:prstGeom>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14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a:p>
            </p:txBody>
          </p:sp>
          <p:sp>
            <p:nvSpPr>
              <p:cNvPr id="198" name="矩形 197"/>
              <p:cNvSpPr/>
              <p:nvPr/>
            </p:nvSpPr>
            <p:spPr>
              <a:xfrm>
                <a:off x="3699009" y="2349553"/>
                <a:ext cx="510076" cy="307777"/>
              </a:xfrm>
              <a:prstGeom prst="rect">
                <a:avLst/>
              </a:prstGeom>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140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a:p>
            </p:txBody>
          </p:sp>
          <p:sp>
            <p:nvSpPr>
              <p:cNvPr id="199" name="矩形 198"/>
              <p:cNvSpPr/>
              <p:nvPr/>
            </p:nvSpPr>
            <p:spPr>
              <a:xfrm>
                <a:off x="2061931" y="2075698"/>
                <a:ext cx="527709" cy="307777"/>
              </a:xfrm>
              <a:prstGeom prst="rect">
                <a:avLst/>
              </a:prstGeom>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P</a:t>
                </a:r>
                <a:r>
                  <a:rPr lang="en-US" altLang="zh-CN" sz="1400" baseline="-25000">
                    <a:latin typeface="Times New Roman" panose="02020603050405020304" pitchFamily="18" charset="0"/>
                    <a:ea typeface="宋体" panose="02010600030101010101" pitchFamily="2" charset="-122"/>
                    <a:cs typeface="Times New Roman" panose="02020603050405020304" pitchFamily="18" charset="0"/>
                  </a:rPr>
                  <a:t>new</a:t>
                </a:r>
                <a:endParaRPr lang="zh-CN" altLang="en-US" sz="1400" baseline="-25000"/>
              </a:p>
            </p:txBody>
          </p:sp>
          <p:cxnSp>
            <p:nvCxnSpPr>
              <p:cNvPr id="200" name="直接连接符 199"/>
              <p:cNvCxnSpPr/>
              <p:nvPr/>
            </p:nvCxnSpPr>
            <p:spPr>
              <a:xfrm>
                <a:off x="2052740" y="2425531"/>
                <a:ext cx="89484" cy="8948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4144821" y="2464929"/>
                <a:ext cx="89484" cy="8948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02" name="组合 201"/>
          <p:cNvGrpSpPr/>
          <p:nvPr/>
        </p:nvGrpSpPr>
        <p:grpSpPr>
          <a:xfrm>
            <a:off x="6103459" y="1714493"/>
            <a:ext cx="1470692" cy="3437548"/>
            <a:chOff x="622804" y="1283196"/>
            <a:chExt cx="1470692" cy="3437548"/>
          </a:xfrm>
        </p:grpSpPr>
        <p:cxnSp>
          <p:nvCxnSpPr>
            <p:cNvPr id="203" name="直接连接符 202"/>
            <p:cNvCxnSpPr/>
            <p:nvPr/>
          </p:nvCxnSpPr>
          <p:spPr>
            <a:xfrm flipV="1">
              <a:off x="2093496" y="1340625"/>
              <a:ext cx="0" cy="319812"/>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632281" y="1340625"/>
              <a:ext cx="1461215" cy="0"/>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622804" y="1340625"/>
              <a:ext cx="0" cy="3380119"/>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622804" y="4720744"/>
              <a:ext cx="874390" cy="0"/>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1501954" y="4150897"/>
              <a:ext cx="0" cy="559270"/>
            </a:xfrm>
            <a:prstGeom prst="line">
              <a:avLst/>
            </a:prstGeom>
            <a:noFill/>
            <a:ln w="19050" cap="sq">
              <a:solidFill>
                <a:schemeClr val="tx1"/>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1150081" y="4210019"/>
              <a:ext cx="441146" cy="338554"/>
            </a:xfrm>
            <a:prstGeom prst="rect">
              <a:avLst/>
            </a:prstGeom>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a:solidFill>
                    <a:srgbClr val="C00000"/>
                  </a:solidFill>
                  <a:ea typeface="微软雅黑" panose="020B0503020204020204" pitchFamily="34" charset="-122"/>
                </a:rPr>
                <a:t>∑</a:t>
              </a:r>
              <a:endParaRPr lang="zh-CN" altLang="en-US" sz="1600" b="1" baseline="-25000"/>
            </a:p>
          </p:txBody>
        </p:sp>
        <p:sp>
          <p:nvSpPr>
            <p:cNvPr id="209" name="矩形 208"/>
            <p:cNvSpPr/>
            <p:nvPr/>
          </p:nvSpPr>
          <p:spPr>
            <a:xfrm>
              <a:off x="895267" y="1283196"/>
              <a:ext cx="530915" cy="307777"/>
            </a:xfrm>
            <a:prstGeom prst="rect">
              <a:avLst/>
            </a:prstGeom>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14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a:p>
          </p:txBody>
        </p:sp>
        <p:cxnSp>
          <p:nvCxnSpPr>
            <p:cNvPr id="210" name="直接连接符 209"/>
            <p:cNvCxnSpPr/>
            <p:nvPr/>
          </p:nvCxnSpPr>
          <p:spPr>
            <a:xfrm>
              <a:off x="1288225" y="1294074"/>
              <a:ext cx="89484" cy="8948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7047398" y="3449538"/>
            <a:ext cx="1032441" cy="495163"/>
            <a:chOff x="1566743" y="3018241"/>
            <a:chExt cx="1032441" cy="495163"/>
          </a:xfrm>
        </p:grpSpPr>
        <p:cxnSp>
          <p:nvCxnSpPr>
            <p:cNvPr id="212" name="直接箭头连接符 211"/>
            <p:cNvCxnSpPr/>
            <p:nvPr/>
          </p:nvCxnSpPr>
          <p:spPr>
            <a:xfrm flipV="1">
              <a:off x="2094355" y="3018241"/>
              <a:ext cx="0" cy="495163"/>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sp>
          <p:nvSpPr>
            <p:cNvPr id="213" name="矩形 212"/>
            <p:cNvSpPr/>
            <p:nvPr/>
          </p:nvSpPr>
          <p:spPr>
            <a:xfrm>
              <a:off x="2004149" y="3136215"/>
              <a:ext cx="595035" cy="338554"/>
            </a:xfrm>
            <a:prstGeom prst="rect">
              <a:avLst/>
            </a:prstGeom>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a:latin typeface="Times New Roman" panose="02020603050405020304" pitchFamily="18" charset="0"/>
                  <a:ea typeface="宋体" panose="02010600030101010101" pitchFamily="2" charset="-122"/>
                  <a:cs typeface="Times New Roman" panose="02020603050405020304" pitchFamily="18" charset="0"/>
                </a:rPr>
                <a:t>和数</a:t>
              </a:r>
              <a:endParaRPr lang="zh-CN" altLang="en-US" sz="1400" baseline="-25000"/>
            </a:p>
          </p:txBody>
        </p:sp>
        <p:sp>
          <p:nvSpPr>
            <p:cNvPr id="214" name="矩形 213"/>
            <p:cNvSpPr/>
            <p:nvPr/>
          </p:nvSpPr>
          <p:spPr>
            <a:xfrm>
              <a:off x="1566743" y="3144534"/>
              <a:ext cx="530915" cy="307777"/>
            </a:xfrm>
            <a:prstGeom prst="rect">
              <a:avLst/>
            </a:prstGeom>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14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a:p>
          </p:txBody>
        </p:sp>
        <p:cxnSp>
          <p:nvCxnSpPr>
            <p:cNvPr id="215" name="直接连接符 214"/>
            <p:cNvCxnSpPr/>
            <p:nvPr/>
          </p:nvCxnSpPr>
          <p:spPr>
            <a:xfrm>
              <a:off x="2051333" y="3270049"/>
              <a:ext cx="89484" cy="8948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7334879" y="4582194"/>
            <a:ext cx="1443905" cy="1351412"/>
            <a:chOff x="1854224" y="4150897"/>
            <a:chExt cx="1443905" cy="1351412"/>
          </a:xfrm>
        </p:grpSpPr>
        <p:sp>
          <p:nvSpPr>
            <p:cNvPr id="217" name="Line 16"/>
            <p:cNvSpPr>
              <a:spLocks noChangeShapeType="1"/>
            </p:cNvSpPr>
            <p:nvPr/>
          </p:nvSpPr>
          <p:spPr bwMode="auto">
            <a:xfrm>
              <a:off x="2666893" y="4150897"/>
              <a:ext cx="0" cy="382520"/>
            </a:xfrm>
            <a:prstGeom prst="line">
              <a:avLst/>
            </a:prstGeom>
            <a:noFill/>
            <a:ln w="19050">
              <a:solidFill>
                <a:schemeClr val="tx1"/>
              </a:solidFill>
              <a:round/>
              <a:headEnd type="triangle" w="lg" len="lg"/>
            </a:ln>
            <a:extLst>
              <a:ext uri="{909E8E84-426E-40DD-AFC4-6F175D3DCCD1}">
                <a14:hiddenFill xmlns:a14="http://schemas.microsoft.com/office/drawing/2010/main">
                  <a:noFill/>
                </a14:hiddenFill>
              </a:ext>
            </a:extLst>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18" name="组合 217"/>
            <p:cNvGrpSpPr/>
            <p:nvPr/>
          </p:nvGrpSpPr>
          <p:grpSpPr>
            <a:xfrm>
              <a:off x="1854224" y="4533416"/>
              <a:ext cx="1443905" cy="968893"/>
              <a:chOff x="2911083" y="4575491"/>
              <a:chExt cx="1443905" cy="968893"/>
            </a:xfrm>
            <a:noFill/>
          </p:grpSpPr>
          <p:sp>
            <p:nvSpPr>
              <p:cNvPr id="220" name="Line 21"/>
              <p:cNvSpPr>
                <a:spLocks noChangeShapeType="1"/>
              </p:cNvSpPr>
              <p:nvPr/>
            </p:nvSpPr>
            <p:spPr bwMode="auto">
              <a:xfrm>
                <a:off x="3611589" y="4953427"/>
                <a:ext cx="0" cy="387950"/>
              </a:xfrm>
              <a:prstGeom prst="line">
                <a:avLst/>
              </a:prstGeom>
              <a:grpFill/>
              <a:ln w="19050">
                <a:solidFill>
                  <a:schemeClr val="tx1"/>
                </a:solidFill>
                <a:round/>
                <a:headEnd type="none" w="lg" len="lg"/>
              </a:ln>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1" name="Text Box 45"/>
              <p:cNvSpPr txBox="1">
                <a:spLocks noChangeArrowheads="1"/>
              </p:cNvSpPr>
              <p:nvPr/>
            </p:nvSpPr>
            <p:spPr bwMode="auto">
              <a:xfrm>
                <a:off x="3145958" y="5211606"/>
                <a:ext cx="542120" cy="332778"/>
              </a:xfrm>
              <a:prstGeom prst="rect">
                <a:avLst/>
              </a:prstGeom>
              <a:grp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i="1">
                    <a:latin typeface="Times New Roman" panose="02020603050405020304" pitchFamily="18" charset="0"/>
                    <a:ea typeface="宋体" panose="02010600030101010101" pitchFamily="2" charset="-122"/>
                    <a:cs typeface="Times New Roman" panose="02020603050405020304" pitchFamily="18" charset="0"/>
                  </a:rPr>
                  <a:t>x</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aseline="-25000">
                    <a:latin typeface="Times New Roman" panose="02020603050405020304" pitchFamily="18" charset="0"/>
                    <a:ea typeface="宋体" panose="02010600030101010101" pitchFamily="2" charset="-122"/>
                    <a:cs typeface="Times New Roman" panose="02020603050405020304" pitchFamily="18" charset="0"/>
                  </a:rPr>
                  <a:t>补</a:t>
                </a:r>
                <a:endParaRPr lang="en-US" i="0" u="none" baseline="-250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2" name="梯形 221"/>
              <p:cNvSpPr/>
              <p:nvPr/>
            </p:nvSpPr>
            <p:spPr>
              <a:xfrm>
                <a:off x="3292351" y="4575491"/>
                <a:ext cx="869011" cy="377936"/>
              </a:xfrm>
              <a:prstGeom prst="trapezoid">
                <a:avLst>
                  <a:gd name="adj" fmla="val 41881"/>
                </a:avLst>
              </a:prstGeom>
              <a:solidFill>
                <a:srgbClr val="FFFF00"/>
              </a:solidFill>
              <a:ln w="19050" cmpd="sng">
                <a:solidFill>
                  <a:schemeClr val="tx1"/>
                </a:solidFill>
                <a:miter lim="800000"/>
              </a:ln>
              <a:effectLst/>
            </p:spPr>
            <p:txBody>
              <a:bodyPr wrap="none" anchor="ctr"/>
              <a:lstStyle/>
              <a:p>
                <a:pPr marL="342900" indent="-342900" algn="ctr">
                  <a:lnSpc>
                    <a:spcPct val="80000"/>
                  </a:lnSpc>
                  <a:spcBef>
                    <a:spcPct val="20000"/>
                  </a:spcBef>
                  <a:buClr>
                    <a:schemeClr val="hlink"/>
                  </a:buClr>
                  <a:buSzPct val="65000"/>
                  <a:buFont typeface="Wingdings" panose="05000000000000000000" pitchFamily="2" charset="2"/>
                  <a:buNone/>
                </a:pPr>
                <a:endParaRPr lang="zh-CN" altLang="en-US" sz="1200" b="1" i="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3" name="Line 21"/>
              <p:cNvSpPr>
                <a:spLocks noChangeShapeType="1"/>
              </p:cNvSpPr>
              <p:nvPr/>
            </p:nvSpPr>
            <p:spPr bwMode="auto">
              <a:xfrm>
                <a:off x="3841013" y="4953427"/>
                <a:ext cx="0" cy="387950"/>
              </a:xfrm>
              <a:prstGeom prst="line">
                <a:avLst/>
              </a:prstGeom>
              <a:grpFill/>
              <a:ln w="19050">
                <a:solidFill>
                  <a:schemeClr val="tx1"/>
                </a:solidFill>
                <a:round/>
                <a:headEnd type="none" w="lg" len="lg"/>
              </a:ln>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4" name="Text Box 45"/>
              <p:cNvSpPr txBox="1">
                <a:spLocks noChangeArrowheads="1"/>
              </p:cNvSpPr>
              <p:nvPr/>
            </p:nvSpPr>
            <p:spPr bwMode="auto">
              <a:xfrm>
                <a:off x="2911083" y="5023505"/>
                <a:ext cx="373063" cy="436562"/>
              </a:xfrm>
              <a:prstGeom prst="rect">
                <a:avLst/>
              </a:prstGeom>
              <a:grp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en-US" altLang="zh-CN" sz="1400" i="0" dirty="0">
                    <a:latin typeface="Times New Roman" panose="02020603050405020304" pitchFamily="18" charset="0"/>
                    <a:ea typeface="宋体" panose="02010600030101010101" pitchFamily="2" charset="-122"/>
                    <a:cs typeface="Times New Roman" panose="02020603050405020304" pitchFamily="18" charset="0"/>
                  </a:rPr>
                  <a:t>0</a:t>
                </a:r>
                <a:endParaRPr lang="en-US" sz="1400"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5" name="Line 21"/>
              <p:cNvSpPr>
                <a:spLocks noChangeShapeType="1"/>
              </p:cNvSpPr>
              <p:nvPr/>
            </p:nvSpPr>
            <p:spPr bwMode="auto">
              <a:xfrm>
                <a:off x="3382165" y="4953427"/>
                <a:ext cx="0" cy="143783"/>
              </a:xfrm>
              <a:prstGeom prst="line">
                <a:avLst/>
              </a:prstGeom>
              <a:grpFill/>
              <a:ln w="19050">
                <a:solidFill>
                  <a:schemeClr val="tx1"/>
                </a:solidFill>
                <a:round/>
                <a:headEnd type="none" w="lg" len="lg"/>
                <a:tailEnd type="oval"/>
              </a:ln>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6" name="Line 21"/>
              <p:cNvSpPr>
                <a:spLocks noChangeShapeType="1"/>
              </p:cNvSpPr>
              <p:nvPr/>
            </p:nvSpPr>
            <p:spPr bwMode="auto">
              <a:xfrm>
                <a:off x="4070437" y="4963490"/>
                <a:ext cx="0" cy="127370"/>
              </a:xfrm>
              <a:prstGeom prst="line">
                <a:avLst/>
              </a:prstGeom>
              <a:grpFill/>
              <a:ln w="19050" cap="sq">
                <a:solidFill>
                  <a:schemeClr val="tx1"/>
                </a:solidFill>
                <a:miter lim="800000"/>
                <a:headEnd type="none" w="lg" len="lg"/>
              </a:ln>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7" name="Line 21"/>
              <p:cNvSpPr>
                <a:spLocks noChangeShapeType="1"/>
              </p:cNvSpPr>
              <p:nvPr/>
            </p:nvSpPr>
            <p:spPr bwMode="auto">
              <a:xfrm rot="5400000">
                <a:off x="3632634" y="4658794"/>
                <a:ext cx="0" cy="875607"/>
              </a:xfrm>
              <a:prstGeom prst="line">
                <a:avLst/>
              </a:prstGeom>
              <a:grpFill/>
              <a:ln w="19050" cap="sq">
                <a:solidFill>
                  <a:schemeClr val="tx1"/>
                </a:solidFill>
                <a:miter lim="800000"/>
                <a:headEnd type="none" w="lg" len="lg"/>
              </a:ln>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8" name="Text Box 45"/>
              <p:cNvSpPr txBox="1">
                <a:spLocks noChangeArrowheads="1"/>
              </p:cNvSpPr>
              <p:nvPr/>
            </p:nvSpPr>
            <p:spPr bwMode="auto">
              <a:xfrm>
                <a:off x="3812868" y="5211606"/>
                <a:ext cx="542120" cy="332778"/>
              </a:xfrm>
              <a:prstGeom prst="rect">
                <a:avLst/>
              </a:prstGeom>
              <a:grp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i="1">
                    <a:latin typeface="Times New Roman" panose="02020603050405020304" pitchFamily="18" charset="0"/>
                    <a:ea typeface="宋体" panose="02010600030101010101" pitchFamily="2" charset="-122"/>
                    <a:cs typeface="Times New Roman" panose="02020603050405020304" pitchFamily="18" charset="0"/>
                  </a:rPr>
                  <a:t>x</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aseline="-25000">
                    <a:latin typeface="Times New Roman" panose="02020603050405020304" pitchFamily="18" charset="0"/>
                    <a:ea typeface="宋体" panose="02010600030101010101" pitchFamily="2" charset="-122"/>
                    <a:cs typeface="Times New Roman" panose="02020603050405020304" pitchFamily="18" charset="0"/>
                  </a:rPr>
                  <a:t>反</a:t>
                </a:r>
                <a:endParaRPr lang="en-US" i="0" u="none" baseline="-250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9" name="Text Box 45"/>
              <p:cNvSpPr txBox="1">
                <a:spLocks noChangeArrowheads="1"/>
              </p:cNvSpPr>
              <p:nvPr/>
            </p:nvSpPr>
            <p:spPr bwMode="auto">
              <a:xfrm>
                <a:off x="3299299" y="4817128"/>
                <a:ext cx="205369" cy="199506"/>
              </a:xfrm>
              <a:prstGeom prst="rect">
                <a:avLst/>
              </a:prstGeom>
              <a:grp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en-US" altLang="zh-CN" sz="1100" i="0" dirty="0">
                    <a:latin typeface="Times New Roman" panose="02020603050405020304" pitchFamily="18" charset="0"/>
                    <a:ea typeface="宋体" panose="02010600030101010101" pitchFamily="2" charset="-122"/>
                    <a:cs typeface="Times New Roman" panose="02020603050405020304" pitchFamily="18" charset="0"/>
                  </a:rPr>
                  <a:t>0</a:t>
                </a:r>
                <a:endParaRPr lang="en-US" sz="1100"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0" name="Text Box 45"/>
              <p:cNvSpPr txBox="1">
                <a:spLocks noChangeArrowheads="1"/>
              </p:cNvSpPr>
              <p:nvPr/>
            </p:nvSpPr>
            <p:spPr bwMode="auto">
              <a:xfrm>
                <a:off x="3966660" y="4821228"/>
                <a:ext cx="205369" cy="199506"/>
              </a:xfrm>
              <a:prstGeom prst="rect">
                <a:avLst/>
              </a:prstGeom>
              <a:grp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en-US" altLang="zh-CN" sz="1100" i="0">
                    <a:latin typeface="Times New Roman" panose="02020603050405020304" pitchFamily="18" charset="0"/>
                    <a:ea typeface="宋体" panose="02010600030101010101" pitchFamily="2" charset="-122"/>
                    <a:cs typeface="Times New Roman" panose="02020603050405020304" pitchFamily="18" charset="0"/>
                  </a:rPr>
                  <a:t>3</a:t>
                </a:r>
                <a:endParaRPr lang="en-US" sz="1100"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1" name="Text Box 45"/>
              <p:cNvSpPr txBox="1">
                <a:spLocks noChangeArrowheads="1"/>
              </p:cNvSpPr>
              <p:nvPr/>
            </p:nvSpPr>
            <p:spPr bwMode="auto">
              <a:xfrm>
                <a:off x="3515325" y="4828829"/>
                <a:ext cx="205369" cy="199506"/>
              </a:xfrm>
              <a:prstGeom prst="rect">
                <a:avLst/>
              </a:prstGeom>
              <a:grp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en-US" altLang="zh-CN" sz="1100" i="0">
                    <a:latin typeface="Times New Roman" panose="02020603050405020304" pitchFamily="18" charset="0"/>
                    <a:ea typeface="宋体" panose="02010600030101010101" pitchFamily="2" charset="-122"/>
                    <a:cs typeface="Times New Roman" panose="02020603050405020304" pitchFamily="18" charset="0"/>
                  </a:rPr>
                  <a:t>1</a:t>
                </a:r>
                <a:endParaRPr lang="en-US" sz="1100"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2" name="Text Box 45"/>
              <p:cNvSpPr txBox="1">
                <a:spLocks noChangeArrowheads="1"/>
              </p:cNvSpPr>
              <p:nvPr/>
            </p:nvSpPr>
            <p:spPr bwMode="auto">
              <a:xfrm>
                <a:off x="3737236" y="4830501"/>
                <a:ext cx="205369" cy="199506"/>
              </a:xfrm>
              <a:prstGeom prst="rect">
                <a:avLst/>
              </a:prstGeom>
              <a:grp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en-US" altLang="zh-CN" sz="1100" i="0">
                    <a:latin typeface="Times New Roman" panose="02020603050405020304" pitchFamily="18" charset="0"/>
                    <a:ea typeface="宋体" panose="02010600030101010101" pitchFamily="2" charset="-122"/>
                    <a:cs typeface="Times New Roman" panose="02020603050405020304" pitchFamily="18" charset="0"/>
                  </a:rPr>
                  <a:t>2</a:t>
                </a:r>
                <a:endParaRPr lang="en-US" sz="1100"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19" name="矩形 218"/>
            <p:cNvSpPr/>
            <p:nvPr/>
          </p:nvSpPr>
          <p:spPr>
            <a:xfrm>
              <a:off x="2395011" y="4576686"/>
              <a:ext cx="551753" cy="240066"/>
            </a:xfrm>
            <a:prstGeom prst="rect">
              <a:avLst/>
            </a:prstGeom>
          </p:spPr>
          <p:txBody>
            <a:bodyPr wrap="none">
              <a:spAutoFit/>
            </a:bodyPr>
            <a:lstStyle/>
            <a:p>
              <a:pPr marL="342900" indent="-342900" algn="ctr">
                <a:lnSpc>
                  <a:spcPct val="80000"/>
                </a:lnSpc>
                <a:spcBef>
                  <a:spcPct val="20000"/>
                </a:spcBef>
                <a:buClr>
                  <a:schemeClr val="hlink"/>
                </a:buClr>
                <a:buSzPct val="65000"/>
                <a:buFont typeface="Wingdings" panose="05000000000000000000" pitchFamily="2" charset="2"/>
                <a:buNone/>
              </a:pPr>
              <a:r>
                <a:rPr lang="en-US" altLang="zh-CN" sz="1200" b="1">
                  <a:latin typeface="Times New Roman" panose="02020603050405020304" pitchFamily="18" charset="0"/>
                  <a:ea typeface="宋体" panose="02010600030101010101" pitchFamily="2" charset="-122"/>
                  <a:cs typeface="Times New Roman" panose="02020603050405020304" pitchFamily="18" charset="0"/>
                </a:rPr>
                <a:t>MUX</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33" name="组合 232"/>
          <p:cNvGrpSpPr/>
          <p:nvPr/>
        </p:nvGrpSpPr>
        <p:grpSpPr>
          <a:xfrm>
            <a:off x="8312265" y="3990664"/>
            <a:ext cx="1264321" cy="369332"/>
            <a:chOff x="2831610" y="3559367"/>
            <a:chExt cx="1264321" cy="369332"/>
          </a:xfrm>
        </p:grpSpPr>
        <p:cxnSp>
          <p:nvCxnSpPr>
            <p:cNvPr id="234" name="直接连接符 233"/>
            <p:cNvCxnSpPr/>
            <p:nvPr/>
          </p:nvCxnSpPr>
          <p:spPr>
            <a:xfrm>
              <a:off x="2831610" y="3776748"/>
              <a:ext cx="466519" cy="0"/>
            </a:xfrm>
            <a:prstGeom prst="line">
              <a:avLst/>
            </a:prstGeom>
            <a:noFill/>
            <a:ln w="19050" cap="sq">
              <a:solidFill>
                <a:schemeClr val="tx1"/>
              </a:solidFill>
              <a:headEnd type="triangle" w="lg" len="lg"/>
              <a:tailEnd w="lg" len="lg"/>
            </a:ln>
          </p:spPr>
          <p:style>
            <a:lnRef idx="1">
              <a:schemeClr val="accent1"/>
            </a:lnRef>
            <a:fillRef idx="0">
              <a:schemeClr val="accent1"/>
            </a:fillRef>
            <a:effectRef idx="0">
              <a:schemeClr val="accent1"/>
            </a:effectRef>
            <a:fontRef idx="minor">
              <a:schemeClr val="tx1"/>
            </a:fontRef>
          </p:style>
        </p:cxnSp>
        <p:grpSp>
          <p:nvGrpSpPr>
            <p:cNvPr id="235" name="组合 234"/>
            <p:cNvGrpSpPr/>
            <p:nvPr/>
          </p:nvGrpSpPr>
          <p:grpSpPr>
            <a:xfrm>
              <a:off x="3262048" y="3559367"/>
              <a:ext cx="833883" cy="369332"/>
              <a:chOff x="2934442" y="3417033"/>
              <a:chExt cx="833883" cy="369332"/>
            </a:xfrm>
          </p:grpSpPr>
          <p:sp>
            <p:nvSpPr>
              <p:cNvPr id="236" name="矩形 235"/>
              <p:cNvSpPr/>
              <p:nvPr/>
            </p:nvSpPr>
            <p:spPr>
              <a:xfrm>
                <a:off x="2934442" y="3417033"/>
                <a:ext cx="833883" cy="369332"/>
              </a:xfrm>
              <a:prstGeom prst="rect">
                <a:avLst/>
              </a:prstGeom>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b="1" i="1">
                    <a:latin typeface="Times New Roman" panose="02020603050405020304" pitchFamily="18" charset="0"/>
                    <a:ea typeface="宋体" panose="02010600030101010101" pitchFamily="2" charset="-122"/>
                    <a:cs typeface="Times New Roman" panose="02020603050405020304" pitchFamily="18" charset="0"/>
                  </a:rPr>
                  <a:t>y</a:t>
                </a:r>
                <a:r>
                  <a:rPr lang="en-US" altLang="zh-CN" b="1" i="1" baseline="-25000">
                    <a:latin typeface="Times New Roman" panose="02020603050405020304" pitchFamily="18" charset="0"/>
                    <a:ea typeface="宋体" panose="02010600030101010101" pitchFamily="2" charset="-122"/>
                    <a:cs typeface="Times New Roman" panose="02020603050405020304" pitchFamily="18" charset="0"/>
                  </a:rPr>
                  <a:t>n</a:t>
                </a:r>
                <a:r>
                  <a:rPr lang="en-US" altLang="zh-CN" b="1" i="1">
                    <a:latin typeface="Times New Roman" panose="02020603050405020304" pitchFamily="18" charset="0"/>
                    <a:ea typeface="宋体" panose="02010600030101010101" pitchFamily="2" charset="-122"/>
                    <a:cs typeface="Times New Roman" panose="02020603050405020304" pitchFamily="18" charset="0"/>
                  </a:rPr>
                  <a:t> y</a:t>
                </a:r>
                <a:r>
                  <a:rPr lang="en-US" altLang="zh-CN" b="1" i="1" baseline="-25000">
                    <a:latin typeface="Times New Roman" panose="02020603050405020304" pitchFamily="18" charset="0"/>
                    <a:ea typeface="宋体" panose="02010600030101010101" pitchFamily="2" charset="-122"/>
                    <a:cs typeface="Times New Roman" panose="02020603050405020304" pitchFamily="18" charset="0"/>
                  </a:rPr>
                  <a:t>n+1</a:t>
                </a:r>
                <a:endParaRPr lang="zh-CN" altLang="en-US" b="1" i="1" baseline="-25000"/>
              </a:p>
            </p:txBody>
          </p:sp>
          <p:cxnSp>
            <p:nvCxnSpPr>
              <p:cNvPr id="237" name="直接连接符 236"/>
              <p:cNvCxnSpPr/>
              <p:nvPr/>
            </p:nvCxnSpPr>
            <p:spPr>
              <a:xfrm>
                <a:off x="3344769" y="3522320"/>
                <a:ext cx="139720"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38" name="组合 237"/>
          <p:cNvGrpSpPr/>
          <p:nvPr/>
        </p:nvGrpSpPr>
        <p:grpSpPr>
          <a:xfrm>
            <a:off x="6622952" y="3944699"/>
            <a:ext cx="1892300" cy="635906"/>
            <a:chOff x="1142297" y="3513402"/>
            <a:chExt cx="1892300" cy="635906"/>
          </a:xfrm>
        </p:grpSpPr>
        <p:sp>
          <p:nvSpPr>
            <p:cNvPr id="239" name="任意多边形 238"/>
            <p:cNvSpPr/>
            <p:nvPr/>
          </p:nvSpPr>
          <p:spPr>
            <a:xfrm>
              <a:off x="1142297" y="3513402"/>
              <a:ext cx="1892300" cy="635906"/>
            </a:xfrm>
            <a:custGeom>
              <a:avLst/>
              <a:gdLst>
                <a:gd name="connsiteX0" fmla="*/ 0 w 1892300"/>
                <a:gd name="connsiteY0" fmla="*/ 800100 h 800100"/>
                <a:gd name="connsiteX1" fmla="*/ 387350 w 1892300"/>
                <a:gd name="connsiteY1" fmla="*/ 0 h 800100"/>
                <a:gd name="connsiteX2" fmla="*/ 1520825 w 1892300"/>
                <a:gd name="connsiteY2" fmla="*/ 0 h 800100"/>
                <a:gd name="connsiteX3" fmla="*/ 1892300 w 1892300"/>
                <a:gd name="connsiteY3" fmla="*/ 800100 h 800100"/>
                <a:gd name="connsiteX4" fmla="*/ 1035050 w 1892300"/>
                <a:gd name="connsiteY4" fmla="*/ 800100 h 800100"/>
                <a:gd name="connsiteX5" fmla="*/ 933450 w 1892300"/>
                <a:gd name="connsiteY5" fmla="*/ 600075 h 800100"/>
                <a:gd name="connsiteX6" fmla="*/ 828675 w 1892300"/>
                <a:gd name="connsiteY6" fmla="*/ 800100 h 800100"/>
                <a:gd name="connsiteX7" fmla="*/ 0 w 1892300"/>
                <a:gd name="connsiteY7" fmla="*/ 8001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300" h="800100">
                  <a:moveTo>
                    <a:pt x="0" y="800100"/>
                  </a:moveTo>
                  <a:lnTo>
                    <a:pt x="387350" y="0"/>
                  </a:lnTo>
                  <a:lnTo>
                    <a:pt x="1520825" y="0"/>
                  </a:lnTo>
                  <a:lnTo>
                    <a:pt x="1892300" y="800100"/>
                  </a:lnTo>
                  <a:lnTo>
                    <a:pt x="1035050" y="800100"/>
                  </a:lnTo>
                  <a:lnTo>
                    <a:pt x="933450" y="600075"/>
                  </a:lnTo>
                  <a:lnTo>
                    <a:pt x="828675" y="800100"/>
                  </a:lnTo>
                  <a:lnTo>
                    <a:pt x="0" y="800100"/>
                  </a:lnTo>
                  <a:close/>
                </a:path>
              </a:pathLst>
            </a:custGeom>
            <a:solidFill>
              <a:srgbClr val="FF6600"/>
            </a:solidFill>
            <a:ln w="285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0" name="矩形 239"/>
            <p:cNvSpPr/>
            <p:nvPr/>
          </p:nvSpPr>
          <p:spPr>
            <a:xfrm>
              <a:off x="1701757" y="3607471"/>
              <a:ext cx="805029" cy="338554"/>
            </a:xfrm>
            <a:prstGeom prst="rect">
              <a:avLst/>
            </a:prstGeom>
          </p:spPr>
          <p:txBody>
            <a:bodyPr wrap="none">
              <a:spAutoFit/>
            </a:bodyPr>
            <a:lstStyle/>
            <a:p>
              <a:r>
                <a:rPr lang="zh-CN" altLang="en-US" sz="16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加法器</a:t>
              </a:r>
              <a:endParaRPr lang="zh-CN" altLang="en-US" sz="1600" b="1" baseline="-25000">
                <a:solidFill>
                  <a:schemeClr val="bg1"/>
                </a:solidFill>
                <a:latin typeface="微软雅黑" panose="020B0503020204020204" pitchFamily="34" charset="-122"/>
                <a:ea typeface="微软雅黑" panose="020B0503020204020204" pitchFamily="34" charset="-122"/>
              </a:endParaRPr>
            </a:p>
          </p:txBody>
        </p:sp>
        <p:sp>
          <p:nvSpPr>
            <p:cNvPr id="241" name="矩形 240"/>
            <p:cNvSpPr/>
            <p:nvPr/>
          </p:nvSpPr>
          <p:spPr>
            <a:xfrm>
              <a:off x="2454198" y="3628631"/>
              <a:ext cx="466794" cy="338554"/>
            </a:xfrm>
            <a:prstGeom prst="rect">
              <a:avLst/>
            </a:prstGeom>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C</a:t>
              </a:r>
              <a:r>
                <a:rPr lang="en-US" altLang="zh-CN" sz="1400" b="1" baseline="-25000">
                  <a:latin typeface="Times New Roman" panose="02020603050405020304" pitchFamily="18" charset="0"/>
                  <a:ea typeface="宋体" panose="02010600030101010101" pitchFamily="2" charset="-122"/>
                  <a:cs typeface="Times New Roman" panose="02020603050405020304" pitchFamily="18" charset="0"/>
                </a:rPr>
                <a:t>in</a:t>
              </a:r>
              <a:endParaRPr lang="zh-CN" altLang="en-US" sz="1400" b="1" baseline="-25000"/>
            </a:p>
          </p:txBody>
        </p:sp>
      </p:grpSp>
      <p:grpSp>
        <p:nvGrpSpPr>
          <p:cNvPr id="242" name="组合 241"/>
          <p:cNvGrpSpPr/>
          <p:nvPr/>
        </p:nvGrpSpPr>
        <p:grpSpPr>
          <a:xfrm>
            <a:off x="10148643" y="3201440"/>
            <a:ext cx="1088890" cy="496298"/>
            <a:chOff x="4667988" y="2770143"/>
            <a:chExt cx="1088890" cy="496298"/>
          </a:xfrm>
        </p:grpSpPr>
        <p:cxnSp>
          <p:nvCxnSpPr>
            <p:cNvPr id="243" name="直接连接符 242"/>
            <p:cNvCxnSpPr/>
            <p:nvPr/>
          </p:nvCxnSpPr>
          <p:spPr>
            <a:xfrm>
              <a:off x="4667988" y="2829431"/>
              <a:ext cx="1088890" cy="0"/>
            </a:xfrm>
            <a:prstGeom prst="line">
              <a:avLst/>
            </a:prstGeom>
            <a:noFill/>
            <a:ln w="19050" cap="sq">
              <a:solidFill>
                <a:schemeClr val="tx1"/>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5191356" y="2770143"/>
              <a:ext cx="530915" cy="307777"/>
            </a:xfrm>
            <a:prstGeom prst="rect">
              <a:avLst/>
            </a:prstGeom>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140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a:p>
          </p:txBody>
        </p:sp>
        <p:cxnSp>
          <p:nvCxnSpPr>
            <p:cNvPr id="245" name="直接连接符 244"/>
            <p:cNvCxnSpPr/>
            <p:nvPr/>
          </p:nvCxnSpPr>
          <p:spPr>
            <a:xfrm>
              <a:off x="5173572" y="2784689"/>
              <a:ext cx="89484" cy="8948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46" name="Text Box 45"/>
            <p:cNvSpPr txBox="1">
              <a:spLocks noChangeArrowheads="1"/>
            </p:cNvSpPr>
            <p:nvPr/>
          </p:nvSpPr>
          <p:spPr bwMode="auto">
            <a:xfrm>
              <a:off x="4667988" y="2933663"/>
              <a:ext cx="542120" cy="332778"/>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b="1" i="1">
                  <a:latin typeface="Times New Roman" panose="02020603050405020304" pitchFamily="18" charset="0"/>
                  <a:ea typeface="宋体" panose="02010600030101010101" pitchFamily="2" charset="-122"/>
                  <a:cs typeface="Times New Roman" panose="02020603050405020304" pitchFamily="18" charset="0"/>
                </a:rPr>
                <a:t>y</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aseline="-25000">
                  <a:latin typeface="Times New Roman" panose="02020603050405020304" pitchFamily="18" charset="0"/>
                  <a:ea typeface="宋体" panose="02010600030101010101" pitchFamily="2" charset="-122"/>
                  <a:cs typeface="Times New Roman" panose="02020603050405020304" pitchFamily="18" charset="0"/>
                </a:rPr>
                <a:t>补</a:t>
              </a:r>
              <a:endParaRPr lang="en-US" i="0" u="none" baseline="-250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47" name="组合 246"/>
          <p:cNvGrpSpPr/>
          <p:nvPr/>
        </p:nvGrpSpPr>
        <p:grpSpPr>
          <a:xfrm>
            <a:off x="8515252" y="1730743"/>
            <a:ext cx="2734043" cy="3482342"/>
            <a:chOff x="3034597" y="1299446"/>
            <a:chExt cx="2734043" cy="3482342"/>
          </a:xfrm>
        </p:grpSpPr>
        <p:cxnSp>
          <p:nvCxnSpPr>
            <p:cNvPr id="248" name="直接连接符 247"/>
            <p:cNvCxnSpPr/>
            <p:nvPr/>
          </p:nvCxnSpPr>
          <p:spPr>
            <a:xfrm>
              <a:off x="5155300" y="1299446"/>
              <a:ext cx="89484" cy="8948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49" name="组合 248"/>
            <p:cNvGrpSpPr/>
            <p:nvPr/>
          </p:nvGrpSpPr>
          <p:grpSpPr>
            <a:xfrm>
              <a:off x="3034597" y="1305796"/>
              <a:ext cx="2734043" cy="3475992"/>
              <a:chOff x="3034597" y="1305796"/>
              <a:chExt cx="2734043" cy="3475992"/>
            </a:xfrm>
          </p:grpSpPr>
          <p:grpSp>
            <p:nvGrpSpPr>
              <p:cNvPr id="250" name="组合 249"/>
              <p:cNvGrpSpPr/>
              <p:nvPr/>
            </p:nvGrpSpPr>
            <p:grpSpPr>
              <a:xfrm>
                <a:off x="3034597" y="1344653"/>
                <a:ext cx="2734043" cy="3437135"/>
                <a:chOff x="3034597" y="1344653"/>
                <a:chExt cx="2734043" cy="3437135"/>
              </a:xfrm>
            </p:grpSpPr>
            <p:cxnSp>
              <p:nvCxnSpPr>
                <p:cNvPr id="253" name="直接连接符 252"/>
                <p:cNvCxnSpPr/>
                <p:nvPr/>
              </p:nvCxnSpPr>
              <p:spPr>
                <a:xfrm>
                  <a:off x="4556984" y="1344653"/>
                  <a:ext cx="1199894" cy="0"/>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5768640" y="1344653"/>
                  <a:ext cx="0" cy="3379747"/>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3034597" y="4722384"/>
                  <a:ext cx="2728028" cy="0"/>
                </a:xfrm>
                <a:prstGeom prst="line">
                  <a:avLst/>
                </a:prstGeom>
                <a:noFill/>
                <a:ln w="19050" cap="sq">
                  <a:solidFill>
                    <a:schemeClr val="tx1"/>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256" name="矩形 255"/>
                <p:cNvSpPr/>
                <p:nvPr/>
              </p:nvSpPr>
              <p:spPr>
                <a:xfrm>
                  <a:off x="3086885" y="4358713"/>
                  <a:ext cx="833883" cy="369332"/>
                </a:xfrm>
                <a:prstGeom prst="rect">
                  <a:avLst/>
                </a:prstGeom>
              </p:spPr>
              <p:txBody>
                <a:bodyPr wrap="none">
                  <a:spAutoFit/>
                </a:bodyPr>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b="1" i="1">
                      <a:latin typeface="Times New Roman" panose="02020603050405020304" pitchFamily="18" charset="0"/>
                      <a:ea typeface="宋体" panose="02010600030101010101" pitchFamily="2" charset="-122"/>
                      <a:cs typeface="Times New Roman" panose="02020603050405020304" pitchFamily="18" charset="0"/>
                    </a:rPr>
                    <a:t>y</a:t>
                  </a:r>
                  <a:r>
                    <a:rPr lang="en-US" altLang="zh-CN" b="1" i="1" baseline="-25000">
                      <a:latin typeface="Times New Roman" panose="02020603050405020304" pitchFamily="18" charset="0"/>
                      <a:ea typeface="宋体" panose="02010600030101010101" pitchFamily="2" charset="-122"/>
                      <a:cs typeface="Times New Roman" panose="02020603050405020304" pitchFamily="18" charset="0"/>
                    </a:rPr>
                    <a:t>n</a:t>
                  </a:r>
                  <a:r>
                    <a:rPr lang="en-US" altLang="zh-CN" b="1" i="1">
                      <a:latin typeface="Times New Roman" panose="02020603050405020304" pitchFamily="18" charset="0"/>
                      <a:ea typeface="宋体" panose="02010600030101010101" pitchFamily="2" charset="-122"/>
                      <a:cs typeface="Times New Roman" panose="02020603050405020304" pitchFamily="18" charset="0"/>
                    </a:rPr>
                    <a:t> y</a:t>
                  </a:r>
                  <a:r>
                    <a:rPr lang="en-US" altLang="zh-CN" b="1" i="1" baseline="-25000">
                      <a:latin typeface="Times New Roman" panose="02020603050405020304" pitchFamily="18" charset="0"/>
                      <a:ea typeface="宋体" panose="02010600030101010101" pitchFamily="2" charset="-122"/>
                      <a:cs typeface="Times New Roman" panose="02020603050405020304" pitchFamily="18" charset="0"/>
                    </a:rPr>
                    <a:t>n+1</a:t>
                  </a:r>
                  <a:endParaRPr lang="zh-CN" altLang="en-US" b="1" i="1" baseline="-25000"/>
                </a:p>
              </p:txBody>
            </p:sp>
            <p:sp>
              <p:nvSpPr>
                <p:cNvPr id="257" name="矩形 256"/>
                <p:cNvSpPr/>
                <p:nvPr/>
              </p:nvSpPr>
              <p:spPr>
                <a:xfrm>
                  <a:off x="4269308" y="4474011"/>
                  <a:ext cx="319318" cy="307777"/>
                </a:xfrm>
                <a:prstGeom prst="rect">
                  <a:avLst/>
                </a:prstGeom>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2</a:t>
                  </a:r>
                  <a:endParaRPr lang="zh-CN" altLang="en-US" sz="1400" baseline="-25000"/>
                </a:p>
              </p:txBody>
            </p:sp>
            <p:cxnSp>
              <p:nvCxnSpPr>
                <p:cNvPr id="258" name="直接连接符 257"/>
                <p:cNvCxnSpPr/>
                <p:nvPr/>
              </p:nvCxnSpPr>
              <p:spPr>
                <a:xfrm>
                  <a:off x="4337636" y="4687353"/>
                  <a:ext cx="89484" cy="8948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cxnSp>
            <p:nvCxnSpPr>
              <p:cNvPr id="251" name="直接连接符 250"/>
              <p:cNvCxnSpPr/>
              <p:nvPr/>
            </p:nvCxnSpPr>
            <p:spPr>
              <a:xfrm flipV="1">
                <a:off x="4556984" y="1344653"/>
                <a:ext cx="0" cy="315784"/>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4941201" y="1305796"/>
                <a:ext cx="530915" cy="307777"/>
              </a:xfrm>
              <a:prstGeom prst="rect">
                <a:avLst/>
              </a:prstGeom>
            </p:spPr>
            <p:txBody>
              <a:bodyPr wrap="none">
                <a:spAutoFit/>
              </a:bodyPr>
              <a:lstStyle/>
              <a:p>
                <a:r>
                  <a:rPr lang="en-US" altLang="zh-CN" sz="140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n+2</a:t>
                </a:r>
                <a:endParaRPr lang="zh-CN" altLang="en-US" sz="1400" i="1" baseline="-25000"/>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left)">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par>
                                <p:cTn id="13" presetID="22" presetClass="entr" presetSubtype="8" fill="hold" nodeType="withEffect">
                                  <p:stCondLst>
                                    <p:cond delay="0"/>
                                  </p:stCondLst>
                                  <p:childTnLst>
                                    <p:set>
                                      <p:cBhvr>
                                        <p:cTn id="14" dur="1" fill="hold">
                                          <p:stCondLst>
                                            <p:cond delay="0"/>
                                          </p:stCondLst>
                                        </p:cTn>
                                        <p:tgtEl>
                                          <p:spTgt spid="180"/>
                                        </p:tgtEl>
                                        <p:attrNameLst>
                                          <p:attrName>style.visibility</p:attrName>
                                        </p:attrNameLst>
                                      </p:cBhvr>
                                      <p:to>
                                        <p:strVal val="visible"/>
                                      </p:to>
                                    </p:set>
                                    <p:animEffect transition="in" filter="wipe(left)">
                                      <p:cBhvr>
                                        <p:cTn id="15" dur="500"/>
                                        <p:tgtEl>
                                          <p:spTgt spid="18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38"/>
                                        </p:tgtEl>
                                        <p:attrNameLst>
                                          <p:attrName>style.visibility</p:attrName>
                                        </p:attrNameLst>
                                      </p:cBhvr>
                                      <p:to>
                                        <p:strVal val="visible"/>
                                      </p:to>
                                    </p:set>
                                    <p:animEffect transition="in" filter="wipe(down)">
                                      <p:cBhvr>
                                        <p:cTn id="20" dur="500"/>
                                        <p:tgtEl>
                                          <p:spTgt spid="2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02"/>
                                        </p:tgtEl>
                                        <p:attrNameLst>
                                          <p:attrName>style.visibility</p:attrName>
                                        </p:attrNameLst>
                                      </p:cBhvr>
                                      <p:to>
                                        <p:strVal val="visible"/>
                                      </p:to>
                                    </p:set>
                                    <p:animEffect transition="in" filter="wipe(up)">
                                      <p:cBhvr>
                                        <p:cTn id="25" dur="500"/>
                                        <p:tgtEl>
                                          <p:spTgt spid="20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16"/>
                                        </p:tgtEl>
                                        <p:attrNameLst>
                                          <p:attrName>style.visibility</p:attrName>
                                        </p:attrNameLst>
                                      </p:cBhvr>
                                      <p:to>
                                        <p:strVal val="visible"/>
                                      </p:to>
                                    </p:set>
                                    <p:animEffect transition="in" filter="wipe(down)">
                                      <p:cBhvr>
                                        <p:cTn id="30" dur="500"/>
                                        <p:tgtEl>
                                          <p:spTgt spid="2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wipe(up)">
                                      <p:cBhvr>
                                        <p:cTn id="35" dur="500"/>
                                        <p:tgtEl>
                                          <p:spTgt spid="24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33"/>
                                        </p:tgtEl>
                                        <p:attrNameLst>
                                          <p:attrName>style.visibility</p:attrName>
                                        </p:attrNameLst>
                                      </p:cBhvr>
                                      <p:to>
                                        <p:strVal val="visible"/>
                                      </p:to>
                                    </p:set>
                                    <p:animEffect transition="in" filter="wipe(right)">
                                      <p:cBhvr>
                                        <p:cTn id="40" dur="500"/>
                                        <p:tgtEl>
                                          <p:spTgt spid="2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1"/>
                                        </p:tgtEl>
                                        <p:attrNameLst>
                                          <p:attrName>style.visibility</p:attrName>
                                        </p:attrNameLst>
                                      </p:cBhvr>
                                      <p:to>
                                        <p:strVal val="visible"/>
                                      </p:to>
                                    </p:set>
                                    <p:animEffect transition="in" filter="wipe(down)">
                                      <p:cBhvr>
                                        <p:cTn id="45" dur="500"/>
                                        <p:tgtEl>
                                          <p:spTgt spid="2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42"/>
                                        </p:tgtEl>
                                        <p:attrNameLst>
                                          <p:attrName>style.visibility</p:attrName>
                                        </p:attrNameLst>
                                      </p:cBhvr>
                                      <p:to>
                                        <p:strVal val="visible"/>
                                      </p:to>
                                    </p:set>
                                    <p:animEffect transition="in" filter="wipe(right)">
                                      <p:cBhvr>
                                        <p:cTn id="55" dur="500"/>
                                        <p:tgtEl>
                                          <p:spTgt spid="24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92"/>
                                        </p:tgtEl>
                                        <p:attrNameLst>
                                          <p:attrName>style.visibility</p:attrName>
                                        </p:attrNameLst>
                                      </p:cBhvr>
                                      <p:to>
                                        <p:strVal val="visible"/>
                                      </p:to>
                                    </p:set>
                                    <p:animEffect transition="in" filter="wipe(down)">
                                      <p:cBhvr>
                                        <p:cTn id="60" dur="500"/>
                                        <p:tgtEl>
                                          <p:spTgt spid="19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15"/>
                                        </p:tgtEl>
                                        <p:attrNameLst>
                                          <p:attrName>style.visibility</p:attrName>
                                        </p:attrNameLst>
                                      </p:cBhvr>
                                      <p:to>
                                        <p:strVal val="visible"/>
                                      </p:to>
                                    </p:set>
                                    <p:animEffect transition="in" filter="wipe(right)">
                                      <p:cBhvr>
                                        <p:cTn id="6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347" y="371914"/>
            <a:ext cx="10515600" cy="617641"/>
          </a:xfrm>
        </p:spPr>
        <p:txBody>
          <a:bodyPr/>
          <a:lstStyle/>
          <a:p>
            <a:r>
              <a:rPr lang="zh-CN" altLang="zh-CN" dirty="0"/>
              <a:t>例子</a:t>
            </a:r>
            <a:endParaRPr lang="zh-CN" altLang="en-US" dirty="0"/>
          </a:p>
        </p:txBody>
      </p:sp>
      <p:grpSp>
        <p:nvGrpSpPr>
          <p:cNvPr id="24" name="组合 23"/>
          <p:cNvGrpSpPr/>
          <p:nvPr/>
        </p:nvGrpSpPr>
        <p:grpSpPr>
          <a:xfrm>
            <a:off x="1240532" y="2281872"/>
            <a:ext cx="4437062" cy="387692"/>
            <a:chOff x="1240532" y="2281872"/>
            <a:chExt cx="4437062" cy="387692"/>
          </a:xfrm>
        </p:grpSpPr>
        <p:grpSp>
          <p:nvGrpSpPr>
            <p:cNvPr id="44" name="Group 10"/>
            <p:cNvGrpSpPr/>
            <p:nvPr/>
          </p:nvGrpSpPr>
          <p:grpSpPr bwMode="auto">
            <a:xfrm>
              <a:off x="1240532" y="2281873"/>
              <a:ext cx="1917700" cy="377134"/>
              <a:chOff x="0" y="0"/>
              <a:chExt cx="1208" cy="272"/>
            </a:xfrm>
          </p:grpSpPr>
          <p:sp>
            <p:nvSpPr>
              <p:cNvPr id="46"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FFFF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47"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48"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49"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0"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1"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52" name="Group 10"/>
            <p:cNvGrpSpPr/>
            <p:nvPr/>
          </p:nvGrpSpPr>
          <p:grpSpPr bwMode="auto">
            <a:xfrm>
              <a:off x="3439219" y="2281872"/>
              <a:ext cx="2238375" cy="387692"/>
              <a:chOff x="0" y="0"/>
              <a:chExt cx="1410" cy="272"/>
            </a:xfrm>
            <a:solidFill>
              <a:schemeClr val="accent1">
                <a:lumMod val="20000"/>
                <a:lumOff val="80000"/>
              </a:schemeClr>
            </a:solidFill>
          </p:grpSpPr>
          <p:sp>
            <p:nvSpPr>
              <p:cNvPr id="53" name="Rectangle 11"/>
              <p:cNvSpPr>
                <a:spLocks noChangeArrowheads="1"/>
              </p:cNvSpPr>
              <p:nvPr/>
            </p:nvSpPr>
            <p:spPr bwMode="auto">
              <a:xfrm>
                <a:off x="0"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4" name="Rectangle 12"/>
              <p:cNvSpPr>
                <a:spLocks noChangeArrowheads="1"/>
              </p:cNvSpPr>
              <p:nvPr/>
            </p:nvSpPr>
            <p:spPr bwMode="auto">
              <a:xfrm>
                <a:off x="201"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5" name="Rectangle 13"/>
              <p:cNvSpPr>
                <a:spLocks noChangeArrowheads="1"/>
              </p:cNvSpPr>
              <p:nvPr/>
            </p:nvSpPr>
            <p:spPr bwMode="auto">
              <a:xfrm>
                <a:off x="403" y="0"/>
                <a:ext cx="201"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6" name="Rectangle 14"/>
              <p:cNvSpPr>
                <a:spLocks noChangeArrowheads="1"/>
              </p:cNvSpPr>
              <p:nvPr/>
            </p:nvSpPr>
            <p:spPr bwMode="auto">
              <a:xfrm>
                <a:off x="603"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7" name="Rectangle 15"/>
              <p:cNvSpPr>
                <a:spLocks noChangeArrowheads="1"/>
              </p:cNvSpPr>
              <p:nvPr/>
            </p:nvSpPr>
            <p:spPr bwMode="auto">
              <a:xfrm>
                <a:off x="805"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8" name="Rectangle 16"/>
              <p:cNvSpPr>
                <a:spLocks noChangeArrowheads="1"/>
              </p:cNvSpPr>
              <p:nvPr/>
            </p:nvSpPr>
            <p:spPr bwMode="auto">
              <a:xfrm>
                <a:off x="1006"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61" name="Rectangle 16"/>
              <p:cNvSpPr>
                <a:spLocks noChangeArrowheads="1"/>
              </p:cNvSpPr>
              <p:nvPr/>
            </p:nvSpPr>
            <p:spPr bwMode="auto">
              <a:xfrm>
                <a:off x="1208" y="0"/>
                <a:ext cx="202" cy="272"/>
              </a:xfrm>
              <a:prstGeom prst="rect">
                <a:avLst/>
              </a:prstGeom>
              <a:solidFill>
                <a:schemeClr val="accent4">
                  <a:lumMod val="60000"/>
                  <a:lumOff val="40000"/>
                </a:schemeClr>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grpSp>
        <p:nvGrpSpPr>
          <p:cNvPr id="23" name="组合 22"/>
          <p:cNvGrpSpPr/>
          <p:nvPr/>
        </p:nvGrpSpPr>
        <p:grpSpPr>
          <a:xfrm>
            <a:off x="1303921" y="1973823"/>
            <a:ext cx="4558044" cy="330251"/>
            <a:chOff x="1303921" y="1954773"/>
            <a:chExt cx="4558044" cy="330251"/>
          </a:xfrm>
        </p:grpSpPr>
        <p:sp>
          <p:nvSpPr>
            <p:cNvPr id="59" name="Text Box 21"/>
            <p:cNvSpPr txBox="1">
              <a:spLocks noChangeArrowheads="1"/>
            </p:cNvSpPr>
            <p:nvPr/>
          </p:nvSpPr>
          <p:spPr bwMode="auto">
            <a:xfrm>
              <a:off x="1303921" y="1967511"/>
              <a:ext cx="1732073" cy="317513"/>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altLang="zh-CN"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b="1"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，累加和</a:t>
              </a:r>
              <a:endParaRPr lang="zh-CN" altLang="en-US" b="1" baseline="-25000" dirty="0">
                <a:solidFill>
                  <a:schemeClr val="bg2">
                    <a:lumMod val="50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Text Box 21"/>
            <p:cNvSpPr txBox="1">
              <a:spLocks noChangeArrowheads="1"/>
            </p:cNvSpPr>
            <p:nvPr/>
          </p:nvSpPr>
          <p:spPr bwMode="auto">
            <a:xfrm>
              <a:off x="3647920" y="1967511"/>
              <a:ext cx="1732073" cy="194145"/>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altLang="zh-CN"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b="1"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乘数</a:t>
              </a:r>
              <a:r>
                <a:rPr lang="en-US" altLang="zh-CN"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Y</a:t>
              </a:r>
              <a:endParaRPr lang="zh-CN" altLang="en-US" b="1" baseline="-25000" dirty="0">
                <a:solidFill>
                  <a:schemeClr val="bg2">
                    <a:lumMod val="50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 Box 21"/>
            <p:cNvSpPr txBox="1">
              <a:spLocks noChangeArrowheads="1"/>
            </p:cNvSpPr>
            <p:nvPr/>
          </p:nvSpPr>
          <p:spPr bwMode="auto">
            <a:xfrm>
              <a:off x="5115619" y="1954773"/>
              <a:ext cx="746346" cy="317513"/>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altLang="zh-CN"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Y</a:t>
              </a:r>
              <a:r>
                <a:rPr lang="en-US" altLang="zh-CN" b="1"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n+1</a:t>
              </a:r>
              <a:endParaRPr lang="zh-CN" altLang="en-US" b="1" baseline="-25000" dirty="0">
                <a:solidFill>
                  <a:schemeClr val="bg2">
                    <a:lumMod val="50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6" name="Group 10"/>
          <p:cNvGrpSpPr/>
          <p:nvPr/>
        </p:nvGrpSpPr>
        <p:grpSpPr bwMode="auto">
          <a:xfrm>
            <a:off x="1237358" y="3158248"/>
            <a:ext cx="1917700" cy="377134"/>
            <a:chOff x="0" y="0"/>
            <a:chExt cx="1208" cy="272"/>
          </a:xfrm>
          <a:solidFill>
            <a:schemeClr val="bg1"/>
          </a:solidFill>
        </p:grpSpPr>
        <p:sp>
          <p:nvSpPr>
            <p:cNvPr id="87"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8"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9"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90"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91"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92"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9" name="组合 8"/>
          <p:cNvGrpSpPr/>
          <p:nvPr/>
        </p:nvGrpSpPr>
        <p:grpSpPr>
          <a:xfrm>
            <a:off x="775664" y="2652062"/>
            <a:ext cx="2380981" cy="461665"/>
            <a:chOff x="5507307" y="1852228"/>
            <a:chExt cx="2380981" cy="528584"/>
          </a:xfrm>
          <a:solidFill>
            <a:srgbClr val="FFF2CC"/>
          </a:solidFill>
        </p:grpSpPr>
        <p:grpSp>
          <p:nvGrpSpPr>
            <p:cNvPr id="77" name="Group 10"/>
            <p:cNvGrpSpPr/>
            <p:nvPr/>
          </p:nvGrpSpPr>
          <p:grpSpPr bwMode="auto">
            <a:xfrm>
              <a:off x="5970588" y="1931067"/>
              <a:ext cx="1917700" cy="431800"/>
              <a:chOff x="0" y="0"/>
              <a:chExt cx="1208" cy="272"/>
            </a:xfrm>
            <a:grpFill/>
          </p:grpSpPr>
          <p:sp>
            <p:nvSpPr>
              <p:cNvPr id="78"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9"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0"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1"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2"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3"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84"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p:cNvSpPr txBox="1"/>
            <p:nvPr/>
          </p:nvSpPr>
          <p:spPr>
            <a:xfrm>
              <a:off x="5507307" y="1852228"/>
              <a:ext cx="404278" cy="528584"/>
            </a:xfrm>
            <a:prstGeom prst="rect">
              <a:avLst/>
            </a:prstGeom>
            <a:noFill/>
            <a:ln>
              <a:noFill/>
            </a:ln>
          </p:spPr>
          <p:txBody>
            <a:bodyPr wrap="none" rtlCol="0">
              <a:spAutoFit/>
            </a:bodyPr>
            <a:lstStyle/>
            <a:p>
              <a:r>
                <a:rPr lang="en-US" altLang="zh-CN" sz="2400"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b="1" dirty="0">
                <a:solidFill>
                  <a:srgbClr val="0000FF"/>
                </a:solidFill>
                <a:latin typeface="Segoe UI Black" panose="020B0A02040204020203" pitchFamily="34" charset="0"/>
                <a:cs typeface="Segoe UI Black" panose="020B0A02040204020203" pitchFamily="34" charset="0"/>
              </a:endParaRPr>
            </a:p>
          </p:txBody>
        </p:sp>
      </p:grpSp>
      <p:grpSp>
        <p:nvGrpSpPr>
          <p:cNvPr id="95" name="组合 94"/>
          <p:cNvGrpSpPr/>
          <p:nvPr/>
        </p:nvGrpSpPr>
        <p:grpSpPr>
          <a:xfrm>
            <a:off x="770902" y="3974417"/>
            <a:ext cx="2380981" cy="461665"/>
            <a:chOff x="5507307" y="1852228"/>
            <a:chExt cx="2380981" cy="528584"/>
          </a:xfrm>
          <a:solidFill>
            <a:schemeClr val="accent4">
              <a:lumMod val="20000"/>
              <a:lumOff val="80000"/>
            </a:schemeClr>
          </a:solidFill>
        </p:grpSpPr>
        <p:grpSp>
          <p:nvGrpSpPr>
            <p:cNvPr id="96" name="Group 10"/>
            <p:cNvGrpSpPr/>
            <p:nvPr/>
          </p:nvGrpSpPr>
          <p:grpSpPr bwMode="auto">
            <a:xfrm>
              <a:off x="5970588" y="1931067"/>
              <a:ext cx="1917700" cy="431800"/>
              <a:chOff x="0" y="0"/>
              <a:chExt cx="1208" cy="272"/>
            </a:xfrm>
            <a:grpFill/>
          </p:grpSpPr>
          <p:sp>
            <p:nvSpPr>
              <p:cNvPr id="99"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0"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1"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2"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3"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4"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97"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8" name="文本框 97"/>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rgbClr val="C00000"/>
                </a:solidFill>
                <a:latin typeface="Segoe UI Black" panose="020B0A02040204020203" pitchFamily="34" charset="0"/>
                <a:cs typeface="Segoe UI Black" panose="020B0A02040204020203" pitchFamily="34" charset="0"/>
              </a:endParaRPr>
            </a:p>
          </p:txBody>
        </p:sp>
      </p:grpSp>
      <p:grpSp>
        <p:nvGrpSpPr>
          <p:cNvPr id="106" name="Group 10"/>
          <p:cNvGrpSpPr/>
          <p:nvPr/>
        </p:nvGrpSpPr>
        <p:grpSpPr bwMode="auto">
          <a:xfrm>
            <a:off x="1237358" y="4485354"/>
            <a:ext cx="1917700" cy="377134"/>
            <a:chOff x="0" y="0"/>
            <a:chExt cx="1208" cy="272"/>
          </a:xfrm>
          <a:solidFill>
            <a:schemeClr val="bg1"/>
          </a:solidFill>
        </p:grpSpPr>
        <p:sp>
          <p:nvSpPr>
            <p:cNvPr id="139"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0"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1"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2"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3"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4"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160" name="组合 159"/>
          <p:cNvGrpSpPr/>
          <p:nvPr/>
        </p:nvGrpSpPr>
        <p:grpSpPr>
          <a:xfrm>
            <a:off x="770902" y="5301520"/>
            <a:ext cx="2380981" cy="461665"/>
            <a:chOff x="5507307" y="1852228"/>
            <a:chExt cx="2380981" cy="528584"/>
          </a:xfrm>
          <a:solidFill>
            <a:srgbClr val="FFF2CC"/>
          </a:solidFill>
        </p:grpSpPr>
        <p:grpSp>
          <p:nvGrpSpPr>
            <p:cNvPr id="161" name="Group 10"/>
            <p:cNvGrpSpPr/>
            <p:nvPr/>
          </p:nvGrpSpPr>
          <p:grpSpPr bwMode="auto">
            <a:xfrm>
              <a:off x="5970588" y="1931067"/>
              <a:ext cx="1917700" cy="431800"/>
              <a:chOff x="0" y="0"/>
              <a:chExt cx="1208" cy="272"/>
            </a:xfrm>
            <a:grpFill/>
          </p:grpSpPr>
          <p:sp>
            <p:nvSpPr>
              <p:cNvPr id="164"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5"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6"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7"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8"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9"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162"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3" name="文本框 162"/>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rgbClr val="0000FF"/>
                </a:solidFill>
                <a:latin typeface="Segoe UI Black" panose="020B0A02040204020203" pitchFamily="34" charset="0"/>
                <a:cs typeface="Segoe UI Black" panose="020B0A02040204020203" pitchFamily="34" charset="0"/>
              </a:endParaRPr>
            </a:p>
          </p:txBody>
        </p:sp>
      </p:grpSp>
      <p:grpSp>
        <p:nvGrpSpPr>
          <p:cNvPr id="170" name="Group 10"/>
          <p:cNvGrpSpPr/>
          <p:nvPr/>
        </p:nvGrpSpPr>
        <p:grpSpPr bwMode="auto">
          <a:xfrm>
            <a:off x="1230907" y="5807490"/>
            <a:ext cx="1917700" cy="377134"/>
            <a:chOff x="0" y="0"/>
            <a:chExt cx="1208" cy="272"/>
          </a:xfrm>
          <a:solidFill>
            <a:schemeClr val="bg1"/>
          </a:solidFill>
        </p:grpSpPr>
        <p:sp>
          <p:nvSpPr>
            <p:cNvPr id="171"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2"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3"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4"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5"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6"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232" name="Text Box 21"/>
          <p:cNvSpPr txBox="1">
            <a:spLocks noChangeArrowheads="1"/>
          </p:cNvSpPr>
          <p:nvPr/>
        </p:nvSpPr>
        <p:spPr bwMode="auto">
          <a:xfrm>
            <a:off x="3405626" y="3262387"/>
            <a:ext cx="2267207" cy="28476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和数</a:t>
            </a: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1600" b="1"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右移后送</a:t>
            </a: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1600" b="1"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1600" b="1"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3" name="组合 262"/>
          <p:cNvGrpSpPr/>
          <p:nvPr/>
        </p:nvGrpSpPr>
        <p:grpSpPr>
          <a:xfrm>
            <a:off x="6327152" y="2658640"/>
            <a:ext cx="2380981" cy="461665"/>
            <a:chOff x="5507307" y="1852228"/>
            <a:chExt cx="2380981" cy="528584"/>
          </a:xfrm>
          <a:solidFill>
            <a:schemeClr val="accent4">
              <a:lumMod val="20000"/>
              <a:lumOff val="80000"/>
            </a:schemeClr>
          </a:solidFill>
        </p:grpSpPr>
        <p:grpSp>
          <p:nvGrpSpPr>
            <p:cNvPr id="264" name="Group 10"/>
            <p:cNvGrpSpPr/>
            <p:nvPr/>
          </p:nvGrpSpPr>
          <p:grpSpPr bwMode="auto">
            <a:xfrm>
              <a:off x="5970588" y="1931067"/>
              <a:ext cx="1917700" cy="431800"/>
              <a:chOff x="0" y="0"/>
              <a:chExt cx="1208" cy="272"/>
            </a:xfrm>
            <a:grpFill/>
          </p:grpSpPr>
          <p:sp>
            <p:nvSpPr>
              <p:cNvPr id="267"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68"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69"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0"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1"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2"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265"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 name="文本框 265"/>
            <p:cNvSpPr txBox="1"/>
            <p:nvPr/>
          </p:nvSpPr>
          <p:spPr>
            <a:xfrm>
              <a:off x="5507307" y="1852228"/>
              <a:ext cx="404278" cy="528584"/>
            </a:xfrm>
            <a:prstGeom prst="rect">
              <a:avLst/>
            </a:prstGeom>
            <a:noFill/>
            <a:ln>
              <a:noFill/>
            </a:ln>
          </p:spPr>
          <p:txBody>
            <a:bodyPr wrap="none" rtlCol="0">
              <a:spAutoFit/>
            </a:bodyPr>
            <a:lstStyle/>
            <a:p>
              <a:r>
                <a:rPr lang="en-US" altLang="zh-CN" sz="240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latin typeface="Segoe UI Black" panose="020B0A02040204020203" pitchFamily="34" charset="0"/>
                <a:cs typeface="Segoe UI Black" panose="020B0A02040204020203" pitchFamily="34" charset="0"/>
              </a:endParaRPr>
            </a:p>
          </p:txBody>
        </p:sp>
      </p:grpSp>
      <p:grpSp>
        <p:nvGrpSpPr>
          <p:cNvPr id="273" name="Group 10"/>
          <p:cNvGrpSpPr/>
          <p:nvPr/>
        </p:nvGrpSpPr>
        <p:grpSpPr bwMode="auto">
          <a:xfrm>
            <a:off x="6790616" y="3169105"/>
            <a:ext cx="1917700" cy="377134"/>
            <a:chOff x="0" y="0"/>
            <a:chExt cx="1208" cy="272"/>
          </a:xfrm>
          <a:solidFill>
            <a:schemeClr val="bg1"/>
          </a:solidFill>
        </p:grpSpPr>
        <p:sp>
          <p:nvSpPr>
            <p:cNvPr id="274"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5"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6"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7"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8"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9"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298" name="组合 297"/>
          <p:cNvGrpSpPr/>
          <p:nvPr/>
        </p:nvGrpSpPr>
        <p:grpSpPr>
          <a:xfrm>
            <a:off x="6327152" y="3984120"/>
            <a:ext cx="2380981" cy="461665"/>
            <a:chOff x="5507307" y="1852228"/>
            <a:chExt cx="2380981" cy="528584"/>
          </a:xfrm>
          <a:solidFill>
            <a:srgbClr val="FFF2CC"/>
          </a:solidFill>
        </p:grpSpPr>
        <p:grpSp>
          <p:nvGrpSpPr>
            <p:cNvPr id="299" name="Group 10"/>
            <p:cNvGrpSpPr/>
            <p:nvPr/>
          </p:nvGrpSpPr>
          <p:grpSpPr bwMode="auto">
            <a:xfrm>
              <a:off x="5970588" y="1931067"/>
              <a:ext cx="1917700" cy="431800"/>
              <a:chOff x="0" y="0"/>
              <a:chExt cx="1208" cy="272"/>
            </a:xfrm>
            <a:grpFill/>
          </p:grpSpPr>
          <p:sp>
            <p:nvSpPr>
              <p:cNvPr id="302"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3"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4"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5"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6"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7"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300"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chemeClr val="bg1">
                    <a:lumMod val="6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1" name="文本框 300"/>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chemeClr val="bg1">
                      <a:lumMod val="6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chemeClr val="bg1">
                    <a:lumMod val="65000"/>
                  </a:schemeClr>
                </a:solidFill>
                <a:latin typeface="Segoe UI Black" panose="020B0A02040204020203" pitchFamily="34" charset="0"/>
                <a:cs typeface="Segoe UI Black" panose="020B0A02040204020203" pitchFamily="34" charset="0"/>
              </a:endParaRPr>
            </a:p>
          </p:txBody>
        </p:sp>
      </p:grpSp>
      <p:grpSp>
        <p:nvGrpSpPr>
          <p:cNvPr id="308" name="Group 10"/>
          <p:cNvGrpSpPr/>
          <p:nvPr/>
        </p:nvGrpSpPr>
        <p:grpSpPr bwMode="auto">
          <a:xfrm>
            <a:off x="6793706" y="4494879"/>
            <a:ext cx="1917700" cy="377134"/>
            <a:chOff x="0" y="0"/>
            <a:chExt cx="1208" cy="272"/>
          </a:xfrm>
          <a:solidFill>
            <a:schemeClr val="bg1"/>
          </a:solidFill>
        </p:grpSpPr>
        <p:sp>
          <p:nvSpPr>
            <p:cNvPr id="309"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0"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1"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2"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3"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4"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330" name="组合 329"/>
          <p:cNvGrpSpPr/>
          <p:nvPr/>
        </p:nvGrpSpPr>
        <p:grpSpPr>
          <a:xfrm>
            <a:off x="6327151" y="5301115"/>
            <a:ext cx="2380981" cy="461665"/>
            <a:chOff x="5507307" y="1852228"/>
            <a:chExt cx="2380981" cy="528584"/>
          </a:xfrm>
          <a:solidFill>
            <a:srgbClr val="FFF2CC"/>
          </a:solidFill>
        </p:grpSpPr>
        <p:grpSp>
          <p:nvGrpSpPr>
            <p:cNvPr id="331" name="Group 10"/>
            <p:cNvGrpSpPr/>
            <p:nvPr/>
          </p:nvGrpSpPr>
          <p:grpSpPr bwMode="auto">
            <a:xfrm>
              <a:off x="5970588" y="1931067"/>
              <a:ext cx="1917700" cy="431800"/>
              <a:chOff x="0" y="0"/>
              <a:chExt cx="1208" cy="272"/>
            </a:xfrm>
            <a:grpFill/>
          </p:grpSpPr>
          <p:sp>
            <p:nvSpPr>
              <p:cNvPr id="334"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5"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6"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7"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8"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9"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bg1">
                      <a:lumMod val="65000"/>
                    </a:schemeClr>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332"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chemeClr val="bg1">
                    <a:lumMod val="6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3" name="文本框 332"/>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chemeClr val="bg1">
                      <a:lumMod val="6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chemeClr val="bg1">
                    <a:lumMod val="65000"/>
                  </a:schemeClr>
                </a:solidFill>
                <a:latin typeface="Segoe UI Black" panose="020B0A02040204020203" pitchFamily="34" charset="0"/>
                <a:cs typeface="Segoe UI Black" panose="020B0A02040204020203" pitchFamily="34" charset="0"/>
              </a:endParaRPr>
            </a:p>
          </p:txBody>
        </p:sp>
      </p:grpSp>
      <p:grpSp>
        <p:nvGrpSpPr>
          <p:cNvPr id="340" name="Group 10"/>
          <p:cNvGrpSpPr/>
          <p:nvPr/>
        </p:nvGrpSpPr>
        <p:grpSpPr bwMode="auto">
          <a:xfrm>
            <a:off x="6791241" y="5797965"/>
            <a:ext cx="1917700" cy="377134"/>
            <a:chOff x="0" y="0"/>
            <a:chExt cx="1208" cy="272"/>
          </a:xfrm>
          <a:solidFill>
            <a:srgbClr val="00FF00"/>
          </a:solidFill>
        </p:grpSpPr>
        <p:sp>
          <p:nvSpPr>
            <p:cNvPr id="341" name="Rectangle 11"/>
            <p:cNvSpPr>
              <a:spLocks noChangeArrowheads="1"/>
            </p:cNvSpPr>
            <p:nvPr/>
          </p:nvSpPr>
          <p:spPr bwMode="auto">
            <a:xfrm>
              <a:off x="0" y="0"/>
              <a:ext cx="202" cy="272"/>
            </a:xfrm>
            <a:prstGeom prst="rect">
              <a:avLst/>
            </a:prstGeom>
            <a:solidFill>
              <a:srgbClr val="FF6600"/>
            </a:solid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bg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2"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3"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4"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5"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6"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349" name="Group 10"/>
          <p:cNvGrpSpPr/>
          <p:nvPr/>
        </p:nvGrpSpPr>
        <p:grpSpPr bwMode="auto">
          <a:xfrm>
            <a:off x="8998645" y="5788440"/>
            <a:ext cx="1598613" cy="377134"/>
            <a:chOff x="0" y="0"/>
            <a:chExt cx="1007" cy="272"/>
          </a:xfrm>
          <a:solidFill>
            <a:schemeClr val="accent1">
              <a:lumMod val="20000"/>
              <a:lumOff val="80000"/>
            </a:schemeClr>
          </a:solidFill>
        </p:grpSpPr>
        <p:sp>
          <p:nvSpPr>
            <p:cNvPr id="350" name="Rectangle 11"/>
            <p:cNvSpPr>
              <a:spLocks noChangeArrowheads="1"/>
            </p:cNvSpPr>
            <p:nvPr/>
          </p:nvSpPr>
          <p:spPr bwMode="auto">
            <a:xfrm>
              <a:off x="0"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51"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52"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53"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54"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357" name="矩形: 圆角 356"/>
          <p:cNvSpPr/>
          <p:nvPr/>
        </p:nvSpPr>
        <p:spPr>
          <a:xfrm>
            <a:off x="295275" y="341849"/>
            <a:ext cx="11658600" cy="1355652"/>
          </a:xfrm>
          <a:prstGeom prst="roundRect">
            <a:avLst>
              <a:gd name="adj" fmla="val 672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8" name="图片 357"/>
          <p:cNvPicPr>
            <a:picLocks noChangeAspect="1"/>
          </p:cNvPicPr>
          <p:nvPr/>
        </p:nvPicPr>
        <p:blipFill>
          <a:blip r:embed="rId1">
            <a:clrChange>
              <a:clrFrom>
                <a:srgbClr val="FFFFFF"/>
              </a:clrFrom>
              <a:clrTo>
                <a:srgbClr val="FFFFFF">
                  <a:alpha val="0"/>
                </a:srgbClr>
              </a:clrTo>
            </a:clrChange>
            <a:biLevel thresh="50000"/>
          </a:blip>
          <a:stretch>
            <a:fillRect/>
          </a:stretch>
        </p:blipFill>
        <p:spPr>
          <a:xfrm>
            <a:off x="444979" y="370107"/>
            <a:ext cx="1316110" cy="1316110"/>
          </a:xfrm>
          <a:prstGeom prst="rect">
            <a:avLst/>
          </a:prstGeom>
        </p:spPr>
      </p:pic>
      <p:sp>
        <p:nvSpPr>
          <p:cNvPr id="359" name="内容占位符 2"/>
          <p:cNvSpPr>
            <a:spLocks noGrp="1"/>
          </p:cNvSpPr>
          <p:nvPr>
            <p:ph idx="1"/>
          </p:nvPr>
        </p:nvSpPr>
        <p:spPr>
          <a:xfrm>
            <a:off x="1708720" y="485293"/>
            <a:ext cx="9586912" cy="1016708"/>
          </a:xfrm>
        </p:spPr>
        <p:txBody>
          <a:bodyPr>
            <a:normAutofit/>
          </a:bodyPr>
          <a:lstStyle/>
          <a:p>
            <a:pPr>
              <a:lnSpc>
                <a:spcPct val="120000"/>
              </a:lnSpc>
              <a:buNone/>
            </a:pPr>
            <a:r>
              <a:rPr lang="en-US" altLang="zh-CN" sz="2400" b="1" dirty="0">
                <a:latin typeface="楷体" panose="02010609060101010101" pitchFamily="49" charset="-122"/>
                <a:ea typeface="楷体" panose="02010609060101010101" pitchFamily="49" charset="-122"/>
              </a:rPr>
              <a:t> X =</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0.10111</a:t>
            </a:r>
            <a:r>
              <a:rPr lang="zh-CN" altLang="en-US" sz="2400" b="1" dirty="0">
                <a:latin typeface="楷体" panose="02010609060101010101" pitchFamily="49" charset="-122"/>
                <a:ea typeface="楷体" panose="02010609060101010101" pitchFamily="49" charset="-122"/>
              </a:rPr>
              <a:t>， </a:t>
            </a:r>
            <a:r>
              <a:rPr lang="en-US" altLang="zh-CN" sz="2400" b="1" dirty="0">
                <a:latin typeface="楷体" panose="02010609060101010101" pitchFamily="49" charset="-122"/>
                <a:ea typeface="楷体" panose="02010609060101010101" pitchFamily="49" charset="-122"/>
              </a:rPr>
              <a:t>Y = 0.00101, </a:t>
            </a:r>
            <a:r>
              <a:rPr lang="zh-CN" altLang="en-US" sz="2400" b="1" dirty="0">
                <a:latin typeface="楷体" panose="02010609060101010101" pitchFamily="49" charset="-122"/>
                <a:ea typeface="楷体" panose="02010609060101010101" pitchFamily="49" charset="-122"/>
              </a:rPr>
              <a:t>用补码一位乘法计算</a:t>
            </a:r>
            <a:r>
              <a:rPr lang="en-US" altLang="zh-CN" sz="2400" b="1" dirty="0">
                <a:latin typeface="楷体" panose="02010609060101010101" pitchFamily="49" charset="-122"/>
                <a:ea typeface="楷体" panose="02010609060101010101" pitchFamily="49" charset="-122"/>
              </a:rPr>
              <a:t>[X]</a:t>
            </a:r>
            <a:r>
              <a:rPr lang="zh-CN" altLang="en-US" sz="2400" b="1" baseline="-25000" dirty="0">
                <a:latin typeface="楷体" panose="02010609060101010101" pitchFamily="49" charset="-122"/>
                <a:ea typeface="楷体" panose="02010609060101010101" pitchFamily="49" charset="-122"/>
              </a:rPr>
              <a:t>补</a:t>
            </a:r>
            <a:r>
              <a:rPr lang="zh-CN" altLang="en-US" sz="2400" dirty="0">
                <a:latin typeface="楷体" panose="02010609060101010101" pitchFamily="49" charset="-122"/>
                <a:ea typeface="楷体" panose="02010609060101010101" pitchFamily="49" charset="-122"/>
                <a:sym typeface="Symbol" panose="05050102010706020507" pitchFamily="18" charset="2"/>
              </a:rPr>
              <a:t></a:t>
            </a:r>
            <a:r>
              <a:rPr lang="en-US" altLang="zh-CN" sz="2400" b="1" dirty="0">
                <a:latin typeface="楷体" panose="02010609060101010101" pitchFamily="49" charset="-122"/>
                <a:ea typeface="楷体" panose="02010609060101010101" pitchFamily="49" charset="-122"/>
              </a:rPr>
              <a:t>[Y]</a:t>
            </a:r>
            <a:r>
              <a:rPr lang="zh-CN" altLang="en-US" sz="2400" b="1" baseline="-25000" dirty="0">
                <a:latin typeface="楷体" panose="02010609060101010101" pitchFamily="49" charset="-122"/>
                <a:ea typeface="楷体" panose="02010609060101010101" pitchFamily="49" charset="-122"/>
              </a:rPr>
              <a:t>补</a:t>
            </a:r>
            <a:endParaRPr lang="en-US" altLang="zh-CN" sz="2400" b="1" baseline="-25000" dirty="0">
              <a:latin typeface="楷体" panose="02010609060101010101" pitchFamily="49" charset="-122"/>
              <a:ea typeface="楷体" panose="02010609060101010101" pitchFamily="49" charset="-122"/>
            </a:endParaRPr>
          </a:p>
          <a:p>
            <a:pPr>
              <a:lnSpc>
                <a:spcPct val="120000"/>
              </a:lnSpc>
              <a:buNone/>
            </a:pPr>
            <a:r>
              <a:rPr lang="en-US" altLang="zh-CN" sz="2200" dirty="0">
                <a:solidFill>
                  <a:srgbClr val="C00000"/>
                </a:solidFill>
                <a:latin typeface="楷体" panose="02010609060101010101" pitchFamily="49" charset="-122"/>
                <a:ea typeface="楷体" panose="02010609060101010101" pitchFamily="49" charset="-122"/>
              </a:rPr>
              <a:t> </a:t>
            </a:r>
            <a:r>
              <a:rPr lang="en-US" altLang="zh-CN" sz="2200" b="1" dirty="0">
                <a:solidFill>
                  <a:srgbClr val="C00000"/>
                </a:solidFill>
                <a:latin typeface="楷体" panose="02010609060101010101" pitchFamily="49" charset="-122"/>
                <a:ea typeface="楷体" panose="02010609060101010101" pitchFamily="49" charset="-122"/>
              </a:rPr>
              <a:t>[X]</a:t>
            </a:r>
            <a:r>
              <a:rPr lang="zh-CN" altLang="en-US" sz="2200" b="1" baseline="-25000" dirty="0">
                <a:solidFill>
                  <a:srgbClr val="C00000"/>
                </a:solidFill>
                <a:latin typeface="楷体" panose="02010609060101010101" pitchFamily="49" charset="-122"/>
                <a:ea typeface="楷体" panose="02010609060101010101" pitchFamily="49" charset="-122"/>
              </a:rPr>
              <a:t>补</a:t>
            </a:r>
            <a:r>
              <a:rPr lang="en-US" altLang="zh-CN" sz="2200" b="1" dirty="0">
                <a:solidFill>
                  <a:srgbClr val="C00000"/>
                </a:solidFill>
                <a:latin typeface="楷体" panose="02010609060101010101" pitchFamily="49" charset="-122"/>
                <a:ea typeface="楷体" panose="02010609060101010101" pitchFamily="49" charset="-122"/>
              </a:rPr>
              <a:t>=1.01001   </a:t>
            </a:r>
            <a:r>
              <a:rPr lang="en-US" altLang="zh-CN" sz="2200" b="1" dirty="0">
                <a:solidFill>
                  <a:srgbClr val="0000FF"/>
                </a:solidFill>
                <a:latin typeface="楷体" panose="02010609060101010101" pitchFamily="49" charset="-122"/>
                <a:ea typeface="楷体" panose="02010609060101010101" pitchFamily="49" charset="-122"/>
              </a:rPr>
              <a:t>[-X]</a:t>
            </a:r>
            <a:r>
              <a:rPr lang="zh-CN" altLang="en-US" sz="2200" b="1" baseline="-25000" dirty="0">
                <a:solidFill>
                  <a:srgbClr val="0000FF"/>
                </a:solidFill>
                <a:latin typeface="楷体" panose="02010609060101010101" pitchFamily="49" charset="-122"/>
                <a:ea typeface="楷体" panose="02010609060101010101" pitchFamily="49" charset="-122"/>
              </a:rPr>
              <a:t>补</a:t>
            </a:r>
            <a:r>
              <a:rPr lang="en-US" altLang="zh-CN" sz="2200" b="1" dirty="0">
                <a:solidFill>
                  <a:srgbClr val="0000FF"/>
                </a:solidFill>
                <a:latin typeface="楷体" panose="02010609060101010101" pitchFamily="49" charset="-122"/>
                <a:ea typeface="楷体" panose="02010609060101010101" pitchFamily="49" charset="-122"/>
              </a:rPr>
              <a:t>=0.10111   </a:t>
            </a:r>
            <a:r>
              <a:rPr lang="en-US" altLang="zh-CN" sz="2200" b="1" dirty="0">
                <a:solidFill>
                  <a:srgbClr val="C00000"/>
                </a:solidFill>
                <a:latin typeface="楷体" panose="02010609060101010101" pitchFamily="49" charset="-122"/>
                <a:ea typeface="楷体" panose="02010609060101010101" pitchFamily="49" charset="-122"/>
              </a:rPr>
              <a:t>[Y]</a:t>
            </a:r>
            <a:r>
              <a:rPr lang="zh-CN" altLang="en-US" sz="2200" b="1" baseline="-25000" dirty="0">
                <a:solidFill>
                  <a:srgbClr val="C00000"/>
                </a:solidFill>
                <a:latin typeface="楷体" panose="02010609060101010101" pitchFamily="49" charset="-122"/>
                <a:ea typeface="楷体" panose="02010609060101010101" pitchFamily="49" charset="-122"/>
              </a:rPr>
              <a:t>补</a:t>
            </a:r>
            <a:r>
              <a:rPr lang="en-US" altLang="zh-CN" sz="2200" b="1" dirty="0">
                <a:solidFill>
                  <a:srgbClr val="C00000"/>
                </a:solidFill>
                <a:latin typeface="楷体" panose="02010609060101010101" pitchFamily="49" charset="-122"/>
                <a:ea typeface="楷体" panose="02010609060101010101" pitchFamily="49" charset="-122"/>
              </a:rPr>
              <a:t>=0.00101</a:t>
            </a:r>
            <a:endParaRPr lang="en-US" altLang="zh-CN" sz="2200" b="1" dirty="0">
              <a:solidFill>
                <a:srgbClr val="C00000"/>
              </a:solidFill>
              <a:latin typeface="楷体" panose="02010609060101010101" pitchFamily="49" charset="-122"/>
              <a:ea typeface="楷体" panose="02010609060101010101" pitchFamily="49" charset="-122"/>
            </a:endParaRPr>
          </a:p>
        </p:txBody>
      </p:sp>
      <p:grpSp>
        <p:nvGrpSpPr>
          <p:cNvPr id="36" name="组合 35"/>
          <p:cNvGrpSpPr/>
          <p:nvPr/>
        </p:nvGrpSpPr>
        <p:grpSpPr>
          <a:xfrm>
            <a:off x="863214" y="3595613"/>
            <a:ext cx="4809619" cy="377135"/>
            <a:chOff x="863214" y="3595613"/>
            <a:chExt cx="4809619" cy="377135"/>
          </a:xfrm>
        </p:grpSpPr>
        <p:grpSp>
          <p:nvGrpSpPr>
            <p:cNvPr id="25" name="组合 24"/>
            <p:cNvGrpSpPr/>
            <p:nvPr/>
          </p:nvGrpSpPr>
          <p:grpSpPr>
            <a:xfrm>
              <a:off x="1235771" y="3595613"/>
              <a:ext cx="4437062" cy="377135"/>
              <a:chOff x="1235771" y="3595613"/>
              <a:chExt cx="4437062" cy="377135"/>
            </a:xfrm>
          </p:grpSpPr>
          <p:grpSp>
            <p:nvGrpSpPr>
              <p:cNvPr id="64" name="Group 10"/>
              <p:cNvGrpSpPr/>
              <p:nvPr/>
            </p:nvGrpSpPr>
            <p:grpSpPr bwMode="auto">
              <a:xfrm>
                <a:off x="1235771" y="3595613"/>
                <a:ext cx="1917700" cy="377134"/>
                <a:chOff x="0" y="0"/>
                <a:chExt cx="1208" cy="272"/>
              </a:xfrm>
            </p:grpSpPr>
            <p:sp>
              <p:nvSpPr>
                <p:cNvPr id="65"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FFFF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66"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67"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68"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69"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0"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71" name="Group 10"/>
              <p:cNvGrpSpPr/>
              <p:nvPr/>
            </p:nvGrpSpPr>
            <p:grpSpPr bwMode="auto">
              <a:xfrm>
                <a:off x="3434458" y="3595613"/>
                <a:ext cx="2238375" cy="377135"/>
                <a:chOff x="0" y="0"/>
                <a:chExt cx="1410" cy="272"/>
              </a:xfrm>
              <a:solidFill>
                <a:schemeClr val="accent1">
                  <a:lumMod val="20000"/>
                  <a:lumOff val="80000"/>
                </a:schemeClr>
              </a:solidFill>
            </p:grpSpPr>
            <p:sp>
              <p:nvSpPr>
                <p:cNvPr id="72" name="Rectangle 11"/>
                <p:cNvSpPr>
                  <a:spLocks noChangeArrowheads="1"/>
                </p:cNvSpPr>
                <p:nvPr/>
              </p:nvSpPr>
              <p:spPr bwMode="auto">
                <a:xfrm>
                  <a:off x="0"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3" name="Rectangle 12"/>
                <p:cNvSpPr>
                  <a:spLocks noChangeArrowheads="1"/>
                </p:cNvSpPr>
                <p:nvPr/>
              </p:nvSpPr>
              <p:spPr bwMode="auto">
                <a:xfrm>
                  <a:off x="201"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4" name="Rectangle 13"/>
                <p:cNvSpPr>
                  <a:spLocks noChangeArrowheads="1"/>
                </p:cNvSpPr>
                <p:nvPr/>
              </p:nvSpPr>
              <p:spPr bwMode="auto">
                <a:xfrm>
                  <a:off x="403" y="0"/>
                  <a:ext cx="201"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5" name="Rectangle 14"/>
                <p:cNvSpPr>
                  <a:spLocks noChangeArrowheads="1"/>
                </p:cNvSpPr>
                <p:nvPr/>
              </p:nvSpPr>
              <p:spPr bwMode="auto">
                <a:xfrm>
                  <a:off x="603"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6" name="Rectangle 15"/>
                <p:cNvSpPr>
                  <a:spLocks noChangeArrowheads="1"/>
                </p:cNvSpPr>
                <p:nvPr/>
              </p:nvSpPr>
              <p:spPr bwMode="auto">
                <a:xfrm>
                  <a:off x="805"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93" name="Rectangle 16"/>
                <p:cNvSpPr>
                  <a:spLocks noChangeArrowheads="1"/>
                </p:cNvSpPr>
                <p:nvPr/>
              </p:nvSpPr>
              <p:spPr bwMode="auto">
                <a:xfrm>
                  <a:off x="1006"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94" name="Rectangle 16"/>
                <p:cNvSpPr>
                  <a:spLocks noChangeArrowheads="1"/>
                </p:cNvSpPr>
                <p:nvPr/>
              </p:nvSpPr>
              <p:spPr bwMode="auto">
                <a:xfrm>
                  <a:off x="1208" y="0"/>
                  <a:ext cx="202" cy="272"/>
                </a:xfrm>
                <a:prstGeom prst="rect">
                  <a:avLst/>
                </a:prstGeom>
                <a:solidFill>
                  <a:schemeClr val="accent4">
                    <a:lumMod val="60000"/>
                    <a:lumOff val="40000"/>
                  </a:schemeClr>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2" name="直接箭头连接符 361"/>
            <p:cNvCxnSpPr/>
            <p:nvPr/>
          </p:nvCxnSpPr>
          <p:spPr>
            <a:xfrm>
              <a:off x="863214" y="3762003"/>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872739" y="4932143"/>
            <a:ext cx="4800094" cy="377134"/>
            <a:chOff x="872739" y="4932143"/>
            <a:chExt cx="4800094" cy="377134"/>
          </a:xfrm>
        </p:grpSpPr>
        <p:grpSp>
          <p:nvGrpSpPr>
            <p:cNvPr id="26" name="组合 25"/>
            <p:cNvGrpSpPr/>
            <p:nvPr/>
          </p:nvGrpSpPr>
          <p:grpSpPr>
            <a:xfrm>
              <a:off x="1235771" y="4932143"/>
              <a:ext cx="4437062" cy="377134"/>
              <a:chOff x="1235771" y="4932143"/>
              <a:chExt cx="4437062" cy="377134"/>
            </a:xfrm>
          </p:grpSpPr>
          <p:grpSp>
            <p:nvGrpSpPr>
              <p:cNvPr id="145" name="Group 10"/>
              <p:cNvGrpSpPr/>
              <p:nvPr/>
            </p:nvGrpSpPr>
            <p:grpSpPr bwMode="auto">
              <a:xfrm>
                <a:off x="1235771" y="4932143"/>
                <a:ext cx="1917700" cy="377134"/>
                <a:chOff x="0" y="0"/>
                <a:chExt cx="1208" cy="272"/>
              </a:xfrm>
            </p:grpSpPr>
            <p:sp>
              <p:nvSpPr>
                <p:cNvPr id="146"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7"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8"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9"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0"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1"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152" name="Group 10"/>
              <p:cNvGrpSpPr/>
              <p:nvPr/>
            </p:nvGrpSpPr>
            <p:grpSpPr bwMode="auto">
              <a:xfrm>
                <a:off x="3434458" y="4932143"/>
                <a:ext cx="2238375" cy="377134"/>
                <a:chOff x="0" y="0"/>
                <a:chExt cx="1410" cy="272"/>
              </a:xfrm>
              <a:solidFill>
                <a:schemeClr val="accent1">
                  <a:lumMod val="20000"/>
                  <a:lumOff val="80000"/>
                </a:schemeClr>
              </a:solidFill>
            </p:grpSpPr>
            <p:sp>
              <p:nvSpPr>
                <p:cNvPr id="153" name="Rectangle 11"/>
                <p:cNvSpPr>
                  <a:spLocks noChangeArrowheads="1"/>
                </p:cNvSpPr>
                <p:nvPr/>
              </p:nvSpPr>
              <p:spPr bwMode="auto">
                <a:xfrm>
                  <a:off x="0"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4"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5" name="Rectangle 13"/>
                <p:cNvSpPr>
                  <a:spLocks noChangeArrowheads="1"/>
                </p:cNvSpPr>
                <p:nvPr/>
              </p:nvSpPr>
              <p:spPr bwMode="auto">
                <a:xfrm>
                  <a:off x="403" y="0"/>
                  <a:ext cx="201"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6" name="Rectangle 14"/>
                <p:cNvSpPr>
                  <a:spLocks noChangeArrowheads="1"/>
                </p:cNvSpPr>
                <p:nvPr/>
              </p:nvSpPr>
              <p:spPr bwMode="auto">
                <a:xfrm>
                  <a:off x="603"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7" name="Rectangle 15"/>
                <p:cNvSpPr>
                  <a:spLocks noChangeArrowheads="1"/>
                </p:cNvSpPr>
                <p:nvPr/>
              </p:nvSpPr>
              <p:spPr bwMode="auto">
                <a:xfrm>
                  <a:off x="805"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8" name="Rectangle 16"/>
                <p:cNvSpPr>
                  <a:spLocks noChangeArrowheads="1"/>
                </p:cNvSpPr>
                <p:nvPr/>
              </p:nvSpPr>
              <p:spPr bwMode="auto">
                <a:xfrm>
                  <a:off x="1006"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9" name="Rectangle 16"/>
                <p:cNvSpPr>
                  <a:spLocks noChangeArrowheads="1"/>
                </p:cNvSpPr>
                <p:nvPr/>
              </p:nvSpPr>
              <p:spPr bwMode="auto">
                <a:xfrm>
                  <a:off x="1208" y="0"/>
                  <a:ext cx="202" cy="272"/>
                </a:xfrm>
                <a:prstGeom prst="rect">
                  <a:avLst/>
                </a:prstGeom>
                <a:solidFill>
                  <a:schemeClr val="accent4">
                    <a:lumMod val="60000"/>
                    <a:lumOff val="40000"/>
                  </a:schemeClr>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3" name="直接箭头连接符 362"/>
            <p:cNvCxnSpPr/>
            <p:nvPr/>
          </p:nvCxnSpPr>
          <p:spPr>
            <a:xfrm>
              <a:off x="872739" y="5124078"/>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6409938" y="2279737"/>
            <a:ext cx="4828670" cy="377135"/>
            <a:chOff x="6409938" y="2279737"/>
            <a:chExt cx="4828670" cy="377135"/>
          </a:xfrm>
        </p:grpSpPr>
        <p:grpSp>
          <p:nvGrpSpPr>
            <p:cNvPr id="27" name="组合 26"/>
            <p:cNvGrpSpPr/>
            <p:nvPr/>
          </p:nvGrpSpPr>
          <p:grpSpPr>
            <a:xfrm>
              <a:off x="6792021" y="2279737"/>
              <a:ext cx="4446587" cy="377135"/>
              <a:chOff x="6792021" y="2279737"/>
              <a:chExt cx="4446587" cy="377135"/>
            </a:xfrm>
          </p:grpSpPr>
          <p:grpSp>
            <p:nvGrpSpPr>
              <p:cNvPr id="248" name="Group 10"/>
              <p:cNvGrpSpPr/>
              <p:nvPr/>
            </p:nvGrpSpPr>
            <p:grpSpPr bwMode="auto">
              <a:xfrm>
                <a:off x="6792021" y="2279738"/>
                <a:ext cx="1917700" cy="377134"/>
                <a:chOff x="0" y="0"/>
                <a:chExt cx="1208" cy="272"/>
              </a:xfrm>
            </p:grpSpPr>
            <p:sp>
              <p:nvSpPr>
                <p:cNvPr id="249"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0"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1"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2"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3"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4"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255" name="Group 10"/>
              <p:cNvGrpSpPr/>
              <p:nvPr/>
            </p:nvGrpSpPr>
            <p:grpSpPr bwMode="auto">
              <a:xfrm>
                <a:off x="9000233" y="2279737"/>
                <a:ext cx="2238375" cy="377134"/>
                <a:chOff x="0" y="0"/>
                <a:chExt cx="1410" cy="272"/>
              </a:xfrm>
              <a:solidFill>
                <a:schemeClr val="accent1">
                  <a:lumMod val="20000"/>
                  <a:lumOff val="80000"/>
                </a:schemeClr>
              </a:solidFill>
            </p:grpSpPr>
            <p:sp>
              <p:nvSpPr>
                <p:cNvPr id="256" name="Rectangle 11"/>
                <p:cNvSpPr>
                  <a:spLocks noChangeArrowheads="1"/>
                </p:cNvSpPr>
                <p:nvPr/>
              </p:nvSpPr>
              <p:spPr bwMode="auto">
                <a:xfrm>
                  <a:off x="0"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7"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8"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9" name="Rectangle 14"/>
                <p:cNvSpPr>
                  <a:spLocks noChangeArrowheads="1"/>
                </p:cNvSpPr>
                <p:nvPr/>
              </p:nvSpPr>
              <p:spPr bwMode="auto">
                <a:xfrm>
                  <a:off x="603"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60" name="Rectangle 15"/>
                <p:cNvSpPr>
                  <a:spLocks noChangeArrowheads="1"/>
                </p:cNvSpPr>
                <p:nvPr/>
              </p:nvSpPr>
              <p:spPr bwMode="auto">
                <a:xfrm>
                  <a:off x="805"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61" name="Rectangle 16"/>
                <p:cNvSpPr>
                  <a:spLocks noChangeArrowheads="1"/>
                </p:cNvSpPr>
                <p:nvPr/>
              </p:nvSpPr>
              <p:spPr bwMode="auto">
                <a:xfrm>
                  <a:off x="1006"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62" name="Rectangle 16"/>
                <p:cNvSpPr>
                  <a:spLocks noChangeArrowheads="1"/>
                </p:cNvSpPr>
                <p:nvPr/>
              </p:nvSpPr>
              <p:spPr bwMode="auto">
                <a:xfrm>
                  <a:off x="1208" y="0"/>
                  <a:ext cx="202" cy="272"/>
                </a:xfrm>
                <a:prstGeom prst="rect">
                  <a:avLst/>
                </a:prstGeom>
                <a:solidFill>
                  <a:schemeClr val="accent4">
                    <a:lumMod val="60000"/>
                    <a:lumOff val="40000"/>
                  </a:schemeClr>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4" name="直接箭头连接符 363"/>
            <p:cNvCxnSpPr/>
            <p:nvPr/>
          </p:nvCxnSpPr>
          <p:spPr>
            <a:xfrm>
              <a:off x="6409938" y="2457078"/>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6409938" y="3614662"/>
            <a:ext cx="4831944" cy="377135"/>
            <a:chOff x="6409938" y="3614662"/>
            <a:chExt cx="4831944" cy="377135"/>
          </a:xfrm>
        </p:grpSpPr>
        <p:grpSp>
          <p:nvGrpSpPr>
            <p:cNvPr id="28" name="组合 27"/>
            <p:cNvGrpSpPr/>
            <p:nvPr/>
          </p:nvGrpSpPr>
          <p:grpSpPr>
            <a:xfrm>
              <a:off x="6795295" y="3614662"/>
              <a:ext cx="4446587" cy="377135"/>
              <a:chOff x="6795295" y="3614662"/>
              <a:chExt cx="4446587" cy="377135"/>
            </a:xfrm>
          </p:grpSpPr>
          <p:grpSp>
            <p:nvGrpSpPr>
              <p:cNvPr id="280" name="Group 10"/>
              <p:cNvGrpSpPr/>
              <p:nvPr/>
            </p:nvGrpSpPr>
            <p:grpSpPr bwMode="auto">
              <a:xfrm>
                <a:off x="6795295" y="3614663"/>
                <a:ext cx="1917700" cy="377134"/>
                <a:chOff x="0" y="0"/>
                <a:chExt cx="1208" cy="272"/>
              </a:xfrm>
            </p:grpSpPr>
            <p:sp>
              <p:nvSpPr>
                <p:cNvPr id="281"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2"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3"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4"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5"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6"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287" name="Group 10"/>
              <p:cNvGrpSpPr/>
              <p:nvPr/>
            </p:nvGrpSpPr>
            <p:grpSpPr bwMode="auto">
              <a:xfrm>
                <a:off x="9003507" y="3614662"/>
                <a:ext cx="2238375" cy="377134"/>
                <a:chOff x="0" y="0"/>
                <a:chExt cx="1410" cy="272"/>
              </a:xfrm>
              <a:solidFill>
                <a:schemeClr val="accent1">
                  <a:lumMod val="20000"/>
                  <a:lumOff val="80000"/>
                </a:schemeClr>
              </a:solidFill>
            </p:grpSpPr>
            <p:sp>
              <p:nvSpPr>
                <p:cNvPr id="288" name="Rectangle 11"/>
                <p:cNvSpPr>
                  <a:spLocks noChangeArrowheads="1"/>
                </p:cNvSpPr>
                <p:nvPr/>
              </p:nvSpPr>
              <p:spPr bwMode="auto">
                <a:xfrm>
                  <a:off x="0"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9"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90"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91"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92" name="Rectangle 15"/>
                <p:cNvSpPr>
                  <a:spLocks noChangeArrowheads="1"/>
                </p:cNvSpPr>
                <p:nvPr/>
              </p:nvSpPr>
              <p:spPr bwMode="auto">
                <a:xfrm>
                  <a:off x="805"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93" name="Rectangle 16"/>
                <p:cNvSpPr>
                  <a:spLocks noChangeArrowheads="1"/>
                </p:cNvSpPr>
                <p:nvPr/>
              </p:nvSpPr>
              <p:spPr bwMode="auto">
                <a:xfrm>
                  <a:off x="1006"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94" name="Rectangle 16"/>
                <p:cNvSpPr>
                  <a:spLocks noChangeArrowheads="1"/>
                </p:cNvSpPr>
                <p:nvPr/>
              </p:nvSpPr>
              <p:spPr bwMode="auto">
                <a:xfrm>
                  <a:off x="1208" y="0"/>
                  <a:ext cx="202" cy="272"/>
                </a:xfrm>
                <a:prstGeom prst="rect">
                  <a:avLst/>
                </a:prstGeom>
                <a:solidFill>
                  <a:schemeClr val="accent4">
                    <a:lumMod val="60000"/>
                    <a:lumOff val="40000"/>
                  </a:schemeClr>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5" name="直接箭头连接符 364"/>
            <p:cNvCxnSpPr/>
            <p:nvPr/>
          </p:nvCxnSpPr>
          <p:spPr>
            <a:xfrm>
              <a:off x="6409938" y="3819153"/>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6409938" y="4932240"/>
            <a:ext cx="4828670" cy="377135"/>
            <a:chOff x="6409938" y="4932240"/>
            <a:chExt cx="4828670" cy="377135"/>
          </a:xfrm>
        </p:grpSpPr>
        <p:grpSp>
          <p:nvGrpSpPr>
            <p:cNvPr id="31" name="组合 30"/>
            <p:cNvGrpSpPr/>
            <p:nvPr/>
          </p:nvGrpSpPr>
          <p:grpSpPr>
            <a:xfrm>
              <a:off x="6792021" y="4932240"/>
              <a:ext cx="4446587" cy="377135"/>
              <a:chOff x="6792021" y="4932240"/>
              <a:chExt cx="4446587" cy="377135"/>
            </a:xfrm>
          </p:grpSpPr>
          <p:grpSp>
            <p:nvGrpSpPr>
              <p:cNvPr id="315" name="Group 10"/>
              <p:cNvGrpSpPr/>
              <p:nvPr/>
            </p:nvGrpSpPr>
            <p:grpSpPr bwMode="auto">
              <a:xfrm>
                <a:off x="6792021" y="4932241"/>
                <a:ext cx="1917700" cy="377134"/>
                <a:chOff x="0" y="0"/>
                <a:chExt cx="1208" cy="272"/>
              </a:xfrm>
            </p:grpSpPr>
            <p:sp>
              <p:nvSpPr>
                <p:cNvPr id="316"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7"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8"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9"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0"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1"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322" name="Group 10"/>
              <p:cNvGrpSpPr/>
              <p:nvPr/>
            </p:nvGrpSpPr>
            <p:grpSpPr bwMode="auto">
              <a:xfrm>
                <a:off x="9000233" y="4932240"/>
                <a:ext cx="2238375" cy="377134"/>
                <a:chOff x="0" y="0"/>
                <a:chExt cx="1410" cy="272"/>
              </a:xfrm>
              <a:solidFill>
                <a:schemeClr val="accent1">
                  <a:lumMod val="20000"/>
                  <a:lumOff val="80000"/>
                </a:schemeClr>
              </a:solidFill>
            </p:grpSpPr>
            <p:sp>
              <p:nvSpPr>
                <p:cNvPr id="323" name="Rectangle 11"/>
                <p:cNvSpPr>
                  <a:spLocks noChangeArrowheads="1"/>
                </p:cNvSpPr>
                <p:nvPr/>
              </p:nvSpPr>
              <p:spPr bwMode="auto">
                <a:xfrm>
                  <a:off x="0"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4"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5"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6"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7"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8" name="Rectangle 16"/>
                <p:cNvSpPr>
                  <a:spLocks noChangeArrowheads="1"/>
                </p:cNvSpPr>
                <p:nvPr/>
              </p:nvSpPr>
              <p:spPr bwMode="auto">
                <a:xfrm>
                  <a:off x="1006"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9" name="Rectangle 16"/>
                <p:cNvSpPr>
                  <a:spLocks noChangeArrowheads="1"/>
                </p:cNvSpPr>
                <p:nvPr/>
              </p:nvSpPr>
              <p:spPr bwMode="auto">
                <a:xfrm>
                  <a:off x="1208" y="0"/>
                  <a:ext cx="202" cy="272"/>
                </a:xfrm>
                <a:prstGeom prst="rect">
                  <a:avLst/>
                </a:prstGeom>
                <a:solidFill>
                  <a:schemeClr val="accent4">
                    <a:lumMod val="60000"/>
                    <a:lumOff val="40000"/>
                  </a:schemeClr>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6" name="直接箭头连接符 365"/>
            <p:cNvCxnSpPr/>
            <p:nvPr/>
          </p:nvCxnSpPr>
          <p:spPr>
            <a:xfrm>
              <a:off x="6409938" y="5124078"/>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367" name="矩形 366"/>
          <p:cNvSpPr/>
          <p:nvPr/>
        </p:nvSpPr>
        <p:spPr>
          <a:xfrm>
            <a:off x="4832017" y="4074709"/>
            <a:ext cx="915635"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+[X]</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368" name="矩形 367"/>
          <p:cNvSpPr/>
          <p:nvPr/>
        </p:nvSpPr>
        <p:spPr>
          <a:xfrm>
            <a:off x="4917742" y="5377775"/>
            <a:ext cx="915635"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+[-X]</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370" name="矩形 369"/>
          <p:cNvSpPr/>
          <p:nvPr/>
        </p:nvSpPr>
        <p:spPr>
          <a:xfrm>
            <a:off x="10479723" y="2711738"/>
            <a:ext cx="915635"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+[X]</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372" name="矩形 371"/>
          <p:cNvSpPr/>
          <p:nvPr/>
        </p:nvSpPr>
        <p:spPr>
          <a:xfrm>
            <a:off x="4821935" y="2729864"/>
            <a:ext cx="1031051"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+[-X]</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374" name="矩形 373"/>
          <p:cNvSpPr/>
          <p:nvPr/>
        </p:nvSpPr>
        <p:spPr>
          <a:xfrm>
            <a:off x="10526330" y="4058861"/>
            <a:ext cx="646331"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+ 0</a:t>
            </a:r>
            <a:endParaRPr lang="zh-CN" altLang="en-US" dirty="0"/>
          </a:p>
        </p:txBody>
      </p:sp>
      <p:sp>
        <p:nvSpPr>
          <p:cNvPr id="375" name="矩形 374"/>
          <p:cNvSpPr/>
          <p:nvPr/>
        </p:nvSpPr>
        <p:spPr>
          <a:xfrm>
            <a:off x="10538141" y="5354273"/>
            <a:ext cx="646331"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+ 0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2"/>
                                        </p:tgtEl>
                                        <p:attrNameLst>
                                          <p:attrName>style.visibility</p:attrName>
                                        </p:attrNameLst>
                                      </p:cBhvr>
                                      <p:to>
                                        <p:strVal val="visible"/>
                                      </p:to>
                                    </p:set>
                                    <p:animEffect transition="in" filter="wipe(left)">
                                      <p:cBhvr>
                                        <p:cTn id="17" dur="500"/>
                                        <p:tgtEl>
                                          <p:spTgt spid="3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2"/>
                                        </p:tgtEl>
                                        <p:attrNameLst>
                                          <p:attrName>style.visibility</p:attrName>
                                        </p:attrNameLst>
                                      </p:cBhvr>
                                      <p:to>
                                        <p:strVal val="visible"/>
                                      </p:to>
                                    </p:set>
                                    <p:animEffect transition="in" filter="wipe(left)">
                                      <p:cBhvr>
                                        <p:cTn id="32" dur="500"/>
                                        <p:tgtEl>
                                          <p:spTgt spid="2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7"/>
                                        </p:tgtEl>
                                        <p:attrNameLst>
                                          <p:attrName>style.visibility</p:attrName>
                                        </p:attrNameLst>
                                      </p:cBhvr>
                                      <p:to>
                                        <p:strVal val="visible"/>
                                      </p:to>
                                    </p:set>
                                    <p:animEffect transition="in" filter="wipe(left)">
                                      <p:cBhvr>
                                        <p:cTn id="42" dur="500"/>
                                        <p:tgtEl>
                                          <p:spTgt spid="3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wipe(left)">
                                      <p:cBhvr>
                                        <p:cTn id="52" dur="500"/>
                                        <p:tgtEl>
                                          <p:spTgt spid="10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68"/>
                                        </p:tgtEl>
                                        <p:attrNameLst>
                                          <p:attrName>style.visibility</p:attrName>
                                        </p:attrNameLst>
                                      </p:cBhvr>
                                      <p:to>
                                        <p:strVal val="visible"/>
                                      </p:to>
                                    </p:set>
                                    <p:animEffect transition="in" filter="wipe(left)">
                                      <p:cBhvr>
                                        <p:cTn id="62" dur="500"/>
                                        <p:tgtEl>
                                          <p:spTgt spid="36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60"/>
                                        </p:tgtEl>
                                        <p:attrNameLst>
                                          <p:attrName>style.visibility</p:attrName>
                                        </p:attrNameLst>
                                      </p:cBhvr>
                                      <p:to>
                                        <p:strVal val="visible"/>
                                      </p:to>
                                    </p:set>
                                    <p:animEffect transition="in" filter="wipe(left)">
                                      <p:cBhvr>
                                        <p:cTn id="67" dur="500"/>
                                        <p:tgtEl>
                                          <p:spTgt spid="1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wipe(left)">
                                      <p:cBhvr>
                                        <p:cTn id="72" dur="500"/>
                                        <p:tgtEl>
                                          <p:spTgt spid="17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70"/>
                                        </p:tgtEl>
                                        <p:attrNameLst>
                                          <p:attrName>style.visibility</p:attrName>
                                        </p:attrNameLst>
                                      </p:cBhvr>
                                      <p:to>
                                        <p:strVal val="visible"/>
                                      </p:to>
                                    </p:set>
                                    <p:animEffect transition="in" filter="wipe(left)">
                                      <p:cBhvr>
                                        <p:cTn id="82" dur="500"/>
                                        <p:tgtEl>
                                          <p:spTgt spid="37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63"/>
                                        </p:tgtEl>
                                        <p:attrNameLst>
                                          <p:attrName>style.visibility</p:attrName>
                                        </p:attrNameLst>
                                      </p:cBhvr>
                                      <p:to>
                                        <p:strVal val="visible"/>
                                      </p:to>
                                    </p:set>
                                    <p:animEffect transition="in" filter="wipe(left)">
                                      <p:cBhvr>
                                        <p:cTn id="87" dur="500"/>
                                        <p:tgtEl>
                                          <p:spTgt spid="26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73"/>
                                        </p:tgtEl>
                                        <p:attrNameLst>
                                          <p:attrName>style.visibility</p:attrName>
                                        </p:attrNameLst>
                                      </p:cBhvr>
                                      <p:to>
                                        <p:strVal val="visible"/>
                                      </p:to>
                                    </p:set>
                                    <p:animEffect transition="in" filter="wipe(left)">
                                      <p:cBhvr>
                                        <p:cTn id="92" dur="500"/>
                                        <p:tgtEl>
                                          <p:spTgt spid="27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74"/>
                                        </p:tgtEl>
                                        <p:attrNameLst>
                                          <p:attrName>style.visibility</p:attrName>
                                        </p:attrNameLst>
                                      </p:cBhvr>
                                      <p:to>
                                        <p:strVal val="visible"/>
                                      </p:to>
                                    </p:set>
                                    <p:animEffect transition="in" filter="wipe(left)">
                                      <p:cBhvr>
                                        <p:cTn id="102" dur="500"/>
                                        <p:tgtEl>
                                          <p:spTgt spid="37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98"/>
                                        </p:tgtEl>
                                        <p:attrNameLst>
                                          <p:attrName>style.visibility</p:attrName>
                                        </p:attrNameLst>
                                      </p:cBhvr>
                                      <p:to>
                                        <p:strVal val="visible"/>
                                      </p:to>
                                    </p:set>
                                    <p:animEffect transition="in" filter="wipe(left)">
                                      <p:cBhvr>
                                        <p:cTn id="107" dur="500"/>
                                        <p:tgtEl>
                                          <p:spTgt spid="29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308"/>
                                        </p:tgtEl>
                                        <p:attrNameLst>
                                          <p:attrName>style.visibility</p:attrName>
                                        </p:attrNameLst>
                                      </p:cBhvr>
                                      <p:to>
                                        <p:strVal val="visible"/>
                                      </p:to>
                                    </p:set>
                                    <p:animEffect transition="in" filter="wipe(left)">
                                      <p:cBhvr>
                                        <p:cTn id="112" dur="500"/>
                                        <p:tgtEl>
                                          <p:spTgt spid="30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left)">
                                      <p:cBhvr>
                                        <p:cTn id="117" dur="500"/>
                                        <p:tgtEl>
                                          <p:spTgt spid="4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5"/>
                                        </p:tgtEl>
                                        <p:attrNameLst>
                                          <p:attrName>style.visibility</p:attrName>
                                        </p:attrNameLst>
                                      </p:cBhvr>
                                      <p:to>
                                        <p:strVal val="visible"/>
                                      </p:to>
                                    </p:set>
                                    <p:animEffect transition="in" filter="wipe(left)">
                                      <p:cBhvr>
                                        <p:cTn id="122" dur="500"/>
                                        <p:tgtEl>
                                          <p:spTgt spid="375"/>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330"/>
                                        </p:tgtEl>
                                        <p:attrNameLst>
                                          <p:attrName>style.visibility</p:attrName>
                                        </p:attrNameLst>
                                      </p:cBhvr>
                                      <p:to>
                                        <p:strVal val="visible"/>
                                      </p:to>
                                    </p:set>
                                    <p:animEffect transition="in" filter="wipe(left)">
                                      <p:cBhvr>
                                        <p:cTn id="127" dur="500"/>
                                        <p:tgtEl>
                                          <p:spTgt spid="33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340"/>
                                        </p:tgtEl>
                                        <p:attrNameLst>
                                          <p:attrName>style.visibility</p:attrName>
                                        </p:attrNameLst>
                                      </p:cBhvr>
                                      <p:to>
                                        <p:strVal val="visible"/>
                                      </p:to>
                                    </p:set>
                                    <p:animEffect transition="in" filter="wipe(left)">
                                      <p:cBhvr>
                                        <p:cTn id="132" dur="500"/>
                                        <p:tgtEl>
                                          <p:spTgt spid="34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349"/>
                                        </p:tgtEl>
                                        <p:attrNameLst>
                                          <p:attrName>style.visibility</p:attrName>
                                        </p:attrNameLst>
                                      </p:cBhvr>
                                      <p:to>
                                        <p:strVal val="visible"/>
                                      </p:to>
                                    </p:set>
                                    <p:animEffect transition="in" filter="wipe(left)">
                                      <p:cBhvr>
                                        <p:cTn id="137"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P spid="367" grpId="0"/>
      <p:bldP spid="368" grpId="0"/>
      <p:bldP spid="370" grpId="0"/>
      <p:bldP spid="372" grpId="0"/>
      <p:bldP spid="374" grpId="0"/>
      <p:bldP spid="37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总结：乘法器实现方案评价</a:t>
            </a:r>
            <a:endParaRPr lang="zh-CN" altLang="en-US" dirty="0"/>
          </a:p>
        </p:txBody>
      </p:sp>
      <p:sp>
        <p:nvSpPr>
          <p:cNvPr id="3" name="内容占位符 2"/>
          <p:cNvSpPr>
            <a:spLocks noGrp="1"/>
          </p:cNvSpPr>
          <p:nvPr>
            <p:ph idx="1"/>
          </p:nvPr>
        </p:nvSpPr>
        <p:spPr>
          <a:xfrm>
            <a:off x="487822" y="953397"/>
            <a:ext cx="10515599" cy="5637024"/>
          </a:xfrm>
        </p:spPr>
        <p:txBody>
          <a:bodyPr>
            <a:normAutofit fontScale="92500" lnSpcReduction="20000"/>
          </a:bodyPr>
          <a:lstStyle/>
          <a:p>
            <a:r>
              <a:rPr lang="zh-CN" altLang="en-US" b="1" dirty="0"/>
              <a:t>算法的实质</a:t>
            </a:r>
            <a:r>
              <a:rPr lang="zh-CN" altLang="en-US" dirty="0"/>
              <a:t>：</a:t>
            </a:r>
            <a:r>
              <a:rPr lang="en-US" altLang="zh-CN" dirty="0"/>
              <a:t>n</a:t>
            </a:r>
            <a:r>
              <a:rPr lang="zh-CN" altLang="en-US" dirty="0"/>
              <a:t>个部分积累加</a:t>
            </a:r>
            <a:endParaRPr lang="en-US" altLang="zh-CN" dirty="0"/>
          </a:p>
          <a:p>
            <a:r>
              <a:rPr lang="zh-CN" altLang="en-US" b="1" dirty="0"/>
              <a:t>无乘法器实现</a:t>
            </a:r>
            <a:r>
              <a:rPr lang="zh-CN" altLang="en-US" sz="2400" dirty="0"/>
              <a:t>（</a:t>
            </a:r>
            <a:r>
              <a:rPr lang="en-US" altLang="zh-CN" sz="2400" dirty="0"/>
              <a:t>Intel 8008/8080</a:t>
            </a:r>
            <a:r>
              <a:rPr lang="zh-CN" altLang="en-US" sz="2400" dirty="0"/>
              <a:t>）</a:t>
            </a:r>
            <a:endParaRPr lang="en-US" altLang="zh-CN" sz="2400" dirty="0"/>
          </a:p>
          <a:p>
            <a:pPr lvl="1"/>
            <a:r>
              <a:rPr lang="zh-CN" altLang="en-US" sz="1800" dirty="0"/>
              <a:t>编译器生成子程序，硬件利用</a:t>
            </a:r>
            <a:r>
              <a:rPr lang="en-US" altLang="zh-CN" sz="1800" dirty="0"/>
              <a:t>ALU</a:t>
            </a:r>
            <a:r>
              <a:rPr lang="zh-CN" altLang="en-US" sz="1800" dirty="0"/>
              <a:t>实现</a:t>
            </a:r>
            <a:endParaRPr lang="en-US" altLang="zh-CN" sz="1800" dirty="0"/>
          </a:p>
          <a:p>
            <a:r>
              <a:rPr lang="en-US" altLang="zh-CN" b="1" dirty="0"/>
              <a:t>Booth</a:t>
            </a:r>
            <a:r>
              <a:rPr lang="zh-CN" altLang="en-US" b="1" dirty="0"/>
              <a:t>一位乘法   </a:t>
            </a:r>
            <a:r>
              <a:rPr lang="zh-CN" altLang="en-US" sz="2400" dirty="0"/>
              <a:t>（</a:t>
            </a:r>
            <a:r>
              <a:rPr lang="en-US" altLang="zh-CN" sz="2400" dirty="0"/>
              <a:t>n</a:t>
            </a:r>
            <a:r>
              <a:rPr lang="zh-CN" altLang="en-US" sz="2400" dirty="0"/>
              <a:t>个全加器，</a:t>
            </a:r>
            <a:r>
              <a:rPr lang="en-US" altLang="zh-CN" sz="2400" dirty="0"/>
              <a:t>n+1</a:t>
            </a:r>
            <a:r>
              <a:rPr lang="zh-CN" altLang="en-US" sz="2400" dirty="0"/>
              <a:t>个时钟周期，面积小）    </a:t>
            </a:r>
            <a:r>
              <a:rPr lang="en-US" altLang="zh-CN" sz="2400" dirty="0"/>
              <a:t>(Intel 8086)</a:t>
            </a:r>
            <a:endParaRPr lang="en-US" altLang="zh-CN" sz="2400" dirty="0"/>
          </a:p>
          <a:p>
            <a:pPr lvl="1"/>
            <a:r>
              <a:rPr lang="en-US" altLang="zh-CN" dirty="0"/>
              <a:t>Booth</a:t>
            </a:r>
            <a:r>
              <a:rPr lang="zh-CN" altLang="en-US" dirty="0"/>
              <a:t>二位乘法，减少相加数，速度更快，增加额外电路</a:t>
            </a:r>
            <a:endParaRPr lang="en-US" altLang="zh-CN" dirty="0"/>
          </a:p>
          <a:p>
            <a:r>
              <a:rPr lang="zh-CN" altLang="en-US" b="1" dirty="0"/>
              <a:t>阵列乘法器      </a:t>
            </a:r>
            <a:r>
              <a:rPr lang="zh-CN" altLang="en-US" sz="2400" dirty="0"/>
              <a:t>（</a:t>
            </a:r>
            <a:r>
              <a:rPr lang="en-US" altLang="zh-CN" sz="2400" dirty="0"/>
              <a:t>n</a:t>
            </a:r>
            <a:r>
              <a:rPr lang="en-US" altLang="zh-CN" sz="2400" baseline="60000" dirty="0"/>
              <a:t>2</a:t>
            </a:r>
            <a:r>
              <a:rPr lang="en-US" altLang="zh-CN" sz="2400" dirty="0"/>
              <a:t>-n</a:t>
            </a:r>
            <a:r>
              <a:rPr lang="zh-CN" altLang="en-US" sz="2400" dirty="0"/>
              <a:t>）个全加器，</a:t>
            </a:r>
            <a:r>
              <a:rPr lang="en-US" altLang="zh-CN" sz="2400" dirty="0"/>
              <a:t>2n</a:t>
            </a:r>
            <a:r>
              <a:rPr lang="zh-CN" altLang="en-US" sz="2400" dirty="0"/>
              <a:t>级全加器时延，速度快，面积大 ）</a:t>
            </a:r>
            <a:endParaRPr lang="en-US" altLang="zh-CN" sz="2400" dirty="0"/>
          </a:p>
          <a:p>
            <a:pPr>
              <a:lnSpc>
                <a:spcPct val="130000"/>
              </a:lnSpc>
            </a:pPr>
            <a:r>
              <a:rPr lang="en-US" altLang="zh-CN" b="1" dirty="0"/>
              <a:t>CSA      </a:t>
            </a:r>
            <a:r>
              <a:rPr lang="zh-CN" altLang="en-US" sz="2400" dirty="0"/>
              <a:t>（进位保留加法器</a:t>
            </a:r>
            <a:r>
              <a:rPr lang="en-US" altLang="zh-CN" sz="2400" dirty="0"/>
              <a:t>/</a:t>
            </a:r>
            <a:r>
              <a:rPr lang="zh-CN" altLang="en-US" sz="2400" dirty="0"/>
              <a:t>斜向进位加法器，减少部分积加法计算延时）</a:t>
            </a:r>
            <a:endParaRPr lang="en-US" altLang="zh-CN" sz="2400" dirty="0"/>
          </a:p>
          <a:p>
            <a:pPr>
              <a:lnSpc>
                <a:spcPct val="130000"/>
              </a:lnSpc>
            </a:pPr>
            <a:r>
              <a:rPr lang="zh-CN" altLang="en-US" b="1" dirty="0"/>
              <a:t>华莱士树</a:t>
            </a:r>
            <a:r>
              <a:rPr lang="zh-CN" altLang="en-US" sz="2400" dirty="0"/>
              <a:t>         （较少全加器，</a:t>
            </a:r>
            <a:r>
              <a:rPr lang="en-US" altLang="zh-CN" sz="2400" dirty="0"/>
              <a:t>log</a:t>
            </a:r>
            <a:r>
              <a:rPr lang="en-US" altLang="zh-CN" sz="2400" baseline="-25000" dirty="0"/>
              <a:t>2</a:t>
            </a:r>
            <a:r>
              <a:rPr lang="en-US" altLang="zh-CN" sz="2400" dirty="0"/>
              <a:t>n </a:t>
            </a:r>
            <a:r>
              <a:rPr lang="zh-CN" altLang="en-US" sz="2400" dirty="0"/>
              <a:t>级全加器时延，连线稍复杂）</a:t>
            </a:r>
            <a:endParaRPr lang="en-US" altLang="zh-CN" sz="2400" dirty="0"/>
          </a:p>
          <a:p>
            <a:r>
              <a:rPr lang="zh-CN" altLang="en-US" b="1" dirty="0"/>
              <a:t>主流乘法器</a:t>
            </a:r>
            <a:endParaRPr lang="en-US" altLang="zh-CN" b="1" dirty="0"/>
          </a:p>
          <a:p>
            <a:pPr lvl="1"/>
            <a:r>
              <a:rPr lang="zh-CN" altLang="en-US" dirty="0"/>
              <a:t>二位</a:t>
            </a:r>
            <a:r>
              <a:rPr lang="en-US" altLang="zh-CN" dirty="0"/>
              <a:t>Booth</a:t>
            </a:r>
            <a:r>
              <a:rPr lang="zh-CN" altLang="en-US" dirty="0"/>
              <a:t>算法  </a:t>
            </a:r>
            <a:r>
              <a:rPr lang="en-US" altLang="zh-CN" dirty="0"/>
              <a:t>+ CSA + </a:t>
            </a:r>
            <a:r>
              <a:rPr lang="zh-CN" altLang="en-US" dirty="0"/>
              <a:t>华莱士树  </a:t>
            </a:r>
            <a:r>
              <a:rPr lang="en-US" altLang="zh-CN" dirty="0"/>
              <a:t>+ </a:t>
            </a:r>
            <a:r>
              <a:rPr lang="zh-CN" altLang="en-US" dirty="0"/>
              <a:t>流水</a:t>
            </a:r>
            <a:endParaRPr lang="en-US" altLang="zh-CN" dirty="0"/>
          </a:p>
          <a:p>
            <a:pPr lvl="1"/>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left)">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500"/>
                                        <p:tgtEl>
                                          <p:spTgt spid="3">
                                            <p:txEl>
                                              <p:pRg st="8" end="8"/>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进一步讨论：整数乘运算的溢出问题</a:t>
            </a:r>
            <a:endParaRPr lang="zh-CN" altLang="en-US" dirty="0"/>
          </a:p>
        </p:txBody>
      </p:sp>
      <p:sp>
        <p:nvSpPr>
          <p:cNvPr id="3" name="内容占位符 2"/>
          <p:cNvSpPr>
            <a:spLocks noGrp="1"/>
          </p:cNvSpPr>
          <p:nvPr>
            <p:ph idx="1"/>
          </p:nvPr>
        </p:nvSpPr>
        <p:spPr>
          <a:xfrm>
            <a:off x="487822" y="942764"/>
            <a:ext cx="10515599" cy="4807587"/>
          </a:xfrm>
        </p:spPr>
        <p:txBody>
          <a:bodyPr>
            <a:noAutofit/>
          </a:bodyPr>
          <a:lstStyle/>
          <a:p>
            <a:r>
              <a:rPr lang="zh-CN" altLang="en-US" sz="2200" dirty="0"/>
              <a:t>乘法运算电路会溢出吗？</a:t>
            </a:r>
            <a:endParaRPr lang="en-US" altLang="zh-CN" sz="2200" dirty="0"/>
          </a:p>
          <a:p>
            <a:r>
              <a:rPr lang="zh-CN" altLang="en-US" sz="2200" dirty="0">
                <a:solidFill>
                  <a:srgbClr val="FF0000"/>
                </a:solidFill>
              </a:rPr>
              <a:t>硬件</a:t>
            </a:r>
            <a:r>
              <a:rPr lang="zh-CN" altLang="en-US" sz="2200" dirty="0"/>
              <a:t>保留</a:t>
            </a:r>
            <a:r>
              <a:rPr lang="en-US" altLang="zh-CN" sz="2200" dirty="0"/>
              <a:t>2n</a:t>
            </a:r>
            <a:r>
              <a:rPr lang="zh-CN" altLang="en-US" sz="2200" dirty="0"/>
              <a:t>位乘积，就结果而言是不会溢出的</a:t>
            </a:r>
            <a:endParaRPr lang="zh-CN" altLang="en-US" sz="2200" dirty="0"/>
          </a:p>
          <a:p>
            <a:r>
              <a:rPr lang="zh-CN" altLang="en-US" sz="2200" dirty="0"/>
              <a:t>乘法指令的操作数长度为</a:t>
            </a:r>
            <a:r>
              <a:rPr lang="en-US" altLang="zh-CN" sz="2200" dirty="0">
                <a:solidFill>
                  <a:srgbClr val="FF0000"/>
                </a:solidFill>
              </a:rPr>
              <a:t>n</a:t>
            </a:r>
            <a:r>
              <a:rPr lang="en-US" altLang="zh-CN" sz="2200" dirty="0"/>
              <a:t>,</a:t>
            </a:r>
            <a:r>
              <a:rPr lang="zh-CN" altLang="en-US" sz="2200" dirty="0"/>
              <a:t>而乘积长度为</a:t>
            </a:r>
            <a:r>
              <a:rPr lang="en-US" altLang="zh-CN" sz="2200" dirty="0">
                <a:solidFill>
                  <a:srgbClr val="FF0000"/>
                </a:solidFill>
              </a:rPr>
              <a:t>2n</a:t>
            </a:r>
            <a:endParaRPr lang="zh-CN" altLang="en-US" sz="2200" dirty="0"/>
          </a:p>
          <a:p>
            <a:pPr lvl="1"/>
            <a:r>
              <a:rPr lang="en-US" altLang="zh-CN" sz="2200" dirty="0"/>
              <a:t>IA-32</a:t>
            </a:r>
            <a:r>
              <a:rPr lang="zh-CN" altLang="en-US" sz="2200" dirty="0"/>
              <a:t>中</a:t>
            </a:r>
            <a:endParaRPr lang="en-US" altLang="zh-CN" sz="2200" dirty="0"/>
          </a:p>
          <a:p>
            <a:pPr lvl="2"/>
            <a:r>
              <a:rPr lang="en-US" altLang="zh-CN" sz="2200" dirty="0"/>
              <a:t>  8</a:t>
            </a:r>
            <a:r>
              <a:rPr lang="zh-CN" altLang="en-US" sz="2200" dirty="0"/>
              <a:t>位</a:t>
            </a:r>
            <a:r>
              <a:rPr lang="en-US" altLang="zh-CN" sz="2200" dirty="0"/>
              <a:t>*  8</a:t>
            </a:r>
            <a:r>
              <a:rPr lang="zh-CN" altLang="en-US" sz="2200" dirty="0"/>
              <a:t>位的乘积存放在</a:t>
            </a:r>
            <a:r>
              <a:rPr lang="en-US" altLang="zh-CN" sz="2200" dirty="0"/>
              <a:t>AX</a:t>
            </a:r>
            <a:r>
              <a:rPr lang="zh-CN" altLang="en-US" sz="2200" dirty="0"/>
              <a:t>（</a:t>
            </a:r>
            <a:r>
              <a:rPr lang="en-US" altLang="zh-CN" sz="2200" dirty="0"/>
              <a:t>16</a:t>
            </a:r>
            <a:r>
              <a:rPr lang="zh-CN" altLang="en-US" sz="2200" dirty="0"/>
              <a:t>位）</a:t>
            </a:r>
            <a:endParaRPr lang="en-US" altLang="zh-CN" sz="2200" dirty="0"/>
          </a:p>
          <a:p>
            <a:pPr lvl="2"/>
            <a:r>
              <a:rPr lang="en-US" altLang="zh-CN" sz="2200" dirty="0"/>
              <a:t>16</a:t>
            </a:r>
            <a:r>
              <a:rPr lang="zh-CN" altLang="en-US" sz="2200" dirty="0"/>
              <a:t>位</a:t>
            </a:r>
            <a:r>
              <a:rPr lang="en-US" altLang="zh-CN" sz="2200" dirty="0"/>
              <a:t>*16</a:t>
            </a:r>
            <a:r>
              <a:rPr lang="zh-CN" altLang="en-US" sz="2200" dirty="0"/>
              <a:t>位的乘积存放在</a:t>
            </a:r>
            <a:r>
              <a:rPr lang="en-US" altLang="zh-CN" sz="2200" dirty="0"/>
              <a:t>DX-AX</a:t>
            </a:r>
            <a:r>
              <a:rPr lang="zh-CN" altLang="en-US" sz="2200" dirty="0"/>
              <a:t>（</a:t>
            </a:r>
            <a:r>
              <a:rPr lang="en-US" altLang="zh-CN" sz="2200" dirty="0"/>
              <a:t>32</a:t>
            </a:r>
            <a:r>
              <a:rPr lang="zh-CN" altLang="en-US" sz="2200" dirty="0"/>
              <a:t>位）</a:t>
            </a:r>
            <a:r>
              <a:rPr lang="en-US" altLang="zh-CN" sz="2200" dirty="0"/>
              <a:t>   </a:t>
            </a:r>
            <a:endParaRPr lang="en-US" altLang="zh-CN" sz="2200" dirty="0"/>
          </a:p>
          <a:p>
            <a:pPr lvl="2"/>
            <a:r>
              <a:rPr lang="en-US" altLang="zh-CN" sz="2200" dirty="0"/>
              <a:t>32</a:t>
            </a:r>
            <a:r>
              <a:rPr lang="zh-CN" altLang="en-US" sz="2200" dirty="0"/>
              <a:t>位</a:t>
            </a:r>
            <a:r>
              <a:rPr lang="en-US" altLang="zh-CN" sz="2200" dirty="0"/>
              <a:t>*32</a:t>
            </a:r>
            <a:r>
              <a:rPr lang="zh-CN" altLang="en-US" sz="2200" dirty="0"/>
              <a:t>位的乘积存放在</a:t>
            </a:r>
            <a:r>
              <a:rPr lang="en-US" altLang="zh-CN" sz="2200" dirty="0"/>
              <a:t>EDX-EAX </a:t>
            </a:r>
            <a:r>
              <a:rPr lang="zh-CN" altLang="en-US" sz="2200" dirty="0"/>
              <a:t>（</a:t>
            </a:r>
            <a:r>
              <a:rPr lang="en-US" altLang="zh-CN" sz="2200" dirty="0"/>
              <a:t>64</a:t>
            </a:r>
            <a:r>
              <a:rPr lang="zh-CN" altLang="en-US" sz="2200" dirty="0"/>
              <a:t>位）</a:t>
            </a:r>
            <a:endParaRPr lang="en-US" altLang="zh-CN" sz="2200" dirty="0"/>
          </a:p>
          <a:p>
            <a:pPr lvl="1"/>
            <a:r>
              <a:rPr lang="en-US" altLang="zh-CN" sz="2200" dirty="0"/>
              <a:t>MIPS</a:t>
            </a:r>
            <a:r>
              <a:rPr lang="zh-CN" altLang="en-US" sz="2200" dirty="0"/>
              <a:t>中</a:t>
            </a:r>
            <a:r>
              <a:rPr lang="en-US" altLang="zh-CN" sz="2200" dirty="0"/>
              <a:t>32</a:t>
            </a:r>
            <a:r>
              <a:rPr lang="zh-CN" altLang="en-US" sz="2200" dirty="0"/>
              <a:t>位乘法运算的</a:t>
            </a:r>
            <a:r>
              <a:rPr lang="en-US" altLang="zh-CN" sz="2200" dirty="0"/>
              <a:t>64</a:t>
            </a:r>
            <a:r>
              <a:rPr lang="zh-CN" altLang="en-US" sz="2200" dirty="0"/>
              <a:t>位乘积存放在寄存器</a:t>
            </a:r>
            <a:r>
              <a:rPr lang="en-US" altLang="zh-CN" sz="2200" b="1" dirty="0"/>
              <a:t>Hi</a:t>
            </a:r>
            <a:r>
              <a:rPr lang="zh-CN" altLang="en-US" sz="2200" dirty="0"/>
              <a:t>和</a:t>
            </a:r>
            <a:r>
              <a:rPr lang="en-US" altLang="zh-CN" sz="2200" b="1" dirty="0"/>
              <a:t>Lo</a:t>
            </a:r>
            <a:r>
              <a:rPr lang="zh-CN" altLang="en-US" sz="2200" dirty="0"/>
              <a:t>中</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500"/>
                                        <p:tgtEl>
                                          <p:spTgt spid="3">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高级语言中整数乘法会溢出吗？</a:t>
            </a:r>
            <a:r>
              <a:rPr lang="zh-CN" altLang="en-US" sz="2400" dirty="0"/>
              <a:t> </a:t>
            </a:r>
            <a:endParaRPr lang="zh-CN" altLang="en-US" dirty="0"/>
          </a:p>
        </p:txBody>
      </p:sp>
      <p:sp>
        <p:nvSpPr>
          <p:cNvPr id="3" name="内容占位符 2"/>
          <p:cNvSpPr>
            <a:spLocks noGrp="1"/>
          </p:cNvSpPr>
          <p:nvPr>
            <p:ph idx="1"/>
          </p:nvPr>
        </p:nvSpPr>
        <p:spPr/>
        <p:txBody>
          <a:bodyPr>
            <a:normAutofit/>
          </a:bodyPr>
          <a:lstStyle/>
          <a:p>
            <a:pPr marL="469900" lvl="1" indent="0">
              <a:lnSpc>
                <a:spcPct val="130000"/>
              </a:lnSpc>
              <a:buNone/>
            </a:pPr>
            <a:r>
              <a:rPr lang="en-US" altLang="zh-CN" sz="2400"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sz="2400" b="1" dirty="0">
                <a:solidFill>
                  <a:srgbClr val="0000A0"/>
                </a:solidFill>
                <a:latin typeface="Courier New" panose="02070309020205020404"/>
                <a:ea typeface="宋体" panose="02010600030101010101" pitchFamily="2" charset="-122"/>
                <a:cs typeface="Times New Roman" panose="02020603050405020304"/>
              </a:rPr>
              <a:t> </a:t>
            </a:r>
            <a:r>
              <a:rPr lang="en-US" altLang="zh-CN" sz="2400" b="1" dirty="0" err="1">
                <a:solidFill>
                  <a:srgbClr val="000000"/>
                </a:solidFill>
                <a:latin typeface="Courier New" panose="02070309020205020404"/>
                <a:ea typeface="宋体" panose="02010600030101010101" pitchFamily="2" charset="-122"/>
                <a:cs typeface="Times New Roman" panose="02020603050405020304"/>
              </a:rPr>
              <a:t>mul</a:t>
            </a:r>
            <a:r>
              <a:rPr lang="en-US" altLang="zh-CN" sz="2400" b="1" dirty="0">
                <a:solidFill>
                  <a:srgbClr val="FF0000"/>
                </a:solidFill>
                <a:latin typeface="Courier New" panose="02070309020205020404"/>
                <a:ea typeface="宋体" panose="02010600030101010101" pitchFamily="2" charset="-122"/>
                <a:cs typeface="Times New Roman" panose="02020603050405020304"/>
              </a:rPr>
              <a:t>(</a:t>
            </a:r>
            <a:r>
              <a:rPr lang="en-US" altLang="zh-CN" sz="2400" b="1" dirty="0">
                <a:solidFill>
                  <a:srgbClr val="0000A0"/>
                </a:solidFill>
                <a:latin typeface="Courier New" panose="02070309020205020404"/>
                <a:ea typeface="宋体" panose="02010600030101010101" pitchFamily="2" charset="-122"/>
                <a:cs typeface="Times New Roman" panose="02020603050405020304"/>
              </a:rPr>
              <a:t>int </a:t>
            </a:r>
            <a:r>
              <a:rPr lang="en-US" altLang="zh-CN" sz="2400" b="1" dirty="0">
                <a:solidFill>
                  <a:srgbClr val="000000"/>
                </a:solidFill>
                <a:latin typeface="Courier New" panose="02070309020205020404"/>
                <a:ea typeface="宋体" panose="02010600030101010101" pitchFamily="2" charset="-122"/>
                <a:cs typeface="Times New Roman" panose="02020603050405020304"/>
              </a:rPr>
              <a:t>x</a:t>
            </a:r>
            <a:r>
              <a:rPr lang="en-US" altLang="zh-CN" sz="2400" b="1" dirty="0">
                <a:solidFill>
                  <a:srgbClr val="FF0000"/>
                </a:solidFill>
                <a:latin typeface="Courier New" panose="02070309020205020404"/>
                <a:ea typeface="宋体" panose="02010600030101010101" pitchFamily="2" charset="-122"/>
                <a:cs typeface="Times New Roman" panose="02020603050405020304"/>
              </a:rPr>
              <a:t>, </a:t>
            </a:r>
            <a:r>
              <a:rPr lang="en-US" altLang="zh-CN" sz="2400" b="1" dirty="0">
                <a:solidFill>
                  <a:srgbClr val="0000A0"/>
                </a:solidFill>
                <a:latin typeface="Courier New" panose="02070309020205020404"/>
                <a:ea typeface="宋体" panose="02010600030101010101" pitchFamily="2" charset="-122"/>
                <a:cs typeface="Times New Roman" panose="02020603050405020304"/>
              </a:rPr>
              <a:t>int </a:t>
            </a:r>
            <a:r>
              <a:rPr lang="en-US" altLang="zh-CN" sz="2400" b="1" dirty="0">
                <a:solidFill>
                  <a:srgbClr val="000000"/>
                </a:solidFill>
                <a:latin typeface="Courier New" panose="02070309020205020404"/>
                <a:ea typeface="宋体" panose="02010600030101010101" pitchFamily="2" charset="-122"/>
                <a:cs typeface="Times New Roman" panose="02020603050405020304"/>
              </a:rPr>
              <a:t>y</a:t>
            </a:r>
            <a:r>
              <a:rPr lang="en-US" altLang="zh-CN" sz="24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pPr marL="469900" lvl="1" indent="0">
              <a:lnSpc>
                <a:spcPct val="130000"/>
              </a:lnSpc>
              <a:buNone/>
            </a:pPr>
            <a:r>
              <a:rPr lang="en-US" altLang="zh-CN" sz="24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pPr marL="469900" lvl="1" indent="0">
              <a:lnSpc>
                <a:spcPct val="130000"/>
              </a:lnSpc>
              <a:buNone/>
            </a:pPr>
            <a:r>
              <a:rPr lang="en-US" altLang="zh-CN" sz="2400" b="1" dirty="0">
                <a:solidFill>
                  <a:srgbClr val="FF0000"/>
                </a:solidFill>
                <a:latin typeface="Courier New" panose="02070309020205020404"/>
                <a:ea typeface="宋体" panose="02010600030101010101" pitchFamily="2" charset="-122"/>
                <a:cs typeface="Times New Roman" panose="02020603050405020304"/>
              </a:rPr>
              <a:t>    </a:t>
            </a:r>
            <a:r>
              <a:rPr lang="en-US" altLang="zh-CN" sz="2400" b="1" dirty="0">
                <a:solidFill>
                  <a:srgbClr val="0000A0"/>
                </a:solidFill>
                <a:latin typeface="Courier New" panose="02070309020205020404"/>
                <a:ea typeface="宋体" panose="02010600030101010101" pitchFamily="2" charset="-122"/>
                <a:cs typeface="Times New Roman" panose="02020603050405020304"/>
              </a:rPr>
              <a:t>int </a:t>
            </a:r>
            <a:r>
              <a:rPr lang="en-US" altLang="zh-CN" sz="2400" b="1" dirty="0">
                <a:solidFill>
                  <a:srgbClr val="000000"/>
                </a:solidFill>
                <a:latin typeface="Courier New" panose="02070309020205020404"/>
                <a:ea typeface="宋体" panose="02010600030101010101" pitchFamily="2" charset="-122"/>
                <a:cs typeface="Times New Roman" panose="02020603050405020304"/>
              </a:rPr>
              <a:t>z</a:t>
            </a:r>
            <a:r>
              <a:rPr lang="en-US" altLang="zh-CN" sz="2400" b="1" dirty="0">
                <a:solidFill>
                  <a:srgbClr val="FF0000"/>
                </a:solidFill>
                <a:latin typeface="Courier New" panose="02070309020205020404"/>
                <a:ea typeface="宋体" panose="02010600030101010101" pitchFamily="2" charset="-122"/>
                <a:cs typeface="Times New Roman" panose="02020603050405020304"/>
              </a:rPr>
              <a:t>=</a:t>
            </a:r>
            <a:r>
              <a:rPr lang="en-US" altLang="zh-CN" sz="2400" b="1" dirty="0">
                <a:solidFill>
                  <a:srgbClr val="000000"/>
                </a:solidFill>
                <a:latin typeface="Courier New" panose="02070309020205020404"/>
                <a:ea typeface="宋体" panose="02010600030101010101" pitchFamily="2" charset="-122"/>
                <a:cs typeface="Times New Roman" panose="02020603050405020304"/>
              </a:rPr>
              <a:t>x</a:t>
            </a:r>
            <a:r>
              <a:rPr lang="en-US" altLang="zh-CN" sz="2400" b="1" dirty="0">
                <a:solidFill>
                  <a:srgbClr val="FF0000"/>
                </a:solidFill>
                <a:latin typeface="Courier New" panose="02070309020205020404"/>
                <a:ea typeface="宋体" panose="02010600030101010101" pitchFamily="2" charset="-122"/>
                <a:cs typeface="Times New Roman" panose="02020603050405020304"/>
              </a:rPr>
              <a:t>*</a:t>
            </a:r>
            <a:r>
              <a:rPr lang="en-US" altLang="zh-CN" sz="2400" b="1" dirty="0">
                <a:solidFill>
                  <a:srgbClr val="000000"/>
                </a:solidFill>
                <a:latin typeface="Courier New" panose="02070309020205020404"/>
                <a:ea typeface="宋体" panose="02010600030101010101" pitchFamily="2" charset="-122"/>
                <a:cs typeface="Times New Roman" panose="02020603050405020304"/>
              </a:rPr>
              <a:t>y</a:t>
            </a:r>
            <a:r>
              <a:rPr lang="en-US" altLang="zh-CN" sz="24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pPr marL="469900" lvl="1" indent="0">
              <a:lnSpc>
                <a:spcPct val="130000"/>
              </a:lnSpc>
              <a:buNone/>
            </a:pPr>
            <a:r>
              <a:rPr lang="en-US" altLang="zh-CN" sz="2400" b="1" dirty="0">
                <a:solidFill>
                  <a:srgbClr val="FF0000"/>
                </a:solidFill>
                <a:latin typeface="Courier New" panose="02070309020205020404"/>
                <a:ea typeface="宋体" panose="02010600030101010101" pitchFamily="2" charset="-122"/>
                <a:cs typeface="Times New Roman" panose="02020603050405020304"/>
              </a:rPr>
              <a:t>    </a:t>
            </a:r>
            <a:r>
              <a:rPr lang="en-US" altLang="zh-CN" sz="2400" b="1" dirty="0">
                <a:solidFill>
                  <a:srgbClr val="0000A0"/>
                </a:solidFill>
                <a:latin typeface="Courier New" panose="02070309020205020404"/>
                <a:ea typeface="宋体" panose="02010600030101010101" pitchFamily="2" charset="-122"/>
                <a:cs typeface="Times New Roman" panose="02020603050405020304"/>
              </a:rPr>
              <a:t>return </a:t>
            </a:r>
            <a:r>
              <a:rPr lang="en-US" altLang="zh-CN" sz="2400" b="1" dirty="0">
                <a:solidFill>
                  <a:srgbClr val="000000"/>
                </a:solidFill>
                <a:latin typeface="Courier New" panose="02070309020205020404"/>
                <a:ea typeface="宋体" panose="02010600030101010101" pitchFamily="2" charset="-122"/>
                <a:cs typeface="Times New Roman" panose="02020603050405020304"/>
              </a:rPr>
              <a:t>z</a:t>
            </a:r>
            <a:r>
              <a:rPr lang="en-US" altLang="zh-CN" sz="24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pPr marL="469900" lvl="1" indent="0">
              <a:lnSpc>
                <a:spcPct val="130000"/>
              </a:lnSpc>
              <a:buNone/>
            </a:pPr>
            <a:r>
              <a:rPr lang="en-US" altLang="zh-CN" sz="24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dirty="0"/>
              <a:t>C</a:t>
            </a:r>
            <a:r>
              <a:rPr lang="zh-CN" altLang="en-US" dirty="0"/>
              <a:t>语言中的乘法运算有可能发生溢出！</a:t>
            </a:r>
            <a:endParaRPr lang="en-US" altLang="zh-CN" dirty="0"/>
          </a:p>
          <a:p>
            <a:r>
              <a:rPr lang="zh-CN" altLang="en-US" dirty="0"/>
              <a:t>如何判断乘积是否溢出？</a:t>
            </a:r>
            <a:endParaRPr lang="en-US" altLang="zh-CN" dirty="0"/>
          </a:p>
          <a:p>
            <a:endParaRPr lang="en-US" altLang="zh-CN" sz="2200" b="1" dirty="0">
              <a:solidFill>
                <a:srgbClr val="CC3300"/>
              </a:solidFill>
            </a:endParaRPr>
          </a:p>
          <a:p>
            <a:pPr marL="457200" lvl="1" indent="0">
              <a:spcBef>
                <a:spcPct val="35000"/>
              </a:spcBef>
              <a:buNone/>
            </a:pPr>
            <a:endParaRPr lang="en-US" altLang="zh-CN" sz="2400" b="1" dirty="0">
              <a:solidFill>
                <a:srgbClr val="008000"/>
              </a:solidFill>
            </a:endParaRPr>
          </a:p>
          <a:p>
            <a:pPr lvl="1"/>
            <a:endParaRPr lang="zh-CN" altLang="en-US" sz="2400" dirty="0"/>
          </a:p>
          <a:p>
            <a:endParaRPr lang="zh-CN" altLang="en-US" dirty="0"/>
          </a:p>
          <a:p>
            <a:endParaRPr lang="zh-CN" altLang="en-US" dirty="0"/>
          </a:p>
        </p:txBody>
      </p:sp>
      <p:sp>
        <p:nvSpPr>
          <p:cNvPr id="4" name="Text Box 5"/>
          <p:cNvSpPr txBox="1">
            <a:spLocks noChangeArrowheads="1"/>
          </p:cNvSpPr>
          <p:nvPr/>
        </p:nvSpPr>
        <p:spPr bwMode="auto">
          <a:xfrm>
            <a:off x="5607749" y="2000602"/>
            <a:ext cx="561796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50000"/>
              </a:spcBef>
            </a:pPr>
            <a:r>
              <a:rPr lang="en-US" altLang="zh-CN" sz="2000" b="1" dirty="0">
                <a:solidFill>
                  <a:schemeClr val="bg1">
                    <a:lumMod val="50000"/>
                  </a:schemeClr>
                </a:solidFill>
                <a:latin typeface="微软雅黑" panose="020B0503020204020204" pitchFamily="34" charset="-122"/>
                <a:ea typeface="微软雅黑" panose="020B0503020204020204" pitchFamily="34" charset="-122"/>
              </a:rPr>
              <a:t>x*y </a:t>
            </a: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被转换为乘法指令</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40000"/>
              </a:lnSpc>
              <a:spcBef>
                <a:spcPct val="50000"/>
              </a:spcBef>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运算电路得到</a:t>
            </a:r>
            <a:r>
              <a:rPr lang="en-US" altLang="zh-CN" sz="2000" b="1" dirty="0">
                <a:solidFill>
                  <a:schemeClr val="bg1">
                    <a:lumMod val="50000"/>
                  </a:schemeClr>
                </a:solidFill>
                <a:latin typeface="微软雅黑" panose="020B0503020204020204" pitchFamily="34" charset="-122"/>
                <a:ea typeface="微软雅黑" panose="020B0503020204020204" pitchFamily="34" charset="-122"/>
              </a:rPr>
              <a:t>64</a:t>
            </a: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位乘积，只取低</a:t>
            </a:r>
            <a:r>
              <a:rPr lang="en-US" altLang="zh-CN" sz="2000" b="1" dirty="0">
                <a:solidFill>
                  <a:schemeClr val="bg1">
                    <a:lumMod val="50000"/>
                  </a:schemeClr>
                </a:solidFill>
                <a:latin typeface="微软雅黑" panose="020B0503020204020204" pitchFamily="34" charset="-122"/>
                <a:ea typeface="微软雅黑" panose="020B0503020204020204" pitchFamily="34" charset="-122"/>
              </a:rPr>
              <a:t>32</a:t>
            </a: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位赋给</a:t>
            </a:r>
            <a:r>
              <a:rPr lang="en-US" altLang="zh-CN" sz="2000" b="1" dirty="0">
                <a:solidFill>
                  <a:schemeClr val="bg1">
                    <a:lumMod val="50000"/>
                  </a:schemeClr>
                </a:solidFill>
                <a:latin typeface="微软雅黑" panose="020B0503020204020204" pitchFamily="34" charset="-122"/>
                <a:ea typeface="微软雅黑" panose="020B0503020204020204" pitchFamily="34" charset="-122"/>
              </a:rPr>
              <a:t>z</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left)">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4003166" cy="617641"/>
          </a:xfrm>
        </p:spPr>
        <p:txBody>
          <a:bodyPr/>
          <a:lstStyle/>
          <a:p>
            <a:r>
              <a:rPr lang="zh-CN" altLang="en-US" dirty="0"/>
              <a:t>定点数乘法溢出判断</a:t>
            </a:r>
            <a:endParaRPr lang="zh-CN" altLang="en-US" dirty="0"/>
          </a:p>
        </p:txBody>
      </p:sp>
      <p:sp>
        <p:nvSpPr>
          <p:cNvPr id="3" name="内容占位符 2"/>
          <p:cNvSpPr>
            <a:spLocks noGrp="1"/>
          </p:cNvSpPr>
          <p:nvPr>
            <p:ph idx="1"/>
          </p:nvPr>
        </p:nvSpPr>
        <p:spPr>
          <a:xfrm>
            <a:off x="487822" y="3764797"/>
            <a:ext cx="11193895" cy="2800390"/>
          </a:xfrm>
        </p:spPr>
        <p:txBody>
          <a:bodyPr>
            <a:normAutofit fontScale="85000" lnSpcReduction="10000"/>
          </a:bodyPr>
          <a:lstStyle/>
          <a:p>
            <a:pPr>
              <a:spcBef>
                <a:spcPct val="50000"/>
              </a:spcBef>
            </a:pPr>
            <a:r>
              <a:rPr lang="zh-CN" altLang="en-US" dirty="0">
                <a:solidFill>
                  <a:srgbClr val="C00000"/>
                </a:solidFill>
              </a:rPr>
              <a:t>指令</a:t>
            </a:r>
            <a:r>
              <a:rPr lang="zh-CN" altLang="en-US" dirty="0">
                <a:solidFill>
                  <a:srgbClr val="FF0000"/>
                </a:solidFill>
              </a:rPr>
              <a:t>：</a:t>
            </a:r>
            <a:r>
              <a:rPr lang="zh-CN" altLang="en-US" dirty="0"/>
              <a:t>分</a:t>
            </a:r>
            <a:r>
              <a:rPr lang="zh-CN" altLang="en-US" dirty="0">
                <a:solidFill>
                  <a:srgbClr val="C00000"/>
                </a:solidFill>
              </a:rPr>
              <a:t>无符号</a:t>
            </a:r>
            <a:r>
              <a:rPr lang="zh-CN" altLang="en-US" dirty="0"/>
              <a:t>数乘指令、</a:t>
            </a:r>
            <a:r>
              <a:rPr lang="zh-CN" altLang="en-US" dirty="0">
                <a:solidFill>
                  <a:srgbClr val="C00000"/>
                </a:solidFill>
              </a:rPr>
              <a:t>带符号</a:t>
            </a:r>
            <a:r>
              <a:rPr lang="zh-CN" altLang="en-US" dirty="0"/>
              <a:t>整数乘指令</a:t>
            </a:r>
            <a:endParaRPr lang="en-US" altLang="zh-CN" dirty="0"/>
          </a:p>
          <a:p>
            <a:pPr>
              <a:lnSpc>
                <a:spcPct val="150000"/>
              </a:lnSpc>
              <a:spcBef>
                <a:spcPct val="50000"/>
              </a:spcBef>
            </a:pPr>
            <a:r>
              <a:rPr lang="zh-CN" altLang="en-US" dirty="0"/>
              <a:t>无符号：若</a:t>
            </a:r>
            <a:r>
              <a:rPr lang="en-US" altLang="zh-CN" dirty="0" err="1"/>
              <a:t>P</a:t>
            </a:r>
            <a:r>
              <a:rPr lang="en-US" altLang="zh-CN" baseline="-25000" dirty="0" err="1"/>
              <a:t>uh</a:t>
            </a:r>
            <a:r>
              <a:rPr lang="en-US" altLang="zh-CN" dirty="0"/>
              <a:t>=0</a:t>
            </a:r>
            <a:r>
              <a:rPr lang="zh-CN" altLang="en-US" dirty="0"/>
              <a:t>，则不溢出</a:t>
            </a:r>
            <a:endParaRPr lang="zh-CN" altLang="en-US" dirty="0"/>
          </a:p>
          <a:p>
            <a:pPr>
              <a:lnSpc>
                <a:spcPct val="150000"/>
              </a:lnSpc>
              <a:spcBef>
                <a:spcPct val="50000"/>
              </a:spcBef>
            </a:pPr>
            <a:r>
              <a:rPr lang="zh-CN" altLang="en-US" dirty="0"/>
              <a:t>带符号：若</a:t>
            </a:r>
            <a:r>
              <a:rPr lang="en-US" altLang="zh-CN" dirty="0" err="1"/>
              <a:t>P</a:t>
            </a:r>
            <a:r>
              <a:rPr lang="en-US" altLang="zh-CN" baseline="-25000" dirty="0" err="1"/>
              <a:t>sh</a:t>
            </a:r>
            <a:r>
              <a:rPr lang="zh-CN" altLang="en-US" dirty="0"/>
              <a:t>每位都等于</a:t>
            </a:r>
            <a:r>
              <a:rPr lang="en-US" altLang="zh-CN" dirty="0"/>
              <a:t>P</a:t>
            </a:r>
            <a:r>
              <a:rPr lang="en-US" altLang="zh-CN" baseline="-25000" dirty="0"/>
              <a:t>s</a:t>
            </a:r>
            <a:r>
              <a:rPr lang="zh-CN" altLang="en-US" dirty="0"/>
              <a:t>的最高位（即均为符号位），则不溢出</a:t>
            </a:r>
            <a:endParaRPr lang="en-US" altLang="zh-CN" dirty="0"/>
          </a:p>
          <a:p>
            <a:pPr>
              <a:spcBef>
                <a:spcPct val="50000"/>
              </a:spcBef>
            </a:pPr>
            <a:r>
              <a:rPr lang="zh-CN" altLang="en-US" dirty="0"/>
              <a:t>乘法指令可生成溢出标志，高级语言</a:t>
            </a:r>
            <a:r>
              <a:rPr lang="zh-CN" altLang="en-US" dirty="0">
                <a:solidFill>
                  <a:srgbClr val="C00000"/>
                </a:solidFill>
              </a:rPr>
              <a:t>编译器</a:t>
            </a:r>
            <a:r>
              <a:rPr lang="zh-CN" altLang="en-US" dirty="0"/>
              <a:t>使用标志位或乘积高</a:t>
            </a:r>
            <a:r>
              <a:rPr lang="en-US" altLang="zh-CN" dirty="0"/>
              <a:t>n</a:t>
            </a:r>
            <a:r>
              <a:rPr lang="zh-CN" altLang="en-US" dirty="0"/>
              <a:t>位来判断是否溢出</a:t>
            </a:r>
            <a:endParaRPr lang="zh-CN" altLang="en-US" dirty="0"/>
          </a:p>
        </p:txBody>
      </p:sp>
      <p:grpSp>
        <p:nvGrpSpPr>
          <p:cNvPr id="4" name="组合 3"/>
          <p:cNvGrpSpPr/>
          <p:nvPr/>
        </p:nvGrpSpPr>
        <p:grpSpPr>
          <a:xfrm>
            <a:off x="1393411" y="1025749"/>
            <a:ext cx="3996102" cy="2438400"/>
            <a:chOff x="-324214" y="4321175"/>
            <a:chExt cx="3996102" cy="2438400"/>
          </a:xfrm>
        </p:grpSpPr>
        <p:sp>
          <p:nvSpPr>
            <p:cNvPr id="5" name="Text Box 5"/>
            <p:cNvSpPr txBox="1">
              <a:spLocks noChangeArrowheads="1"/>
            </p:cNvSpPr>
            <p:nvPr/>
          </p:nvSpPr>
          <p:spPr bwMode="auto">
            <a:xfrm>
              <a:off x="1422400" y="5313363"/>
              <a:ext cx="2116138" cy="466725"/>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dirty="0">
                  <a:solidFill>
                    <a:srgbClr val="0033CC"/>
                  </a:solidFill>
                  <a:latin typeface="Consolas" panose="020B0609020204030204" pitchFamily="49" charset="0"/>
                  <a:ea typeface="微软雅黑" panose="020B0503020204020204" pitchFamily="34" charset="-122"/>
                </a:rPr>
                <a:t>无符号</a:t>
              </a:r>
              <a:r>
                <a:rPr lang="zh-CN" altLang="en-US" sz="2000" b="1" dirty="0">
                  <a:solidFill>
                    <a:srgbClr val="000000"/>
                  </a:solidFill>
                  <a:latin typeface="Consolas" panose="020B0609020204030204" pitchFamily="49" charset="0"/>
                  <a:ea typeface="微软雅黑" panose="020B0503020204020204" pitchFamily="34" charset="-122"/>
                </a:rPr>
                <a:t>乘法器</a:t>
              </a:r>
              <a:r>
                <a:rPr lang="zh-CN" altLang="en-US" sz="1600" dirty="0">
                  <a:solidFill>
                    <a:srgbClr val="000000"/>
                  </a:solidFill>
                  <a:latin typeface="Consolas" panose="020B0609020204030204" pitchFamily="49" charset="0"/>
                </a:rPr>
                <a:t> </a:t>
              </a:r>
              <a:endParaRPr lang="zh-CN" altLang="en-US" sz="1600" dirty="0">
                <a:solidFill>
                  <a:srgbClr val="000000"/>
                </a:solidFill>
                <a:latin typeface="Consolas" panose="020B0609020204030204" pitchFamily="49" charset="0"/>
              </a:endParaRPr>
            </a:p>
          </p:txBody>
        </p:sp>
        <p:sp>
          <p:nvSpPr>
            <p:cNvPr id="6" name="Line 6"/>
            <p:cNvSpPr>
              <a:spLocks noChangeShapeType="1"/>
            </p:cNvSpPr>
            <p:nvPr/>
          </p:nvSpPr>
          <p:spPr bwMode="auto">
            <a:xfrm flipV="1">
              <a:off x="1828006" y="5780088"/>
              <a:ext cx="0" cy="585788"/>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dirty="0">
                <a:solidFill>
                  <a:srgbClr val="000000"/>
                </a:solidFill>
                <a:latin typeface="Consolas" panose="020B0609020204030204" pitchFamily="49" charset="0"/>
                <a:ea typeface="宋体" panose="02010600030101010101" pitchFamily="2" charset="-122"/>
              </a:endParaRPr>
            </a:p>
          </p:txBody>
        </p:sp>
        <p:sp>
          <p:nvSpPr>
            <p:cNvPr id="7" name="Line 7"/>
            <p:cNvSpPr>
              <a:spLocks noChangeShapeType="1"/>
            </p:cNvSpPr>
            <p:nvPr/>
          </p:nvSpPr>
          <p:spPr bwMode="auto">
            <a:xfrm flipV="1">
              <a:off x="3087688" y="5788819"/>
              <a:ext cx="0" cy="585788"/>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8" name="Line 8"/>
            <p:cNvSpPr>
              <a:spLocks noChangeShapeType="1"/>
            </p:cNvSpPr>
            <p:nvPr/>
          </p:nvSpPr>
          <p:spPr bwMode="auto">
            <a:xfrm flipV="1">
              <a:off x="2143125" y="4727575"/>
              <a:ext cx="0" cy="585788"/>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9" name="Line 9"/>
            <p:cNvSpPr>
              <a:spLocks noChangeShapeType="1"/>
            </p:cNvSpPr>
            <p:nvPr/>
          </p:nvSpPr>
          <p:spPr bwMode="auto">
            <a:xfrm flipV="1">
              <a:off x="2727325" y="4727575"/>
              <a:ext cx="0" cy="585788"/>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10" name="Line 10"/>
            <p:cNvSpPr>
              <a:spLocks noChangeShapeType="1"/>
            </p:cNvSpPr>
            <p:nvPr/>
          </p:nvSpPr>
          <p:spPr bwMode="auto">
            <a:xfrm>
              <a:off x="1738313" y="6032500"/>
              <a:ext cx="179387" cy="904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11" name="Line 11"/>
            <p:cNvSpPr>
              <a:spLocks noChangeShapeType="1"/>
            </p:cNvSpPr>
            <p:nvPr/>
          </p:nvSpPr>
          <p:spPr bwMode="auto">
            <a:xfrm>
              <a:off x="2998788" y="6032500"/>
              <a:ext cx="179387" cy="904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12" name="Line 12"/>
            <p:cNvSpPr>
              <a:spLocks noChangeShapeType="1"/>
            </p:cNvSpPr>
            <p:nvPr/>
          </p:nvSpPr>
          <p:spPr bwMode="auto">
            <a:xfrm>
              <a:off x="2052638" y="4997450"/>
              <a:ext cx="179387" cy="904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13" name="Line 13"/>
            <p:cNvSpPr>
              <a:spLocks noChangeShapeType="1"/>
            </p:cNvSpPr>
            <p:nvPr/>
          </p:nvSpPr>
          <p:spPr bwMode="auto">
            <a:xfrm>
              <a:off x="2638425" y="5041900"/>
              <a:ext cx="179388" cy="904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14" name="Text Box 14"/>
            <p:cNvSpPr txBox="1">
              <a:spLocks noChangeArrowheads="1"/>
            </p:cNvSpPr>
            <p:nvPr/>
          </p:nvSpPr>
          <p:spPr bwMode="auto">
            <a:xfrm>
              <a:off x="1603375" y="629602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dirty="0">
                  <a:solidFill>
                    <a:srgbClr val="000000"/>
                  </a:solidFill>
                  <a:latin typeface="Consolas" panose="020B0609020204030204" pitchFamily="49" charset="0"/>
                  <a:ea typeface="微软雅黑" panose="020B0503020204020204" pitchFamily="34" charset="-122"/>
                </a:rPr>
                <a:t>X</a:t>
              </a:r>
              <a:r>
                <a:rPr lang="en-US" altLang="zh-CN" sz="2400" b="1" baseline="-25000" dirty="0">
                  <a:solidFill>
                    <a:srgbClr val="000000"/>
                  </a:solidFill>
                  <a:latin typeface="Consolas" panose="020B0609020204030204" pitchFamily="49" charset="0"/>
                  <a:ea typeface="微软雅黑" panose="020B0503020204020204" pitchFamily="34" charset="-122"/>
                </a:rPr>
                <a:t>u</a:t>
              </a:r>
              <a:endParaRPr lang="en-US" altLang="zh-CN" sz="2400" b="1" baseline="-25000" dirty="0">
                <a:solidFill>
                  <a:srgbClr val="000000"/>
                </a:solidFill>
                <a:latin typeface="Consolas" panose="020B0609020204030204" pitchFamily="49" charset="0"/>
                <a:ea typeface="微软雅黑" panose="020B0503020204020204" pitchFamily="34" charset="-122"/>
              </a:endParaRPr>
            </a:p>
          </p:txBody>
        </p:sp>
        <p:sp>
          <p:nvSpPr>
            <p:cNvPr id="15" name="Text Box 15"/>
            <p:cNvSpPr txBox="1">
              <a:spLocks noChangeArrowheads="1"/>
            </p:cNvSpPr>
            <p:nvPr/>
          </p:nvSpPr>
          <p:spPr bwMode="auto">
            <a:xfrm>
              <a:off x="2862263" y="63023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a:solidFill>
                    <a:srgbClr val="000000"/>
                  </a:solidFill>
                  <a:latin typeface="Consolas" panose="020B0609020204030204" pitchFamily="49" charset="0"/>
                  <a:ea typeface="微软雅黑" panose="020B0503020204020204" pitchFamily="34" charset="-122"/>
                </a:rPr>
                <a:t>Y</a:t>
              </a:r>
              <a:r>
                <a:rPr lang="en-US" altLang="zh-CN" sz="2400" b="1" baseline="-25000">
                  <a:solidFill>
                    <a:srgbClr val="000000"/>
                  </a:solidFill>
                  <a:latin typeface="Consolas" panose="020B0609020204030204" pitchFamily="49" charset="0"/>
                  <a:ea typeface="微软雅黑" panose="020B0503020204020204" pitchFamily="34" charset="-122"/>
                </a:rPr>
                <a:t>u</a:t>
              </a:r>
              <a:endParaRPr lang="en-US" altLang="zh-CN" sz="2400" b="1" baseline="-25000">
                <a:solidFill>
                  <a:srgbClr val="000000"/>
                </a:solidFill>
                <a:latin typeface="Consolas" panose="020B0609020204030204" pitchFamily="49" charset="0"/>
                <a:ea typeface="微软雅黑" panose="020B0503020204020204" pitchFamily="34" charset="-122"/>
              </a:endParaRPr>
            </a:p>
          </p:txBody>
        </p:sp>
        <p:sp>
          <p:nvSpPr>
            <p:cNvPr id="16" name="Text Box 16"/>
            <p:cNvSpPr txBox="1">
              <a:spLocks noChangeArrowheads="1"/>
            </p:cNvSpPr>
            <p:nvPr/>
          </p:nvSpPr>
          <p:spPr bwMode="auto">
            <a:xfrm>
              <a:off x="2547938" y="43227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dirty="0">
                  <a:solidFill>
                    <a:srgbClr val="000000"/>
                  </a:solidFill>
                  <a:latin typeface="Consolas" panose="020B0609020204030204" pitchFamily="49" charset="0"/>
                  <a:ea typeface="微软雅黑" panose="020B0503020204020204" pitchFamily="34" charset="-122"/>
                </a:rPr>
                <a:t>P</a:t>
              </a:r>
              <a:r>
                <a:rPr lang="en-US" altLang="zh-CN" sz="2400" b="1" baseline="-25000" dirty="0">
                  <a:solidFill>
                    <a:srgbClr val="000000"/>
                  </a:solidFill>
                  <a:latin typeface="Consolas" panose="020B0609020204030204" pitchFamily="49" charset="0"/>
                  <a:ea typeface="微软雅黑" panose="020B0503020204020204" pitchFamily="34" charset="-122"/>
                </a:rPr>
                <a:t>u</a:t>
              </a:r>
              <a:endParaRPr lang="en-US" altLang="zh-CN" sz="2400" b="1" baseline="-25000" dirty="0">
                <a:solidFill>
                  <a:srgbClr val="000000"/>
                </a:solidFill>
                <a:latin typeface="Consolas" panose="020B0609020204030204" pitchFamily="49" charset="0"/>
                <a:ea typeface="微软雅黑" panose="020B0503020204020204" pitchFamily="34" charset="-122"/>
              </a:endParaRPr>
            </a:p>
          </p:txBody>
        </p:sp>
        <p:sp>
          <p:nvSpPr>
            <p:cNvPr id="17" name="Text Box 17"/>
            <p:cNvSpPr txBox="1">
              <a:spLocks noChangeArrowheads="1"/>
            </p:cNvSpPr>
            <p:nvPr/>
          </p:nvSpPr>
          <p:spPr bwMode="auto">
            <a:xfrm>
              <a:off x="1645367" y="483632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dirty="0">
                  <a:solidFill>
                    <a:srgbClr val="000000"/>
                  </a:solidFill>
                  <a:latin typeface="Consolas" panose="020B0609020204030204" pitchFamily="49" charset="0"/>
                  <a:ea typeface="微软雅黑" panose="020B0503020204020204" pitchFamily="34" charset="-122"/>
                </a:rPr>
                <a:t>n</a:t>
              </a:r>
              <a:endParaRPr lang="en-US" altLang="zh-CN" sz="2400" b="1" baseline="-25000" dirty="0">
                <a:solidFill>
                  <a:srgbClr val="000000"/>
                </a:solidFill>
                <a:latin typeface="Consolas" panose="020B0609020204030204" pitchFamily="49" charset="0"/>
                <a:ea typeface="微软雅黑" panose="020B0503020204020204" pitchFamily="34" charset="-122"/>
              </a:endParaRPr>
            </a:p>
          </p:txBody>
        </p:sp>
        <p:sp>
          <p:nvSpPr>
            <p:cNvPr id="18" name="Text Box 18"/>
            <p:cNvSpPr txBox="1">
              <a:spLocks noChangeArrowheads="1"/>
            </p:cNvSpPr>
            <p:nvPr/>
          </p:nvSpPr>
          <p:spPr bwMode="auto">
            <a:xfrm>
              <a:off x="2773363" y="482441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a:solidFill>
                    <a:srgbClr val="000000"/>
                  </a:solidFill>
                  <a:latin typeface="Consolas" panose="020B0609020204030204" pitchFamily="49" charset="0"/>
                  <a:ea typeface="微软雅黑" panose="020B0503020204020204" pitchFamily="34" charset="-122"/>
                </a:rPr>
                <a:t>n</a:t>
              </a:r>
              <a:endParaRPr lang="en-US" altLang="zh-CN" sz="2400" b="1" baseline="-25000">
                <a:solidFill>
                  <a:srgbClr val="000000"/>
                </a:solidFill>
                <a:latin typeface="Consolas" panose="020B0609020204030204" pitchFamily="49" charset="0"/>
                <a:ea typeface="微软雅黑" panose="020B0503020204020204" pitchFamily="34" charset="-122"/>
              </a:endParaRPr>
            </a:p>
          </p:txBody>
        </p:sp>
        <p:sp>
          <p:nvSpPr>
            <p:cNvPr id="19" name="Text Box 19"/>
            <p:cNvSpPr txBox="1">
              <a:spLocks noChangeArrowheads="1"/>
            </p:cNvSpPr>
            <p:nvPr/>
          </p:nvSpPr>
          <p:spPr bwMode="auto">
            <a:xfrm>
              <a:off x="1873250" y="585311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a:solidFill>
                    <a:srgbClr val="000000"/>
                  </a:solidFill>
                  <a:latin typeface="Consolas" panose="020B0609020204030204" pitchFamily="49" charset="0"/>
                  <a:ea typeface="微软雅黑" panose="020B0503020204020204" pitchFamily="34" charset="-122"/>
                </a:rPr>
                <a:t>n</a:t>
              </a:r>
              <a:endParaRPr lang="en-US" altLang="zh-CN" sz="2400" b="1" baseline="-25000">
                <a:solidFill>
                  <a:srgbClr val="000000"/>
                </a:solidFill>
                <a:latin typeface="Consolas" panose="020B0609020204030204" pitchFamily="49" charset="0"/>
                <a:ea typeface="微软雅黑" panose="020B0503020204020204" pitchFamily="34" charset="-122"/>
              </a:endParaRPr>
            </a:p>
          </p:txBody>
        </p:sp>
        <p:sp>
          <p:nvSpPr>
            <p:cNvPr id="20" name="Text Box 20"/>
            <p:cNvSpPr txBox="1">
              <a:spLocks noChangeArrowheads="1"/>
            </p:cNvSpPr>
            <p:nvPr/>
          </p:nvSpPr>
          <p:spPr bwMode="auto">
            <a:xfrm>
              <a:off x="3132138" y="585311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dirty="0">
                  <a:solidFill>
                    <a:srgbClr val="000000"/>
                  </a:solidFill>
                  <a:latin typeface="Consolas" panose="020B0609020204030204" pitchFamily="49" charset="0"/>
                  <a:ea typeface="微软雅黑" panose="020B0503020204020204" pitchFamily="34" charset="-122"/>
                </a:rPr>
                <a:t>n</a:t>
              </a:r>
              <a:endParaRPr lang="en-US" altLang="zh-CN" sz="2400" b="1" baseline="-25000" dirty="0">
                <a:solidFill>
                  <a:srgbClr val="000000"/>
                </a:solidFill>
                <a:latin typeface="Consolas" panose="020B0609020204030204" pitchFamily="49" charset="0"/>
                <a:ea typeface="微软雅黑" panose="020B0503020204020204" pitchFamily="34" charset="-122"/>
              </a:endParaRPr>
            </a:p>
          </p:txBody>
        </p:sp>
        <p:sp>
          <p:nvSpPr>
            <p:cNvPr id="21" name="Rectangle 21"/>
            <p:cNvSpPr>
              <a:spLocks noChangeArrowheads="1"/>
            </p:cNvSpPr>
            <p:nvPr/>
          </p:nvSpPr>
          <p:spPr bwMode="auto">
            <a:xfrm>
              <a:off x="-324214" y="5281613"/>
              <a:ext cx="1540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400" b="1" dirty="0" err="1">
                  <a:solidFill>
                    <a:srgbClr val="C00000"/>
                  </a:solidFill>
                  <a:latin typeface="Consolas" panose="020B0609020204030204" pitchFamily="49" charset="0"/>
                </a:rPr>
                <a:t>p</a:t>
              </a:r>
              <a:r>
                <a:rPr lang="en-US" altLang="zh-CN" sz="2400" b="1" baseline="-25000" dirty="0" err="1">
                  <a:solidFill>
                    <a:srgbClr val="C00000"/>
                  </a:solidFill>
                  <a:latin typeface="Consolas" panose="020B0609020204030204" pitchFamily="49" charset="0"/>
                </a:rPr>
                <a:t>u</a:t>
              </a:r>
              <a:r>
                <a:rPr lang="en-US" altLang="zh-CN" sz="2400" b="1" dirty="0">
                  <a:solidFill>
                    <a:srgbClr val="C00000"/>
                  </a:solidFill>
                  <a:latin typeface="Consolas" panose="020B0609020204030204" pitchFamily="49" charset="0"/>
                </a:rPr>
                <a:t>=</a:t>
              </a:r>
              <a:r>
                <a:rPr lang="en-US" altLang="zh-CN" sz="2400" b="1" dirty="0" err="1">
                  <a:solidFill>
                    <a:srgbClr val="C00000"/>
                  </a:solidFill>
                  <a:latin typeface="Consolas" panose="020B0609020204030204" pitchFamily="49" charset="0"/>
                </a:rPr>
                <a:t>x</a:t>
              </a:r>
              <a:r>
                <a:rPr lang="en-US" altLang="zh-CN" sz="2400" b="1" baseline="-25000" dirty="0" err="1">
                  <a:solidFill>
                    <a:srgbClr val="C00000"/>
                  </a:solidFill>
                  <a:latin typeface="Consolas" panose="020B0609020204030204" pitchFamily="49" charset="0"/>
                </a:rPr>
                <a:t>u</a:t>
              </a:r>
              <a:r>
                <a:rPr lang="pt-BR" altLang="zh-CN" sz="2400" b="1" dirty="0">
                  <a:solidFill>
                    <a:srgbClr val="C00000"/>
                  </a:solidFill>
                  <a:latin typeface="Consolas" panose="020B0609020204030204" pitchFamily="49" charset="0"/>
                </a:rPr>
                <a:t>*</a:t>
              </a:r>
              <a:r>
                <a:rPr lang="en-US" altLang="zh-CN" sz="2400" b="1" dirty="0" err="1">
                  <a:solidFill>
                    <a:srgbClr val="C00000"/>
                  </a:solidFill>
                  <a:latin typeface="Consolas" panose="020B0609020204030204" pitchFamily="49" charset="0"/>
                </a:rPr>
                <a:t>y</a:t>
              </a:r>
              <a:r>
                <a:rPr lang="en-US" altLang="zh-CN" sz="2400" b="1" baseline="-25000" dirty="0" err="1">
                  <a:solidFill>
                    <a:srgbClr val="C00000"/>
                  </a:solidFill>
                  <a:latin typeface="Consolas" panose="020B0609020204030204" pitchFamily="49" charset="0"/>
                </a:rPr>
                <a:t>u</a:t>
              </a:r>
              <a:r>
                <a:rPr lang="en-US" altLang="zh-CN" sz="2400" b="1" dirty="0">
                  <a:solidFill>
                    <a:srgbClr val="C00000"/>
                  </a:solidFill>
                  <a:latin typeface="Consolas" panose="020B0609020204030204" pitchFamily="49" charset="0"/>
                </a:rPr>
                <a:t>;</a:t>
              </a:r>
              <a:endParaRPr lang="zh-CN" altLang="en-US" sz="2400" b="1" dirty="0">
                <a:solidFill>
                  <a:srgbClr val="C00000"/>
                </a:solidFill>
                <a:latin typeface="Consolas" panose="020B0609020204030204" pitchFamily="49" charset="0"/>
              </a:endParaRPr>
            </a:p>
          </p:txBody>
        </p:sp>
        <p:sp>
          <p:nvSpPr>
            <p:cNvPr id="22" name="Text Box 39"/>
            <p:cNvSpPr txBox="1">
              <a:spLocks noChangeArrowheads="1"/>
            </p:cNvSpPr>
            <p:nvPr/>
          </p:nvSpPr>
          <p:spPr bwMode="auto">
            <a:xfrm>
              <a:off x="1871663" y="4321175"/>
              <a:ext cx="674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dirty="0" err="1">
                  <a:solidFill>
                    <a:srgbClr val="C00000"/>
                  </a:solidFill>
                  <a:latin typeface="Consolas" panose="020B0609020204030204" pitchFamily="49" charset="0"/>
                  <a:ea typeface="微软雅黑" panose="020B0503020204020204" pitchFamily="34" charset="-122"/>
                </a:rPr>
                <a:t>P</a:t>
              </a:r>
              <a:r>
                <a:rPr lang="en-US" altLang="zh-CN" sz="2400" b="1" baseline="-25000" dirty="0" err="1">
                  <a:solidFill>
                    <a:srgbClr val="C00000"/>
                  </a:solidFill>
                  <a:latin typeface="Consolas" panose="020B0609020204030204" pitchFamily="49" charset="0"/>
                  <a:ea typeface="微软雅黑" panose="020B0503020204020204" pitchFamily="34" charset="-122"/>
                </a:rPr>
                <a:t>uh</a:t>
              </a:r>
              <a:endParaRPr lang="en-US" altLang="zh-CN" sz="2400" b="1" baseline="-25000" dirty="0">
                <a:solidFill>
                  <a:srgbClr val="C00000"/>
                </a:solidFill>
                <a:latin typeface="Consolas" panose="020B0609020204030204" pitchFamily="49" charset="0"/>
                <a:ea typeface="微软雅黑" panose="020B0503020204020204" pitchFamily="34" charset="-122"/>
              </a:endParaRPr>
            </a:p>
          </p:txBody>
        </p:sp>
      </p:grpSp>
      <p:grpSp>
        <p:nvGrpSpPr>
          <p:cNvPr id="23" name="组合 22"/>
          <p:cNvGrpSpPr/>
          <p:nvPr/>
        </p:nvGrpSpPr>
        <p:grpSpPr>
          <a:xfrm>
            <a:off x="6162779" y="980864"/>
            <a:ext cx="3774196" cy="2482850"/>
            <a:chOff x="4893554" y="4284663"/>
            <a:chExt cx="3774196" cy="2482850"/>
          </a:xfrm>
        </p:grpSpPr>
        <p:sp>
          <p:nvSpPr>
            <p:cNvPr id="24" name="Text Box 22"/>
            <p:cNvSpPr txBox="1">
              <a:spLocks noChangeArrowheads="1"/>
            </p:cNvSpPr>
            <p:nvPr/>
          </p:nvSpPr>
          <p:spPr bwMode="auto">
            <a:xfrm>
              <a:off x="6418263" y="5321300"/>
              <a:ext cx="2116137" cy="466725"/>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dirty="0">
                  <a:solidFill>
                    <a:srgbClr val="0033CC"/>
                  </a:solidFill>
                  <a:latin typeface="Consolas" panose="020B0609020204030204" pitchFamily="49" charset="0"/>
                  <a:ea typeface="微软雅黑" panose="020B0503020204020204" pitchFamily="34" charset="-122"/>
                </a:rPr>
                <a:t>带符号</a:t>
              </a:r>
              <a:r>
                <a:rPr lang="zh-CN" altLang="en-US" sz="2000" b="1" dirty="0">
                  <a:solidFill>
                    <a:srgbClr val="000000"/>
                  </a:solidFill>
                  <a:latin typeface="Consolas" panose="020B0609020204030204" pitchFamily="49" charset="0"/>
                  <a:ea typeface="微软雅黑" panose="020B0503020204020204" pitchFamily="34" charset="-122"/>
                </a:rPr>
                <a:t>乘法器</a:t>
              </a:r>
              <a:r>
                <a:rPr lang="zh-CN" altLang="en-US" sz="1600" dirty="0">
                  <a:solidFill>
                    <a:srgbClr val="000000"/>
                  </a:solidFill>
                  <a:latin typeface="Consolas" panose="020B0609020204030204" pitchFamily="49" charset="0"/>
                </a:rPr>
                <a:t> </a:t>
              </a:r>
              <a:endParaRPr lang="zh-CN" altLang="en-US" sz="1600" dirty="0">
                <a:solidFill>
                  <a:srgbClr val="000000"/>
                </a:solidFill>
                <a:latin typeface="Consolas" panose="020B0609020204030204" pitchFamily="49" charset="0"/>
              </a:endParaRPr>
            </a:p>
          </p:txBody>
        </p:sp>
        <p:sp>
          <p:nvSpPr>
            <p:cNvPr id="25" name="Line 23"/>
            <p:cNvSpPr>
              <a:spLocks noChangeShapeType="1"/>
            </p:cNvSpPr>
            <p:nvPr/>
          </p:nvSpPr>
          <p:spPr bwMode="auto">
            <a:xfrm flipV="1">
              <a:off x="6823869" y="5793553"/>
              <a:ext cx="0" cy="58578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dirty="0">
                <a:solidFill>
                  <a:srgbClr val="000000"/>
                </a:solidFill>
                <a:latin typeface="Consolas" panose="020B0609020204030204" pitchFamily="49" charset="0"/>
                <a:ea typeface="宋体" panose="02010600030101010101" pitchFamily="2" charset="-122"/>
              </a:endParaRPr>
            </a:p>
          </p:txBody>
        </p:sp>
        <p:sp>
          <p:nvSpPr>
            <p:cNvPr id="26" name="Line 24"/>
            <p:cNvSpPr>
              <a:spLocks noChangeShapeType="1"/>
            </p:cNvSpPr>
            <p:nvPr/>
          </p:nvSpPr>
          <p:spPr bwMode="auto">
            <a:xfrm flipV="1">
              <a:off x="8083550" y="5794582"/>
              <a:ext cx="0" cy="58578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27" name="Line 25"/>
            <p:cNvSpPr>
              <a:spLocks noChangeShapeType="1"/>
            </p:cNvSpPr>
            <p:nvPr/>
          </p:nvSpPr>
          <p:spPr bwMode="auto">
            <a:xfrm flipV="1">
              <a:off x="7138988" y="4735513"/>
              <a:ext cx="0" cy="58578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28" name="Line 26"/>
            <p:cNvSpPr>
              <a:spLocks noChangeShapeType="1"/>
            </p:cNvSpPr>
            <p:nvPr/>
          </p:nvSpPr>
          <p:spPr bwMode="auto">
            <a:xfrm flipV="1">
              <a:off x="7723188" y="4735513"/>
              <a:ext cx="0" cy="58578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29" name="Line 27"/>
            <p:cNvSpPr>
              <a:spLocks noChangeShapeType="1"/>
            </p:cNvSpPr>
            <p:nvPr/>
          </p:nvSpPr>
          <p:spPr bwMode="auto">
            <a:xfrm>
              <a:off x="6734175" y="6040438"/>
              <a:ext cx="179388" cy="904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30" name="Line 28"/>
            <p:cNvSpPr>
              <a:spLocks noChangeShapeType="1"/>
            </p:cNvSpPr>
            <p:nvPr/>
          </p:nvSpPr>
          <p:spPr bwMode="auto">
            <a:xfrm>
              <a:off x="7994650" y="6040438"/>
              <a:ext cx="179388" cy="904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31" name="Line 29"/>
            <p:cNvSpPr>
              <a:spLocks noChangeShapeType="1"/>
            </p:cNvSpPr>
            <p:nvPr/>
          </p:nvSpPr>
          <p:spPr bwMode="auto">
            <a:xfrm>
              <a:off x="7048500" y="5005388"/>
              <a:ext cx="179388" cy="904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32" name="Line 30"/>
            <p:cNvSpPr>
              <a:spLocks noChangeShapeType="1"/>
            </p:cNvSpPr>
            <p:nvPr/>
          </p:nvSpPr>
          <p:spPr bwMode="auto">
            <a:xfrm>
              <a:off x="7634288" y="5049838"/>
              <a:ext cx="179387" cy="904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endParaRPr lang="zh-CN" altLang="en-US">
                <a:solidFill>
                  <a:srgbClr val="000000"/>
                </a:solidFill>
                <a:latin typeface="Consolas" panose="020B0609020204030204" pitchFamily="49" charset="0"/>
                <a:ea typeface="宋体" panose="02010600030101010101" pitchFamily="2" charset="-122"/>
              </a:endParaRPr>
            </a:p>
          </p:txBody>
        </p:sp>
        <p:sp>
          <p:nvSpPr>
            <p:cNvPr id="33" name="Text Box 31"/>
            <p:cNvSpPr txBox="1">
              <a:spLocks noChangeArrowheads="1"/>
            </p:cNvSpPr>
            <p:nvPr/>
          </p:nvSpPr>
          <p:spPr bwMode="auto">
            <a:xfrm>
              <a:off x="6599238" y="63039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a:solidFill>
                    <a:srgbClr val="000000"/>
                  </a:solidFill>
                  <a:latin typeface="Consolas" panose="020B0609020204030204" pitchFamily="49" charset="0"/>
                  <a:ea typeface="微软雅黑" panose="020B0503020204020204" pitchFamily="34" charset="-122"/>
                </a:rPr>
                <a:t>X</a:t>
              </a:r>
              <a:r>
                <a:rPr lang="en-US" altLang="zh-CN" sz="2400" b="1" baseline="-25000">
                  <a:solidFill>
                    <a:srgbClr val="000000"/>
                  </a:solidFill>
                  <a:latin typeface="Consolas" panose="020B0609020204030204" pitchFamily="49" charset="0"/>
                  <a:ea typeface="微软雅黑" panose="020B0503020204020204" pitchFamily="34" charset="-122"/>
                </a:rPr>
                <a:t>s</a:t>
              </a:r>
              <a:endParaRPr lang="en-US" altLang="zh-CN" sz="2400" b="1" baseline="-25000">
                <a:solidFill>
                  <a:srgbClr val="000000"/>
                </a:solidFill>
                <a:latin typeface="Consolas" panose="020B0609020204030204" pitchFamily="49" charset="0"/>
                <a:ea typeface="微软雅黑" panose="020B0503020204020204" pitchFamily="34" charset="-122"/>
              </a:endParaRPr>
            </a:p>
          </p:txBody>
        </p:sp>
        <p:sp>
          <p:nvSpPr>
            <p:cNvPr id="34" name="Text Box 32"/>
            <p:cNvSpPr txBox="1">
              <a:spLocks noChangeArrowheads="1"/>
            </p:cNvSpPr>
            <p:nvPr/>
          </p:nvSpPr>
          <p:spPr bwMode="auto">
            <a:xfrm>
              <a:off x="7858125" y="631031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a:solidFill>
                    <a:srgbClr val="000000"/>
                  </a:solidFill>
                  <a:latin typeface="Consolas" panose="020B0609020204030204" pitchFamily="49" charset="0"/>
                  <a:ea typeface="微软雅黑" panose="020B0503020204020204" pitchFamily="34" charset="-122"/>
                </a:rPr>
                <a:t>Y</a:t>
              </a:r>
              <a:r>
                <a:rPr lang="en-US" altLang="zh-CN" sz="2400" b="1" baseline="-25000">
                  <a:solidFill>
                    <a:srgbClr val="000000"/>
                  </a:solidFill>
                  <a:latin typeface="Consolas" panose="020B0609020204030204" pitchFamily="49" charset="0"/>
                  <a:ea typeface="微软雅黑" panose="020B0503020204020204" pitchFamily="34" charset="-122"/>
                </a:rPr>
                <a:t>s</a:t>
              </a:r>
              <a:endParaRPr lang="en-US" altLang="zh-CN" sz="2400" b="1" baseline="-25000">
                <a:solidFill>
                  <a:srgbClr val="000000"/>
                </a:solidFill>
                <a:latin typeface="Consolas" panose="020B0609020204030204" pitchFamily="49" charset="0"/>
                <a:ea typeface="微软雅黑" panose="020B0503020204020204" pitchFamily="34" charset="-122"/>
              </a:endParaRPr>
            </a:p>
          </p:txBody>
        </p:sp>
        <p:sp>
          <p:nvSpPr>
            <p:cNvPr id="35" name="Text Box 33"/>
            <p:cNvSpPr txBox="1">
              <a:spLocks noChangeArrowheads="1"/>
            </p:cNvSpPr>
            <p:nvPr/>
          </p:nvSpPr>
          <p:spPr bwMode="auto">
            <a:xfrm>
              <a:off x="7543800" y="4292992"/>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dirty="0">
                  <a:solidFill>
                    <a:srgbClr val="000000"/>
                  </a:solidFill>
                  <a:latin typeface="Consolas" panose="020B0609020204030204" pitchFamily="49" charset="0"/>
                  <a:ea typeface="微软雅黑" panose="020B0503020204020204" pitchFamily="34" charset="-122"/>
                </a:rPr>
                <a:t>P</a:t>
              </a:r>
              <a:r>
                <a:rPr lang="en-US" altLang="zh-CN" sz="2400" b="1" baseline="-25000" dirty="0">
                  <a:solidFill>
                    <a:srgbClr val="000000"/>
                  </a:solidFill>
                  <a:latin typeface="Consolas" panose="020B0609020204030204" pitchFamily="49" charset="0"/>
                  <a:ea typeface="微软雅黑" panose="020B0503020204020204" pitchFamily="34" charset="-122"/>
                </a:rPr>
                <a:t>s</a:t>
              </a:r>
              <a:endParaRPr lang="en-US" altLang="zh-CN" sz="2400" b="1" baseline="-25000" dirty="0">
                <a:solidFill>
                  <a:srgbClr val="000000"/>
                </a:solidFill>
                <a:latin typeface="Consolas" panose="020B0609020204030204" pitchFamily="49" charset="0"/>
                <a:ea typeface="微软雅黑" panose="020B0503020204020204" pitchFamily="34" charset="-122"/>
              </a:endParaRPr>
            </a:p>
          </p:txBody>
        </p:sp>
        <p:sp>
          <p:nvSpPr>
            <p:cNvPr id="36" name="Text Box 34"/>
            <p:cNvSpPr txBox="1">
              <a:spLocks noChangeArrowheads="1"/>
            </p:cNvSpPr>
            <p:nvPr/>
          </p:nvSpPr>
          <p:spPr bwMode="auto">
            <a:xfrm>
              <a:off x="6694917" y="482219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dirty="0">
                  <a:solidFill>
                    <a:srgbClr val="000000"/>
                  </a:solidFill>
                  <a:latin typeface="Consolas" panose="020B0609020204030204" pitchFamily="49" charset="0"/>
                  <a:ea typeface="微软雅黑" panose="020B0503020204020204" pitchFamily="34" charset="-122"/>
                </a:rPr>
                <a:t>n</a:t>
              </a:r>
              <a:endParaRPr lang="en-US" altLang="zh-CN" sz="2400" b="1" baseline="-25000" dirty="0">
                <a:solidFill>
                  <a:srgbClr val="000000"/>
                </a:solidFill>
                <a:latin typeface="Consolas" panose="020B0609020204030204" pitchFamily="49" charset="0"/>
                <a:ea typeface="微软雅黑" panose="020B0503020204020204" pitchFamily="34" charset="-122"/>
              </a:endParaRPr>
            </a:p>
          </p:txBody>
        </p:sp>
        <p:sp>
          <p:nvSpPr>
            <p:cNvPr id="37" name="Text Box 35"/>
            <p:cNvSpPr txBox="1">
              <a:spLocks noChangeArrowheads="1"/>
            </p:cNvSpPr>
            <p:nvPr/>
          </p:nvSpPr>
          <p:spPr bwMode="auto">
            <a:xfrm>
              <a:off x="7769225" y="48260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a:solidFill>
                    <a:srgbClr val="000000"/>
                  </a:solidFill>
                  <a:latin typeface="Consolas" panose="020B0609020204030204" pitchFamily="49" charset="0"/>
                  <a:ea typeface="微软雅黑" panose="020B0503020204020204" pitchFamily="34" charset="-122"/>
                </a:rPr>
                <a:t>n</a:t>
              </a:r>
              <a:endParaRPr lang="en-US" altLang="zh-CN" sz="2400" b="1" baseline="-25000">
                <a:solidFill>
                  <a:srgbClr val="000000"/>
                </a:solidFill>
                <a:latin typeface="Consolas" panose="020B0609020204030204" pitchFamily="49" charset="0"/>
                <a:ea typeface="微软雅黑" panose="020B0503020204020204" pitchFamily="34" charset="-122"/>
              </a:endParaRPr>
            </a:p>
          </p:txBody>
        </p:sp>
        <p:sp>
          <p:nvSpPr>
            <p:cNvPr id="38" name="Text Box 36"/>
            <p:cNvSpPr txBox="1">
              <a:spLocks noChangeArrowheads="1"/>
            </p:cNvSpPr>
            <p:nvPr/>
          </p:nvSpPr>
          <p:spPr bwMode="auto">
            <a:xfrm>
              <a:off x="6869113" y="586105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a:solidFill>
                    <a:srgbClr val="000000"/>
                  </a:solidFill>
                  <a:latin typeface="Consolas" panose="020B0609020204030204" pitchFamily="49" charset="0"/>
                  <a:ea typeface="微软雅黑" panose="020B0503020204020204" pitchFamily="34" charset="-122"/>
                </a:rPr>
                <a:t>n</a:t>
              </a:r>
              <a:endParaRPr lang="en-US" altLang="zh-CN" sz="2400" b="1" baseline="-25000">
                <a:solidFill>
                  <a:srgbClr val="000000"/>
                </a:solidFill>
                <a:latin typeface="Consolas" panose="020B0609020204030204" pitchFamily="49" charset="0"/>
                <a:ea typeface="微软雅黑" panose="020B0503020204020204" pitchFamily="34" charset="-122"/>
              </a:endParaRPr>
            </a:p>
          </p:txBody>
        </p:sp>
        <p:sp>
          <p:nvSpPr>
            <p:cNvPr id="39" name="Text Box 37"/>
            <p:cNvSpPr txBox="1">
              <a:spLocks noChangeArrowheads="1"/>
            </p:cNvSpPr>
            <p:nvPr/>
          </p:nvSpPr>
          <p:spPr bwMode="auto">
            <a:xfrm>
              <a:off x="8128000" y="586105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a:solidFill>
                    <a:srgbClr val="000000"/>
                  </a:solidFill>
                  <a:latin typeface="Consolas" panose="020B0609020204030204" pitchFamily="49" charset="0"/>
                  <a:ea typeface="微软雅黑" panose="020B0503020204020204" pitchFamily="34" charset="-122"/>
                </a:rPr>
                <a:t>n</a:t>
              </a:r>
              <a:endParaRPr lang="en-US" altLang="zh-CN" sz="2400" b="1" baseline="-25000">
                <a:solidFill>
                  <a:srgbClr val="000000"/>
                </a:solidFill>
                <a:latin typeface="Consolas" panose="020B0609020204030204" pitchFamily="49" charset="0"/>
                <a:ea typeface="微软雅黑" panose="020B0503020204020204" pitchFamily="34" charset="-122"/>
              </a:endParaRPr>
            </a:p>
          </p:txBody>
        </p:sp>
        <p:sp>
          <p:nvSpPr>
            <p:cNvPr id="40" name="Rectangle 38"/>
            <p:cNvSpPr>
              <a:spLocks noChangeArrowheads="1"/>
            </p:cNvSpPr>
            <p:nvPr/>
          </p:nvSpPr>
          <p:spPr bwMode="auto">
            <a:xfrm>
              <a:off x="4893554" y="5279390"/>
              <a:ext cx="1540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400" b="1" dirty="0" err="1">
                  <a:solidFill>
                    <a:srgbClr val="C00000"/>
                  </a:solidFill>
                  <a:latin typeface="Consolas" panose="020B0609020204030204" pitchFamily="49" charset="0"/>
                </a:rPr>
                <a:t>p</a:t>
              </a:r>
              <a:r>
                <a:rPr lang="en-US" altLang="zh-CN" sz="2400" b="1" baseline="-25000" dirty="0" err="1">
                  <a:solidFill>
                    <a:srgbClr val="C00000"/>
                  </a:solidFill>
                  <a:latin typeface="Consolas" panose="020B0609020204030204" pitchFamily="49" charset="0"/>
                </a:rPr>
                <a:t>s</a:t>
              </a:r>
              <a:r>
                <a:rPr lang="en-US" altLang="zh-CN" sz="2400" b="1" dirty="0">
                  <a:solidFill>
                    <a:srgbClr val="C00000"/>
                  </a:solidFill>
                  <a:latin typeface="Consolas" panose="020B0609020204030204" pitchFamily="49" charset="0"/>
                </a:rPr>
                <a:t>=</a:t>
              </a:r>
              <a:r>
                <a:rPr lang="en-US" altLang="zh-CN" sz="2400" b="1" dirty="0" err="1">
                  <a:solidFill>
                    <a:srgbClr val="C00000"/>
                  </a:solidFill>
                  <a:latin typeface="Consolas" panose="020B0609020204030204" pitchFamily="49" charset="0"/>
                </a:rPr>
                <a:t>x</a:t>
              </a:r>
              <a:r>
                <a:rPr lang="en-US" altLang="zh-CN" sz="2400" b="1" baseline="-25000" dirty="0" err="1">
                  <a:solidFill>
                    <a:srgbClr val="C00000"/>
                  </a:solidFill>
                  <a:latin typeface="Consolas" panose="020B0609020204030204" pitchFamily="49" charset="0"/>
                </a:rPr>
                <a:t>s</a:t>
              </a:r>
              <a:r>
                <a:rPr lang="pt-BR" altLang="zh-CN" sz="2400" b="1" dirty="0">
                  <a:solidFill>
                    <a:srgbClr val="C00000"/>
                  </a:solidFill>
                  <a:latin typeface="Consolas" panose="020B0609020204030204" pitchFamily="49" charset="0"/>
                </a:rPr>
                <a:t>*</a:t>
              </a:r>
              <a:r>
                <a:rPr lang="en-US" altLang="zh-CN" sz="2400" b="1" dirty="0" err="1">
                  <a:solidFill>
                    <a:srgbClr val="C00000"/>
                  </a:solidFill>
                  <a:latin typeface="Consolas" panose="020B0609020204030204" pitchFamily="49" charset="0"/>
                </a:rPr>
                <a:t>y</a:t>
              </a:r>
              <a:r>
                <a:rPr lang="en-US" altLang="zh-CN" sz="2400" b="1" baseline="-25000" dirty="0" err="1">
                  <a:solidFill>
                    <a:srgbClr val="C00000"/>
                  </a:solidFill>
                  <a:latin typeface="Consolas" panose="020B0609020204030204" pitchFamily="49" charset="0"/>
                </a:rPr>
                <a:t>s</a:t>
              </a:r>
              <a:r>
                <a:rPr lang="en-US" altLang="zh-CN" sz="2400" b="1" dirty="0">
                  <a:solidFill>
                    <a:srgbClr val="C00000"/>
                  </a:solidFill>
                  <a:latin typeface="Consolas" panose="020B0609020204030204" pitchFamily="49" charset="0"/>
                </a:rPr>
                <a:t>;</a:t>
              </a:r>
              <a:endParaRPr lang="zh-CN" altLang="en-US" sz="2400" b="1" dirty="0">
                <a:solidFill>
                  <a:srgbClr val="C00000"/>
                </a:solidFill>
                <a:latin typeface="Consolas" panose="020B0609020204030204" pitchFamily="49" charset="0"/>
              </a:endParaRPr>
            </a:p>
          </p:txBody>
        </p:sp>
        <p:sp>
          <p:nvSpPr>
            <p:cNvPr id="41" name="Text Box 40"/>
            <p:cNvSpPr txBox="1">
              <a:spLocks noChangeArrowheads="1"/>
            </p:cNvSpPr>
            <p:nvPr/>
          </p:nvSpPr>
          <p:spPr bwMode="auto">
            <a:xfrm>
              <a:off x="6777038" y="4284663"/>
              <a:ext cx="63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lang="en-US" altLang="zh-CN" sz="2400" b="1" dirty="0" err="1">
                  <a:solidFill>
                    <a:srgbClr val="C00000"/>
                  </a:solidFill>
                  <a:latin typeface="Consolas" panose="020B0609020204030204" pitchFamily="49" charset="0"/>
                  <a:ea typeface="微软雅黑" panose="020B0503020204020204" pitchFamily="34" charset="-122"/>
                </a:rPr>
                <a:t>P</a:t>
              </a:r>
              <a:r>
                <a:rPr lang="en-US" altLang="zh-CN" sz="2400" b="1" baseline="-25000" dirty="0" err="1">
                  <a:solidFill>
                    <a:srgbClr val="C00000"/>
                  </a:solidFill>
                  <a:latin typeface="Consolas" panose="020B0609020204030204" pitchFamily="49" charset="0"/>
                  <a:ea typeface="微软雅黑" panose="020B0503020204020204" pitchFamily="34" charset="-122"/>
                </a:rPr>
                <a:t>sh</a:t>
              </a:r>
              <a:endParaRPr lang="en-US" altLang="zh-CN" sz="2400" b="1" baseline="-25000" dirty="0">
                <a:solidFill>
                  <a:srgbClr val="C00000"/>
                </a:solidFill>
                <a:latin typeface="Consolas" panose="020B0609020204030204" pitchFamily="49" charset="0"/>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最后一个小问题：变量与常数之间乘法运算的快速实现</a:t>
            </a:r>
            <a:endParaRPr lang="zh-CN" altLang="en-US" dirty="0"/>
          </a:p>
        </p:txBody>
      </p:sp>
      <p:sp>
        <p:nvSpPr>
          <p:cNvPr id="3" name="内容占位符 2"/>
          <p:cNvSpPr>
            <a:spLocks noGrp="1"/>
          </p:cNvSpPr>
          <p:nvPr>
            <p:ph idx="1"/>
          </p:nvPr>
        </p:nvSpPr>
        <p:spPr>
          <a:xfrm>
            <a:off x="487822" y="942764"/>
            <a:ext cx="10515599" cy="4934054"/>
          </a:xfrm>
        </p:spPr>
        <p:txBody>
          <a:bodyPr>
            <a:normAutofit/>
          </a:bodyPr>
          <a:lstStyle/>
          <a:p>
            <a:pPr>
              <a:lnSpc>
                <a:spcPct val="130000"/>
              </a:lnSpc>
              <a:spcBef>
                <a:spcPct val="35000"/>
              </a:spcBef>
            </a:pPr>
            <a:r>
              <a:rPr lang="zh-CN" altLang="en-US" dirty="0">
                <a:latin typeface="微软雅黑" panose="020B0503020204020204" pitchFamily="34" charset="-122"/>
                <a:ea typeface="微软雅黑" panose="020B0503020204020204" pitchFamily="34" charset="-122"/>
              </a:rPr>
              <a:t>整数乘法比移位和加法运算慢很多</a:t>
            </a:r>
            <a:endParaRPr lang="en-US" altLang="zh-CN" dirty="0">
              <a:latin typeface="微软雅黑" panose="020B0503020204020204" pitchFamily="34" charset="-122"/>
              <a:ea typeface="微软雅黑" panose="020B0503020204020204" pitchFamily="34" charset="-122"/>
            </a:endParaRPr>
          </a:p>
          <a:p>
            <a:pPr>
              <a:lnSpc>
                <a:spcPct val="130000"/>
              </a:lnSpc>
              <a:spcBef>
                <a:spcPct val="35000"/>
              </a:spcBef>
            </a:pPr>
            <a:r>
              <a:rPr lang="zh-CN" altLang="en-US" dirty="0"/>
              <a:t>编译器在处理变量与常数相乘时，用其它快速运算指令代替乘法</a:t>
            </a:r>
            <a:endParaRPr lang="zh-CN" altLang="en-US" dirty="0"/>
          </a:p>
          <a:p>
            <a:pPr>
              <a:lnSpc>
                <a:spcPct val="130000"/>
              </a:lnSpc>
              <a:spcBef>
                <a:spcPct val="35000"/>
              </a:spcBef>
              <a:buFontTx/>
              <a:buNone/>
            </a:pPr>
            <a:r>
              <a:rPr lang="en-US" altLang="zh-CN" dirty="0">
                <a:solidFill>
                  <a:srgbClr val="008000"/>
                </a:solidFill>
                <a:latin typeface="微软雅黑" panose="020B0503020204020204" pitchFamily="34" charset="-122"/>
                <a:ea typeface="微软雅黑" panose="020B0503020204020204" pitchFamily="34" charset="-122"/>
              </a:rPr>
              <a:t>      x*20</a:t>
            </a:r>
            <a:r>
              <a:rPr lang="zh-CN" altLang="en-US" dirty="0">
                <a:solidFill>
                  <a:srgbClr val="008000"/>
                </a:solidFill>
              </a:rPr>
              <a:t>  </a:t>
            </a:r>
            <a:r>
              <a:rPr lang="en-US" altLang="zh-CN" dirty="0">
                <a:solidFill>
                  <a:srgbClr val="008000"/>
                </a:solidFill>
                <a:sym typeface="Wingdings" panose="05000000000000000000" pitchFamily="2" charset="2"/>
              </a:rPr>
              <a:t> </a:t>
            </a:r>
            <a:r>
              <a:rPr lang="zh-CN" altLang="en-US" dirty="0">
                <a:solidFill>
                  <a:srgbClr val="008000"/>
                </a:solidFill>
              </a:rPr>
              <a:t> </a:t>
            </a:r>
            <a:r>
              <a:rPr lang="en-US" altLang="zh-CN" dirty="0">
                <a:solidFill>
                  <a:srgbClr val="008000"/>
                </a:solidFill>
                <a:latin typeface="微软雅黑" panose="020B0503020204020204" pitchFamily="34" charset="-122"/>
                <a:ea typeface="微软雅黑" panose="020B0503020204020204" pitchFamily="34" charset="-122"/>
              </a:rPr>
              <a:t>(x&lt;&lt;4)+(x&lt;&lt;2)  </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     乘法转换成了</a:t>
            </a:r>
            <a:r>
              <a:rPr lang="en-US" altLang="zh-CN" sz="24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次移位和</a:t>
            </a:r>
            <a:r>
              <a:rPr lang="en-US" altLang="zh-CN" sz="24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次加法</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spcBef>
                <a:spcPct val="35000"/>
              </a:spcBef>
              <a:buFontTx/>
              <a:buNone/>
            </a:pPr>
            <a:r>
              <a:rPr lang="en-US" altLang="zh-CN" dirty="0">
                <a:solidFill>
                  <a:srgbClr val="008000"/>
                </a:solidFill>
                <a:latin typeface="微软雅黑" panose="020B0503020204020204" pitchFamily="34" charset="-122"/>
                <a:ea typeface="微软雅黑" panose="020B0503020204020204" pitchFamily="34" charset="-122"/>
              </a:rPr>
              <a:t>      x*15  </a:t>
            </a:r>
            <a:r>
              <a:rPr lang="en-US" altLang="zh-CN" dirty="0">
                <a:solidFill>
                  <a:srgbClr val="008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solidFill>
                  <a:srgbClr val="008000"/>
                </a:solidFill>
                <a:latin typeface="微软雅黑" panose="020B0503020204020204" pitchFamily="34" charset="-122"/>
                <a:ea typeface="微软雅黑" panose="020B0503020204020204" pitchFamily="34" charset="-122"/>
              </a:rPr>
              <a:t>(x&lt;&lt;4) – x          </a:t>
            </a:r>
            <a:r>
              <a:rPr lang="zh-CN" altLang="en-US" sz="2400" dirty="0">
                <a:solidFill>
                  <a:srgbClr val="008000"/>
                </a:solidFill>
                <a:latin typeface="微软雅黑" panose="020B0503020204020204" pitchFamily="34" charset="-122"/>
                <a:ea typeface="微软雅黑" panose="020B0503020204020204" pitchFamily="34" charset="-122"/>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乘法转换成了</a:t>
            </a:r>
            <a:r>
              <a:rPr lang="en-US" altLang="zh-CN" sz="24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次移位和</a:t>
            </a:r>
            <a:r>
              <a:rPr lang="en-US" altLang="zh-CN" sz="24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次减法</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spcBef>
                <a:spcPct val="35000"/>
              </a:spcBef>
            </a:pPr>
            <a:r>
              <a:rPr lang="zh-CN" altLang="en-US" dirty="0">
                <a:latin typeface="微软雅黑" panose="020B0503020204020204" pitchFamily="34" charset="-122"/>
                <a:ea typeface="微软雅黑" panose="020B0503020204020204" pitchFamily="34" charset="-122"/>
              </a:rPr>
              <a:t>移位加减组合运算和直接相乘结果相同（包括溢出）</a:t>
            </a:r>
            <a:endParaRPr lang="en-US" altLang="zh-CN" dirty="0">
              <a:latin typeface="微软雅黑" panose="020B0503020204020204" pitchFamily="34" charset="-122"/>
              <a:ea typeface="微软雅黑" panose="020B0503020204020204" pitchFamily="34" charset="-122"/>
            </a:endParaRPr>
          </a:p>
          <a:p>
            <a:pPr>
              <a:lnSpc>
                <a:spcPct val="130000"/>
              </a:lnSpc>
              <a:spcBef>
                <a:spcPct val="35000"/>
              </a:spcBef>
            </a:pPr>
            <a:r>
              <a:rPr lang="zh-CN" altLang="en-US" dirty="0">
                <a:solidFill>
                  <a:srgbClr val="C00000"/>
                </a:solidFill>
                <a:latin typeface="微软雅黑" panose="020B0503020204020204" pitchFamily="34" charset="-122"/>
                <a:ea typeface="微软雅黑" panose="020B0503020204020204" pitchFamily="34" charset="-122"/>
              </a:rPr>
              <a:t>是否优化取决于组合运算周期数是否小于乘法开销</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30000"/>
              </a:lnSpc>
              <a:spcBef>
                <a:spcPct val="35000"/>
              </a:spcBef>
            </a:pPr>
            <a:r>
              <a:rPr lang="zh-CN" altLang="en-US" dirty="0">
                <a:solidFill>
                  <a:srgbClr val="C00000"/>
                </a:solidFill>
              </a:rPr>
              <a:t>设计专用硬件电路时也可能采用此策略</a:t>
            </a:r>
            <a:endParaRPr lang="zh-CN" altLang="en-US"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a:t>定点补码加</a:t>
            </a:r>
            <a:r>
              <a:rPr lang="en-US" altLang="zh-CN" dirty="0"/>
              <a:t>/</a:t>
            </a:r>
            <a:r>
              <a:rPr lang="zh-CN" altLang="en-US" dirty="0"/>
              <a:t>减法运算</a:t>
            </a:r>
            <a:endParaRPr lang="zh-CN" altLang="en-US" dirty="0"/>
          </a:p>
          <a:p>
            <a:pPr eaLnBrk="1" hangingPunct="1">
              <a:defRPr/>
            </a:pPr>
            <a:r>
              <a:rPr lang="zh-CN" altLang="en-US" dirty="0"/>
              <a:t>定点乘法运算</a:t>
            </a:r>
            <a:endParaRPr lang="zh-CN" altLang="en-US" dirty="0"/>
          </a:p>
          <a:p>
            <a:pPr eaLnBrk="1" hangingPunct="1">
              <a:defRPr/>
            </a:pPr>
            <a:r>
              <a:rPr lang="zh-CN" altLang="en-US" b="1" dirty="0">
                <a:solidFill>
                  <a:srgbClr val="C00000"/>
                </a:solidFill>
              </a:rPr>
              <a:t>定点除法运算（绝对值）</a:t>
            </a:r>
            <a:endParaRPr lang="zh-CN" altLang="en-US" b="1" dirty="0">
              <a:solidFill>
                <a:srgbClr val="C00000"/>
              </a:solidFill>
            </a:endParaRPr>
          </a:p>
          <a:p>
            <a:pPr eaLnBrk="1" hangingPunct="1">
              <a:defRPr/>
            </a:pPr>
            <a:r>
              <a:rPr lang="zh-CN" altLang="en-US" dirty="0"/>
              <a:t>浮点运算</a:t>
            </a:r>
            <a:endParaRPr lang="zh-CN" altLang="en-US" dirty="0"/>
          </a:p>
          <a:p>
            <a:pPr eaLnBrk="1" hangingPunct="1">
              <a:defRPr/>
            </a:pPr>
            <a:r>
              <a:rPr lang="zh-CN" altLang="en-US" dirty="0"/>
              <a:t>运算器组织</a:t>
            </a:r>
            <a:endParaRPr lang="zh-CN" altLang="en-US" dirty="0"/>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补码加法公式证明</a:t>
            </a:r>
            <a:r>
              <a:rPr lang="en-US" altLang="zh-CN" dirty="0"/>
              <a:t>    x&lt;0  y&lt;0 </a:t>
            </a:r>
            <a:endParaRPr lang="zh-CN" altLang="en-US" dirty="0"/>
          </a:p>
        </p:txBody>
      </p:sp>
      <p:sp>
        <p:nvSpPr>
          <p:cNvPr id="3" name="内容占位符 2"/>
          <p:cNvSpPr>
            <a:spLocks noGrp="1"/>
          </p:cNvSpPr>
          <p:nvPr>
            <p:ph idx="1"/>
          </p:nvPr>
        </p:nvSpPr>
        <p:spPr/>
        <p:txBody>
          <a:bodyPr/>
          <a:lstStyle/>
          <a:p>
            <a:pPr>
              <a:lnSpc>
                <a:spcPct val="150000"/>
              </a:lnSpc>
              <a:buClr>
                <a:schemeClr val="tx1"/>
              </a:buClr>
              <a:buNone/>
            </a:pPr>
            <a:r>
              <a:rPr lang="en-US" altLang="zh-CN" sz="3200" dirty="0">
                <a:latin typeface="Segoe UI Black" panose="020B0A02040204020203" pitchFamily="34" charset="0"/>
                <a:ea typeface="Segoe UI Black" panose="020B0A02040204020203" pitchFamily="34" charset="0"/>
                <a:cs typeface="Segoe UI Black" panose="020B0A02040204020203" pitchFamily="34" charset="0"/>
              </a:rPr>
              <a:t>  [x]</a:t>
            </a:r>
            <a:r>
              <a:rPr lang="zh-CN" altLang="en-US" sz="32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3200" dirty="0">
                <a:latin typeface="Segoe UI Black" panose="020B0A02040204020203" pitchFamily="34" charset="0"/>
                <a:ea typeface="Segoe UI Black" panose="020B0A02040204020203" pitchFamily="34" charset="0"/>
                <a:cs typeface="Segoe UI Black" panose="020B0A02040204020203" pitchFamily="34" charset="0"/>
              </a:rPr>
              <a:t>=2＋x   [y]</a:t>
            </a:r>
            <a:r>
              <a:rPr lang="zh-CN" altLang="en-US" sz="32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3200" dirty="0">
                <a:latin typeface="Segoe UI Black" panose="020B0A02040204020203" pitchFamily="34" charset="0"/>
                <a:ea typeface="Segoe UI Black" panose="020B0A02040204020203" pitchFamily="34" charset="0"/>
                <a:cs typeface="Segoe UI Black" panose="020B0A02040204020203" pitchFamily="34" charset="0"/>
              </a:rPr>
              <a:t>=2＋y</a:t>
            </a:r>
            <a:endParaRPr lang="en-US" altLang="zh-CN" sz="3200" dirty="0">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buClr>
                <a:schemeClr val="tx1"/>
              </a:buClr>
              <a:buNone/>
            </a:pP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  [x]</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 [y]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 </a:t>
            </a:r>
            <a:r>
              <a:rPr lang="en-US" altLang="zh-CN" sz="2800" dirty="0"/>
              <a:t>= (2＋x)＋(2＋y)=2＋(2＋x＋y)  </a:t>
            </a:r>
            <a:r>
              <a:rPr lang="en-US" altLang="zh-CN" sz="2800" dirty="0">
                <a:solidFill>
                  <a:srgbClr val="C00000"/>
                </a:solidFill>
              </a:rPr>
              <a:t>mod 2</a:t>
            </a:r>
            <a:endParaRPr lang="en-US" altLang="zh-CN" sz="2800" dirty="0">
              <a:solidFill>
                <a:srgbClr val="C00000"/>
              </a:solidFill>
            </a:endParaRPr>
          </a:p>
          <a:p>
            <a:pPr>
              <a:lnSpc>
                <a:spcPct val="150000"/>
              </a:lnSpc>
              <a:buClr>
                <a:schemeClr val="tx1"/>
              </a:buClr>
              <a:buNone/>
            </a:pPr>
            <a:r>
              <a:rPr lang="en-US" altLang="zh-CN" sz="2800" dirty="0">
                <a:solidFill>
                  <a:srgbClr val="0000CC"/>
                </a:solidFill>
              </a:rPr>
              <a:t>          </a:t>
            </a:r>
            <a:r>
              <a:rPr lang="en-US" altLang="zh-CN" sz="2800" dirty="0"/>
              <a:t> </a:t>
            </a:r>
            <a:r>
              <a:rPr lang="en-US" altLang="zh-CN" sz="2800" dirty="0">
                <a:solidFill>
                  <a:srgbClr val="0000CC"/>
                </a:solidFill>
              </a:rPr>
              <a:t>−2 ≤ x</a:t>
            </a:r>
            <a:r>
              <a:rPr lang="zh-CN" altLang="en-US" sz="2800" dirty="0">
                <a:solidFill>
                  <a:srgbClr val="0000CC"/>
                </a:solidFill>
              </a:rPr>
              <a:t>＋</a:t>
            </a:r>
            <a:r>
              <a:rPr lang="en-US" altLang="zh-CN" sz="2800" dirty="0">
                <a:solidFill>
                  <a:srgbClr val="0000CC"/>
                </a:solidFill>
              </a:rPr>
              <a:t>y &lt; 0</a:t>
            </a:r>
            <a:endParaRPr lang="en-US" altLang="zh-CN" sz="2800" dirty="0">
              <a:solidFill>
                <a:srgbClr val="0000CC"/>
              </a:solidFill>
            </a:endParaRPr>
          </a:p>
          <a:p>
            <a:pPr>
              <a:lnSpc>
                <a:spcPct val="150000"/>
              </a:lnSpc>
              <a:buClr>
                <a:schemeClr val="tx1"/>
              </a:buClr>
              <a:buNone/>
            </a:pPr>
            <a:r>
              <a:rPr lang="en-US" altLang="zh-CN" sz="2800" dirty="0">
                <a:solidFill>
                  <a:srgbClr val="0000CC"/>
                </a:solidFill>
              </a:rPr>
              <a:t>     </a:t>
            </a:r>
            <a:r>
              <a:rPr lang="zh-CN" altLang="en-US" sz="2800" dirty="0">
                <a:solidFill>
                  <a:srgbClr val="0000CC"/>
                </a:solidFill>
              </a:rPr>
              <a:t>故 </a:t>
            </a:r>
            <a:r>
              <a:rPr lang="en-US" altLang="zh-CN" sz="2800" dirty="0">
                <a:solidFill>
                  <a:srgbClr val="0000CC"/>
                </a:solidFill>
              </a:rPr>
              <a:t>0 ≤ 2</a:t>
            </a:r>
            <a:r>
              <a:rPr lang="zh-CN" altLang="en-US" sz="2800" dirty="0">
                <a:solidFill>
                  <a:srgbClr val="0000CC"/>
                </a:solidFill>
              </a:rPr>
              <a:t>＋</a:t>
            </a:r>
            <a:r>
              <a:rPr lang="en-US" altLang="zh-CN" sz="2800" dirty="0">
                <a:solidFill>
                  <a:srgbClr val="0000CC"/>
                </a:solidFill>
              </a:rPr>
              <a:t>x</a:t>
            </a:r>
            <a:r>
              <a:rPr lang="zh-CN" altLang="en-US" sz="2800" dirty="0">
                <a:solidFill>
                  <a:srgbClr val="0000CC"/>
                </a:solidFill>
              </a:rPr>
              <a:t>＋</a:t>
            </a:r>
            <a:r>
              <a:rPr lang="en-US" altLang="zh-CN" sz="2800" dirty="0">
                <a:solidFill>
                  <a:srgbClr val="0000CC"/>
                </a:solidFill>
              </a:rPr>
              <a:t>y &lt; 2 </a:t>
            </a:r>
            <a:r>
              <a:rPr lang="en-US" altLang="zh-CN" sz="2800" dirty="0"/>
              <a:t> </a:t>
            </a:r>
            <a:endParaRPr lang="en-US" altLang="zh-CN" sz="2800" dirty="0"/>
          </a:p>
          <a:p>
            <a:pPr>
              <a:lnSpc>
                <a:spcPct val="150000"/>
              </a:lnSpc>
              <a:buClr>
                <a:schemeClr val="tx1"/>
              </a:buClr>
              <a:buNone/>
            </a:pPr>
            <a:r>
              <a:rPr lang="en-US" altLang="zh-CN" sz="2800" dirty="0">
                <a:solidFill>
                  <a:srgbClr val="0000CC"/>
                </a:solidFill>
              </a:rPr>
              <a:t>     </a:t>
            </a:r>
            <a:r>
              <a:rPr lang="zh-CN" altLang="en-US" sz="2800" dirty="0">
                <a:solidFill>
                  <a:srgbClr val="0000CC"/>
                </a:solidFill>
              </a:rPr>
              <a:t>故 </a:t>
            </a:r>
            <a:r>
              <a:rPr lang="en-US" altLang="zh-CN" sz="2800" dirty="0"/>
              <a:t>2</a:t>
            </a:r>
            <a:r>
              <a:rPr lang="zh-CN" altLang="en-US" sz="2800" dirty="0"/>
              <a:t>＋ </a:t>
            </a:r>
            <a:r>
              <a:rPr lang="en-US" altLang="zh-CN" sz="2800" dirty="0"/>
              <a:t>(2</a:t>
            </a:r>
            <a:r>
              <a:rPr lang="zh-CN" altLang="en-US" sz="2800" dirty="0"/>
              <a:t>＋</a:t>
            </a:r>
            <a:r>
              <a:rPr lang="en-US" altLang="zh-CN" sz="2800" dirty="0"/>
              <a:t>x</a:t>
            </a:r>
            <a:r>
              <a:rPr lang="zh-CN" altLang="en-US" sz="2800" dirty="0"/>
              <a:t>＋</a:t>
            </a:r>
            <a:r>
              <a:rPr lang="en-US" altLang="zh-CN" sz="2800" dirty="0"/>
              <a:t>y) mod 2</a:t>
            </a:r>
            <a:r>
              <a:rPr lang="en-US" altLang="zh-CN" sz="2800" dirty="0">
                <a:solidFill>
                  <a:schemeClr val="folHlink"/>
                </a:solidFill>
              </a:rPr>
              <a:t> </a:t>
            </a:r>
            <a:r>
              <a:rPr lang="en-US" altLang="zh-CN" sz="2800" dirty="0">
                <a:solidFill>
                  <a:srgbClr val="0000CC"/>
                </a:solidFill>
              </a:rPr>
              <a:t>=(2</a:t>
            </a:r>
            <a:r>
              <a:rPr lang="zh-CN" altLang="en-US" sz="2800" dirty="0">
                <a:solidFill>
                  <a:srgbClr val="0000CC"/>
                </a:solidFill>
              </a:rPr>
              <a:t>＋</a:t>
            </a:r>
            <a:r>
              <a:rPr lang="en-US" altLang="zh-CN" sz="2800" dirty="0">
                <a:solidFill>
                  <a:srgbClr val="0000CC"/>
                </a:solidFill>
              </a:rPr>
              <a:t>x</a:t>
            </a:r>
            <a:r>
              <a:rPr lang="zh-CN" altLang="en-US" sz="2800" dirty="0">
                <a:solidFill>
                  <a:srgbClr val="0000CC"/>
                </a:solidFill>
              </a:rPr>
              <a:t>＋</a:t>
            </a:r>
            <a:r>
              <a:rPr lang="en-US" altLang="zh-CN" sz="2800" dirty="0">
                <a:solidFill>
                  <a:srgbClr val="0000CC"/>
                </a:solidFill>
              </a:rPr>
              <a:t>y) </a:t>
            </a:r>
            <a:endParaRPr lang="en-US" altLang="zh-CN" sz="2800" dirty="0">
              <a:solidFill>
                <a:srgbClr val="0000CC"/>
              </a:solidFill>
            </a:endParaRPr>
          </a:p>
          <a:p>
            <a:pPr>
              <a:lnSpc>
                <a:spcPct val="150000"/>
              </a:lnSpc>
              <a:buClr>
                <a:schemeClr val="tx1"/>
              </a:buClr>
              <a:buNone/>
            </a:pPr>
            <a:r>
              <a:rPr lang="en-US" altLang="zh-CN" sz="2800" dirty="0">
                <a:solidFill>
                  <a:schemeClr val="folHlink"/>
                </a:solidFill>
              </a:rPr>
              <a:t>                                       </a:t>
            </a:r>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=[x ＋ y]</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aseline="-25000" dirty="0">
                <a:latin typeface="Segoe UI Black" panose="020B0A02040204020203" pitchFamily="34" charset="0"/>
                <a:cs typeface="Segoe UI Black" panose="020B0A02040204020203" pitchFamily="34" charset="0"/>
              </a:rPr>
              <a:t>  </a:t>
            </a:r>
            <a:r>
              <a:rPr lang="zh-CN" altLang="en-US" sz="2800" baseline="-25000" dirty="0">
                <a:solidFill>
                  <a:schemeClr val="accent2"/>
                </a:solidFill>
                <a:latin typeface="Segoe UI Black" panose="020B0A02040204020203" pitchFamily="34" charset="0"/>
                <a:cs typeface="Segoe UI Black" panose="020B0A02040204020203" pitchFamily="34" charset="0"/>
              </a:rPr>
              <a:t> </a:t>
            </a:r>
            <a:r>
              <a:rPr lang="en-US" altLang="zh-CN" sz="2800" dirty="0">
                <a:solidFill>
                  <a:srgbClr val="C00000"/>
                </a:solidFill>
              </a:rPr>
              <a:t>mod 2</a:t>
            </a:r>
            <a:endParaRPr lang="en-US" altLang="zh-CN" sz="2800" dirty="0">
              <a:solidFill>
                <a:srgbClr val="C00000"/>
              </a:solidFill>
            </a:endParaRPr>
          </a:p>
          <a:p>
            <a:pPr marL="0" indent="0">
              <a:buNone/>
            </a:pP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除法手工运算</a:t>
            </a:r>
            <a:endParaRPr lang="zh-CN" altLang="en-US" dirty="0"/>
          </a:p>
        </p:txBody>
      </p:sp>
      <p:sp>
        <p:nvSpPr>
          <p:cNvPr id="5" name="矩形 4"/>
          <p:cNvSpPr/>
          <p:nvPr/>
        </p:nvSpPr>
        <p:spPr>
          <a:xfrm>
            <a:off x="563253" y="1246101"/>
            <a:ext cx="11120747" cy="499296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 name="文本框 10"/>
          <p:cNvSpPr txBox="1"/>
          <p:nvPr/>
        </p:nvSpPr>
        <p:spPr>
          <a:xfrm>
            <a:off x="1938404" y="5137197"/>
            <a:ext cx="72169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802366" y="2330204"/>
            <a:ext cx="3614184" cy="596009"/>
            <a:chOff x="4064157" y="1913504"/>
            <a:chExt cx="3614184" cy="596009"/>
          </a:xfrm>
        </p:grpSpPr>
        <p:grpSp>
          <p:nvGrpSpPr>
            <p:cNvPr id="15" name="组合 14"/>
            <p:cNvGrpSpPr/>
            <p:nvPr/>
          </p:nvGrpSpPr>
          <p:grpSpPr>
            <a:xfrm>
              <a:off x="4064157" y="1913504"/>
              <a:ext cx="3614184" cy="596009"/>
              <a:chOff x="4635412" y="2148540"/>
              <a:chExt cx="3614184" cy="596009"/>
            </a:xfrm>
          </p:grpSpPr>
          <p:cxnSp>
            <p:nvCxnSpPr>
              <p:cNvPr id="17" name="直接连接符 16"/>
              <p:cNvCxnSpPr/>
              <p:nvPr/>
            </p:nvCxnSpPr>
            <p:spPr>
              <a:xfrm>
                <a:off x="5252482" y="2168476"/>
                <a:ext cx="2997114"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22725"/>
              <a:ext cx="2754732" cy="362455"/>
            </a:xfrm>
            <a:prstGeom prst="rect">
              <a:avLst/>
            </a:prstGeom>
            <a:noFill/>
          </p:spPr>
          <p:txBody>
            <a:bodyPr wrap="square" rtlCol="0">
              <a:noAutofit/>
            </a:bodyPr>
            <a:lstStyle/>
            <a:p>
              <a:r>
                <a:rPr lang="en-US" altLang="zh-CN" sz="2800" spc="600" dirty="0">
                  <a:latin typeface="Consolas" panose="020B0609020204030204" pitchFamily="49" charset="0"/>
                </a:rPr>
                <a:t>0.1001001</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2496716" y="3234931"/>
            <a:ext cx="2403063" cy="453374"/>
          </a:xfrm>
          <a:prstGeom prst="rect">
            <a:avLst/>
          </a:prstGeom>
          <a:noFill/>
        </p:spPr>
        <p:txBody>
          <a:bodyPr wrap="square" rtlCol="0">
            <a:noAutofit/>
          </a:bodyPr>
          <a:lstStyle/>
          <a:p>
            <a:pPr algn="ctr"/>
            <a:r>
              <a:rPr lang="en-US" altLang="zh-CN" sz="2800" spc="600" dirty="0">
                <a:latin typeface="Consolas" panose="020B0609020204030204" pitchFamily="49" charset="0"/>
              </a:rPr>
              <a:t>0.00111</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2661980" y="2777653"/>
            <a:ext cx="2754570" cy="480845"/>
            <a:chOff x="4923771" y="2338919"/>
            <a:chExt cx="2754570" cy="480845"/>
          </a:xfrm>
        </p:grpSpPr>
        <p:sp>
          <p:nvSpPr>
            <p:cNvPr id="21" name="文本框 20"/>
            <p:cNvSpPr txBox="1"/>
            <p:nvPr/>
          </p:nvSpPr>
          <p:spPr>
            <a:xfrm>
              <a:off x="4923771" y="2338919"/>
              <a:ext cx="2272291"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0.01011</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2675331"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2633127" y="5068205"/>
            <a:ext cx="2964397" cy="455714"/>
          </a:xfrm>
          <a:prstGeom prst="rect">
            <a:avLst/>
          </a:prstGeom>
          <a:noFill/>
        </p:spPr>
        <p:txBody>
          <a:bodyPr wrap="square" rtlCol="0">
            <a:noAutofit/>
          </a:bodyPr>
          <a:lstStyle/>
          <a:p>
            <a:pPr algn="ctr"/>
            <a:r>
              <a:rPr lang="en-US" altLang="zh-CN" sz="2800" spc="600" dirty="0">
                <a:latin typeface="Consolas" panose="020B0609020204030204" pitchFamily="49" charset="0"/>
              </a:rPr>
              <a:t>0.00000011</a:t>
            </a:r>
            <a:endParaRPr lang="zh-CN" altLang="en-US" sz="2800" spc="600" dirty="0">
              <a:latin typeface="Consolas" panose="020B0609020204030204" pitchFamily="49" charset="0"/>
            </a:endParaRPr>
          </a:p>
        </p:txBody>
      </p:sp>
      <p:sp>
        <p:nvSpPr>
          <p:cNvPr id="25" name="文本框 24"/>
          <p:cNvSpPr txBox="1"/>
          <p:nvPr/>
        </p:nvSpPr>
        <p:spPr>
          <a:xfrm>
            <a:off x="2502953" y="4149487"/>
            <a:ext cx="2673773" cy="414778"/>
          </a:xfrm>
          <a:prstGeom prst="rect">
            <a:avLst/>
          </a:prstGeom>
          <a:noFill/>
        </p:spPr>
        <p:txBody>
          <a:bodyPr wrap="square" rtlCol="0">
            <a:noAutofit/>
          </a:bodyPr>
          <a:lstStyle/>
          <a:p>
            <a:pPr algn="ctr"/>
            <a:r>
              <a:rPr lang="en-US" altLang="zh-CN" sz="2800" spc="600" dirty="0">
                <a:latin typeface="Consolas" panose="020B0609020204030204" pitchFamily="49" charset="0"/>
              </a:rPr>
              <a:t>0.000011</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2508001" y="3701515"/>
            <a:ext cx="2908549" cy="483357"/>
            <a:chOff x="4401638" y="3209407"/>
            <a:chExt cx="2908549" cy="483357"/>
          </a:xfrm>
        </p:grpSpPr>
        <p:sp>
          <p:nvSpPr>
            <p:cNvPr id="27" name="文本框 26"/>
            <p:cNvSpPr txBox="1"/>
            <p:nvPr/>
          </p:nvSpPr>
          <p:spPr>
            <a:xfrm>
              <a:off x="4401638" y="3209407"/>
              <a:ext cx="2673774"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0.001011</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4602529" y="3692764"/>
              <a:ext cx="270765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548491" y="4581903"/>
            <a:ext cx="3131906" cy="478403"/>
            <a:chOff x="4810282" y="4950383"/>
            <a:chExt cx="3131906" cy="478403"/>
          </a:xfrm>
        </p:grpSpPr>
        <p:sp>
          <p:nvSpPr>
            <p:cNvPr id="33" name="文本框 32"/>
            <p:cNvSpPr txBox="1"/>
            <p:nvPr/>
          </p:nvSpPr>
          <p:spPr>
            <a:xfrm>
              <a:off x="4810282" y="4950383"/>
              <a:ext cx="3131906"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0.00001011</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019235" y="5428786"/>
              <a:ext cx="265910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718033" y="2334197"/>
            <a:ext cx="1942067" cy="412450"/>
          </a:xfrm>
          <a:prstGeom prst="rect">
            <a:avLst/>
          </a:prstGeom>
          <a:noFill/>
        </p:spPr>
        <p:txBody>
          <a:bodyPr wrap="square" rtlCol="0">
            <a:noAutofit/>
          </a:bodyPr>
          <a:lstStyle/>
          <a:p>
            <a:pPr algn="r"/>
            <a:r>
              <a:rPr lang="en-US" altLang="zh-CN" sz="2800" spc="600" dirty="0">
                <a:solidFill>
                  <a:srgbClr val="FF66CC"/>
                </a:solidFill>
                <a:latin typeface="Consolas" panose="020B0609020204030204" pitchFamily="49" charset="0"/>
              </a:rPr>
              <a:t>0.1011</a:t>
            </a:r>
            <a:endParaRPr lang="zh-CN" altLang="en-US" sz="2800" spc="600" dirty="0">
              <a:solidFill>
                <a:srgbClr val="FF66CC"/>
              </a:solidFill>
              <a:latin typeface="Consolas" panose="020B0609020204030204" pitchFamily="49" charset="0"/>
            </a:endParaRPr>
          </a:p>
        </p:txBody>
      </p:sp>
      <p:grpSp>
        <p:nvGrpSpPr>
          <p:cNvPr id="42" name="组合 41"/>
          <p:cNvGrpSpPr/>
          <p:nvPr/>
        </p:nvGrpSpPr>
        <p:grpSpPr>
          <a:xfrm>
            <a:off x="5534839" y="1938925"/>
            <a:ext cx="936415" cy="369332"/>
            <a:chOff x="6167643" y="1533655"/>
            <a:chExt cx="936415" cy="369332"/>
          </a:xfrm>
        </p:grpSpPr>
        <p:sp>
          <p:nvSpPr>
            <p:cNvPr id="43" name="文本框 42"/>
            <p:cNvSpPr txBox="1"/>
            <p:nvPr/>
          </p:nvSpPr>
          <p:spPr>
            <a:xfrm>
              <a:off x="6688560" y="1533655"/>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44" name="直接箭头连接符 43"/>
            <p:cNvCxnSpPr/>
            <p:nvPr/>
          </p:nvCxnSpPr>
          <p:spPr>
            <a:xfrm flipH="1">
              <a:off x="6167643" y="1730041"/>
              <a:ext cx="567269"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4297106" y="18619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4578760" y="18619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4860414" y="18619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3" name="内容占位符 2"/>
          <p:cNvSpPr>
            <a:spLocks noGrp="1"/>
          </p:cNvSpPr>
          <p:nvPr>
            <p:ph idx="1"/>
          </p:nvPr>
        </p:nvSpPr>
        <p:spPr>
          <a:xfrm>
            <a:off x="6460232" y="2762398"/>
            <a:ext cx="4878539" cy="3046366"/>
          </a:xfrm>
        </p:spPr>
        <p:txBody>
          <a:bodyPr>
            <a:normAutofit/>
          </a:bodyPr>
          <a:lstStyle/>
          <a:p>
            <a:pPr eaLnBrk="1" hangingPunct="1">
              <a:lnSpc>
                <a:spcPct val="150000"/>
              </a:lnSpc>
            </a:pPr>
            <a:r>
              <a:rPr lang="zh-CN" altLang="en-US" dirty="0"/>
              <a:t>不够减，商上</a:t>
            </a:r>
            <a:r>
              <a:rPr lang="en-US" altLang="zh-CN" dirty="0"/>
              <a:t>0,</a:t>
            </a:r>
            <a:endParaRPr lang="en-US" altLang="zh-CN" dirty="0"/>
          </a:p>
          <a:p>
            <a:pPr eaLnBrk="1" hangingPunct="1">
              <a:lnSpc>
                <a:spcPct val="150000"/>
              </a:lnSpc>
            </a:pPr>
            <a:r>
              <a:rPr lang="zh-CN" altLang="en-US" dirty="0"/>
              <a:t>够减，商上</a:t>
            </a:r>
            <a:r>
              <a:rPr lang="en-US" altLang="zh-CN" dirty="0"/>
              <a:t>1</a:t>
            </a:r>
            <a:r>
              <a:rPr lang="zh-CN" altLang="en-US" dirty="0"/>
              <a:t>，求余数</a:t>
            </a:r>
            <a:endParaRPr lang="zh-CN" altLang="en-US" dirty="0"/>
          </a:p>
          <a:p>
            <a:pPr eaLnBrk="1" hangingPunct="1">
              <a:lnSpc>
                <a:spcPct val="150000"/>
              </a:lnSpc>
            </a:pPr>
            <a:r>
              <a:rPr lang="zh-CN" altLang="en-US" dirty="0">
                <a:solidFill>
                  <a:srgbClr val="FF0000"/>
                </a:solidFill>
              </a:rPr>
              <a:t>除数右移一位</a:t>
            </a:r>
            <a:endParaRPr lang="en-US" altLang="zh-CN" dirty="0">
              <a:solidFill>
                <a:srgbClr val="FF0000"/>
              </a:solidFill>
            </a:endParaRPr>
          </a:p>
          <a:p>
            <a:pPr eaLnBrk="1" hangingPunct="1">
              <a:lnSpc>
                <a:spcPct val="150000"/>
              </a:lnSpc>
            </a:pPr>
            <a:r>
              <a:rPr lang="zh-CN" altLang="en-US" dirty="0"/>
              <a:t>继续按规则上商直至所需位数</a:t>
            </a:r>
            <a:endParaRPr lang="en-US" altLang="zh-CN" dirty="0"/>
          </a:p>
          <a:p>
            <a:endParaRPr lang="zh-CN" altLang="en-US" dirty="0"/>
          </a:p>
        </p:txBody>
      </p:sp>
      <p:sp>
        <p:nvSpPr>
          <p:cNvPr id="51" name="文本框 50"/>
          <p:cNvSpPr txBox="1"/>
          <p:nvPr/>
        </p:nvSpPr>
        <p:spPr>
          <a:xfrm>
            <a:off x="5161302" y="18619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63" name="组合 62"/>
          <p:cNvGrpSpPr/>
          <p:nvPr/>
        </p:nvGrpSpPr>
        <p:grpSpPr>
          <a:xfrm>
            <a:off x="4000500" y="1861981"/>
            <a:ext cx="657055" cy="536436"/>
            <a:chOff x="4000500" y="1423831"/>
            <a:chExt cx="657055" cy="536436"/>
          </a:xfrm>
        </p:grpSpPr>
        <p:sp>
          <p:nvSpPr>
            <p:cNvPr id="13" name="文本框 12"/>
            <p:cNvSpPr txBox="1"/>
            <p:nvPr/>
          </p:nvSpPr>
          <p:spPr>
            <a:xfrm>
              <a:off x="4000500" y="1423831"/>
              <a:ext cx="657055"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62" name="文本框 61"/>
            <p:cNvSpPr txBox="1"/>
            <p:nvPr/>
          </p:nvSpPr>
          <p:spPr>
            <a:xfrm>
              <a:off x="4134456" y="1437047"/>
              <a:ext cx="295631"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a:t>
              </a:r>
              <a:endParaRPr lang="zh-CN" altLang="en-US" sz="2800" spc="600" dirty="0">
                <a:solidFill>
                  <a:srgbClr val="0070C0"/>
                </a:solidFill>
                <a:latin typeface="Consolas" panose="020B0609020204030204" pitchFamily="49" charset="0"/>
              </a:endParaRPr>
            </a:p>
          </p:txBody>
        </p:sp>
      </p:grpSp>
      <p:cxnSp>
        <p:nvCxnSpPr>
          <p:cNvPr id="65" name="直接箭头连接符 64"/>
          <p:cNvCxnSpPr/>
          <p:nvPr/>
        </p:nvCxnSpPr>
        <p:spPr>
          <a:xfrm>
            <a:off x="4756504" y="2777653"/>
            <a:ext cx="0" cy="559081"/>
          </a:xfrm>
          <a:prstGeom prst="straightConnector1">
            <a:avLst/>
          </a:prstGeom>
          <a:ln w="19050">
            <a:solidFill>
              <a:srgbClr val="D4184B"/>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5036658" y="2777653"/>
            <a:ext cx="0" cy="1507908"/>
          </a:xfrm>
          <a:prstGeom prst="straightConnector1">
            <a:avLst/>
          </a:prstGeom>
          <a:ln w="19050">
            <a:solidFill>
              <a:srgbClr val="D4184B"/>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5118829" y="4148368"/>
            <a:ext cx="393588" cy="523220"/>
          </a:xfrm>
          <a:prstGeom prst="rect">
            <a:avLst/>
          </a:prstGeom>
          <a:noFill/>
        </p:spPr>
        <p:txBody>
          <a:bodyPr wrap="square" rtlCol="0">
            <a:noAutofit/>
          </a:bodyPr>
          <a:lstStyle/>
          <a:p>
            <a:r>
              <a:rPr lang="en-US" altLang="zh-CN" sz="2800" spc="600" dirty="0">
                <a:solidFill>
                  <a:srgbClr val="00B050"/>
                </a:solidFill>
                <a:latin typeface="Consolas" panose="020B0609020204030204" pitchFamily="49" charset="0"/>
              </a:rPr>
              <a:t>0</a:t>
            </a:r>
            <a:endParaRPr lang="zh-CN" altLang="en-US" sz="2800" spc="600" dirty="0">
              <a:solidFill>
                <a:srgbClr val="00B050"/>
              </a:solidFill>
              <a:latin typeface="Consolas" panose="020B0609020204030204" pitchFamily="49" charset="0"/>
            </a:endParaRPr>
          </a:p>
        </p:txBody>
      </p:sp>
      <p:sp>
        <p:nvSpPr>
          <p:cNvPr id="72" name="文本框 71"/>
          <p:cNvSpPr txBox="1"/>
          <p:nvPr/>
        </p:nvSpPr>
        <p:spPr>
          <a:xfrm>
            <a:off x="4566447" y="3232684"/>
            <a:ext cx="393588" cy="523220"/>
          </a:xfrm>
          <a:prstGeom prst="rect">
            <a:avLst/>
          </a:prstGeom>
          <a:noFill/>
        </p:spPr>
        <p:txBody>
          <a:bodyPr wrap="square" rtlCol="0">
            <a:noAutofit/>
          </a:bodyPr>
          <a:lstStyle/>
          <a:p>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73" name="文本框 72"/>
          <p:cNvSpPr txBox="1"/>
          <p:nvPr/>
        </p:nvSpPr>
        <p:spPr>
          <a:xfrm>
            <a:off x="4842672" y="4148291"/>
            <a:ext cx="393588" cy="523220"/>
          </a:xfrm>
          <a:prstGeom prst="rect">
            <a:avLst/>
          </a:prstGeom>
          <a:noFill/>
        </p:spPr>
        <p:txBody>
          <a:bodyPr wrap="square" rtlCol="0">
            <a:noAutofit/>
          </a:bodyPr>
          <a:lstStyle/>
          <a:p>
            <a:r>
              <a:rPr lang="en-US" altLang="zh-CN" sz="2800" spc="600" dirty="0">
                <a:solidFill>
                  <a:srgbClr val="C00000"/>
                </a:solidFill>
                <a:latin typeface="Consolas" panose="020B0609020204030204" pitchFamily="49" charset="0"/>
              </a:rPr>
              <a:t>1</a:t>
            </a:r>
            <a:endParaRPr lang="zh-CN" altLang="en-US" sz="2800" spc="600" dirty="0">
              <a:solidFill>
                <a:srgbClr val="C00000"/>
              </a:solidFill>
              <a:latin typeface="Consolas" panose="020B0609020204030204" pitchFamily="49" charset="0"/>
            </a:endParaRPr>
          </a:p>
        </p:txBody>
      </p:sp>
      <p:cxnSp>
        <p:nvCxnSpPr>
          <p:cNvPr id="75" name="直接连接符 74"/>
          <p:cNvCxnSpPr/>
          <p:nvPr/>
        </p:nvCxnSpPr>
        <p:spPr>
          <a:xfrm>
            <a:off x="2814991" y="2804704"/>
            <a:ext cx="1482115" cy="0"/>
          </a:xfrm>
          <a:prstGeom prst="line">
            <a:avLst/>
          </a:prstGeom>
          <a:ln w="38100">
            <a:solidFill>
              <a:srgbClr val="D4184B"/>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7864459" y="1674929"/>
            <a:ext cx="3267998"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7914075" y="1731509"/>
            <a:ext cx="3203868" cy="400110"/>
          </a:xfrm>
          <a:prstGeom prst="rect">
            <a:avLst/>
          </a:prstGeom>
          <a:noFill/>
        </p:spPr>
        <p:txBody>
          <a:bodyPr wrap="squar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关键是判断是否够减？</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left)">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ppt_x"/>
                                          </p:val>
                                        </p:tav>
                                        <p:tav tm="100000">
                                          <p:val>
                                            <p:strVal val="#ppt_x"/>
                                          </p:val>
                                        </p:tav>
                                      </p:tavLst>
                                    </p:anim>
                                    <p:anim calcmode="lin" valueType="num">
                                      <p:cBhvr additive="base">
                                        <p:cTn id="28" dur="500" fill="hold"/>
                                        <p:tgtEl>
                                          <p:spTgt spid="6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left)">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wipe(left)">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Effect transition="in" filter="wipe(left)">
                                      <p:cBhvr>
                                        <p:cTn id="43" dur="500"/>
                                        <p:tgtEl>
                                          <p:spTgt spid="3">
                                            <p:txEl>
                                              <p:pRg st="1" end="1"/>
                                            </p:txEl>
                                          </p:spTgt>
                                        </p:tgtEl>
                                      </p:cBhvr>
                                    </p:animEffect>
                                  </p:childTnLst>
                                </p:cTn>
                              </p:par>
                              <p:par>
                                <p:cTn id="44" presetID="2" presetClass="entr" presetSubtype="1"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fill="hold"/>
                                        <p:tgtEl>
                                          <p:spTgt spid="45"/>
                                        </p:tgtEl>
                                        <p:attrNameLst>
                                          <p:attrName>ppt_x</p:attrName>
                                        </p:attrNameLst>
                                      </p:cBhvr>
                                      <p:tavLst>
                                        <p:tav tm="0">
                                          <p:val>
                                            <p:strVal val="#ppt_x"/>
                                          </p:val>
                                        </p:tav>
                                        <p:tav tm="100000">
                                          <p:val>
                                            <p:strVal val="#ppt_x"/>
                                          </p:val>
                                        </p:tav>
                                      </p:tavLst>
                                    </p:anim>
                                    <p:anim calcmode="lin" valueType="num">
                                      <p:cBhvr additive="base">
                                        <p:cTn id="47"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up)">
                                      <p:cBhvr>
                                        <p:cTn id="62" dur="500"/>
                                        <p:tgtEl>
                                          <p:spTgt spid="65"/>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72"/>
                                        </p:tgtEl>
                                        <p:attrNameLst>
                                          <p:attrName>style.visibility</p:attrName>
                                        </p:attrNameLst>
                                      </p:cBhvr>
                                      <p:to>
                                        <p:strVal val="visible"/>
                                      </p:to>
                                    </p:set>
                                    <p:animEffect transition="in" filter="wipe(up)">
                                      <p:cBhvr>
                                        <p:cTn id="66" dur="500"/>
                                        <p:tgtEl>
                                          <p:spTgt spid="72"/>
                                        </p:tgtEl>
                                      </p:cBhvr>
                                    </p:animEffect>
                                  </p:childTnLst>
                                </p:cTn>
                              </p:par>
                              <p:par>
                                <p:cTn id="67" presetID="2" presetClass="entr" presetSubtype="1"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wipe(up)">
                                      <p:cBhvr>
                                        <p:cTn id="85" dur="500"/>
                                        <p:tgtEl>
                                          <p:spTgt spid="67"/>
                                        </p:tgtEl>
                                      </p:cBhvr>
                                    </p:animEffect>
                                  </p:childTnLst>
                                </p:cTn>
                              </p:par>
                            </p:childTnLst>
                          </p:cTn>
                        </p:par>
                        <p:par>
                          <p:cTn id="86" fill="hold">
                            <p:stCondLst>
                              <p:cond delay="500"/>
                            </p:stCondLst>
                            <p:childTnLst>
                              <p:par>
                                <p:cTn id="87" presetID="22" presetClass="entr" presetSubtype="1" fill="hold" grpId="0" nodeType="after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wipe(up)">
                                      <p:cBhvr>
                                        <p:cTn id="89" dur="500"/>
                                        <p:tgtEl>
                                          <p:spTgt spid="73"/>
                                        </p:tgtEl>
                                      </p:cBhvr>
                                    </p:animEffect>
                                  </p:childTnLst>
                                </p:cTn>
                              </p:par>
                              <p:par>
                                <p:cTn id="90" presetID="2" presetClass="entr" presetSubtype="1"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 calcmode="lin" valueType="num">
                                      <p:cBhvr additive="base">
                                        <p:cTn id="92" dur="500" fill="hold"/>
                                        <p:tgtEl>
                                          <p:spTgt spid="47"/>
                                        </p:tgtEl>
                                        <p:attrNameLst>
                                          <p:attrName>ppt_x</p:attrName>
                                        </p:attrNameLst>
                                      </p:cBhvr>
                                      <p:tavLst>
                                        <p:tav tm="0">
                                          <p:val>
                                            <p:strVal val="#ppt_x"/>
                                          </p:val>
                                        </p:tav>
                                        <p:tav tm="100000">
                                          <p:val>
                                            <p:strVal val="#ppt_x"/>
                                          </p:val>
                                        </p:tav>
                                      </p:tavLst>
                                    </p:anim>
                                    <p:anim calcmode="lin" valueType="num">
                                      <p:cBhvr additive="base">
                                        <p:cTn id="93"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1" fill="hold" grpId="0" nodeType="clickEffect">
                                  <p:stCondLst>
                                    <p:cond delay="0"/>
                                  </p:stCondLst>
                                  <p:childTnLst>
                                    <p:set>
                                      <p:cBhvr>
                                        <p:cTn id="97" dur="1" fill="hold">
                                          <p:stCondLst>
                                            <p:cond delay="0"/>
                                          </p:stCondLst>
                                        </p:cTn>
                                        <p:tgtEl>
                                          <p:spTgt spid="71"/>
                                        </p:tgtEl>
                                        <p:attrNameLst>
                                          <p:attrName>style.visibility</p:attrName>
                                        </p:attrNameLst>
                                      </p:cBhvr>
                                      <p:to>
                                        <p:strVal val="visible"/>
                                      </p:to>
                                    </p:set>
                                    <p:anim calcmode="lin" valueType="num">
                                      <p:cBhvr additive="base">
                                        <p:cTn id="98" dur="500" fill="hold"/>
                                        <p:tgtEl>
                                          <p:spTgt spid="71"/>
                                        </p:tgtEl>
                                        <p:attrNameLst>
                                          <p:attrName>ppt_x</p:attrName>
                                        </p:attrNameLst>
                                      </p:cBhvr>
                                      <p:tavLst>
                                        <p:tav tm="0">
                                          <p:val>
                                            <p:strVal val="#ppt_x"/>
                                          </p:val>
                                        </p:tav>
                                        <p:tav tm="100000">
                                          <p:val>
                                            <p:strVal val="#ppt_x"/>
                                          </p:val>
                                        </p:tav>
                                      </p:tavLst>
                                    </p:anim>
                                    <p:anim calcmode="lin" valueType="num">
                                      <p:cBhvr additive="base">
                                        <p:cTn id="99" dur="500" fill="hold"/>
                                        <p:tgtEl>
                                          <p:spTgt spid="71"/>
                                        </p:tgtEl>
                                        <p:attrNameLst>
                                          <p:attrName>ppt_y</p:attrName>
                                        </p:attrNameLst>
                                      </p:cBhvr>
                                      <p:tavLst>
                                        <p:tav tm="0">
                                          <p:val>
                                            <p:strVal val="0-#ppt_h/2"/>
                                          </p:val>
                                        </p:tav>
                                        <p:tav tm="100000">
                                          <p:val>
                                            <p:strVal val="#ppt_y"/>
                                          </p:val>
                                        </p:tav>
                                      </p:tavLst>
                                    </p:anim>
                                  </p:childTnLst>
                                </p:cTn>
                              </p:par>
                              <p:par>
                                <p:cTn id="100" presetID="2" presetClass="entr" presetSubtype="1" fill="hold" grpId="0" nodeType="withEffect">
                                  <p:stCondLst>
                                    <p:cond delay="0"/>
                                  </p:stCondLst>
                                  <p:childTnLst>
                                    <p:set>
                                      <p:cBhvr>
                                        <p:cTn id="101" dur="1" fill="hold">
                                          <p:stCondLst>
                                            <p:cond delay="0"/>
                                          </p:stCondLst>
                                        </p:cTn>
                                        <p:tgtEl>
                                          <p:spTgt spid="51"/>
                                        </p:tgtEl>
                                        <p:attrNameLst>
                                          <p:attrName>style.visibility</p:attrName>
                                        </p:attrNameLst>
                                      </p:cBhvr>
                                      <p:to>
                                        <p:strVal val="visible"/>
                                      </p:to>
                                    </p:set>
                                    <p:anim calcmode="lin" valueType="num">
                                      <p:cBhvr additive="base">
                                        <p:cTn id="102" dur="500" fill="hold"/>
                                        <p:tgtEl>
                                          <p:spTgt spid="51"/>
                                        </p:tgtEl>
                                        <p:attrNameLst>
                                          <p:attrName>ppt_x</p:attrName>
                                        </p:attrNameLst>
                                      </p:cBhvr>
                                      <p:tavLst>
                                        <p:tav tm="0">
                                          <p:val>
                                            <p:strVal val="#ppt_x"/>
                                          </p:val>
                                        </p:tav>
                                        <p:tav tm="100000">
                                          <p:val>
                                            <p:strVal val="#ppt_x"/>
                                          </p:val>
                                        </p:tav>
                                      </p:tavLst>
                                    </p:anim>
                                    <p:anim calcmode="lin" valueType="num">
                                      <p:cBhvr additive="base">
                                        <p:cTn id="103"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left)">
                                      <p:cBhvr>
                                        <p:cTn id="108" dur="500"/>
                                        <p:tgtEl>
                                          <p:spTgt spid="3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left)">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1"/>
                                        </p:tgtEl>
                                        <p:attrNameLst>
                                          <p:attrName>style.visibility</p:attrName>
                                        </p:attrNameLst>
                                      </p:cBhvr>
                                      <p:to>
                                        <p:strVal val="visible"/>
                                      </p:to>
                                    </p:set>
                                    <p:animEffect transition="in" filter="wipe(left)">
                                      <p:cBhvr>
                                        <p:cTn id="118" dur="500"/>
                                        <p:tgtEl>
                                          <p:spTgt spid="11"/>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nodeType="click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77"/>
                                        </p:tgtEl>
                                        <p:attrNameLst>
                                          <p:attrName>style.visibility</p:attrName>
                                        </p:attrNameLst>
                                      </p:cBhvr>
                                      <p:to>
                                        <p:strVal val="visible"/>
                                      </p:to>
                                    </p:set>
                                    <p:animEffect transition="in" filter="wipe(left)">
                                      <p:cBhvr>
                                        <p:cTn id="128" dur="500"/>
                                        <p:tgtEl>
                                          <p:spTgt spid="77"/>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wipe(left)">
                                      <p:cBhvr>
                                        <p:cTn id="13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4" grpId="0"/>
      <p:bldP spid="25" grpId="0"/>
      <p:bldP spid="39" grpId="0"/>
      <p:bldP spid="45" grpId="0"/>
      <p:bldP spid="46" grpId="0"/>
      <p:bldP spid="47" grpId="0"/>
      <p:bldP spid="51" grpId="0"/>
      <p:bldP spid="71" grpId="0"/>
      <p:bldP spid="72" grpId="0"/>
      <p:bldP spid="73" grpId="0"/>
      <p:bldP spid="77" grpId="0" animBg="1"/>
      <p:bldP spid="7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恢复余数除法</a:t>
            </a:r>
            <a:r>
              <a:rPr lang="zh-CN" altLang="en-US" dirty="0"/>
              <a:t>（绝对值）</a:t>
            </a:r>
            <a:endParaRPr lang="zh-CN" altLang="en-US" dirty="0"/>
          </a:p>
        </p:txBody>
      </p:sp>
      <p:sp>
        <p:nvSpPr>
          <p:cNvPr id="3" name="内容占位符 2"/>
          <p:cNvSpPr>
            <a:spLocks noGrp="1"/>
          </p:cNvSpPr>
          <p:nvPr>
            <p:ph idx="1"/>
          </p:nvPr>
        </p:nvSpPr>
        <p:spPr/>
        <p:txBody>
          <a:bodyPr>
            <a:normAutofit lnSpcReduction="10000"/>
          </a:bodyPr>
          <a:lstStyle/>
          <a:p>
            <a:pPr eaLnBrk="1" hangingPunct="1"/>
            <a:r>
              <a:rPr lang="zh-CN" altLang="en-US" dirty="0"/>
              <a:t>如何判断是否够减</a:t>
            </a:r>
            <a:endParaRPr lang="zh-CN" altLang="en-US" dirty="0"/>
          </a:p>
          <a:p>
            <a:pPr lvl="1" eaLnBrk="1" hangingPunct="1"/>
            <a:r>
              <a:rPr lang="zh-CN" altLang="en-US" sz="2400" dirty="0"/>
              <a:t>利用补码作减法，判断余数符号即可</a:t>
            </a:r>
            <a:endParaRPr lang="zh-CN" altLang="en-US" sz="2400" dirty="0"/>
          </a:p>
          <a:p>
            <a:r>
              <a:rPr lang="zh-CN" altLang="en-US" dirty="0"/>
              <a:t>余数为负数时，必须</a:t>
            </a:r>
            <a:r>
              <a:rPr lang="zh-CN" altLang="en-US" b="1" dirty="0"/>
              <a:t>恢复余数</a:t>
            </a:r>
            <a:endParaRPr lang="zh-CN" altLang="en-US" b="1" dirty="0"/>
          </a:p>
          <a:p>
            <a:pPr lvl="1"/>
            <a:r>
              <a:rPr lang="zh-CN" altLang="en-US" sz="2400" dirty="0"/>
              <a:t>将余数加除数，恢复成原值</a:t>
            </a:r>
            <a:endParaRPr lang="zh-CN" altLang="en-US" sz="2400" dirty="0"/>
          </a:p>
          <a:p>
            <a:r>
              <a:rPr lang="zh-CN" altLang="en-US" dirty="0"/>
              <a:t>求下一位商，必须将余数左移一位，再与除数比较</a:t>
            </a:r>
            <a:endParaRPr lang="en-US" altLang="zh-CN" dirty="0"/>
          </a:p>
          <a:p>
            <a:pPr lvl="1"/>
            <a:r>
              <a:rPr lang="zh-CN" altLang="en-US" sz="2200" dirty="0"/>
              <a:t>手工运算将除数右移？</a:t>
            </a:r>
            <a:endParaRPr lang="en-US" altLang="zh-CN" sz="2200" dirty="0"/>
          </a:p>
          <a:p>
            <a:pPr lvl="1"/>
            <a:r>
              <a:rPr lang="zh-CN" altLang="en-US" sz="2200" dirty="0"/>
              <a:t>注意这里余数放大了，最后结果要缩小</a:t>
            </a:r>
            <a:endParaRPr lang="zh-CN" altLang="en-US" sz="2200" dirty="0"/>
          </a:p>
          <a:p>
            <a:r>
              <a:rPr lang="zh-CN" altLang="en-US" dirty="0"/>
              <a:t>比较，上商（恢复），余数移位，再比较，</a:t>
            </a:r>
            <a:endParaRPr lang="zh-CN" altLang="en-US" dirty="0"/>
          </a:p>
          <a:p>
            <a:pPr lvl="1"/>
            <a:r>
              <a:rPr lang="zh-CN" altLang="en-US" sz="2400" dirty="0"/>
              <a:t>直到商的位数足够</a:t>
            </a:r>
            <a:endParaRPr lang="zh-CN" altLang="en-US" sz="2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 name="圆角矩形 35"/>
          <p:cNvSpPr/>
          <p:nvPr/>
        </p:nvSpPr>
        <p:spPr>
          <a:xfrm>
            <a:off x="4856926" y="90046"/>
            <a:ext cx="7117359" cy="6456455"/>
          </a:xfrm>
          <a:prstGeom prst="roundRect">
            <a:avLst>
              <a:gd name="adj" fmla="val 94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429765" y="257639"/>
            <a:ext cx="2436756" cy="617641"/>
          </a:xfrm>
        </p:spPr>
        <p:txBody>
          <a:bodyPr>
            <a:normAutofit/>
          </a:bodyPr>
          <a:lstStyle/>
          <a:p>
            <a:r>
              <a:rPr lang="zh-CN" altLang="en-US" dirty="0"/>
              <a:t>恢复余数法</a:t>
            </a:r>
            <a:endParaRPr lang="zh-CN" altLang="en-US" dirty="0"/>
          </a:p>
        </p:txBody>
      </p:sp>
      <p:sp>
        <p:nvSpPr>
          <p:cNvPr id="4" name="Rectangle 6"/>
          <p:cNvSpPr>
            <a:spLocks noChangeArrowheads="1"/>
          </p:cNvSpPr>
          <p:nvPr/>
        </p:nvSpPr>
        <p:spPr bwMode="auto">
          <a:xfrm>
            <a:off x="6093794" y="492945"/>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00.1001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64" name="Rectangle 6"/>
          <p:cNvSpPr>
            <a:spLocks noChangeArrowheads="1"/>
          </p:cNvSpPr>
          <p:nvPr/>
        </p:nvSpPr>
        <p:spPr bwMode="auto">
          <a:xfrm>
            <a:off x="6093794" y="1123477"/>
            <a:ext cx="1658649" cy="400110"/>
          </a:xfrm>
          <a:prstGeom prst="rect">
            <a:avLst/>
          </a:prstGeom>
          <a:noFill/>
          <a:ln w="9525">
            <a:noFill/>
            <a:miter lim="800000"/>
          </a:ln>
        </p:spPr>
        <p:txBody>
          <a:bodyPr wrap="square">
            <a:spAutoFit/>
          </a:bodyPr>
          <a:lstStyle/>
          <a:p>
            <a:pPr eaLnBrk="1" hangingPunct="1">
              <a:defRPr/>
            </a:pPr>
            <a:r>
              <a:rPr lang="en-US" sz="2000" b="1" kern="1500" spc="300" dirty="0">
                <a:solidFill>
                  <a:srgbClr val="FF33CC"/>
                </a:solidFill>
                <a:latin typeface="Consolas" panose="020B0609020204030204" pitchFamily="49" charset="0"/>
                <a:ea typeface="Segoe UI Black" panose="020B0A02040204020203" pitchFamily="34" charset="0"/>
                <a:cs typeface="Segoe UI Black" panose="020B0A02040204020203" pitchFamily="34" charset="0"/>
              </a:rPr>
              <a:t>11</a:t>
            </a: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.1110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66" name="Rectangle 6"/>
          <p:cNvSpPr>
            <a:spLocks noChangeArrowheads="1"/>
          </p:cNvSpPr>
          <p:nvPr/>
        </p:nvSpPr>
        <p:spPr bwMode="auto">
          <a:xfrm>
            <a:off x="6093794" y="1754009"/>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00.1001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69" name="Rectangle 6"/>
          <p:cNvSpPr>
            <a:spLocks noChangeArrowheads="1"/>
          </p:cNvSpPr>
          <p:nvPr/>
        </p:nvSpPr>
        <p:spPr bwMode="auto">
          <a:xfrm>
            <a:off x="6093794" y="2699807"/>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00.0111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72" name="Rectangle 6"/>
          <p:cNvSpPr>
            <a:spLocks noChangeArrowheads="1"/>
          </p:cNvSpPr>
          <p:nvPr/>
        </p:nvSpPr>
        <p:spPr bwMode="auto">
          <a:xfrm>
            <a:off x="6093794" y="3645605"/>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00.0011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75" name="Rectangle 6"/>
          <p:cNvSpPr>
            <a:spLocks noChangeArrowheads="1"/>
          </p:cNvSpPr>
          <p:nvPr/>
        </p:nvSpPr>
        <p:spPr bwMode="auto">
          <a:xfrm>
            <a:off x="6093794" y="4591403"/>
            <a:ext cx="1658649" cy="400110"/>
          </a:xfrm>
          <a:prstGeom prst="rect">
            <a:avLst/>
          </a:prstGeom>
          <a:noFill/>
          <a:ln w="9525">
            <a:noFill/>
            <a:miter lim="800000"/>
          </a:ln>
        </p:spPr>
        <p:txBody>
          <a:bodyPr wrap="square">
            <a:spAutoFit/>
          </a:bodyPr>
          <a:lstStyle/>
          <a:p>
            <a:pPr eaLnBrk="1" hangingPunct="1">
              <a:defRPr/>
            </a:pPr>
            <a:r>
              <a:rPr lang="en-US" sz="2000" b="1" kern="1500" spc="300" dirty="0">
                <a:solidFill>
                  <a:srgbClr val="FF33CC"/>
                </a:solidFill>
                <a:latin typeface="Consolas" panose="020B0609020204030204" pitchFamily="49" charset="0"/>
                <a:ea typeface="Segoe UI Black" panose="020B0A02040204020203" pitchFamily="34" charset="0"/>
                <a:cs typeface="Segoe UI Black" panose="020B0A02040204020203" pitchFamily="34" charset="0"/>
              </a:rPr>
              <a:t>11</a:t>
            </a: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.1011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77" name="Rectangle 6"/>
          <p:cNvSpPr>
            <a:spLocks noChangeArrowheads="1"/>
          </p:cNvSpPr>
          <p:nvPr/>
        </p:nvSpPr>
        <p:spPr bwMode="auto">
          <a:xfrm>
            <a:off x="6093794" y="5221935"/>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00.0110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80" name="Rectangle 6"/>
          <p:cNvSpPr>
            <a:spLocks noChangeArrowheads="1"/>
          </p:cNvSpPr>
          <p:nvPr/>
        </p:nvSpPr>
        <p:spPr bwMode="auto">
          <a:xfrm>
            <a:off x="6093794" y="6167736"/>
            <a:ext cx="1658649" cy="400110"/>
          </a:xfrm>
          <a:prstGeom prst="rect">
            <a:avLst/>
          </a:prstGeom>
          <a:noFill/>
          <a:ln w="9525">
            <a:noFill/>
            <a:miter lim="800000"/>
          </a:ln>
        </p:spPr>
        <p:txBody>
          <a:bodyPr wrap="square">
            <a:spAutoFit/>
          </a:bodyPr>
          <a:lstStyle/>
          <a:p>
            <a:pPr eaLnBrk="1" hangingPunct="1">
              <a:defRPr/>
            </a:pPr>
            <a:r>
              <a:rPr lang="en-US" sz="2000" b="1" kern="1500" spc="3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rPr>
              <a:t>00.0001</a:t>
            </a:r>
            <a:endParaRPr lang="en-US" sz="2000" b="1" kern="1500" spc="3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7" name="组合 6"/>
          <p:cNvGrpSpPr/>
          <p:nvPr/>
        </p:nvGrpSpPr>
        <p:grpSpPr>
          <a:xfrm>
            <a:off x="6021224" y="232486"/>
            <a:ext cx="5205889" cy="375246"/>
            <a:chOff x="6021224" y="232486"/>
            <a:chExt cx="5205889" cy="375246"/>
          </a:xfrm>
        </p:grpSpPr>
        <p:sp>
          <p:nvSpPr>
            <p:cNvPr id="81" name="Text Box 3"/>
            <p:cNvSpPr txBox="1">
              <a:spLocks noChangeArrowheads="1"/>
            </p:cNvSpPr>
            <p:nvPr/>
          </p:nvSpPr>
          <p:spPr bwMode="auto">
            <a:xfrm>
              <a:off x="6021224" y="247000"/>
              <a:ext cx="1565275" cy="284163"/>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zh-CN" altLang="en-US" b="1" dirty="0">
                  <a:latin typeface="Consolas" panose="020B0609020204030204" pitchFamily="49" charset="0"/>
                  <a:ea typeface="微软雅黑" panose="020B0503020204020204" pitchFamily="34" charset="-122"/>
                  <a:cs typeface="Times New Roman" panose="02020603050405020304" pitchFamily="18" charset="0"/>
                </a:rPr>
                <a:t>被除数</a:t>
              </a:r>
              <a:r>
                <a:rPr lang="en-US" b="1" dirty="0">
                  <a:latin typeface="Consolas" panose="020B0609020204030204" pitchFamily="49" charset="0"/>
                  <a:ea typeface="微软雅黑" panose="020B0503020204020204" pitchFamily="34" charset="-122"/>
                  <a:cs typeface="Times New Roman" panose="02020603050405020304" pitchFamily="18" charset="0"/>
                </a:rPr>
                <a:t>/</a:t>
              </a:r>
              <a:r>
                <a:rPr lang="zh-CN" altLang="en-US" b="1" dirty="0">
                  <a:latin typeface="Consolas" panose="020B0609020204030204" pitchFamily="49" charset="0"/>
                  <a:ea typeface="微软雅黑" panose="020B0503020204020204" pitchFamily="34" charset="-122"/>
                  <a:cs typeface="Times New Roman" panose="02020603050405020304" pitchFamily="18" charset="0"/>
                </a:rPr>
                <a:t>余数</a:t>
              </a:r>
              <a:r>
                <a:rPr lang="en-US" altLang="zh-CN" b="1" dirty="0">
                  <a:latin typeface="Consolas" panose="020B0609020204030204" pitchFamily="49" charset="0"/>
                  <a:ea typeface="微软雅黑" panose="020B0503020204020204" pitchFamily="34" charset="-122"/>
                  <a:cs typeface="Times New Roman" panose="02020603050405020304" pitchFamily="18" charset="0"/>
                </a:rPr>
                <a:t>R</a:t>
              </a:r>
              <a:endParaRPr lang="zh-CN" altLang="en-US" b="1" dirty="0">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sp>
          <p:nvSpPr>
            <p:cNvPr id="83" name="Text Box 11"/>
            <p:cNvSpPr txBox="1">
              <a:spLocks noChangeArrowheads="1"/>
            </p:cNvSpPr>
            <p:nvPr/>
          </p:nvSpPr>
          <p:spPr bwMode="auto">
            <a:xfrm>
              <a:off x="8260102" y="247000"/>
              <a:ext cx="1126529" cy="360732"/>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上商位</a:t>
              </a: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Q</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n</a:t>
              </a:r>
              <a:endParaRPr lang="zh-CN" altLang="en-US" b="1" baseline="-25000"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Text Box 12"/>
            <p:cNvSpPr txBox="1">
              <a:spLocks noChangeArrowheads="1"/>
            </p:cNvSpPr>
            <p:nvPr/>
          </p:nvSpPr>
          <p:spPr bwMode="auto">
            <a:xfrm>
              <a:off x="10401613" y="232486"/>
              <a:ext cx="825500" cy="284163"/>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说明</a:t>
              </a:r>
              <a:endParaRPr lang="zh-CN" altLang="en-US" b="1"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组合 9"/>
          <p:cNvGrpSpPr/>
          <p:nvPr/>
        </p:nvGrpSpPr>
        <p:grpSpPr>
          <a:xfrm>
            <a:off x="5237408" y="1383294"/>
            <a:ext cx="6375835" cy="461665"/>
            <a:chOff x="5237408" y="1383294"/>
            <a:chExt cx="6375835" cy="461665"/>
          </a:xfrm>
        </p:grpSpPr>
        <p:sp>
          <p:nvSpPr>
            <p:cNvPr id="65" name="Rectangle 6"/>
            <p:cNvSpPr>
              <a:spLocks noChangeArrowheads="1"/>
            </p:cNvSpPr>
            <p:nvPr/>
          </p:nvSpPr>
          <p:spPr bwMode="auto">
            <a:xfrm>
              <a:off x="6093794" y="1438743"/>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00.1011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89" name="组合 88"/>
            <p:cNvGrpSpPr/>
            <p:nvPr/>
          </p:nvGrpSpPr>
          <p:grpSpPr>
            <a:xfrm>
              <a:off x="5237408" y="1383294"/>
              <a:ext cx="6375835" cy="461665"/>
              <a:chOff x="5380736" y="821933"/>
              <a:chExt cx="6375835" cy="461665"/>
            </a:xfrm>
          </p:grpSpPr>
          <p:sp>
            <p:nvSpPr>
              <p:cNvPr id="90" name="Rectangle 6"/>
              <p:cNvSpPr>
                <a:spLocks noChangeArrowheads="1"/>
              </p:cNvSpPr>
              <p:nvPr/>
            </p:nvSpPr>
            <p:spPr bwMode="auto">
              <a:xfrm>
                <a:off x="5646297" y="821933"/>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solidFill>
                      <a:srgbClr val="00B050"/>
                    </a:solidFill>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B05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91" name="Line 10"/>
              <p:cNvSpPr>
                <a:spLocks noChangeShapeType="1"/>
              </p:cNvSpPr>
              <p:nvPr/>
            </p:nvSpPr>
            <p:spPr bwMode="auto">
              <a:xfrm>
                <a:off x="5380736" y="1207534"/>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14" name="组合 13"/>
          <p:cNvGrpSpPr/>
          <p:nvPr/>
        </p:nvGrpSpPr>
        <p:grpSpPr>
          <a:xfrm>
            <a:off x="5119899" y="2346146"/>
            <a:ext cx="6493343" cy="461665"/>
            <a:chOff x="5119899" y="2346146"/>
            <a:chExt cx="6493343" cy="461665"/>
          </a:xfrm>
        </p:grpSpPr>
        <p:sp>
          <p:nvSpPr>
            <p:cNvPr id="68" name="Rectangle 6"/>
            <p:cNvSpPr>
              <a:spLocks noChangeArrowheads="1"/>
            </p:cNvSpPr>
            <p:nvPr/>
          </p:nvSpPr>
          <p:spPr bwMode="auto">
            <a:xfrm>
              <a:off x="6093794" y="2384541"/>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11.0101</a:t>
              </a:r>
              <a:endPar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104" name="组合 103"/>
            <p:cNvGrpSpPr/>
            <p:nvPr/>
          </p:nvGrpSpPr>
          <p:grpSpPr>
            <a:xfrm>
              <a:off x="5237407" y="2346146"/>
              <a:ext cx="6375835" cy="461665"/>
              <a:chOff x="5380736" y="803271"/>
              <a:chExt cx="6375835" cy="461665"/>
            </a:xfrm>
          </p:grpSpPr>
          <p:sp>
            <p:nvSpPr>
              <p:cNvPr id="105" name="Rectangle 6"/>
              <p:cNvSpPr>
                <a:spLocks noChangeArrowheads="1"/>
              </p:cNvSpPr>
              <p:nvPr/>
            </p:nvSpPr>
            <p:spPr bwMode="auto">
              <a:xfrm>
                <a:off x="5646297" y="803271"/>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06" name="Line 10"/>
              <p:cNvSpPr>
                <a:spLocks noChangeShapeType="1"/>
              </p:cNvSpPr>
              <p:nvPr/>
            </p:nvSpPr>
            <p:spPr bwMode="auto">
              <a:xfrm>
                <a:off x="5380736" y="1207534"/>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13" name="矩形 112"/>
            <p:cNvSpPr/>
            <p:nvPr/>
          </p:nvSpPr>
          <p:spPr>
            <a:xfrm>
              <a:off x="5119899" y="2415130"/>
              <a:ext cx="614271" cy="369332"/>
            </a:xfrm>
            <a:prstGeom prst="rect">
              <a:avLst/>
            </a:prstGeom>
          </p:spPr>
          <p:txBody>
            <a:bodyPr wrap="square">
              <a:spAutoFit/>
            </a:bodyPr>
            <a:lstStyle/>
            <a:p>
              <a:r>
                <a:rPr lang="en-US" altLang="zh-CN" b="1" kern="1500" spc="-150" dirty="0">
                  <a:solidFill>
                    <a:srgbClr val="D4184B"/>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D4184B"/>
                </a:solidFill>
              </a:endParaRPr>
            </a:p>
          </p:txBody>
        </p:sp>
      </p:grpSp>
      <p:grpSp>
        <p:nvGrpSpPr>
          <p:cNvPr id="16" name="组合 15"/>
          <p:cNvGrpSpPr/>
          <p:nvPr/>
        </p:nvGrpSpPr>
        <p:grpSpPr>
          <a:xfrm>
            <a:off x="5119899" y="3276812"/>
            <a:ext cx="6493342" cy="461665"/>
            <a:chOff x="5119899" y="3276812"/>
            <a:chExt cx="6493342" cy="461665"/>
          </a:xfrm>
        </p:grpSpPr>
        <p:sp>
          <p:nvSpPr>
            <p:cNvPr id="71" name="Rectangle 6"/>
            <p:cNvSpPr>
              <a:spLocks noChangeArrowheads="1"/>
            </p:cNvSpPr>
            <p:nvPr/>
          </p:nvSpPr>
          <p:spPr bwMode="auto">
            <a:xfrm>
              <a:off x="6093794" y="3330339"/>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11.0101</a:t>
              </a:r>
              <a:endPar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107" name="组合 106"/>
            <p:cNvGrpSpPr/>
            <p:nvPr/>
          </p:nvGrpSpPr>
          <p:grpSpPr>
            <a:xfrm>
              <a:off x="5237406" y="3276812"/>
              <a:ext cx="6375835" cy="461665"/>
              <a:chOff x="5380736" y="821933"/>
              <a:chExt cx="6375835" cy="461665"/>
            </a:xfrm>
          </p:grpSpPr>
          <p:sp>
            <p:nvSpPr>
              <p:cNvPr id="108" name="Rectangle 6"/>
              <p:cNvSpPr>
                <a:spLocks noChangeArrowheads="1"/>
              </p:cNvSpPr>
              <p:nvPr/>
            </p:nvSpPr>
            <p:spPr bwMode="auto">
              <a:xfrm>
                <a:off x="5646297" y="821933"/>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09" name="Line 10"/>
              <p:cNvSpPr>
                <a:spLocks noChangeShapeType="1"/>
              </p:cNvSpPr>
              <p:nvPr/>
            </p:nvSpPr>
            <p:spPr bwMode="auto">
              <a:xfrm>
                <a:off x="5380736" y="1226196"/>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14" name="矩形 113"/>
            <p:cNvSpPr/>
            <p:nvPr/>
          </p:nvSpPr>
          <p:spPr>
            <a:xfrm>
              <a:off x="5119899" y="3335405"/>
              <a:ext cx="614271" cy="369332"/>
            </a:xfrm>
            <a:prstGeom prst="rect">
              <a:avLst/>
            </a:prstGeom>
          </p:spPr>
          <p:txBody>
            <a:bodyPr wrap="square">
              <a:spAutoFit/>
            </a:bodyPr>
            <a:lstStyle/>
            <a:p>
              <a:r>
                <a:rPr lang="en-US" altLang="zh-CN" b="1" kern="1500" spc="-150" dirty="0">
                  <a:solidFill>
                    <a:srgbClr val="D4184B"/>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D4184B"/>
                </a:solidFill>
              </a:endParaRPr>
            </a:p>
          </p:txBody>
        </p:sp>
      </p:grpSp>
      <p:grpSp>
        <p:nvGrpSpPr>
          <p:cNvPr id="18" name="组合 17"/>
          <p:cNvGrpSpPr/>
          <p:nvPr/>
        </p:nvGrpSpPr>
        <p:grpSpPr>
          <a:xfrm>
            <a:off x="5119899" y="4228210"/>
            <a:ext cx="6493341" cy="461665"/>
            <a:chOff x="5119899" y="4228210"/>
            <a:chExt cx="6493341" cy="461665"/>
          </a:xfrm>
        </p:grpSpPr>
        <p:sp>
          <p:nvSpPr>
            <p:cNvPr id="74" name="Rectangle 6"/>
            <p:cNvSpPr>
              <a:spLocks noChangeArrowheads="1"/>
            </p:cNvSpPr>
            <p:nvPr/>
          </p:nvSpPr>
          <p:spPr bwMode="auto">
            <a:xfrm>
              <a:off x="6093794" y="4276137"/>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11.0101</a:t>
              </a:r>
              <a:endPar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110" name="组合 109"/>
            <p:cNvGrpSpPr/>
            <p:nvPr/>
          </p:nvGrpSpPr>
          <p:grpSpPr>
            <a:xfrm>
              <a:off x="5237405" y="4228210"/>
              <a:ext cx="6375835" cy="461665"/>
              <a:chOff x="5380736" y="803271"/>
              <a:chExt cx="6375835" cy="461665"/>
            </a:xfrm>
          </p:grpSpPr>
          <p:sp>
            <p:nvSpPr>
              <p:cNvPr id="111" name="Rectangle 6"/>
              <p:cNvSpPr>
                <a:spLocks noChangeArrowheads="1"/>
              </p:cNvSpPr>
              <p:nvPr/>
            </p:nvSpPr>
            <p:spPr bwMode="auto">
              <a:xfrm>
                <a:off x="5646297" y="803271"/>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12" name="Line 10"/>
              <p:cNvSpPr>
                <a:spLocks noChangeShapeType="1"/>
              </p:cNvSpPr>
              <p:nvPr/>
            </p:nvSpPr>
            <p:spPr bwMode="auto">
              <a:xfrm>
                <a:off x="5380736" y="1207534"/>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15" name="矩形 114"/>
            <p:cNvSpPr/>
            <p:nvPr/>
          </p:nvSpPr>
          <p:spPr>
            <a:xfrm>
              <a:off x="5119899" y="4274334"/>
              <a:ext cx="614271" cy="369332"/>
            </a:xfrm>
            <a:prstGeom prst="rect">
              <a:avLst/>
            </a:prstGeom>
          </p:spPr>
          <p:txBody>
            <a:bodyPr wrap="square">
              <a:spAutoFit/>
            </a:bodyPr>
            <a:lstStyle/>
            <a:p>
              <a:r>
                <a:rPr lang="en-US" altLang="zh-CN" b="1" kern="1500" spc="-150" dirty="0">
                  <a:solidFill>
                    <a:srgbClr val="D4184B"/>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D4184B"/>
                </a:solidFill>
              </a:endParaRPr>
            </a:p>
          </p:txBody>
        </p:sp>
      </p:grpSp>
      <p:grpSp>
        <p:nvGrpSpPr>
          <p:cNvPr id="21" name="组合 20"/>
          <p:cNvGrpSpPr/>
          <p:nvPr/>
        </p:nvGrpSpPr>
        <p:grpSpPr>
          <a:xfrm>
            <a:off x="5243022" y="4869515"/>
            <a:ext cx="6375835" cy="461665"/>
            <a:chOff x="5243022" y="4869515"/>
            <a:chExt cx="6375835" cy="461665"/>
          </a:xfrm>
        </p:grpSpPr>
        <p:sp>
          <p:nvSpPr>
            <p:cNvPr id="76" name="Rectangle 6"/>
            <p:cNvSpPr>
              <a:spLocks noChangeArrowheads="1"/>
            </p:cNvSpPr>
            <p:nvPr/>
          </p:nvSpPr>
          <p:spPr bwMode="auto">
            <a:xfrm>
              <a:off x="6093794" y="4906669"/>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00.1011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116" name="组合 115"/>
            <p:cNvGrpSpPr/>
            <p:nvPr/>
          </p:nvGrpSpPr>
          <p:grpSpPr>
            <a:xfrm>
              <a:off x="5243022" y="4869515"/>
              <a:ext cx="6375835" cy="461665"/>
              <a:chOff x="5380736" y="803271"/>
              <a:chExt cx="6375835" cy="461665"/>
            </a:xfrm>
          </p:grpSpPr>
          <p:sp>
            <p:nvSpPr>
              <p:cNvPr id="117" name="Rectangle 6"/>
              <p:cNvSpPr>
                <a:spLocks noChangeArrowheads="1"/>
              </p:cNvSpPr>
              <p:nvPr/>
            </p:nvSpPr>
            <p:spPr bwMode="auto">
              <a:xfrm>
                <a:off x="5646297" y="803271"/>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solidFill>
                      <a:srgbClr val="00B050"/>
                    </a:solidFill>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B05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18" name="Line 10"/>
              <p:cNvSpPr>
                <a:spLocks noChangeShapeType="1"/>
              </p:cNvSpPr>
              <p:nvPr/>
            </p:nvSpPr>
            <p:spPr bwMode="auto">
              <a:xfrm>
                <a:off x="5380736" y="1207534"/>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25" name="组合 24"/>
          <p:cNvGrpSpPr/>
          <p:nvPr/>
        </p:nvGrpSpPr>
        <p:grpSpPr>
          <a:xfrm>
            <a:off x="5119899" y="5805844"/>
            <a:ext cx="6493341" cy="461665"/>
            <a:chOff x="5119899" y="5805844"/>
            <a:chExt cx="6493341" cy="461665"/>
          </a:xfrm>
        </p:grpSpPr>
        <p:grpSp>
          <p:nvGrpSpPr>
            <p:cNvPr id="24" name="组合 23"/>
            <p:cNvGrpSpPr/>
            <p:nvPr/>
          </p:nvGrpSpPr>
          <p:grpSpPr>
            <a:xfrm>
              <a:off x="5237405" y="5805844"/>
              <a:ext cx="6375835" cy="461665"/>
              <a:chOff x="5237405" y="5805844"/>
              <a:chExt cx="6375835" cy="461665"/>
            </a:xfrm>
          </p:grpSpPr>
          <p:sp>
            <p:nvSpPr>
              <p:cNvPr id="79" name="Rectangle 6"/>
              <p:cNvSpPr>
                <a:spLocks noChangeArrowheads="1"/>
              </p:cNvSpPr>
              <p:nvPr/>
            </p:nvSpPr>
            <p:spPr bwMode="auto">
              <a:xfrm>
                <a:off x="6093794" y="5852467"/>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11.0101</a:t>
                </a:r>
                <a:endPar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119" name="组合 118"/>
              <p:cNvGrpSpPr/>
              <p:nvPr/>
            </p:nvGrpSpPr>
            <p:grpSpPr>
              <a:xfrm>
                <a:off x="5237405" y="5805844"/>
                <a:ext cx="6375835" cy="461665"/>
                <a:chOff x="5380736" y="775278"/>
                <a:chExt cx="6375835" cy="461665"/>
              </a:xfrm>
            </p:grpSpPr>
            <p:sp>
              <p:nvSpPr>
                <p:cNvPr id="120" name="Rectangle 6"/>
                <p:cNvSpPr>
                  <a:spLocks noChangeArrowheads="1"/>
                </p:cNvSpPr>
                <p:nvPr/>
              </p:nvSpPr>
              <p:spPr bwMode="auto">
                <a:xfrm>
                  <a:off x="5646297" y="775278"/>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21" name="Line 10"/>
                <p:cNvSpPr>
                  <a:spLocks noChangeShapeType="1"/>
                </p:cNvSpPr>
                <p:nvPr/>
              </p:nvSpPr>
              <p:spPr bwMode="auto">
                <a:xfrm>
                  <a:off x="5380736" y="1193020"/>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122" name="矩形 121"/>
            <p:cNvSpPr/>
            <p:nvPr/>
          </p:nvSpPr>
          <p:spPr>
            <a:xfrm>
              <a:off x="5119899" y="5865791"/>
              <a:ext cx="614271" cy="369332"/>
            </a:xfrm>
            <a:prstGeom prst="rect">
              <a:avLst/>
            </a:prstGeom>
          </p:spPr>
          <p:txBody>
            <a:bodyPr wrap="square">
              <a:spAutoFit/>
            </a:bodyPr>
            <a:lstStyle/>
            <a:p>
              <a:r>
                <a:rPr lang="en-US" altLang="zh-CN" b="1" kern="1500" spc="-150" dirty="0">
                  <a:solidFill>
                    <a:srgbClr val="D4184B"/>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D4184B"/>
                </a:solidFill>
              </a:endParaRPr>
            </a:p>
          </p:txBody>
        </p:sp>
      </p:grpSp>
      <p:grpSp>
        <p:nvGrpSpPr>
          <p:cNvPr id="8" name="组合 7"/>
          <p:cNvGrpSpPr/>
          <p:nvPr/>
        </p:nvGrpSpPr>
        <p:grpSpPr>
          <a:xfrm>
            <a:off x="5119899" y="644957"/>
            <a:ext cx="6595088" cy="596645"/>
            <a:chOff x="5119899" y="644957"/>
            <a:chExt cx="6595088" cy="596645"/>
          </a:xfrm>
        </p:grpSpPr>
        <p:sp>
          <p:nvSpPr>
            <p:cNvPr id="63" name="Rectangle 6"/>
            <p:cNvSpPr>
              <a:spLocks noChangeArrowheads="1"/>
            </p:cNvSpPr>
            <p:nvPr/>
          </p:nvSpPr>
          <p:spPr bwMode="auto">
            <a:xfrm>
              <a:off x="6093794" y="808211"/>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11.0101</a:t>
              </a:r>
              <a:endPar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30" name="组合 29"/>
            <p:cNvGrpSpPr/>
            <p:nvPr/>
          </p:nvGrpSpPr>
          <p:grpSpPr>
            <a:xfrm>
              <a:off x="5237408" y="779937"/>
              <a:ext cx="6375835" cy="461665"/>
              <a:chOff x="5380736" y="821933"/>
              <a:chExt cx="6375835" cy="461665"/>
            </a:xfrm>
          </p:grpSpPr>
          <p:sp>
            <p:nvSpPr>
              <p:cNvPr id="85" name="Rectangle 6"/>
              <p:cNvSpPr>
                <a:spLocks noChangeArrowheads="1"/>
              </p:cNvSpPr>
              <p:nvPr/>
            </p:nvSpPr>
            <p:spPr bwMode="auto">
              <a:xfrm>
                <a:off x="5646297" y="821933"/>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86" name="Line 10"/>
              <p:cNvSpPr>
                <a:spLocks noChangeShapeType="1"/>
              </p:cNvSpPr>
              <p:nvPr/>
            </p:nvSpPr>
            <p:spPr bwMode="auto">
              <a:xfrm>
                <a:off x="5380736" y="1207534"/>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03" name="矩形 102"/>
            <p:cNvSpPr/>
            <p:nvPr/>
          </p:nvSpPr>
          <p:spPr>
            <a:xfrm>
              <a:off x="5119899" y="825349"/>
              <a:ext cx="614271" cy="369332"/>
            </a:xfrm>
            <a:prstGeom prst="rect">
              <a:avLst/>
            </a:prstGeom>
          </p:spPr>
          <p:txBody>
            <a:bodyPr wrap="square">
              <a:spAutoFit/>
            </a:bodyPr>
            <a:lstStyle/>
            <a:p>
              <a:r>
                <a:rPr lang="en-US" altLang="zh-CN" b="1" kern="1500" spc="-150" dirty="0">
                  <a:solidFill>
                    <a:srgbClr val="D4184B"/>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D4184B"/>
                </a:solidFill>
              </a:endParaRPr>
            </a:p>
          </p:txBody>
        </p:sp>
        <p:sp>
          <p:nvSpPr>
            <p:cNvPr id="124" name="Text Box 3"/>
            <p:cNvSpPr txBox="1">
              <a:spLocks noChangeArrowheads="1"/>
            </p:cNvSpPr>
            <p:nvPr/>
          </p:nvSpPr>
          <p:spPr bwMode="auto">
            <a:xfrm>
              <a:off x="10149712" y="644957"/>
              <a:ext cx="1565275" cy="284163"/>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-Y</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23" name="组合 22"/>
          <p:cNvGrpSpPr/>
          <p:nvPr/>
        </p:nvGrpSpPr>
        <p:grpSpPr>
          <a:xfrm>
            <a:off x="9005495" y="1108620"/>
            <a:ext cx="3329010" cy="400110"/>
            <a:chOff x="9005495" y="1108620"/>
            <a:chExt cx="3329010" cy="400110"/>
          </a:xfrm>
        </p:grpSpPr>
        <p:sp>
          <p:nvSpPr>
            <p:cNvPr id="123" name="Rectangle 6"/>
            <p:cNvSpPr>
              <a:spLocks noChangeArrowheads="1"/>
            </p:cNvSpPr>
            <p:nvPr/>
          </p:nvSpPr>
          <p:spPr bwMode="auto">
            <a:xfrm>
              <a:off x="9005495" y="1108620"/>
              <a:ext cx="633805" cy="400110"/>
            </a:xfrm>
            <a:prstGeom prst="rect">
              <a:avLst/>
            </a:prstGeom>
            <a:noFill/>
            <a:ln w="9525">
              <a:noFill/>
              <a:miter lim="800000"/>
            </a:ln>
          </p:spPr>
          <p:txBody>
            <a:bodyPr wrap="square">
              <a:spAutoFit/>
            </a:bodyPr>
            <a:lstStyle/>
            <a:p>
              <a:pPr eaLnBrk="1" hangingPunct="1">
                <a:defRPr/>
              </a:pP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0</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25" name="Text Box 3"/>
            <p:cNvSpPr txBox="1">
              <a:spLocks noChangeArrowheads="1"/>
            </p:cNvSpPr>
            <p:nvPr/>
          </p:nvSpPr>
          <p:spPr bwMode="auto">
            <a:xfrm>
              <a:off x="10149712" y="1229499"/>
              <a:ext cx="2184793" cy="256692"/>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R&lt;0,Q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=0,+Y</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grpSp>
      <p:sp>
        <p:nvSpPr>
          <p:cNvPr id="129" name="Text Box 3"/>
          <p:cNvSpPr txBox="1">
            <a:spLocks noChangeArrowheads="1"/>
          </p:cNvSpPr>
          <p:nvPr/>
        </p:nvSpPr>
        <p:spPr bwMode="auto">
          <a:xfrm>
            <a:off x="10149713" y="2790936"/>
            <a:ext cx="1565274" cy="256692"/>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R&gt;0,Q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35" name="Rectangle 6"/>
          <p:cNvSpPr>
            <a:spLocks noChangeArrowheads="1"/>
          </p:cNvSpPr>
          <p:nvPr/>
        </p:nvSpPr>
        <p:spPr bwMode="auto">
          <a:xfrm>
            <a:off x="8668577" y="2711119"/>
            <a:ext cx="1216052" cy="400110"/>
          </a:xfrm>
          <a:prstGeom prst="rect">
            <a:avLst/>
          </a:prstGeom>
          <a:noFill/>
          <a:ln w="9525">
            <a:noFill/>
            <a:miter lim="800000"/>
          </a:ln>
        </p:spPr>
        <p:txBody>
          <a:bodyPr wrap="square">
            <a:spAutoFit/>
          </a:bodyPr>
          <a:lstStyle/>
          <a:p>
            <a:pPr eaLnBrk="1" hangingPunct="1">
              <a:defRPr/>
            </a:pPr>
            <a:r>
              <a:rPr lang="en-US" sz="2000" b="1"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a:t>
            </a: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8479893" y="3638217"/>
            <a:ext cx="2968768" cy="400110"/>
            <a:chOff x="8479893" y="3638217"/>
            <a:chExt cx="2968768" cy="400110"/>
          </a:xfrm>
        </p:grpSpPr>
        <p:sp>
          <p:nvSpPr>
            <p:cNvPr id="130" name="Text Box 3"/>
            <p:cNvSpPr txBox="1">
              <a:spLocks noChangeArrowheads="1"/>
            </p:cNvSpPr>
            <p:nvPr/>
          </p:nvSpPr>
          <p:spPr bwMode="auto">
            <a:xfrm>
              <a:off x="10149712" y="3732793"/>
              <a:ext cx="1298949" cy="256692"/>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R&gt;0,Q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endParaRPr>
            </a:p>
            <a:p>
              <a:pPr marL="342900" indent="-342900">
                <a:lnSpc>
                  <a:spcPct val="80000"/>
                </a:lnSpc>
                <a:spcBef>
                  <a:spcPct val="20000"/>
                </a:spcBef>
                <a:buClr>
                  <a:srgbClr val="336699"/>
                </a:buClr>
                <a:buSzPct val="65000"/>
                <a:defRPr/>
              </a:pP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sp>
          <p:nvSpPr>
            <p:cNvPr id="136" name="Rectangle 6"/>
            <p:cNvSpPr>
              <a:spLocks noChangeArrowheads="1"/>
            </p:cNvSpPr>
            <p:nvPr/>
          </p:nvSpPr>
          <p:spPr bwMode="auto">
            <a:xfrm>
              <a:off x="8479893" y="3638217"/>
              <a:ext cx="1216052" cy="400110"/>
            </a:xfrm>
            <a:prstGeom prst="rect">
              <a:avLst/>
            </a:prstGeom>
            <a:noFill/>
            <a:ln w="9525">
              <a:noFill/>
              <a:miter lim="800000"/>
            </a:ln>
          </p:spPr>
          <p:txBody>
            <a:bodyPr wrap="square">
              <a:spAutoFit/>
            </a:bodyPr>
            <a:lstStyle/>
            <a:p>
              <a:pPr eaLnBrk="1" hangingPunct="1">
                <a:defRPr/>
              </a:pPr>
              <a:r>
                <a:rPr lang="en-US" sz="2000" b="1"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0.1</a:t>
              </a: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grpSp>
        <p:nvGrpSpPr>
          <p:cNvPr id="19" name="组合 18"/>
          <p:cNvGrpSpPr/>
          <p:nvPr/>
        </p:nvGrpSpPr>
        <p:grpSpPr>
          <a:xfrm>
            <a:off x="8289791" y="4593964"/>
            <a:ext cx="3425196" cy="400110"/>
            <a:chOff x="8289791" y="4593964"/>
            <a:chExt cx="3425196" cy="400110"/>
          </a:xfrm>
        </p:grpSpPr>
        <p:sp>
          <p:nvSpPr>
            <p:cNvPr id="131" name="Text Box 3"/>
            <p:cNvSpPr txBox="1">
              <a:spLocks noChangeArrowheads="1"/>
            </p:cNvSpPr>
            <p:nvPr/>
          </p:nvSpPr>
          <p:spPr bwMode="auto">
            <a:xfrm>
              <a:off x="10149713" y="4703181"/>
              <a:ext cx="1565274" cy="256692"/>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R&lt;0,Q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=0,+Y</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sp>
          <p:nvSpPr>
            <p:cNvPr id="137" name="Rectangle 6"/>
            <p:cNvSpPr>
              <a:spLocks noChangeArrowheads="1"/>
            </p:cNvSpPr>
            <p:nvPr/>
          </p:nvSpPr>
          <p:spPr bwMode="auto">
            <a:xfrm>
              <a:off x="8289791" y="4593964"/>
              <a:ext cx="1216052" cy="400110"/>
            </a:xfrm>
            <a:prstGeom prst="rect">
              <a:avLst/>
            </a:prstGeom>
            <a:noFill/>
            <a:ln w="9525">
              <a:noFill/>
              <a:miter lim="800000"/>
            </a:ln>
          </p:spPr>
          <p:txBody>
            <a:bodyPr wrap="square">
              <a:spAutoFit/>
            </a:bodyPr>
            <a:lstStyle/>
            <a:p>
              <a:pPr eaLnBrk="1" hangingPunct="1">
                <a:defRPr/>
              </a:pPr>
              <a:r>
                <a:rPr lang="en-US" sz="2000" b="1"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0.11</a:t>
              </a: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0</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121712" y="6162072"/>
            <a:ext cx="3482245" cy="503000"/>
            <a:chOff x="8121712" y="6162072"/>
            <a:chExt cx="3482245" cy="503000"/>
          </a:xfrm>
        </p:grpSpPr>
        <p:sp>
          <p:nvSpPr>
            <p:cNvPr id="133" name="Text Box 3"/>
            <p:cNvSpPr txBox="1">
              <a:spLocks noChangeArrowheads="1"/>
            </p:cNvSpPr>
            <p:nvPr/>
          </p:nvSpPr>
          <p:spPr bwMode="auto">
            <a:xfrm>
              <a:off x="10149713" y="6270622"/>
              <a:ext cx="1454244" cy="394450"/>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R&gt;0,Q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=1</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sp>
          <p:nvSpPr>
            <p:cNvPr id="138" name="Rectangle 6"/>
            <p:cNvSpPr>
              <a:spLocks noChangeArrowheads="1"/>
            </p:cNvSpPr>
            <p:nvPr/>
          </p:nvSpPr>
          <p:spPr bwMode="auto">
            <a:xfrm>
              <a:off x="8121712" y="6162072"/>
              <a:ext cx="1597026" cy="400110"/>
            </a:xfrm>
            <a:prstGeom prst="rect">
              <a:avLst/>
            </a:prstGeom>
            <a:noFill/>
            <a:ln w="9525">
              <a:noFill/>
              <a:miter lim="800000"/>
            </a:ln>
          </p:spPr>
          <p:txBody>
            <a:bodyPr wrap="square">
              <a:spAutoFit/>
            </a:bodyPr>
            <a:lstStyle/>
            <a:p>
              <a:pPr eaLnBrk="1" hangingPunct="1">
                <a:defRPr/>
              </a:pPr>
              <a:r>
                <a:rPr lang="en-US" sz="2000" b="1"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0.110</a:t>
              </a: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sp>
        <p:nvSpPr>
          <p:cNvPr id="139" name="Text Box 3"/>
          <p:cNvSpPr txBox="1">
            <a:spLocks noChangeArrowheads="1"/>
          </p:cNvSpPr>
          <p:nvPr/>
        </p:nvSpPr>
        <p:spPr bwMode="auto">
          <a:xfrm>
            <a:off x="10149712" y="5626385"/>
            <a:ext cx="2184793" cy="269184"/>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rPr>
              <a:t>R=2R</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-Y</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sp>
        <p:nvSpPr>
          <p:cNvPr id="94" name="矩形: 圆角 48"/>
          <p:cNvSpPr/>
          <p:nvPr/>
        </p:nvSpPr>
        <p:spPr>
          <a:xfrm>
            <a:off x="295732" y="958198"/>
            <a:ext cx="4443168" cy="1995519"/>
          </a:xfrm>
          <a:prstGeom prst="roundRect">
            <a:avLst>
              <a:gd name="adj" fmla="val 343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图片 94"/>
          <p:cNvPicPr>
            <a:picLocks noChangeAspect="1"/>
          </p:cNvPicPr>
          <p:nvPr/>
        </p:nvPicPr>
        <p:blipFill>
          <a:blip r:embed="rId1">
            <a:clrChange>
              <a:clrFrom>
                <a:srgbClr val="FFFFFF"/>
              </a:clrFrom>
              <a:clrTo>
                <a:srgbClr val="FFFFFF">
                  <a:alpha val="0"/>
                </a:srgbClr>
              </a:clrTo>
            </a:clrChange>
            <a:biLevel thresh="50000"/>
          </a:blip>
          <a:stretch>
            <a:fillRect/>
          </a:stretch>
        </p:blipFill>
        <p:spPr>
          <a:xfrm>
            <a:off x="361593" y="991597"/>
            <a:ext cx="1316110" cy="1316110"/>
          </a:xfrm>
          <a:prstGeom prst="rect">
            <a:avLst/>
          </a:prstGeom>
        </p:spPr>
      </p:pic>
      <p:sp>
        <p:nvSpPr>
          <p:cNvPr id="96" name="内容占位符 2"/>
          <p:cNvSpPr txBox="1"/>
          <p:nvPr/>
        </p:nvSpPr>
        <p:spPr>
          <a:xfrm>
            <a:off x="1519740" y="1008266"/>
            <a:ext cx="3285021" cy="2035944"/>
          </a:xfrm>
          <a:prstGeom prst="rect">
            <a:avLst/>
          </a:prstGeom>
        </p:spPr>
        <p:txBody>
          <a:bodyPr vert="horz" lIns="91440" tIns="45720" rIns="91440" bIns="45720" rtlCol="0">
            <a:no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Wingdings" panose="05000000000000000000" pitchFamily="2" charset="2"/>
              <a:buNone/>
            </a:pPr>
            <a:r>
              <a:rPr lang="en-US" altLang="zh-CN" sz="2800" b="1" dirty="0">
                <a:solidFill>
                  <a:srgbClr val="C00000"/>
                </a:solidFill>
                <a:latin typeface="Courier New" panose="02070309020205020404" pitchFamily="49" charset="0"/>
                <a:cs typeface="Courier New" panose="02070309020205020404" pitchFamily="49" charset="0"/>
              </a:rPr>
              <a:t>  </a:t>
            </a:r>
            <a:r>
              <a:rPr lang="en-US" altLang="zh-CN" sz="2800" b="1" dirty="0">
                <a:latin typeface="Courier New" panose="02070309020205020404" pitchFamily="49" charset="0"/>
                <a:cs typeface="Courier New" panose="02070309020205020404" pitchFamily="49" charset="0"/>
              </a:rPr>
              <a:t>X=0.1001 </a:t>
            </a:r>
            <a:endParaRPr lang="en-US" altLang="zh-CN" sz="2800" b="1" dirty="0">
              <a:latin typeface="Courier New" panose="02070309020205020404" pitchFamily="49" charset="0"/>
              <a:cs typeface="Courier New" panose="02070309020205020404" pitchFamily="49" charset="0"/>
            </a:endParaRPr>
          </a:p>
          <a:p>
            <a:pPr marL="0" indent="0">
              <a:lnSpc>
                <a:spcPct val="120000"/>
              </a:lnSpc>
              <a:buFont typeface="Wingdings" panose="05000000000000000000" pitchFamily="2" charset="2"/>
              <a:buNone/>
            </a:pPr>
            <a:r>
              <a:rPr lang="en-US" altLang="zh-CN" sz="2800" b="1" dirty="0">
                <a:latin typeface="Courier New" panose="02070309020205020404" pitchFamily="49" charset="0"/>
                <a:cs typeface="Courier New" panose="02070309020205020404" pitchFamily="49" charset="0"/>
              </a:rPr>
              <a:t>  Y=0.1011</a:t>
            </a:r>
            <a:endParaRPr lang="en-US" altLang="zh-CN" sz="2800" b="1" dirty="0">
              <a:latin typeface="Courier New" panose="02070309020205020404" pitchFamily="49" charset="0"/>
              <a:cs typeface="Courier New" panose="02070309020205020404" pitchFamily="49" charset="0"/>
            </a:endParaRPr>
          </a:p>
          <a:p>
            <a:pPr marL="0" indent="0">
              <a:lnSpc>
                <a:spcPct val="120000"/>
              </a:lnSpc>
              <a:buFont typeface="Wingdings" panose="05000000000000000000" pitchFamily="2" charset="2"/>
              <a:buNone/>
            </a:pPr>
            <a:r>
              <a:rPr lang="zh-CN" altLang="en-US" sz="2400" dirty="0"/>
              <a:t>     求 </a:t>
            </a:r>
            <a:r>
              <a:rPr lang="en-US" altLang="zh-CN" sz="2800" b="1" dirty="0">
                <a:latin typeface="Courier New" panose="02070309020205020404" pitchFamily="49" charset="0"/>
                <a:cs typeface="Courier New" panose="02070309020205020404" pitchFamily="49" charset="0"/>
              </a:rPr>
              <a:t>X </a:t>
            </a:r>
            <a:r>
              <a:rPr lang="zh-CN" altLang="en-US" sz="2400" b="1" dirty="0">
                <a:sym typeface="Symbol" panose="05050102010706020507" pitchFamily="18" charset="2"/>
              </a:rPr>
              <a:t> </a:t>
            </a:r>
            <a:r>
              <a:rPr lang="zh-CN" altLang="en-US" sz="2400" dirty="0">
                <a:sym typeface="Symbol" panose="05050102010706020507" pitchFamily="18" charset="2"/>
              </a:rPr>
              <a:t> </a:t>
            </a:r>
            <a:r>
              <a:rPr lang="en-US" altLang="zh-CN" sz="2800" b="1" dirty="0">
                <a:latin typeface="Courier New" panose="02070309020205020404" pitchFamily="49" charset="0"/>
                <a:cs typeface="Courier New" panose="02070309020205020404" pitchFamily="49" charset="0"/>
              </a:rPr>
              <a:t>Y</a:t>
            </a:r>
            <a:endParaRPr lang="en-US" altLang="zh-CN" sz="2400" b="1" baseline="-25000" dirty="0">
              <a:latin typeface="楷体" panose="02010609060101010101" pitchFamily="49" charset="-122"/>
              <a:ea typeface="楷体" panose="02010609060101010101" pitchFamily="49" charset="-122"/>
            </a:endParaRPr>
          </a:p>
          <a:p>
            <a:pPr marL="0" indent="0">
              <a:lnSpc>
                <a:spcPct val="120000"/>
              </a:lnSpc>
              <a:buFont typeface="Wingdings" panose="05000000000000000000" pitchFamily="2" charset="2"/>
              <a:buNone/>
            </a:pPr>
            <a:endParaRPr lang="en-US" altLang="zh-CN" sz="2800" b="1" baseline="-25000" dirty="0">
              <a:latin typeface="楷体" panose="02010609060101010101" pitchFamily="49" charset="-122"/>
              <a:ea typeface="楷体" panose="02010609060101010101" pitchFamily="49" charset="-122"/>
            </a:endParaRPr>
          </a:p>
          <a:p>
            <a:pPr marL="0" indent="0">
              <a:lnSpc>
                <a:spcPct val="120000"/>
              </a:lnSpc>
              <a:buFont typeface="Wingdings" panose="05000000000000000000" pitchFamily="2" charset="2"/>
              <a:buNone/>
            </a:pPr>
            <a:endParaRPr lang="en-US" altLang="zh-CN" sz="2800" b="1" baseline="-25000" dirty="0">
              <a:latin typeface="楷体" panose="02010609060101010101" pitchFamily="49" charset="-122"/>
              <a:ea typeface="楷体" panose="02010609060101010101" pitchFamily="49" charset="-122"/>
            </a:endParaRPr>
          </a:p>
          <a:p>
            <a:endParaRPr lang="en-US" altLang="zh-CN" sz="2800" b="1" baseline="-25000" dirty="0">
              <a:latin typeface="楷体" panose="02010609060101010101" pitchFamily="49" charset="-122"/>
              <a:ea typeface="楷体" panose="02010609060101010101" pitchFamily="49" charset="-122"/>
            </a:endParaRPr>
          </a:p>
          <a:p>
            <a:endParaRPr lang="en-US" altLang="zh-CN" sz="2800" b="1" baseline="-250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en-US" altLang="zh-CN" sz="2800" baseline="-25000" dirty="0"/>
          </a:p>
          <a:p>
            <a:pPr marL="0" indent="0">
              <a:buFont typeface="Wingdings" panose="05000000000000000000" pitchFamily="2" charset="2"/>
              <a:buNone/>
            </a:pPr>
            <a:endParaRPr lang="zh-CN" altLang="en-US" sz="2800" dirty="0"/>
          </a:p>
          <a:p>
            <a:endParaRPr lang="zh-CN" altLang="en-US" sz="2800" dirty="0"/>
          </a:p>
        </p:txBody>
      </p:sp>
      <p:sp>
        <p:nvSpPr>
          <p:cNvPr id="98" name="矩形: 圆角 52"/>
          <p:cNvSpPr/>
          <p:nvPr/>
        </p:nvSpPr>
        <p:spPr>
          <a:xfrm>
            <a:off x="295732" y="3060879"/>
            <a:ext cx="4443168" cy="3485622"/>
          </a:xfrm>
          <a:prstGeom prst="roundRect">
            <a:avLst>
              <a:gd name="adj" fmla="val 343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内容占位符 2"/>
          <p:cNvSpPr txBox="1"/>
          <p:nvPr/>
        </p:nvSpPr>
        <p:spPr>
          <a:xfrm>
            <a:off x="356318" y="3151372"/>
            <a:ext cx="4745318" cy="3364490"/>
          </a:xfrm>
          <a:prstGeom prst="rect">
            <a:avLst/>
          </a:prstGeom>
        </p:spPr>
        <p:txBody>
          <a:bodyPr vert="horz" lIns="91440" tIns="45720" rIns="91440" bIns="45720" rtlCol="0">
            <a:normAutofit fontScale="85000"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b="1" dirty="0">
                <a:solidFill>
                  <a:srgbClr val="C00000"/>
                </a:solidFill>
                <a:latin typeface="Courier New" panose="02070309020205020404" pitchFamily="49" charset="0"/>
                <a:cs typeface="Courier New" panose="02070309020205020404" pitchFamily="49" charset="0"/>
              </a:rPr>
              <a:t>[-Y]</a:t>
            </a:r>
            <a:r>
              <a:rPr lang="zh-CN" altLang="en-US" sz="2200" b="1" baseline="-25000" dirty="0">
                <a:solidFill>
                  <a:srgbClr val="C00000"/>
                </a:solidFill>
                <a:latin typeface="Courier New" panose="02070309020205020404" pitchFamily="49" charset="0"/>
                <a:ea typeface="楷体" panose="02010609060101010101" pitchFamily="49" charset="-122"/>
                <a:cs typeface="Courier New" panose="02070309020205020404" pitchFamily="49" charset="0"/>
              </a:rPr>
              <a:t>补</a:t>
            </a:r>
            <a:r>
              <a:rPr lang="en-US" altLang="zh-CN" b="1" dirty="0">
                <a:solidFill>
                  <a:srgbClr val="C00000"/>
                </a:solidFill>
                <a:latin typeface="Courier New" panose="02070309020205020404" pitchFamily="49" charset="0"/>
                <a:cs typeface="Courier New" panose="02070309020205020404" pitchFamily="49" charset="0"/>
              </a:rPr>
              <a:t>=1.0101 </a:t>
            </a:r>
            <a:endParaRPr lang="en-US" altLang="zh-CN" b="1" dirty="0">
              <a:solidFill>
                <a:srgbClr val="C00000"/>
              </a:solidFill>
              <a:latin typeface="Courier New" panose="02070309020205020404" pitchFamily="49" charset="0"/>
              <a:cs typeface="Courier New" panose="02070309020205020404" pitchFamily="49" charset="0"/>
            </a:endParaRPr>
          </a:p>
          <a:p>
            <a:pPr>
              <a:defRPr/>
            </a:pPr>
            <a:r>
              <a:rPr lang="zh-CN" altLang="en-US" sz="2400" dirty="0">
                <a:cs typeface="Times New Roman" panose="02020603050405020304" pitchFamily="18" charset="0"/>
              </a:rPr>
              <a:t>第一次一定不够减？</a:t>
            </a:r>
            <a:endParaRPr lang="en-US" altLang="zh-CN" sz="2400" dirty="0">
              <a:cs typeface="Times New Roman" panose="02020603050405020304" pitchFamily="18" charset="0"/>
            </a:endParaRPr>
          </a:p>
          <a:p>
            <a:pPr>
              <a:defRPr/>
            </a:pPr>
            <a:r>
              <a:rPr lang="zh-CN" altLang="en-US" sz="2400" dirty="0">
                <a:cs typeface="Times New Roman" panose="02020603050405020304" pitchFamily="18" charset="0"/>
              </a:rPr>
              <a:t>商 </a:t>
            </a:r>
            <a:r>
              <a:rPr lang="en-US" altLang="zh-CN" sz="2400" dirty="0">
                <a:cs typeface="Times New Roman" panose="02020603050405020304" pitchFamily="18" charset="0"/>
              </a:rPr>
              <a:t>Q</a:t>
            </a:r>
            <a:r>
              <a:rPr lang="en-US" altLang="zh-CN" sz="2400" baseline="-25000" dirty="0">
                <a:cs typeface="Times New Roman" panose="02020603050405020304" pitchFamily="18" charset="0"/>
              </a:rPr>
              <a:t>n</a:t>
            </a:r>
            <a:r>
              <a:rPr lang="en-US" altLang="zh-CN" sz="2400" dirty="0">
                <a:cs typeface="Times New Roman" panose="02020603050405020304" pitchFamily="18" charset="0"/>
              </a:rPr>
              <a:t> = ~R</a:t>
            </a:r>
            <a:r>
              <a:rPr lang="en-US" altLang="zh-CN" sz="2400" baseline="-25000" dirty="0">
                <a:cs typeface="Times New Roman" panose="02020603050405020304" pitchFamily="18" charset="0"/>
              </a:rPr>
              <a:t>0   </a:t>
            </a:r>
            <a:r>
              <a:rPr lang="en-US" altLang="zh-CN" sz="2000" dirty="0">
                <a:cs typeface="Times New Roman" panose="02020603050405020304" pitchFamily="18" charset="0"/>
              </a:rPr>
              <a:t>(</a:t>
            </a:r>
            <a:r>
              <a:rPr lang="zh-CN" altLang="en-US" sz="2000" dirty="0">
                <a:cs typeface="Times New Roman" panose="02020603050405020304" pitchFamily="18" charset="0"/>
              </a:rPr>
              <a:t>余数符号位</a:t>
            </a:r>
            <a:r>
              <a:rPr lang="en-US" altLang="zh-CN" sz="2000" dirty="0">
                <a:cs typeface="Times New Roman" panose="02020603050405020304" pitchFamily="18" charset="0"/>
              </a:rPr>
              <a:t>)</a:t>
            </a:r>
            <a:endParaRPr lang="en-US" altLang="zh-CN" sz="2000" dirty="0">
              <a:cs typeface="Times New Roman" panose="02020603050405020304" pitchFamily="18" charset="0"/>
            </a:endParaRPr>
          </a:p>
          <a:p>
            <a:pPr>
              <a:defRPr/>
            </a:pPr>
            <a:r>
              <a:rPr lang="en-US" altLang="zh-CN" sz="2400" dirty="0">
                <a:cs typeface="Times New Roman" panose="02020603050405020304" pitchFamily="18" charset="0"/>
              </a:rPr>
              <a:t>R&lt;0   R=R+Y;   </a:t>
            </a:r>
            <a:endParaRPr lang="en-US" altLang="zh-CN" sz="2400" dirty="0">
              <a:cs typeface="Times New Roman" panose="02020603050405020304" pitchFamily="18" charset="0"/>
            </a:endParaRPr>
          </a:p>
          <a:p>
            <a:pPr>
              <a:defRPr/>
            </a:pPr>
            <a:r>
              <a:rPr lang="en-US" altLang="zh-CN" sz="2400" b="1" dirty="0">
                <a:cs typeface="Times New Roman" panose="02020603050405020304" pitchFamily="18" charset="0"/>
              </a:rPr>
              <a:t>R=2R-Y</a:t>
            </a:r>
            <a:endParaRPr lang="en-US" altLang="zh-CN" sz="2400" b="1" dirty="0">
              <a:cs typeface="Times New Roman" panose="02020603050405020304" pitchFamily="18" charset="0"/>
            </a:endParaRPr>
          </a:p>
          <a:p>
            <a:pPr>
              <a:defRPr/>
            </a:pPr>
            <a:r>
              <a:rPr lang="en-US" altLang="zh-CN" sz="2400" b="1" dirty="0">
                <a:cs typeface="Times New Roman" panose="02020603050405020304" pitchFamily="18" charset="0"/>
              </a:rPr>
              <a:t>Q=0.1101</a:t>
            </a:r>
            <a:r>
              <a:rPr lang="en-US" altLang="zh-CN" sz="2400" dirty="0">
                <a:cs typeface="Times New Roman" panose="02020603050405020304" pitchFamily="18" charset="0"/>
              </a:rPr>
              <a:t> </a:t>
            </a:r>
            <a:r>
              <a:rPr lang="en-US" altLang="zh-CN" sz="2400" b="1" dirty="0">
                <a:cs typeface="Times New Roman" panose="02020603050405020304" pitchFamily="18" charset="0"/>
              </a:rPr>
              <a:t>R= </a:t>
            </a:r>
            <a:r>
              <a:rPr lang="en-US" altLang="zh-CN" sz="2400" b="1" dirty="0">
                <a:solidFill>
                  <a:srgbClr val="0000FF"/>
                </a:solidFill>
                <a:cs typeface="Times New Roman" panose="02020603050405020304" pitchFamily="18" charset="0"/>
              </a:rPr>
              <a:t>0.0001</a:t>
            </a:r>
            <a:r>
              <a:rPr lang="zh-CN" altLang="en-US" sz="2400" b="1" dirty="0">
                <a:cs typeface="Times New Roman" panose="02020603050405020304" pitchFamily="18" charset="0"/>
              </a:rPr>
              <a:t>*</a:t>
            </a:r>
            <a:r>
              <a:rPr lang="en-US" altLang="zh-CN" sz="2400" b="1" dirty="0">
                <a:cs typeface="Times New Roman" panose="02020603050405020304" pitchFamily="18" charset="0"/>
              </a:rPr>
              <a:t>2</a:t>
            </a:r>
            <a:r>
              <a:rPr lang="en-US" altLang="zh-CN" sz="2400" b="1" baseline="70000" dirty="0">
                <a:cs typeface="Times New Roman" panose="02020603050405020304" pitchFamily="18" charset="0"/>
              </a:rPr>
              <a:t>-4</a:t>
            </a:r>
            <a:endParaRPr lang="en-US" altLang="zh-CN" sz="2400" b="1" baseline="70000" dirty="0">
              <a:cs typeface="Times New Roman" panose="02020603050405020304" pitchFamily="18" charset="0"/>
            </a:endParaRPr>
          </a:p>
          <a:p>
            <a:pPr>
              <a:defRPr/>
            </a:pPr>
            <a:endParaRPr lang="en-US" altLang="zh-CN" sz="2400" kern="1500" dirty="0">
              <a:cs typeface="Times New Roman" panose="02020603050405020304" pitchFamily="18" charset="0"/>
            </a:endParaRPr>
          </a:p>
        </p:txBody>
      </p:sp>
      <p:grpSp>
        <p:nvGrpSpPr>
          <p:cNvPr id="13" name="组合 12"/>
          <p:cNvGrpSpPr/>
          <p:nvPr/>
        </p:nvGrpSpPr>
        <p:grpSpPr>
          <a:xfrm>
            <a:off x="5841382" y="2069275"/>
            <a:ext cx="5873604" cy="402467"/>
            <a:chOff x="5841382" y="2069275"/>
            <a:chExt cx="5873604" cy="402467"/>
          </a:xfrm>
        </p:grpSpPr>
        <p:sp>
          <p:nvSpPr>
            <p:cNvPr id="67" name="Rectangle 6"/>
            <p:cNvSpPr>
              <a:spLocks noChangeArrowheads="1"/>
            </p:cNvSpPr>
            <p:nvPr/>
          </p:nvSpPr>
          <p:spPr bwMode="auto">
            <a:xfrm>
              <a:off x="6093794" y="2069275"/>
              <a:ext cx="1658649" cy="400110"/>
            </a:xfrm>
            <a:prstGeom prst="rect">
              <a:avLst/>
            </a:prstGeom>
            <a:noFill/>
            <a:ln w="9525">
              <a:noFill/>
              <a:miter lim="800000"/>
            </a:ln>
          </p:spPr>
          <p:txBody>
            <a:bodyPr wrap="square">
              <a:spAutoFit/>
            </a:bodyPr>
            <a:lstStyle/>
            <a:p>
              <a:pPr eaLnBrk="1" hangingPunct="1">
                <a:defRPr/>
              </a:pP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01</a:t>
              </a: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.0010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26" name="Text Box 3"/>
            <p:cNvSpPr txBox="1">
              <a:spLocks noChangeArrowheads="1"/>
            </p:cNvSpPr>
            <p:nvPr/>
          </p:nvSpPr>
          <p:spPr bwMode="auto">
            <a:xfrm>
              <a:off x="10149711" y="2187579"/>
              <a:ext cx="1565275" cy="284163"/>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rPr>
                <a:t>R=2R-Y</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cxnSp>
          <p:nvCxnSpPr>
            <p:cNvPr id="100" name="直接箭头连接符 99"/>
            <p:cNvCxnSpPr/>
            <p:nvPr/>
          </p:nvCxnSpPr>
          <p:spPr>
            <a:xfrm flipH="1">
              <a:off x="5841382" y="2289045"/>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5841382" y="3960871"/>
            <a:ext cx="5762574" cy="421658"/>
            <a:chOff x="5841382" y="3960871"/>
            <a:chExt cx="5762574" cy="421658"/>
          </a:xfrm>
        </p:grpSpPr>
        <p:sp>
          <p:nvSpPr>
            <p:cNvPr id="73" name="Rectangle 6"/>
            <p:cNvSpPr>
              <a:spLocks noChangeArrowheads="1"/>
            </p:cNvSpPr>
            <p:nvPr/>
          </p:nvSpPr>
          <p:spPr bwMode="auto">
            <a:xfrm>
              <a:off x="6093794" y="3960871"/>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00.0110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9" name="矩形 8"/>
            <p:cNvSpPr/>
            <p:nvPr/>
          </p:nvSpPr>
          <p:spPr>
            <a:xfrm>
              <a:off x="10149712" y="4039550"/>
              <a:ext cx="1454244" cy="342979"/>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R=2R-Y</a:t>
              </a:r>
              <a:endParaRPr lang="zh-CN" altLang="en-US"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endParaRPr>
            </a:p>
          </p:txBody>
        </p:sp>
        <p:cxnSp>
          <p:nvCxnSpPr>
            <p:cNvPr id="102" name="直接箭头连接符 101"/>
            <p:cNvCxnSpPr/>
            <p:nvPr/>
          </p:nvCxnSpPr>
          <p:spPr>
            <a:xfrm flipH="1">
              <a:off x="5841382" y="4162995"/>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5841382" y="5537201"/>
            <a:ext cx="1911061" cy="400110"/>
            <a:chOff x="5841382" y="5537201"/>
            <a:chExt cx="1911061" cy="400110"/>
          </a:xfrm>
        </p:grpSpPr>
        <p:sp>
          <p:nvSpPr>
            <p:cNvPr id="78" name="Rectangle 6"/>
            <p:cNvSpPr>
              <a:spLocks noChangeArrowheads="1"/>
            </p:cNvSpPr>
            <p:nvPr/>
          </p:nvSpPr>
          <p:spPr bwMode="auto">
            <a:xfrm>
              <a:off x="6093794" y="5537201"/>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00.1100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cxnSp>
          <p:nvCxnSpPr>
            <p:cNvPr id="127" name="直接箭头连接符 126"/>
            <p:cNvCxnSpPr/>
            <p:nvPr/>
          </p:nvCxnSpPr>
          <p:spPr>
            <a:xfrm flipH="1">
              <a:off x="5841382" y="5743783"/>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841382" y="3015073"/>
            <a:ext cx="5762574" cy="418939"/>
            <a:chOff x="5841382" y="3015073"/>
            <a:chExt cx="5762574" cy="418939"/>
          </a:xfrm>
        </p:grpSpPr>
        <p:sp>
          <p:nvSpPr>
            <p:cNvPr id="70" name="Rectangle 6"/>
            <p:cNvSpPr>
              <a:spLocks noChangeArrowheads="1"/>
            </p:cNvSpPr>
            <p:nvPr/>
          </p:nvSpPr>
          <p:spPr bwMode="auto">
            <a:xfrm>
              <a:off x="6093794" y="3015073"/>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00.1110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cxnSp>
          <p:nvCxnSpPr>
            <p:cNvPr id="101" name="直接箭头连接符 100"/>
            <p:cNvCxnSpPr/>
            <p:nvPr/>
          </p:nvCxnSpPr>
          <p:spPr>
            <a:xfrm flipH="1">
              <a:off x="5841382" y="3216689"/>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0149712" y="3091033"/>
              <a:ext cx="1454244" cy="342979"/>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R=2R-Y</a:t>
              </a:r>
              <a:endParaRPr lang="zh-CN" altLang="en-US"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endParaRPr>
            </a:p>
          </p:txBody>
        </p:sp>
      </p:grpSp>
      <p:cxnSp>
        <p:nvCxnSpPr>
          <p:cNvPr id="134" name="直接连接符 133"/>
          <p:cNvCxnSpPr/>
          <p:nvPr/>
        </p:nvCxnSpPr>
        <p:spPr>
          <a:xfrm>
            <a:off x="7899565" y="96214"/>
            <a:ext cx="0" cy="64502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9718738" y="65575"/>
            <a:ext cx="0" cy="64502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7" name="Picture 250" descr="j03125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446694" y="8793"/>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
                                            <p:txEl>
                                              <p:pRg st="0" end="0"/>
                                            </p:txEl>
                                          </p:spTgt>
                                        </p:tgtEl>
                                        <p:attrNameLst>
                                          <p:attrName>style.visibility</p:attrName>
                                        </p:attrNameLst>
                                      </p:cBhvr>
                                      <p:to>
                                        <p:strVal val="visible"/>
                                      </p:to>
                                    </p:set>
                                    <p:animEffect transition="in" filter="wipe(left)">
                                      <p:cBhvr>
                                        <p:cTn id="11" dur="500"/>
                                        <p:tgtEl>
                                          <p:spTgt spid="9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wipe(down)">
                                      <p:cBhvr>
                                        <p:cTn id="16" dur="500"/>
                                        <p:tgtEl>
                                          <p:spTgt spid="1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99">
                                            <p:txEl>
                                              <p:pRg st="1" end="1"/>
                                            </p:txEl>
                                          </p:spTgt>
                                        </p:tgtEl>
                                        <p:attrNameLst>
                                          <p:attrName>style.visibility</p:attrName>
                                        </p:attrNameLst>
                                      </p:cBhvr>
                                      <p:to>
                                        <p:strVal val="visible"/>
                                      </p:to>
                                    </p:set>
                                    <p:animEffect transition="in" filter="wipe(left)">
                                      <p:cBhvr>
                                        <p:cTn id="30" dur="500"/>
                                        <p:tgtEl>
                                          <p:spTgt spid="99">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9">
                                            <p:txEl>
                                              <p:pRg st="2" end="2"/>
                                            </p:txEl>
                                          </p:spTgt>
                                        </p:tgtEl>
                                        <p:attrNameLst>
                                          <p:attrName>style.visibility</p:attrName>
                                        </p:attrNameLst>
                                      </p:cBhvr>
                                      <p:to>
                                        <p:strVal val="visible"/>
                                      </p:to>
                                    </p:set>
                                    <p:animEffect transition="in" filter="wipe(left)">
                                      <p:cBhvr>
                                        <p:cTn id="50" dur="500"/>
                                        <p:tgtEl>
                                          <p:spTgt spid="99">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9">
                                            <p:txEl>
                                              <p:pRg st="3" end="3"/>
                                            </p:txEl>
                                          </p:spTgt>
                                        </p:tgtEl>
                                        <p:attrNameLst>
                                          <p:attrName>style.visibility</p:attrName>
                                        </p:attrNameLst>
                                      </p:cBhvr>
                                      <p:to>
                                        <p:strVal val="visible"/>
                                      </p:to>
                                    </p:set>
                                    <p:animEffect transition="in" filter="wipe(left)">
                                      <p:cBhvr>
                                        <p:cTn id="55" dur="500"/>
                                        <p:tgtEl>
                                          <p:spTgt spid="99">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99">
                                            <p:txEl>
                                              <p:pRg st="4" end="4"/>
                                            </p:txEl>
                                          </p:spTgt>
                                        </p:tgtEl>
                                        <p:attrNameLst>
                                          <p:attrName>style.visibility</p:attrName>
                                        </p:attrNameLst>
                                      </p:cBhvr>
                                      <p:to>
                                        <p:strVal val="visible"/>
                                      </p:to>
                                    </p:set>
                                    <p:animEffect transition="in" filter="wipe(left)">
                                      <p:cBhvr>
                                        <p:cTn id="60" dur="500"/>
                                        <p:tgtEl>
                                          <p:spTgt spid="99">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wipe(left)">
                                      <p:cBhvr>
                                        <p:cTn id="70" dur="500"/>
                                        <p:tgtEl>
                                          <p:spTgt spid="6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left)">
                                      <p:cBhvr>
                                        <p:cTn id="80" dur="500"/>
                                        <p:tgtEl>
                                          <p:spTgt spid="1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wipe(left)">
                                      <p:cBhvr>
                                        <p:cTn id="85" dur="500"/>
                                        <p:tgtEl>
                                          <p:spTgt spid="6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29"/>
                                        </p:tgtEl>
                                        <p:attrNameLst>
                                          <p:attrName>style.visibility</p:attrName>
                                        </p:attrNameLst>
                                      </p:cBhvr>
                                      <p:to>
                                        <p:strVal val="visible"/>
                                      </p:to>
                                    </p:set>
                                    <p:animEffect transition="in" filter="wipe(left)">
                                      <p:cBhvr>
                                        <p:cTn id="90" dur="500"/>
                                        <p:tgtEl>
                                          <p:spTgt spid="12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35"/>
                                        </p:tgtEl>
                                        <p:attrNameLst>
                                          <p:attrName>style.visibility</p:attrName>
                                        </p:attrNameLst>
                                      </p:cBhvr>
                                      <p:to>
                                        <p:strVal val="visible"/>
                                      </p:to>
                                    </p:set>
                                    <p:animEffect transition="in" filter="wipe(left)">
                                      <p:cBhvr>
                                        <p:cTn id="95" dur="500"/>
                                        <p:tgtEl>
                                          <p:spTgt spid="13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wipe(left)">
                                      <p:cBhvr>
                                        <p:cTn id="100" dur="500"/>
                                        <p:tgtEl>
                                          <p:spTgt spid="1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wipe(left)">
                                      <p:cBhvr>
                                        <p:cTn id="105" dur="500"/>
                                        <p:tgtEl>
                                          <p:spTgt spid="1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wipe(left)">
                                      <p:cBhvr>
                                        <p:cTn id="110" dur="500"/>
                                        <p:tgtEl>
                                          <p:spTgt spid="7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wipe(left)">
                                      <p:cBhvr>
                                        <p:cTn id="115" dur="500"/>
                                        <p:tgtEl>
                                          <p:spTgt spid="2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17"/>
                                        </p:tgtEl>
                                        <p:attrNameLst>
                                          <p:attrName>style.visibility</p:attrName>
                                        </p:attrNameLst>
                                      </p:cBhvr>
                                      <p:to>
                                        <p:strVal val="visible"/>
                                      </p:to>
                                    </p:set>
                                    <p:animEffect transition="in" filter="wipe(left)">
                                      <p:cBhvr>
                                        <p:cTn id="120" dur="500"/>
                                        <p:tgtEl>
                                          <p:spTgt spid="17"/>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18"/>
                                        </p:tgtEl>
                                        <p:attrNameLst>
                                          <p:attrName>style.visibility</p:attrName>
                                        </p:attrNameLst>
                                      </p:cBhvr>
                                      <p:to>
                                        <p:strVal val="visible"/>
                                      </p:to>
                                    </p:set>
                                    <p:animEffect transition="in" filter="wipe(left)">
                                      <p:cBhvr>
                                        <p:cTn id="125" dur="500"/>
                                        <p:tgtEl>
                                          <p:spTgt spid="18"/>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left)">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wipe(left)">
                                      <p:cBhvr>
                                        <p:cTn id="135" dur="500"/>
                                        <p:tgtEl>
                                          <p:spTgt spid="1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1"/>
                                        </p:tgtEl>
                                        <p:attrNameLst>
                                          <p:attrName>style.visibility</p:attrName>
                                        </p:attrNameLst>
                                      </p:cBhvr>
                                      <p:to>
                                        <p:strVal val="visible"/>
                                      </p:to>
                                    </p:set>
                                    <p:animEffect transition="in" filter="wipe(left)">
                                      <p:cBhvr>
                                        <p:cTn id="140" dur="500"/>
                                        <p:tgtEl>
                                          <p:spTgt spid="2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77"/>
                                        </p:tgtEl>
                                        <p:attrNameLst>
                                          <p:attrName>style.visibility</p:attrName>
                                        </p:attrNameLst>
                                      </p:cBhvr>
                                      <p:to>
                                        <p:strVal val="visible"/>
                                      </p:to>
                                    </p:set>
                                    <p:animEffect transition="in" filter="wipe(left)">
                                      <p:cBhvr>
                                        <p:cTn id="145" dur="500"/>
                                        <p:tgtEl>
                                          <p:spTgt spid="77"/>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6"/>
                                        </p:tgtEl>
                                        <p:attrNameLst>
                                          <p:attrName>style.visibility</p:attrName>
                                        </p:attrNameLst>
                                      </p:cBhvr>
                                      <p:to>
                                        <p:strVal val="visible"/>
                                      </p:to>
                                    </p:set>
                                    <p:animEffect transition="in" filter="wipe(left)">
                                      <p:cBhvr>
                                        <p:cTn id="150" dur="500"/>
                                        <p:tgtEl>
                                          <p:spTgt spid="26"/>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139"/>
                                        </p:tgtEl>
                                        <p:attrNameLst>
                                          <p:attrName>style.visibility</p:attrName>
                                        </p:attrNameLst>
                                      </p:cBhvr>
                                      <p:to>
                                        <p:strVal val="visible"/>
                                      </p:to>
                                    </p:set>
                                    <p:animEffect transition="in" filter="wipe(left)">
                                      <p:cBhvr>
                                        <p:cTn id="155" dur="500"/>
                                        <p:tgtEl>
                                          <p:spTgt spid="139"/>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left)">
                                      <p:cBhvr>
                                        <p:cTn id="160" dur="500"/>
                                        <p:tgtEl>
                                          <p:spTgt spid="2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wipe(left)">
                                      <p:cBhvr>
                                        <p:cTn id="165" dur="500"/>
                                        <p:tgtEl>
                                          <p:spTgt spid="80"/>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22"/>
                                        </p:tgtEl>
                                        <p:attrNameLst>
                                          <p:attrName>style.visibility</p:attrName>
                                        </p:attrNameLst>
                                      </p:cBhvr>
                                      <p:to>
                                        <p:strVal val="visible"/>
                                      </p:to>
                                    </p:set>
                                    <p:animEffect transition="in" filter="wipe(left)">
                                      <p:cBhvr>
                                        <p:cTn id="170" dur="500"/>
                                        <p:tgtEl>
                                          <p:spTgt spid="2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99">
                                            <p:txEl>
                                              <p:pRg st="5" end="5"/>
                                            </p:txEl>
                                          </p:spTgt>
                                        </p:tgtEl>
                                        <p:attrNameLst>
                                          <p:attrName>style.visibility</p:attrName>
                                        </p:attrNameLst>
                                      </p:cBhvr>
                                      <p:to>
                                        <p:strVal val="visible"/>
                                      </p:to>
                                    </p:set>
                                    <p:animEffect transition="in" filter="wipe(left)">
                                      <p:cBhvr>
                                        <p:cTn id="175" dur="500"/>
                                        <p:tgtEl>
                                          <p:spTgt spid="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4" grpId="0"/>
      <p:bldP spid="64" grpId="0"/>
      <p:bldP spid="66" grpId="0"/>
      <p:bldP spid="69" grpId="0"/>
      <p:bldP spid="72" grpId="0"/>
      <p:bldP spid="75" grpId="0"/>
      <p:bldP spid="77" grpId="0"/>
      <p:bldP spid="80" grpId="0"/>
      <p:bldP spid="129" grpId="0"/>
      <p:bldP spid="135" grpId="0"/>
      <p:bldP spid="139" grpId="0"/>
      <p:bldP spid="9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恢复余数除法存在的问题</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每个运算环节串行</a:t>
            </a:r>
            <a:endParaRPr lang="en-US" altLang="zh-CN" dirty="0"/>
          </a:p>
          <a:p>
            <a:pPr lvl="1"/>
            <a:r>
              <a:rPr lang="zh-CN" altLang="en-US" sz="2400" dirty="0"/>
              <a:t>步骤多，时间开销大</a:t>
            </a:r>
            <a:endParaRPr lang="en-US" altLang="zh-CN" sz="2400" dirty="0"/>
          </a:p>
          <a:p>
            <a:pPr eaLnBrk="1" hangingPunct="1">
              <a:lnSpc>
                <a:spcPct val="150000"/>
              </a:lnSpc>
            </a:pPr>
            <a:r>
              <a:rPr lang="zh-CN" altLang="zh-CN" dirty="0"/>
              <a:t>恢复余数的操作次数不确定</a:t>
            </a:r>
            <a:endParaRPr lang="en-US" altLang="zh-CN" dirty="0"/>
          </a:p>
          <a:p>
            <a:pPr lvl="1"/>
            <a:r>
              <a:rPr lang="zh-CN" altLang="zh-CN" sz="2400" dirty="0"/>
              <a:t>运算时间不固定</a:t>
            </a:r>
            <a:endParaRPr lang="en-US" altLang="zh-CN" sz="2400" dirty="0"/>
          </a:p>
          <a:p>
            <a:pPr lvl="1"/>
            <a:r>
              <a:rPr lang="zh-CN" altLang="en-US" sz="2400" dirty="0"/>
              <a:t>最慢除法（每次都不够除），拖慢</a:t>
            </a:r>
            <a:r>
              <a:rPr lang="zh-CN" altLang="zh-CN" sz="2400" dirty="0"/>
              <a:t>除法速度</a:t>
            </a:r>
            <a:endParaRPr lang="zh-CN" altLang="zh-CN" sz="2400" dirty="0"/>
          </a:p>
          <a:p>
            <a:pPr eaLnBrk="1" hangingPunct="1">
              <a:lnSpc>
                <a:spcPct val="150000"/>
              </a:lnSpc>
            </a:pPr>
            <a:r>
              <a:rPr lang="zh-CN" altLang="zh-CN" dirty="0"/>
              <a:t>实际应用通常采用</a:t>
            </a:r>
            <a:r>
              <a:rPr lang="zh-CN" altLang="zh-CN" b="1" dirty="0"/>
              <a:t>不恢复余数除法</a:t>
            </a:r>
            <a:endParaRPr lang="en-US" altLang="zh-CN" b="1" dirty="0"/>
          </a:p>
          <a:p>
            <a:pPr>
              <a:lnSpc>
                <a:spcPct val="150000"/>
              </a:lnSpc>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不恢复余数法</a:t>
            </a:r>
            <a:endParaRPr lang="zh-CN" altLang="en-US" dirty="0"/>
          </a:p>
        </p:txBody>
      </p:sp>
      <p:sp>
        <p:nvSpPr>
          <p:cNvPr id="3" name="内容占位符 2"/>
          <p:cNvSpPr>
            <a:spLocks noGrp="1"/>
          </p:cNvSpPr>
          <p:nvPr>
            <p:ph idx="1"/>
          </p:nvPr>
        </p:nvSpPr>
        <p:spPr>
          <a:xfrm>
            <a:off x="487822" y="942764"/>
            <a:ext cx="11399378" cy="5637024"/>
          </a:xfrm>
        </p:spPr>
        <p:txBody>
          <a:bodyPr>
            <a:normAutofit/>
          </a:bodyPr>
          <a:lstStyle/>
          <a:p>
            <a:pPr eaLnBrk="1" hangingPunct="1"/>
            <a:r>
              <a:rPr lang="zh-CN" altLang="en-US" dirty="0"/>
              <a:t>设某次余数为</a:t>
            </a:r>
            <a:r>
              <a:rPr lang="en-US" altLang="zh-CN" dirty="0" err="1"/>
              <a:t>R</a:t>
            </a:r>
            <a:r>
              <a:rPr lang="en-US" altLang="zh-CN" baseline="-25000" dirty="0" err="1"/>
              <a:t>i</a:t>
            </a:r>
            <a:r>
              <a:rPr lang="zh-CN" altLang="en-US" dirty="0"/>
              <a:t>，求下位商需将</a:t>
            </a:r>
            <a:r>
              <a:rPr lang="en-US" altLang="zh-CN" dirty="0" err="1"/>
              <a:t>R</a:t>
            </a:r>
            <a:r>
              <a:rPr lang="en-US" altLang="zh-CN" baseline="-25000" dirty="0" err="1"/>
              <a:t>i</a:t>
            </a:r>
            <a:r>
              <a:rPr lang="zh-CN" altLang="en-US" dirty="0"/>
              <a:t>左移一位，再减去除数</a:t>
            </a:r>
            <a:r>
              <a:rPr lang="en-US" altLang="zh-CN" dirty="0"/>
              <a:t>Y</a:t>
            </a:r>
            <a:r>
              <a:rPr lang="zh-CN" altLang="en-US" dirty="0"/>
              <a:t>进行比较，此过程可表示为</a:t>
            </a:r>
            <a:endParaRPr lang="zh-CN" altLang="en-US" dirty="0"/>
          </a:p>
          <a:p>
            <a:pPr eaLnBrk="1" hangingPunct="1">
              <a:buNone/>
            </a:pPr>
            <a:r>
              <a:rPr lang="zh-CN" altLang="en-US" b="1" dirty="0">
                <a:solidFill>
                  <a:schemeClr val="accent2"/>
                </a:solidFill>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2R</a:t>
            </a:r>
            <a:r>
              <a:rPr lang="en-US" altLang="zh-CN" b="1" baseline="-25000" dirty="0">
                <a:solidFill>
                  <a:srgbClr val="C00000"/>
                </a:solidFill>
                <a:latin typeface="Courier New" panose="02070309020205020404" pitchFamily="49" charset="0"/>
                <a:cs typeface="Courier New" panose="02070309020205020404" pitchFamily="49" charset="0"/>
              </a:rPr>
              <a:t>i</a:t>
            </a:r>
            <a:r>
              <a:rPr lang="en-US" altLang="zh-CN" b="1" dirty="0">
                <a:solidFill>
                  <a:srgbClr val="C00000"/>
                </a:solidFill>
                <a:latin typeface="Courier New" panose="02070309020205020404" pitchFamily="49" charset="0"/>
                <a:cs typeface="Courier New" panose="02070309020205020404" pitchFamily="49" charset="0"/>
              </a:rPr>
              <a:t>-Y</a:t>
            </a:r>
            <a:endParaRPr lang="en-US" altLang="zh-CN" b="1" dirty="0">
              <a:solidFill>
                <a:srgbClr val="C00000"/>
              </a:solidFill>
              <a:latin typeface="Courier New" panose="02070309020205020404" pitchFamily="49" charset="0"/>
              <a:cs typeface="Courier New" panose="02070309020205020404" pitchFamily="49" charset="0"/>
            </a:endParaRPr>
          </a:p>
          <a:p>
            <a:pPr eaLnBrk="1" hangingPunct="1"/>
            <a:r>
              <a:rPr lang="zh-CN" altLang="en-US" dirty="0"/>
              <a:t>余数</a:t>
            </a:r>
            <a:r>
              <a:rPr lang="en-US" altLang="zh-CN" dirty="0" err="1"/>
              <a:t>R</a:t>
            </a:r>
            <a:r>
              <a:rPr lang="en-US" altLang="zh-CN" baseline="-25000" dirty="0" err="1"/>
              <a:t>i</a:t>
            </a:r>
            <a:r>
              <a:rPr lang="zh-CN" altLang="en-US" dirty="0"/>
              <a:t>小于</a:t>
            </a:r>
            <a:r>
              <a:rPr lang="en-US" altLang="zh-CN" dirty="0"/>
              <a:t>0</a:t>
            </a:r>
            <a:r>
              <a:rPr lang="zh-CN" altLang="en-US" dirty="0"/>
              <a:t>时商上</a:t>
            </a:r>
            <a:r>
              <a:rPr lang="en-US" altLang="zh-CN" dirty="0"/>
              <a:t>0</a:t>
            </a:r>
            <a:r>
              <a:rPr lang="zh-CN" altLang="en-US" dirty="0"/>
              <a:t>，需要恢复余数，左移一位，再减除数</a:t>
            </a:r>
            <a:r>
              <a:rPr lang="en-US" altLang="zh-CN" dirty="0"/>
              <a:t>Y</a:t>
            </a:r>
            <a:r>
              <a:rPr lang="zh-CN" altLang="en-US" dirty="0"/>
              <a:t>比较</a:t>
            </a:r>
            <a:endParaRPr lang="en-US" altLang="zh-CN" dirty="0"/>
          </a:p>
          <a:p>
            <a:pPr eaLnBrk="1" hangingPunct="1">
              <a:buNone/>
            </a:pPr>
            <a:r>
              <a:rPr lang="zh-CN" altLang="en-US" dirty="0">
                <a:solidFill>
                  <a:srgbClr val="C00000"/>
                </a:solidFill>
              </a:rPr>
              <a:t>      恢复余数： </a:t>
            </a:r>
            <a:r>
              <a:rPr lang="en-US" altLang="zh-CN" b="1" dirty="0">
                <a:solidFill>
                  <a:srgbClr val="C00000"/>
                </a:solidFill>
                <a:latin typeface="Courier New" panose="02070309020205020404" pitchFamily="49" charset="0"/>
                <a:cs typeface="Courier New" panose="02070309020205020404" pitchFamily="49" charset="0"/>
              </a:rPr>
              <a:t>(2R</a:t>
            </a:r>
            <a:r>
              <a:rPr lang="en-US" altLang="zh-CN" b="1" baseline="-25000" dirty="0">
                <a:solidFill>
                  <a:srgbClr val="C00000"/>
                </a:solidFill>
                <a:latin typeface="Courier New" panose="02070309020205020404" pitchFamily="49" charset="0"/>
                <a:cs typeface="Courier New" panose="02070309020205020404" pitchFamily="49" charset="0"/>
              </a:rPr>
              <a:t>i</a:t>
            </a:r>
            <a:r>
              <a:rPr lang="en-US" altLang="zh-CN" b="1" dirty="0">
                <a:solidFill>
                  <a:srgbClr val="C00000"/>
                </a:solidFill>
                <a:latin typeface="Courier New" panose="02070309020205020404" pitchFamily="49" charset="0"/>
                <a:cs typeface="Courier New" panose="02070309020205020404" pitchFamily="49" charset="0"/>
              </a:rPr>
              <a:t>-Y</a:t>
            </a:r>
            <a:r>
              <a:rPr lang="zh-CN" altLang="en-US" b="1" dirty="0">
                <a:solidFill>
                  <a:srgbClr val="C00000"/>
                </a:solidFill>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 Y = 2R</a:t>
            </a:r>
            <a:r>
              <a:rPr lang="en-US" altLang="zh-CN" b="1" baseline="-25000" dirty="0">
                <a:latin typeface="Courier New" panose="02070309020205020404" pitchFamily="49" charset="0"/>
                <a:cs typeface="Courier New" panose="02070309020205020404" pitchFamily="49" charset="0"/>
              </a:rPr>
              <a:t>i</a:t>
            </a:r>
            <a:endParaRPr lang="en-US" altLang="zh-CN" b="1" baseline="-25000" dirty="0">
              <a:latin typeface="Courier New" panose="02070309020205020404" pitchFamily="49" charset="0"/>
              <a:cs typeface="Courier New" panose="02070309020205020404" pitchFamily="49" charset="0"/>
            </a:endParaRPr>
          </a:p>
          <a:p>
            <a:pPr eaLnBrk="1" hangingPunct="1">
              <a:buNone/>
            </a:pPr>
            <a:r>
              <a:rPr lang="en-US" altLang="zh-CN" b="1" baseline="-25000" dirty="0">
                <a:latin typeface="Courier New" panose="02070309020205020404" pitchFamily="49" charset="0"/>
                <a:cs typeface="Courier New" panose="02070309020205020404" pitchFamily="49" charset="0"/>
              </a:rPr>
              <a:t>     </a:t>
            </a:r>
            <a:r>
              <a:rPr lang="zh-CN" altLang="en-US" dirty="0">
                <a:solidFill>
                  <a:srgbClr val="C00000"/>
                </a:solidFill>
              </a:rPr>
              <a:t>左移，再比较：</a:t>
            </a:r>
            <a:r>
              <a:rPr lang="en-US" altLang="zh-CN" dirty="0">
                <a:solidFill>
                  <a:srgbClr val="C00000"/>
                </a:solidFill>
              </a:rPr>
              <a:t>   </a:t>
            </a:r>
            <a:r>
              <a:rPr lang="en-US" altLang="zh-CN" b="1" dirty="0">
                <a:latin typeface="Courier New" panose="02070309020205020404" pitchFamily="49" charset="0"/>
                <a:cs typeface="Courier New" panose="02070309020205020404" pitchFamily="49" charset="0"/>
              </a:rPr>
              <a:t>2*2R</a:t>
            </a:r>
            <a:r>
              <a:rPr lang="en-US" altLang="zh-CN" b="1" baseline="-25000" dirty="0">
                <a:latin typeface="Courier New" panose="02070309020205020404" pitchFamily="49" charset="0"/>
                <a:cs typeface="Courier New" panose="02070309020205020404" pitchFamily="49" charset="0"/>
              </a:rPr>
              <a:t>i </a:t>
            </a:r>
            <a:r>
              <a:rPr lang="en-US" altLang="zh-CN" b="1" dirty="0">
                <a:latin typeface="Courier New" panose="02070309020205020404" pitchFamily="49" charset="0"/>
                <a:cs typeface="Courier New" panose="02070309020205020404" pitchFamily="49" charset="0"/>
              </a:rPr>
              <a:t>– Y =</a:t>
            </a: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4R</a:t>
            </a:r>
            <a:r>
              <a:rPr lang="en-US" altLang="zh-CN" b="1" baseline="-25000" dirty="0">
                <a:latin typeface="Courier New" panose="02070309020205020404" pitchFamily="49" charset="0"/>
                <a:cs typeface="Courier New" panose="02070309020205020404" pitchFamily="49" charset="0"/>
              </a:rPr>
              <a:t>i </a:t>
            </a:r>
            <a:r>
              <a:rPr lang="en-US" altLang="zh-CN" b="1" dirty="0">
                <a:latin typeface="Courier New" panose="02070309020205020404" pitchFamily="49" charset="0"/>
                <a:cs typeface="Courier New" panose="02070309020205020404" pitchFamily="49" charset="0"/>
              </a:rPr>
              <a:t>–Y</a:t>
            </a:r>
            <a:endParaRPr lang="en-US" altLang="zh-CN" b="1" dirty="0">
              <a:latin typeface="Courier New" panose="02070309020205020404" pitchFamily="49" charset="0"/>
              <a:cs typeface="Courier New" panose="02070309020205020404" pitchFamily="49" charset="0"/>
            </a:endParaRPr>
          </a:p>
          <a:p>
            <a:pPr>
              <a:buNone/>
            </a:pPr>
            <a:r>
              <a:rPr lang="en-US" altLang="zh-CN" b="1" dirty="0">
                <a:latin typeface="Courier New" panose="02070309020205020404" pitchFamily="49" charset="0"/>
                <a:cs typeface="Courier New" panose="02070309020205020404" pitchFamily="49" charset="0"/>
              </a:rPr>
              <a:t>          </a:t>
            </a: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              =</a:t>
            </a:r>
            <a:r>
              <a:rPr lang="en-US" altLang="zh-CN" b="1" baseline="-25000" dirty="0">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2*</a:t>
            </a:r>
            <a:r>
              <a:rPr lang="en-US" altLang="zh-CN" b="1" dirty="0">
                <a:solidFill>
                  <a:srgbClr val="C00000"/>
                </a:solidFill>
                <a:latin typeface="Courier New" panose="02070309020205020404" pitchFamily="49" charset="0"/>
                <a:cs typeface="Courier New" panose="02070309020205020404" pitchFamily="49" charset="0"/>
              </a:rPr>
              <a:t>(2R</a:t>
            </a:r>
            <a:r>
              <a:rPr lang="en-US" altLang="zh-CN" b="1" baseline="-25000" dirty="0">
                <a:solidFill>
                  <a:srgbClr val="C00000"/>
                </a:solidFill>
                <a:latin typeface="Courier New" panose="02070309020205020404" pitchFamily="49" charset="0"/>
                <a:cs typeface="Courier New" panose="02070309020205020404" pitchFamily="49" charset="0"/>
              </a:rPr>
              <a:t>i</a:t>
            </a:r>
            <a:r>
              <a:rPr lang="en-US" altLang="zh-CN" b="1" dirty="0">
                <a:solidFill>
                  <a:srgbClr val="C00000"/>
                </a:solidFill>
                <a:latin typeface="Courier New" panose="02070309020205020404" pitchFamily="49" charset="0"/>
                <a:cs typeface="Courier New" panose="02070309020205020404" pitchFamily="49" charset="0"/>
              </a:rPr>
              <a:t>-Y</a:t>
            </a:r>
            <a:r>
              <a:rPr lang="zh-CN" altLang="en-US" b="1" dirty="0">
                <a:solidFill>
                  <a:srgbClr val="C00000"/>
                </a:solidFill>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+Y</a:t>
            </a:r>
            <a:endParaRPr lang="en-US" altLang="zh-CN" b="1" dirty="0">
              <a:latin typeface="Courier New" panose="02070309020205020404" pitchFamily="49" charset="0"/>
              <a:cs typeface="Courier New" panose="02070309020205020404" pitchFamily="49" charset="0"/>
            </a:endParaRPr>
          </a:p>
          <a:p>
            <a:r>
              <a:rPr lang="zh-CN" altLang="en-US" b="1" dirty="0"/>
              <a:t>不恢复余数法：</a:t>
            </a:r>
            <a:r>
              <a:rPr lang="zh-CN" altLang="en-US" dirty="0"/>
              <a:t>余数</a:t>
            </a:r>
            <a:r>
              <a:rPr lang="en-US" altLang="zh-CN" dirty="0" err="1"/>
              <a:t>R</a:t>
            </a:r>
            <a:r>
              <a:rPr lang="en-US" altLang="zh-CN" baseline="-25000" dirty="0" err="1"/>
              <a:t>i</a:t>
            </a:r>
            <a:r>
              <a:rPr lang="zh-CN" altLang="en-US" dirty="0"/>
              <a:t>小于</a:t>
            </a:r>
            <a:r>
              <a:rPr lang="en-US" altLang="zh-CN" dirty="0"/>
              <a:t>0</a:t>
            </a:r>
            <a:r>
              <a:rPr lang="zh-CN" altLang="en-US" dirty="0"/>
              <a:t>时商上</a:t>
            </a:r>
            <a:r>
              <a:rPr lang="en-US" altLang="zh-CN" dirty="0"/>
              <a:t>0</a:t>
            </a:r>
            <a:r>
              <a:rPr lang="zh-CN" altLang="en-US" dirty="0"/>
              <a:t>，左移一位，再</a:t>
            </a:r>
            <a:r>
              <a:rPr lang="zh-CN" altLang="en-US" b="1" dirty="0"/>
              <a:t>加</a:t>
            </a:r>
            <a:r>
              <a:rPr lang="zh-CN" altLang="en-US" dirty="0"/>
              <a:t>除数</a:t>
            </a:r>
            <a:r>
              <a:rPr lang="en-US" altLang="zh-CN" dirty="0"/>
              <a:t>Y</a:t>
            </a:r>
            <a:r>
              <a:rPr lang="zh-CN" altLang="en-US" dirty="0"/>
              <a:t>比较</a:t>
            </a:r>
            <a:endParaRPr lang="zh-CN" altLang="en-US" dirty="0"/>
          </a:p>
        </p:txBody>
      </p:sp>
      <p:sp>
        <p:nvSpPr>
          <p:cNvPr id="4" name="文本框 3"/>
          <p:cNvSpPr txBox="1"/>
          <p:nvPr/>
        </p:nvSpPr>
        <p:spPr>
          <a:xfrm>
            <a:off x="8006666" y="3842816"/>
            <a:ext cx="3880534" cy="1200329"/>
          </a:xfrm>
          <a:prstGeom prst="rect">
            <a:avLst/>
          </a:prstGeom>
          <a:noFill/>
        </p:spPr>
        <p:txBody>
          <a:bodyPr wrap="square" rtlCol="0">
            <a:spAutoFit/>
          </a:bodyPr>
          <a:lstStyle/>
          <a:p>
            <a:r>
              <a:rPr lang="zh-CN" altLang="en-US" sz="2400" dirty="0">
                <a:solidFill>
                  <a:srgbClr val="0066FF"/>
                </a:solidFill>
                <a:latin typeface="微软雅黑" panose="020B0503020204020204" pitchFamily="34" charset="-122"/>
                <a:ea typeface="微软雅黑" panose="020B0503020204020204" pitchFamily="34" charset="-122"/>
              </a:rPr>
              <a:t>余数左移减去</a:t>
            </a:r>
            <a:r>
              <a:rPr lang="en-US" altLang="zh-CN" sz="2400" dirty="0">
                <a:solidFill>
                  <a:srgbClr val="0066FF"/>
                </a:solidFill>
                <a:latin typeface="微软雅黑" panose="020B0503020204020204" pitchFamily="34" charset="-122"/>
                <a:ea typeface="微软雅黑" panose="020B0503020204020204" pitchFamily="34" charset="-122"/>
              </a:rPr>
              <a:t>Y</a:t>
            </a:r>
            <a:endParaRPr lang="en-US" altLang="zh-CN" sz="2400" dirty="0">
              <a:solidFill>
                <a:srgbClr val="0066FF"/>
              </a:solidFill>
              <a:latin typeface="微软雅黑" panose="020B0503020204020204" pitchFamily="34" charset="-122"/>
              <a:ea typeface="微软雅黑" panose="020B0503020204020204" pitchFamily="34" charset="-122"/>
            </a:endParaRPr>
          </a:p>
          <a:p>
            <a:r>
              <a:rPr lang="zh-CN" altLang="en-US" sz="2400" dirty="0">
                <a:solidFill>
                  <a:srgbClr val="0066FF"/>
                </a:solidFill>
                <a:latin typeface="微软雅黑" panose="020B0503020204020204" pitchFamily="34" charset="-122"/>
                <a:ea typeface="微软雅黑" panose="020B0503020204020204" pitchFamily="34" charset="-122"/>
              </a:rPr>
              <a:t>如果</a:t>
            </a:r>
            <a:r>
              <a:rPr lang="zh-CN" altLang="en-US" sz="2400" dirty="0">
                <a:solidFill>
                  <a:srgbClr val="C00000"/>
                </a:solidFill>
                <a:latin typeface="微软雅黑" panose="020B0503020204020204" pitchFamily="34" charset="-122"/>
                <a:ea typeface="微软雅黑" panose="020B0503020204020204" pitchFamily="34" charset="-122"/>
              </a:rPr>
              <a:t>大于</a:t>
            </a:r>
            <a:r>
              <a:rPr lang="zh-CN" altLang="en-US" sz="2400" dirty="0">
                <a:solidFill>
                  <a:srgbClr val="0066FF"/>
                </a:solidFill>
                <a:latin typeface="微软雅黑" panose="020B0503020204020204" pitchFamily="34" charset="-122"/>
                <a:ea typeface="微软雅黑" panose="020B0503020204020204" pitchFamily="34" charset="-122"/>
              </a:rPr>
              <a:t>零，下一次</a:t>
            </a:r>
            <a:r>
              <a:rPr lang="zh-CN" altLang="en-US" sz="2400" dirty="0">
                <a:solidFill>
                  <a:srgbClr val="C00000"/>
                </a:solidFill>
                <a:latin typeface="微软雅黑" panose="020B0503020204020204" pitchFamily="34" charset="-122"/>
                <a:ea typeface="微软雅黑" panose="020B0503020204020204" pitchFamily="34" charset="-122"/>
              </a:rPr>
              <a:t>减去</a:t>
            </a:r>
            <a:r>
              <a:rPr lang="en-US" altLang="zh-CN" sz="2400" dirty="0">
                <a:solidFill>
                  <a:srgbClr val="0066FF"/>
                </a:solidFill>
                <a:latin typeface="微软雅黑" panose="020B0503020204020204" pitchFamily="34" charset="-122"/>
                <a:ea typeface="微软雅黑" panose="020B0503020204020204" pitchFamily="34" charset="-122"/>
              </a:rPr>
              <a:t>Y</a:t>
            </a:r>
            <a:endParaRPr lang="en-US" altLang="zh-CN" sz="2400" dirty="0">
              <a:solidFill>
                <a:srgbClr val="0066FF"/>
              </a:solidFill>
              <a:latin typeface="微软雅黑" panose="020B0503020204020204" pitchFamily="34" charset="-122"/>
              <a:ea typeface="微软雅黑" panose="020B0503020204020204" pitchFamily="34" charset="-122"/>
            </a:endParaRPr>
          </a:p>
          <a:p>
            <a:r>
              <a:rPr lang="zh-CN" altLang="en-US" sz="2400" dirty="0">
                <a:solidFill>
                  <a:srgbClr val="0066FF"/>
                </a:solidFill>
                <a:latin typeface="微软雅黑" panose="020B0503020204020204" pitchFamily="34" charset="-122"/>
                <a:ea typeface="微软雅黑" panose="020B0503020204020204" pitchFamily="34" charset="-122"/>
              </a:rPr>
              <a:t>如果</a:t>
            </a:r>
            <a:r>
              <a:rPr lang="zh-CN" altLang="en-US" sz="2400" dirty="0">
                <a:solidFill>
                  <a:srgbClr val="C00000"/>
                </a:solidFill>
                <a:latin typeface="微软雅黑" panose="020B0503020204020204" pitchFamily="34" charset="-122"/>
                <a:ea typeface="微软雅黑" panose="020B0503020204020204" pitchFamily="34" charset="-122"/>
              </a:rPr>
              <a:t>小于</a:t>
            </a:r>
            <a:r>
              <a:rPr lang="zh-CN" altLang="en-US" sz="2400" dirty="0">
                <a:solidFill>
                  <a:srgbClr val="0066FF"/>
                </a:solidFill>
                <a:latin typeface="微软雅黑" panose="020B0503020204020204" pitchFamily="34" charset="-122"/>
                <a:ea typeface="微软雅黑" panose="020B0503020204020204" pitchFamily="34" charset="-122"/>
              </a:rPr>
              <a:t>零，下一次</a:t>
            </a:r>
            <a:r>
              <a:rPr lang="zh-CN" altLang="en-US" sz="2400" dirty="0">
                <a:solidFill>
                  <a:srgbClr val="C00000"/>
                </a:solidFill>
                <a:latin typeface="微软雅黑" panose="020B0503020204020204" pitchFamily="34" charset="-122"/>
                <a:ea typeface="微软雅黑" panose="020B0503020204020204" pitchFamily="34" charset="-122"/>
              </a:rPr>
              <a:t>加上</a:t>
            </a:r>
            <a:r>
              <a:rPr lang="en-US" altLang="zh-CN" sz="2400" dirty="0">
                <a:solidFill>
                  <a:srgbClr val="0066FF"/>
                </a:solidFill>
                <a:latin typeface="微软雅黑" panose="020B0503020204020204" pitchFamily="34" charset="-122"/>
                <a:ea typeface="微软雅黑" panose="020B0503020204020204" pitchFamily="34" charset="-122"/>
              </a:rPr>
              <a:t>Y</a:t>
            </a:r>
            <a:endParaRPr lang="zh-CN" altLang="en-US" sz="24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randombar(horizont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 name="圆角矩形 35"/>
          <p:cNvSpPr/>
          <p:nvPr/>
        </p:nvSpPr>
        <p:spPr>
          <a:xfrm>
            <a:off x="4804761" y="958199"/>
            <a:ext cx="7117359" cy="5588302"/>
          </a:xfrm>
          <a:prstGeom prst="roundRect">
            <a:avLst>
              <a:gd name="adj" fmla="val 94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429765" y="257639"/>
            <a:ext cx="2436756" cy="617641"/>
          </a:xfrm>
        </p:spPr>
        <p:txBody>
          <a:bodyPr>
            <a:normAutofit/>
          </a:bodyPr>
          <a:lstStyle/>
          <a:p>
            <a:r>
              <a:rPr lang="zh-CN" altLang="en-US" dirty="0"/>
              <a:t>不恢复余数法</a:t>
            </a:r>
            <a:endParaRPr lang="zh-CN" altLang="en-US" dirty="0"/>
          </a:p>
        </p:txBody>
      </p:sp>
      <p:sp>
        <p:nvSpPr>
          <p:cNvPr id="4" name="Rectangle 6"/>
          <p:cNvSpPr>
            <a:spLocks noChangeArrowheads="1"/>
          </p:cNvSpPr>
          <p:nvPr/>
        </p:nvSpPr>
        <p:spPr bwMode="auto">
          <a:xfrm>
            <a:off x="6083869" y="1588428"/>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00.1001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64" name="Rectangle 6"/>
          <p:cNvSpPr>
            <a:spLocks noChangeArrowheads="1"/>
          </p:cNvSpPr>
          <p:nvPr/>
        </p:nvSpPr>
        <p:spPr bwMode="auto">
          <a:xfrm>
            <a:off x="6083869" y="2221398"/>
            <a:ext cx="1658649" cy="400110"/>
          </a:xfrm>
          <a:prstGeom prst="rect">
            <a:avLst/>
          </a:prstGeom>
          <a:noFill/>
          <a:ln w="9525">
            <a:noFill/>
            <a:miter lim="800000"/>
          </a:ln>
        </p:spPr>
        <p:txBody>
          <a:bodyPr wrap="square">
            <a:spAutoFit/>
          </a:bodyPr>
          <a:lstStyle/>
          <a:p>
            <a:pPr eaLnBrk="1" hangingPunct="1">
              <a:defRPr/>
            </a:pPr>
            <a:r>
              <a:rPr lang="en-US" sz="2000" b="1" kern="1500" spc="300" dirty="0">
                <a:solidFill>
                  <a:srgbClr val="FF33CC"/>
                </a:solidFill>
                <a:latin typeface="Consolas" panose="020B0609020204030204" pitchFamily="49" charset="0"/>
                <a:ea typeface="Segoe UI Black" panose="020B0A02040204020203" pitchFamily="34" charset="0"/>
                <a:cs typeface="Segoe UI Black" panose="020B0A02040204020203" pitchFamily="34" charset="0"/>
              </a:rPr>
              <a:t>11</a:t>
            </a: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.1110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66" name="Rectangle 6"/>
          <p:cNvSpPr>
            <a:spLocks noChangeArrowheads="1"/>
          </p:cNvSpPr>
          <p:nvPr/>
        </p:nvSpPr>
        <p:spPr bwMode="auto">
          <a:xfrm>
            <a:off x="6083869" y="3170853"/>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00.0111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69" name="Rectangle 6"/>
          <p:cNvSpPr>
            <a:spLocks noChangeArrowheads="1"/>
          </p:cNvSpPr>
          <p:nvPr/>
        </p:nvSpPr>
        <p:spPr bwMode="auto">
          <a:xfrm>
            <a:off x="6083869" y="4120308"/>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00.0011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72" name="Rectangle 6"/>
          <p:cNvSpPr>
            <a:spLocks noChangeArrowheads="1"/>
          </p:cNvSpPr>
          <p:nvPr/>
        </p:nvSpPr>
        <p:spPr bwMode="auto">
          <a:xfrm>
            <a:off x="6083869" y="5069763"/>
            <a:ext cx="1658649" cy="400110"/>
          </a:xfrm>
          <a:prstGeom prst="rect">
            <a:avLst/>
          </a:prstGeom>
          <a:noFill/>
          <a:ln w="9525">
            <a:noFill/>
            <a:miter lim="800000"/>
          </a:ln>
        </p:spPr>
        <p:txBody>
          <a:bodyPr wrap="square">
            <a:spAutoFit/>
          </a:bodyPr>
          <a:lstStyle/>
          <a:p>
            <a:pPr eaLnBrk="1" hangingPunct="1">
              <a:defRPr/>
            </a:pPr>
            <a:r>
              <a:rPr lang="en-US" sz="2000" b="1" kern="1500" spc="300" dirty="0">
                <a:solidFill>
                  <a:srgbClr val="FF33CC"/>
                </a:solidFill>
                <a:latin typeface="Consolas" panose="020B0609020204030204" pitchFamily="49" charset="0"/>
                <a:ea typeface="Segoe UI Black" panose="020B0A02040204020203" pitchFamily="34" charset="0"/>
                <a:cs typeface="Segoe UI Black" panose="020B0A02040204020203" pitchFamily="34" charset="0"/>
              </a:rPr>
              <a:t>11</a:t>
            </a: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.1011</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80" name="Rectangle 6"/>
          <p:cNvSpPr>
            <a:spLocks noChangeArrowheads="1"/>
          </p:cNvSpPr>
          <p:nvPr/>
        </p:nvSpPr>
        <p:spPr bwMode="auto">
          <a:xfrm>
            <a:off x="6083869" y="6019214"/>
            <a:ext cx="1658649" cy="400110"/>
          </a:xfrm>
          <a:prstGeom prst="rect">
            <a:avLst/>
          </a:prstGeom>
          <a:noFill/>
          <a:ln w="9525">
            <a:noFill/>
            <a:miter lim="800000"/>
          </a:ln>
        </p:spPr>
        <p:txBody>
          <a:bodyPr wrap="square">
            <a:spAutoFit/>
          </a:bodyPr>
          <a:lstStyle/>
          <a:p>
            <a:pPr eaLnBrk="1" hangingPunct="1">
              <a:defRPr/>
            </a:pPr>
            <a:r>
              <a:rPr lang="en-US" sz="2000" b="1" kern="1500" spc="3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rPr>
              <a:t>00.0001</a:t>
            </a:r>
            <a:endParaRPr lang="en-US" sz="2000" b="1" kern="1500" spc="3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7" name="组合 6"/>
          <p:cNvGrpSpPr/>
          <p:nvPr/>
        </p:nvGrpSpPr>
        <p:grpSpPr>
          <a:xfrm>
            <a:off x="5962908" y="1230888"/>
            <a:ext cx="5205889" cy="375246"/>
            <a:chOff x="6021224" y="232486"/>
            <a:chExt cx="5205889" cy="375246"/>
          </a:xfrm>
        </p:grpSpPr>
        <p:sp>
          <p:nvSpPr>
            <p:cNvPr id="81" name="Text Box 3"/>
            <p:cNvSpPr txBox="1">
              <a:spLocks noChangeArrowheads="1"/>
            </p:cNvSpPr>
            <p:nvPr/>
          </p:nvSpPr>
          <p:spPr bwMode="auto">
            <a:xfrm>
              <a:off x="6021224" y="247000"/>
              <a:ext cx="1565275" cy="284163"/>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zh-CN" altLang="en-US" b="1" dirty="0">
                  <a:latin typeface="Consolas" panose="020B0609020204030204" pitchFamily="49" charset="0"/>
                  <a:ea typeface="微软雅黑" panose="020B0503020204020204" pitchFamily="34" charset="-122"/>
                  <a:cs typeface="Times New Roman" panose="02020603050405020304" pitchFamily="18" charset="0"/>
                </a:rPr>
                <a:t>被除数</a:t>
              </a:r>
              <a:r>
                <a:rPr lang="en-US" b="1" dirty="0">
                  <a:latin typeface="Consolas" panose="020B0609020204030204" pitchFamily="49" charset="0"/>
                  <a:ea typeface="微软雅黑" panose="020B0503020204020204" pitchFamily="34" charset="-122"/>
                  <a:cs typeface="Times New Roman" panose="02020603050405020304" pitchFamily="18" charset="0"/>
                </a:rPr>
                <a:t>/</a:t>
              </a:r>
              <a:r>
                <a:rPr lang="zh-CN" altLang="en-US" b="1" dirty="0">
                  <a:latin typeface="Consolas" panose="020B0609020204030204" pitchFamily="49" charset="0"/>
                  <a:ea typeface="微软雅黑" panose="020B0503020204020204" pitchFamily="34" charset="-122"/>
                  <a:cs typeface="Times New Roman" panose="02020603050405020304" pitchFamily="18" charset="0"/>
                </a:rPr>
                <a:t>余数</a:t>
              </a:r>
              <a:r>
                <a:rPr lang="en-US" altLang="zh-CN" b="1" dirty="0">
                  <a:latin typeface="Consolas" panose="020B0609020204030204" pitchFamily="49" charset="0"/>
                  <a:ea typeface="微软雅黑" panose="020B0503020204020204" pitchFamily="34" charset="-122"/>
                  <a:cs typeface="Times New Roman" panose="02020603050405020304" pitchFamily="18" charset="0"/>
                </a:rPr>
                <a:t>R</a:t>
              </a:r>
              <a:endParaRPr lang="zh-CN" altLang="en-US" b="1" dirty="0">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sp>
          <p:nvSpPr>
            <p:cNvPr id="83" name="Text Box 11"/>
            <p:cNvSpPr txBox="1">
              <a:spLocks noChangeArrowheads="1"/>
            </p:cNvSpPr>
            <p:nvPr/>
          </p:nvSpPr>
          <p:spPr bwMode="auto">
            <a:xfrm>
              <a:off x="8260102" y="247000"/>
              <a:ext cx="1126529" cy="360732"/>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上商位</a:t>
              </a: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Q</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n</a:t>
              </a:r>
              <a:endParaRPr lang="zh-CN" altLang="en-US" b="1" baseline="-25000"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Text Box 12"/>
            <p:cNvSpPr txBox="1">
              <a:spLocks noChangeArrowheads="1"/>
            </p:cNvSpPr>
            <p:nvPr/>
          </p:nvSpPr>
          <p:spPr bwMode="auto">
            <a:xfrm>
              <a:off x="10401613" y="232486"/>
              <a:ext cx="825500" cy="284163"/>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说明</a:t>
              </a:r>
              <a:endParaRPr lang="zh-CN" altLang="en-US" b="1"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16530" y="2812696"/>
            <a:ext cx="6493343" cy="461665"/>
            <a:chOff x="5116530" y="2812696"/>
            <a:chExt cx="6493343" cy="461665"/>
          </a:xfrm>
        </p:grpSpPr>
        <p:sp>
          <p:nvSpPr>
            <p:cNvPr id="68" name="Rectangle 6"/>
            <p:cNvSpPr>
              <a:spLocks noChangeArrowheads="1"/>
            </p:cNvSpPr>
            <p:nvPr/>
          </p:nvSpPr>
          <p:spPr bwMode="auto">
            <a:xfrm>
              <a:off x="6083869" y="2854368"/>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00B050"/>
                  </a:solidFill>
                  <a:latin typeface="Consolas" panose="020B0609020204030204" pitchFamily="49" charset="0"/>
                  <a:ea typeface="Segoe UI Black" panose="020B0A02040204020203" pitchFamily="34" charset="0"/>
                  <a:cs typeface="Segoe UI Black" panose="020B0A02040204020203" pitchFamily="34" charset="0"/>
                </a:rPr>
                <a:t>00.1011</a:t>
              </a:r>
              <a:endParaRPr lang="en-US" sz="2000" kern="1500" spc="300" dirty="0">
                <a:solidFill>
                  <a:srgbClr val="00B05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104" name="组合 103"/>
            <p:cNvGrpSpPr/>
            <p:nvPr/>
          </p:nvGrpSpPr>
          <p:grpSpPr>
            <a:xfrm>
              <a:off x="5234038" y="2812696"/>
              <a:ext cx="6375835" cy="461665"/>
              <a:chOff x="5380736" y="803271"/>
              <a:chExt cx="6375835" cy="461665"/>
            </a:xfrm>
          </p:grpSpPr>
          <p:sp>
            <p:nvSpPr>
              <p:cNvPr id="105" name="Rectangle 6"/>
              <p:cNvSpPr>
                <a:spLocks noChangeArrowheads="1"/>
              </p:cNvSpPr>
              <p:nvPr/>
            </p:nvSpPr>
            <p:spPr bwMode="auto">
              <a:xfrm>
                <a:off x="5646297" y="803271"/>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06" name="Line 10"/>
              <p:cNvSpPr>
                <a:spLocks noChangeShapeType="1"/>
              </p:cNvSpPr>
              <p:nvPr/>
            </p:nvSpPr>
            <p:spPr bwMode="auto">
              <a:xfrm>
                <a:off x="5380736" y="1207534"/>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13" name="矩形 112"/>
            <p:cNvSpPr/>
            <p:nvPr/>
          </p:nvSpPr>
          <p:spPr>
            <a:xfrm>
              <a:off x="5116530" y="2853687"/>
              <a:ext cx="614271" cy="369332"/>
            </a:xfrm>
            <a:prstGeom prst="rect">
              <a:avLst/>
            </a:prstGeom>
          </p:spPr>
          <p:txBody>
            <a:bodyPr wrap="square">
              <a:spAutoFit/>
            </a:bodyPr>
            <a:lstStyle/>
            <a:p>
              <a:r>
                <a:rPr lang="en-US" altLang="zh-CN" b="1" kern="1500" spc="-150" dirty="0">
                  <a:solidFill>
                    <a:srgbClr val="00B050"/>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00B050"/>
                </a:solidFill>
              </a:endParaRPr>
            </a:p>
          </p:txBody>
        </p:sp>
      </p:grpSp>
      <p:grpSp>
        <p:nvGrpSpPr>
          <p:cNvPr id="37" name="组合 36"/>
          <p:cNvGrpSpPr/>
          <p:nvPr/>
        </p:nvGrpSpPr>
        <p:grpSpPr>
          <a:xfrm>
            <a:off x="5113886" y="3775000"/>
            <a:ext cx="6493342" cy="461665"/>
            <a:chOff x="5113886" y="3775000"/>
            <a:chExt cx="6493342" cy="461665"/>
          </a:xfrm>
        </p:grpSpPr>
        <p:sp>
          <p:nvSpPr>
            <p:cNvPr id="71" name="Rectangle 6"/>
            <p:cNvSpPr>
              <a:spLocks noChangeArrowheads="1"/>
            </p:cNvSpPr>
            <p:nvPr/>
          </p:nvSpPr>
          <p:spPr bwMode="auto">
            <a:xfrm>
              <a:off x="6083869" y="3803823"/>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11.0101</a:t>
              </a:r>
              <a:endPar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08" name="Rectangle 6"/>
            <p:cNvSpPr>
              <a:spLocks noChangeArrowheads="1"/>
            </p:cNvSpPr>
            <p:nvPr/>
          </p:nvSpPr>
          <p:spPr bwMode="auto">
            <a:xfrm>
              <a:off x="5496954" y="3775000"/>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09" name="Line 10"/>
            <p:cNvSpPr>
              <a:spLocks noChangeShapeType="1"/>
            </p:cNvSpPr>
            <p:nvPr/>
          </p:nvSpPr>
          <p:spPr bwMode="auto">
            <a:xfrm>
              <a:off x="5231393" y="4160595"/>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4" name="矩形 113"/>
            <p:cNvSpPr/>
            <p:nvPr/>
          </p:nvSpPr>
          <p:spPr>
            <a:xfrm>
              <a:off x="5113886" y="3796273"/>
              <a:ext cx="614271" cy="369332"/>
            </a:xfrm>
            <a:prstGeom prst="rect">
              <a:avLst/>
            </a:prstGeom>
          </p:spPr>
          <p:txBody>
            <a:bodyPr wrap="square">
              <a:spAutoFit/>
            </a:bodyPr>
            <a:lstStyle/>
            <a:p>
              <a:r>
                <a:rPr lang="en-US" altLang="zh-CN" b="1" kern="1500" spc="-150" dirty="0">
                  <a:solidFill>
                    <a:srgbClr val="D4184B"/>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D4184B"/>
                </a:solidFill>
              </a:endParaRPr>
            </a:p>
          </p:txBody>
        </p:sp>
      </p:grpSp>
      <p:grpSp>
        <p:nvGrpSpPr>
          <p:cNvPr id="40" name="组合 39"/>
          <p:cNvGrpSpPr/>
          <p:nvPr/>
        </p:nvGrpSpPr>
        <p:grpSpPr>
          <a:xfrm>
            <a:off x="5117637" y="4689575"/>
            <a:ext cx="6493341" cy="463813"/>
            <a:chOff x="5117637" y="4689575"/>
            <a:chExt cx="6493341" cy="463813"/>
          </a:xfrm>
        </p:grpSpPr>
        <p:sp>
          <p:nvSpPr>
            <p:cNvPr id="74" name="Rectangle 6"/>
            <p:cNvSpPr>
              <a:spLocks noChangeArrowheads="1"/>
            </p:cNvSpPr>
            <p:nvPr/>
          </p:nvSpPr>
          <p:spPr bwMode="auto">
            <a:xfrm>
              <a:off x="6083869" y="4753278"/>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11.0101</a:t>
              </a:r>
              <a:endPar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110" name="组合 109"/>
            <p:cNvGrpSpPr/>
            <p:nvPr/>
          </p:nvGrpSpPr>
          <p:grpSpPr>
            <a:xfrm>
              <a:off x="5235143" y="4689575"/>
              <a:ext cx="6375835" cy="461665"/>
              <a:chOff x="5380736" y="905907"/>
              <a:chExt cx="6375835" cy="461665"/>
            </a:xfrm>
          </p:grpSpPr>
          <p:sp>
            <p:nvSpPr>
              <p:cNvPr id="111" name="Rectangle 6"/>
              <p:cNvSpPr>
                <a:spLocks noChangeArrowheads="1"/>
              </p:cNvSpPr>
              <p:nvPr/>
            </p:nvSpPr>
            <p:spPr bwMode="auto">
              <a:xfrm>
                <a:off x="5646297" y="905907"/>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12" name="Line 10"/>
              <p:cNvSpPr>
                <a:spLocks noChangeShapeType="1"/>
              </p:cNvSpPr>
              <p:nvPr/>
            </p:nvSpPr>
            <p:spPr bwMode="auto">
              <a:xfrm>
                <a:off x="5380736" y="1328835"/>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15" name="矩形 114"/>
            <p:cNvSpPr/>
            <p:nvPr/>
          </p:nvSpPr>
          <p:spPr>
            <a:xfrm>
              <a:off x="5117637" y="4745032"/>
              <a:ext cx="614271" cy="369332"/>
            </a:xfrm>
            <a:prstGeom prst="rect">
              <a:avLst/>
            </a:prstGeom>
          </p:spPr>
          <p:txBody>
            <a:bodyPr wrap="square">
              <a:spAutoFit/>
            </a:bodyPr>
            <a:lstStyle/>
            <a:p>
              <a:r>
                <a:rPr lang="en-US" altLang="zh-CN" b="1" kern="1500" spc="-150" dirty="0">
                  <a:solidFill>
                    <a:srgbClr val="D4184B"/>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D4184B"/>
                </a:solidFill>
              </a:endParaRPr>
            </a:p>
          </p:txBody>
        </p:sp>
      </p:grpSp>
      <p:grpSp>
        <p:nvGrpSpPr>
          <p:cNvPr id="32" name="组合 31"/>
          <p:cNvGrpSpPr/>
          <p:nvPr/>
        </p:nvGrpSpPr>
        <p:grpSpPr>
          <a:xfrm>
            <a:off x="5119899" y="1880994"/>
            <a:ext cx="6493344" cy="461665"/>
            <a:chOff x="5119899" y="1880994"/>
            <a:chExt cx="6493344" cy="461665"/>
          </a:xfrm>
        </p:grpSpPr>
        <p:sp>
          <p:nvSpPr>
            <p:cNvPr id="63" name="Rectangle 6"/>
            <p:cNvSpPr>
              <a:spLocks noChangeArrowheads="1"/>
            </p:cNvSpPr>
            <p:nvPr/>
          </p:nvSpPr>
          <p:spPr bwMode="auto">
            <a:xfrm>
              <a:off x="6083869" y="1904913"/>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11.0101</a:t>
              </a:r>
              <a:endParaRPr lang="en-US" sz="2000"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30" name="组合 29"/>
            <p:cNvGrpSpPr/>
            <p:nvPr/>
          </p:nvGrpSpPr>
          <p:grpSpPr>
            <a:xfrm>
              <a:off x="5237408" y="1880994"/>
              <a:ext cx="6375835" cy="461665"/>
              <a:chOff x="5380736" y="821933"/>
              <a:chExt cx="6375835" cy="461665"/>
            </a:xfrm>
          </p:grpSpPr>
          <p:sp>
            <p:nvSpPr>
              <p:cNvPr id="85" name="Rectangle 6"/>
              <p:cNvSpPr>
                <a:spLocks noChangeArrowheads="1"/>
              </p:cNvSpPr>
              <p:nvPr/>
            </p:nvSpPr>
            <p:spPr bwMode="auto">
              <a:xfrm>
                <a:off x="5646297" y="821933"/>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solidFill>
                    <a:srgbClr val="0000FF"/>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86" name="Line 10"/>
              <p:cNvSpPr>
                <a:spLocks noChangeShapeType="1"/>
              </p:cNvSpPr>
              <p:nvPr/>
            </p:nvSpPr>
            <p:spPr bwMode="auto">
              <a:xfrm>
                <a:off x="5380736" y="1207534"/>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03" name="矩形 102"/>
            <p:cNvSpPr/>
            <p:nvPr/>
          </p:nvSpPr>
          <p:spPr>
            <a:xfrm>
              <a:off x="5119899" y="1898413"/>
              <a:ext cx="614271" cy="369332"/>
            </a:xfrm>
            <a:prstGeom prst="rect">
              <a:avLst/>
            </a:prstGeom>
          </p:spPr>
          <p:txBody>
            <a:bodyPr wrap="square">
              <a:spAutoFit/>
            </a:bodyPr>
            <a:lstStyle/>
            <a:p>
              <a:r>
                <a:rPr lang="en-US" altLang="zh-CN" b="1" kern="1500" spc="-150" dirty="0">
                  <a:solidFill>
                    <a:srgbClr val="D4184B"/>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D4184B"/>
                </a:solidFill>
              </a:endParaRPr>
            </a:p>
          </p:txBody>
        </p:sp>
      </p:grpSp>
      <p:sp>
        <p:nvSpPr>
          <p:cNvPr id="124" name="Text Box 3"/>
          <p:cNvSpPr txBox="1">
            <a:spLocks noChangeArrowheads="1"/>
          </p:cNvSpPr>
          <p:nvPr/>
        </p:nvSpPr>
        <p:spPr bwMode="auto">
          <a:xfrm>
            <a:off x="10149712" y="1708690"/>
            <a:ext cx="1565275" cy="284163"/>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-Y</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grpSp>
        <p:nvGrpSpPr>
          <p:cNvPr id="47" name="组合 46"/>
          <p:cNvGrpSpPr/>
          <p:nvPr/>
        </p:nvGrpSpPr>
        <p:grpSpPr>
          <a:xfrm>
            <a:off x="8989311" y="2199745"/>
            <a:ext cx="2611276" cy="400110"/>
            <a:chOff x="8989311" y="2199745"/>
            <a:chExt cx="2611276" cy="400110"/>
          </a:xfrm>
        </p:grpSpPr>
        <p:sp>
          <p:nvSpPr>
            <p:cNvPr id="123" name="Rectangle 6"/>
            <p:cNvSpPr>
              <a:spLocks noChangeArrowheads="1"/>
            </p:cNvSpPr>
            <p:nvPr/>
          </p:nvSpPr>
          <p:spPr bwMode="auto">
            <a:xfrm>
              <a:off x="8989311" y="2199745"/>
              <a:ext cx="633805" cy="400110"/>
            </a:xfrm>
            <a:prstGeom prst="rect">
              <a:avLst/>
            </a:prstGeom>
            <a:noFill/>
            <a:ln w="9525">
              <a:noFill/>
              <a:miter lim="800000"/>
            </a:ln>
          </p:spPr>
          <p:txBody>
            <a:bodyPr wrap="square">
              <a:spAutoFit/>
            </a:bodyPr>
            <a:lstStyle/>
            <a:p>
              <a:pPr eaLnBrk="1" hangingPunct="1">
                <a:defRPr/>
              </a:pP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0</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sp>
          <p:nvSpPr>
            <p:cNvPr id="125" name="Text Box 3"/>
            <p:cNvSpPr txBox="1">
              <a:spLocks noChangeArrowheads="1"/>
            </p:cNvSpPr>
            <p:nvPr/>
          </p:nvSpPr>
          <p:spPr bwMode="auto">
            <a:xfrm>
              <a:off x="10149116" y="2302563"/>
              <a:ext cx="1451471" cy="256692"/>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R&lt;0,Q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=0</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35" name="组合 34"/>
          <p:cNvGrpSpPr/>
          <p:nvPr/>
        </p:nvGrpSpPr>
        <p:grpSpPr>
          <a:xfrm>
            <a:off x="8631318" y="3159616"/>
            <a:ext cx="3102331" cy="400110"/>
            <a:chOff x="8631318" y="3159616"/>
            <a:chExt cx="3102331" cy="400110"/>
          </a:xfrm>
        </p:grpSpPr>
        <p:sp>
          <p:nvSpPr>
            <p:cNvPr id="129" name="Text Box 3"/>
            <p:cNvSpPr txBox="1">
              <a:spLocks noChangeArrowheads="1"/>
            </p:cNvSpPr>
            <p:nvPr/>
          </p:nvSpPr>
          <p:spPr bwMode="auto">
            <a:xfrm>
              <a:off x="10168375" y="3256888"/>
              <a:ext cx="1565274" cy="256692"/>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R&gt;0,Q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35" name="Rectangle 6"/>
            <p:cNvSpPr>
              <a:spLocks noChangeArrowheads="1"/>
            </p:cNvSpPr>
            <p:nvPr/>
          </p:nvSpPr>
          <p:spPr bwMode="auto">
            <a:xfrm>
              <a:off x="8631318" y="3159616"/>
              <a:ext cx="1216052" cy="400110"/>
            </a:xfrm>
            <a:prstGeom prst="rect">
              <a:avLst/>
            </a:prstGeom>
            <a:noFill/>
            <a:ln w="9525">
              <a:noFill/>
              <a:miter lim="800000"/>
            </a:ln>
          </p:spPr>
          <p:txBody>
            <a:bodyPr wrap="square">
              <a:spAutoFit/>
            </a:bodyPr>
            <a:lstStyle/>
            <a:p>
              <a:pPr eaLnBrk="1" hangingPunct="1">
                <a:defRPr/>
              </a:pPr>
              <a:r>
                <a:rPr lang="en-US" sz="2000" b="1"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a:t>
              </a: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grpSp>
        <p:nvGrpSpPr>
          <p:cNvPr id="38" name="组合 37"/>
          <p:cNvGrpSpPr/>
          <p:nvPr/>
        </p:nvGrpSpPr>
        <p:grpSpPr>
          <a:xfrm>
            <a:off x="8459717" y="4121357"/>
            <a:ext cx="2997343" cy="400110"/>
            <a:chOff x="8459717" y="4121357"/>
            <a:chExt cx="2997343" cy="400110"/>
          </a:xfrm>
        </p:grpSpPr>
        <p:sp>
          <p:nvSpPr>
            <p:cNvPr id="130" name="Text Box 3"/>
            <p:cNvSpPr txBox="1">
              <a:spLocks noChangeArrowheads="1"/>
            </p:cNvSpPr>
            <p:nvPr/>
          </p:nvSpPr>
          <p:spPr bwMode="auto">
            <a:xfrm>
              <a:off x="10158111" y="4215176"/>
              <a:ext cx="1298949" cy="256692"/>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R&gt;0,Q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endParaRPr>
            </a:p>
            <a:p>
              <a:pPr marL="342900" indent="-342900">
                <a:lnSpc>
                  <a:spcPct val="80000"/>
                </a:lnSpc>
                <a:spcBef>
                  <a:spcPct val="20000"/>
                </a:spcBef>
                <a:buClr>
                  <a:srgbClr val="336699"/>
                </a:buClr>
                <a:buSzPct val="65000"/>
                <a:defRPr/>
              </a:pP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sp>
          <p:nvSpPr>
            <p:cNvPr id="136" name="Rectangle 6"/>
            <p:cNvSpPr>
              <a:spLocks noChangeArrowheads="1"/>
            </p:cNvSpPr>
            <p:nvPr/>
          </p:nvSpPr>
          <p:spPr bwMode="auto">
            <a:xfrm>
              <a:off x="8459717" y="4121357"/>
              <a:ext cx="1216052" cy="400110"/>
            </a:xfrm>
            <a:prstGeom prst="rect">
              <a:avLst/>
            </a:prstGeom>
            <a:noFill/>
            <a:ln w="9525">
              <a:noFill/>
              <a:miter lim="800000"/>
            </a:ln>
          </p:spPr>
          <p:txBody>
            <a:bodyPr wrap="square">
              <a:spAutoFit/>
            </a:bodyPr>
            <a:lstStyle/>
            <a:p>
              <a:pPr eaLnBrk="1" hangingPunct="1">
                <a:defRPr/>
              </a:pPr>
              <a:r>
                <a:rPr lang="en-US" sz="2000" b="1"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0.1</a:t>
              </a: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grpSp>
        <p:nvGrpSpPr>
          <p:cNvPr id="41" name="组合 40"/>
          <p:cNvGrpSpPr/>
          <p:nvPr/>
        </p:nvGrpSpPr>
        <p:grpSpPr>
          <a:xfrm>
            <a:off x="8270741" y="5079909"/>
            <a:ext cx="3444246" cy="400110"/>
            <a:chOff x="8270741" y="5079909"/>
            <a:chExt cx="3444246" cy="400110"/>
          </a:xfrm>
        </p:grpSpPr>
        <p:sp>
          <p:nvSpPr>
            <p:cNvPr id="131" name="Text Box 3"/>
            <p:cNvSpPr txBox="1">
              <a:spLocks noChangeArrowheads="1"/>
            </p:cNvSpPr>
            <p:nvPr/>
          </p:nvSpPr>
          <p:spPr bwMode="auto">
            <a:xfrm>
              <a:off x="10149713" y="5170467"/>
              <a:ext cx="1565274" cy="256692"/>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R&lt;0,Q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=0</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sp>
          <p:nvSpPr>
            <p:cNvPr id="137" name="Rectangle 6"/>
            <p:cNvSpPr>
              <a:spLocks noChangeArrowheads="1"/>
            </p:cNvSpPr>
            <p:nvPr/>
          </p:nvSpPr>
          <p:spPr bwMode="auto">
            <a:xfrm>
              <a:off x="8270741" y="5079909"/>
              <a:ext cx="1216052" cy="400110"/>
            </a:xfrm>
            <a:prstGeom prst="rect">
              <a:avLst/>
            </a:prstGeom>
            <a:noFill/>
            <a:ln w="9525">
              <a:noFill/>
              <a:miter lim="800000"/>
            </a:ln>
          </p:spPr>
          <p:txBody>
            <a:bodyPr wrap="square">
              <a:spAutoFit/>
            </a:bodyPr>
            <a:lstStyle/>
            <a:p>
              <a:pPr eaLnBrk="1" hangingPunct="1">
                <a:defRPr/>
              </a:pPr>
              <a:r>
                <a:rPr lang="en-US" sz="2000" b="1"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0.11</a:t>
              </a: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0</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093137" y="6003457"/>
            <a:ext cx="3510820" cy="503000"/>
            <a:chOff x="8093137" y="6162072"/>
            <a:chExt cx="3510820" cy="503000"/>
          </a:xfrm>
        </p:grpSpPr>
        <p:sp>
          <p:nvSpPr>
            <p:cNvPr id="133" name="Text Box 3"/>
            <p:cNvSpPr txBox="1">
              <a:spLocks noChangeArrowheads="1"/>
            </p:cNvSpPr>
            <p:nvPr/>
          </p:nvSpPr>
          <p:spPr bwMode="auto">
            <a:xfrm>
              <a:off x="10149713" y="6270622"/>
              <a:ext cx="1454244" cy="394450"/>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R&gt;0,Q</a:t>
              </a:r>
              <a:r>
                <a:rPr lang="en-US" altLang="zh-CN" sz="2000" b="1" baseline="-25000"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n</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=1</a:t>
              </a:r>
              <a:endParaRPr lang="zh-CN" altLang="en-US" sz="2000" b="1" dirty="0">
                <a:solidFill>
                  <a:schemeClr val="tx2">
                    <a:lumMod val="75000"/>
                  </a:schemeClr>
                </a:solidFill>
                <a:effectLst>
                  <a:outerShdw blurRad="38100" dist="38100" dir="2700000" algn="tl">
                    <a:srgbClr val="C0C0C0"/>
                  </a:outerShdw>
                </a:effectLst>
                <a:latin typeface="Consolas" panose="020B0609020204030204" pitchFamily="49" charset="0"/>
                <a:ea typeface="微软雅黑" panose="020B0503020204020204" pitchFamily="34" charset="-122"/>
                <a:cs typeface="Times New Roman" panose="02020603050405020304" pitchFamily="18" charset="0"/>
              </a:endParaRPr>
            </a:p>
          </p:txBody>
        </p:sp>
        <p:sp>
          <p:nvSpPr>
            <p:cNvPr id="138" name="Rectangle 6"/>
            <p:cNvSpPr>
              <a:spLocks noChangeArrowheads="1"/>
            </p:cNvSpPr>
            <p:nvPr/>
          </p:nvSpPr>
          <p:spPr bwMode="auto">
            <a:xfrm>
              <a:off x="8093137" y="6162072"/>
              <a:ext cx="1597026" cy="400110"/>
            </a:xfrm>
            <a:prstGeom prst="rect">
              <a:avLst/>
            </a:prstGeom>
            <a:noFill/>
            <a:ln w="9525">
              <a:noFill/>
              <a:miter lim="800000"/>
            </a:ln>
          </p:spPr>
          <p:txBody>
            <a:bodyPr wrap="square">
              <a:spAutoFit/>
            </a:bodyPr>
            <a:lstStyle/>
            <a:p>
              <a:pPr eaLnBrk="1" hangingPunct="1">
                <a:defRPr/>
              </a:pPr>
              <a:r>
                <a:rPr lang="en-US" sz="2000" b="1"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0.110</a:t>
              </a:r>
              <a:r>
                <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1</a:t>
              </a:r>
              <a:endParaRPr lang="en-US" sz="2000" b="1" kern="1500" spc="3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endParaRPr>
            </a:p>
          </p:txBody>
        </p:sp>
      </p:grpSp>
      <p:sp>
        <p:nvSpPr>
          <p:cNvPr id="94" name="矩形: 圆角 48"/>
          <p:cNvSpPr/>
          <p:nvPr/>
        </p:nvSpPr>
        <p:spPr>
          <a:xfrm>
            <a:off x="295732" y="958198"/>
            <a:ext cx="4443168" cy="1995519"/>
          </a:xfrm>
          <a:prstGeom prst="roundRect">
            <a:avLst>
              <a:gd name="adj" fmla="val 343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图片 94"/>
          <p:cNvPicPr>
            <a:picLocks noChangeAspect="1"/>
          </p:cNvPicPr>
          <p:nvPr/>
        </p:nvPicPr>
        <p:blipFill>
          <a:blip r:embed="rId1">
            <a:clrChange>
              <a:clrFrom>
                <a:srgbClr val="FFFFFF"/>
              </a:clrFrom>
              <a:clrTo>
                <a:srgbClr val="FFFFFF">
                  <a:alpha val="0"/>
                </a:srgbClr>
              </a:clrTo>
            </a:clrChange>
            <a:biLevel thresh="50000"/>
          </a:blip>
          <a:stretch>
            <a:fillRect/>
          </a:stretch>
        </p:blipFill>
        <p:spPr>
          <a:xfrm>
            <a:off x="361593" y="991597"/>
            <a:ext cx="1316110" cy="1316110"/>
          </a:xfrm>
          <a:prstGeom prst="rect">
            <a:avLst/>
          </a:prstGeom>
        </p:spPr>
      </p:pic>
      <p:sp>
        <p:nvSpPr>
          <p:cNvPr id="96" name="内容占位符 2"/>
          <p:cNvSpPr txBox="1"/>
          <p:nvPr/>
        </p:nvSpPr>
        <p:spPr>
          <a:xfrm>
            <a:off x="1519740" y="1008266"/>
            <a:ext cx="3285021" cy="2035944"/>
          </a:xfrm>
          <a:prstGeom prst="rect">
            <a:avLst/>
          </a:prstGeom>
        </p:spPr>
        <p:txBody>
          <a:bodyPr vert="horz" lIns="91440" tIns="45720" rIns="91440" bIns="45720" rtlCol="0">
            <a:no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Wingdings" panose="05000000000000000000" pitchFamily="2" charset="2"/>
              <a:buNone/>
            </a:pPr>
            <a:r>
              <a:rPr lang="en-US" altLang="zh-CN" sz="2800" b="1" dirty="0">
                <a:latin typeface="Courier New" panose="02070309020205020404" pitchFamily="49" charset="0"/>
                <a:cs typeface="Courier New" panose="02070309020205020404" pitchFamily="49" charset="0"/>
              </a:rPr>
              <a:t>  X=0.1001 </a:t>
            </a:r>
            <a:endParaRPr lang="en-US" altLang="zh-CN" sz="2800" b="1" dirty="0">
              <a:latin typeface="Courier New" panose="02070309020205020404" pitchFamily="49" charset="0"/>
              <a:cs typeface="Courier New" panose="02070309020205020404" pitchFamily="49" charset="0"/>
            </a:endParaRPr>
          </a:p>
          <a:p>
            <a:pPr marL="0" indent="0">
              <a:lnSpc>
                <a:spcPct val="120000"/>
              </a:lnSpc>
              <a:buFont typeface="Wingdings" panose="05000000000000000000" pitchFamily="2" charset="2"/>
              <a:buNone/>
            </a:pPr>
            <a:r>
              <a:rPr lang="en-US" altLang="zh-CN" sz="2800" b="1" dirty="0">
                <a:solidFill>
                  <a:srgbClr val="00B050"/>
                </a:solidFill>
                <a:latin typeface="Courier New" panose="02070309020205020404" pitchFamily="49" charset="0"/>
                <a:cs typeface="Courier New" panose="02070309020205020404" pitchFamily="49" charset="0"/>
              </a:rPr>
              <a:t>  Y=0.1011</a:t>
            </a:r>
            <a:endParaRPr lang="en-US" altLang="zh-CN" sz="2800" b="1" dirty="0">
              <a:solidFill>
                <a:srgbClr val="00B050"/>
              </a:solidFill>
              <a:latin typeface="Courier New" panose="02070309020205020404" pitchFamily="49" charset="0"/>
              <a:cs typeface="Courier New" panose="02070309020205020404" pitchFamily="49" charset="0"/>
            </a:endParaRPr>
          </a:p>
          <a:p>
            <a:pPr marL="0" indent="0">
              <a:lnSpc>
                <a:spcPct val="120000"/>
              </a:lnSpc>
              <a:buFont typeface="Wingdings" panose="05000000000000000000" pitchFamily="2" charset="2"/>
              <a:buNone/>
            </a:pPr>
            <a:r>
              <a:rPr lang="zh-CN" altLang="en-US" sz="2400" dirty="0"/>
              <a:t>     求 </a:t>
            </a:r>
            <a:r>
              <a:rPr lang="en-US" altLang="zh-CN" sz="2800" b="1" dirty="0">
                <a:latin typeface="Courier New" panose="02070309020205020404" pitchFamily="49" charset="0"/>
                <a:cs typeface="Courier New" panose="02070309020205020404" pitchFamily="49" charset="0"/>
              </a:rPr>
              <a:t>X </a:t>
            </a:r>
            <a:r>
              <a:rPr lang="zh-CN" altLang="en-US" sz="2400" b="1" dirty="0">
                <a:sym typeface="Symbol" panose="05050102010706020507" pitchFamily="18" charset="2"/>
              </a:rPr>
              <a:t> </a:t>
            </a:r>
            <a:r>
              <a:rPr lang="zh-CN" altLang="en-US" sz="2400" dirty="0">
                <a:sym typeface="Symbol" panose="05050102010706020507" pitchFamily="18" charset="2"/>
              </a:rPr>
              <a:t> </a:t>
            </a:r>
            <a:r>
              <a:rPr lang="en-US" altLang="zh-CN" sz="2800" b="1" dirty="0">
                <a:latin typeface="Courier New" panose="02070309020205020404" pitchFamily="49" charset="0"/>
                <a:cs typeface="Courier New" panose="02070309020205020404" pitchFamily="49" charset="0"/>
              </a:rPr>
              <a:t>Y</a:t>
            </a:r>
            <a:endParaRPr lang="en-US" altLang="zh-CN" sz="2400" b="1" baseline="-25000" dirty="0">
              <a:latin typeface="楷体" panose="02010609060101010101" pitchFamily="49" charset="-122"/>
              <a:ea typeface="楷体" panose="02010609060101010101" pitchFamily="49" charset="-122"/>
            </a:endParaRPr>
          </a:p>
          <a:p>
            <a:pPr marL="0" indent="0">
              <a:lnSpc>
                <a:spcPct val="120000"/>
              </a:lnSpc>
              <a:buFont typeface="Wingdings" panose="05000000000000000000" pitchFamily="2" charset="2"/>
              <a:buNone/>
            </a:pPr>
            <a:endParaRPr lang="en-US" altLang="zh-CN" sz="2800" b="1" baseline="-25000" dirty="0">
              <a:latin typeface="楷体" panose="02010609060101010101" pitchFamily="49" charset="-122"/>
              <a:ea typeface="楷体" panose="02010609060101010101" pitchFamily="49" charset="-122"/>
            </a:endParaRPr>
          </a:p>
          <a:p>
            <a:pPr marL="0" indent="0">
              <a:lnSpc>
                <a:spcPct val="120000"/>
              </a:lnSpc>
              <a:buFont typeface="Wingdings" panose="05000000000000000000" pitchFamily="2" charset="2"/>
              <a:buNone/>
            </a:pPr>
            <a:endParaRPr lang="en-US" altLang="zh-CN" sz="2800" b="1" baseline="-25000" dirty="0">
              <a:latin typeface="楷体" panose="02010609060101010101" pitchFamily="49" charset="-122"/>
              <a:ea typeface="楷体" panose="02010609060101010101" pitchFamily="49" charset="-122"/>
            </a:endParaRPr>
          </a:p>
          <a:p>
            <a:endParaRPr lang="en-US" altLang="zh-CN" sz="2800" b="1" baseline="-25000" dirty="0">
              <a:latin typeface="楷体" panose="02010609060101010101" pitchFamily="49" charset="-122"/>
              <a:ea typeface="楷体" panose="02010609060101010101" pitchFamily="49" charset="-122"/>
            </a:endParaRPr>
          </a:p>
          <a:p>
            <a:endParaRPr lang="en-US" altLang="zh-CN" sz="2800" b="1" baseline="-250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en-US" altLang="zh-CN" sz="2800" baseline="-25000" dirty="0"/>
          </a:p>
          <a:p>
            <a:pPr marL="0" indent="0">
              <a:buFont typeface="Wingdings" panose="05000000000000000000" pitchFamily="2" charset="2"/>
              <a:buNone/>
            </a:pPr>
            <a:endParaRPr lang="zh-CN" altLang="en-US" sz="2800" dirty="0"/>
          </a:p>
          <a:p>
            <a:endParaRPr lang="zh-CN" altLang="en-US" sz="2800" dirty="0"/>
          </a:p>
        </p:txBody>
      </p:sp>
      <p:sp>
        <p:nvSpPr>
          <p:cNvPr id="98" name="矩形: 圆角 52"/>
          <p:cNvSpPr/>
          <p:nvPr/>
        </p:nvSpPr>
        <p:spPr>
          <a:xfrm>
            <a:off x="295732" y="3060879"/>
            <a:ext cx="4443168" cy="3485622"/>
          </a:xfrm>
          <a:prstGeom prst="roundRect">
            <a:avLst>
              <a:gd name="adj" fmla="val 343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内容占位符 2"/>
          <p:cNvSpPr txBox="1"/>
          <p:nvPr/>
        </p:nvSpPr>
        <p:spPr>
          <a:xfrm>
            <a:off x="356318" y="3151372"/>
            <a:ext cx="4745318" cy="3209810"/>
          </a:xfrm>
          <a:prstGeom prst="rect">
            <a:avLst/>
          </a:prstGeom>
        </p:spPr>
        <p:txBody>
          <a:bodyPr vert="horz" lIns="91440" tIns="45720" rIns="91440" bIns="45720" rtlCol="0">
            <a:normAutofit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b="1" dirty="0">
                <a:solidFill>
                  <a:srgbClr val="C00000"/>
                </a:solidFill>
                <a:cs typeface="Courier New" panose="02070309020205020404" pitchFamily="49" charset="0"/>
              </a:rPr>
              <a:t>[-Y]</a:t>
            </a:r>
            <a:r>
              <a:rPr lang="zh-CN" altLang="en-US" sz="2200" b="1" baseline="-25000" dirty="0">
                <a:solidFill>
                  <a:srgbClr val="C00000"/>
                </a:solidFill>
                <a:latin typeface="楷体" panose="02010609060101010101" pitchFamily="49" charset="-122"/>
                <a:ea typeface="楷体" panose="02010609060101010101" pitchFamily="49" charset="-122"/>
              </a:rPr>
              <a:t>补</a:t>
            </a:r>
            <a:r>
              <a:rPr lang="en-US" altLang="zh-CN" b="1" dirty="0">
                <a:solidFill>
                  <a:srgbClr val="C00000"/>
                </a:solidFill>
                <a:cs typeface="Courier New" panose="02070309020205020404" pitchFamily="49" charset="0"/>
              </a:rPr>
              <a:t>=1.0101 </a:t>
            </a:r>
            <a:endParaRPr lang="en-US" altLang="zh-CN" b="1" dirty="0">
              <a:solidFill>
                <a:srgbClr val="C00000"/>
              </a:solidFill>
              <a:cs typeface="Courier New" panose="02070309020205020404" pitchFamily="49" charset="0"/>
            </a:endParaRPr>
          </a:p>
          <a:p>
            <a:pPr>
              <a:defRPr/>
            </a:pPr>
            <a:r>
              <a:rPr lang="zh-CN" altLang="en-US" sz="2400" dirty="0">
                <a:cs typeface="Times New Roman" panose="02020603050405020304" pitchFamily="18" charset="0"/>
              </a:rPr>
              <a:t>第一次一定做减法</a:t>
            </a:r>
            <a:endParaRPr lang="en-US" altLang="zh-CN" sz="2400" dirty="0">
              <a:cs typeface="Times New Roman" panose="02020603050405020304" pitchFamily="18" charset="0"/>
            </a:endParaRPr>
          </a:p>
          <a:p>
            <a:pPr>
              <a:defRPr/>
            </a:pPr>
            <a:r>
              <a:rPr lang="zh-CN" altLang="en-US" sz="2400" dirty="0">
                <a:cs typeface="Times New Roman" panose="02020603050405020304" pitchFamily="18" charset="0"/>
              </a:rPr>
              <a:t>商 </a:t>
            </a:r>
            <a:r>
              <a:rPr lang="en-US" altLang="zh-CN" sz="2400" dirty="0">
                <a:cs typeface="Times New Roman" panose="02020603050405020304" pitchFamily="18" charset="0"/>
              </a:rPr>
              <a:t>Q</a:t>
            </a:r>
            <a:r>
              <a:rPr lang="en-US" altLang="zh-CN" sz="2400" baseline="-25000" dirty="0">
                <a:cs typeface="Times New Roman" panose="02020603050405020304" pitchFamily="18" charset="0"/>
              </a:rPr>
              <a:t>n</a:t>
            </a:r>
            <a:r>
              <a:rPr lang="en-US" altLang="zh-CN" sz="2400" dirty="0">
                <a:cs typeface="Times New Roman" panose="02020603050405020304" pitchFamily="18" charset="0"/>
              </a:rPr>
              <a:t> = ~R</a:t>
            </a:r>
            <a:r>
              <a:rPr lang="en-US" altLang="zh-CN" sz="2400" baseline="-25000" dirty="0">
                <a:cs typeface="Times New Roman" panose="02020603050405020304" pitchFamily="18" charset="0"/>
              </a:rPr>
              <a:t>0  </a:t>
            </a:r>
            <a:r>
              <a:rPr lang="en-US" altLang="zh-CN" sz="2400" dirty="0">
                <a:cs typeface="Times New Roman" panose="02020603050405020304" pitchFamily="18" charset="0"/>
              </a:rPr>
              <a:t>(</a:t>
            </a:r>
            <a:r>
              <a:rPr lang="zh-CN" altLang="en-US" sz="2400" dirty="0">
                <a:cs typeface="Times New Roman" panose="02020603050405020304" pitchFamily="18" charset="0"/>
              </a:rPr>
              <a:t>余数符号位</a:t>
            </a:r>
            <a:r>
              <a:rPr lang="en-US" altLang="zh-CN" sz="2400" dirty="0">
                <a:cs typeface="Times New Roman" panose="02020603050405020304" pitchFamily="18" charset="0"/>
              </a:rPr>
              <a:t>)</a:t>
            </a:r>
            <a:endParaRPr lang="en-US" altLang="zh-CN" sz="2400" dirty="0">
              <a:cs typeface="Times New Roman" panose="02020603050405020304" pitchFamily="18" charset="0"/>
            </a:endParaRPr>
          </a:p>
          <a:p>
            <a:pPr>
              <a:defRPr/>
            </a:pPr>
            <a:r>
              <a:rPr lang="en-US" altLang="zh-CN" sz="2400" dirty="0">
                <a:cs typeface="Times New Roman" panose="02020603050405020304" pitchFamily="18" charset="0"/>
              </a:rPr>
              <a:t>R = (R +(-1)</a:t>
            </a:r>
            <a:r>
              <a:rPr lang="en-US" altLang="zh-CN" sz="2400" baseline="70000" dirty="0">
                <a:cs typeface="Times New Roman" panose="02020603050405020304" pitchFamily="18" charset="0"/>
              </a:rPr>
              <a:t>Q</a:t>
            </a:r>
            <a:r>
              <a:rPr lang="en-US" altLang="zh-CN" sz="2000" baseline="70000" dirty="0">
                <a:cs typeface="Times New Roman" panose="02020603050405020304" pitchFamily="18" charset="0"/>
              </a:rPr>
              <a:t>n</a:t>
            </a:r>
            <a:r>
              <a:rPr lang="en-US" altLang="zh-CN" sz="2400" baseline="30000" dirty="0">
                <a:cs typeface="Times New Roman" panose="02020603050405020304" pitchFamily="18" charset="0"/>
              </a:rPr>
              <a:t> </a:t>
            </a:r>
            <a:r>
              <a:rPr lang="en-US" altLang="zh-CN" sz="2400" dirty="0">
                <a:cs typeface="Times New Roman" panose="02020603050405020304" pitchFamily="18" charset="0"/>
              </a:rPr>
              <a:t>Y)*2</a:t>
            </a:r>
            <a:endParaRPr lang="en-US" altLang="zh-CN" sz="2400" dirty="0">
              <a:cs typeface="Times New Roman" panose="02020603050405020304" pitchFamily="18" charset="0"/>
            </a:endParaRPr>
          </a:p>
          <a:p>
            <a:pPr>
              <a:defRPr/>
            </a:pPr>
            <a:r>
              <a:rPr lang="en-US" altLang="zh-CN" sz="2400" b="1" dirty="0">
                <a:cs typeface="Times New Roman" panose="02020603050405020304" pitchFamily="18" charset="0"/>
              </a:rPr>
              <a:t>Q=0.1101</a:t>
            </a:r>
            <a:r>
              <a:rPr lang="en-US" altLang="zh-CN" sz="2400" dirty="0">
                <a:cs typeface="Times New Roman" panose="02020603050405020304" pitchFamily="18" charset="0"/>
              </a:rPr>
              <a:t> </a:t>
            </a:r>
            <a:r>
              <a:rPr lang="en-US" altLang="zh-CN" sz="2400" b="1" dirty="0">
                <a:cs typeface="Times New Roman" panose="02020603050405020304" pitchFamily="18" charset="0"/>
              </a:rPr>
              <a:t>R= </a:t>
            </a:r>
            <a:r>
              <a:rPr lang="en-US" altLang="zh-CN" sz="2400" b="1" dirty="0">
                <a:solidFill>
                  <a:srgbClr val="0000FF"/>
                </a:solidFill>
                <a:cs typeface="Times New Roman" panose="02020603050405020304" pitchFamily="18" charset="0"/>
              </a:rPr>
              <a:t>0.0001</a:t>
            </a:r>
            <a:r>
              <a:rPr lang="zh-CN" altLang="en-US" sz="2400" b="1" dirty="0">
                <a:cs typeface="Times New Roman" panose="02020603050405020304" pitchFamily="18" charset="0"/>
              </a:rPr>
              <a:t>*</a:t>
            </a:r>
            <a:r>
              <a:rPr lang="en-US" altLang="zh-CN" sz="2400" b="1" dirty="0">
                <a:cs typeface="Times New Roman" panose="02020603050405020304" pitchFamily="18" charset="0"/>
              </a:rPr>
              <a:t>2</a:t>
            </a:r>
            <a:r>
              <a:rPr lang="en-US" altLang="zh-CN" sz="2400" b="1" baseline="70000" dirty="0">
                <a:cs typeface="Times New Roman" panose="02020603050405020304" pitchFamily="18" charset="0"/>
              </a:rPr>
              <a:t>-4</a:t>
            </a:r>
            <a:endParaRPr lang="en-US" altLang="zh-CN" sz="2400" b="1" baseline="70000" dirty="0">
              <a:cs typeface="Times New Roman" panose="02020603050405020304" pitchFamily="18" charset="0"/>
            </a:endParaRPr>
          </a:p>
          <a:p>
            <a:pPr>
              <a:defRPr/>
            </a:pPr>
            <a:endParaRPr lang="en-US" altLang="zh-CN" sz="2400" kern="1500" dirty="0">
              <a:cs typeface="Times New Roman" panose="02020603050405020304" pitchFamily="18" charset="0"/>
            </a:endParaRPr>
          </a:p>
        </p:txBody>
      </p:sp>
      <p:sp>
        <p:nvSpPr>
          <p:cNvPr id="126" name="Text Box 3"/>
          <p:cNvSpPr txBox="1">
            <a:spLocks noChangeArrowheads="1"/>
          </p:cNvSpPr>
          <p:nvPr/>
        </p:nvSpPr>
        <p:spPr bwMode="auto">
          <a:xfrm>
            <a:off x="10146343" y="2632306"/>
            <a:ext cx="1565275" cy="284163"/>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defRPr/>
            </a:pPr>
            <a:r>
              <a:rPr lang="en-US" altLang="zh-CN" sz="2000" b="1" dirty="0">
                <a:solidFill>
                  <a:srgbClr val="00B050"/>
                </a:solidFill>
                <a:latin typeface="Consolas" panose="020B0609020204030204" pitchFamily="49" charset="0"/>
                <a:ea typeface="微软雅黑" panose="020B0503020204020204" pitchFamily="34" charset="-122"/>
                <a:cs typeface="Times New Roman" panose="02020603050405020304" pitchFamily="18" charset="0"/>
              </a:rPr>
              <a:t>R=2R+Y</a:t>
            </a:r>
            <a:endParaRPr lang="zh-CN" altLang="en-US" sz="2000" b="1" dirty="0">
              <a:solidFill>
                <a:srgbClr val="00B050"/>
              </a:solidFill>
              <a:latin typeface="Consolas" panose="020B0609020204030204" pitchFamily="49" charset="0"/>
              <a:ea typeface="微软雅黑" panose="020B0503020204020204" pitchFamily="34" charset="-122"/>
              <a:cs typeface="Times New Roman" panose="02020603050405020304" pitchFamily="18" charset="0"/>
            </a:endParaRPr>
          </a:p>
        </p:txBody>
      </p:sp>
      <p:grpSp>
        <p:nvGrpSpPr>
          <p:cNvPr id="33" name="组合 32"/>
          <p:cNvGrpSpPr/>
          <p:nvPr/>
        </p:nvGrpSpPr>
        <p:grpSpPr>
          <a:xfrm>
            <a:off x="5838014" y="2537883"/>
            <a:ext cx="1904504" cy="400110"/>
            <a:chOff x="5838014" y="2537883"/>
            <a:chExt cx="1904504" cy="400110"/>
          </a:xfrm>
        </p:grpSpPr>
        <p:sp>
          <p:nvSpPr>
            <p:cNvPr id="67" name="Rectangle 6"/>
            <p:cNvSpPr>
              <a:spLocks noChangeArrowheads="1"/>
            </p:cNvSpPr>
            <p:nvPr/>
          </p:nvSpPr>
          <p:spPr bwMode="auto">
            <a:xfrm>
              <a:off x="6083869" y="2537883"/>
              <a:ext cx="1658649" cy="400110"/>
            </a:xfrm>
            <a:prstGeom prst="rect">
              <a:avLst/>
            </a:prstGeom>
            <a:noFill/>
            <a:ln w="9525">
              <a:noFill/>
              <a:miter lim="800000"/>
            </a:ln>
          </p:spPr>
          <p:txBody>
            <a:bodyPr wrap="square">
              <a:spAutoFit/>
            </a:bodyPr>
            <a:lstStyle/>
            <a:p>
              <a:pPr eaLnBrk="1" hangingPunct="1">
                <a:defRPr/>
              </a:pPr>
              <a:r>
                <a:rPr lang="en-US" altLang="zh-CN"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1</a:t>
              </a: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1.</a:t>
              </a:r>
              <a:r>
                <a:rPr lang="en-US" altLang="zh-CN"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110</a:t>
              </a: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cxnSp>
          <p:nvCxnSpPr>
            <p:cNvPr id="100" name="直接箭头连接符 99"/>
            <p:cNvCxnSpPr/>
            <p:nvPr/>
          </p:nvCxnSpPr>
          <p:spPr>
            <a:xfrm flipH="1">
              <a:off x="5838014" y="2743103"/>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0146343" y="4533481"/>
            <a:ext cx="1454244" cy="342979"/>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R=2R</a:t>
            </a:r>
            <a:r>
              <a:rPr lang="en-US" altLang="zh-CN" sz="2000" b="1" dirty="0">
                <a:latin typeface="Consolas" panose="020B0609020204030204" pitchFamily="49" charset="0"/>
                <a:ea typeface="微软雅黑" panose="020B0503020204020204" pitchFamily="34" charset="-122"/>
                <a:cs typeface="Times New Roman" panose="02020603050405020304" pitchFamily="18" charset="0"/>
              </a:rPr>
              <a:t>−</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Y</a:t>
            </a:r>
            <a:endParaRPr lang="zh-CN" altLang="en-US"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endParaRPr>
          </a:p>
        </p:txBody>
      </p:sp>
      <p:grpSp>
        <p:nvGrpSpPr>
          <p:cNvPr id="39" name="组合 38"/>
          <p:cNvGrpSpPr/>
          <p:nvPr/>
        </p:nvGrpSpPr>
        <p:grpSpPr>
          <a:xfrm>
            <a:off x="5842054" y="4436793"/>
            <a:ext cx="1900464" cy="400110"/>
            <a:chOff x="5842054" y="4436793"/>
            <a:chExt cx="1900464" cy="400110"/>
          </a:xfrm>
        </p:grpSpPr>
        <p:sp>
          <p:nvSpPr>
            <p:cNvPr id="73" name="Rectangle 6"/>
            <p:cNvSpPr>
              <a:spLocks noChangeArrowheads="1"/>
            </p:cNvSpPr>
            <p:nvPr/>
          </p:nvSpPr>
          <p:spPr bwMode="auto">
            <a:xfrm>
              <a:off x="6083869" y="4436793"/>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00.0110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flipH="1">
              <a:off x="5842054" y="4648701"/>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5834682" y="3487338"/>
            <a:ext cx="1907836" cy="400110"/>
            <a:chOff x="5834682" y="3487338"/>
            <a:chExt cx="1907836" cy="400110"/>
          </a:xfrm>
        </p:grpSpPr>
        <p:sp>
          <p:nvSpPr>
            <p:cNvPr id="70" name="Rectangle 6"/>
            <p:cNvSpPr>
              <a:spLocks noChangeArrowheads="1"/>
            </p:cNvSpPr>
            <p:nvPr/>
          </p:nvSpPr>
          <p:spPr bwMode="auto">
            <a:xfrm>
              <a:off x="6083869" y="3487338"/>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00.1110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cxnSp>
          <p:nvCxnSpPr>
            <p:cNvPr id="101" name="直接箭头连接符 100"/>
            <p:cNvCxnSpPr/>
            <p:nvPr/>
          </p:nvCxnSpPr>
          <p:spPr>
            <a:xfrm flipH="1">
              <a:off x="5834682" y="3692102"/>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128" name="矩形 127"/>
          <p:cNvSpPr/>
          <p:nvPr/>
        </p:nvSpPr>
        <p:spPr>
          <a:xfrm>
            <a:off x="10158111" y="3584542"/>
            <a:ext cx="1454244" cy="342979"/>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pP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R=2R</a:t>
            </a:r>
            <a:r>
              <a:rPr lang="en-US" altLang="zh-CN" sz="2000" b="1" dirty="0">
                <a:latin typeface="Consolas" panose="020B0609020204030204" pitchFamily="49" charset="0"/>
                <a:ea typeface="微软雅黑" panose="020B0503020204020204" pitchFamily="34" charset="-122"/>
                <a:cs typeface="Times New Roman" panose="02020603050405020304" pitchFamily="18" charset="0"/>
              </a:rPr>
              <a:t>−</a:t>
            </a:r>
            <a:r>
              <a:rPr lang="en-US" altLang="zh-CN"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rPr>
              <a:t>Y</a:t>
            </a:r>
            <a:endParaRPr lang="zh-CN" altLang="en-US" sz="2000" b="1" dirty="0">
              <a:solidFill>
                <a:schemeClr val="tx2">
                  <a:lumMod val="75000"/>
                </a:schemeClr>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32" name="矩形 131"/>
          <p:cNvSpPr/>
          <p:nvPr/>
        </p:nvSpPr>
        <p:spPr>
          <a:xfrm>
            <a:off x="10149854" y="5489933"/>
            <a:ext cx="1454244" cy="342979"/>
          </a:xfrm>
          <a:prstGeom prst="rect">
            <a:avLst/>
          </a:prstGeom>
          <a:noFill/>
          <a:ln w="9525">
            <a:noFill/>
            <a:miter lim="800000"/>
          </a:ln>
        </p:spPr>
        <p:txBody>
          <a:bodyPr lIns="0" tIns="0" rIns="0" bIns="0"/>
          <a:lstStyle/>
          <a:p>
            <a:pPr marL="342900" indent="-342900">
              <a:lnSpc>
                <a:spcPct val="80000"/>
              </a:lnSpc>
              <a:spcBef>
                <a:spcPct val="20000"/>
              </a:spcBef>
              <a:buClr>
                <a:srgbClr val="336699"/>
              </a:buClr>
              <a:buSzPct val="65000"/>
            </a:pPr>
            <a:r>
              <a:rPr lang="en-US" altLang="zh-CN" sz="2000" b="1" dirty="0">
                <a:solidFill>
                  <a:srgbClr val="00B050"/>
                </a:solidFill>
                <a:latin typeface="Consolas" panose="020B0609020204030204" pitchFamily="49" charset="0"/>
                <a:ea typeface="微软雅黑" panose="020B0503020204020204" pitchFamily="34" charset="-122"/>
                <a:cs typeface="Times New Roman" panose="02020603050405020304" pitchFamily="18" charset="0"/>
              </a:rPr>
              <a:t>R=2R+Y</a:t>
            </a:r>
            <a:endParaRPr lang="zh-CN" altLang="en-US" sz="2000" b="1" dirty="0">
              <a:solidFill>
                <a:srgbClr val="00B050"/>
              </a:solidFill>
              <a:latin typeface="Consolas" panose="020B0609020204030204" pitchFamily="49" charset="0"/>
              <a:ea typeface="微软雅黑" panose="020B0503020204020204" pitchFamily="34" charset="-122"/>
              <a:cs typeface="Times New Roman" panose="02020603050405020304" pitchFamily="18" charset="0"/>
            </a:endParaRPr>
          </a:p>
        </p:txBody>
      </p:sp>
      <p:grpSp>
        <p:nvGrpSpPr>
          <p:cNvPr id="42" name="组合 41"/>
          <p:cNvGrpSpPr/>
          <p:nvPr/>
        </p:nvGrpSpPr>
        <p:grpSpPr>
          <a:xfrm>
            <a:off x="5841524" y="5386248"/>
            <a:ext cx="1900994" cy="400110"/>
            <a:chOff x="5841524" y="5386248"/>
            <a:chExt cx="1900994" cy="400110"/>
          </a:xfrm>
        </p:grpSpPr>
        <p:sp>
          <p:nvSpPr>
            <p:cNvPr id="97" name="Rectangle 6"/>
            <p:cNvSpPr>
              <a:spLocks noChangeArrowheads="1"/>
            </p:cNvSpPr>
            <p:nvPr/>
          </p:nvSpPr>
          <p:spPr bwMode="auto">
            <a:xfrm>
              <a:off x="6083869" y="5386248"/>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rPr>
                <a:t>11.0110</a:t>
              </a:r>
              <a:endParaRPr lang="en-US" sz="2000" kern="1500" spc="300" dirty="0">
                <a:solidFill>
                  <a:schemeClr val="bg2">
                    <a:lumMod val="25000"/>
                  </a:schemeClr>
                </a:solidFill>
                <a:latin typeface="Consolas" panose="020B0609020204030204" pitchFamily="49" charset="0"/>
                <a:ea typeface="Segoe UI Black" panose="020B0A02040204020203" pitchFamily="34" charset="0"/>
                <a:cs typeface="Segoe UI Black" panose="020B0A02040204020203" pitchFamily="34" charset="0"/>
              </a:endParaRPr>
            </a:p>
          </p:txBody>
        </p:sp>
        <p:cxnSp>
          <p:nvCxnSpPr>
            <p:cNvPr id="134" name="直接箭头连接符 133"/>
            <p:cNvCxnSpPr/>
            <p:nvPr/>
          </p:nvCxnSpPr>
          <p:spPr>
            <a:xfrm flipH="1">
              <a:off x="5841524" y="5594716"/>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5131376" y="5651764"/>
            <a:ext cx="6481131" cy="461665"/>
            <a:chOff x="5131376" y="5651764"/>
            <a:chExt cx="6481131" cy="461665"/>
          </a:xfrm>
        </p:grpSpPr>
        <p:sp>
          <p:nvSpPr>
            <p:cNvPr id="76" name="Rectangle 6"/>
            <p:cNvSpPr>
              <a:spLocks noChangeArrowheads="1"/>
            </p:cNvSpPr>
            <p:nvPr/>
          </p:nvSpPr>
          <p:spPr bwMode="auto">
            <a:xfrm>
              <a:off x="6083869" y="5702733"/>
              <a:ext cx="1658649" cy="400110"/>
            </a:xfrm>
            <a:prstGeom prst="rect">
              <a:avLst/>
            </a:prstGeom>
            <a:noFill/>
            <a:ln w="9525">
              <a:noFill/>
              <a:miter lim="800000"/>
            </a:ln>
          </p:spPr>
          <p:txBody>
            <a:bodyPr wrap="square">
              <a:spAutoFit/>
            </a:bodyPr>
            <a:lstStyle/>
            <a:p>
              <a:pPr eaLnBrk="1" hangingPunct="1">
                <a:defRPr/>
              </a:pPr>
              <a:r>
                <a:rPr lang="en-US" sz="2000" kern="1500" spc="300" dirty="0">
                  <a:solidFill>
                    <a:srgbClr val="00B050"/>
                  </a:solidFill>
                  <a:latin typeface="Consolas" panose="020B0609020204030204" pitchFamily="49" charset="0"/>
                  <a:ea typeface="Segoe UI Black" panose="020B0A02040204020203" pitchFamily="34" charset="0"/>
                  <a:cs typeface="Segoe UI Black" panose="020B0A02040204020203" pitchFamily="34" charset="0"/>
                </a:rPr>
                <a:t>00.1011</a:t>
              </a:r>
              <a:endParaRPr lang="en-US" sz="2000" kern="1500" spc="300" dirty="0">
                <a:solidFill>
                  <a:srgbClr val="00B050"/>
                </a:solidFill>
                <a:latin typeface="Consolas" panose="020B0609020204030204" pitchFamily="49" charset="0"/>
                <a:ea typeface="Segoe UI Black" panose="020B0A02040204020203" pitchFamily="34" charset="0"/>
                <a:cs typeface="Segoe UI Black" panose="020B0A02040204020203" pitchFamily="34" charset="0"/>
              </a:endParaRPr>
            </a:p>
          </p:txBody>
        </p:sp>
        <p:grpSp>
          <p:nvGrpSpPr>
            <p:cNvPr id="116" name="组合 115"/>
            <p:cNvGrpSpPr/>
            <p:nvPr/>
          </p:nvGrpSpPr>
          <p:grpSpPr>
            <a:xfrm>
              <a:off x="5236672" y="5651764"/>
              <a:ext cx="6375835" cy="461665"/>
              <a:chOff x="5380736" y="933902"/>
              <a:chExt cx="6375835" cy="461665"/>
            </a:xfrm>
          </p:grpSpPr>
          <p:sp>
            <p:nvSpPr>
              <p:cNvPr id="117" name="Rectangle 6"/>
              <p:cNvSpPr>
                <a:spLocks noChangeArrowheads="1"/>
              </p:cNvSpPr>
              <p:nvPr/>
            </p:nvSpPr>
            <p:spPr bwMode="auto">
              <a:xfrm>
                <a:off x="5646297" y="933902"/>
                <a:ext cx="741676" cy="461665"/>
              </a:xfrm>
              <a:prstGeom prst="rect">
                <a:avLst/>
              </a:prstGeom>
              <a:noFill/>
              <a:ln w="9525">
                <a:noFill/>
                <a:miter lim="800000"/>
              </a:ln>
            </p:spPr>
            <p:txBody>
              <a:bodyPr wrap="square">
                <a:spAutoFit/>
              </a:bodyPr>
              <a:lstStyle/>
              <a:p>
                <a:pPr>
                  <a:defRPr/>
                </a:pPr>
                <a:r>
                  <a:rPr lang="en-US" altLang="zh-CN" sz="2400" b="1" kern="1500" spc="600" dirty="0">
                    <a:solidFill>
                      <a:srgbClr val="C00000"/>
                    </a:solidFill>
                    <a:latin typeface="Consolas" panose="020B0609020204030204" pitchFamily="49" charset="0"/>
                    <a:ea typeface="Segoe UI Black" panose="020B0A02040204020203" pitchFamily="34" charset="0"/>
                    <a:cs typeface="Segoe UI Black" panose="020B0A02040204020203" pitchFamily="34" charset="0"/>
                  </a:rPr>
                  <a:t> </a:t>
                </a:r>
                <a:r>
                  <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rPr>
                  <a:t>+</a:t>
                </a:r>
                <a:endParaRPr lang="en-US" altLang="zh-CN" sz="2400" b="1" kern="1500" spc="600" dirty="0">
                  <a:latin typeface="Consolas" panose="020B0609020204030204" pitchFamily="49" charset="0"/>
                  <a:ea typeface="Segoe UI Black" panose="020B0A02040204020203" pitchFamily="34" charset="0"/>
                  <a:cs typeface="Segoe UI Black" panose="020B0A02040204020203" pitchFamily="34" charset="0"/>
                </a:endParaRPr>
              </a:p>
            </p:txBody>
          </p:sp>
          <p:sp>
            <p:nvSpPr>
              <p:cNvPr id="118" name="Line 10"/>
              <p:cNvSpPr>
                <a:spLocks noChangeShapeType="1"/>
              </p:cNvSpPr>
              <p:nvPr/>
            </p:nvSpPr>
            <p:spPr bwMode="auto">
              <a:xfrm>
                <a:off x="5380736" y="1347497"/>
                <a:ext cx="6375835" cy="0"/>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eaLnBrk="0" hangingPunct="0">
                  <a:defRPr/>
                </a:pPr>
                <a:endParaRPr lang="zh-CN" altLang="en-US" sz="24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41" name="矩形 140"/>
            <p:cNvSpPr/>
            <p:nvPr/>
          </p:nvSpPr>
          <p:spPr>
            <a:xfrm>
              <a:off x="5131376" y="5694861"/>
              <a:ext cx="614271" cy="369332"/>
            </a:xfrm>
            <a:prstGeom prst="rect">
              <a:avLst/>
            </a:prstGeom>
          </p:spPr>
          <p:txBody>
            <a:bodyPr wrap="square">
              <a:spAutoFit/>
            </a:bodyPr>
            <a:lstStyle/>
            <a:p>
              <a:r>
                <a:rPr lang="en-US" altLang="zh-CN" b="1" kern="1500" spc="-150" dirty="0">
                  <a:solidFill>
                    <a:srgbClr val="00B050"/>
                  </a:solidFill>
                  <a:latin typeface="Consolas" panose="020B0609020204030204" pitchFamily="49" charset="0"/>
                  <a:ea typeface="Segoe UI Black" panose="020B0A02040204020203" pitchFamily="34" charset="0"/>
                  <a:cs typeface="Segoe UI Black" panose="020B0A02040204020203" pitchFamily="34" charset="0"/>
                </a:rPr>
                <a:t>[Y]</a:t>
              </a:r>
              <a:endParaRPr lang="zh-CN" altLang="en-US" spc="-150" dirty="0">
                <a:solidFill>
                  <a:srgbClr val="00B050"/>
                </a:solidFill>
              </a:endParaRPr>
            </a:p>
          </p:txBody>
        </p:sp>
      </p:grpSp>
      <p:cxnSp>
        <p:nvCxnSpPr>
          <p:cNvPr id="45" name="直接连接符 44"/>
          <p:cNvCxnSpPr/>
          <p:nvPr/>
        </p:nvCxnSpPr>
        <p:spPr>
          <a:xfrm>
            <a:off x="7842415" y="958198"/>
            <a:ext cx="0" cy="56397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9675769" y="958198"/>
            <a:ext cx="0" cy="56150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9">
                                            <p:txEl>
                                              <p:pRg st="0" end="0"/>
                                            </p:txEl>
                                          </p:spTgt>
                                        </p:tgtEl>
                                        <p:attrNameLst>
                                          <p:attrName>style.visibility</p:attrName>
                                        </p:attrNameLst>
                                      </p:cBhvr>
                                      <p:to>
                                        <p:strVal val="visible"/>
                                      </p:to>
                                    </p:set>
                                    <p:animEffect transition="in" filter="wipe(left)">
                                      <p:cBhvr>
                                        <p:cTn id="12" dur="500"/>
                                        <p:tgtEl>
                                          <p:spTgt spid="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animEffect transition="in" filter="wipe(left)">
                                      <p:cBhvr>
                                        <p:cTn id="17" dur="500"/>
                                        <p:tgtEl>
                                          <p:spTgt spid="1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9">
                                            <p:txEl>
                                              <p:pRg st="1" end="1"/>
                                            </p:txEl>
                                          </p:spTgt>
                                        </p:tgtEl>
                                        <p:attrNameLst>
                                          <p:attrName>style.visibility</p:attrName>
                                        </p:attrNameLst>
                                      </p:cBhvr>
                                      <p:to>
                                        <p:strVal val="visible"/>
                                      </p:to>
                                    </p:set>
                                    <p:animEffect transition="in" filter="wipe(left)">
                                      <p:cBhvr>
                                        <p:cTn id="32" dur="500"/>
                                        <p:tgtEl>
                                          <p:spTgt spid="9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wipe(left)">
                                      <p:cBhvr>
                                        <p:cTn id="37" dur="500"/>
                                        <p:tgtEl>
                                          <p:spTgt spid="1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left)">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9">
                                            <p:txEl>
                                              <p:pRg st="2" end="2"/>
                                            </p:txEl>
                                          </p:spTgt>
                                        </p:tgtEl>
                                        <p:attrNameLst>
                                          <p:attrName>style.visibility</p:attrName>
                                        </p:attrNameLst>
                                      </p:cBhvr>
                                      <p:to>
                                        <p:strVal val="visible"/>
                                      </p:to>
                                    </p:set>
                                    <p:animEffect transition="in" filter="wipe(left)">
                                      <p:cBhvr>
                                        <p:cTn id="52" dur="500"/>
                                        <p:tgtEl>
                                          <p:spTgt spid="99">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9">
                                            <p:txEl>
                                              <p:pRg st="3" end="3"/>
                                            </p:txEl>
                                          </p:spTgt>
                                        </p:tgtEl>
                                        <p:attrNameLst>
                                          <p:attrName>style.visibility</p:attrName>
                                        </p:attrNameLst>
                                      </p:cBhvr>
                                      <p:to>
                                        <p:strVal val="visible"/>
                                      </p:to>
                                    </p:set>
                                    <p:animEffect transition="in" filter="wipe(left)">
                                      <p:cBhvr>
                                        <p:cTn id="62" dur="500"/>
                                        <p:tgtEl>
                                          <p:spTgt spid="99">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wipe(left)">
                                      <p:cBhvr>
                                        <p:cTn id="72" dur="500"/>
                                        <p:tgtEl>
                                          <p:spTgt spid="1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wipe(left)">
                                      <p:cBhvr>
                                        <p:cTn id="82" dur="5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left)">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left)">
                                      <p:cBhvr>
                                        <p:cTn id="97" dur="5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left)">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ipe(left)">
                                      <p:cBhvr>
                                        <p:cTn id="107" dur="500"/>
                                        <p:tgtEl>
                                          <p:spTgt spid="6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left)">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left)">
                                      <p:cBhvr>
                                        <p:cTn id="117" dur="500"/>
                                        <p:tgtEl>
                                          <p:spTgt spid="3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9"/>
                                        </p:tgtEl>
                                        <p:attrNameLst>
                                          <p:attrName>style.visibility</p:attrName>
                                        </p:attrNameLst>
                                      </p:cBhvr>
                                      <p:to>
                                        <p:strVal val="visible"/>
                                      </p:to>
                                    </p:set>
                                    <p:animEffect transition="in" filter="wipe(left)">
                                      <p:cBhvr>
                                        <p:cTn id="122" dur="500"/>
                                        <p:tgtEl>
                                          <p:spTgt spid="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left)">
                                      <p:cBhvr>
                                        <p:cTn id="127" dur="500"/>
                                        <p:tgtEl>
                                          <p:spTgt spid="4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wipe(left)">
                                      <p:cBhvr>
                                        <p:cTn id="132" dur="500"/>
                                        <p:tgtEl>
                                          <p:spTgt spid="7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wipe(left)">
                                      <p:cBhvr>
                                        <p:cTn id="137" dur="500"/>
                                        <p:tgtEl>
                                          <p:spTgt spid="4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wipe(left)">
                                      <p:cBhvr>
                                        <p:cTn id="142" dur="500"/>
                                        <p:tgtEl>
                                          <p:spTgt spid="4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132"/>
                                        </p:tgtEl>
                                        <p:attrNameLst>
                                          <p:attrName>style.visibility</p:attrName>
                                        </p:attrNameLst>
                                      </p:cBhvr>
                                      <p:to>
                                        <p:strVal val="visible"/>
                                      </p:to>
                                    </p:set>
                                    <p:animEffect transition="in" filter="wipe(left)">
                                      <p:cBhvr>
                                        <p:cTn id="147" dur="500"/>
                                        <p:tgtEl>
                                          <p:spTgt spid="13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43"/>
                                        </p:tgtEl>
                                        <p:attrNameLst>
                                          <p:attrName>style.visibility</p:attrName>
                                        </p:attrNameLst>
                                      </p:cBhvr>
                                      <p:to>
                                        <p:strVal val="visible"/>
                                      </p:to>
                                    </p:set>
                                    <p:animEffect transition="in" filter="wipe(left)">
                                      <p:cBhvr>
                                        <p:cTn id="152" dur="500"/>
                                        <p:tgtEl>
                                          <p:spTgt spid="4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80"/>
                                        </p:tgtEl>
                                        <p:attrNameLst>
                                          <p:attrName>style.visibility</p:attrName>
                                        </p:attrNameLst>
                                      </p:cBhvr>
                                      <p:to>
                                        <p:strVal val="visible"/>
                                      </p:to>
                                    </p:set>
                                    <p:animEffect transition="in" filter="wipe(left)">
                                      <p:cBhvr>
                                        <p:cTn id="157" dur="500"/>
                                        <p:tgtEl>
                                          <p:spTgt spid="8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2"/>
                                        </p:tgtEl>
                                        <p:attrNameLst>
                                          <p:attrName>style.visibility</p:attrName>
                                        </p:attrNameLst>
                                      </p:cBhvr>
                                      <p:to>
                                        <p:strVal val="visible"/>
                                      </p:to>
                                    </p:set>
                                    <p:animEffect transition="in" filter="wipe(left)">
                                      <p:cBhvr>
                                        <p:cTn id="162" dur="500"/>
                                        <p:tgtEl>
                                          <p:spTgt spid="22"/>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99">
                                            <p:txEl>
                                              <p:pRg st="4" end="4"/>
                                            </p:txEl>
                                          </p:spTgt>
                                        </p:tgtEl>
                                        <p:attrNameLst>
                                          <p:attrName>style.visibility</p:attrName>
                                        </p:attrNameLst>
                                      </p:cBhvr>
                                      <p:to>
                                        <p:strVal val="visible"/>
                                      </p:to>
                                    </p:set>
                                    <p:animEffect transition="in" filter="wipe(left)">
                                      <p:cBhvr>
                                        <p:cTn id="167" dur="500"/>
                                        <p:tgtEl>
                                          <p:spTgt spid="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4" grpId="0"/>
      <p:bldP spid="64" grpId="0"/>
      <p:bldP spid="66" grpId="0"/>
      <p:bldP spid="69" grpId="0"/>
      <p:bldP spid="72" grpId="0"/>
      <p:bldP spid="80" grpId="0"/>
      <p:bldP spid="124" grpId="0"/>
      <p:bldP spid="98" grpId="0" animBg="1"/>
      <p:bldP spid="126" grpId="0"/>
      <p:bldP spid="9" grpId="0"/>
      <p:bldP spid="128" grpId="0"/>
      <p:bldP spid="13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不恢复余数法逻辑实现</a:t>
            </a:r>
            <a:endParaRPr lang="zh-CN" altLang="en-US" dirty="0"/>
          </a:p>
        </p:txBody>
      </p:sp>
      <p:sp>
        <p:nvSpPr>
          <p:cNvPr id="116" name="Text Box 76"/>
          <p:cNvSpPr txBox="1">
            <a:spLocks noChangeArrowheads="1"/>
          </p:cNvSpPr>
          <p:nvPr/>
        </p:nvSpPr>
        <p:spPr bwMode="auto">
          <a:xfrm>
            <a:off x="2425035" y="5920751"/>
            <a:ext cx="875878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spcBef>
                <a:spcPct val="50000"/>
              </a:spcBef>
              <a:buNone/>
            </a:pPr>
            <a:r>
              <a:rPr lang="en-US" altLang="zh-CN" sz="2800" b="0" i="0" u="none" dirty="0">
                <a:solidFill>
                  <a:srgbClr val="C00000"/>
                </a:solidFill>
                <a:ea typeface="微软雅黑" panose="020B0503020204020204" pitchFamily="34" charset="-122"/>
              </a:rPr>
              <a:t>{∑,Q}= {∑+(-1</a:t>
            </a:r>
            <a:r>
              <a:rPr lang="en-US" altLang="zh-CN" sz="2800" dirty="0">
                <a:solidFill>
                  <a:srgbClr val="C00000"/>
                </a:solidFill>
                <a:ea typeface="微软雅黑" panose="020B0503020204020204" pitchFamily="34" charset="-122"/>
              </a:rPr>
              <a:t>)</a:t>
            </a:r>
            <a:r>
              <a:rPr lang="en-US" altLang="zh-CN" sz="2800" b="0" i="0" u="none" baseline="70000" dirty="0">
                <a:solidFill>
                  <a:srgbClr val="C00000"/>
                </a:solidFill>
                <a:ea typeface="微软雅黑" panose="020B0503020204020204" pitchFamily="34" charset="-122"/>
              </a:rPr>
              <a:t>Q</a:t>
            </a:r>
            <a:r>
              <a:rPr lang="en-US" altLang="zh-CN" sz="2400" b="0" i="0" u="none" baseline="50000" dirty="0">
                <a:solidFill>
                  <a:srgbClr val="C00000"/>
                </a:solidFill>
                <a:ea typeface="微软雅黑" panose="020B0503020204020204" pitchFamily="34" charset="-122"/>
              </a:rPr>
              <a:t>n</a:t>
            </a:r>
            <a:r>
              <a:rPr lang="en-US" altLang="zh-CN" sz="2800" b="0" i="0" u="none" dirty="0">
                <a:solidFill>
                  <a:srgbClr val="C00000"/>
                </a:solidFill>
                <a:ea typeface="微软雅黑" panose="020B0503020204020204" pitchFamily="34" charset="-122"/>
              </a:rPr>
              <a:t>)[Y]</a:t>
            </a:r>
            <a:r>
              <a:rPr lang="zh-CN" altLang="en-US" sz="2800" b="0" i="0" u="none" baseline="-25000" dirty="0">
                <a:solidFill>
                  <a:srgbClr val="C00000"/>
                </a:solidFill>
                <a:ea typeface="微软雅黑" panose="020B0503020204020204" pitchFamily="34" charset="-122"/>
              </a:rPr>
              <a:t>补</a:t>
            </a:r>
            <a:r>
              <a:rPr lang="en-US" altLang="zh-CN" sz="2800" i="0" dirty="0">
                <a:solidFill>
                  <a:srgbClr val="C00000"/>
                </a:solidFill>
                <a:ea typeface="微软雅黑" panose="020B0503020204020204" pitchFamily="34" charset="-122"/>
              </a:rPr>
              <a:t>,Q}*</a:t>
            </a:r>
            <a:r>
              <a:rPr lang="en-US" altLang="zh-CN" sz="2800" i="0">
                <a:solidFill>
                  <a:srgbClr val="C00000"/>
                </a:solidFill>
                <a:ea typeface="微软雅黑" panose="020B0503020204020204" pitchFamily="34" charset="-122"/>
              </a:rPr>
              <a:t>2     Q</a:t>
            </a:r>
            <a:r>
              <a:rPr lang="en-US" altLang="zh-CN" sz="2800" i="0" baseline="-25000">
                <a:solidFill>
                  <a:srgbClr val="C00000"/>
                </a:solidFill>
                <a:ea typeface="微软雅黑" panose="020B0503020204020204" pitchFamily="34" charset="-122"/>
              </a:rPr>
              <a:t>n</a:t>
            </a:r>
            <a:r>
              <a:rPr lang="en-US" altLang="zh-CN" sz="2800" i="0">
                <a:solidFill>
                  <a:srgbClr val="C00000"/>
                </a:solidFill>
                <a:ea typeface="微软雅黑" panose="020B0503020204020204" pitchFamily="34" charset="-122"/>
              </a:rPr>
              <a:t>=C=~R</a:t>
            </a:r>
            <a:r>
              <a:rPr lang="en-US" altLang="zh-CN" sz="2800" i="0" baseline="-25000">
                <a:solidFill>
                  <a:srgbClr val="C00000"/>
                </a:solidFill>
                <a:ea typeface="微软雅黑" panose="020B0503020204020204" pitchFamily="34" charset="-122"/>
              </a:rPr>
              <a:t>0</a:t>
            </a:r>
            <a:endParaRPr lang="en-US" altLang="zh-CN" sz="2800" b="0" i="0" u="none" dirty="0">
              <a:solidFill>
                <a:srgbClr val="C00000"/>
              </a:solidFill>
              <a:latin typeface="Arial" panose="020B0604020202020204" pitchFamily="34" charset="0"/>
              <a:ea typeface="微软雅黑" panose="020B0503020204020204" pitchFamily="34" charset="-122"/>
            </a:endParaRPr>
          </a:p>
        </p:txBody>
      </p:sp>
      <p:cxnSp>
        <p:nvCxnSpPr>
          <p:cNvPr id="13" name="肘形连接符 12"/>
          <p:cNvCxnSpPr/>
          <p:nvPr/>
        </p:nvCxnSpPr>
        <p:spPr>
          <a:xfrm rot="10800000">
            <a:off x="6198919" y="665018"/>
            <a:ext cx="5112"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4134381" y="2605450"/>
            <a:ext cx="3835177" cy="442422"/>
            <a:chOff x="1519442" y="2857521"/>
            <a:chExt cx="3835177" cy="442422"/>
          </a:xfrm>
        </p:grpSpPr>
        <p:sp>
          <p:nvSpPr>
            <p:cNvPr id="61" name="Text Box 3"/>
            <p:cNvSpPr txBox="1">
              <a:spLocks noChangeArrowheads="1"/>
            </p:cNvSpPr>
            <p:nvPr/>
          </p:nvSpPr>
          <p:spPr bwMode="auto">
            <a:xfrm>
              <a:off x="1739879" y="2857521"/>
              <a:ext cx="3541353" cy="442422"/>
            </a:xfrm>
            <a:prstGeom prst="rect">
              <a:avLst/>
            </a:prstGeom>
            <a:solidFill>
              <a:schemeClr val="accent4">
                <a:lumMod val="20000"/>
                <a:lumOff val="80000"/>
              </a:schemeClr>
            </a:solidFill>
            <a:ln w="19050" cmpd="sng">
              <a:solidFill>
                <a:schemeClr val="tx1"/>
              </a:solidFill>
              <a:miter lim="800000"/>
            </a:ln>
            <a:effectLst>
              <a:outerShdw blurRad="50800" dist="38100" dir="5400000" algn="t" rotWithShape="0">
                <a:prstClr val="black">
                  <a:alpha val="40000"/>
                </a:prstClr>
              </a:outerShdw>
            </a:effectLst>
          </p:spPr>
          <p:txBody>
            <a:bodyPr lIns="0" tIns="7200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endParaRPr lang="zh-CN" altLang="en-US" sz="1600" i="0" u="none"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矩形 61"/>
            <p:cNvSpPr/>
            <p:nvPr/>
          </p:nvSpPr>
          <p:spPr>
            <a:xfrm>
              <a:off x="1519442" y="2911485"/>
              <a:ext cx="3835177" cy="313932"/>
            </a:xfrm>
            <a:prstGeom prst="rect">
              <a:avLst/>
            </a:prstGeom>
            <a:noFill/>
            <a:effectLst/>
          </p:spPr>
          <p:txBody>
            <a:bodyPr wrap="square" lIns="0" rIns="0">
              <a:spAutoFit/>
            </a:bodyPr>
            <a:lstStyle/>
            <a:p>
              <a:pPr marL="342900" indent="-342900" algn="ctr">
                <a:lnSpc>
                  <a:spcPct val="80000"/>
                </a:lnSpc>
                <a:spcBef>
                  <a:spcPct val="20000"/>
                </a:spcBef>
                <a:buClr>
                  <a:schemeClr val="hlink"/>
                </a:buClr>
                <a:buSzPct val="65000"/>
                <a:defRPr/>
              </a:pPr>
              <a:r>
                <a:rPr lang="en-US" altLang="zh-CN" i="0">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和数</a:t>
              </a:r>
              <a:r>
                <a:rPr lang="en-US" altLang="zh-CN" i="0">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 Q</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C</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out</a:t>
              </a:r>
              <a:r>
                <a:rPr lang="en-US" altLang="zh-CN" i="0">
                  <a:latin typeface="Times New Roman" panose="02020603050405020304" pitchFamily="18" charset="0"/>
                  <a:ea typeface="宋体" panose="02010600030101010101" pitchFamily="2" charset="-122"/>
                  <a:cs typeface="Times New Roman" panose="02020603050405020304" pitchFamily="18" charset="0"/>
                </a:rPr>
                <a:t>} </a:t>
              </a:r>
              <a:r>
                <a:rPr lang="zh-CN" altLang="en-US" i="0">
                  <a:latin typeface="Times New Roman" panose="02020603050405020304" pitchFamily="18" charset="0"/>
                  <a:ea typeface="宋体" panose="02010600030101010101" pitchFamily="2" charset="-122"/>
                  <a:cs typeface="Times New Roman" panose="02020603050405020304" pitchFamily="18" charset="0"/>
                </a:rPr>
                <a:t>逻辑左移</a:t>
              </a:r>
              <a:endParaRPr lang="zh-CN" altLang="en-US" i="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3" name="组合 62"/>
          <p:cNvGrpSpPr/>
          <p:nvPr/>
        </p:nvGrpSpPr>
        <p:grpSpPr>
          <a:xfrm>
            <a:off x="5776777" y="1953654"/>
            <a:ext cx="3502500" cy="952099"/>
            <a:chOff x="3161838" y="2205725"/>
            <a:chExt cx="3502500" cy="952099"/>
          </a:xfrm>
        </p:grpSpPr>
        <p:grpSp>
          <p:nvGrpSpPr>
            <p:cNvPr id="64" name="组合 63"/>
            <p:cNvGrpSpPr/>
            <p:nvPr/>
          </p:nvGrpSpPr>
          <p:grpSpPr>
            <a:xfrm>
              <a:off x="3161838" y="2241153"/>
              <a:ext cx="3502500" cy="916671"/>
              <a:chOff x="3779682" y="2139129"/>
              <a:chExt cx="3015405" cy="789189"/>
            </a:xfrm>
            <a:noFill/>
          </p:grpSpPr>
          <p:grpSp>
            <p:nvGrpSpPr>
              <p:cNvPr id="67" name="Group 23"/>
              <p:cNvGrpSpPr/>
              <p:nvPr/>
            </p:nvGrpSpPr>
            <p:grpSpPr bwMode="auto">
              <a:xfrm>
                <a:off x="3779682" y="2139129"/>
                <a:ext cx="2706688" cy="296863"/>
                <a:chOff x="18" y="-21"/>
                <a:chExt cx="1705" cy="187"/>
              </a:xfrm>
              <a:grpFill/>
            </p:grpSpPr>
            <p:sp>
              <p:nvSpPr>
                <p:cNvPr id="69" name="Freeform 31"/>
                <p:cNvSpPr/>
                <p:nvPr/>
              </p:nvSpPr>
              <p:spPr bwMode="auto">
                <a:xfrm>
                  <a:off x="18" y="-15"/>
                  <a:ext cx="1705" cy="181"/>
                </a:xfrm>
                <a:custGeom>
                  <a:avLst/>
                  <a:gdLst>
                    <a:gd name="T0" fmla="*/ 0 w 2438"/>
                    <a:gd name="T1" fmla="*/ 0 h 60"/>
                    <a:gd name="T2" fmla="*/ 0 w 2438"/>
                    <a:gd name="T3" fmla="*/ 42 h 60"/>
                    <a:gd name="T4" fmla="*/ 1328 w 2438"/>
                    <a:gd name="T5" fmla="*/ 42 h 60"/>
                    <a:gd name="T6" fmla="*/ 0 60000 65536"/>
                    <a:gd name="T7" fmla="*/ 0 60000 65536"/>
                    <a:gd name="T8" fmla="*/ 0 60000 65536"/>
                    <a:gd name="T9" fmla="*/ 0 w 2438"/>
                    <a:gd name="T10" fmla="*/ 0 h 60"/>
                    <a:gd name="T11" fmla="*/ 2438 w 2438"/>
                    <a:gd name="T12" fmla="*/ 60 h 60"/>
                  </a:gdLst>
                  <a:ahLst/>
                  <a:cxnLst>
                    <a:cxn ang="T6">
                      <a:pos x="T0" y="T1"/>
                    </a:cxn>
                    <a:cxn ang="T7">
                      <a:pos x="T2" y="T3"/>
                    </a:cxn>
                    <a:cxn ang="T8">
                      <a:pos x="T4" y="T5"/>
                    </a:cxn>
                  </a:cxnLst>
                  <a:rect l="T9" t="T10" r="T11" b="T12"/>
                  <a:pathLst>
                    <a:path w="2438" h="60">
                      <a:moveTo>
                        <a:pt x="0" y="0"/>
                      </a:moveTo>
                      <a:lnTo>
                        <a:pt x="0" y="60"/>
                      </a:lnTo>
                      <a:lnTo>
                        <a:pt x="2438" y="60"/>
                      </a:lnTo>
                    </a:path>
                  </a:pathLst>
                </a:custGeom>
                <a:grpFill/>
                <a:ln w="19050" cmpd="sng">
                  <a:solidFill>
                    <a:srgbClr val="7030A0"/>
                  </a:solidFill>
                  <a:round/>
                  <a:headEnd type="triangle" w="lg" len="lg"/>
                </a:ln>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Line 34"/>
                <p:cNvSpPr>
                  <a:spLocks noChangeShapeType="1"/>
                </p:cNvSpPr>
                <p:nvPr/>
              </p:nvSpPr>
              <p:spPr bwMode="auto">
                <a:xfrm>
                  <a:off x="1534" y="-21"/>
                  <a:ext cx="0" cy="185"/>
                </a:xfrm>
                <a:prstGeom prst="line">
                  <a:avLst/>
                </a:prstGeom>
                <a:grpFill/>
                <a:ln w="19050">
                  <a:solidFill>
                    <a:srgbClr val="7030A0"/>
                  </a:solidFill>
                  <a:round/>
                  <a:headEnd type="triangle" w="lg" len="lg"/>
                </a:ln>
              </p:spPr>
              <p:txBody>
                <a:bodyPr/>
                <a:lstStyle/>
                <a:p>
                  <a:endParaRPr lang="zh-CN" altLang="en-US" sz="1600" i="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8" name="Text Box 27"/>
              <p:cNvSpPr txBox="1">
                <a:spLocks noChangeArrowheads="1"/>
              </p:cNvSpPr>
              <p:nvPr/>
            </p:nvSpPr>
            <p:spPr bwMode="auto">
              <a:xfrm>
                <a:off x="5588893" y="2534618"/>
                <a:ext cx="1206194" cy="393700"/>
              </a:xfrm>
              <a:prstGeom prst="rect">
                <a:avLst/>
              </a:prstGeom>
              <a:grp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b="1" i="0" u="none" dirty="0">
                    <a:solidFill>
                      <a:srgbClr val="7030A0"/>
                    </a:solidFill>
                    <a:latin typeface="黑体" panose="02010609060101010101" pitchFamily="49" charset="-122"/>
                    <a:ea typeface="黑体" panose="02010609060101010101" pitchFamily="49" charset="-122"/>
                    <a:cs typeface="Times New Roman" panose="02020603050405020304" pitchFamily="18" charset="0"/>
                  </a:rPr>
                  <a:t>控制逻辑</a:t>
                </a:r>
                <a:endParaRPr lang="zh-CN" altLang="en-US" sz="1600" b="1" i="0" u="none" dirty="0">
                  <a:solidFill>
                    <a:srgbClr val="7030A0"/>
                  </a:solidFill>
                  <a:effectLst>
                    <a:outerShdw blurRad="38100" dist="38100" dir="2700000" algn="tl">
                      <a:srgbClr val="C0C0C0"/>
                    </a:outerShdw>
                  </a:effectLst>
                  <a:latin typeface="黑体" panose="02010609060101010101" pitchFamily="49" charset="-122"/>
                  <a:ea typeface="黑体" panose="02010609060101010101" pitchFamily="49" charset="-122"/>
                  <a:cs typeface="Times New Roman" panose="02020603050405020304" pitchFamily="18" charset="0"/>
                </a:endParaRPr>
              </a:p>
            </p:txBody>
          </p:sp>
        </p:grpSp>
        <p:sp>
          <p:nvSpPr>
            <p:cNvPr id="65" name="文本框 64"/>
            <p:cNvSpPr txBox="1"/>
            <p:nvPr/>
          </p:nvSpPr>
          <p:spPr>
            <a:xfrm>
              <a:off x="3188410" y="2205725"/>
              <a:ext cx="383438" cy="307777"/>
            </a:xfrm>
            <a:prstGeom prst="rect">
              <a:avLst/>
            </a:prstGeom>
            <a:noFill/>
            <a:ln>
              <a:noFill/>
            </a:ln>
          </p:spPr>
          <p:txBody>
            <a:bodyPr wrap="none" rtlCol="0">
              <a:spAutoFit/>
            </a:bodyPr>
            <a:lstStyle/>
            <a:p>
              <a:r>
                <a:rPr lang="en-US" altLang="zh-CN" sz="1400" i="1" dirty="0" err="1">
                  <a:solidFill>
                    <a:srgbClr val="7030A0"/>
                  </a:solidFill>
                  <a:latin typeface="Times New Roman" panose="02020603050405020304" pitchFamily="18" charset="0"/>
                  <a:ea typeface="宋体" panose="02010600030101010101" pitchFamily="2" charset="-122"/>
                  <a:cs typeface="Times New Roman" panose="02020603050405020304" pitchFamily="18" charset="0"/>
                </a:rPr>
                <a:t>En</a:t>
              </a:r>
              <a:endParaRPr lang="zh-CN" altLang="en-US" sz="1400" i="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文本框 65"/>
            <p:cNvSpPr txBox="1"/>
            <p:nvPr/>
          </p:nvSpPr>
          <p:spPr>
            <a:xfrm>
              <a:off x="5984476" y="2205860"/>
              <a:ext cx="383438" cy="307777"/>
            </a:xfrm>
            <a:prstGeom prst="rect">
              <a:avLst/>
            </a:prstGeom>
            <a:noFill/>
            <a:ln>
              <a:noFill/>
            </a:ln>
          </p:spPr>
          <p:txBody>
            <a:bodyPr wrap="none" rtlCol="0">
              <a:spAutoFit/>
            </a:bodyPr>
            <a:lstStyle/>
            <a:p>
              <a:r>
                <a:rPr lang="en-US" altLang="zh-CN" sz="1400" i="1" dirty="0" err="1">
                  <a:solidFill>
                    <a:srgbClr val="7030A0"/>
                  </a:solidFill>
                  <a:latin typeface="Times New Roman" panose="02020603050405020304" pitchFamily="18" charset="0"/>
                  <a:ea typeface="宋体" panose="02010600030101010101" pitchFamily="2" charset="-122"/>
                  <a:cs typeface="Times New Roman" panose="02020603050405020304" pitchFamily="18" charset="0"/>
                </a:rPr>
                <a:t>En</a:t>
              </a:r>
              <a:endParaRPr lang="zh-CN" altLang="en-US" sz="1400" i="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1" name="组合 70"/>
          <p:cNvGrpSpPr/>
          <p:nvPr/>
        </p:nvGrpSpPr>
        <p:grpSpPr>
          <a:xfrm>
            <a:off x="6198919" y="1085121"/>
            <a:ext cx="2721282" cy="922687"/>
            <a:chOff x="3583980" y="1337192"/>
            <a:chExt cx="2721282" cy="922687"/>
          </a:xfrm>
        </p:grpSpPr>
        <p:sp>
          <p:nvSpPr>
            <p:cNvPr id="72" name="Text Box 9"/>
            <p:cNvSpPr txBox="1">
              <a:spLocks noChangeArrowheads="1"/>
            </p:cNvSpPr>
            <p:nvPr/>
          </p:nvSpPr>
          <p:spPr bwMode="auto">
            <a:xfrm>
              <a:off x="4085161" y="1722234"/>
              <a:ext cx="2220101" cy="510771"/>
            </a:xfrm>
            <a:prstGeom prst="rect">
              <a:avLst/>
            </a:prstGeom>
            <a:solidFill>
              <a:srgbClr val="CCFF66"/>
            </a:solidFill>
            <a:ln w="19050" cmpd="sng">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marL="342900" indent="-342900" algn="just">
                <a:lnSpc>
                  <a:spcPct val="80000"/>
                </a:lnSpc>
                <a:spcBef>
                  <a:spcPct val="20000"/>
                </a:spcBef>
                <a:buClr>
                  <a:schemeClr val="hlink"/>
                </a:buClr>
                <a:buSzPct val="65000"/>
                <a:defRPr/>
              </a:pPr>
              <a:r>
                <a:rPr lang="en-US" altLang="zh-CN" b="1" i="0" u="none">
                  <a:latin typeface="Times New Roman" panose="02020603050405020304" pitchFamily="18" charset="0"/>
                  <a:ea typeface="宋体" panose="02010600030101010101" pitchFamily="2" charset="-122"/>
                  <a:cs typeface="Times New Roman" panose="02020603050405020304" pitchFamily="18" charset="0"/>
                </a:rPr>
                <a:t>Q</a:t>
              </a:r>
              <a:r>
                <a:rPr lang="en-US" altLang="zh-CN" b="0" i="0" u="none">
                  <a:latin typeface="Times New Roman" panose="02020603050405020304" pitchFamily="18" charset="0"/>
                  <a:ea typeface="宋体" panose="02010600030101010101" pitchFamily="2" charset="-122"/>
                  <a:cs typeface="Times New Roman" panose="02020603050405020304" pitchFamily="18" charset="0"/>
                </a:rPr>
                <a:t> </a:t>
              </a:r>
              <a:r>
                <a:rPr lang="zh-CN" altLang="en-US" b="1" i="0" u="none">
                  <a:latin typeface="微软雅黑" panose="020B0503020204020204" pitchFamily="34" charset="-122"/>
                  <a:ea typeface="微软雅黑" panose="020B0503020204020204" pitchFamily="34" charset="-122"/>
                  <a:cs typeface="Times New Roman" panose="02020603050405020304" pitchFamily="18" charset="0"/>
                </a:rPr>
                <a:t>商</a:t>
              </a:r>
              <a:r>
                <a:rPr lang="en-US" sz="2000" b="0" i="0" u="none">
                  <a:latin typeface="Times New Roman" panose="02020603050405020304" pitchFamily="18" charset="0"/>
                  <a:ea typeface="宋体" panose="02010600030101010101" pitchFamily="2" charset="-122"/>
                  <a:cs typeface="Times New Roman" panose="02020603050405020304" pitchFamily="18" charset="0"/>
                </a:rPr>
                <a:t> </a:t>
              </a:r>
              <a:r>
                <a:rPr lang="en-US" b="0" i="0" u="none">
                  <a:latin typeface="Times New Roman" panose="02020603050405020304" pitchFamily="18" charset="0"/>
                  <a:ea typeface="宋体" panose="02010600030101010101" pitchFamily="2" charset="-122"/>
                  <a:cs typeface="Times New Roman" panose="02020603050405020304" pitchFamily="18" charset="0"/>
                </a:rPr>
                <a:t>  </a:t>
              </a:r>
              <a:r>
                <a:rPr lang="en-US" b="0" i="0" u="none" baseline="-25000">
                  <a:latin typeface="Times New Roman" panose="02020603050405020304" pitchFamily="18" charset="0"/>
                  <a:ea typeface="宋体" panose="02010600030101010101" pitchFamily="2" charset="-122"/>
                  <a:cs typeface="Times New Roman" panose="02020603050405020304" pitchFamily="18" charset="0"/>
                </a:rPr>
                <a:t> </a:t>
              </a:r>
              <a:endParaRPr lang="en-US" i="0" u="none"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等腰三角形 72"/>
            <p:cNvSpPr/>
            <p:nvPr/>
          </p:nvSpPr>
          <p:spPr>
            <a:xfrm rot="5400000">
              <a:off x="3956789" y="1869121"/>
              <a:ext cx="485365" cy="228622"/>
            </a:xfrm>
            <a:prstGeom prst="triangle">
              <a:avLst>
                <a:gd name="adj" fmla="val 50001"/>
              </a:avLst>
            </a:prstGeom>
            <a:solidFill>
              <a:srgbClr val="CC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4" name="直接连接符 73"/>
            <p:cNvCxnSpPr/>
            <p:nvPr/>
          </p:nvCxnSpPr>
          <p:spPr>
            <a:xfrm flipH="1">
              <a:off x="3744733" y="1973963"/>
              <a:ext cx="330761" cy="0"/>
            </a:xfrm>
            <a:prstGeom prst="line">
              <a:avLst/>
            </a:prstGeom>
            <a:solidFill>
              <a:schemeClr val="bg1">
                <a:lumMod val="8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83980" y="1952102"/>
              <a:ext cx="543739" cy="307777"/>
            </a:xfrm>
            <a:prstGeom prst="rect">
              <a:avLst/>
            </a:prstGeom>
            <a:noFill/>
          </p:spPr>
          <p:txBody>
            <a:bodyPr wrap="none" rtlCol="0">
              <a:spAutoFit/>
            </a:bodyPr>
            <a:lstStyle/>
            <a:p>
              <a:r>
                <a:rPr lang="en-US" altLang="zh-CN"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矩形 75"/>
            <p:cNvSpPr/>
            <p:nvPr/>
          </p:nvSpPr>
          <p:spPr>
            <a:xfrm>
              <a:off x="4493035" y="1337192"/>
              <a:ext cx="704039" cy="369332"/>
            </a:xfrm>
            <a:prstGeom prst="rect">
              <a:avLst/>
            </a:prstGeom>
          </p:spPr>
          <p:txBody>
            <a:bodyPr wrap="none">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 Reg</a:t>
              </a:r>
              <a:r>
                <a:rPr lang="en-US" altLang="zh-CN" b="1" baseline="-25000">
                  <a:latin typeface="Times New Roman" panose="02020603050405020304" pitchFamily="18" charset="0"/>
                  <a:ea typeface="宋体" panose="02010600030101010101" pitchFamily="2" charset="-122"/>
                  <a:cs typeface="Times New Roman" panose="02020603050405020304" pitchFamily="18" charset="0"/>
                </a:rPr>
                <a:t>1</a:t>
              </a:r>
              <a:endParaRPr lang="zh-CN" altLang="en-US" b="1"/>
            </a:p>
          </p:txBody>
        </p:sp>
      </p:grpSp>
      <p:grpSp>
        <p:nvGrpSpPr>
          <p:cNvPr id="77" name="组合 76"/>
          <p:cNvGrpSpPr/>
          <p:nvPr/>
        </p:nvGrpSpPr>
        <p:grpSpPr>
          <a:xfrm>
            <a:off x="3316833" y="1095247"/>
            <a:ext cx="2748930" cy="935345"/>
            <a:chOff x="701894" y="1347318"/>
            <a:chExt cx="2748930" cy="935345"/>
          </a:xfrm>
        </p:grpSpPr>
        <p:sp>
          <p:nvSpPr>
            <p:cNvPr id="78" name="Text Box 4"/>
            <p:cNvSpPr txBox="1">
              <a:spLocks noChangeArrowheads="1"/>
            </p:cNvSpPr>
            <p:nvPr/>
          </p:nvSpPr>
          <p:spPr bwMode="auto">
            <a:xfrm>
              <a:off x="1228878" y="1730532"/>
              <a:ext cx="2221946" cy="510770"/>
            </a:xfrm>
            <a:prstGeom prst="rect">
              <a:avLst/>
            </a:prstGeom>
            <a:solidFill>
              <a:srgbClr val="CCFF66"/>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lvl1pPr marL="342900" indent="-3429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just" eaLnBrk="1" hangingPunct="1"/>
              <a:r>
                <a:rPr lang="zh-CN" altLang="en-US" sz="1800" u="none">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被除数</a:t>
              </a:r>
              <a:r>
                <a:rPr lang="en-US" altLang="zh-CN" sz="1800" u="none">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u="none">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余数 </a:t>
              </a:r>
              <a:r>
                <a:rPr lang="en-US" altLang="zh-CN" sz="1800" u="none">
                  <a:solidFill>
                    <a:schemeClr val="tx1"/>
                  </a:solidFill>
                  <a:latin typeface="Times New Roman" panose="02020603050405020304" pitchFamily="18" charset="0"/>
                  <a:ea typeface="宋体" panose="02010600030101010101" pitchFamily="2" charset="-122"/>
                  <a:cs typeface="Times New Roman" panose="02020603050405020304" pitchFamily="18" charset="0"/>
                </a:rPr>
                <a:t>R</a:t>
              </a:r>
              <a:endParaRPr lang="zh-CN" altLang="en-US" sz="1800" u="none"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9" name="直接连接符 78"/>
            <p:cNvCxnSpPr/>
            <p:nvPr/>
          </p:nvCxnSpPr>
          <p:spPr>
            <a:xfrm flipH="1">
              <a:off x="825062" y="1985028"/>
              <a:ext cx="399411" cy="0"/>
            </a:xfrm>
            <a:prstGeom prst="lin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701894" y="1974886"/>
              <a:ext cx="543739" cy="307777"/>
            </a:xfrm>
            <a:prstGeom prst="rect">
              <a:avLst/>
            </a:prstGeom>
            <a:noFill/>
          </p:spPr>
          <p:txBody>
            <a:bodyPr wrap="none" rtlCol="0">
              <a:spAutoFit/>
            </a:bodyPr>
            <a:lstStyle/>
            <a:p>
              <a:r>
                <a:rPr lang="en-US" altLang="zh-CN"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矩形 80"/>
            <p:cNvSpPr/>
            <p:nvPr/>
          </p:nvSpPr>
          <p:spPr>
            <a:xfrm>
              <a:off x="2257336" y="1347318"/>
              <a:ext cx="704039" cy="369332"/>
            </a:xfrm>
            <a:prstGeom prst="rect">
              <a:avLst/>
            </a:prstGeom>
          </p:spPr>
          <p:txBody>
            <a:bodyPr wrap="none">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 Reg</a:t>
              </a:r>
              <a:r>
                <a:rPr lang="en-US" altLang="zh-CN" b="1" baseline="-25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b="1"/>
            </a:p>
          </p:txBody>
        </p:sp>
        <p:sp>
          <p:nvSpPr>
            <p:cNvPr id="82" name="等腰三角形 81"/>
            <p:cNvSpPr/>
            <p:nvPr/>
          </p:nvSpPr>
          <p:spPr>
            <a:xfrm rot="5400000">
              <a:off x="1100507" y="1877971"/>
              <a:ext cx="485365" cy="228622"/>
            </a:xfrm>
            <a:prstGeom prst="triangle">
              <a:avLst>
                <a:gd name="adj" fmla="val 5000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3" name="组合 82"/>
          <p:cNvGrpSpPr/>
          <p:nvPr/>
        </p:nvGrpSpPr>
        <p:grpSpPr>
          <a:xfrm>
            <a:off x="4369106" y="1897961"/>
            <a:ext cx="3861999" cy="708571"/>
            <a:chOff x="1754167" y="2150032"/>
            <a:chExt cx="3861999" cy="708571"/>
          </a:xfrm>
        </p:grpSpPr>
        <p:cxnSp>
          <p:nvCxnSpPr>
            <p:cNvPr id="84" name="直接箭头连接符 83"/>
            <p:cNvCxnSpPr/>
            <p:nvPr/>
          </p:nvCxnSpPr>
          <p:spPr>
            <a:xfrm flipV="1">
              <a:off x="2331064" y="2245291"/>
              <a:ext cx="0" cy="612087"/>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cxnSp>
          <p:nvCxnSpPr>
            <p:cNvPr id="85" name="直接箭头连接符 84"/>
            <p:cNvCxnSpPr/>
            <p:nvPr/>
          </p:nvCxnSpPr>
          <p:spPr>
            <a:xfrm flipV="1">
              <a:off x="4767339" y="2245288"/>
              <a:ext cx="0" cy="612089"/>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sp>
          <p:nvSpPr>
            <p:cNvPr id="86" name="矩形 85"/>
            <p:cNvSpPr/>
            <p:nvPr/>
          </p:nvSpPr>
          <p:spPr>
            <a:xfrm>
              <a:off x="1754167" y="2450893"/>
              <a:ext cx="579005" cy="338554"/>
            </a:xfrm>
            <a:prstGeom prst="rect">
              <a:avLst/>
            </a:prstGeom>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16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600" baseline="-25000"/>
            </a:p>
          </p:txBody>
        </p:sp>
        <p:sp>
          <p:nvSpPr>
            <p:cNvPr id="87" name="矩形 86"/>
            <p:cNvSpPr/>
            <p:nvPr/>
          </p:nvSpPr>
          <p:spPr>
            <a:xfrm>
              <a:off x="4195925" y="2520049"/>
              <a:ext cx="556563" cy="338554"/>
            </a:xfrm>
            <a:prstGeom prst="rect">
              <a:avLst/>
            </a:prstGeom>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16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600" baseline="-25000"/>
            </a:p>
          </p:txBody>
        </p:sp>
        <p:sp>
          <p:nvSpPr>
            <p:cNvPr id="88" name="矩形 87"/>
            <p:cNvSpPr/>
            <p:nvPr/>
          </p:nvSpPr>
          <p:spPr>
            <a:xfrm>
              <a:off x="2294400" y="2201957"/>
              <a:ext cx="579005" cy="338554"/>
            </a:xfrm>
            <a:prstGeom prst="rect">
              <a:avLst/>
            </a:prstGeom>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P</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new</a:t>
              </a:r>
              <a:endParaRPr lang="zh-CN" altLang="en-US" sz="1600" baseline="-25000"/>
            </a:p>
          </p:txBody>
        </p:sp>
        <p:sp>
          <p:nvSpPr>
            <p:cNvPr id="89" name="矩形 88"/>
            <p:cNvSpPr/>
            <p:nvPr/>
          </p:nvSpPr>
          <p:spPr>
            <a:xfrm>
              <a:off x="4695061" y="2150032"/>
              <a:ext cx="921105" cy="369332"/>
            </a:xfrm>
            <a:prstGeom prst="rect">
              <a:avLst/>
            </a:prstGeom>
          </p:spPr>
          <p:txBody>
            <a:bodyPr wrap="squar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en-US" altLang="zh-CN" b="1" i="1">
                  <a:latin typeface="Times New Roman" panose="02020603050405020304" pitchFamily="18" charset="0"/>
                  <a:ea typeface="宋体" panose="02010600030101010101" pitchFamily="2" charset="-122"/>
                  <a:cs typeface="Times New Roman" panose="02020603050405020304" pitchFamily="18" charset="0"/>
                </a:rPr>
                <a:t>Q</a:t>
              </a:r>
              <a:r>
                <a:rPr lang="en-US" altLang="zh-CN" sz="1200" i="1" baseline="-25000">
                  <a:latin typeface="Times New Roman" panose="02020603050405020304" pitchFamily="18" charset="0"/>
                  <a:ea typeface="宋体" panose="02010600030101010101" pitchFamily="2" charset="-122"/>
                  <a:cs typeface="Times New Roman" panose="02020603050405020304" pitchFamily="18" charset="0"/>
                </a:rPr>
                <a:t>new</a:t>
              </a:r>
              <a:endParaRPr lang="zh-CN" altLang="en-US" sz="1600" i="1" baseline="-25000"/>
            </a:p>
          </p:txBody>
        </p:sp>
        <p:cxnSp>
          <p:nvCxnSpPr>
            <p:cNvPr id="90" name="直接连接符 89"/>
            <p:cNvCxnSpPr/>
            <p:nvPr/>
          </p:nvCxnSpPr>
          <p:spPr>
            <a:xfrm>
              <a:off x="2283725" y="2608301"/>
              <a:ext cx="103939" cy="10393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713751" y="2654063"/>
              <a:ext cx="103939" cy="10393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92" name="组合 91"/>
          <p:cNvGrpSpPr/>
          <p:nvPr/>
        </p:nvGrpSpPr>
        <p:grpSpPr>
          <a:xfrm>
            <a:off x="3237742" y="1042002"/>
            <a:ext cx="1708261" cy="3980200"/>
            <a:chOff x="622803" y="1294073"/>
            <a:chExt cx="1708261" cy="3980200"/>
          </a:xfrm>
        </p:grpSpPr>
        <p:cxnSp>
          <p:nvCxnSpPr>
            <p:cNvPr id="93" name="直接连接符 92"/>
            <p:cNvCxnSpPr/>
            <p:nvPr/>
          </p:nvCxnSpPr>
          <p:spPr>
            <a:xfrm flipV="1">
              <a:off x="2331064" y="1348144"/>
              <a:ext cx="0" cy="371473"/>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33811" y="1348144"/>
              <a:ext cx="1697253" cy="0"/>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22803" y="1348144"/>
              <a:ext cx="0" cy="3924844"/>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624062" y="5272988"/>
              <a:ext cx="1014375" cy="1285"/>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643967" y="4612375"/>
              <a:ext cx="0" cy="649612"/>
            </a:xfrm>
            <a:prstGeom prst="line">
              <a:avLst/>
            </a:prstGeom>
            <a:noFill/>
            <a:ln w="19050" cap="sq">
              <a:solidFill>
                <a:schemeClr val="tx1"/>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1235254" y="4681047"/>
              <a:ext cx="409086" cy="369332"/>
            </a:xfrm>
            <a:prstGeom prst="rect">
              <a:avLst/>
            </a:prstGeom>
          </p:spPr>
          <p:txBody>
            <a:bodyPr wrap="none">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 R</a:t>
              </a:r>
              <a:endParaRPr lang="zh-CN" altLang="en-US" b="1" baseline="-25000"/>
            </a:p>
          </p:txBody>
        </p:sp>
        <p:sp>
          <p:nvSpPr>
            <p:cNvPr id="99" name="矩形 98"/>
            <p:cNvSpPr/>
            <p:nvPr/>
          </p:nvSpPr>
          <p:spPr>
            <a:xfrm>
              <a:off x="1145800" y="1325692"/>
              <a:ext cx="579005" cy="338554"/>
            </a:xfrm>
            <a:prstGeom prst="rect">
              <a:avLst/>
            </a:prstGeom>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16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600" baseline="-25000"/>
            </a:p>
          </p:txBody>
        </p:sp>
        <p:cxnSp>
          <p:nvCxnSpPr>
            <p:cNvPr id="100" name="直接连接符 99"/>
            <p:cNvCxnSpPr/>
            <p:nvPr/>
          </p:nvCxnSpPr>
          <p:spPr>
            <a:xfrm>
              <a:off x="1458407" y="1294073"/>
              <a:ext cx="103939" cy="10393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1" name="组合 100"/>
          <p:cNvGrpSpPr/>
          <p:nvPr/>
        </p:nvGrpSpPr>
        <p:grpSpPr>
          <a:xfrm>
            <a:off x="4334161" y="3044683"/>
            <a:ext cx="1160806" cy="575149"/>
            <a:chOff x="1719222" y="3296754"/>
            <a:chExt cx="1160806" cy="575149"/>
          </a:xfrm>
        </p:grpSpPr>
        <p:grpSp>
          <p:nvGrpSpPr>
            <p:cNvPr id="102" name="组合 101"/>
            <p:cNvGrpSpPr/>
            <p:nvPr/>
          </p:nvGrpSpPr>
          <p:grpSpPr>
            <a:xfrm>
              <a:off x="1719222" y="3296754"/>
              <a:ext cx="1160806" cy="575149"/>
              <a:chOff x="1719222" y="3296754"/>
              <a:chExt cx="1160806" cy="575149"/>
            </a:xfrm>
          </p:grpSpPr>
          <p:cxnSp>
            <p:nvCxnSpPr>
              <p:cNvPr id="104" name="直接箭头连接符 103"/>
              <p:cNvCxnSpPr/>
              <p:nvPr/>
            </p:nvCxnSpPr>
            <p:spPr>
              <a:xfrm flipV="1">
                <a:off x="2332062" y="3296754"/>
                <a:ext cx="0" cy="575149"/>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sp>
            <p:nvSpPr>
              <p:cNvPr id="105" name="矩形 104"/>
              <p:cNvSpPr/>
              <p:nvPr/>
            </p:nvSpPr>
            <p:spPr>
              <a:xfrm>
                <a:off x="2227284" y="3433785"/>
                <a:ext cx="652744" cy="369332"/>
              </a:xfrm>
              <a:prstGeom prst="rect">
                <a:avLst/>
              </a:prstGeom>
            </p:spPr>
            <p:txBody>
              <a:bodyPr wrap="none">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a:latin typeface="Times New Roman" panose="02020603050405020304" pitchFamily="18" charset="0"/>
                    <a:ea typeface="宋体" panose="02010600030101010101" pitchFamily="2" charset="-122"/>
                    <a:cs typeface="Times New Roman" panose="02020603050405020304" pitchFamily="18" charset="0"/>
                  </a:rPr>
                  <a:t>和数</a:t>
                </a:r>
                <a:endParaRPr lang="zh-CN" altLang="en-US" sz="1600" baseline="-25000"/>
              </a:p>
            </p:txBody>
          </p:sp>
          <p:sp>
            <p:nvSpPr>
              <p:cNvPr id="106" name="矩形 105"/>
              <p:cNvSpPr/>
              <p:nvPr/>
            </p:nvSpPr>
            <p:spPr>
              <a:xfrm>
                <a:off x="1719222" y="3443448"/>
                <a:ext cx="579005" cy="338554"/>
              </a:xfrm>
              <a:prstGeom prst="rect">
                <a:avLst/>
              </a:prstGeom>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16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600" baseline="-25000"/>
              </a:p>
            </p:txBody>
          </p:sp>
        </p:grpSp>
        <p:cxnSp>
          <p:nvCxnSpPr>
            <p:cNvPr id="103" name="直接连接符 102"/>
            <p:cNvCxnSpPr/>
            <p:nvPr/>
          </p:nvCxnSpPr>
          <p:spPr>
            <a:xfrm>
              <a:off x="2282090" y="3589238"/>
              <a:ext cx="103939" cy="10393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7877595" y="2756509"/>
            <a:ext cx="1323557" cy="547483"/>
            <a:chOff x="5262656" y="3008580"/>
            <a:chExt cx="1323557" cy="547483"/>
          </a:xfrm>
        </p:grpSpPr>
        <p:cxnSp>
          <p:nvCxnSpPr>
            <p:cNvPr id="109" name="直接连接符 108"/>
            <p:cNvCxnSpPr/>
            <p:nvPr/>
          </p:nvCxnSpPr>
          <p:spPr>
            <a:xfrm>
              <a:off x="5281231" y="3077445"/>
              <a:ext cx="1304982" cy="0"/>
            </a:xfrm>
            <a:prstGeom prst="line">
              <a:avLst/>
            </a:prstGeom>
            <a:noFill/>
            <a:ln w="19050" cap="sq">
              <a:solidFill>
                <a:schemeClr val="tx1"/>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5929339" y="3008580"/>
              <a:ext cx="579005" cy="338554"/>
            </a:xfrm>
            <a:prstGeom prst="rect">
              <a:avLst/>
            </a:prstGeom>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n+1</a:t>
              </a:r>
              <a:endParaRPr lang="zh-CN" altLang="en-US" sz="1600" baseline="-25000"/>
            </a:p>
          </p:txBody>
        </p:sp>
        <p:cxnSp>
          <p:nvCxnSpPr>
            <p:cNvPr id="112" name="直接连接符 111"/>
            <p:cNvCxnSpPr/>
            <p:nvPr/>
          </p:nvCxnSpPr>
          <p:spPr>
            <a:xfrm>
              <a:off x="5908682" y="3025475"/>
              <a:ext cx="103939" cy="10393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13" name="Text Box 45"/>
            <p:cNvSpPr txBox="1">
              <a:spLocks noChangeArrowheads="1"/>
            </p:cNvSpPr>
            <p:nvPr/>
          </p:nvSpPr>
          <p:spPr bwMode="auto">
            <a:xfrm>
              <a:off x="5262656" y="3169529"/>
              <a:ext cx="629692" cy="386534"/>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Q</a:t>
              </a:r>
              <a:endParaRPr lang="en-US" sz="2000" i="0" u="none" baseline="-250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14" name="组合 113"/>
          <p:cNvGrpSpPr/>
          <p:nvPr/>
        </p:nvGrpSpPr>
        <p:grpSpPr>
          <a:xfrm>
            <a:off x="4828709" y="4360304"/>
            <a:ext cx="1504579" cy="1460179"/>
            <a:chOff x="2213770" y="4612375"/>
            <a:chExt cx="1504579" cy="1460179"/>
          </a:xfrm>
        </p:grpSpPr>
        <p:sp>
          <p:nvSpPr>
            <p:cNvPr id="115" name="Text Box 45"/>
            <p:cNvSpPr txBox="1">
              <a:spLocks noChangeArrowheads="1"/>
            </p:cNvSpPr>
            <p:nvPr/>
          </p:nvSpPr>
          <p:spPr bwMode="auto">
            <a:xfrm>
              <a:off x="2213770" y="5686020"/>
              <a:ext cx="629692" cy="386534"/>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i="1">
                  <a:latin typeface="Times New Roman" panose="02020603050405020304" pitchFamily="18" charset="0"/>
                  <a:ea typeface="宋体" panose="02010600030101010101" pitchFamily="2" charset="-122"/>
                  <a:cs typeface="Times New Roman" panose="02020603050405020304" pitchFamily="18" charset="0"/>
                </a:rPr>
                <a:t>y</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aseline="-25000">
                  <a:latin typeface="Times New Roman" panose="02020603050405020304" pitchFamily="18" charset="0"/>
                  <a:ea typeface="宋体" panose="02010600030101010101" pitchFamily="2" charset="-122"/>
                  <a:cs typeface="Times New Roman" panose="02020603050405020304" pitchFamily="18" charset="0"/>
                </a:rPr>
                <a:t>补</a:t>
              </a:r>
              <a:endParaRPr lang="en-US" i="0" u="none" baseline="-250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9" name="Line 16"/>
            <p:cNvSpPr>
              <a:spLocks noChangeShapeType="1"/>
            </p:cNvSpPr>
            <p:nvPr/>
          </p:nvSpPr>
          <p:spPr bwMode="auto">
            <a:xfrm>
              <a:off x="2967582" y="4612375"/>
              <a:ext cx="0" cy="444311"/>
            </a:xfrm>
            <a:prstGeom prst="line">
              <a:avLst/>
            </a:prstGeom>
            <a:noFill/>
            <a:ln w="19050">
              <a:solidFill>
                <a:schemeClr val="tx1"/>
              </a:solidFill>
              <a:round/>
              <a:headEnd type="triangle" w="lg" len="lg"/>
            </a:ln>
            <a:extLst>
              <a:ext uri="{909E8E84-426E-40DD-AFC4-6F175D3DCCD1}">
                <a14:hiddenFill xmlns:a14="http://schemas.microsoft.com/office/drawing/2010/main">
                  <a:noFill/>
                </a14:hiddenFill>
              </a:ext>
            </a:extLst>
          </p:spPr>
          <p:txBody>
            <a:bodyPr/>
            <a:lstStyle/>
            <a:p>
              <a:endParaRPr lang="zh-CN" altLang="en-US" i="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21" name="组合 120"/>
            <p:cNvGrpSpPr/>
            <p:nvPr/>
          </p:nvGrpSpPr>
          <p:grpSpPr>
            <a:xfrm>
              <a:off x="2523189" y="5056684"/>
              <a:ext cx="856808" cy="889604"/>
              <a:chOff x="3423711" y="4575491"/>
              <a:chExt cx="737651" cy="765886"/>
            </a:xfrm>
            <a:noFill/>
          </p:grpSpPr>
          <p:sp>
            <p:nvSpPr>
              <p:cNvPr id="138" name="Line 21"/>
              <p:cNvSpPr>
                <a:spLocks noChangeShapeType="1"/>
              </p:cNvSpPr>
              <p:nvPr/>
            </p:nvSpPr>
            <p:spPr bwMode="auto">
              <a:xfrm>
                <a:off x="3636750" y="4953427"/>
                <a:ext cx="0" cy="387950"/>
              </a:xfrm>
              <a:prstGeom prst="line">
                <a:avLst/>
              </a:prstGeom>
              <a:grpFill/>
              <a:ln w="19050">
                <a:solidFill>
                  <a:schemeClr val="tx1"/>
                </a:solidFill>
                <a:round/>
                <a:headEnd type="none" w="lg" len="lg"/>
              </a:ln>
            </p:spPr>
            <p:txBody>
              <a:bodyPr/>
              <a:lstStyle/>
              <a:p>
                <a:endParaRPr lang="zh-CN" altLang="en-US" i="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9" name="梯形 138"/>
              <p:cNvSpPr/>
              <p:nvPr/>
            </p:nvSpPr>
            <p:spPr>
              <a:xfrm>
                <a:off x="3423711" y="4575491"/>
                <a:ext cx="737651" cy="377936"/>
              </a:xfrm>
              <a:prstGeom prst="trapezoid">
                <a:avLst>
                  <a:gd name="adj" fmla="val 41881"/>
                </a:avLst>
              </a:prstGeom>
              <a:solidFill>
                <a:srgbClr val="FFFF00"/>
              </a:solidFill>
              <a:ln w="9525" cmpd="sng">
                <a:solidFill>
                  <a:schemeClr val="tx1"/>
                </a:solidFill>
                <a:miter lim="800000"/>
              </a:ln>
              <a:effectLst/>
            </p:spPr>
            <p:txBody>
              <a:bodyPr wrap="none" anchor="ctr"/>
              <a:lstStyle/>
              <a:p>
                <a:pPr marL="342900" indent="-342900" algn="ctr">
                  <a:lnSpc>
                    <a:spcPct val="80000"/>
                  </a:lnSpc>
                  <a:spcBef>
                    <a:spcPct val="20000"/>
                  </a:spcBef>
                  <a:buClr>
                    <a:schemeClr val="hlink"/>
                  </a:buClr>
                  <a:buSzPct val="65000"/>
                  <a:buFont typeface="Wingdings" panose="05000000000000000000" pitchFamily="2" charset="2"/>
                  <a:buNone/>
                </a:pPr>
                <a:endParaRPr lang="zh-CN" altLang="en-US" sz="1400" b="1" i="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 name="Line 21"/>
              <p:cNvSpPr>
                <a:spLocks noChangeShapeType="1"/>
              </p:cNvSpPr>
              <p:nvPr/>
            </p:nvSpPr>
            <p:spPr bwMode="auto">
              <a:xfrm>
                <a:off x="3944901" y="4953427"/>
                <a:ext cx="0" cy="387950"/>
              </a:xfrm>
              <a:prstGeom prst="line">
                <a:avLst/>
              </a:prstGeom>
              <a:grpFill/>
              <a:ln w="19050">
                <a:solidFill>
                  <a:schemeClr val="tx1"/>
                </a:solidFill>
                <a:round/>
                <a:headEnd type="none" w="lg" len="lg"/>
              </a:ln>
            </p:spPr>
            <p:txBody>
              <a:bodyPr/>
              <a:lstStyle/>
              <a:p>
                <a:endParaRPr lang="zh-CN" altLang="en-US" i="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25" name="矩形 124"/>
            <p:cNvSpPr/>
            <p:nvPr/>
          </p:nvSpPr>
          <p:spPr>
            <a:xfrm>
              <a:off x="2642103" y="5124718"/>
              <a:ext cx="614271" cy="264688"/>
            </a:xfrm>
            <a:prstGeom prst="rect">
              <a:avLst/>
            </a:prstGeom>
          </p:spPr>
          <p:txBody>
            <a:bodyPr wrap="none">
              <a:spAutoFit/>
            </a:bodyPr>
            <a:lstStyle/>
            <a:p>
              <a:pPr marL="342900" indent="-342900" algn="ctr">
                <a:lnSpc>
                  <a:spcPct val="80000"/>
                </a:lnSpc>
                <a:spcBef>
                  <a:spcPct val="20000"/>
                </a:spcBef>
                <a:buClr>
                  <a:schemeClr val="hlink"/>
                </a:buClr>
                <a:buSzPct val="65000"/>
                <a:buFont typeface="Wingdings" panose="05000000000000000000" pitchFamily="2" charset="2"/>
                <a:buNone/>
              </a:pPr>
              <a:r>
                <a:rPr lang="en-US" altLang="zh-CN" sz="1400" b="1">
                  <a:latin typeface="Times New Roman" panose="02020603050405020304" pitchFamily="18" charset="0"/>
                  <a:ea typeface="宋体" panose="02010600030101010101" pitchFamily="2" charset="-122"/>
                  <a:cs typeface="Times New Roman" panose="02020603050405020304" pitchFamily="18" charset="0"/>
                </a:rPr>
                <a:t>MUX</a:t>
              </a:r>
              <a:endParaRPr lang="zh-CN" altLang="en-US" sz="1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Text Box 45"/>
            <p:cNvSpPr txBox="1">
              <a:spLocks noChangeArrowheads="1"/>
            </p:cNvSpPr>
            <p:nvPr/>
          </p:nvSpPr>
          <p:spPr bwMode="auto">
            <a:xfrm>
              <a:off x="2654533" y="5363907"/>
              <a:ext cx="238543" cy="231733"/>
            </a:xfrm>
            <a:prstGeom prst="rect">
              <a:avLst/>
            </a:prstGeom>
            <a:no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en-US" altLang="zh-CN" sz="1200" i="0" dirty="0">
                  <a:latin typeface="Times New Roman" panose="02020603050405020304" pitchFamily="18" charset="0"/>
                  <a:ea typeface="宋体" panose="02010600030101010101" pitchFamily="2" charset="-122"/>
                  <a:cs typeface="Times New Roman" panose="02020603050405020304" pitchFamily="18" charset="0"/>
                </a:rPr>
                <a:t>0</a:t>
              </a:r>
              <a:endParaRPr lang="en-US" sz="1200"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4" name="Text Box 45"/>
            <p:cNvSpPr txBox="1">
              <a:spLocks noChangeArrowheads="1"/>
            </p:cNvSpPr>
            <p:nvPr/>
          </p:nvSpPr>
          <p:spPr bwMode="auto">
            <a:xfrm>
              <a:off x="3009185" y="5363907"/>
              <a:ext cx="238543" cy="231733"/>
            </a:xfrm>
            <a:prstGeom prst="rect">
              <a:avLst/>
            </a:prstGeom>
            <a:noFill/>
            <a:ln w="9525">
              <a:noFill/>
              <a:miter lim="800000"/>
            </a:ln>
          </p:spPr>
          <p:txBody>
            <a:bodyPr lIns="0" tIns="0" rIns="0" bIns="0"/>
            <a:lstStyle/>
            <a:p>
              <a:pPr marL="342900" indent="-342900" algn="ctr" eaLnBrk="1" hangingPunct="1">
                <a:lnSpc>
                  <a:spcPct val="80000"/>
                </a:lnSpc>
                <a:spcBef>
                  <a:spcPct val="20000"/>
                </a:spcBef>
                <a:buClr>
                  <a:schemeClr val="hlink"/>
                </a:buClr>
                <a:buSzPct val="65000"/>
                <a:buFont typeface="Wingdings" panose="05000000000000000000" pitchFamily="2" charset="2"/>
                <a:buNone/>
                <a:defRPr/>
              </a:pPr>
              <a:r>
                <a:rPr lang="en-US" altLang="zh-CN" sz="1200" i="0">
                  <a:latin typeface="Times New Roman" panose="02020603050405020304" pitchFamily="18" charset="0"/>
                  <a:ea typeface="宋体" panose="02010600030101010101" pitchFamily="2" charset="-122"/>
                  <a:cs typeface="Times New Roman" panose="02020603050405020304" pitchFamily="18" charset="0"/>
                </a:rPr>
                <a:t>1</a:t>
              </a:r>
              <a:endParaRPr lang="en-US" sz="1200" i="0" u="none"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5" name="Text Box 45"/>
            <p:cNvSpPr txBox="1">
              <a:spLocks noChangeArrowheads="1"/>
            </p:cNvSpPr>
            <p:nvPr/>
          </p:nvSpPr>
          <p:spPr bwMode="auto">
            <a:xfrm>
              <a:off x="3088657" y="5686020"/>
              <a:ext cx="629692" cy="386534"/>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i="1">
                  <a:latin typeface="Times New Roman" panose="02020603050405020304" pitchFamily="18" charset="0"/>
                  <a:ea typeface="宋体" panose="02010600030101010101" pitchFamily="2" charset="-122"/>
                  <a:cs typeface="Times New Roman" panose="02020603050405020304" pitchFamily="18" charset="0"/>
                </a:rPr>
                <a:t>y</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aseline="-25000">
                  <a:latin typeface="Times New Roman" panose="02020603050405020304" pitchFamily="18" charset="0"/>
                  <a:ea typeface="宋体" panose="02010600030101010101" pitchFamily="2" charset="-122"/>
                  <a:cs typeface="Times New Roman" panose="02020603050405020304" pitchFamily="18" charset="0"/>
                </a:rPr>
                <a:t>反</a:t>
              </a:r>
              <a:endParaRPr lang="en-US" i="0" u="none" baseline="-250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42" name="组合 141"/>
          <p:cNvGrpSpPr/>
          <p:nvPr/>
        </p:nvGrpSpPr>
        <p:grpSpPr>
          <a:xfrm>
            <a:off x="5803349" y="3561609"/>
            <a:ext cx="3397803" cy="422118"/>
            <a:chOff x="3188410" y="3813680"/>
            <a:chExt cx="3397803" cy="422118"/>
          </a:xfrm>
        </p:grpSpPr>
        <p:cxnSp>
          <p:nvCxnSpPr>
            <p:cNvPr id="157" name="直接连接符 156"/>
            <p:cNvCxnSpPr/>
            <p:nvPr/>
          </p:nvCxnSpPr>
          <p:spPr>
            <a:xfrm>
              <a:off x="3188410" y="4177787"/>
              <a:ext cx="3397803" cy="0"/>
            </a:xfrm>
            <a:prstGeom prst="line">
              <a:avLst/>
            </a:prstGeom>
            <a:noFill/>
            <a:ln w="19050" cap="sq">
              <a:solidFill>
                <a:schemeClr val="tx1"/>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160" name="矩形 159"/>
            <p:cNvSpPr/>
            <p:nvPr/>
          </p:nvSpPr>
          <p:spPr>
            <a:xfrm>
              <a:off x="3266933" y="3813680"/>
              <a:ext cx="691154" cy="369332"/>
            </a:xfrm>
            <a:prstGeom prst="rect">
              <a:avLst/>
            </a:prstGeom>
          </p:spPr>
          <p:txBody>
            <a:bodyPr wrap="square">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a:latin typeface="Times New Roman" panose="02020603050405020304" pitchFamily="18" charset="0"/>
                  <a:ea typeface="宋体" panose="02010600030101010101" pitchFamily="2" charset="-122"/>
                  <a:cs typeface="Times New Roman" panose="02020603050405020304" pitchFamily="18" charset="0"/>
                </a:rPr>
                <a:t>Q</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baseline="-25000"/>
            </a:p>
          </p:txBody>
        </p:sp>
        <p:sp>
          <p:nvSpPr>
            <p:cNvPr id="163" name="矩形 162"/>
            <p:cNvSpPr/>
            <p:nvPr/>
          </p:nvSpPr>
          <p:spPr>
            <a:xfrm>
              <a:off x="4881550" y="3884055"/>
              <a:ext cx="338554" cy="338554"/>
            </a:xfrm>
            <a:prstGeom prst="rect">
              <a:avLst/>
            </a:prstGeom>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1</a:t>
              </a:r>
              <a:endParaRPr lang="zh-CN" altLang="en-US" sz="1600" baseline="-25000"/>
            </a:p>
          </p:txBody>
        </p:sp>
        <p:cxnSp>
          <p:nvCxnSpPr>
            <p:cNvPr id="173" name="直接连接符 172"/>
            <p:cNvCxnSpPr/>
            <p:nvPr/>
          </p:nvCxnSpPr>
          <p:spPr>
            <a:xfrm>
              <a:off x="4960916" y="4131859"/>
              <a:ext cx="103939" cy="10393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74" name="组合 173"/>
          <p:cNvGrpSpPr/>
          <p:nvPr/>
        </p:nvGrpSpPr>
        <p:grpSpPr>
          <a:xfrm>
            <a:off x="3446850" y="2444961"/>
            <a:ext cx="921536" cy="1483975"/>
            <a:chOff x="831911" y="2697032"/>
            <a:chExt cx="921536" cy="1483975"/>
          </a:xfrm>
        </p:grpSpPr>
        <p:sp>
          <p:nvSpPr>
            <p:cNvPr id="175" name="矩形 174"/>
            <p:cNvSpPr/>
            <p:nvPr/>
          </p:nvSpPr>
          <p:spPr>
            <a:xfrm>
              <a:off x="831911" y="3411417"/>
              <a:ext cx="370899" cy="338554"/>
            </a:xfrm>
            <a:prstGeom prst="rect">
              <a:avLst/>
            </a:prstGeom>
          </p:spPr>
          <p:txBody>
            <a:bodyPr wrap="squar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1</a:t>
              </a:r>
              <a:endParaRPr lang="zh-CN" altLang="en-US" sz="1600" baseline="-25000"/>
            </a:p>
          </p:txBody>
        </p:sp>
        <p:grpSp>
          <p:nvGrpSpPr>
            <p:cNvPr id="176" name="组合 175"/>
            <p:cNvGrpSpPr/>
            <p:nvPr/>
          </p:nvGrpSpPr>
          <p:grpSpPr>
            <a:xfrm>
              <a:off x="970894" y="2697032"/>
              <a:ext cx="782553" cy="1483975"/>
              <a:chOff x="970894" y="2697032"/>
              <a:chExt cx="782553" cy="1483975"/>
            </a:xfrm>
          </p:grpSpPr>
          <p:cxnSp>
            <p:nvCxnSpPr>
              <p:cNvPr id="177" name="直接连接符 176"/>
              <p:cNvCxnSpPr/>
              <p:nvPr/>
            </p:nvCxnSpPr>
            <p:spPr>
              <a:xfrm>
                <a:off x="1136287" y="3552060"/>
                <a:ext cx="103939" cy="10393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188711" y="3072433"/>
                <a:ext cx="564736" cy="1"/>
              </a:xfrm>
              <a:prstGeom prst="line">
                <a:avLst/>
              </a:prstGeom>
              <a:noFill/>
              <a:ln w="19050" cap="sq">
                <a:solidFill>
                  <a:schemeClr val="tx1"/>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186852" y="3077445"/>
                <a:ext cx="0" cy="1100342"/>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1186855" y="4181007"/>
                <a:ext cx="295582" cy="0"/>
              </a:xfrm>
              <a:prstGeom prst="line">
                <a:avLst/>
              </a:prstGeom>
              <a:noFill/>
              <a:ln w="19050" cap="sq">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970894" y="2697032"/>
                <a:ext cx="548548" cy="338554"/>
              </a:xfrm>
              <a:prstGeom prst="rect">
                <a:avLst/>
              </a:prstGeom>
              <a:effectLst/>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600"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out</a:t>
                </a:r>
                <a:endParaRPr lang="zh-CN" altLang="en-US" sz="1600" baseline="-25000" dirty="0">
                  <a:solidFill>
                    <a:srgbClr val="C00000"/>
                  </a:solidFill>
                </a:endParaRPr>
              </a:p>
            </p:txBody>
          </p:sp>
        </p:grpSp>
      </p:grpSp>
      <p:grpSp>
        <p:nvGrpSpPr>
          <p:cNvPr id="182" name="组合 181"/>
          <p:cNvGrpSpPr/>
          <p:nvPr/>
        </p:nvGrpSpPr>
        <p:grpSpPr>
          <a:xfrm>
            <a:off x="3841152" y="3619831"/>
            <a:ext cx="2197974" cy="738627"/>
            <a:chOff x="1226213" y="3871902"/>
            <a:chExt cx="2197974" cy="738627"/>
          </a:xfrm>
        </p:grpSpPr>
        <p:sp>
          <p:nvSpPr>
            <p:cNvPr id="183" name="任意多边形 182"/>
            <p:cNvSpPr/>
            <p:nvPr/>
          </p:nvSpPr>
          <p:spPr>
            <a:xfrm>
              <a:off x="1226213" y="3871902"/>
              <a:ext cx="2197974" cy="738627"/>
            </a:xfrm>
            <a:custGeom>
              <a:avLst/>
              <a:gdLst>
                <a:gd name="connsiteX0" fmla="*/ 0 w 1892300"/>
                <a:gd name="connsiteY0" fmla="*/ 800100 h 800100"/>
                <a:gd name="connsiteX1" fmla="*/ 387350 w 1892300"/>
                <a:gd name="connsiteY1" fmla="*/ 0 h 800100"/>
                <a:gd name="connsiteX2" fmla="*/ 1520825 w 1892300"/>
                <a:gd name="connsiteY2" fmla="*/ 0 h 800100"/>
                <a:gd name="connsiteX3" fmla="*/ 1892300 w 1892300"/>
                <a:gd name="connsiteY3" fmla="*/ 800100 h 800100"/>
                <a:gd name="connsiteX4" fmla="*/ 1035050 w 1892300"/>
                <a:gd name="connsiteY4" fmla="*/ 800100 h 800100"/>
                <a:gd name="connsiteX5" fmla="*/ 933450 w 1892300"/>
                <a:gd name="connsiteY5" fmla="*/ 600075 h 800100"/>
                <a:gd name="connsiteX6" fmla="*/ 828675 w 1892300"/>
                <a:gd name="connsiteY6" fmla="*/ 800100 h 800100"/>
                <a:gd name="connsiteX7" fmla="*/ 0 w 1892300"/>
                <a:gd name="connsiteY7" fmla="*/ 8001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300" h="800100">
                  <a:moveTo>
                    <a:pt x="0" y="800100"/>
                  </a:moveTo>
                  <a:lnTo>
                    <a:pt x="387350" y="0"/>
                  </a:lnTo>
                  <a:lnTo>
                    <a:pt x="1520825" y="0"/>
                  </a:lnTo>
                  <a:lnTo>
                    <a:pt x="1892300" y="800100"/>
                  </a:lnTo>
                  <a:lnTo>
                    <a:pt x="1035050" y="800100"/>
                  </a:lnTo>
                  <a:lnTo>
                    <a:pt x="933450" y="600075"/>
                  </a:lnTo>
                  <a:lnTo>
                    <a:pt x="828675" y="800100"/>
                  </a:lnTo>
                  <a:lnTo>
                    <a:pt x="0" y="800100"/>
                  </a:lnTo>
                  <a:close/>
                </a:path>
              </a:pathLst>
            </a:custGeom>
            <a:solidFill>
              <a:srgbClr val="FF66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 name="矩形 183"/>
            <p:cNvSpPr/>
            <p:nvPr/>
          </p:nvSpPr>
          <p:spPr>
            <a:xfrm>
              <a:off x="1876045" y="3981166"/>
              <a:ext cx="877163" cy="369332"/>
            </a:xfrm>
            <a:prstGeom prst="rect">
              <a:avLst/>
            </a:prstGeom>
          </p:spPr>
          <p:txBody>
            <a:bodyPr wrap="none">
              <a:spAutoFit/>
            </a:bodyPr>
            <a:lstStyle/>
            <a:p>
              <a:r>
                <a:rPr lang="zh-CN" altLang="en-US"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加法器</a:t>
              </a:r>
              <a:endParaRPr lang="zh-CN" altLang="en-US" b="1" baseline="-25000">
                <a:solidFill>
                  <a:schemeClr val="bg1"/>
                </a:solidFill>
                <a:latin typeface="微软雅黑" panose="020B0503020204020204" pitchFamily="34" charset="-122"/>
                <a:ea typeface="微软雅黑" panose="020B0503020204020204" pitchFamily="34" charset="-122"/>
              </a:endParaRPr>
            </a:p>
          </p:txBody>
        </p:sp>
        <p:sp>
          <p:nvSpPr>
            <p:cNvPr id="185" name="矩形 184"/>
            <p:cNvSpPr/>
            <p:nvPr/>
          </p:nvSpPr>
          <p:spPr>
            <a:xfrm>
              <a:off x="2750032" y="4005744"/>
              <a:ext cx="503664" cy="369332"/>
            </a:xfrm>
            <a:prstGeom prst="rect">
              <a:avLst/>
            </a:prstGeom>
          </p:spPr>
          <p:txBody>
            <a:bodyPr wrap="none">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600" b="1" baseline="-25000">
                  <a:solidFill>
                    <a:schemeClr val="bg1"/>
                  </a:solidFill>
                  <a:latin typeface="Times New Roman" panose="02020603050405020304" pitchFamily="18" charset="0"/>
                  <a:ea typeface="宋体" panose="02010600030101010101" pitchFamily="2" charset="-122"/>
                  <a:cs typeface="Times New Roman" panose="02020603050405020304" pitchFamily="18" charset="0"/>
                </a:rPr>
                <a:t>in</a:t>
              </a:r>
              <a:endParaRPr lang="zh-CN" altLang="en-US" sz="1600" b="1" baseline="-25000">
                <a:solidFill>
                  <a:schemeClr val="bg1"/>
                </a:solidFill>
              </a:endParaRPr>
            </a:p>
          </p:txBody>
        </p:sp>
        <p:sp>
          <p:nvSpPr>
            <p:cNvPr id="186" name="矩形 185"/>
            <p:cNvSpPr/>
            <p:nvPr/>
          </p:nvSpPr>
          <p:spPr>
            <a:xfrm>
              <a:off x="1379481" y="4004234"/>
              <a:ext cx="389850" cy="369332"/>
            </a:xfrm>
            <a:prstGeom prst="rect">
              <a:avLst/>
            </a:prstGeom>
            <a:effectLst/>
          </p:spPr>
          <p:txBody>
            <a:bodyPr wrap="none">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C</a:t>
              </a:r>
              <a:endParaRPr lang="zh-CN" altLang="en-US" sz="1600" b="1" baseline="-25000">
                <a:solidFill>
                  <a:schemeClr val="bg1"/>
                </a:solidFill>
              </a:endParaRPr>
            </a:p>
          </p:txBody>
        </p:sp>
      </p:grpSp>
      <p:grpSp>
        <p:nvGrpSpPr>
          <p:cNvPr id="187" name="组合 186"/>
          <p:cNvGrpSpPr/>
          <p:nvPr/>
        </p:nvGrpSpPr>
        <p:grpSpPr>
          <a:xfrm>
            <a:off x="5907169" y="1048242"/>
            <a:ext cx="3316091" cy="4210073"/>
            <a:chOff x="3292230" y="1300313"/>
            <a:chExt cx="3316091" cy="4210073"/>
          </a:xfrm>
        </p:grpSpPr>
        <p:grpSp>
          <p:nvGrpSpPr>
            <p:cNvPr id="188" name="组合 187"/>
            <p:cNvGrpSpPr/>
            <p:nvPr/>
          </p:nvGrpSpPr>
          <p:grpSpPr>
            <a:xfrm>
              <a:off x="3292230" y="1300313"/>
              <a:ext cx="3316091" cy="4210073"/>
              <a:chOff x="3292230" y="1300313"/>
              <a:chExt cx="3316091" cy="4210073"/>
            </a:xfrm>
          </p:grpSpPr>
          <p:cxnSp>
            <p:nvCxnSpPr>
              <p:cNvPr id="190" name="直接连接符 189"/>
              <p:cNvCxnSpPr/>
              <p:nvPr/>
            </p:nvCxnSpPr>
            <p:spPr>
              <a:xfrm>
                <a:off x="5192493" y="1352822"/>
                <a:ext cx="1393720" cy="0"/>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6608321" y="1354537"/>
                <a:ext cx="0" cy="3884435"/>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3292230" y="5237258"/>
                <a:ext cx="3293983" cy="0"/>
              </a:xfrm>
              <a:prstGeom prst="line">
                <a:avLst/>
              </a:prstGeom>
              <a:noFill/>
              <a:ln w="19050" cap="sq">
                <a:solidFill>
                  <a:schemeClr val="tx1"/>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193" name="矩形 192"/>
              <p:cNvSpPr/>
              <p:nvPr/>
            </p:nvSpPr>
            <p:spPr>
              <a:xfrm>
                <a:off x="5627712" y="1329816"/>
                <a:ext cx="579005" cy="338554"/>
              </a:xfrm>
              <a:prstGeom prst="rect">
                <a:avLst/>
              </a:prstGeom>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n+1</a:t>
                </a:r>
                <a:endParaRPr lang="zh-CN" altLang="en-US" sz="1600" i="1" baseline="-25000"/>
              </a:p>
            </p:txBody>
          </p:sp>
          <p:cxnSp>
            <p:nvCxnSpPr>
              <p:cNvPr id="194" name="直接连接符 193"/>
              <p:cNvCxnSpPr/>
              <p:nvPr/>
            </p:nvCxnSpPr>
            <p:spPr>
              <a:xfrm>
                <a:off x="5887459" y="1300313"/>
                <a:ext cx="103939" cy="10393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95" name="矩形 194"/>
              <p:cNvSpPr/>
              <p:nvPr/>
            </p:nvSpPr>
            <p:spPr>
              <a:xfrm>
                <a:off x="3314347" y="5141054"/>
                <a:ext cx="691154" cy="369332"/>
              </a:xfrm>
              <a:prstGeom prst="rect">
                <a:avLst/>
              </a:prstGeom>
            </p:spPr>
            <p:txBody>
              <a:bodyPr wrap="square">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a:latin typeface="Times New Roman" panose="02020603050405020304" pitchFamily="18" charset="0"/>
                    <a:ea typeface="宋体" panose="02010600030101010101" pitchFamily="2" charset="-122"/>
                    <a:cs typeface="Times New Roman" panose="02020603050405020304" pitchFamily="18" charset="0"/>
                  </a:rPr>
                  <a:t>Q</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baseline="-25000"/>
              </a:p>
            </p:txBody>
          </p:sp>
          <p:sp>
            <p:nvSpPr>
              <p:cNvPr id="196" name="矩形 195"/>
              <p:cNvSpPr/>
              <p:nvPr/>
            </p:nvSpPr>
            <p:spPr>
              <a:xfrm>
                <a:off x="4858347" y="4943429"/>
                <a:ext cx="338554" cy="338554"/>
              </a:xfrm>
              <a:prstGeom prst="rect">
                <a:avLst/>
              </a:prstGeom>
            </p:spPr>
            <p:txBody>
              <a:bodyPr wrap="non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 1</a:t>
                </a:r>
                <a:endParaRPr lang="zh-CN" altLang="en-US" sz="1600" baseline="-25000"/>
              </a:p>
            </p:txBody>
          </p:sp>
          <p:cxnSp>
            <p:nvCxnSpPr>
              <p:cNvPr id="197" name="直接连接符 196"/>
              <p:cNvCxnSpPr/>
              <p:nvPr/>
            </p:nvCxnSpPr>
            <p:spPr>
              <a:xfrm>
                <a:off x="4937713" y="5191233"/>
                <a:ext cx="103939" cy="10393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cxnSp>
          <p:nvCxnSpPr>
            <p:cNvPr id="189" name="直接连接符 188"/>
            <p:cNvCxnSpPr/>
            <p:nvPr/>
          </p:nvCxnSpPr>
          <p:spPr>
            <a:xfrm flipV="1">
              <a:off x="5192493" y="1352822"/>
              <a:ext cx="0" cy="366794"/>
            </a:xfrm>
            <a:prstGeom prst="line">
              <a:avLst/>
            </a:prstGeom>
            <a:noFill/>
            <a:ln w="19050" cap="sq">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left)">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wipe(down)">
                                      <p:cBhvr>
                                        <p:cTn id="22" dur="500"/>
                                        <p:tgtEl>
                                          <p:spTgt spid="1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wipe(up)">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down)">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wipe(up)">
                                      <p:cBhvr>
                                        <p:cTn id="37" dur="500"/>
                                        <p:tgtEl>
                                          <p:spTgt spid="18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42"/>
                                        </p:tgtEl>
                                        <p:attrNameLst>
                                          <p:attrName>style.visibility</p:attrName>
                                        </p:attrNameLst>
                                      </p:cBhvr>
                                      <p:to>
                                        <p:strVal val="visible"/>
                                      </p:to>
                                    </p:set>
                                    <p:animEffect transition="in" filter="wipe(right)">
                                      <p:cBhvr>
                                        <p:cTn id="42" dur="500"/>
                                        <p:tgtEl>
                                          <p:spTgt spid="14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wipe(down)">
                                      <p:cBhvr>
                                        <p:cTn id="47" dur="500"/>
                                        <p:tgtEl>
                                          <p:spTgt spid="1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74"/>
                                        </p:tgtEl>
                                        <p:attrNameLst>
                                          <p:attrName>style.visibility</p:attrName>
                                        </p:attrNameLst>
                                      </p:cBhvr>
                                      <p:to>
                                        <p:strVal val="visible"/>
                                      </p:to>
                                    </p:set>
                                    <p:animEffect transition="in" filter="wipe(down)">
                                      <p:cBhvr>
                                        <p:cTn id="57" dur="500"/>
                                        <p:tgtEl>
                                          <p:spTgt spid="17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righ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left)">
                                      <p:cBhvr>
                                        <p:cTn id="67" dur="5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wipe(right)">
                                      <p:cBhvr>
                                        <p:cTn id="7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347" y="371914"/>
            <a:ext cx="10515600" cy="617641"/>
          </a:xfrm>
        </p:spPr>
        <p:txBody>
          <a:bodyPr/>
          <a:lstStyle/>
          <a:p>
            <a:r>
              <a:rPr lang="zh-CN" altLang="zh-CN" dirty="0"/>
              <a:t>例子</a:t>
            </a:r>
            <a:endParaRPr lang="zh-CN" altLang="en-US" dirty="0"/>
          </a:p>
        </p:txBody>
      </p:sp>
      <p:grpSp>
        <p:nvGrpSpPr>
          <p:cNvPr id="24" name="组合 23"/>
          <p:cNvGrpSpPr/>
          <p:nvPr/>
        </p:nvGrpSpPr>
        <p:grpSpPr>
          <a:xfrm>
            <a:off x="1240532" y="2281872"/>
            <a:ext cx="4116387" cy="387692"/>
            <a:chOff x="1240532" y="2281872"/>
            <a:chExt cx="4116387" cy="387692"/>
          </a:xfrm>
        </p:grpSpPr>
        <p:grpSp>
          <p:nvGrpSpPr>
            <p:cNvPr id="44" name="Group 10"/>
            <p:cNvGrpSpPr/>
            <p:nvPr/>
          </p:nvGrpSpPr>
          <p:grpSpPr bwMode="auto">
            <a:xfrm>
              <a:off x="1240532" y="2281873"/>
              <a:ext cx="1917700" cy="377134"/>
              <a:chOff x="0" y="0"/>
              <a:chExt cx="1208" cy="272"/>
            </a:xfrm>
          </p:grpSpPr>
          <p:sp>
            <p:nvSpPr>
              <p:cNvPr id="46"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FFFF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47"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48"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49"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0"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1"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52" name="Group 10"/>
            <p:cNvGrpSpPr/>
            <p:nvPr/>
          </p:nvGrpSpPr>
          <p:grpSpPr bwMode="auto">
            <a:xfrm>
              <a:off x="3439219" y="2281872"/>
              <a:ext cx="1917700" cy="387692"/>
              <a:chOff x="0" y="0"/>
              <a:chExt cx="1208" cy="272"/>
            </a:xfrm>
            <a:solidFill>
              <a:schemeClr val="accent1">
                <a:lumMod val="20000"/>
                <a:lumOff val="80000"/>
              </a:schemeClr>
            </a:solidFill>
          </p:grpSpPr>
          <p:sp>
            <p:nvSpPr>
              <p:cNvPr id="53" name="Rectangle 11"/>
              <p:cNvSpPr>
                <a:spLocks noChangeArrowheads="1"/>
              </p:cNvSpPr>
              <p:nvPr/>
            </p:nvSpPr>
            <p:spPr bwMode="auto">
              <a:xfrm>
                <a:off x="0"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4" name="Rectangle 12"/>
              <p:cNvSpPr>
                <a:spLocks noChangeArrowheads="1"/>
              </p:cNvSpPr>
              <p:nvPr/>
            </p:nvSpPr>
            <p:spPr bwMode="auto">
              <a:xfrm>
                <a:off x="201"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5" name="Rectangle 13"/>
              <p:cNvSpPr>
                <a:spLocks noChangeArrowheads="1"/>
              </p:cNvSpPr>
              <p:nvPr/>
            </p:nvSpPr>
            <p:spPr bwMode="auto">
              <a:xfrm>
                <a:off x="403" y="0"/>
                <a:ext cx="201"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6" name="Rectangle 14"/>
              <p:cNvSpPr>
                <a:spLocks noChangeArrowheads="1"/>
              </p:cNvSpPr>
              <p:nvPr/>
            </p:nvSpPr>
            <p:spPr bwMode="auto">
              <a:xfrm>
                <a:off x="603"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7" name="Rectangle 15"/>
              <p:cNvSpPr>
                <a:spLocks noChangeArrowheads="1"/>
              </p:cNvSpPr>
              <p:nvPr/>
            </p:nvSpPr>
            <p:spPr bwMode="auto">
              <a:xfrm>
                <a:off x="805"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58" name="Rectangle 16"/>
              <p:cNvSpPr>
                <a:spLocks noChangeArrowheads="1"/>
              </p:cNvSpPr>
              <p:nvPr/>
            </p:nvSpPr>
            <p:spPr bwMode="auto">
              <a:xfrm>
                <a:off x="1006"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grpSp>
        <p:nvGrpSpPr>
          <p:cNvPr id="23" name="组合 22"/>
          <p:cNvGrpSpPr/>
          <p:nvPr/>
        </p:nvGrpSpPr>
        <p:grpSpPr>
          <a:xfrm>
            <a:off x="1303921" y="1986561"/>
            <a:ext cx="4076072" cy="317513"/>
            <a:chOff x="1303921" y="1967511"/>
            <a:chExt cx="4076072" cy="317513"/>
          </a:xfrm>
        </p:grpSpPr>
        <p:sp>
          <p:nvSpPr>
            <p:cNvPr id="59" name="Text Box 21"/>
            <p:cNvSpPr txBox="1">
              <a:spLocks noChangeArrowheads="1"/>
            </p:cNvSpPr>
            <p:nvPr/>
          </p:nvSpPr>
          <p:spPr bwMode="auto">
            <a:xfrm>
              <a:off x="1303921" y="1967511"/>
              <a:ext cx="1732073" cy="317513"/>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altLang="zh-CN"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b="1"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，被除数</a:t>
              </a:r>
              <a:endParaRPr lang="zh-CN" altLang="en-US" b="1" baseline="-25000" dirty="0">
                <a:solidFill>
                  <a:schemeClr val="bg2">
                    <a:lumMod val="50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Text Box 21"/>
            <p:cNvSpPr txBox="1">
              <a:spLocks noChangeArrowheads="1"/>
            </p:cNvSpPr>
            <p:nvPr/>
          </p:nvSpPr>
          <p:spPr bwMode="auto">
            <a:xfrm>
              <a:off x="3647920" y="1967511"/>
              <a:ext cx="1732073" cy="194145"/>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altLang="zh-CN"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Q </a:t>
              </a:r>
              <a:r>
                <a:rPr lang="zh-CN" altLang="en-US"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商</a:t>
              </a:r>
              <a:endParaRPr lang="zh-CN" altLang="en-US" b="1" baseline="-25000" dirty="0">
                <a:solidFill>
                  <a:schemeClr val="bg2">
                    <a:lumMod val="50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6" name="Group 10"/>
          <p:cNvGrpSpPr/>
          <p:nvPr/>
        </p:nvGrpSpPr>
        <p:grpSpPr bwMode="auto">
          <a:xfrm>
            <a:off x="1237358" y="3158248"/>
            <a:ext cx="1917700" cy="377134"/>
            <a:chOff x="0" y="0"/>
            <a:chExt cx="1208" cy="272"/>
          </a:xfrm>
          <a:solidFill>
            <a:schemeClr val="bg1"/>
          </a:solidFill>
        </p:grpSpPr>
        <p:sp>
          <p:nvSpPr>
            <p:cNvPr id="87"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8"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9"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90"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91"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92"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9" name="组合 8"/>
          <p:cNvGrpSpPr/>
          <p:nvPr/>
        </p:nvGrpSpPr>
        <p:grpSpPr>
          <a:xfrm>
            <a:off x="775664" y="2652062"/>
            <a:ext cx="2380981" cy="461665"/>
            <a:chOff x="5507307" y="1852228"/>
            <a:chExt cx="2380981" cy="528584"/>
          </a:xfrm>
          <a:solidFill>
            <a:srgbClr val="FFF2CC"/>
          </a:solidFill>
        </p:grpSpPr>
        <p:grpSp>
          <p:nvGrpSpPr>
            <p:cNvPr id="77" name="Group 10"/>
            <p:cNvGrpSpPr/>
            <p:nvPr/>
          </p:nvGrpSpPr>
          <p:grpSpPr bwMode="auto">
            <a:xfrm>
              <a:off x="5970588" y="1931067"/>
              <a:ext cx="1917700" cy="431800"/>
              <a:chOff x="0" y="0"/>
              <a:chExt cx="1208" cy="272"/>
            </a:xfrm>
            <a:grpFill/>
          </p:grpSpPr>
          <p:sp>
            <p:nvSpPr>
              <p:cNvPr id="78"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9"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0"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1"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2"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83"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84"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rgbClr val="0000FF"/>
                </a:solidFill>
                <a:latin typeface="Segoe UI Black" panose="020B0A02040204020203" pitchFamily="34" charset="0"/>
                <a:cs typeface="Segoe UI Black" panose="020B0A02040204020203" pitchFamily="34" charset="0"/>
              </a:endParaRPr>
            </a:p>
          </p:txBody>
        </p:sp>
      </p:grpSp>
      <p:grpSp>
        <p:nvGrpSpPr>
          <p:cNvPr id="95" name="组合 94"/>
          <p:cNvGrpSpPr/>
          <p:nvPr/>
        </p:nvGrpSpPr>
        <p:grpSpPr>
          <a:xfrm>
            <a:off x="770902" y="3974417"/>
            <a:ext cx="2380981" cy="461665"/>
            <a:chOff x="5507307" y="1852228"/>
            <a:chExt cx="2380981" cy="528584"/>
          </a:xfrm>
          <a:solidFill>
            <a:schemeClr val="accent4">
              <a:lumMod val="20000"/>
              <a:lumOff val="80000"/>
            </a:schemeClr>
          </a:solidFill>
        </p:grpSpPr>
        <p:grpSp>
          <p:nvGrpSpPr>
            <p:cNvPr id="96" name="Group 10"/>
            <p:cNvGrpSpPr/>
            <p:nvPr/>
          </p:nvGrpSpPr>
          <p:grpSpPr bwMode="auto">
            <a:xfrm>
              <a:off x="5970588" y="1931067"/>
              <a:ext cx="1917700" cy="431800"/>
              <a:chOff x="0" y="0"/>
              <a:chExt cx="1208" cy="272"/>
            </a:xfrm>
            <a:grpFill/>
          </p:grpSpPr>
          <p:sp>
            <p:nvSpPr>
              <p:cNvPr id="99"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0"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1"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2"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3"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04"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97"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8" name="文本框 97"/>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rgbClr val="C00000"/>
                </a:solidFill>
                <a:latin typeface="Segoe UI Black" panose="020B0A02040204020203" pitchFamily="34" charset="0"/>
                <a:cs typeface="Segoe UI Black" panose="020B0A02040204020203" pitchFamily="34" charset="0"/>
              </a:endParaRPr>
            </a:p>
          </p:txBody>
        </p:sp>
      </p:grpSp>
      <p:grpSp>
        <p:nvGrpSpPr>
          <p:cNvPr id="106" name="Group 10"/>
          <p:cNvGrpSpPr/>
          <p:nvPr/>
        </p:nvGrpSpPr>
        <p:grpSpPr bwMode="auto">
          <a:xfrm>
            <a:off x="1237358" y="4485354"/>
            <a:ext cx="1917700" cy="377134"/>
            <a:chOff x="0" y="0"/>
            <a:chExt cx="1208" cy="272"/>
          </a:xfrm>
          <a:solidFill>
            <a:schemeClr val="bg1"/>
          </a:solidFill>
        </p:grpSpPr>
        <p:sp>
          <p:nvSpPr>
            <p:cNvPr id="139"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0"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1"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2"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3"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4"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160" name="组合 159"/>
          <p:cNvGrpSpPr/>
          <p:nvPr/>
        </p:nvGrpSpPr>
        <p:grpSpPr>
          <a:xfrm>
            <a:off x="770902" y="5301520"/>
            <a:ext cx="2380981" cy="461665"/>
            <a:chOff x="5507307" y="1852228"/>
            <a:chExt cx="2380981" cy="528584"/>
          </a:xfrm>
          <a:solidFill>
            <a:srgbClr val="FFF2CC"/>
          </a:solidFill>
        </p:grpSpPr>
        <p:grpSp>
          <p:nvGrpSpPr>
            <p:cNvPr id="161" name="Group 10"/>
            <p:cNvGrpSpPr/>
            <p:nvPr/>
          </p:nvGrpSpPr>
          <p:grpSpPr bwMode="auto">
            <a:xfrm>
              <a:off x="5970588" y="1931067"/>
              <a:ext cx="1917700" cy="431800"/>
              <a:chOff x="0" y="0"/>
              <a:chExt cx="1208" cy="272"/>
            </a:xfrm>
            <a:grpFill/>
          </p:grpSpPr>
          <p:sp>
            <p:nvSpPr>
              <p:cNvPr id="164"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5"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6"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7"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8"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69"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162"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3" name="文本框 162"/>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rgbClr val="0000FF"/>
                </a:solidFill>
                <a:latin typeface="Segoe UI Black" panose="020B0A02040204020203" pitchFamily="34" charset="0"/>
                <a:cs typeface="Segoe UI Black" panose="020B0A02040204020203" pitchFamily="34" charset="0"/>
              </a:endParaRPr>
            </a:p>
          </p:txBody>
        </p:sp>
      </p:grpSp>
      <p:grpSp>
        <p:nvGrpSpPr>
          <p:cNvPr id="170" name="Group 10"/>
          <p:cNvGrpSpPr/>
          <p:nvPr/>
        </p:nvGrpSpPr>
        <p:grpSpPr bwMode="auto">
          <a:xfrm>
            <a:off x="1240532" y="5807490"/>
            <a:ext cx="1917700" cy="377134"/>
            <a:chOff x="0" y="0"/>
            <a:chExt cx="1208" cy="272"/>
          </a:xfrm>
          <a:solidFill>
            <a:schemeClr val="bg1"/>
          </a:solidFill>
        </p:grpSpPr>
        <p:sp>
          <p:nvSpPr>
            <p:cNvPr id="171"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2"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3"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4"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5"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76"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232" name="Text Box 21"/>
          <p:cNvSpPr txBox="1">
            <a:spLocks noChangeArrowheads="1"/>
          </p:cNvSpPr>
          <p:nvPr/>
        </p:nvSpPr>
        <p:spPr bwMode="auto">
          <a:xfrm>
            <a:off x="3405626" y="3262387"/>
            <a:ext cx="2267207" cy="28476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和数</a:t>
            </a:r>
            <a:r>
              <a:rPr lang="en-US" altLang="zh-CN" sz="1600" b="1">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,Q,C}</a:t>
            </a:r>
            <a:r>
              <a:rPr lang="zh-CN" altLang="en-US"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左移后送</a:t>
            </a: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R,Q</a:t>
            </a:r>
            <a:endParaRPr lang="en-US" altLang="zh-CN" sz="1600" b="1"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3" name="组合 262"/>
          <p:cNvGrpSpPr/>
          <p:nvPr/>
        </p:nvGrpSpPr>
        <p:grpSpPr>
          <a:xfrm>
            <a:off x="6327152" y="2658640"/>
            <a:ext cx="2380981" cy="461665"/>
            <a:chOff x="5507307" y="1852228"/>
            <a:chExt cx="2380981" cy="528584"/>
          </a:xfrm>
          <a:solidFill>
            <a:schemeClr val="accent4">
              <a:lumMod val="20000"/>
              <a:lumOff val="80000"/>
            </a:schemeClr>
          </a:solidFill>
        </p:grpSpPr>
        <p:grpSp>
          <p:nvGrpSpPr>
            <p:cNvPr id="264" name="Group 10"/>
            <p:cNvGrpSpPr/>
            <p:nvPr/>
          </p:nvGrpSpPr>
          <p:grpSpPr bwMode="auto">
            <a:xfrm>
              <a:off x="5970588" y="1931067"/>
              <a:ext cx="1917700" cy="431800"/>
              <a:chOff x="0" y="0"/>
              <a:chExt cx="1208" cy="272"/>
            </a:xfrm>
            <a:grpFill/>
          </p:grpSpPr>
          <p:sp>
            <p:nvSpPr>
              <p:cNvPr id="267"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68"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69"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0"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1"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2"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FF"/>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265"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 name="文本框 265"/>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rgbClr val="0000FF"/>
                </a:solidFill>
                <a:latin typeface="Segoe UI Black" panose="020B0A02040204020203" pitchFamily="34" charset="0"/>
                <a:cs typeface="Segoe UI Black" panose="020B0A02040204020203" pitchFamily="34" charset="0"/>
              </a:endParaRPr>
            </a:p>
          </p:txBody>
        </p:sp>
      </p:grpSp>
      <p:grpSp>
        <p:nvGrpSpPr>
          <p:cNvPr id="273" name="Group 10"/>
          <p:cNvGrpSpPr/>
          <p:nvPr/>
        </p:nvGrpSpPr>
        <p:grpSpPr bwMode="auto">
          <a:xfrm>
            <a:off x="6790616" y="3169105"/>
            <a:ext cx="1917700" cy="377134"/>
            <a:chOff x="0" y="0"/>
            <a:chExt cx="1208" cy="272"/>
          </a:xfrm>
          <a:solidFill>
            <a:schemeClr val="bg1"/>
          </a:solidFill>
        </p:grpSpPr>
        <p:sp>
          <p:nvSpPr>
            <p:cNvPr id="274"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5"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6"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7"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8"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79"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298" name="组合 297"/>
          <p:cNvGrpSpPr/>
          <p:nvPr/>
        </p:nvGrpSpPr>
        <p:grpSpPr>
          <a:xfrm>
            <a:off x="6327152" y="3984120"/>
            <a:ext cx="2380981" cy="461665"/>
            <a:chOff x="5507307" y="1852228"/>
            <a:chExt cx="2380981" cy="528584"/>
          </a:xfrm>
          <a:solidFill>
            <a:srgbClr val="FFF2CC"/>
          </a:solidFill>
        </p:grpSpPr>
        <p:grpSp>
          <p:nvGrpSpPr>
            <p:cNvPr id="299" name="Group 10"/>
            <p:cNvGrpSpPr/>
            <p:nvPr/>
          </p:nvGrpSpPr>
          <p:grpSpPr bwMode="auto">
            <a:xfrm>
              <a:off x="5970588" y="1931067"/>
              <a:ext cx="1917700" cy="431800"/>
              <a:chOff x="0" y="0"/>
              <a:chExt cx="1208" cy="272"/>
            </a:xfrm>
            <a:grpFill/>
          </p:grpSpPr>
          <p:sp>
            <p:nvSpPr>
              <p:cNvPr id="302"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3"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4"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5"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6"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07"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300"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1" name="文本框 300"/>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rgbClr val="C00000"/>
                </a:solidFill>
                <a:latin typeface="Segoe UI Black" panose="020B0A02040204020203" pitchFamily="34" charset="0"/>
                <a:cs typeface="Segoe UI Black" panose="020B0A02040204020203" pitchFamily="34" charset="0"/>
              </a:endParaRPr>
            </a:p>
          </p:txBody>
        </p:sp>
      </p:grpSp>
      <p:grpSp>
        <p:nvGrpSpPr>
          <p:cNvPr id="308" name="Group 10"/>
          <p:cNvGrpSpPr/>
          <p:nvPr/>
        </p:nvGrpSpPr>
        <p:grpSpPr bwMode="auto">
          <a:xfrm>
            <a:off x="6793706" y="4494879"/>
            <a:ext cx="1917700" cy="377134"/>
            <a:chOff x="0" y="0"/>
            <a:chExt cx="1208" cy="272"/>
          </a:xfrm>
          <a:solidFill>
            <a:schemeClr val="bg1"/>
          </a:solidFill>
        </p:grpSpPr>
        <p:sp>
          <p:nvSpPr>
            <p:cNvPr id="309"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0"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1"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2"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3"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4"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330" name="组合 329"/>
          <p:cNvGrpSpPr/>
          <p:nvPr/>
        </p:nvGrpSpPr>
        <p:grpSpPr>
          <a:xfrm>
            <a:off x="6327151" y="5301115"/>
            <a:ext cx="2380981" cy="461665"/>
            <a:chOff x="5507307" y="1852228"/>
            <a:chExt cx="2380981" cy="528584"/>
          </a:xfrm>
          <a:solidFill>
            <a:srgbClr val="FFF2CC"/>
          </a:solidFill>
        </p:grpSpPr>
        <p:grpSp>
          <p:nvGrpSpPr>
            <p:cNvPr id="331" name="Group 10"/>
            <p:cNvGrpSpPr/>
            <p:nvPr/>
          </p:nvGrpSpPr>
          <p:grpSpPr bwMode="auto">
            <a:xfrm>
              <a:off x="5970588" y="1931067"/>
              <a:ext cx="1917700" cy="431800"/>
              <a:chOff x="0" y="0"/>
              <a:chExt cx="1208" cy="272"/>
            </a:xfrm>
            <a:grpFill/>
          </p:grpSpPr>
          <p:sp>
            <p:nvSpPr>
              <p:cNvPr id="334" name="Rectangle 11"/>
              <p:cNvSpPr>
                <a:spLocks noChangeArrowheads="1"/>
              </p:cNvSpPr>
              <p:nvPr/>
            </p:nvSpPr>
            <p:spPr bwMode="auto">
              <a:xfrm>
                <a:off x="0"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5"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6"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7"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8"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39"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C00000"/>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332" name="Line 123"/>
            <p:cNvSpPr>
              <a:spLocks noChangeShapeType="1"/>
            </p:cNvSpPr>
            <p:nvPr/>
          </p:nvSpPr>
          <p:spPr bwMode="auto">
            <a:xfrm>
              <a:off x="5590094" y="2362867"/>
              <a:ext cx="2298193" cy="0"/>
            </a:xfrm>
            <a:prstGeom prst="line">
              <a:avLst/>
            </a:prstGeom>
            <a:grpFill/>
            <a:ln w="19050">
              <a:solidFill>
                <a:schemeClr val="tx1"/>
              </a:solidFill>
              <a:round/>
            </a:ln>
          </p:spPr>
          <p:txBody>
            <a:bodyPr/>
            <a:lstStyle/>
            <a:p>
              <a:pPr eaLnBrk="0" hangingPunct="0">
                <a:defRPr/>
              </a:pPr>
              <a:endParaRPr lang="zh-CN" altLang="en-US" sz="2000" b="1" u="sng" kern="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3" name="文本框 332"/>
            <p:cNvSpPr txBox="1"/>
            <p:nvPr/>
          </p:nvSpPr>
          <p:spPr>
            <a:xfrm>
              <a:off x="5507307" y="1852228"/>
              <a:ext cx="404278" cy="528584"/>
            </a:xfrm>
            <a:prstGeom prst="rect">
              <a:avLst/>
            </a:prstGeom>
            <a:noFill/>
            <a:ln>
              <a:noFill/>
            </a:ln>
          </p:spPr>
          <p:txBody>
            <a:bodyPr wrap="none" rtlCol="0">
              <a:spAutoFit/>
            </a:bodyPr>
            <a:lstStyle/>
            <a:p>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solidFill>
                  <a:srgbClr val="C00000"/>
                </a:solidFill>
                <a:latin typeface="Segoe UI Black" panose="020B0A02040204020203" pitchFamily="34" charset="0"/>
                <a:cs typeface="Segoe UI Black" panose="020B0A02040204020203" pitchFamily="34" charset="0"/>
              </a:endParaRPr>
            </a:p>
          </p:txBody>
        </p:sp>
      </p:grpSp>
      <p:grpSp>
        <p:nvGrpSpPr>
          <p:cNvPr id="340" name="Group 10"/>
          <p:cNvGrpSpPr/>
          <p:nvPr/>
        </p:nvGrpSpPr>
        <p:grpSpPr bwMode="auto">
          <a:xfrm>
            <a:off x="6791241" y="5797965"/>
            <a:ext cx="1917700" cy="377134"/>
            <a:chOff x="0" y="0"/>
            <a:chExt cx="1208" cy="272"/>
          </a:xfrm>
          <a:solidFill>
            <a:srgbClr val="00FF00"/>
          </a:solidFill>
        </p:grpSpPr>
        <p:sp>
          <p:nvSpPr>
            <p:cNvPr id="341" name="Rectangle 11"/>
            <p:cNvSpPr>
              <a:spLocks noChangeArrowheads="1"/>
            </p:cNvSpPr>
            <p:nvPr/>
          </p:nvSpPr>
          <p:spPr bwMode="auto">
            <a:xfrm>
              <a:off x="0" y="0"/>
              <a:ext cx="202" cy="272"/>
            </a:xfrm>
            <a:prstGeom prst="rect">
              <a:avLst/>
            </a:prstGeom>
            <a:solidFill>
              <a:srgbClr val="00B0F0"/>
            </a:solid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bg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bg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2" name="Rectangle 12"/>
            <p:cNvSpPr>
              <a:spLocks noChangeArrowheads="1"/>
            </p:cNvSpPr>
            <p:nvPr/>
          </p:nvSpPr>
          <p:spPr bwMode="auto">
            <a:xfrm>
              <a:off x="201"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3" name="Rectangle 13"/>
            <p:cNvSpPr>
              <a:spLocks noChangeArrowheads="1"/>
            </p:cNvSpPr>
            <p:nvPr/>
          </p:nvSpPr>
          <p:spPr bwMode="auto">
            <a:xfrm>
              <a:off x="403" y="0"/>
              <a:ext cx="201"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4" name="Rectangle 14"/>
            <p:cNvSpPr>
              <a:spLocks noChangeArrowheads="1"/>
            </p:cNvSpPr>
            <p:nvPr/>
          </p:nvSpPr>
          <p:spPr bwMode="auto">
            <a:xfrm>
              <a:off x="603"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5" name="Rectangle 15"/>
            <p:cNvSpPr>
              <a:spLocks noChangeArrowheads="1"/>
            </p:cNvSpPr>
            <p:nvPr/>
          </p:nvSpPr>
          <p:spPr bwMode="auto">
            <a:xfrm>
              <a:off x="805"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46" name="Rectangle 16"/>
            <p:cNvSpPr>
              <a:spLocks noChangeArrowheads="1"/>
            </p:cNvSpPr>
            <p:nvPr/>
          </p:nvSpPr>
          <p:spPr bwMode="auto">
            <a:xfrm>
              <a:off x="1006" y="0"/>
              <a:ext cx="202" cy="272"/>
            </a:xfrm>
            <a:prstGeom prst="rect">
              <a:avLst/>
            </a:prstGeom>
            <a:grpFill/>
            <a:ln w="9525">
              <a:solidFill>
                <a:schemeClr val="tx1"/>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349" name="Group 10"/>
          <p:cNvGrpSpPr/>
          <p:nvPr/>
        </p:nvGrpSpPr>
        <p:grpSpPr bwMode="auto">
          <a:xfrm>
            <a:off x="8998645" y="5788440"/>
            <a:ext cx="1911350" cy="377134"/>
            <a:chOff x="0" y="0"/>
            <a:chExt cx="1204" cy="272"/>
          </a:xfrm>
          <a:solidFill>
            <a:srgbClr val="FFD966"/>
          </a:solidFill>
        </p:grpSpPr>
        <p:sp>
          <p:nvSpPr>
            <p:cNvPr id="350" name="Rectangle 11"/>
            <p:cNvSpPr>
              <a:spLocks noChangeArrowheads="1"/>
            </p:cNvSpPr>
            <p:nvPr/>
          </p:nvSpPr>
          <p:spPr bwMode="auto">
            <a:xfrm>
              <a:off x="0"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51" name="Rectangle 12"/>
            <p:cNvSpPr>
              <a:spLocks noChangeArrowheads="1"/>
            </p:cNvSpPr>
            <p:nvPr/>
          </p:nvSpPr>
          <p:spPr bwMode="auto">
            <a:xfrm>
              <a:off x="201"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52" name="Rectangle 13"/>
            <p:cNvSpPr>
              <a:spLocks noChangeArrowheads="1"/>
            </p:cNvSpPr>
            <p:nvPr/>
          </p:nvSpPr>
          <p:spPr bwMode="auto">
            <a:xfrm>
              <a:off x="403" y="0"/>
              <a:ext cx="201"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53" name="Rectangle 14"/>
            <p:cNvSpPr>
              <a:spLocks noChangeArrowheads="1"/>
            </p:cNvSpPr>
            <p:nvPr/>
          </p:nvSpPr>
          <p:spPr bwMode="auto">
            <a:xfrm>
              <a:off x="603"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54" name="Rectangle 15"/>
            <p:cNvSpPr>
              <a:spLocks noChangeArrowheads="1"/>
            </p:cNvSpPr>
            <p:nvPr/>
          </p:nvSpPr>
          <p:spPr bwMode="auto">
            <a:xfrm>
              <a:off x="805"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34" name="Rectangle 15"/>
            <p:cNvSpPr>
              <a:spLocks noChangeArrowheads="1"/>
            </p:cNvSpPr>
            <p:nvPr/>
          </p:nvSpPr>
          <p:spPr bwMode="auto">
            <a:xfrm>
              <a:off x="1002"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sp>
        <p:nvSpPr>
          <p:cNvPr id="357" name="矩形: 圆角 356"/>
          <p:cNvSpPr/>
          <p:nvPr/>
        </p:nvSpPr>
        <p:spPr>
          <a:xfrm>
            <a:off x="295275" y="341849"/>
            <a:ext cx="11658600" cy="1355652"/>
          </a:xfrm>
          <a:prstGeom prst="roundRect">
            <a:avLst>
              <a:gd name="adj" fmla="val 672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8" name="图片 357"/>
          <p:cNvPicPr>
            <a:picLocks noChangeAspect="1"/>
          </p:cNvPicPr>
          <p:nvPr/>
        </p:nvPicPr>
        <p:blipFill>
          <a:blip r:embed="rId1">
            <a:clrChange>
              <a:clrFrom>
                <a:srgbClr val="FFFFFF"/>
              </a:clrFrom>
              <a:clrTo>
                <a:srgbClr val="FFFFFF">
                  <a:alpha val="0"/>
                </a:srgbClr>
              </a:clrTo>
            </a:clrChange>
            <a:biLevel thresh="50000"/>
          </a:blip>
          <a:stretch>
            <a:fillRect/>
          </a:stretch>
        </p:blipFill>
        <p:spPr>
          <a:xfrm>
            <a:off x="444979" y="370107"/>
            <a:ext cx="1316110" cy="1316110"/>
          </a:xfrm>
          <a:prstGeom prst="rect">
            <a:avLst/>
          </a:prstGeom>
        </p:spPr>
      </p:pic>
      <p:sp>
        <p:nvSpPr>
          <p:cNvPr id="359" name="内容占位符 2"/>
          <p:cNvSpPr>
            <a:spLocks noGrp="1"/>
          </p:cNvSpPr>
          <p:nvPr>
            <p:ph idx="1"/>
          </p:nvPr>
        </p:nvSpPr>
        <p:spPr>
          <a:xfrm>
            <a:off x="1708720" y="485293"/>
            <a:ext cx="9586912" cy="1016708"/>
          </a:xfrm>
        </p:spPr>
        <p:txBody>
          <a:bodyPr>
            <a:noAutofit/>
          </a:bodyPr>
          <a:lstStyle/>
          <a:p>
            <a:pPr>
              <a:lnSpc>
                <a:spcPct val="120000"/>
              </a:lnSpc>
              <a:buNone/>
            </a:pPr>
            <a:r>
              <a:rPr lang="zh-CN" altLang="en-US" sz="2400" b="1" dirty="0">
                <a:latin typeface="楷体" panose="02010609060101010101" pitchFamily="49" charset="-122"/>
                <a:ea typeface="楷体" panose="02010609060101010101" pitchFamily="49" charset="-122"/>
              </a:rPr>
              <a:t>用原码不恢复余数法计算</a:t>
            </a:r>
            <a:r>
              <a:rPr lang="en-US" altLang="zh-CN" sz="2400" b="1" dirty="0">
                <a:latin typeface="楷体" panose="02010609060101010101" pitchFamily="49" charset="-122"/>
                <a:ea typeface="楷体" panose="02010609060101010101" pitchFamily="49" charset="-122"/>
              </a:rPr>
              <a:t>[X]</a:t>
            </a:r>
            <a:r>
              <a:rPr lang="zh-CN" altLang="en-US" sz="2400" b="1" baseline="-25000" dirty="0">
                <a:latin typeface="楷体" panose="02010609060101010101" pitchFamily="49" charset="-122"/>
                <a:ea typeface="楷体" panose="02010609060101010101" pitchFamily="49" charset="-122"/>
              </a:rPr>
              <a:t>补</a:t>
            </a:r>
            <a:r>
              <a:rPr lang="zh-CN" altLang="en-US" sz="2400" b="1" dirty="0">
                <a:sym typeface="Symbol" panose="05050102010706020507" pitchFamily="18" charset="2"/>
              </a:rPr>
              <a:t></a:t>
            </a:r>
            <a:r>
              <a:rPr lang="en-US" altLang="zh-CN" sz="2400" b="1" dirty="0">
                <a:latin typeface="楷体" panose="02010609060101010101" pitchFamily="49" charset="-122"/>
                <a:ea typeface="楷体" panose="02010609060101010101" pitchFamily="49" charset="-122"/>
              </a:rPr>
              <a:t>[Y]</a:t>
            </a:r>
            <a:r>
              <a:rPr lang="zh-CN" altLang="en-US" sz="2400" b="1" dirty="0">
                <a:latin typeface="楷体" panose="02010609060101010101" pitchFamily="49" charset="-122"/>
                <a:ea typeface="楷体" panose="02010609060101010101" pitchFamily="49" charset="-122"/>
              </a:rPr>
              <a:t>补。</a:t>
            </a:r>
            <a:endParaRPr lang="zh-CN" altLang="en-US" sz="2400" b="1" dirty="0">
              <a:latin typeface="楷体" panose="02010609060101010101" pitchFamily="49" charset="-122"/>
              <a:ea typeface="楷体" panose="02010609060101010101" pitchFamily="49" charset="-122"/>
            </a:endParaRPr>
          </a:p>
          <a:p>
            <a:pPr>
              <a:lnSpc>
                <a:spcPct val="120000"/>
              </a:lnSpc>
              <a:buNone/>
            </a:pPr>
            <a:r>
              <a:rPr lang="en-US" altLang="zh-CN" sz="2400" b="1" dirty="0">
                <a:latin typeface="楷体" panose="02010609060101010101" pitchFamily="49" charset="-122"/>
                <a:ea typeface="楷体" panose="02010609060101010101" pitchFamily="49" charset="-122"/>
              </a:rPr>
              <a:t>X = 0.10101</a:t>
            </a:r>
            <a:r>
              <a:rPr lang="zh-CN" altLang="en-US" sz="2400" b="1" dirty="0">
                <a:latin typeface="楷体" panose="02010609060101010101" pitchFamily="49" charset="-122"/>
                <a:ea typeface="楷体" panose="02010609060101010101" pitchFamily="49" charset="-122"/>
              </a:rPr>
              <a:t>，</a:t>
            </a:r>
            <a:r>
              <a:rPr lang="en-US" altLang="zh-CN" sz="2400" b="1" dirty="0">
                <a:solidFill>
                  <a:srgbClr val="C00000"/>
                </a:solidFill>
                <a:latin typeface="楷体" panose="02010609060101010101" pitchFamily="49" charset="-122"/>
                <a:ea typeface="楷体" panose="02010609060101010101" pitchFamily="49" charset="-122"/>
              </a:rPr>
              <a:t>Y = 0.11011    </a:t>
            </a:r>
            <a:r>
              <a:rPr lang="en-US" altLang="zh-CN" sz="2400" dirty="0">
                <a:solidFill>
                  <a:srgbClr val="0000FF"/>
                </a:solidFill>
                <a:latin typeface="楷体" panose="02010609060101010101" pitchFamily="49" charset="-122"/>
                <a:ea typeface="楷体" panose="02010609060101010101" pitchFamily="49" charset="-122"/>
              </a:rPr>
              <a:t>[-Y]</a:t>
            </a:r>
            <a:r>
              <a:rPr lang="zh-CN" altLang="en-US" sz="2400" baseline="-25000" dirty="0">
                <a:solidFill>
                  <a:srgbClr val="0000FF"/>
                </a:solidFill>
                <a:latin typeface="楷体" panose="02010609060101010101" pitchFamily="49" charset="-122"/>
                <a:ea typeface="楷体" panose="02010609060101010101" pitchFamily="49" charset="-122"/>
              </a:rPr>
              <a:t>补</a:t>
            </a:r>
            <a:r>
              <a:rPr lang="en-US" altLang="zh-CN" sz="2400" dirty="0">
                <a:solidFill>
                  <a:srgbClr val="0000FF"/>
                </a:solidFill>
                <a:latin typeface="楷体" panose="02010609060101010101" pitchFamily="49" charset="-122"/>
                <a:ea typeface="楷体" panose="02010609060101010101" pitchFamily="49" charset="-122"/>
              </a:rPr>
              <a:t>=1.00101</a:t>
            </a:r>
            <a:endParaRPr lang="en-US" altLang="zh-CN" sz="2400" dirty="0">
              <a:solidFill>
                <a:srgbClr val="0000FF"/>
              </a:solidFill>
              <a:latin typeface="楷体" panose="02010609060101010101" pitchFamily="49" charset="-122"/>
              <a:ea typeface="楷体" panose="02010609060101010101" pitchFamily="49" charset="-122"/>
            </a:endParaRPr>
          </a:p>
        </p:txBody>
      </p:sp>
      <p:grpSp>
        <p:nvGrpSpPr>
          <p:cNvPr id="36" name="组合 35"/>
          <p:cNvGrpSpPr/>
          <p:nvPr/>
        </p:nvGrpSpPr>
        <p:grpSpPr>
          <a:xfrm>
            <a:off x="863214" y="3595613"/>
            <a:ext cx="4488944" cy="377135"/>
            <a:chOff x="863214" y="3595613"/>
            <a:chExt cx="4488944" cy="377135"/>
          </a:xfrm>
        </p:grpSpPr>
        <p:grpSp>
          <p:nvGrpSpPr>
            <p:cNvPr id="25" name="组合 24"/>
            <p:cNvGrpSpPr/>
            <p:nvPr/>
          </p:nvGrpSpPr>
          <p:grpSpPr>
            <a:xfrm>
              <a:off x="1235771" y="3595613"/>
              <a:ext cx="4116387" cy="377135"/>
              <a:chOff x="1235771" y="3595613"/>
              <a:chExt cx="4116387" cy="377135"/>
            </a:xfrm>
          </p:grpSpPr>
          <p:grpSp>
            <p:nvGrpSpPr>
              <p:cNvPr id="64" name="Group 10"/>
              <p:cNvGrpSpPr/>
              <p:nvPr/>
            </p:nvGrpSpPr>
            <p:grpSpPr bwMode="auto">
              <a:xfrm>
                <a:off x="1235771" y="3595613"/>
                <a:ext cx="1917700" cy="377134"/>
                <a:chOff x="0" y="0"/>
                <a:chExt cx="1208" cy="272"/>
              </a:xfrm>
            </p:grpSpPr>
            <p:sp>
              <p:nvSpPr>
                <p:cNvPr id="65"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66"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67"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68"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69"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0"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71" name="Group 10"/>
              <p:cNvGrpSpPr/>
              <p:nvPr/>
            </p:nvGrpSpPr>
            <p:grpSpPr bwMode="auto">
              <a:xfrm>
                <a:off x="3434458" y="3595613"/>
                <a:ext cx="1917700" cy="377135"/>
                <a:chOff x="0" y="0"/>
                <a:chExt cx="1208" cy="272"/>
              </a:xfrm>
              <a:solidFill>
                <a:schemeClr val="accent1">
                  <a:lumMod val="20000"/>
                  <a:lumOff val="80000"/>
                </a:schemeClr>
              </a:solidFill>
            </p:grpSpPr>
            <p:sp>
              <p:nvSpPr>
                <p:cNvPr id="72" name="Rectangle 11"/>
                <p:cNvSpPr>
                  <a:spLocks noChangeArrowheads="1"/>
                </p:cNvSpPr>
                <p:nvPr/>
              </p:nvSpPr>
              <p:spPr bwMode="auto">
                <a:xfrm>
                  <a:off x="0" y="0"/>
                  <a:ext cx="202" cy="272"/>
                </a:xfrm>
                <a:prstGeom prst="rect">
                  <a:avLst/>
                </a:prstGeom>
                <a:solidFill>
                  <a:srgbClr val="DEEBF7"/>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3" name="Rectangle 12"/>
                <p:cNvSpPr>
                  <a:spLocks noChangeArrowheads="1"/>
                </p:cNvSpPr>
                <p:nvPr/>
              </p:nvSpPr>
              <p:spPr bwMode="auto">
                <a:xfrm>
                  <a:off x="201"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4" name="Rectangle 13"/>
                <p:cNvSpPr>
                  <a:spLocks noChangeArrowheads="1"/>
                </p:cNvSpPr>
                <p:nvPr/>
              </p:nvSpPr>
              <p:spPr bwMode="auto">
                <a:xfrm>
                  <a:off x="403" y="0"/>
                  <a:ext cx="201"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5" name="Rectangle 14"/>
                <p:cNvSpPr>
                  <a:spLocks noChangeArrowheads="1"/>
                </p:cNvSpPr>
                <p:nvPr/>
              </p:nvSpPr>
              <p:spPr bwMode="auto">
                <a:xfrm>
                  <a:off x="603"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76" name="Rectangle 15"/>
                <p:cNvSpPr>
                  <a:spLocks noChangeArrowheads="1"/>
                </p:cNvSpPr>
                <p:nvPr/>
              </p:nvSpPr>
              <p:spPr bwMode="auto">
                <a:xfrm>
                  <a:off x="805"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93" name="Rectangle 16"/>
                <p:cNvSpPr>
                  <a:spLocks noChangeArrowheads="1"/>
                </p:cNvSpPr>
                <p:nvPr/>
              </p:nvSpPr>
              <p:spPr bwMode="auto">
                <a:xfrm>
                  <a:off x="1006" y="0"/>
                  <a:ext cx="202" cy="272"/>
                </a:xfrm>
                <a:prstGeom prst="rect">
                  <a:avLst/>
                </a:prstGeom>
                <a:solidFill>
                  <a:schemeClr val="accent4">
                    <a:lumMod val="60000"/>
                    <a:lumOff val="40000"/>
                  </a:schemeClr>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2" name="直接箭头连接符 361"/>
            <p:cNvCxnSpPr/>
            <p:nvPr/>
          </p:nvCxnSpPr>
          <p:spPr>
            <a:xfrm flipH="1">
              <a:off x="863214" y="3762003"/>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872739" y="4932143"/>
            <a:ext cx="4479419" cy="377134"/>
            <a:chOff x="872739" y="4932143"/>
            <a:chExt cx="4479419" cy="377134"/>
          </a:xfrm>
        </p:grpSpPr>
        <p:grpSp>
          <p:nvGrpSpPr>
            <p:cNvPr id="26" name="组合 25"/>
            <p:cNvGrpSpPr/>
            <p:nvPr/>
          </p:nvGrpSpPr>
          <p:grpSpPr>
            <a:xfrm>
              <a:off x="1235771" y="4932143"/>
              <a:ext cx="4116387" cy="377134"/>
              <a:chOff x="1235771" y="4932143"/>
              <a:chExt cx="4116387" cy="377134"/>
            </a:xfrm>
          </p:grpSpPr>
          <p:grpSp>
            <p:nvGrpSpPr>
              <p:cNvPr id="145" name="Group 10"/>
              <p:cNvGrpSpPr/>
              <p:nvPr/>
            </p:nvGrpSpPr>
            <p:grpSpPr bwMode="auto">
              <a:xfrm>
                <a:off x="1235771" y="4932143"/>
                <a:ext cx="1917700" cy="377134"/>
                <a:chOff x="0" y="0"/>
                <a:chExt cx="1208" cy="272"/>
              </a:xfrm>
            </p:grpSpPr>
            <p:sp>
              <p:nvSpPr>
                <p:cNvPr id="146"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7"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8"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49"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0"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1"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152" name="Group 10"/>
              <p:cNvGrpSpPr/>
              <p:nvPr/>
            </p:nvGrpSpPr>
            <p:grpSpPr bwMode="auto">
              <a:xfrm>
                <a:off x="3434458" y="4932143"/>
                <a:ext cx="1917700" cy="377134"/>
                <a:chOff x="0" y="0"/>
                <a:chExt cx="1208" cy="272"/>
              </a:xfrm>
              <a:solidFill>
                <a:schemeClr val="accent1">
                  <a:lumMod val="20000"/>
                  <a:lumOff val="80000"/>
                </a:schemeClr>
              </a:solidFill>
            </p:grpSpPr>
            <p:sp>
              <p:nvSpPr>
                <p:cNvPr id="153" name="Rectangle 11"/>
                <p:cNvSpPr>
                  <a:spLocks noChangeArrowheads="1"/>
                </p:cNvSpPr>
                <p:nvPr/>
              </p:nvSpPr>
              <p:spPr bwMode="auto">
                <a:xfrm>
                  <a:off x="0" y="0"/>
                  <a:ext cx="202" cy="272"/>
                </a:xfrm>
                <a:prstGeom prst="rect">
                  <a:avLst/>
                </a:prstGeom>
                <a:solidFill>
                  <a:srgbClr val="DEEBF7"/>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4" name="Rectangle 12"/>
                <p:cNvSpPr>
                  <a:spLocks noChangeArrowheads="1"/>
                </p:cNvSpPr>
                <p:nvPr/>
              </p:nvSpPr>
              <p:spPr bwMode="auto">
                <a:xfrm>
                  <a:off x="201" y="0"/>
                  <a:ext cx="202" cy="272"/>
                </a:xfrm>
                <a:prstGeom prst="rect">
                  <a:avLst/>
                </a:prstGeom>
                <a:solidFill>
                  <a:srgbClr val="DEEBF7"/>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5" name="Rectangle 13"/>
                <p:cNvSpPr>
                  <a:spLocks noChangeArrowheads="1"/>
                </p:cNvSpPr>
                <p:nvPr/>
              </p:nvSpPr>
              <p:spPr bwMode="auto">
                <a:xfrm>
                  <a:off x="403" y="0"/>
                  <a:ext cx="201"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6" name="Rectangle 14"/>
                <p:cNvSpPr>
                  <a:spLocks noChangeArrowheads="1"/>
                </p:cNvSpPr>
                <p:nvPr/>
              </p:nvSpPr>
              <p:spPr bwMode="auto">
                <a:xfrm>
                  <a:off x="603" y="0"/>
                  <a:ext cx="202" cy="272"/>
                </a:xfrm>
                <a:prstGeom prst="rect">
                  <a:avLst/>
                </a:prstGeom>
                <a:grp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7" name="Rectangle 15"/>
                <p:cNvSpPr>
                  <a:spLocks noChangeArrowheads="1"/>
                </p:cNvSpPr>
                <p:nvPr/>
              </p:nvSpPr>
              <p:spPr bwMode="auto">
                <a:xfrm>
                  <a:off x="805" y="0"/>
                  <a:ext cx="202" cy="272"/>
                </a:xfrm>
                <a:prstGeom prst="rect">
                  <a:avLst/>
                </a:prstGeom>
                <a:solidFill>
                  <a:schemeClr val="accent4">
                    <a:lumMod val="60000"/>
                    <a:lumOff val="40000"/>
                  </a:schemeClr>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158" name="Rectangle 16"/>
                <p:cNvSpPr>
                  <a:spLocks noChangeArrowheads="1"/>
                </p:cNvSpPr>
                <p:nvPr/>
              </p:nvSpPr>
              <p:spPr bwMode="auto">
                <a:xfrm>
                  <a:off x="1006" y="0"/>
                  <a:ext cx="202" cy="272"/>
                </a:xfrm>
                <a:prstGeom prst="rect">
                  <a:avLst/>
                </a:prstGeom>
                <a:solidFill>
                  <a:schemeClr val="accent4">
                    <a:lumMod val="60000"/>
                    <a:lumOff val="40000"/>
                  </a:schemeClr>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3" name="直接箭头连接符 362"/>
            <p:cNvCxnSpPr/>
            <p:nvPr/>
          </p:nvCxnSpPr>
          <p:spPr>
            <a:xfrm flipH="1">
              <a:off x="872739" y="5124078"/>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6409938" y="2279737"/>
            <a:ext cx="4507995" cy="377135"/>
            <a:chOff x="6409938" y="2279737"/>
            <a:chExt cx="4507995" cy="377135"/>
          </a:xfrm>
        </p:grpSpPr>
        <p:grpSp>
          <p:nvGrpSpPr>
            <p:cNvPr id="27" name="组合 26"/>
            <p:cNvGrpSpPr/>
            <p:nvPr/>
          </p:nvGrpSpPr>
          <p:grpSpPr>
            <a:xfrm>
              <a:off x="6792021" y="2279737"/>
              <a:ext cx="4125912" cy="377135"/>
              <a:chOff x="6792021" y="2279737"/>
              <a:chExt cx="4125912" cy="377135"/>
            </a:xfrm>
          </p:grpSpPr>
          <p:grpSp>
            <p:nvGrpSpPr>
              <p:cNvPr id="248" name="Group 10"/>
              <p:cNvGrpSpPr/>
              <p:nvPr/>
            </p:nvGrpSpPr>
            <p:grpSpPr bwMode="auto">
              <a:xfrm>
                <a:off x="6792021" y="2279738"/>
                <a:ext cx="1917700" cy="377134"/>
                <a:chOff x="0" y="0"/>
                <a:chExt cx="1208" cy="272"/>
              </a:xfrm>
            </p:grpSpPr>
            <p:sp>
              <p:nvSpPr>
                <p:cNvPr id="249"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0"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1"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2"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3"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4"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255" name="Group 10"/>
              <p:cNvGrpSpPr/>
              <p:nvPr/>
            </p:nvGrpSpPr>
            <p:grpSpPr bwMode="auto">
              <a:xfrm>
                <a:off x="9000233" y="2279737"/>
                <a:ext cx="1917700" cy="377134"/>
                <a:chOff x="0" y="0"/>
                <a:chExt cx="1208" cy="272"/>
              </a:xfrm>
              <a:solidFill>
                <a:schemeClr val="accent1">
                  <a:lumMod val="20000"/>
                  <a:lumOff val="80000"/>
                </a:schemeClr>
              </a:solidFill>
            </p:grpSpPr>
            <p:sp>
              <p:nvSpPr>
                <p:cNvPr id="256" name="Rectangle 11"/>
                <p:cNvSpPr>
                  <a:spLocks noChangeArrowheads="1"/>
                </p:cNvSpPr>
                <p:nvPr/>
              </p:nvSpPr>
              <p:spPr bwMode="auto">
                <a:xfrm>
                  <a:off x="0" y="0"/>
                  <a:ext cx="202" cy="272"/>
                </a:xfrm>
                <a:prstGeom prst="rect">
                  <a:avLst/>
                </a:prstGeom>
                <a:solidFill>
                  <a:srgbClr val="DEEBF7"/>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7" name="Rectangle 12"/>
                <p:cNvSpPr>
                  <a:spLocks noChangeArrowheads="1"/>
                </p:cNvSpPr>
                <p:nvPr/>
              </p:nvSpPr>
              <p:spPr bwMode="auto">
                <a:xfrm>
                  <a:off x="201" y="0"/>
                  <a:ext cx="202" cy="272"/>
                </a:xfrm>
                <a:prstGeom prst="rect">
                  <a:avLst/>
                </a:prstGeom>
                <a:solidFill>
                  <a:srgbClr val="DEEBF7"/>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8" name="Rectangle 13"/>
                <p:cNvSpPr>
                  <a:spLocks noChangeArrowheads="1"/>
                </p:cNvSpPr>
                <p:nvPr/>
              </p:nvSpPr>
              <p:spPr bwMode="auto">
                <a:xfrm>
                  <a:off x="403" y="0"/>
                  <a:ext cx="201" cy="272"/>
                </a:xfrm>
                <a:prstGeom prst="rect">
                  <a:avLst/>
                </a:prstGeom>
                <a:solidFill>
                  <a:srgbClr val="DEEBF7"/>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59" name="Rectangle 14"/>
                <p:cNvSpPr>
                  <a:spLocks noChangeArrowheads="1"/>
                </p:cNvSpPr>
                <p:nvPr/>
              </p:nvSpPr>
              <p:spPr bwMode="auto">
                <a:xfrm>
                  <a:off x="603"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60" name="Rectangle 15"/>
                <p:cNvSpPr>
                  <a:spLocks noChangeArrowheads="1"/>
                </p:cNvSpPr>
                <p:nvPr/>
              </p:nvSpPr>
              <p:spPr bwMode="auto">
                <a:xfrm>
                  <a:off x="805"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61" name="Rectangle 16"/>
                <p:cNvSpPr>
                  <a:spLocks noChangeArrowheads="1"/>
                </p:cNvSpPr>
                <p:nvPr/>
              </p:nvSpPr>
              <p:spPr bwMode="auto">
                <a:xfrm>
                  <a:off x="1006"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4" name="直接箭头连接符 363"/>
            <p:cNvCxnSpPr/>
            <p:nvPr/>
          </p:nvCxnSpPr>
          <p:spPr>
            <a:xfrm flipH="1">
              <a:off x="6409938" y="2457078"/>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6409938" y="3614662"/>
            <a:ext cx="4511269" cy="377135"/>
            <a:chOff x="6409938" y="3614662"/>
            <a:chExt cx="4511269" cy="377135"/>
          </a:xfrm>
        </p:grpSpPr>
        <p:grpSp>
          <p:nvGrpSpPr>
            <p:cNvPr id="28" name="组合 27"/>
            <p:cNvGrpSpPr/>
            <p:nvPr/>
          </p:nvGrpSpPr>
          <p:grpSpPr>
            <a:xfrm>
              <a:off x="6795295" y="3614662"/>
              <a:ext cx="4125912" cy="377135"/>
              <a:chOff x="6795295" y="3614662"/>
              <a:chExt cx="4125912" cy="377135"/>
            </a:xfrm>
          </p:grpSpPr>
          <p:grpSp>
            <p:nvGrpSpPr>
              <p:cNvPr id="280" name="Group 10"/>
              <p:cNvGrpSpPr/>
              <p:nvPr/>
            </p:nvGrpSpPr>
            <p:grpSpPr bwMode="auto">
              <a:xfrm>
                <a:off x="6795295" y="3614663"/>
                <a:ext cx="1917700" cy="377134"/>
                <a:chOff x="0" y="0"/>
                <a:chExt cx="1208" cy="272"/>
              </a:xfrm>
            </p:grpSpPr>
            <p:sp>
              <p:nvSpPr>
                <p:cNvPr id="281" name="Rectangle 11"/>
                <p:cNvSpPr>
                  <a:spLocks noChangeArrowheads="1"/>
                </p:cNvSpPr>
                <p:nvPr/>
              </p:nvSpPr>
              <p:spPr bwMode="auto">
                <a:xfrm>
                  <a:off x="0" y="0"/>
                  <a:ext cx="202" cy="272"/>
                </a:xfrm>
                <a:prstGeom prst="rect">
                  <a:avLst/>
                </a:prstGeom>
                <a:solidFill>
                  <a:srgbClr val="00B0F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2"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3"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4"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5"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6"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287" name="Group 10"/>
              <p:cNvGrpSpPr/>
              <p:nvPr/>
            </p:nvGrpSpPr>
            <p:grpSpPr bwMode="auto">
              <a:xfrm>
                <a:off x="9003507" y="3614662"/>
                <a:ext cx="1917700" cy="377134"/>
                <a:chOff x="0" y="0"/>
                <a:chExt cx="1208" cy="272"/>
              </a:xfrm>
              <a:solidFill>
                <a:schemeClr val="accent1">
                  <a:lumMod val="20000"/>
                  <a:lumOff val="80000"/>
                </a:schemeClr>
              </a:solidFill>
            </p:grpSpPr>
            <p:sp>
              <p:nvSpPr>
                <p:cNvPr id="288" name="Rectangle 11"/>
                <p:cNvSpPr>
                  <a:spLocks noChangeArrowheads="1"/>
                </p:cNvSpPr>
                <p:nvPr/>
              </p:nvSpPr>
              <p:spPr bwMode="auto">
                <a:xfrm>
                  <a:off x="0" y="0"/>
                  <a:ext cx="202" cy="272"/>
                </a:xfrm>
                <a:prstGeom prst="rect">
                  <a:avLst/>
                </a:prstGeom>
                <a:solidFill>
                  <a:srgbClr val="DEEBF7"/>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89" name="Rectangle 12"/>
                <p:cNvSpPr>
                  <a:spLocks noChangeArrowheads="1"/>
                </p:cNvSpPr>
                <p:nvPr/>
              </p:nvSpPr>
              <p:spPr bwMode="auto">
                <a:xfrm>
                  <a:off x="201" y="0"/>
                  <a:ext cx="202" cy="272"/>
                </a:xfrm>
                <a:prstGeom prst="rect">
                  <a:avLst/>
                </a:prstGeom>
                <a:solidFill>
                  <a:srgbClr val="DEEBF7"/>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90" name="Rectangle 13"/>
                <p:cNvSpPr>
                  <a:spLocks noChangeArrowheads="1"/>
                </p:cNvSpPr>
                <p:nvPr/>
              </p:nvSpPr>
              <p:spPr bwMode="auto">
                <a:xfrm>
                  <a:off x="403" y="0"/>
                  <a:ext cx="201"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91" name="Rectangle 14"/>
                <p:cNvSpPr>
                  <a:spLocks noChangeArrowheads="1"/>
                </p:cNvSpPr>
                <p:nvPr/>
              </p:nvSpPr>
              <p:spPr bwMode="auto">
                <a:xfrm>
                  <a:off x="603"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92" name="Rectangle 15"/>
                <p:cNvSpPr>
                  <a:spLocks noChangeArrowheads="1"/>
                </p:cNvSpPr>
                <p:nvPr/>
              </p:nvSpPr>
              <p:spPr bwMode="auto">
                <a:xfrm>
                  <a:off x="805"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293" name="Rectangle 16"/>
                <p:cNvSpPr>
                  <a:spLocks noChangeArrowheads="1"/>
                </p:cNvSpPr>
                <p:nvPr/>
              </p:nvSpPr>
              <p:spPr bwMode="auto">
                <a:xfrm>
                  <a:off x="1006"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5" name="直接箭头连接符 364"/>
            <p:cNvCxnSpPr/>
            <p:nvPr/>
          </p:nvCxnSpPr>
          <p:spPr>
            <a:xfrm flipH="1">
              <a:off x="6409938" y="3819153"/>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6409938" y="4932240"/>
            <a:ext cx="4507995" cy="377135"/>
            <a:chOff x="6409938" y="4932240"/>
            <a:chExt cx="4507995" cy="377135"/>
          </a:xfrm>
        </p:grpSpPr>
        <p:grpSp>
          <p:nvGrpSpPr>
            <p:cNvPr id="31" name="组合 30"/>
            <p:cNvGrpSpPr/>
            <p:nvPr/>
          </p:nvGrpSpPr>
          <p:grpSpPr>
            <a:xfrm>
              <a:off x="6792021" y="4932240"/>
              <a:ext cx="4125912" cy="377135"/>
              <a:chOff x="6792021" y="4932240"/>
              <a:chExt cx="4125912" cy="377135"/>
            </a:xfrm>
          </p:grpSpPr>
          <p:grpSp>
            <p:nvGrpSpPr>
              <p:cNvPr id="315" name="Group 10"/>
              <p:cNvGrpSpPr/>
              <p:nvPr/>
            </p:nvGrpSpPr>
            <p:grpSpPr bwMode="auto">
              <a:xfrm>
                <a:off x="6792021" y="4932241"/>
                <a:ext cx="1917700" cy="377134"/>
                <a:chOff x="0" y="0"/>
                <a:chExt cx="1208" cy="272"/>
              </a:xfrm>
            </p:grpSpPr>
            <p:sp>
              <p:nvSpPr>
                <p:cNvPr id="316" name="Rectangle 11"/>
                <p:cNvSpPr>
                  <a:spLocks noChangeArrowheads="1"/>
                </p:cNvSpPr>
                <p:nvPr/>
              </p:nvSpPr>
              <p:spPr bwMode="auto">
                <a:xfrm>
                  <a:off x="0" y="0"/>
                  <a:ext cx="202" cy="272"/>
                </a:xfrm>
                <a:prstGeom prst="rect">
                  <a:avLst/>
                </a:prstGeom>
                <a:solidFill>
                  <a:srgbClr val="FF66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FFFFFF"/>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7" name="Rectangle 12"/>
                <p:cNvSpPr>
                  <a:spLocks noChangeArrowheads="1"/>
                </p:cNvSpPr>
                <p:nvPr/>
              </p:nvSpPr>
              <p:spPr bwMode="auto">
                <a:xfrm>
                  <a:off x="201"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8" name="Rectangle 13"/>
                <p:cNvSpPr>
                  <a:spLocks noChangeArrowheads="1"/>
                </p:cNvSpPr>
                <p:nvPr/>
              </p:nvSpPr>
              <p:spPr bwMode="auto">
                <a:xfrm>
                  <a:off x="403" y="0"/>
                  <a:ext cx="201"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19" name="Rectangle 14"/>
                <p:cNvSpPr>
                  <a:spLocks noChangeArrowheads="1"/>
                </p:cNvSpPr>
                <p:nvPr/>
              </p:nvSpPr>
              <p:spPr bwMode="auto">
                <a:xfrm>
                  <a:off x="603"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0" name="Rectangle 15"/>
                <p:cNvSpPr>
                  <a:spLocks noChangeArrowheads="1"/>
                </p:cNvSpPr>
                <p:nvPr/>
              </p:nvSpPr>
              <p:spPr bwMode="auto">
                <a:xfrm>
                  <a:off x="805"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1" name="Rectangle 16"/>
                <p:cNvSpPr>
                  <a:spLocks noChangeArrowheads="1"/>
                </p:cNvSpPr>
                <p:nvPr/>
              </p:nvSpPr>
              <p:spPr bwMode="auto">
                <a:xfrm>
                  <a:off x="1006" y="0"/>
                  <a:ext cx="202" cy="272"/>
                </a:xfrm>
                <a:prstGeom prst="rect">
                  <a:avLst/>
                </a:prstGeom>
                <a:solidFill>
                  <a:srgbClr val="00FF00"/>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rgbClr val="000000"/>
                    </a:solidFill>
                    <a:latin typeface="Consolas" panose="020B0609020204030204" pitchFamily="49" charset="0"/>
                    <a:ea typeface="黑体" panose="02010609060101010101" pitchFamily="49" charset="-122"/>
                    <a:cs typeface="Times New Roman" panose="02020603050405020304" pitchFamily="18" charset="0"/>
                  </a:endParaRPr>
                </a:p>
              </p:txBody>
            </p:sp>
          </p:grpSp>
          <p:grpSp>
            <p:nvGrpSpPr>
              <p:cNvPr id="322" name="Group 10"/>
              <p:cNvGrpSpPr/>
              <p:nvPr/>
            </p:nvGrpSpPr>
            <p:grpSpPr bwMode="auto">
              <a:xfrm>
                <a:off x="9000233" y="4932240"/>
                <a:ext cx="1917700" cy="377134"/>
                <a:chOff x="0" y="0"/>
                <a:chExt cx="1208" cy="272"/>
              </a:xfrm>
              <a:solidFill>
                <a:schemeClr val="accent1">
                  <a:lumMod val="20000"/>
                  <a:lumOff val="80000"/>
                </a:schemeClr>
              </a:solidFill>
            </p:grpSpPr>
            <p:sp>
              <p:nvSpPr>
                <p:cNvPr id="323" name="Rectangle 11"/>
                <p:cNvSpPr>
                  <a:spLocks noChangeArrowheads="1"/>
                </p:cNvSpPr>
                <p:nvPr/>
              </p:nvSpPr>
              <p:spPr bwMode="auto">
                <a:xfrm>
                  <a:off x="0" y="0"/>
                  <a:ext cx="202" cy="272"/>
                </a:xfrm>
                <a:prstGeom prst="rect">
                  <a:avLst/>
                </a:prstGeom>
                <a:solidFill>
                  <a:srgbClr val="DEEBF7"/>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4" name="Rectangle 12"/>
                <p:cNvSpPr>
                  <a:spLocks noChangeArrowheads="1"/>
                </p:cNvSpPr>
                <p:nvPr/>
              </p:nvSpPr>
              <p:spPr bwMode="auto">
                <a:xfrm>
                  <a:off x="201"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5" name="Rectangle 13"/>
                <p:cNvSpPr>
                  <a:spLocks noChangeArrowheads="1"/>
                </p:cNvSpPr>
                <p:nvPr/>
              </p:nvSpPr>
              <p:spPr bwMode="auto">
                <a:xfrm>
                  <a:off x="403" y="0"/>
                  <a:ext cx="201"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6" name="Rectangle 14"/>
                <p:cNvSpPr>
                  <a:spLocks noChangeArrowheads="1"/>
                </p:cNvSpPr>
                <p:nvPr/>
              </p:nvSpPr>
              <p:spPr bwMode="auto">
                <a:xfrm>
                  <a:off x="603"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1</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7" name="Rectangle 15"/>
                <p:cNvSpPr>
                  <a:spLocks noChangeArrowheads="1"/>
                </p:cNvSpPr>
                <p:nvPr/>
              </p:nvSpPr>
              <p:spPr bwMode="auto">
                <a:xfrm>
                  <a:off x="805"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u="none"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sp>
              <p:nvSpPr>
                <p:cNvPr id="328" name="Rectangle 16"/>
                <p:cNvSpPr>
                  <a:spLocks noChangeArrowheads="1"/>
                </p:cNvSpPr>
                <p:nvPr/>
              </p:nvSpPr>
              <p:spPr bwMode="auto">
                <a:xfrm>
                  <a:off x="1006" y="0"/>
                  <a:ext cx="202" cy="272"/>
                </a:xfrm>
                <a:prstGeom prst="rect">
                  <a:avLst/>
                </a:prstGeom>
                <a:solidFill>
                  <a:srgbClr val="FFD966"/>
                </a:solidFill>
                <a:ln w="9525">
                  <a:solidFill>
                    <a:srgbClr val="000000"/>
                  </a:solidFill>
                  <a:miter lim="800000"/>
                </a:ln>
              </p:spPr>
              <p:txBody>
                <a:bodyPr wrap="none" tIns="72000" anchor="ctr"/>
                <a:lstStyle>
                  <a:lvl1pPr marL="342900" indent="-342900">
                    <a:defRPr sz="2400" b="1" u="sng">
                      <a:solidFill>
                        <a:srgbClr val="FF3300"/>
                      </a:solidFill>
                      <a:latin typeface="Arial" panose="020B0604020202020204" pitchFamily="34" charset="0"/>
                      <a:ea typeface="华文新魏" panose="02010800040101010101" pitchFamily="2" charset="-122"/>
                    </a:defRPr>
                  </a:lvl1pPr>
                  <a:lvl2pPr marL="742950" indent="-285750">
                    <a:defRPr sz="2400" b="1" u="sng">
                      <a:solidFill>
                        <a:srgbClr val="FF3300"/>
                      </a:solidFill>
                      <a:latin typeface="Arial" panose="020B0604020202020204" pitchFamily="34" charset="0"/>
                      <a:ea typeface="华文新魏" panose="02010800040101010101" pitchFamily="2" charset="-122"/>
                    </a:defRPr>
                  </a:lvl2pPr>
                  <a:lvl3pPr marL="1143000" indent="-228600">
                    <a:defRPr sz="2400" b="1" u="sng">
                      <a:solidFill>
                        <a:srgbClr val="FF3300"/>
                      </a:solidFill>
                      <a:latin typeface="Arial" panose="020B0604020202020204" pitchFamily="34" charset="0"/>
                      <a:ea typeface="华文新魏" panose="02010800040101010101" pitchFamily="2" charset="-122"/>
                    </a:defRPr>
                  </a:lvl3pPr>
                  <a:lvl4pPr marL="1600200" indent="-228600">
                    <a:defRPr sz="2400" b="1" u="sng">
                      <a:solidFill>
                        <a:srgbClr val="FF3300"/>
                      </a:solidFill>
                      <a:latin typeface="Arial" panose="020B0604020202020204" pitchFamily="34" charset="0"/>
                      <a:ea typeface="华文新魏" panose="02010800040101010101" pitchFamily="2" charset="-122"/>
                    </a:defRPr>
                  </a:lvl4pPr>
                  <a:lvl5pPr marL="2057400" indent="-228600">
                    <a:defRPr sz="2400" b="1" u="sng">
                      <a:solidFill>
                        <a:srgbClr val="FF3300"/>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ctr">
                    <a:lnSpc>
                      <a:spcPct val="80000"/>
                    </a:lnSpc>
                    <a:spcBef>
                      <a:spcPct val="20000"/>
                    </a:spcBef>
                    <a:buClr>
                      <a:srgbClr val="336699"/>
                    </a:buClr>
                    <a:buSzPct val="65000"/>
                    <a:defRPr/>
                  </a:pPr>
                  <a:r>
                    <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rPr>
                    <a:t>0</a:t>
                  </a:r>
                  <a:endParaRPr lang="en-US" altLang="zh-CN" sz="2000" kern="0" dirty="0">
                    <a:solidFill>
                      <a:schemeClr val="tx1"/>
                    </a:solidFill>
                    <a:latin typeface="Consolas" panose="020B0609020204030204" pitchFamily="49" charset="0"/>
                    <a:ea typeface="黑体" panose="02010609060101010101" pitchFamily="49" charset="-122"/>
                    <a:cs typeface="Times New Roman" panose="02020603050405020304" pitchFamily="18" charset="0"/>
                  </a:endParaRPr>
                </a:p>
              </p:txBody>
            </p:sp>
          </p:grpSp>
        </p:grpSp>
        <p:cxnSp>
          <p:nvCxnSpPr>
            <p:cNvPr id="366" name="直接箭头连接符 365"/>
            <p:cNvCxnSpPr/>
            <p:nvPr/>
          </p:nvCxnSpPr>
          <p:spPr>
            <a:xfrm flipH="1">
              <a:off x="6409938" y="5124078"/>
              <a:ext cx="252412"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367" name="矩形 366"/>
          <p:cNvSpPr/>
          <p:nvPr/>
        </p:nvSpPr>
        <p:spPr>
          <a:xfrm>
            <a:off x="4502297" y="4030286"/>
            <a:ext cx="915635"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+[Y]</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368" name="矩形 367"/>
          <p:cNvSpPr/>
          <p:nvPr/>
        </p:nvSpPr>
        <p:spPr>
          <a:xfrm>
            <a:off x="4559749" y="5377775"/>
            <a:ext cx="915635"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+[-Y]</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370" name="矩形 369"/>
          <p:cNvSpPr/>
          <p:nvPr/>
        </p:nvSpPr>
        <p:spPr>
          <a:xfrm>
            <a:off x="10022519" y="2711738"/>
            <a:ext cx="1031051"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+[-Y]</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372" name="矩形 371"/>
          <p:cNvSpPr/>
          <p:nvPr/>
        </p:nvSpPr>
        <p:spPr>
          <a:xfrm>
            <a:off x="4445965" y="2718023"/>
            <a:ext cx="1031051"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+[-Y]</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231" name="矩形 230"/>
          <p:cNvSpPr/>
          <p:nvPr/>
        </p:nvSpPr>
        <p:spPr>
          <a:xfrm>
            <a:off x="10097312" y="4051077"/>
            <a:ext cx="915635"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+[Y]</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233" name="矩形 232"/>
          <p:cNvSpPr/>
          <p:nvPr/>
        </p:nvSpPr>
        <p:spPr>
          <a:xfrm>
            <a:off x="10080226" y="5360853"/>
            <a:ext cx="915635" cy="369332"/>
          </a:xfrm>
          <a:prstGeom prst="rect">
            <a:avLst/>
          </a:prstGeom>
        </p:spPr>
        <p:txBody>
          <a:bodyPr wrap="none">
            <a:spAutoFit/>
          </a:bodyPr>
          <a:lstStyle/>
          <a:p>
            <a:r>
              <a:rPr lang="en-US" altLang="zh-CN" dirty="0">
                <a:solidFill>
                  <a:srgbClr val="C00000"/>
                </a:solidFill>
                <a:latin typeface="楷体" panose="02010609060101010101" pitchFamily="49" charset="-122"/>
                <a:ea typeface="楷体" panose="02010609060101010101" pitchFamily="49" charset="-122"/>
              </a:rPr>
              <a:t> +[Y]</a:t>
            </a:r>
            <a:r>
              <a:rPr lang="zh-CN" altLang="en-US" baseline="-25000" dirty="0">
                <a:solidFill>
                  <a:srgbClr val="C00000"/>
                </a:solidFill>
                <a:latin typeface="楷体" panose="02010609060101010101" pitchFamily="49" charset="-122"/>
                <a:ea typeface="楷体" panose="02010609060101010101" pitchFamily="49" charset="-122"/>
              </a:rPr>
              <a:t>补</a:t>
            </a:r>
            <a:endParaRPr lang="zh-CN" altLang="en-US" dirty="0"/>
          </a:p>
        </p:txBody>
      </p:sp>
      <p:sp>
        <p:nvSpPr>
          <p:cNvPr id="236" name="Text Box 21"/>
          <p:cNvSpPr txBox="1">
            <a:spLocks noChangeArrowheads="1"/>
          </p:cNvSpPr>
          <p:nvPr/>
        </p:nvSpPr>
        <p:spPr bwMode="auto">
          <a:xfrm>
            <a:off x="4470464" y="5977007"/>
            <a:ext cx="2267207" cy="284767"/>
          </a:xfrm>
          <a:prstGeom prst="rect">
            <a:avLst/>
          </a:prstGeom>
          <a:noFill/>
          <a:ln w="9525">
            <a:noFill/>
            <a:miter lim="800000"/>
          </a:ln>
        </p:spPr>
        <p:txBody>
          <a:bodyPr lIns="0" tIns="0" rIns="0" bIns="0"/>
          <a:lstStyle/>
          <a:p>
            <a:pPr marL="342900" indent="-342900" algn="ctr">
              <a:lnSpc>
                <a:spcPct val="80000"/>
              </a:lnSpc>
              <a:spcBef>
                <a:spcPct val="20000"/>
              </a:spcBef>
              <a:buClr>
                <a:srgbClr val="336699"/>
              </a:buClr>
              <a:buSzPct val="65000"/>
              <a:defRPr/>
            </a:pPr>
            <a:r>
              <a:rPr lang="zh-CN" altLang="en-US"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余数为负数，仍需恢复</a:t>
            </a:r>
            <a:endParaRPr lang="en-US" altLang="zh-CN" sz="1600" b="1" baseline="-250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2"/>
                                        </p:tgtEl>
                                        <p:attrNameLst>
                                          <p:attrName>style.visibility</p:attrName>
                                        </p:attrNameLst>
                                      </p:cBhvr>
                                      <p:to>
                                        <p:strVal val="visible"/>
                                      </p:to>
                                    </p:set>
                                    <p:animEffect transition="in" filter="wipe(left)">
                                      <p:cBhvr>
                                        <p:cTn id="17" dur="500"/>
                                        <p:tgtEl>
                                          <p:spTgt spid="3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2"/>
                                        </p:tgtEl>
                                        <p:attrNameLst>
                                          <p:attrName>style.visibility</p:attrName>
                                        </p:attrNameLst>
                                      </p:cBhvr>
                                      <p:to>
                                        <p:strVal val="visible"/>
                                      </p:to>
                                    </p:set>
                                    <p:animEffect transition="in" filter="wipe(left)">
                                      <p:cBhvr>
                                        <p:cTn id="32" dur="500"/>
                                        <p:tgtEl>
                                          <p:spTgt spid="2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7"/>
                                        </p:tgtEl>
                                        <p:attrNameLst>
                                          <p:attrName>style.visibility</p:attrName>
                                        </p:attrNameLst>
                                      </p:cBhvr>
                                      <p:to>
                                        <p:strVal val="visible"/>
                                      </p:to>
                                    </p:set>
                                    <p:animEffect transition="in" filter="wipe(left)">
                                      <p:cBhvr>
                                        <p:cTn id="42" dur="500"/>
                                        <p:tgtEl>
                                          <p:spTgt spid="3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wipe(left)">
                                      <p:cBhvr>
                                        <p:cTn id="52" dur="500"/>
                                        <p:tgtEl>
                                          <p:spTgt spid="10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68"/>
                                        </p:tgtEl>
                                        <p:attrNameLst>
                                          <p:attrName>style.visibility</p:attrName>
                                        </p:attrNameLst>
                                      </p:cBhvr>
                                      <p:to>
                                        <p:strVal val="visible"/>
                                      </p:to>
                                    </p:set>
                                    <p:animEffect transition="in" filter="wipe(left)">
                                      <p:cBhvr>
                                        <p:cTn id="62" dur="500"/>
                                        <p:tgtEl>
                                          <p:spTgt spid="36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60"/>
                                        </p:tgtEl>
                                        <p:attrNameLst>
                                          <p:attrName>style.visibility</p:attrName>
                                        </p:attrNameLst>
                                      </p:cBhvr>
                                      <p:to>
                                        <p:strVal val="visible"/>
                                      </p:to>
                                    </p:set>
                                    <p:animEffect transition="in" filter="wipe(left)">
                                      <p:cBhvr>
                                        <p:cTn id="67" dur="500"/>
                                        <p:tgtEl>
                                          <p:spTgt spid="1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wipe(left)">
                                      <p:cBhvr>
                                        <p:cTn id="72" dur="500"/>
                                        <p:tgtEl>
                                          <p:spTgt spid="17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70"/>
                                        </p:tgtEl>
                                        <p:attrNameLst>
                                          <p:attrName>style.visibility</p:attrName>
                                        </p:attrNameLst>
                                      </p:cBhvr>
                                      <p:to>
                                        <p:strVal val="visible"/>
                                      </p:to>
                                    </p:set>
                                    <p:animEffect transition="in" filter="wipe(left)">
                                      <p:cBhvr>
                                        <p:cTn id="82" dur="500"/>
                                        <p:tgtEl>
                                          <p:spTgt spid="37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63"/>
                                        </p:tgtEl>
                                        <p:attrNameLst>
                                          <p:attrName>style.visibility</p:attrName>
                                        </p:attrNameLst>
                                      </p:cBhvr>
                                      <p:to>
                                        <p:strVal val="visible"/>
                                      </p:to>
                                    </p:set>
                                    <p:animEffect transition="in" filter="wipe(left)">
                                      <p:cBhvr>
                                        <p:cTn id="87" dur="500"/>
                                        <p:tgtEl>
                                          <p:spTgt spid="26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73"/>
                                        </p:tgtEl>
                                        <p:attrNameLst>
                                          <p:attrName>style.visibility</p:attrName>
                                        </p:attrNameLst>
                                      </p:cBhvr>
                                      <p:to>
                                        <p:strVal val="visible"/>
                                      </p:to>
                                    </p:set>
                                    <p:animEffect transition="in" filter="wipe(left)">
                                      <p:cBhvr>
                                        <p:cTn id="92" dur="500"/>
                                        <p:tgtEl>
                                          <p:spTgt spid="27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31"/>
                                        </p:tgtEl>
                                        <p:attrNameLst>
                                          <p:attrName>style.visibility</p:attrName>
                                        </p:attrNameLst>
                                      </p:cBhvr>
                                      <p:to>
                                        <p:strVal val="visible"/>
                                      </p:to>
                                    </p:set>
                                    <p:animEffect transition="in" filter="wipe(left)">
                                      <p:cBhvr>
                                        <p:cTn id="102" dur="500"/>
                                        <p:tgtEl>
                                          <p:spTgt spid="23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98"/>
                                        </p:tgtEl>
                                        <p:attrNameLst>
                                          <p:attrName>style.visibility</p:attrName>
                                        </p:attrNameLst>
                                      </p:cBhvr>
                                      <p:to>
                                        <p:strVal val="visible"/>
                                      </p:to>
                                    </p:set>
                                    <p:animEffect transition="in" filter="wipe(left)">
                                      <p:cBhvr>
                                        <p:cTn id="107" dur="500"/>
                                        <p:tgtEl>
                                          <p:spTgt spid="29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308"/>
                                        </p:tgtEl>
                                        <p:attrNameLst>
                                          <p:attrName>style.visibility</p:attrName>
                                        </p:attrNameLst>
                                      </p:cBhvr>
                                      <p:to>
                                        <p:strVal val="visible"/>
                                      </p:to>
                                    </p:set>
                                    <p:animEffect transition="in" filter="wipe(left)">
                                      <p:cBhvr>
                                        <p:cTn id="112" dur="500"/>
                                        <p:tgtEl>
                                          <p:spTgt spid="30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left)">
                                      <p:cBhvr>
                                        <p:cTn id="117" dur="500"/>
                                        <p:tgtEl>
                                          <p:spTgt spid="4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33"/>
                                        </p:tgtEl>
                                        <p:attrNameLst>
                                          <p:attrName>style.visibility</p:attrName>
                                        </p:attrNameLst>
                                      </p:cBhvr>
                                      <p:to>
                                        <p:strVal val="visible"/>
                                      </p:to>
                                    </p:set>
                                    <p:animEffect transition="in" filter="wipe(left)">
                                      <p:cBhvr>
                                        <p:cTn id="122" dur="500"/>
                                        <p:tgtEl>
                                          <p:spTgt spid="23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330"/>
                                        </p:tgtEl>
                                        <p:attrNameLst>
                                          <p:attrName>style.visibility</p:attrName>
                                        </p:attrNameLst>
                                      </p:cBhvr>
                                      <p:to>
                                        <p:strVal val="visible"/>
                                      </p:to>
                                    </p:set>
                                    <p:animEffect transition="in" filter="wipe(left)">
                                      <p:cBhvr>
                                        <p:cTn id="127" dur="500"/>
                                        <p:tgtEl>
                                          <p:spTgt spid="33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340"/>
                                        </p:tgtEl>
                                        <p:attrNameLst>
                                          <p:attrName>style.visibility</p:attrName>
                                        </p:attrNameLst>
                                      </p:cBhvr>
                                      <p:to>
                                        <p:strVal val="visible"/>
                                      </p:to>
                                    </p:set>
                                    <p:animEffect transition="in" filter="wipe(left)">
                                      <p:cBhvr>
                                        <p:cTn id="132" dur="500"/>
                                        <p:tgtEl>
                                          <p:spTgt spid="34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349"/>
                                        </p:tgtEl>
                                        <p:attrNameLst>
                                          <p:attrName>style.visibility</p:attrName>
                                        </p:attrNameLst>
                                      </p:cBhvr>
                                      <p:to>
                                        <p:strVal val="visible"/>
                                      </p:to>
                                    </p:set>
                                    <p:animEffect transition="in" filter="wipe(left)">
                                      <p:cBhvr>
                                        <p:cTn id="137" dur="500"/>
                                        <p:tgtEl>
                                          <p:spTgt spid="349"/>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36"/>
                                        </p:tgtEl>
                                        <p:attrNameLst>
                                          <p:attrName>style.visibility</p:attrName>
                                        </p:attrNameLst>
                                      </p:cBhvr>
                                      <p:to>
                                        <p:strVal val="visible"/>
                                      </p:to>
                                    </p:set>
                                    <p:animEffect transition="in" filter="wipe(left)">
                                      <p:cBhvr>
                                        <p:cTn id="142"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P spid="367" grpId="0"/>
      <p:bldP spid="368" grpId="0"/>
      <p:bldP spid="370" grpId="0"/>
      <p:bldP spid="372" grpId="0"/>
      <p:bldP spid="231" grpId="0"/>
      <p:bldP spid="233" grpId="0"/>
      <p:bldP spid="23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阵列除法器的基本单元</a:t>
            </a:r>
            <a:r>
              <a:rPr lang="en-US" altLang="zh-CN" dirty="0"/>
              <a:t>---</a:t>
            </a:r>
            <a:r>
              <a:rPr lang="zh-CN" altLang="en-US" dirty="0"/>
              <a:t>可控制加</a:t>
            </a:r>
            <a:r>
              <a:rPr lang="en-US" altLang="zh-CN" dirty="0"/>
              <a:t>/</a:t>
            </a:r>
            <a:r>
              <a:rPr lang="zh-CN" altLang="en-US" dirty="0"/>
              <a:t>减法</a:t>
            </a:r>
            <a:r>
              <a:rPr lang="en-US" altLang="zh-CN" dirty="0"/>
              <a:t>(CAS)</a:t>
            </a:r>
            <a:r>
              <a:rPr lang="zh-CN" altLang="en-US" dirty="0"/>
              <a:t>单元 </a:t>
            </a:r>
            <a:endParaRPr lang="zh-CN" altLang="en-US" dirty="0"/>
          </a:p>
        </p:txBody>
      </p:sp>
      <p:grpSp>
        <p:nvGrpSpPr>
          <p:cNvPr id="5" name="Group 4"/>
          <p:cNvGrpSpPr/>
          <p:nvPr/>
        </p:nvGrpSpPr>
        <p:grpSpPr bwMode="auto">
          <a:xfrm>
            <a:off x="2633591" y="2128482"/>
            <a:ext cx="3107500" cy="3413902"/>
            <a:chOff x="35" y="0"/>
            <a:chExt cx="1643" cy="1805"/>
          </a:xfrm>
        </p:grpSpPr>
        <p:sp>
          <p:nvSpPr>
            <p:cNvPr id="6" name="Text Box 4"/>
            <p:cNvSpPr txBox="1">
              <a:spLocks noChangeArrowheads="1"/>
            </p:cNvSpPr>
            <p:nvPr/>
          </p:nvSpPr>
          <p:spPr bwMode="auto">
            <a:xfrm>
              <a:off x="1322" y="806"/>
              <a:ext cx="356" cy="192"/>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a:latin typeface="Segoe UI Black" panose="020B0A02040204020203" pitchFamily="34" charset="0"/>
                  <a:ea typeface="Segoe UI Black" panose="020B0A02040204020203" pitchFamily="34" charset="0"/>
                  <a:cs typeface="Segoe UI Black" panose="020B0A02040204020203" pitchFamily="34" charset="0"/>
                </a:rPr>
                <a:t>C</a:t>
              </a:r>
              <a:r>
                <a:rPr lang="en-US" sz="2400" baseline="-25000">
                  <a:latin typeface="Segoe UI Black" panose="020B0A02040204020203" pitchFamily="34" charset="0"/>
                  <a:ea typeface="Segoe UI Black" panose="020B0A02040204020203" pitchFamily="34" charset="0"/>
                  <a:cs typeface="Segoe UI Black" panose="020B0A02040204020203" pitchFamily="34" charset="0"/>
                </a:rPr>
                <a:t>i</a:t>
              </a:r>
              <a:r>
                <a:rPr lang="en-US" sz="2400" i="1" baseline="-25000">
                  <a:latin typeface="Segoe UI Black" panose="020B0A02040204020203" pitchFamily="34" charset="0"/>
                  <a:ea typeface="Segoe UI Black" panose="020B0A02040204020203" pitchFamily="34" charset="0"/>
                  <a:cs typeface="Segoe UI Black" panose="020B0A02040204020203" pitchFamily="34" charset="0"/>
                </a:rPr>
                <a:t>+</a:t>
              </a:r>
              <a:r>
                <a:rPr lang="en-US" sz="2400" baseline="-25000">
                  <a:latin typeface="Segoe UI Black" panose="020B0A02040204020203" pitchFamily="34" charset="0"/>
                  <a:ea typeface="Segoe UI Black" panose="020B0A02040204020203" pitchFamily="34" charset="0"/>
                  <a:cs typeface="Segoe UI Black" panose="020B0A02040204020203" pitchFamily="34" charset="0"/>
                </a:rPr>
                <a:t>1</a:t>
              </a:r>
              <a:endParaRPr lang="en-US" sz="240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 name="Group 6"/>
            <p:cNvGrpSpPr/>
            <p:nvPr/>
          </p:nvGrpSpPr>
          <p:grpSpPr bwMode="auto">
            <a:xfrm>
              <a:off x="35" y="0"/>
              <a:ext cx="1290" cy="1805"/>
              <a:chOff x="35" y="0"/>
              <a:chExt cx="1290" cy="1805"/>
            </a:xfrm>
          </p:grpSpPr>
          <p:sp>
            <p:nvSpPr>
              <p:cNvPr id="8" name="Line 6"/>
              <p:cNvSpPr>
                <a:spLocks noChangeShapeType="1"/>
              </p:cNvSpPr>
              <p:nvPr/>
            </p:nvSpPr>
            <p:spPr bwMode="auto">
              <a:xfrm>
                <a:off x="345" y="866"/>
                <a:ext cx="980" cy="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9" name="Line 7"/>
              <p:cNvSpPr>
                <a:spLocks noChangeShapeType="1"/>
              </p:cNvSpPr>
              <p:nvPr/>
            </p:nvSpPr>
            <p:spPr bwMode="auto">
              <a:xfrm>
                <a:off x="837" y="1023"/>
                <a:ext cx="0" cy="13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10" name="Line 8"/>
              <p:cNvSpPr>
                <a:spLocks noChangeShapeType="1"/>
              </p:cNvSpPr>
              <p:nvPr/>
            </p:nvSpPr>
            <p:spPr bwMode="auto">
              <a:xfrm flipV="1">
                <a:off x="699" y="540"/>
                <a:ext cx="0" cy="145"/>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11" name="Line 9"/>
              <p:cNvSpPr>
                <a:spLocks noChangeShapeType="1"/>
              </p:cNvSpPr>
              <p:nvPr/>
            </p:nvSpPr>
            <p:spPr bwMode="auto">
              <a:xfrm flipV="1">
                <a:off x="606" y="283"/>
                <a:ext cx="0" cy="111"/>
              </a:xfrm>
              <a:prstGeom prst="line">
                <a:avLst/>
              </a:prstGeom>
              <a:noFill/>
              <a:ln w="19050">
                <a:solidFill>
                  <a:schemeClr val="folHlink"/>
                </a:solidFill>
                <a:round/>
                <a:tailEnd type="oval"/>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12" name="Line 10"/>
              <p:cNvSpPr>
                <a:spLocks noChangeShapeType="1"/>
              </p:cNvSpPr>
              <p:nvPr/>
            </p:nvSpPr>
            <p:spPr bwMode="auto">
              <a:xfrm flipV="1">
                <a:off x="732" y="143"/>
                <a:ext cx="0" cy="241"/>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13" name="Line 11"/>
              <p:cNvSpPr>
                <a:spLocks noChangeShapeType="1"/>
              </p:cNvSpPr>
              <p:nvPr/>
            </p:nvSpPr>
            <p:spPr bwMode="auto">
              <a:xfrm>
                <a:off x="322" y="284"/>
                <a:ext cx="1000" cy="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15" name="Line 13"/>
              <p:cNvSpPr>
                <a:spLocks noChangeShapeType="1"/>
              </p:cNvSpPr>
              <p:nvPr/>
            </p:nvSpPr>
            <p:spPr bwMode="auto">
              <a:xfrm flipV="1">
                <a:off x="987" y="145"/>
                <a:ext cx="0" cy="54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16" name="Text Box 14"/>
              <p:cNvSpPr txBox="1">
                <a:spLocks noChangeArrowheads="1"/>
              </p:cNvSpPr>
              <p:nvPr/>
            </p:nvSpPr>
            <p:spPr bwMode="auto">
              <a:xfrm>
                <a:off x="90" y="227"/>
                <a:ext cx="227" cy="184"/>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dirty="0">
                    <a:latin typeface="Segoe UI Black" panose="020B0A02040204020203" pitchFamily="34" charset="0"/>
                    <a:ea typeface="Segoe UI Black" panose="020B0A02040204020203" pitchFamily="34" charset="0"/>
                    <a:cs typeface="Segoe UI Black" panose="020B0A02040204020203" pitchFamily="34" charset="0"/>
                  </a:rPr>
                  <a:t>P</a:t>
                </a:r>
                <a:endParaRPr lang="en-US" sz="24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15"/>
              <p:cNvSpPr txBox="1">
                <a:spLocks noChangeArrowheads="1"/>
              </p:cNvSpPr>
              <p:nvPr/>
            </p:nvSpPr>
            <p:spPr bwMode="auto">
              <a:xfrm>
                <a:off x="35" y="806"/>
                <a:ext cx="334" cy="14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dirty="0">
                    <a:latin typeface="Segoe UI Black" panose="020B0A02040204020203" pitchFamily="34" charset="0"/>
                    <a:ea typeface="Segoe UI Black" panose="020B0A02040204020203" pitchFamily="34" charset="0"/>
                    <a:cs typeface="Segoe UI Black" panose="020B0A02040204020203" pitchFamily="34" charset="0"/>
                  </a:rPr>
                  <a:t>C</a:t>
                </a:r>
                <a:r>
                  <a:rPr lang="en-US" sz="2400" baseline="-25000" dirty="0">
                    <a:latin typeface="Segoe UI Black" panose="020B0A02040204020203" pitchFamily="34" charset="0"/>
                    <a:ea typeface="Segoe UI Black" panose="020B0A02040204020203" pitchFamily="34" charset="0"/>
                    <a:cs typeface="Segoe UI Black" panose="020B0A02040204020203" pitchFamily="34" charset="0"/>
                  </a:rPr>
                  <a:t>i</a:t>
                </a:r>
                <a:endParaRPr lang="en-US" sz="24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 Box 16"/>
              <p:cNvSpPr txBox="1">
                <a:spLocks noChangeArrowheads="1"/>
              </p:cNvSpPr>
              <p:nvPr/>
            </p:nvSpPr>
            <p:spPr bwMode="auto">
              <a:xfrm>
                <a:off x="757" y="1170"/>
                <a:ext cx="153" cy="162"/>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a:latin typeface="Segoe UI Black" panose="020B0A02040204020203" pitchFamily="34" charset="0"/>
                    <a:ea typeface="Segoe UI Black" panose="020B0A02040204020203" pitchFamily="34" charset="0"/>
                    <a:cs typeface="Segoe UI Black" panose="020B0A02040204020203" pitchFamily="34" charset="0"/>
                  </a:rPr>
                  <a:t>S</a:t>
                </a:r>
                <a:r>
                  <a:rPr lang="en-US" sz="2400" baseline="-25000">
                    <a:latin typeface="Segoe UI Black" panose="020B0A02040204020203" pitchFamily="34" charset="0"/>
                    <a:ea typeface="Segoe UI Black" panose="020B0A02040204020203" pitchFamily="34" charset="0"/>
                    <a:cs typeface="Segoe UI Black" panose="020B0A02040204020203" pitchFamily="34" charset="0"/>
                  </a:rPr>
                  <a:t>i</a:t>
                </a:r>
                <a:endParaRPr lang="en-US" sz="240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Text Box 17"/>
              <p:cNvSpPr txBox="1">
                <a:spLocks noChangeArrowheads="1"/>
              </p:cNvSpPr>
              <p:nvPr/>
            </p:nvSpPr>
            <p:spPr bwMode="auto">
              <a:xfrm>
                <a:off x="620" y="0"/>
                <a:ext cx="207" cy="13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dirty="0">
                    <a:latin typeface="Segoe UI Black" panose="020B0A02040204020203" pitchFamily="34" charset="0"/>
                    <a:ea typeface="Segoe UI Black" panose="020B0A02040204020203" pitchFamily="34" charset="0"/>
                    <a:cs typeface="Segoe UI Black" panose="020B0A02040204020203" pitchFamily="34" charset="0"/>
                  </a:rPr>
                  <a:t>Y</a:t>
                </a:r>
                <a:r>
                  <a:rPr lang="en-US" sz="2400" baseline="-25000" dirty="0">
                    <a:latin typeface="Segoe UI Black" panose="020B0A02040204020203" pitchFamily="34" charset="0"/>
                    <a:ea typeface="Segoe UI Black" panose="020B0A02040204020203" pitchFamily="34" charset="0"/>
                    <a:cs typeface="Segoe UI Black" panose="020B0A02040204020203" pitchFamily="34" charset="0"/>
                  </a:rPr>
                  <a:t>i</a:t>
                </a:r>
                <a:endParaRPr lang="en-US" sz="24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Text Box 18"/>
              <p:cNvSpPr txBox="1">
                <a:spLocks noChangeArrowheads="1"/>
              </p:cNvSpPr>
              <p:nvPr/>
            </p:nvSpPr>
            <p:spPr bwMode="auto">
              <a:xfrm>
                <a:off x="881" y="0"/>
                <a:ext cx="223" cy="136"/>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dirty="0">
                    <a:latin typeface="Segoe UI Black" panose="020B0A02040204020203" pitchFamily="34" charset="0"/>
                    <a:ea typeface="Segoe UI Black" panose="020B0A02040204020203" pitchFamily="34" charset="0"/>
                    <a:cs typeface="Segoe UI Black" panose="020B0A02040204020203" pitchFamily="34" charset="0"/>
                  </a:rPr>
                  <a:t>X</a:t>
                </a:r>
                <a:r>
                  <a:rPr lang="en-US" sz="2400" baseline="-25000" dirty="0">
                    <a:latin typeface="Segoe UI Black" panose="020B0A02040204020203" pitchFamily="34" charset="0"/>
                    <a:ea typeface="Segoe UI Black" panose="020B0A02040204020203" pitchFamily="34" charset="0"/>
                    <a:cs typeface="Segoe UI Black" panose="020B0A02040204020203" pitchFamily="34" charset="0"/>
                  </a:rPr>
                  <a:t>i</a:t>
                </a:r>
                <a:endParaRPr lang="en-US" sz="2400" dirty="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Text Box 19"/>
              <p:cNvSpPr txBox="1">
                <a:spLocks noChangeArrowheads="1"/>
              </p:cNvSpPr>
              <p:nvPr/>
            </p:nvSpPr>
            <p:spPr bwMode="auto">
              <a:xfrm>
                <a:off x="363" y="1588"/>
                <a:ext cx="862" cy="21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zh-CN" altLang="en-US" sz="24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电路</a:t>
                </a:r>
                <a:endParaRPr lang="zh-CN" altLang="en-US" sz="2400" b="1"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2" name="Rectangle 20"/>
              <p:cNvSpPr>
                <a:spLocks noChangeArrowheads="1"/>
              </p:cNvSpPr>
              <p:nvPr/>
            </p:nvSpPr>
            <p:spPr bwMode="auto">
              <a:xfrm rot="16200000">
                <a:off x="567" y="361"/>
                <a:ext cx="204" cy="253"/>
              </a:xfrm>
              <a:prstGeom prst="rect">
                <a:avLst/>
              </a:prstGeom>
              <a:solidFill>
                <a:srgbClr val="FFCC00"/>
              </a:solidFill>
              <a:ln w="19050" cmpd="sng">
                <a:solidFill>
                  <a:schemeClr val="folHlink"/>
                </a:solidFill>
                <a:miter lim="800000"/>
              </a:ln>
            </p:spPr>
            <p:txBody>
              <a:bodyPr vert="eaVert"/>
              <a:lstStyle/>
              <a:p>
                <a:pPr marL="342900" indent="-342900">
                  <a:lnSpc>
                    <a:spcPct val="80000"/>
                  </a:lnSpc>
                  <a:spcBef>
                    <a:spcPct val="20000"/>
                  </a:spcBef>
                  <a:buClr>
                    <a:schemeClr val="hlink"/>
                  </a:buClr>
                  <a:buSzPct val="65000"/>
                  <a:defRPr/>
                </a:pPr>
                <a:r>
                  <a:rPr lang="en-US" sz="1600" dirty="0">
                    <a:effectLst>
                      <a:outerShdw blurRad="38100" dist="38100" dir="2700000" algn="tl">
                        <a:srgbClr val="FFFFFF"/>
                      </a:outerShdw>
                    </a:effectLst>
                    <a:latin typeface="Segoe UI Black" panose="020B0A02040204020203" pitchFamily="34" charset="0"/>
                    <a:ea typeface="Segoe UI Black" panose="020B0A02040204020203" pitchFamily="34" charset="0"/>
                    <a:cs typeface="Segoe UI Black" panose="020B0A02040204020203" pitchFamily="34" charset="0"/>
                  </a:rPr>
                  <a:t> </a:t>
                </a:r>
                <a:r>
                  <a:rPr lang="en-US" sz="2000" dirty="0">
                    <a:effectLst>
                      <a:outerShdw blurRad="38100" dist="38100" dir="2700000" algn="tl">
                        <a:srgbClr val="FFFFFF"/>
                      </a:outerShdw>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3200" dirty="0">
                  <a:effectLst>
                    <a:outerShdw blurRad="38100" dist="38100" dir="2700000" algn="tl">
                      <a:srgbClr val="FFFFFF"/>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21"/>
              <p:cNvSpPr txBox="1">
                <a:spLocks noChangeArrowheads="1"/>
              </p:cNvSpPr>
              <p:nvPr/>
            </p:nvSpPr>
            <p:spPr bwMode="auto">
              <a:xfrm>
                <a:off x="630" y="683"/>
                <a:ext cx="407" cy="337"/>
              </a:xfrm>
              <a:prstGeom prst="rect">
                <a:avLst/>
              </a:prstGeom>
              <a:solidFill>
                <a:srgbClr val="00FF99"/>
              </a:solidFill>
              <a:ln w="19050" cmpd="sng">
                <a:solidFill>
                  <a:schemeClr val="folHlink"/>
                </a:solidFill>
                <a:miter lim="800000"/>
              </a:ln>
            </p:spPr>
            <p:txBody>
              <a:bodyPr lIns="0" tIns="72000" rIns="0" bIns="0" anchor="ctr" anchorCtr="1"/>
              <a:lstStyle/>
              <a:p>
                <a:pPr marL="342900" indent="-342900" algn="ctr">
                  <a:lnSpc>
                    <a:spcPct val="80000"/>
                  </a:lnSpc>
                  <a:spcBef>
                    <a:spcPts val="300"/>
                  </a:spcBef>
                  <a:buClr>
                    <a:schemeClr val="hlink"/>
                  </a:buClr>
                  <a:buSzPct val="65000"/>
                  <a:defRPr/>
                </a:pPr>
                <a:r>
                  <a:rPr lang="en-US" sz="2400" dirty="0" err="1">
                    <a:latin typeface="Segoe UI Black" panose="020B0A02040204020203" pitchFamily="34" charset="0"/>
                    <a:ea typeface="Segoe UI Black" panose="020B0A02040204020203" pitchFamily="34" charset="0"/>
                    <a:cs typeface="Segoe UI Black" panose="020B0A02040204020203" pitchFamily="34" charset="0"/>
                  </a:rPr>
                  <a:t>FA</a:t>
                </a:r>
                <a:r>
                  <a:rPr lang="en-US" sz="2400" baseline="-25000" dirty="0" err="1">
                    <a:latin typeface="Segoe UI Black" panose="020B0A02040204020203" pitchFamily="34" charset="0"/>
                    <a:ea typeface="Segoe UI Black" panose="020B0A02040204020203" pitchFamily="34" charset="0"/>
                    <a:cs typeface="Segoe UI Black" panose="020B0A02040204020203" pitchFamily="34" charset="0"/>
                  </a:rPr>
                  <a:t>i</a:t>
                </a:r>
                <a:endParaRPr lang="en-US" sz="2400" dirty="0">
                  <a:effectLst>
                    <a:outerShdw blurRad="38100" dist="38100" dir="2700000" algn="tl">
                      <a:srgbClr val="FFFFFF"/>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4" name="Group 23"/>
          <p:cNvGrpSpPr/>
          <p:nvPr/>
        </p:nvGrpSpPr>
        <p:grpSpPr bwMode="auto">
          <a:xfrm>
            <a:off x="6572343" y="2533233"/>
            <a:ext cx="2744360" cy="3009151"/>
            <a:chOff x="0" y="0"/>
            <a:chExt cx="1451" cy="1591"/>
          </a:xfrm>
        </p:grpSpPr>
        <p:sp>
          <p:nvSpPr>
            <p:cNvPr id="25" name="Line 23"/>
            <p:cNvSpPr>
              <a:spLocks noChangeShapeType="1"/>
            </p:cNvSpPr>
            <p:nvPr/>
          </p:nvSpPr>
          <p:spPr bwMode="auto">
            <a:xfrm>
              <a:off x="168" y="635"/>
              <a:ext cx="979" cy="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26" name="Line 24"/>
            <p:cNvSpPr>
              <a:spLocks noChangeShapeType="1"/>
            </p:cNvSpPr>
            <p:nvPr/>
          </p:nvSpPr>
          <p:spPr bwMode="auto">
            <a:xfrm>
              <a:off x="168" y="436"/>
              <a:ext cx="979" cy="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27" name="Line 25"/>
            <p:cNvSpPr>
              <a:spLocks noChangeShapeType="1"/>
            </p:cNvSpPr>
            <p:nvPr/>
          </p:nvSpPr>
          <p:spPr bwMode="auto">
            <a:xfrm>
              <a:off x="659" y="605"/>
              <a:ext cx="0" cy="225"/>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28" name="Line 26"/>
            <p:cNvSpPr>
              <a:spLocks noChangeShapeType="1"/>
            </p:cNvSpPr>
            <p:nvPr/>
          </p:nvSpPr>
          <p:spPr bwMode="auto">
            <a:xfrm flipV="1">
              <a:off x="766" y="141"/>
              <a:ext cx="0" cy="213"/>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29" name="Line 27"/>
            <p:cNvSpPr>
              <a:spLocks noChangeShapeType="1"/>
            </p:cNvSpPr>
            <p:nvPr/>
          </p:nvSpPr>
          <p:spPr bwMode="auto">
            <a:xfrm flipV="1">
              <a:off x="496" y="161"/>
              <a:ext cx="0" cy="193"/>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lstStyle/>
            <a:p>
              <a:endParaRPr lang="zh-CN" altLang="en-US" sz="2400">
                <a:latin typeface="Segoe UI Black" panose="020B0A02040204020203" pitchFamily="34" charset="0"/>
                <a:ea typeface="宋体" panose="02010600030101010101" pitchFamily="2" charset="-122"/>
                <a:cs typeface="Segoe UI Black" panose="020B0A02040204020203" pitchFamily="34" charset="0"/>
              </a:endParaRPr>
            </a:p>
          </p:txBody>
        </p:sp>
        <p:sp>
          <p:nvSpPr>
            <p:cNvPr id="30" name="Text Box 28"/>
            <p:cNvSpPr txBox="1">
              <a:spLocks noChangeArrowheads="1"/>
            </p:cNvSpPr>
            <p:nvPr/>
          </p:nvSpPr>
          <p:spPr bwMode="auto">
            <a:xfrm>
              <a:off x="39" y="377"/>
              <a:ext cx="153" cy="161"/>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a:latin typeface="Segoe UI Black" panose="020B0A02040204020203" pitchFamily="34" charset="0"/>
                  <a:ea typeface="Segoe UI Black" panose="020B0A02040204020203" pitchFamily="34" charset="0"/>
                  <a:cs typeface="Segoe UI Black" panose="020B0A02040204020203" pitchFamily="34" charset="0"/>
                </a:rPr>
                <a:t>P</a:t>
              </a:r>
              <a:endParaRPr lang="en-US" sz="240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Text Box 29"/>
            <p:cNvSpPr txBox="1">
              <a:spLocks noChangeArrowheads="1"/>
            </p:cNvSpPr>
            <p:nvPr/>
          </p:nvSpPr>
          <p:spPr bwMode="auto">
            <a:xfrm>
              <a:off x="0" y="570"/>
              <a:ext cx="233" cy="169"/>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a:latin typeface="Segoe UI Black" panose="020B0A02040204020203" pitchFamily="34" charset="0"/>
                  <a:ea typeface="Segoe UI Black" panose="020B0A02040204020203" pitchFamily="34" charset="0"/>
                  <a:cs typeface="Segoe UI Black" panose="020B0A02040204020203" pitchFamily="34" charset="0"/>
                </a:rPr>
                <a:t>C</a:t>
              </a:r>
              <a:r>
                <a:rPr lang="en-US" sz="2400" i="1" baseline="-25000">
                  <a:latin typeface="Segoe UI Black" panose="020B0A02040204020203" pitchFamily="34" charset="0"/>
                  <a:ea typeface="Segoe UI Black" panose="020B0A02040204020203" pitchFamily="34" charset="0"/>
                  <a:cs typeface="Segoe UI Black" panose="020B0A02040204020203" pitchFamily="34" charset="0"/>
                </a:rPr>
                <a:t>i</a:t>
              </a:r>
              <a:endParaRPr lang="en-US" sz="240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Text Box 30"/>
            <p:cNvSpPr txBox="1">
              <a:spLocks noChangeArrowheads="1"/>
            </p:cNvSpPr>
            <p:nvPr/>
          </p:nvSpPr>
          <p:spPr bwMode="auto">
            <a:xfrm>
              <a:off x="401" y="0"/>
              <a:ext cx="199" cy="149"/>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a:latin typeface="Segoe UI Black" panose="020B0A02040204020203" pitchFamily="34" charset="0"/>
                  <a:ea typeface="Segoe UI Black" panose="020B0A02040204020203" pitchFamily="34" charset="0"/>
                  <a:cs typeface="Segoe UI Black" panose="020B0A02040204020203" pitchFamily="34" charset="0"/>
                </a:rPr>
                <a:t>Y</a:t>
              </a:r>
              <a:r>
                <a:rPr lang="en-US" sz="2400" baseline="-25000">
                  <a:latin typeface="Segoe UI Black" panose="020B0A02040204020203" pitchFamily="34" charset="0"/>
                  <a:ea typeface="Segoe UI Black" panose="020B0A02040204020203" pitchFamily="34" charset="0"/>
                  <a:cs typeface="Segoe UI Black" panose="020B0A02040204020203" pitchFamily="34" charset="0"/>
                </a:rPr>
                <a:t>i</a:t>
              </a:r>
              <a:endParaRPr lang="en-US" sz="240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31"/>
            <p:cNvSpPr txBox="1">
              <a:spLocks noChangeArrowheads="1"/>
            </p:cNvSpPr>
            <p:nvPr/>
          </p:nvSpPr>
          <p:spPr bwMode="auto">
            <a:xfrm>
              <a:off x="680" y="0"/>
              <a:ext cx="227" cy="149"/>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a:latin typeface="Segoe UI Black" panose="020B0A02040204020203" pitchFamily="34" charset="0"/>
                  <a:ea typeface="Segoe UI Black" panose="020B0A02040204020203" pitchFamily="34" charset="0"/>
                  <a:cs typeface="Segoe UI Black" panose="020B0A02040204020203" pitchFamily="34" charset="0"/>
                </a:rPr>
                <a:t>X</a:t>
              </a:r>
              <a:r>
                <a:rPr lang="en-US" sz="2400" baseline="-25000">
                  <a:latin typeface="Segoe UI Black" panose="020B0A02040204020203" pitchFamily="34" charset="0"/>
                  <a:ea typeface="Segoe UI Black" panose="020B0A02040204020203" pitchFamily="34" charset="0"/>
                  <a:cs typeface="Segoe UI Black" panose="020B0A02040204020203" pitchFamily="34" charset="0"/>
                </a:rPr>
                <a:t>i</a:t>
              </a:r>
              <a:endParaRPr lang="en-US" sz="240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2"/>
            <p:cNvSpPr txBox="1">
              <a:spLocks noChangeArrowheads="1"/>
            </p:cNvSpPr>
            <p:nvPr/>
          </p:nvSpPr>
          <p:spPr bwMode="auto">
            <a:xfrm>
              <a:off x="1150" y="575"/>
              <a:ext cx="301" cy="164"/>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a:latin typeface="Segoe UI Black" panose="020B0A02040204020203" pitchFamily="34" charset="0"/>
                  <a:ea typeface="Segoe UI Black" panose="020B0A02040204020203" pitchFamily="34" charset="0"/>
                  <a:cs typeface="Segoe UI Black" panose="020B0A02040204020203" pitchFamily="34" charset="0"/>
                </a:rPr>
                <a:t>C</a:t>
              </a:r>
              <a:r>
                <a:rPr lang="en-US" sz="2400" baseline="-25000">
                  <a:latin typeface="Segoe UI Black" panose="020B0A02040204020203" pitchFamily="34" charset="0"/>
                  <a:ea typeface="Segoe UI Black" panose="020B0A02040204020203" pitchFamily="34" charset="0"/>
                  <a:cs typeface="Segoe UI Black" panose="020B0A02040204020203" pitchFamily="34" charset="0"/>
                </a:rPr>
                <a:t>i+1</a:t>
              </a:r>
              <a:endParaRPr lang="en-US" sz="240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33"/>
            <p:cNvSpPr txBox="1">
              <a:spLocks noChangeArrowheads="1"/>
            </p:cNvSpPr>
            <p:nvPr/>
          </p:nvSpPr>
          <p:spPr bwMode="auto">
            <a:xfrm>
              <a:off x="578" y="847"/>
              <a:ext cx="151" cy="161"/>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sz="2400">
                  <a:latin typeface="Segoe UI Black" panose="020B0A02040204020203" pitchFamily="34" charset="0"/>
                  <a:ea typeface="Segoe UI Black" panose="020B0A02040204020203" pitchFamily="34" charset="0"/>
                  <a:cs typeface="Segoe UI Black" panose="020B0A02040204020203" pitchFamily="34" charset="0"/>
                </a:rPr>
                <a:t>S</a:t>
              </a:r>
              <a:r>
                <a:rPr lang="en-US" sz="2400" baseline="-25000">
                  <a:latin typeface="Segoe UI Black" panose="020B0A02040204020203" pitchFamily="34" charset="0"/>
                  <a:ea typeface="Segoe UI Black" panose="020B0A02040204020203" pitchFamily="34" charset="0"/>
                  <a:cs typeface="Segoe UI Black" panose="020B0A02040204020203" pitchFamily="34" charset="0"/>
                </a:rPr>
                <a:t>i</a:t>
              </a:r>
              <a:endParaRPr lang="en-US" sz="2400">
                <a:effectLst>
                  <a:outerShdw blurRad="38100" dist="38100" dir="2700000" algn="tl">
                    <a:srgbClr val="C0C0C0"/>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 name="Text Box 34"/>
            <p:cNvSpPr txBox="1">
              <a:spLocks noChangeArrowheads="1"/>
            </p:cNvSpPr>
            <p:nvPr/>
          </p:nvSpPr>
          <p:spPr bwMode="auto">
            <a:xfrm>
              <a:off x="91" y="1374"/>
              <a:ext cx="1043" cy="217"/>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zh-CN" altLang="en-US" sz="24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符号表示</a:t>
              </a:r>
              <a:endParaRPr lang="zh-CN" altLang="en-US" sz="2400" b="1"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7" name="Text Box 35"/>
            <p:cNvSpPr txBox="1">
              <a:spLocks noChangeArrowheads="1"/>
            </p:cNvSpPr>
            <p:nvPr/>
          </p:nvSpPr>
          <p:spPr bwMode="auto">
            <a:xfrm>
              <a:off x="408" y="358"/>
              <a:ext cx="455" cy="336"/>
            </a:xfrm>
            <a:prstGeom prst="rect">
              <a:avLst/>
            </a:prstGeom>
            <a:solidFill>
              <a:srgbClr val="00FF99"/>
            </a:solidFill>
            <a:ln w="19050" cmpd="sng">
              <a:solidFill>
                <a:schemeClr val="folHlink"/>
              </a:solidFill>
              <a:miter lim="800000"/>
            </a:ln>
          </p:spPr>
          <p:txBody>
            <a:bodyPr lIns="0" tIns="72000" rIns="0" bIns="0" anchor="ctr" anchorCtr="1"/>
            <a:lstStyle/>
            <a:p>
              <a:pPr marL="342900" indent="-342900" algn="ctr">
                <a:lnSpc>
                  <a:spcPct val="80000"/>
                </a:lnSpc>
                <a:spcBef>
                  <a:spcPts val="300"/>
                </a:spcBef>
                <a:buClr>
                  <a:schemeClr val="hlink"/>
                </a:buClr>
                <a:buSzPct val="65000"/>
                <a:defRPr/>
              </a:pPr>
              <a:r>
                <a:rPr lang="en-US" sz="2400">
                  <a:latin typeface="Segoe UI Black" panose="020B0A02040204020203" pitchFamily="34" charset="0"/>
                  <a:ea typeface="Segoe UI Black" panose="020B0A02040204020203" pitchFamily="34" charset="0"/>
                  <a:cs typeface="Segoe UI Black" panose="020B0A02040204020203" pitchFamily="34" charset="0"/>
                </a:rPr>
                <a:t>CAS</a:t>
              </a:r>
              <a:r>
                <a:rPr lang="en-US" sz="2400" baseline="-25000">
                  <a:latin typeface="Segoe UI Black" panose="020B0A02040204020203" pitchFamily="34" charset="0"/>
                  <a:ea typeface="Segoe UI Black" panose="020B0A02040204020203" pitchFamily="34" charset="0"/>
                  <a:cs typeface="Segoe UI Black" panose="020B0A02040204020203" pitchFamily="34" charset="0"/>
                </a:rPr>
                <a:t>i</a:t>
              </a:r>
              <a:endParaRPr lang="en-US" sz="2400">
                <a:effectLst>
                  <a:outerShdw blurRad="38100" dist="38100" dir="2700000" algn="tl">
                    <a:srgbClr val="FFFFFF"/>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 name="Rectangle 83"/>
          <p:cNvSpPr>
            <a:spLocks noChangeArrowheads="1"/>
          </p:cNvSpPr>
          <p:nvPr/>
        </p:nvSpPr>
        <p:spPr bwMode="auto">
          <a:xfrm>
            <a:off x="8119467" y="4233796"/>
            <a:ext cx="597676" cy="30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9T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Rectangle 83"/>
          <p:cNvSpPr>
            <a:spLocks noChangeArrowheads="1"/>
          </p:cNvSpPr>
          <p:nvPr/>
        </p:nvSpPr>
        <p:spPr bwMode="auto">
          <a:xfrm>
            <a:off x="3034552" y="2833391"/>
            <a:ext cx="597676" cy="3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3T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Rectangle 83"/>
          <p:cNvSpPr>
            <a:spLocks noChangeArrowheads="1"/>
          </p:cNvSpPr>
          <p:nvPr/>
        </p:nvSpPr>
        <p:spPr bwMode="auto">
          <a:xfrm>
            <a:off x="4233678" y="4096363"/>
            <a:ext cx="860569" cy="44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8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+6T</a:t>
            </a:r>
            <a:endParaRPr lang="en-US" altLang="zh-CN" sz="1800"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3060681" y="5765993"/>
            <a:ext cx="2016899"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P=1</a:t>
            </a:r>
            <a:r>
              <a:rPr lang="zh-CN" altLang="en-US" dirty="0">
                <a:solidFill>
                  <a:srgbClr val="C00000"/>
                </a:solidFill>
                <a:latin typeface="微软雅黑" panose="020B0503020204020204" pitchFamily="34" charset="-122"/>
                <a:ea typeface="微软雅黑" panose="020B0503020204020204" pitchFamily="34" charset="-122"/>
              </a:rPr>
              <a:t>表示执行减法</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ppt_x"/>
                                          </p:val>
                                        </p:tav>
                                        <p:tav tm="100000">
                                          <p:val>
                                            <p:strVal val="#ppt_x"/>
                                          </p:val>
                                        </p:tav>
                                      </p:tavLst>
                                    </p:anim>
                                    <p:anim calcmode="lin" valueType="num">
                                      <p:cBhvr additive="base">
                                        <p:cTn id="27"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ppt_x"/>
                                          </p:val>
                                        </p:tav>
                                        <p:tav tm="100000">
                                          <p:val>
                                            <p:strVal val="#ppt_x"/>
                                          </p:val>
                                        </p:tav>
                                      </p:tavLst>
                                    </p:anim>
                                    <p:anim calcmode="lin" valueType="num">
                                      <p:cBhvr additive="base">
                                        <p:cTn id="33"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7"/>
          <p:cNvGrpSpPr/>
          <p:nvPr/>
        </p:nvGrpSpPr>
        <p:grpSpPr bwMode="auto">
          <a:xfrm>
            <a:off x="5645151" y="1411511"/>
            <a:ext cx="4284663" cy="3814762"/>
            <a:chOff x="0" y="0"/>
            <a:chExt cx="2699" cy="2403"/>
          </a:xfrm>
        </p:grpSpPr>
        <p:sp>
          <p:nvSpPr>
            <p:cNvPr id="141" name="Text Box 138"/>
            <p:cNvSpPr txBox="1">
              <a:spLocks noChangeArrowheads="1"/>
            </p:cNvSpPr>
            <p:nvPr/>
          </p:nvSpPr>
          <p:spPr bwMode="auto">
            <a:xfrm>
              <a:off x="0" y="2178"/>
              <a:ext cx="276" cy="192"/>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endParaRPr lang="zh-CN" alt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2" name="Group 139"/>
            <p:cNvGrpSpPr/>
            <p:nvPr/>
          </p:nvGrpSpPr>
          <p:grpSpPr bwMode="auto">
            <a:xfrm>
              <a:off x="0" y="0"/>
              <a:ext cx="2699" cy="2403"/>
              <a:chOff x="0" y="0"/>
              <a:chExt cx="2699" cy="2403"/>
            </a:xfrm>
          </p:grpSpPr>
          <p:sp>
            <p:nvSpPr>
              <p:cNvPr id="148" name="Line 147"/>
              <p:cNvSpPr>
                <a:spLocks noChangeShapeType="1"/>
              </p:cNvSpPr>
              <p:nvPr/>
            </p:nvSpPr>
            <p:spPr bwMode="auto">
              <a:xfrm flipV="1">
                <a:off x="0" y="2087"/>
                <a:ext cx="0" cy="20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3" name="Group 140"/>
              <p:cNvGrpSpPr/>
              <p:nvPr/>
            </p:nvGrpSpPr>
            <p:grpSpPr bwMode="auto">
              <a:xfrm>
                <a:off x="2666" y="0"/>
                <a:ext cx="33" cy="2394"/>
                <a:chOff x="0" y="0"/>
                <a:chExt cx="33" cy="2394"/>
              </a:xfrm>
            </p:grpSpPr>
            <p:sp>
              <p:nvSpPr>
                <p:cNvPr id="149" name="AutoShape 141"/>
                <p:cNvSpPr>
                  <a:spLocks noChangeArrowheads="1"/>
                </p:cNvSpPr>
                <p:nvPr/>
              </p:nvSpPr>
              <p:spPr bwMode="auto">
                <a:xfrm flipV="1">
                  <a:off x="0" y="2267"/>
                  <a:ext cx="33" cy="127"/>
                </a:xfrm>
                <a:prstGeom prst="triangle">
                  <a:avLst>
                    <a:gd name="adj" fmla="val 50000"/>
                  </a:avLst>
                </a:prstGeom>
                <a:solidFill>
                  <a:schemeClr val="tx1"/>
                </a:solidFill>
                <a:ln w="19050">
                  <a:solidFill>
                    <a:schemeClr val="tx1"/>
                  </a:solidFill>
                  <a:miter lim="800000"/>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Times New Roman" panose="02020603050405020304" pitchFamily="18" charset="0"/>
                    <a:cs typeface="Times New Roman" panose="02020603050405020304" pitchFamily="18" charset="0"/>
                  </a:endParaRPr>
                </a:p>
              </p:txBody>
            </p:sp>
            <p:sp>
              <p:nvSpPr>
                <p:cNvPr id="150" name="Line 142"/>
                <p:cNvSpPr>
                  <a:spLocks noChangeShapeType="1"/>
                </p:cNvSpPr>
                <p:nvPr/>
              </p:nvSpPr>
              <p:spPr bwMode="auto">
                <a:xfrm flipV="1">
                  <a:off x="17" y="0"/>
                  <a:ext cx="0" cy="229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44" name="Line 143"/>
              <p:cNvSpPr>
                <a:spLocks noChangeShapeType="1"/>
              </p:cNvSpPr>
              <p:nvPr/>
            </p:nvSpPr>
            <p:spPr bwMode="auto">
              <a:xfrm flipV="1">
                <a:off x="546" y="2117"/>
                <a:ext cx="0" cy="28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5" name="Line 144"/>
              <p:cNvSpPr>
                <a:spLocks noChangeShapeType="1"/>
              </p:cNvSpPr>
              <p:nvPr/>
            </p:nvSpPr>
            <p:spPr bwMode="auto">
              <a:xfrm flipV="1">
                <a:off x="1079" y="2117"/>
                <a:ext cx="0" cy="28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6" name="Line 145"/>
              <p:cNvSpPr>
                <a:spLocks noChangeShapeType="1"/>
              </p:cNvSpPr>
              <p:nvPr/>
            </p:nvSpPr>
            <p:spPr bwMode="auto">
              <a:xfrm flipV="1">
                <a:off x="1614" y="2117"/>
                <a:ext cx="0" cy="28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7" name="Line 146"/>
              <p:cNvSpPr>
                <a:spLocks noChangeShapeType="1"/>
              </p:cNvSpPr>
              <p:nvPr/>
            </p:nvSpPr>
            <p:spPr bwMode="auto">
              <a:xfrm flipV="1">
                <a:off x="2148" y="2117"/>
                <a:ext cx="0" cy="28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2" name="标题 1"/>
          <p:cNvSpPr>
            <a:spLocks noGrp="1"/>
          </p:cNvSpPr>
          <p:nvPr>
            <p:ph type="title"/>
          </p:nvPr>
        </p:nvSpPr>
        <p:spPr/>
        <p:txBody>
          <a:bodyPr/>
          <a:lstStyle/>
          <a:p>
            <a:r>
              <a:rPr lang="zh-CN" altLang="zh-CN" dirty="0"/>
              <a:t>原码阵列除法器</a:t>
            </a:r>
            <a:endParaRPr lang="zh-CN" altLang="en-US" dirty="0"/>
          </a:p>
        </p:txBody>
      </p:sp>
      <p:grpSp>
        <p:nvGrpSpPr>
          <p:cNvPr id="5" name="Group 2"/>
          <p:cNvGrpSpPr/>
          <p:nvPr/>
        </p:nvGrpSpPr>
        <p:grpSpPr bwMode="auto">
          <a:xfrm>
            <a:off x="2046289" y="5364386"/>
            <a:ext cx="8351837" cy="296862"/>
            <a:chOff x="0" y="0"/>
            <a:chExt cx="5261" cy="187"/>
          </a:xfrm>
        </p:grpSpPr>
        <p:sp>
          <p:nvSpPr>
            <p:cNvPr id="6" name="Line 77"/>
            <p:cNvSpPr>
              <a:spLocks noChangeShapeType="1"/>
            </p:cNvSpPr>
            <p:nvPr/>
          </p:nvSpPr>
          <p:spPr bwMode="auto">
            <a:xfrm>
              <a:off x="278" y="94"/>
              <a:ext cx="2395" cy="0"/>
            </a:xfrm>
            <a:prstGeom prst="line">
              <a:avLst/>
            </a:prstGeom>
            <a:noFill/>
            <a:ln w="19050" cap="sq">
              <a:solidFill>
                <a:srgbClr val="008000"/>
              </a:solidFill>
              <a:miter lim="800000"/>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78"/>
            <p:cNvSpPr txBox="1">
              <a:spLocks noChangeArrowheads="1"/>
            </p:cNvSpPr>
            <p:nvPr/>
          </p:nvSpPr>
          <p:spPr bwMode="auto">
            <a:xfrm>
              <a:off x="0" y="0"/>
              <a:ext cx="227" cy="187"/>
            </a:xfrm>
            <a:prstGeom prst="rect">
              <a:avLst/>
            </a:prstGeom>
            <a:noFill/>
            <a:ln w="19050" cap="sq" cmpd="sng">
              <a:solidFill>
                <a:schemeClr val="bg1"/>
              </a:solid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Q</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4</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Line 79"/>
            <p:cNvSpPr>
              <a:spLocks noChangeShapeType="1"/>
            </p:cNvSpPr>
            <p:nvPr/>
          </p:nvSpPr>
          <p:spPr bwMode="auto">
            <a:xfrm flipH="1">
              <a:off x="4536" y="96"/>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Line 80"/>
            <p:cNvSpPr>
              <a:spLocks noChangeShapeType="1"/>
            </p:cNvSpPr>
            <p:nvPr/>
          </p:nvSpPr>
          <p:spPr bwMode="auto">
            <a:xfrm flipH="1">
              <a:off x="3991" y="96"/>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Line 81"/>
            <p:cNvSpPr>
              <a:spLocks noChangeShapeType="1"/>
            </p:cNvSpPr>
            <p:nvPr/>
          </p:nvSpPr>
          <p:spPr bwMode="auto">
            <a:xfrm flipH="1">
              <a:off x="3492" y="96"/>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82"/>
            <p:cNvSpPr>
              <a:spLocks noChangeShapeType="1"/>
            </p:cNvSpPr>
            <p:nvPr/>
          </p:nvSpPr>
          <p:spPr bwMode="auto">
            <a:xfrm flipH="1">
              <a:off x="2948" y="96"/>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Line 83"/>
            <p:cNvSpPr>
              <a:spLocks noChangeShapeType="1"/>
            </p:cNvSpPr>
            <p:nvPr/>
          </p:nvSpPr>
          <p:spPr bwMode="auto">
            <a:xfrm flipH="1">
              <a:off x="5080" y="96"/>
              <a:ext cx="181"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3" name="Group 10"/>
          <p:cNvGrpSpPr/>
          <p:nvPr/>
        </p:nvGrpSpPr>
        <p:grpSpPr bwMode="auto">
          <a:xfrm>
            <a:off x="2495551" y="2114774"/>
            <a:ext cx="4518025" cy="17463"/>
            <a:chOff x="0" y="0"/>
            <a:chExt cx="2846" cy="11"/>
          </a:xfrm>
        </p:grpSpPr>
        <p:sp>
          <p:nvSpPr>
            <p:cNvPr id="14" name="Line 125"/>
            <p:cNvSpPr>
              <a:spLocks noChangeShapeType="1"/>
            </p:cNvSpPr>
            <p:nvPr/>
          </p:nvSpPr>
          <p:spPr bwMode="auto">
            <a:xfrm>
              <a:off x="0" y="0"/>
              <a:ext cx="264" cy="0"/>
            </a:xfrm>
            <a:prstGeom prst="line">
              <a:avLst/>
            </a:prstGeom>
            <a:noFill/>
            <a:ln w="19050">
              <a:solidFill>
                <a:srgbClr val="008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126"/>
            <p:cNvSpPr>
              <a:spLocks noChangeShapeType="1"/>
            </p:cNvSpPr>
            <p:nvPr/>
          </p:nvSpPr>
          <p:spPr bwMode="auto">
            <a:xfrm flipH="1">
              <a:off x="2121" y="11"/>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27"/>
            <p:cNvSpPr>
              <a:spLocks noChangeShapeType="1"/>
            </p:cNvSpPr>
            <p:nvPr/>
          </p:nvSpPr>
          <p:spPr bwMode="auto">
            <a:xfrm flipH="1">
              <a:off x="1622" y="11"/>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28"/>
            <p:cNvSpPr>
              <a:spLocks noChangeShapeType="1"/>
            </p:cNvSpPr>
            <p:nvPr/>
          </p:nvSpPr>
          <p:spPr bwMode="auto">
            <a:xfrm flipH="1">
              <a:off x="1077" y="11"/>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29"/>
            <p:cNvSpPr>
              <a:spLocks noChangeShapeType="1"/>
            </p:cNvSpPr>
            <p:nvPr/>
          </p:nvSpPr>
          <p:spPr bwMode="auto">
            <a:xfrm flipH="1">
              <a:off x="533" y="11"/>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30"/>
            <p:cNvSpPr>
              <a:spLocks noChangeShapeType="1"/>
            </p:cNvSpPr>
            <p:nvPr/>
          </p:nvSpPr>
          <p:spPr bwMode="auto">
            <a:xfrm flipH="1">
              <a:off x="2665" y="11"/>
              <a:ext cx="181"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0" name="Group 17"/>
          <p:cNvGrpSpPr/>
          <p:nvPr/>
        </p:nvGrpSpPr>
        <p:grpSpPr bwMode="auto">
          <a:xfrm>
            <a:off x="2046289" y="4516662"/>
            <a:ext cx="7508874" cy="352425"/>
            <a:chOff x="0" y="0"/>
            <a:chExt cx="4730" cy="222"/>
          </a:xfrm>
        </p:grpSpPr>
        <p:sp>
          <p:nvSpPr>
            <p:cNvPr id="21" name="Line 117"/>
            <p:cNvSpPr>
              <a:spLocks noChangeShapeType="1"/>
            </p:cNvSpPr>
            <p:nvPr/>
          </p:nvSpPr>
          <p:spPr bwMode="auto">
            <a:xfrm>
              <a:off x="278" y="93"/>
              <a:ext cx="1864" cy="0"/>
            </a:xfrm>
            <a:prstGeom prst="line">
              <a:avLst/>
            </a:prstGeom>
            <a:noFill/>
            <a:ln w="19050">
              <a:solidFill>
                <a:srgbClr val="008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118"/>
            <p:cNvSpPr txBox="1">
              <a:spLocks noChangeArrowheads="1"/>
            </p:cNvSpPr>
            <p:nvPr/>
          </p:nvSpPr>
          <p:spPr bwMode="auto">
            <a:xfrm>
              <a:off x="0" y="0"/>
              <a:ext cx="227" cy="222"/>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Q</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3</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Line 119"/>
            <p:cNvSpPr>
              <a:spLocks noChangeShapeType="1"/>
            </p:cNvSpPr>
            <p:nvPr/>
          </p:nvSpPr>
          <p:spPr bwMode="auto">
            <a:xfrm flipH="1">
              <a:off x="3991" y="98"/>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120"/>
            <p:cNvSpPr>
              <a:spLocks noChangeShapeType="1"/>
            </p:cNvSpPr>
            <p:nvPr/>
          </p:nvSpPr>
          <p:spPr bwMode="auto">
            <a:xfrm flipH="1">
              <a:off x="3447" y="98"/>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Line 121"/>
            <p:cNvSpPr>
              <a:spLocks noChangeShapeType="1"/>
            </p:cNvSpPr>
            <p:nvPr/>
          </p:nvSpPr>
          <p:spPr bwMode="auto">
            <a:xfrm flipH="1">
              <a:off x="2947" y="98"/>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122"/>
            <p:cNvSpPr>
              <a:spLocks noChangeShapeType="1"/>
            </p:cNvSpPr>
            <p:nvPr/>
          </p:nvSpPr>
          <p:spPr bwMode="auto">
            <a:xfrm flipH="1">
              <a:off x="2403" y="98"/>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123"/>
            <p:cNvSpPr>
              <a:spLocks noChangeShapeType="1"/>
            </p:cNvSpPr>
            <p:nvPr/>
          </p:nvSpPr>
          <p:spPr bwMode="auto">
            <a:xfrm flipH="1">
              <a:off x="4536" y="98"/>
              <a:ext cx="194"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8" name="Group 25"/>
          <p:cNvGrpSpPr/>
          <p:nvPr/>
        </p:nvGrpSpPr>
        <p:grpSpPr bwMode="auto">
          <a:xfrm>
            <a:off x="2493963" y="2995836"/>
            <a:ext cx="5384800" cy="0"/>
            <a:chOff x="0" y="0"/>
            <a:chExt cx="3392" cy="0"/>
          </a:xfrm>
        </p:grpSpPr>
        <p:sp>
          <p:nvSpPr>
            <p:cNvPr id="29" name="Line 91"/>
            <p:cNvSpPr>
              <a:spLocks noChangeShapeType="1"/>
            </p:cNvSpPr>
            <p:nvPr/>
          </p:nvSpPr>
          <p:spPr bwMode="auto">
            <a:xfrm>
              <a:off x="0" y="0"/>
              <a:ext cx="799" cy="0"/>
            </a:xfrm>
            <a:prstGeom prst="line">
              <a:avLst/>
            </a:prstGeom>
            <a:noFill/>
            <a:ln w="19050">
              <a:solidFill>
                <a:srgbClr val="008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92"/>
            <p:cNvSpPr>
              <a:spLocks noChangeShapeType="1"/>
            </p:cNvSpPr>
            <p:nvPr/>
          </p:nvSpPr>
          <p:spPr bwMode="auto">
            <a:xfrm flipH="1">
              <a:off x="2666" y="0"/>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93"/>
            <p:cNvSpPr>
              <a:spLocks noChangeShapeType="1"/>
            </p:cNvSpPr>
            <p:nvPr/>
          </p:nvSpPr>
          <p:spPr bwMode="auto">
            <a:xfrm flipH="1">
              <a:off x="2122" y="0"/>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Line 94"/>
            <p:cNvSpPr>
              <a:spLocks noChangeShapeType="1"/>
            </p:cNvSpPr>
            <p:nvPr/>
          </p:nvSpPr>
          <p:spPr bwMode="auto">
            <a:xfrm flipH="1">
              <a:off x="1622" y="0"/>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Line 95"/>
            <p:cNvSpPr>
              <a:spLocks noChangeShapeType="1"/>
            </p:cNvSpPr>
            <p:nvPr/>
          </p:nvSpPr>
          <p:spPr bwMode="auto">
            <a:xfrm flipH="1">
              <a:off x="1078" y="0"/>
              <a:ext cx="272"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96"/>
            <p:cNvSpPr>
              <a:spLocks noChangeShapeType="1"/>
            </p:cNvSpPr>
            <p:nvPr/>
          </p:nvSpPr>
          <p:spPr bwMode="auto">
            <a:xfrm flipH="1">
              <a:off x="3211" y="0"/>
              <a:ext cx="181" cy="0"/>
            </a:xfrm>
            <a:prstGeom prst="line">
              <a:avLst/>
            </a:prstGeom>
            <a:noFill/>
            <a:ln w="1905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5" name="Group 32"/>
          <p:cNvGrpSpPr/>
          <p:nvPr/>
        </p:nvGrpSpPr>
        <p:grpSpPr bwMode="auto">
          <a:xfrm>
            <a:off x="2487613" y="3808637"/>
            <a:ext cx="6219825" cy="1587"/>
            <a:chOff x="0" y="0"/>
            <a:chExt cx="3918" cy="1"/>
          </a:xfrm>
        </p:grpSpPr>
        <p:sp>
          <p:nvSpPr>
            <p:cNvPr id="36" name="Line 104"/>
            <p:cNvSpPr>
              <a:spLocks noChangeShapeType="1"/>
            </p:cNvSpPr>
            <p:nvPr/>
          </p:nvSpPr>
          <p:spPr bwMode="auto">
            <a:xfrm>
              <a:off x="0" y="1"/>
              <a:ext cx="1334" cy="0"/>
            </a:xfrm>
            <a:prstGeom prst="line">
              <a:avLst/>
            </a:prstGeom>
            <a:noFill/>
            <a:ln w="19050" cap="sq">
              <a:solidFill>
                <a:srgbClr val="008000"/>
              </a:solidFill>
              <a:miter lim="800000"/>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105"/>
            <p:cNvSpPr>
              <a:spLocks noChangeShapeType="1"/>
            </p:cNvSpPr>
            <p:nvPr/>
          </p:nvSpPr>
          <p:spPr bwMode="auto">
            <a:xfrm flipH="1">
              <a:off x="3178" y="0"/>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Line 106"/>
            <p:cNvSpPr>
              <a:spLocks noChangeShapeType="1"/>
            </p:cNvSpPr>
            <p:nvPr/>
          </p:nvSpPr>
          <p:spPr bwMode="auto">
            <a:xfrm flipH="1">
              <a:off x="2634" y="0"/>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107"/>
            <p:cNvSpPr>
              <a:spLocks noChangeShapeType="1"/>
            </p:cNvSpPr>
            <p:nvPr/>
          </p:nvSpPr>
          <p:spPr bwMode="auto">
            <a:xfrm flipH="1">
              <a:off x="2134" y="0"/>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Line 108"/>
            <p:cNvSpPr>
              <a:spLocks noChangeShapeType="1"/>
            </p:cNvSpPr>
            <p:nvPr/>
          </p:nvSpPr>
          <p:spPr bwMode="auto">
            <a:xfrm flipH="1">
              <a:off x="1590" y="0"/>
              <a:ext cx="272"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109"/>
            <p:cNvSpPr>
              <a:spLocks noChangeShapeType="1"/>
            </p:cNvSpPr>
            <p:nvPr/>
          </p:nvSpPr>
          <p:spPr bwMode="auto">
            <a:xfrm flipH="1">
              <a:off x="3723" y="0"/>
              <a:ext cx="195" cy="0"/>
            </a:xfrm>
            <a:prstGeom prst="line">
              <a:avLst/>
            </a:prstGeom>
            <a:noFill/>
            <a:ln w="19050" cap="sq">
              <a:solidFill>
                <a:srgbClr val="0080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2" name="Group 39"/>
          <p:cNvGrpSpPr/>
          <p:nvPr/>
        </p:nvGrpSpPr>
        <p:grpSpPr bwMode="auto">
          <a:xfrm>
            <a:off x="7340600" y="1411512"/>
            <a:ext cx="52388" cy="1260475"/>
            <a:chOff x="0" y="0"/>
            <a:chExt cx="33" cy="794"/>
          </a:xfrm>
        </p:grpSpPr>
        <p:sp>
          <p:nvSpPr>
            <p:cNvPr id="43" name="AutoShape 3"/>
            <p:cNvSpPr>
              <a:spLocks noChangeArrowheads="1"/>
            </p:cNvSpPr>
            <p:nvPr/>
          </p:nvSpPr>
          <p:spPr bwMode="auto">
            <a:xfrm flipV="1">
              <a:off x="0" y="665"/>
              <a:ext cx="33" cy="129"/>
            </a:xfrm>
            <a:prstGeom prst="triangle">
              <a:avLst>
                <a:gd name="adj" fmla="val 50000"/>
              </a:avLst>
            </a:prstGeom>
            <a:solidFill>
              <a:schemeClr val="tx1"/>
            </a:solidFill>
            <a:ln w="19050">
              <a:solidFill>
                <a:schemeClr val="tx1"/>
              </a:solidFill>
              <a:miter lim="800000"/>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Times New Roman" panose="02020603050405020304" pitchFamily="18" charset="0"/>
                <a:cs typeface="Times New Roman" panose="02020603050405020304" pitchFamily="18" charset="0"/>
              </a:endParaRPr>
            </a:p>
          </p:txBody>
        </p:sp>
        <p:sp>
          <p:nvSpPr>
            <p:cNvPr id="44" name="Line 4"/>
            <p:cNvSpPr>
              <a:spLocks noChangeShapeType="1"/>
            </p:cNvSpPr>
            <p:nvPr/>
          </p:nvSpPr>
          <p:spPr bwMode="auto">
            <a:xfrm flipV="1">
              <a:off x="15" y="0"/>
              <a:ext cx="0" cy="6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5" name="Group 42"/>
          <p:cNvGrpSpPr/>
          <p:nvPr/>
        </p:nvGrpSpPr>
        <p:grpSpPr bwMode="auto">
          <a:xfrm>
            <a:off x="8181975" y="1411511"/>
            <a:ext cx="52388" cy="2108200"/>
            <a:chOff x="0" y="0"/>
            <a:chExt cx="33" cy="1328"/>
          </a:xfrm>
        </p:grpSpPr>
        <p:sp>
          <p:nvSpPr>
            <p:cNvPr id="47" name="Line 7"/>
            <p:cNvSpPr>
              <a:spLocks noChangeShapeType="1"/>
            </p:cNvSpPr>
            <p:nvPr/>
          </p:nvSpPr>
          <p:spPr bwMode="auto">
            <a:xfrm flipV="1">
              <a:off x="16" y="0"/>
              <a:ext cx="0" cy="123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AutoShape 6"/>
            <p:cNvSpPr>
              <a:spLocks noChangeArrowheads="1"/>
            </p:cNvSpPr>
            <p:nvPr/>
          </p:nvSpPr>
          <p:spPr bwMode="auto">
            <a:xfrm flipV="1">
              <a:off x="0" y="1199"/>
              <a:ext cx="33" cy="129"/>
            </a:xfrm>
            <a:prstGeom prst="triangle">
              <a:avLst>
                <a:gd name="adj" fmla="val 50000"/>
              </a:avLst>
            </a:prstGeom>
            <a:solidFill>
              <a:schemeClr val="tx1"/>
            </a:solidFill>
            <a:ln w="19050">
              <a:solidFill>
                <a:schemeClr val="tx1"/>
              </a:solidFill>
              <a:miter lim="800000"/>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Times New Roman" panose="02020603050405020304" pitchFamily="18" charset="0"/>
                <a:cs typeface="Times New Roman" panose="02020603050405020304" pitchFamily="18" charset="0"/>
              </a:endParaRPr>
            </a:p>
          </p:txBody>
        </p:sp>
      </p:grpSp>
      <p:grpSp>
        <p:nvGrpSpPr>
          <p:cNvPr id="48" name="Group 45"/>
          <p:cNvGrpSpPr/>
          <p:nvPr/>
        </p:nvGrpSpPr>
        <p:grpSpPr bwMode="auto">
          <a:xfrm>
            <a:off x="9028114" y="1411512"/>
            <a:ext cx="52387" cy="2955925"/>
            <a:chOff x="0" y="0"/>
            <a:chExt cx="33" cy="1862"/>
          </a:xfrm>
        </p:grpSpPr>
        <p:sp>
          <p:nvSpPr>
            <p:cNvPr id="49" name="AutoShape 9"/>
            <p:cNvSpPr>
              <a:spLocks noChangeArrowheads="1"/>
            </p:cNvSpPr>
            <p:nvPr/>
          </p:nvSpPr>
          <p:spPr bwMode="auto">
            <a:xfrm flipV="1">
              <a:off x="0" y="1733"/>
              <a:ext cx="33" cy="129"/>
            </a:xfrm>
            <a:prstGeom prst="triangle">
              <a:avLst>
                <a:gd name="adj" fmla="val 50000"/>
              </a:avLst>
            </a:prstGeom>
            <a:solidFill>
              <a:schemeClr val="tx1"/>
            </a:solidFill>
            <a:ln w="19050">
              <a:solidFill>
                <a:schemeClr val="tx1"/>
              </a:solidFill>
              <a:miter lim="800000"/>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Times New Roman" panose="02020603050405020304" pitchFamily="18" charset="0"/>
                <a:cs typeface="Times New Roman" panose="02020603050405020304" pitchFamily="18" charset="0"/>
              </a:endParaRPr>
            </a:p>
          </p:txBody>
        </p:sp>
        <p:sp>
          <p:nvSpPr>
            <p:cNvPr id="50" name="Line 10"/>
            <p:cNvSpPr>
              <a:spLocks noChangeShapeType="1"/>
            </p:cNvSpPr>
            <p:nvPr/>
          </p:nvSpPr>
          <p:spPr bwMode="auto">
            <a:xfrm flipV="1">
              <a:off x="17" y="0"/>
              <a:ext cx="0" cy="175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1" name="Group 48"/>
          <p:cNvGrpSpPr/>
          <p:nvPr/>
        </p:nvGrpSpPr>
        <p:grpSpPr bwMode="auto">
          <a:xfrm>
            <a:off x="2779713" y="1675037"/>
            <a:ext cx="6913562" cy="3551237"/>
            <a:chOff x="0" y="0"/>
            <a:chExt cx="4355" cy="2237"/>
          </a:xfrm>
        </p:grpSpPr>
        <p:sp>
          <p:nvSpPr>
            <p:cNvPr id="52" name="Line 12"/>
            <p:cNvSpPr>
              <a:spLocks noChangeShapeType="1"/>
            </p:cNvSpPr>
            <p:nvPr/>
          </p:nvSpPr>
          <p:spPr bwMode="auto">
            <a:xfrm>
              <a:off x="0" y="0"/>
              <a:ext cx="2216"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13"/>
            <p:cNvSpPr>
              <a:spLocks noChangeShapeType="1"/>
            </p:cNvSpPr>
            <p:nvPr/>
          </p:nvSpPr>
          <p:spPr bwMode="auto">
            <a:xfrm>
              <a:off x="540" y="0"/>
              <a:ext cx="2217"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14"/>
            <p:cNvSpPr>
              <a:spLocks noChangeShapeType="1"/>
            </p:cNvSpPr>
            <p:nvPr/>
          </p:nvSpPr>
          <p:spPr bwMode="auto">
            <a:xfrm>
              <a:off x="1075" y="0"/>
              <a:ext cx="2217"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15"/>
            <p:cNvSpPr>
              <a:spLocks noChangeShapeType="1"/>
            </p:cNvSpPr>
            <p:nvPr/>
          </p:nvSpPr>
          <p:spPr bwMode="auto">
            <a:xfrm>
              <a:off x="1600" y="0"/>
              <a:ext cx="2214"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16"/>
            <p:cNvSpPr>
              <a:spLocks noChangeShapeType="1"/>
            </p:cNvSpPr>
            <p:nvPr/>
          </p:nvSpPr>
          <p:spPr bwMode="auto">
            <a:xfrm>
              <a:off x="2138" y="0"/>
              <a:ext cx="2217" cy="2237"/>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7" name="Line 17"/>
          <p:cNvSpPr>
            <a:spLocks noChangeShapeType="1"/>
          </p:cNvSpPr>
          <p:nvPr/>
        </p:nvSpPr>
        <p:spPr bwMode="auto">
          <a:xfrm flipV="1">
            <a:off x="3132138" y="1411511"/>
            <a:ext cx="0" cy="234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Line 18"/>
          <p:cNvSpPr>
            <a:spLocks noChangeShapeType="1"/>
          </p:cNvSpPr>
          <p:nvPr/>
        </p:nvSpPr>
        <p:spPr bwMode="auto">
          <a:xfrm flipV="1">
            <a:off x="3978275" y="1411511"/>
            <a:ext cx="0" cy="234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Line 19"/>
          <p:cNvSpPr>
            <a:spLocks noChangeShapeType="1"/>
          </p:cNvSpPr>
          <p:nvPr/>
        </p:nvSpPr>
        <p:spPr bwMode="auto">
          <a:xfrm flipV="1">
            <a:off x="5672138" y="1411511"/>
            <a:ext cx="0" cy="234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Line 20"/>
          <p:cNvSpPr>
            <a:spLocks noChangeShapeType="1"/>
          </p:cNvSpPr>
          <p:nvPr/>
        </p:nvSpPr>
        <p:spPr bwMode="auto">
          <a:xfrm flipV="1">
            <a:off x="6521450" y="1411511"/>
            <a:ext cx="0" cy="234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Freeform 21"/>
          <p:cNvSpPr/>
          <p:nvPr/>
        </p:nvSpPr>
        <p:spPr bwMode="auto">
          <a:xfrm>
            <a:off x="2646363" y="1941737"/>
            <a:ext cx="4367212" cy="173037"/>
          </a:xfrm>
          <a:custGeom>
            <a:avLst/>
            <a:gdLst>
              <a:gd name="T0" fmla="*/ 0 w 3773"/>
              <a:gd name="T1" fmla="*/ 0 h 128"/>
              <a:gd name="T2" fmla="*/ 2147483646 w 3773"/>
              <a:gd name="T3" fmla="*/ 0 h 128"/>
              <a:gd name="T4" fmla="*/ 2147483646 w 3773"/>
              <a:gd name="T5" fmla="*/ 2147483646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Freeform 22"/>
          <p:cNvSpPr/>
          <p:nvPr/>
        </p:nvSpPr>
        <p:spPr bwMode="auto">
          <a:xfrm>
            <a:off x="2741613" y="2789462"/>
            <a:ext cx="5137150" cy="206375"/>
          </a:xfrm>
          <a:custGeom>
            <a:avLst/>
            <a:gdLst>
              <a:gd name="T0" fmla="*/ 0 w 3773"/>
              <a:gd name="T1" fmla="*/ 0 h 128"/>
              <a:gd name="T2" fmla="*/ 2147483646 w 3773"/>
              <a:gd name="T3" fmla="*/ 0 h 128"/>
              <a:gd name="T4" fmla="*/ 2147483646 w 3773"/>
              <a:gd name="T5" fmla="*/ 2147483646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23"/>
          <p:cNvSpPr>
            <a:spLocks noChangeShapeType="1"/>
          </p:cNvSpPr>
          <p:nvPr/>
        </p:nvSpPr>
        <p:spPr bwMode="auto">
          <a:xfrm flipV="1">
            <a:off x="2765425" y="2117949"/>
            <a:ext cx="0" cy="671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Freeform 24"/>
          <p:cNvSpPr/>
          <p:nvPr/>
        </p:nvSpPr>
        <p:spPr bwMode="auto">
          <a:xfrm>
            <a:off x="3586164" y="3634012"/>
            <a:ext cx="5121275" cy="173037"/>
          </a:xfrm>
          <a:custGeom>
            <a:avLst/>
            <a:gdLst>
              <a:gd name="T0" fmla="*/ 0 w 3773"/>
              <a:gd name="T1" fmla="*/ 0 h 128"/>
              <a:gd name="T2" fmla="*/ 2147483646 w 3773"/>
              <a:gd name="T3" fmla="*/ 0 h 128"/>
              <a:gd name="T4" fmla="*/ 2147483646 w 3773"/>
              <a:gd name="T5" fmla="*/ 2147483646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ap="sq" cmpd="sng">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Freeform 25"/>
          <p:cNvSpPr/>
          <p:nvPr/>
        </p:nvSpPr>
        <p:spPr bwMode="auto">
          <a:xfrm>
            <a:off x="4432301" y="4484912"/>
            <a:ext cx="5122863" cy="173037"/>
          </a:xfrm>
          <a:custGeom>
            <a:avLst/>
            <a:gdLst>
              <a:gd name="T0" fmla="*/ 0 w 3773"/>
              <a:gd name="T1" fmla="*/ 0 h 128"/>
              <a:gd name="T2" fmla="*/ 2147483646 w 3773"/>
              <a:gd name="T3" fmla="*/ 0 h 128"/>
              <a:gd name="T4" fmla="*/ 2147483646 w 3773"/>
              <a:gd name="T5" fmla="*/ 2147483646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ap="sq" cmpd="sng">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Freeform 26"/>
          <p:cNvSpPr/>
          <p:nvPr/>
        </p:nvSpPr>
        <p:spPr bwMode="auto">
          <a:xfrm>
            <a:off x="5272089" y="5332637"/>
            <a:ext cx="5126037" cy="173037"/>
          </a:xfrm>
          <a:custGeom>
            <a:avLst/>
            <a:gdLst>
              <a:gd name="T0" fmla="*/ 0 w 3773"/>
              <a:gd name="T1" fmla="*/ 0 h 128"/>
              <a:gd name="T2" fmla="*/ 2147483646 w 3773"/>
              <a:gd name="T3" fmla="*/ 0 h 128"/>
              <a:gd name="T4" fmla="*/ 2147483646 w 3773"/>
              <a:gd name="T5" fmla="*/ 2147483646 h 128"/>
              <a:gd name="T6" fmla="*/ 0 60000 65536"/>
              <a:gd name="T7" fmla="*/ 0 60000 65536"/>
              <a:gd name="T8" fmla="*/ 0 60000 65536"/>
              <a:gd name="T9" fmla="*/ 0 w 3773"/>
              <a:gd name="T10" fmla="*/ 0 h 128"/>
              <a:gd name="T11" fmla="*/ 3773 w 3773"/>
              <a:gd name="T12" fmla="*/ 128 h 128"/>
            </a:gdLst>
            <a:ahLst/>
            <a:cxnLst>
              <a:cxn ang="T6">
                <a:pos x="T0" y="T1"/>
              </a:cxn>
              <a:cxn ang="T7">
                <a:pos x="T2" y="T3"/>
              </a:cxn>
              <a:cxn ang="T8">
                <a:pos x="T4" y="T5"/>
              </a:cxn>
            </a:cxnLst>
            <a:rect l="T9" t="T10" r="T11" b="T12"/>
            <a:pathLst>
              <a:path w="3773" h="128">
                <a:moveTo>
                  <a:pt x="0" y="0"/>
                </a:moveTo>
                <a:lnTo>
                  <a:pt x="3773" y="0"/>
                </a:lnTo>
                <a:lnTo>
                  <a:pt x="3773" y="128"/>
                </a:lnTo>
              </a:path>
            </a:pathLst>
          </a:custGeom>
          <a:noFill/>
          <a:ln w="19050" cap="sq" cmpd="sng">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7" name="Group 64"/>
          <p:cNvGrpSpPr/>
          <p:nvPr/>
        </p:nvGrpSpPr>
        <p:grpSpPr bwMode="auto">
          <a:xfrm>
            <a:off x="6289676" y="5229449"/>
            <a:ext cx="3827463" cy="390525"/>
            <a:chOff x="0" y="0"/>
            <a:chExt cx="2411" cy="246"/>
          </a:xfrm>
        </p:grpSpPr>
        <p:sp>
          <p:nvSpPr>
            <p:cNvPr id="68" name="Text Box 28"/>
            <p:cNvSpPr txBox="1">
              <a:spLocks noChangeArrowheads="1"/>
            </p:cNvSpPr>
            <p:nvPr/>
          </p:nvSpPr>
          <p:spPr bwMode="auto">
            <a:xfrm>
              <a:off x="0" y="2"/>
              <a:ext cx="277"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Text Box 29"/>
            <p:cNvSpPr txBox="1">
              <a:spLocks noChangeArrowheads="1"/>
            </p:cNvSpPr>
            <p:nvPr/>
          </p:nvSpPr>
          <p:spPr bwMode="auto">
            <a:xfrm>
              <a:off x="533" y="2"/>
              <a:ext cx="277"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Text Box 30"/>
            <p:cNvSpPr txBox="1">
              <a:spLocks noChangeArrowheads="1"/>
            </p:cNvSpPr>
            <p:nvPr/>
          </p:nvSpPr>
          <p:spPr bwMode="auto">
            <a:xfrm>
              <a:off x="1067" y="2"/>
              <a:ext cx="276"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Text Box 31"/>
            <p:cNvSpPr txBox="1">
              <a:spLocks noChangeArrowheads="1"/>
            </p:cNvSpPr>
            <p:nvPr/>
          </p:nvSpPr>
          <p:spPr bwMode="auto">
            <a:xfrm>
              <a:off x="1590" y="0"/>
              <a:ext cx="278"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Text Box 32"/>
            <p:cNvSpPr txBox="1">
              <a:spLocks noChangeArrowheads="1"/>
            </p:cNvSpPr>
            <p:nvPr/>
          </p:nvSpPr>
          <p:spPr bwMode="auto">
            <a:xfrm>
              <a:off x="2133" y="2"/>
              <a:ext cx="278"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3" name="Text Box 33"/>
          <p:cNvSpPr txBox="1">
            <a:spLocks noChangeArrowheads="1"/>
          </p:cNvSpPr>
          <p:nvPr/>
        </p:nvSpPr>
        <p:spPr bwMode="auto">
          <a:xfrm>
            <a:off x="1973263" y="2106837"/>
            <a:ext cx="431800" cy="314325"/>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0.</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Text Box 34"/>
          <p:cNvSpPr txBox="1">
            <a:spLocks noChangeArrowheads="1"/>
          </p:cNvSpPr>
          <p:nvPr/>
        </p:nvSpPr>
        <p:spPr bwMode="auto">
          <a:xfrm>
            <a:off x="2046288" y="2810098"/>
            <a:ext cx="360362" cy="33020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Q</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1</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Text Box 35"/>
          <p:cNvSpPr txBox="1">
            <a:spLocks noChangeArrowheads="1"/>
          </p:cNvSpPr>
          <p:nvPr/>
        </p:nvSpPr>
        <p:spPr bwMode="auto">
          <a:xfrm>
            <a:off x="2046288" y="3660999"/>
            <a:ext cx="360362" cy="271463"/>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Q</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Text Box 36"/>
          <p:cNvSpPr txBox="1">
            <a:spLocks noChangeArrowheads="1"/>
          </p:cNvSpPr>
          <p:nvPr/>
        </p:nvSpPr>
        <p:spPr bwMode="auto">
          <a:xfrm>
            <a:off x="1828800" y="1738536"/>
            <a:ext cx="508000" cy="322262"/>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P=1</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7" name="Group 74"/>
          <p:cNvGrpSpPr/>
          <p:nvPr/>
        </p:nvGrpSpPr>
        <p:grpSpPr bwMode="auto">
          <a:xfrm>
            <a:off x="2655882" y="1442201"/>
            <a:ext cx="3714750" cy="347662"/>
            <a:chOff x="0" y="0"/>
            <a:chExt cx="2340" cy="219"/>
          </a:xfrm>
        </p:grpSpPr>
        <p:sp>
          <p:nvSpPr>
            <p:cNvPr id="78" name="Text Box 38"/>
            <p:cNvSpPr txBox="1">
              <a:spLocks noChangeArrowheads="1"/>
            </p:cNvSpPr>
            <p:nvPr/>
          </p:nvSpPr>
          <p:spPr bwMode="auto">
            <a:xfrm>
              <a:off x="0" y="0"/>
              <a:ext cx="142"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0.</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Text Box 39"/>
            <p:cNvSpPr txBox="1">
              <a:spLocks noChangeArrowheads="1"/>
            </p:cNvSpPr>
            <p:nvPr/>
          </p:nvSpPr>
          <p:spPr bwMode="auto">
            <a:xfrm>
              <a:off x="523" y="18"/>
              <a:ext cx="275" cy="201"/>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Y</a:t>
              </a:r>
              <a:r>
                <a:rPr lang="en-US" baseline="-250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1</a:t>
              </a:r>
              <a:endParaRPr lang="en-US" dirty="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Text Box 40"/>
            <p:cNvSpPr txBox="1">
              <a:spLocks noChangeArrowheads="1"/>
            </p:cNvSpPr>
            <p:nvPr/>
          </p:nvSpPr>
          <p:spPr bwMode="auto">
            <a:xfrm>
              <a:off x="1058" y="18"/>
              <a:ext cx="238" cy="155"/>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Y</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Text Box 41"/>
            <p:cNvSpPr txBox="1">
              <a:spLocks noChangeArrowheads="1"/>
            </p:cNvSpPr>
            <p:nvPr/>
          </p:nvSpPr>
          <p:spPr bwMode="auto">
            <a:xfrm>
              <a:off x="1576" y="18"/>
              <a:ext cx="265" cy="201"/>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Y</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3</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Text Box 42"/>
            <p:cNvSpPr txBox="1">
              <a:spLocks noChangeArrowheads="1"/>
            </p:cNvSpPr>
            <p:nvPr/>
          </p:nvSpPr>
          <p:spPr bwMode="auto">
            <a:xfrm>
              <a:off x="2110" y="18"/>
              <a:ext cx="230" cy="201"/>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Y</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4</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3" name="Group 80"/>
          <p:cNvGrpSpPr/>
          <p:nvPr/>
        </p:nvGrpSpPr>
        <p:grpSpPr bwMode="auto">
          <a:xfrm>
            <a:off x="2981325" y="1052737"/>
            <a:ext cx="7208838" cy="301625"/>
            <a:chOff x="0" y="0"/>
            <a:chExt cx="4541" cy="190"/>
          </a:xfrm>
        </p:grpSpPr>
        <p:sp>
          <p:nvSpPr>
            <p:cNvPr id="84" name="Text Box 44"/>
            <p:cNvSpPr txBox="1">
              <a:spLocks noChangeArrowheads="1"/>
            </p:cNvSpPr>
            <p:nvPr/>
          </p:nvSpPr>
          <p:spPr bwMode="auto">
            <a:xfrm>
              <a:off x="0" y="0"/>
              <a:ext cx="142"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0.</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 name="Text Box 45"/>
            <p:cNvSpPr txBox="1">
              <a:spLocks noChangeArrowheads="1"/>
            </p:cNvSpPr>
            <p:nvPr/>
          </p:nvSpPr>
          <p:spPr bwMode="auto">
            <a:xfrm>
              <a:off x="515" y="0"/>
              <a:ext cx="262"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1</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 name="Text Box 46"/>
            <p:cNvSpPr txBox="1">
              <a:spLocks noChangeArrowheads="1"/>
            </p:cNvSpPr>
            <p:nvPr/>
          </p:nvSpPr>
          <p:spPr bwMode="auto">
            <a:xfrm>
              <a:off x="1050" y="0"/>
              <a:ext cx="271"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Text Box 47"/>
            <p:cNvSpPr txBox="1">
              <a:spLocks noChangeArrowheads="1"/>
            </p:cNvSpPr>
            <p:nvPr/>
          </p:nvSpPr>
          <p:spPr bwMode="auto">
            <a:xfrm>
              <a:off x="1584" y="0"/>
              <a:ext cx="236"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3</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 name="Text Box 48"/>
            <p:cNvSpPr txBox="1">
              <a:spLocks noChangeArrowheads="1"/>
            </p:cNvSpPr>
            <p:nvPr/>
          </p:nvSpPr>
          <p:spPr bwMode="auto">
            <a:xfrm>
              <a:off x="2117" y="0"/>
              <a:ext cx="247"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4</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Text Box 49"/>
            <p:cNvSpPr txBox="1">
              <a:spLocks noChangeArrowheads="1"/>
            </p:cNvSpPr>
            <p:nvPr/>
          </p:nvSpPr>
          <p:spPr bwMode="auto">
            <a:xfrm>
              <a:off x="2652" y="0"/>
              <a:ext cx="257"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5</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Text Box 50"/>
            <p:cNvSpPr txBox="1">
              <a:spLocks noChangeArrowheads="1"/>
            </p:cNvSpPr>
            <p:nvPr/>
          </p:nvSpPr>
          <p:spPr bwMode="auto">
            <a:xfrm>
              <a:off x="3181" y="0"/>
              <a:ext cx="317"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6</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Text Box 51"/>
            <p:cNvSpPr txBox="1">
              <a:spLocks noChangeArrowheads="1"/>
            </p:cNvSpPr>
            <p:nvPr/>
          </p:nvSpPr>
          <p:spPr bwMode="auto">
            <a:xfrm>
              <a:off x="3715" y="0"/>
              <a:ext cx="237"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7</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Text Box 52"/>
            <p:cNvSpPr txBox="1">
              <a:spLocks noChangeArrowheads="1"/>
            </p:cNvSpPr>
            <p:nvPr/>
          </p:nvSpPr>
          <p:spPr bwMode="auto">
            <a:xfrm>
              <a:off x="4246" y="0"/>
              <a:ext cx="295"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X</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8</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3" name="Group 90"/>
          <p:cNvGrpSpPr/>
          <p:nvPr/>
        </p:nvGrpSpPr>
        <p:grpSpPr bwMode="auto">
          <a:xfrm>
            <a:off x="2794000" y="1740124"/>
            <a:ext cx="3562350" cy="61913"/>
            <a:chOff x="0" y="0"/>
            <a:chExt cx="2244" cy="39"/>
          </a:xfrm>
        </p:grpSpPr>
        <p:sp>
          <p:nvSpPr>
            <p:cNvPr id="94" name="AutoShape 54"/>
            <p:cNvSpPr>
              <a:spLocks noChangeArrowheads="1"/>
            </p:cNvSpPr>
            <p:nvPr/>
          </p:nvSpPr>
          <p:spPr bwMode="auto">
            <a:xfrm rot="18593140" flipV="1">
              <a:off x="34" y="-34"/>
              <a:ext cx="39" cy="107"/>
            </a:xfrm>
            <a:prstGeom prst="triangle">
              <a:avLst>
                <a:gd name="adj" fmla="val 50000"/>
              </a:avLst>
            </a:prstGeom>
            <a:solidFill>
              <a:srgbClr val="FF6600"/>
            </a:solidFill>
            <a:ln w="19050">
              <a:solidFill>
                <a:srgbClr val="FF6600"/>
              </a:solidFill>
              <a:miter lim="800000"/>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Times New Roman" panose="02020603050405020304" pitchFamily="18" charset="0"/>
                <a:cs typeface="Times New Roman" panose="02020603050405020304" pitchFamily="18" charset="0"/>
              </a:endParaRPr>
            </a:p>
          </p:txBody>
        </p:sp>
        <p:sp>
          <p:nvSpPr>
            <p:cNvPr id="95" name="AutoShape 55"/>
            <p:cNvSpPr>
              <a:spLocks noChangeArrowheads="1"/>
            </p:cNvSpPr>
            <p:nvPr/>
          </p:nvSpPr>
          <p:spPr bwMode="auto">
            <a:xfrm rot="18593140" flipV="1">
              <a:off x="573" y="-34"/>
              <a:ext cx="39" cy="108"/>
            </a:xfrm>
            <a:prstGeom prst="triangle">
              <a:avLst>
                <a:gd name="adj" fmla="val 50000"/>
              </a:avLst>
            </a:prstGeom>
            <a:solidFill>
              <a:srgbClr val="FF6600"/>
            </a:solidFill>
            <a:ln w="19050">
              <a:solidFill>
                <a:srgbClr val="FF6600"/>
              </a:solidFill>
              <a:miter lim="800000"/>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Times New Roman" panose="02020603050405020304" pitchFamily="18" charset="0"/>
                <a:cs typeface="Times New Roman" panose="02020603050405020304" pitchFamily="18" charset="0"/>
              </a:endParaRPr>
            </a:p>
          </p:txBody>
        </p:sp>
        <p:sp>
          <p:nvSpPr>
            <p:cNvPr id="96" name="AutoShape 56"/>
            <p:cNvSpPr>
              <a:spLocks noChangeArrowheads="1"/>
            </p:cNvSpPr>
            <p:nvPr/>
          </p:nvSpPr>
          <p:spPr bwMode="auto">
            <a:xfrm rot="18593140" flipV="1">
              <a:off x="1108" y="-34"/>
              <a:ext cx="39" cy="108"/>
            </a:xfrm>
            <a:prstGeom prst="triangle">
              <a:avLst>
                <a:gd name="adj" fmla="val 50000"/>
              </a:avLst>
            </a:prstGeom>
            <a:solidFill>
              <a:srgbClr val="FF6600"/>
            </a:solidFill>
            <a:ln w="19050">
              <a:solidFill>
                <a:srgbClr val="FF6600"/>
              </a:solidFill>
              <a:miter lim="800000"/>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Times New Roman" panose="02020603050405020304" pitchFamily="18" charset="0"/>
                <a:cs typeface="Times New Roman" panose="02020603050405020304" pitchFamily="18" charset="0"/>
              </a:endParaRPr>
            </a:p>
          </p:txBody>
        </p:sp>
        <p:sp>
          <p:nvSpPr>
            <p:cNvPr id="97" name="AutoShape 57"/>
            <p:cNvSpPr>
              <a:spLocks noChangeArrowheads="1"/>
            </p:cNvSpPr>
            <p:nvPr/>
          </p:nvSpPr>
          <p:spPr bwMode="auto">
            <a:xfrm rot="18593140" flipV="1">
              <a:off x="1633" y="-34"/>
              <a:ext cx="39" cy="107"/>
            </a:xfrm>
            <a:prstGeom prst="triangle">
              <a:avLst>
                <a:gd name="adj" fmla="val 50000"/>
              </a:avLst>
            </a:prstGeom>
            <a:solidFill>
              <a:srgbClr val="FF6600"/>
            </a:solidFill>
            <a:ln w="19050">
              <a:solidFill>
                <a:srgbClr val="FF6600"/>
              </a:solidFill>
              <a:miter lim="800000"/>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Times New Roman" panose="02020603050405020304" pitchFamily="18" charset="0"/>
                <a:cs typeface="Times New Roman" panose="02020603050405020304" pitchFamily="18" charset="0"/>
              </a:endParaRPr>
            </a:p>
          </p:txBody>
        </p:sp>
        <p:sp>
          <p:nvSpPr>
            <p:cNvPr id="98" name="AutoShape 58"/>
            <p:cNvSpPr>
              <a:spLocks noChangeArrowheads="1"/>
            </p:cNvSpPr>
            <p:nvPr/>
          </p:nvSpPr>
          <p:spPr bwMode="auto">
            <a:xfrm rot="18593140" flipV="1">
              <a:off x="2170" y="-34"/>
              <a:ext cx="39" cy="107"/>
            </a:xfrm>
            <a:prstGeom prst="triangle">
              <a:avLst>
                <a:gd name="adj" fmla="val 50000"/>
              </a:avLst>
            </a:prstGeom>
            <a:solidFill>
              <a:srgbClr val="FF6600"/>
            </a:solidFill>
            <a:ln w="19050">
              <a:solidFill>
                <a:srgbClr val="FF6600"/>
              </a:solidFill>
              <a:miter lim="800000"/>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Times New Roman" panose="02020603050405020304" pitchFamily="18" charset="0"/>
                <a:cs typeface="Times New Roman" panose="02020603050405020304" pitchFamily="18" charset="0"/>
              </a:endParaRPr>
            </a:p>
          </p:txBody>
        </p:sp>
      </p:grpSp>
      <p:grpSp>
        <p:nvGrpSpPr>
          <p:cNvPr id="99" name="Group 96"/>
          <p:cNvGrpSpPr/>
          <p:nvPr/>
        </p:nvGrpSpPr>
        <p:grpSpPr bwMode="auto">
          <a:xfrm>
            <a:off x="6418264" y="5619973"/>
            <a:ext cx="3908425" cy="414338"/>
            <a:chOff x="0" y="0"/>
            <a:chExt cx="2462" cy="261"/>
          </a:xfrm>
        </p:grpSpPr>
        <p:sp>
          <p:nvSpPr>
            <p:cNvPr id="100" name="Line 60"/>
            <p:cNvSpPr>
              <a:spLocks noChangeShapeType="1"/>
            </p:cNvSpPr>
            <p:nvPr/>
          </p:nvSpPr>
          <p:spPr bwMode="auto">
            <a:xfrm flipV="1">
              <a:off x="57" y="0"/>
              <a:ext cx="0" cy="20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 name="Line 61"/>
            <p:cNvSpPr>
              <a:spLocks noChangeShapeType="1"/>
            </p:cNvSpPr>
            <p:nvPr/>
          </p:nvSpPr>
          <p:spPr bwMode="auto">
            <a:xfrm flipV="1">
              <a:off x="594" y="0"/>
              <a:ext cx="0" cy="20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 name="Line 62"/>
            <p:cNvSpPr>
              <a:spLocks noChangeShapeType="1"/>
            </p:cNvSpPr>
            <p:nvPr/>
          </p:nvSpPr>
          <p:spPr bwMode="auto">
            <a:xfrm flipV="1">
              <a:off x="1127" y="0"/>
              <a:ext cx="0" cy="20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3" name="Line 63"/>
            <p:cNvSpPr>
              <a:spLocks noChangeShapeType="1"/>
            </p:cNvSpPr>
            <p:nvPr/>
          </p:nvSpPr>
          <p:spPr bwMode="auto">
            <a:xfrm flipV="1">
              <a:off x="1661" y="0"/>
              <a:ext cx="0" cy="20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Line 64"/>
            <p:cNvSpPr>
              <a:spLocks noChangeShapeType="1"/>
            </p:cNvSpPr>
            <p:nvPr/>
          </p:nvSpPr>
          <p:spPr bwMode="auto">
            <a:xfrm flipV="1">
              <a:off x="2196" y="0"/>
              <a:ext cx="0" cy="20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Text Box 65"/>
            <p:cNvSpPr txBox="1">
              <a:spLocks noChangeArrowheads="1"/>
            </p:cNvSpPr>
            <p:nvPr/>
          </p:nvSpPr>
          <p:spPr bwMode="auto">
            <a:xfrm>
              <a:off x="0" y="71"/>
              <a:ext cx="421"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4</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6" name="Text Box 66"/>
            <p:cNvSpPr txBox="1">
              <a:spLocks noChangeArrowheads="1"/>
            </p:cNvSpPr>
            <p:nvPr/>
          </p:nvSpPr>
          <p:spPr bwMode="auto">
            <a:xfrm>
              <a:off x="611" y="71"/>
              <a:ext cx="218"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5</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Text Box 67"/>
            <p:cNvSpPr txBox="1">
              <a:spLocks noChangeArrowheads="1"/>
            </p:cNvSpPr>
            <p:nvPr/>
          </p:nvSpPr>
          <p:spPr bwMode="auto">
            <a:xfrm>
              <a:off x="1192" y="71"/>
              <a:ext cx="218"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6</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Text Box 68"/>
            <p:cNvSpPr txBox="1">
              <a:spLocks noChangeArrowheads="1"/>
            </p:cNvSpPr>
            <p:nvPr/>
          </p:nvSpPr>
          <p:spPr bwMode="auto">
            <a:xfrm>
              <a:off x="1691" y="71"/>
              <a:ext cx="221"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7</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9" name="Text Box 69"/>
            <p:cNvSpPr txBox="1">
              <a:spLocks noChangeArrowheads="1"/>
            </p:cNvSpPr>
            <p:nvPr/>
          </p:nvSpPr>
          <p:spPr bwMode="auto">
            <a:xfrm>
              <a:off x="2241" y="71"/>
              <a:ext cx="221" cy="19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a:solidFill>
                    <a:srgbClr val="0000CC"/>
                  </a:solidFill>
                  <a:latin typeface="Times New Roman" panose="02020603050405020304" pitchFamily="18" charset="0"/>
                  <a:ea typeface="宋体" panose="02010600030101010101" pitchFamily="2" charset="-122"/>
                  <a:cs typeface="Times New Roman" panose="02020603050405020304" pitchFamily="18" charset="0"/>
                </a:rPr>
                <a:t>R</a:t>
              </a:r>
              <a:r>
                <a:rPr lang="en-US" baseline="-250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8</a:t>
              </a:r>
              <a:endParaRPr 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10" name="Group 107"/>
          <p:cNvGrpSpPr/>
          <p:nvPr/>
        </p:nvGrpSpPr>
        <p:grpSpPr bwMode="auto">
          <a:xfrm>
            <a:off x="2911475" y="1817912"/>
            <a:ext cx="3829050" cy="409575"/>
            <a:chOff x="0" y="0"/>
            <a:chExt cx="2412" cy="258"/>
          </a:xfrm>
        </p:grpSpPr>
        <p:sp>
          <p:nvSpPr>
            <p:cNvPr id="111" name="Text Box 71"/>
            <p:cNvSpPr txBox="1">
              <a:spLocks noChangeArrowheads="1"/>
            </p:cNvSpPr>
            <p:nvPr/>
          </p:nvSpPr>
          <p:spPr bwMode="auto">
            <a:xfrm>
              <a:off x="0" y="14"/>
              <a:ext cx="279"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2" name="Text Box 72"/>
            <p:cNvSpPr txBox="1">
              <a:spLocks noChangeArrowheads="1"/>
            </p:cNvSpPr>
            <p:nvPr/>
          </p:nvSpPr>
          <p:spPr bwMode="auto">
            <a:xfrm>
              <a:off x="534" y="14"/>
              <a:ext cx="276"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3" name="Text Box 73"/>
            <p:cNvSpPr txBox="1">
              <a:spLocks noChangeArrowheads="1"/>
            </p:cNvSpPr>
            <p:nvPr/>
          </p:nvSpPr>
          <p:spPr bwMode="auto">
            <a:xfrm>
              <a:off x="1586" y="14"/>
              <a:ext cx="279"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 name="Text Box 74"/>
            <p:cNvSpPr txBox="1">
              <a:spLocks noChangeArrowheads="1"/>
            </p:cNvSpPr>
            <p:nvPr/>
          </p:nvSpPr>
          <p:spPr bwMode="auto">
            <a:xfrm>
              <a:off x="2135" y="14"/>
              <a:ext cx="277"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 name="Text Box 75"/>
            <p:cNvSpPr txBox="1">
              <a:spLocks noChangeArrowheads="1"/>
            </p:cNvSpPr>
            <p:nvPr/>
          </p:nvSpPr>
          <p:spPr bwMode="auto">
            <a:xfrm>
              <a:off x="1081" y="0"/>
              <a:ext cx="279" cy="244"/>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16" name="Group 113"/>
          <p:cNvGrpSpPr/>
          <p:nvPr/>
        </p:nvGrpSpPr>
        <p:grpSpPr bwMode="auto">
          <a:xfrm>
            <a:off x="3759201" y="2687862"/>
            <a:ext cx="3827463" cy="384175"/>
            <a:chOff x="0" y="0"/>
            <a:chExt cx="2411" cy="242"/>
          </a:xfrm>
        </p:grpSpPr>
        <p:sp>
          <p:nvSpPr>
            <p:cNvPr id="117" name="Text Box 85"/>
            <p:cNvSpPr txBox="1">
              <a:spLocks noChangeArrowheads="1"/>
            </p:cNvSpPr>
            <p:nvPr/>
          </p:nvSpPr>
          <p:spPr bwMode="auto">
            <a:xfrm>
              <a:off x="1066" y="0"/>
              <a:ext cx="277"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Text Box 86"/>
            <p:cNvSpPr txBox="1">
              <a:spLocks noChangeArrowheads="1"/>
            </p:cNvSpPr>
            <p:nvPr/>
          </p:nvSpPr>
          <p:spPr bwMode="auto">
            <a:xfrm>
              <a:off x="0" y="0"/>
              <a:ext cx="276"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9" name="Text Box 87"/>
            <p:cNvSpPr txBox="1">
              <a:spLocks noChangeArrowheads="1"/>
            </p:cNvSpPr>
            <p:nvPr/>
          </p:nvSpPr>
          <p:spPr bwMode="auto">
            <a:xfrm>
              <a:off x="533" y="0"/>
              <a:ext cx="277"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0" name="Text Box 88"/>
            <p:cNvSpPr txBox="1">
              <a:spLocks noChangeArrowheads="1"/>
            </p:cNvSpPr>
            <p:nvPr/>
          </p:nvSpPr>
          <p:spPr bwMode="auto">
            <a:xfrm>
              <a:off x="1599" y="0"/>
              <a:ext cx="279"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1" name="Text Box 89"/>
            <p:cNvSpPr txBox="1">
              <a:spLocks noChangeArrowheads="1"/>
            </p:cNvSpPr>
            <p:nvPr/>
          </p:nvSpPr>
          <p:spPr bwMode="auto">
            <a:xfrm>
              <a:off x="2133" y="0"/>
              <a:ext cx="278"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22" name="Group 119"/>
          <p:cNvGrpSpPr/>
          <p:nvPr/>
        </p:nvGrpSpPr>
        <p:grpSpPr bwMode="auto">
          <a:xfrm>
            <a:off x="4565651" y="3500662"/>
            <a:ext cx="3827463" cy="384175"/>
            <a:chOff x="0" y="0"/>
            <a:chExt cx="2411" cy="242"/>
          </a:xfrm>
        </p:grpSpPr>
        <p:sp>
          <p:nvSpPr>
            <p:cNvPr id="123" name="Text Box 98"/>
            <p:cNvSpPr txBox="1">
              <a:spLocks noChangeArrowheads="1"/>
            </p:cNvSpPr>
            <p:nvPr/>
          </p:nvSpPr>
          <p:spPr bwMode="auto">
            <a:xfrm>
              <a:off x="0" y="0"/>
              <a:ext cx="276"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Text Box 99"/>
            <p:cNvSpPr txBox="1">
              <a:spLocks noChangeArrowheads="1"/>
            </p:cNvSpPr>
            <p:nvPr/>
          </p:nvSpPr>
          <p:spPr bwMode="auto">
            <a:xfrm>
              <a:off x="533" y="0"/>
              <a:ext cx="277"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5" name="Text Box 100"/>
            <p:cNvSpPr txBox="1">
              <a:spLocks noChangeArrowheads="1"/>
            </p:cNvSpPr>
            <p:nvPr/>
          </p:nvSpPr>
          <p:spPr bwMode="auto">
            <a:xfrm>
              <a:off x="1066" y="0"/>
              <a:ext cx="277"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Text Box 101"/>
            <p:cNvSpPr txBox="1">
              <a:spLocks noChangeArrowheads="1"/>
            </p:cNvSpPr>
            <p:nvPr/>
          </p:nvSpPr>
          <p:spPr bwMode="auto">
            <a:xfrm>
              <a:off x="1599" y="0"/>
              <a:ext cx="279"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7" name="Text Box 102"/>
            <p:cNvSpPr txBox="1">
              <a:spLocks noChangeArrowheads="1"/>
            </p:cNvSpPr>
            <p:nvPr/>
          </p:nvSpPr>
          <p:spPr bwMode="auto">
            <a:xfrm>
              <a:off x="2133" y="0"/>
              <a:ext cx="278"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34" name="Group 131"/>
          <p:cNvGrpSpPr/>
          <p:nvPr/>
        </p:nvGrpSpPr>
        <p:grpSpPr bwMode="auto">
          <a:xfrm>
            <a:off x="3125788" y="1413098"/>
            <a:ext cx="3384550" cy="431800"/>
            <a:chOff x="0" y="0"/>
            <a:chExt cx="2132" cy="272"/>
          </a:xfrm>
        </p:grpSpPr>
        <p:sp>
          <p:nvSpPr>
            <p:cNvPr id="135" name="Line 132"/>
            <p:cNvSpPr>
              <a:spLocks noChangeShapeType="1"/>
            </p:cNvSpPr>
            <p:nvPr/>
          </p:nvSpPr>
          <p:spPr bwMode="auto">
            <a:xfrm flipV="1">
              <a:off x="0" y="0"/>
              <a:ext cx="0" cy="272"/>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6" name="Line 133"/>
            <p:cNvSpPr>
              <a:spLocks noChangeShapeType="1"/>
            </p:cNvSpPr>
            <p:nvPr/>
          </p:nvSpPr>
          <p:spPr bwMode="auto">
            <a:xfrm flipV="1">
              <a:off x="544" y="0"/>
              <a:ext cx="0" cy="272"/>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7" name="Line 134"/>
            <p:cNvSpPr>
              <a:spLocks noChangeShapeType="1"/>
            </p:cNvSpPr>
            <p:nvPr/>
          </p:nvSpPr>
          <p:spPr bwMode="auto">
            <a:xfrm flipV="1">
              <a:off x="1089" y="0"/>
              <a:ext cx="0" cy="272"/>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8" name="Line 135"/>
            <p:cNvSpPr>
              <a:spLocks noChangeShapeType="1"/>
            </p:cNvSpPr>
            <p:nvPr/>
          </p:nvSpPr>
          <p:spPr bwMode="auto">
            <a:xfrm flipV="1">
              <a:off x="1587" y="0"/>
              <a:ext cx="0" cy="272"/>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9" name="Line 136"/>
            <p:cNvSpPr>
              <a:spLocks noChangeShapeType="1"/>
            </p:cNvSpPr>
            <p:nvPr/>
          </p:nvSpPr>
          <p:spPr bwMode="auto">
            <a:xfrm flipV="1">
              <a:off x="2132" y="0"/>
              <a:ext cx="0" cy="272"/>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51" name="Group 148"/>
          <p:cNvGrpSpPr/>
          <p:nvPr/>
        </p:nvGrpSpPr>
        <p:grpSpPr bwMode="auto">
          <a:xfrm>
            <a:off x="4781551" y="3892774"/>
            <a:ext cx="3425825" cy="481013"/>
            <a:chOff x="0" y="0"/>
            <a:chExt cx="2158" cy="303"/>
          </a:xfrm>
        </p:grpSpPr>
        <p:sp>
          <p:nvSpPr>
            <p:cNvPr id="152" name="Line 149"/>
            <p:cNvSpPr>
              <a:spLocks noChangeShapeType="1"/>
            </p:cNvSpPr>
            <p:nvPr/>
          </p:nvSpPr>
          <p:spPr bwMode="auto">
            <a:xfrm flipV="1">
              <a:off x="557" y="18"/>
              <a:ext cx="0" cy="28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 name="Line 150"/>
            <p:cNvSpPr>
              <a:spLocks noChangeShapeType="1"/>
            </p:cNvSpPr>
            <p:nvPr/>
          </p:nvSpPr>
          <p:spPr bwMode="auto">
            <a:xfrm flipV="1">
              <a:off x="1092" y="18"/>
              <a:ext cx="0" cy="28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4" name="Line 151"/>
            <p:cNvSpPr>
              <a:spLocks noChangeShapeType="1"/>
            </p:cNvSpPr>
            <p:nvPr/>
          </p:nvSpPr>
          <p:spPr bwMode="auto">
            <a:xfrm flipV="1">
              <a:off x="1625" y="18"/>
              <a:ext cx="0" cy="28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5" name="Line 152"/>
            <p:cNvSpPr>
              <a:spLocks noChangeShapeType="1"/>
            </p:cNvSpPr>
            <p:nvPr/>
          </p:nvSpPr>
          <p:spPr bwMode="auto">
            <a:xfrm flipV="1">
              <a:off x="2158" y="18"/>
              <a:ext cx="0" cy="28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 name="Text Box 153"/>
            <p:cNvSpPr txBox="1">
              <a:spLocks noChangeArrowheads="1"/>
            </p:cNvSpPr>
            <p:nvPr/>
          </p:nvSpPr>
          <p:spPr bwMode="auto">
            <a:xfrm>
              <a:off x="10" y="71"/>
              <a:ext cx="262" cy="170"/>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endParaRPr lang="zh-CN" altLang="en-US">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 name="Line 154"/>
            <p:cNvSpPr>
              <a:spLocks noChangeShapeType="1"/>
            </p:cNvSpPr>
            <p:nvPr/>
          </p:nvSpPr>
          <p:spPr bwMode="auto">
            <a:xfrm flipV="1">
              <a:off x="0" y="0"/>
              <a:ext cx="0" cy="20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58" name="Group 155"/>
          <p:cNvGrpSpPr/>
          <p:nvPr/>
        </p:nvGrpSpPr>
        <p:grpSpPr bwMode="auto">
          <a:xfrm>
            <a:off x="3989389" y="3052986"/>
            <a:ext cx="3375025" cy="501650"/>
            <a:chOff x="0" y="0"/>
            <a:chExt cx="2126" cy="316"/>
          </a:xfrm>
        </p:grpSpPr>
        <p:sp>
          <p:nvSpPr>
            <p:cNvPr id="159" name="Line 156"/>
            <p:cNvSpPr>
              <a:spLocks noChangeShapeType="1"/>
            </p:cNvSpPr>
            <p:nvPr/>
          </p:nvSpPr>
          <p:spPr bwMode="auto">
            <a:xfrm flipV="1">
              <a:off x="526" y="28"/>
              <a:ext cx="0"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0" name="Line 157"/>
            <p:cNvSpPr>
              <a:spLocks noChangeShapeType="1"/>
            </p:cNvSpPr>
            <p:nvPr/>
          </p:nvSpPr>
          <p:spPr bwMode="auto">
            <a:xfrm flipV="1">
              <a:off x="1060" y="28"/>
              <a:ext cx="0"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1" name="Line 158"/>
            <p:cNvSpPr>
              <a:spLocks noChangeShapeType="1"/>
            </p:cNvSpPr>
            <p:nvPr/>
          </p:nvSpPr>
          <p:spPr bwMode="auto">
            <a:xfrm flipV="1">
              <a:off x="1593" y="28"/>
              <a:ext cx="0"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2" name="Line 159"/>
            <p:cNvSpPr>
              <a:spLocks noChangeShapeType="1"/>
            </p:cNvSpPr>
            <p:nvPr/>
          </p:nvSpPr>
          <p:spPr bwMode="auto">
            <a:xfrm flipV="1">
              <a:off x="2126" y="28"/>
              <a:ext cx="0"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3" name="Line 160"/>
            <p:cNvSpPr>
              <a:spLocks noChangeShapeType="1"/>
            </p:cNvSpPr>
            <p:nvPr/>
          </p:nvSpPr>
          <p:spPr bwMode="auto">
            <a:xfrm flipV="1">
              <a:off x="0" y="0"/>
              <a:ext cx="0" cy="20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64" name="Group 161"/>
          <p:cNvGrpSpPr/>
          <p:nvPr/>
        </p:nvGrpSpPr>
        <p:grpSpPr bwMode="auto">
          <a:xfrm>
            <a:off x="3125788" y="2227487"/>
            <a:ext cx="3395662" cy="454025"/>
            <a:chOff x="0" y="0"/>
            <a:chExt cx="2139" cy="286"/>
          </a:xfrm>
        </p:grpSpPr>
        <p:sp>
          <p:nvSpPr>
            <p:cNvPr id="165" name="Line 162"/>
            <p:cNvSpPr>
              <a:spLocks noChangeShapeType="1"/>
            </p:cNvSpPr>
            <p:nvPr/>
          </p:nvSpPr>
          <p:spPr bwMode="auto">
            <a:xfrm flipV="1">
              <a:off x="537" y="0"/>
              <a:ext cx="0" cy="28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6" name="Line 163"/>
            <p:cNvSpPr>
              <a:spLocks noChangeShapeType="1"/>
            </p:cNvSpPr>
            <p:nvPr/>
          </p:nvSpPr>
          <p:spPr bwMode="auto">
            <a:xfrm flipV="1">
              <a:off x="1070" y="0"/>
              <a:ext cx="0" cy="28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7" name="Line 164"/>
            <p:cNvSpPr>
              <a:spLocks noChangeShapeType="1"/>
            </p:cNvSpPr>
            <p:nvPr/>
          </p:nvSpPr>
          <p:spPr bwMode="auto">
            <a:xfrm flipV="1">
              <a:off x="1604" y="0"/>
              <a:ext cx="0" cy="28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8" name="Line 165"/>
            <p:cNvSpPr>
              <a:spLocks noChangeShapeType="1"/>
            </p:cNvSpPr>
            <p:nvPr/>
          </p:nvSpPr>
          <p:spPr bwMode="auto">
            <a:xfrm flipV="1">
              <a:off x="2139" y="0"/>
              <a:ext cx="0" cy="28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9" name="Line 166"/>
            <p:cNvSpPr>
              <a:spLocks noChangeShapeType="1"/>
            </p:cNvSpPr>
            <p:nvPr/>
          </p:nvSpPr>
          <p:spPr bwMode="auto">
            <a:xfrm flipV="1">
              <a:off x="0" y="5"/>
              <a:ext cx="0" cy="20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70" name="Line 167"/>
          <p:cNvSpPr>
            <a:spLocks noChangeShapeType="1"/>
          </p:cNvSpPr>
          <p:nvPr/>
        </p:nvSpPr>
        <p:spPr bwMode="auto">
          <a:xfrm>
            <a:off x="2752725" y="2106837"/>
            <a:ext cx="0" cy="673099"/>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1" name="Line 168"/>
          <p:cNvSpPr>
            <a:spLocks noChangeShapeType="1"/>
          </p:cNvSpPr>
          <p:nvPr/>
        </p:nvSpPr>
        <p:spPr bwMode="auto">
          <a:xfrm flipV="1">
            <a:off x="5273675" y="4653187"/>
            <a:ext cx="0" cy="668337"/>
          </a:xfrm>
          <a:prstGeom prst="line">
            <a:avLst/>
          </a:prstGeom>
          <a:noFill/>
          <a:ln w="19050">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2" name="Line 169"/>
          <p:cNvSpPr>
            <a:spLocks noChangeShapeType="1"/>
          </p:cNvSpPr>
          <p:nvPr/>
        </p:nvSpPr>
        <p:spPr bwMode="auto">
          <a:xfrm>
            <a:off x="3590925" y="2995836"/>
            <a:ext cx="0" cy="647700"/>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3" name="Line 170"/>
          <p:cNvSpPr>
            <a:spLocks noChangeShapeType="1"/>
          </p:cNvSpPr>
          <p:nvPr/>
        </p:nvSpPr>
        <p:spPr bwMode="auto">
          <a:xfrm>
            <a:off x="4421188" y="3787998"/>
            <a:ext cx="0" cy="698500"/>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 name="Text Box 172"/>
          <p:cNvSpPr txBox="1">
            <a:spLocks noChangeArrowheads="1"/>
          </p:cNvSpPr>
          <p:nvPr/>
        </p:nvSpPr>
        <p:spPr bwMode="auto">
          <a:xfrm>
            <a:off x="2757488" y="2373537"/>
            <a:ext cx="431800" cy="314325"/>
          </a:xfrm>
          <a:prstGeom prst="rect">
            <a:avLst/>
          </a:prstGeom>
          <a:noFill/>
          <a:ln w="9525">
            <a:noFill/>
            <a:miter lim="800000"/>
          </a:ln>
        </p:spPr>
        <p:txBody>
          <a:bodyPr lIns="0" tIns="0" rIns="0" bIns="0"/>
          <a:lstStyle/>
          <a:p>
            <a:pPr marL="342900" indent="-342900" algn="ctr">
              <a:lnSpc>
                <a:spcPct val="80000"/>
              </a:lnSpc>
              <a:spcBef>
                <a:spcPct val="20000"/>
              </a:spcBef>
              <a:buClr>
                <a:schemeClr val="hlink"/>
              </a:buClr>
              <a:buSzPct val="65000"/>
              <a:defRPr/>
            </a:pPr>
            <a:r>
              <a:rPr lang="en-US"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1.</a:t>
            </a:r>
            <a:endParaRPr lang="en-US" dirty="0">
              <a:solidFill>
                <a:srgbClr val="0000CC"/>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6" name="文本框 175"/>
              <p:cNvSpPr txBox="1"/>
              <p:nvPr/>
            </p:nvSpPr>
            <p:spPr>
              <a:xfrm>
                <a:off x="640365" y="6006296"/>
                <a:ext cx="2376869" cy="57208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C00000"/>
                              </a:solidFill>
                              <a:latin typeface="Cambria Math" panose="02040503050406030204" pitchFamily="18" charset="0"/>
                            </a:rPr>
                          </m:ctrlPr>
                        </m:sSubPr>
                        <m:e>
                          <m:r>
                            <a:rPr lang="en-US" altLang="zh-CN" sz="2800" b="1" i="1" smtClean="0">
                              <a:solidFill>
                                <a:srgbClr val="C00000"/>
                              </a:solidFill>
                              <a:latin typeface="Cambria Math" panose="02040503050406030204" pitchFamily="18" charset="0"/>
                            </a:rPr>
                            <m:t>𝑸</m:t>
                          </m:r>
                        </m:e>
                        <m:sub>
                          <m:r>
                            <a:rPr lang="en-US" altLang="zh-CN" sz="2800" b="1" i="1" smtClean="0">
                              <a:solidFill>
                                <a:srgbClr val="C00000"/>
                              </a:solidFill>
                              <a:latin typeface="Cambria Math" panose="02040503050406030204" pitchFamily="18" charset="0"/>
                            </a:rPr>
                            <m:t>𝒏</m:t>
                          </m:r>
                        </m:sub>
                      </m:sSub>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𝑪</m:t>
                          </m:r>
                        </m:e>
                        <m:sub>
                          <m:r>
                            <a:rPr lang="en-US" altLang="zh-CN" sz="2800" b="1" i="1">
                              <a:solidFill>
                                <a:srgbClr val="C00000"/>
                              </a:solidFill>
                              <a:latin typeface="Cambria Math" panose="02040503050406030204" pitchFamily="18" charset="0"/>
                            </a:rPr>
                            <m:t>𝒇</m:t>
                          </m:r>
                        </m:sub>
                      </m:sSub>
                      <m:r>
                        <a:rPr lang="en-US" altLang="zh-CN" sz="2800" b="1" i="1">
                          <a:solidFill>
                            <a:srgbClr val="C00000"/>
                          </a:solidFill>
                          <a:latin typeface="Cambria Math" panose="02040503050406030204" pitchFamily="18" charset="0"/>
                        </a:rPr>
                        <m:t>=</m:t>
                      </m:r>
                      <m:acc>
                        <m:accPr>
                          <m:chr m:val="̅"/>
                          <m:ctrlPr>
                            <a:rPr lang="en-US" altLang="zh-CN" sz="2800" b="1" i="1" smtClean="0">
                              <a:solidFill>
                                <a:srgbClr val="C00000"/>
                              </a:solidFill>
                              <a:latin typeface="Cambria Math" panose="02040503050406030204" pitchFamily="18" charset="0"/>
                            </a:rPr>
                          </m:ctrlPr>
                        </m:accPr>
                        <m:e>
                          <m:sSub>
                            <m:sSubPr>
                              <m:ctrlPr>
                                <a:rPr lang="en-US" altLang="zh-CN" sz="2800" b="1" i="1" smtClean="0">
                                  <a:solidFill>
                                    <a:srgbClr val="C00000"/>
                                  </a:solidFill>
                                  <a:latin typeface="Cambria Math" panose="02040503050406030204" pitchFamily="18" charset="0"/>
                                </a:rPr>
                              </m:ctrlPr>
                            </m:sSubPr>
                            <m:e>
                              <m:r>
                                <a:rPr lang="en-US" altLang="zh-CN" sz="2800" b="1" i="1" smtClean="0">
                                  <a:solidFill>
                                    <a:srgbClr val="C00000"/>
                                  </a:solidFill>
                                  <a:latin typeface="Cambria Math" panose="02040503050406030204" pitchFamily="18" charset="0"/>
                                </a:rPr>
                                <m:t>𝑹</m:t>
                              </m:r>
                            </m:e>
                            <m:sub>
                              <m:r>
                                <a:rPr lang="en-US" altLang="zh-CN" sz="2800" b="1" i="1" smtClean="0">
                                  <a:solidFill>
                                    <a:srgbClr val="C00000"/>
                                  </a:solidFill>
                                  <a:latin typeface="Cambria Math" panose="02040503050406030204" pitchFamily="18" charset="0"/>
                                </a:rPr>
                                <m:t>𝟎</m:t>
                              </m:r>
                            </m:sub>
                          </m:sSub>
                        </m:e>
                      </m:acc>
                    </m:oMath>
                  </m:oMathPara>
                </a14:m>
                <a:endParaRPr lang="zh-CN" altLang="en-US" sz="2800" b="1" dirty="0">
                  <a:solidFill>
                    <a:srgbClr val="C00000"/>
                  </a:solidFill>
                </a:endParaRPr>
              </a:p>
            </p:txBody>
          </p:sp>
        </mc:Choice>
        <mc:Fallback>
          <p:sp>
            <p:nvSpPr>
              <p:cNvPr id="176" name="文本框 175"/>
              <p:cNvSpPr txBox="1">
                <a:spLocks noRot="1" noChangeAspect="1" noMove="1" noResize="1" noEditPoints="1" noAdjustHandles="1" noChangeArrowheads="1" noChangeShapeType="1" noTextEdit="1"/>
              </p:cNvSpPr>
              <p:nvPr/>
            </p:nvSpPr>
            <p:spPr>
              <a:xfrm>
                <a:off x="640365" y="6006296"/>
                <a:ext cx="2376869" cy="572080"/>
              </a:xfrm>
              <a:prstGeom prst="rect">
                <a:avLst/>
              </a:prstGeom>
              <a:blipFill rotWithShape="1">
                <a:blip r:embed="rId1"/>
                <a:stretch>
                  <a:fillRect l="-12" t="-81" r="-814" b="72"/>
                </a:stretch>
              </a:blipFill>
            </p:spPr>
            <p:txBody>
              <a:bodyPr/>
              <a:lstStyle/>
              <a:p>
                <a:r>
                  <a:rPr lang="zh-CN" altLang="en-US">
                    <a:noFill/>
                  </a:rPr>
                  <a:t> </a:t>
                </a:r>
              </a:p>
            </p:txBody>
          </p:sp>
        </mc:Fallback>
      </mc:AlternateContent>
      <p:grpSp>
        <p:nvGrpSpPr>
          <p:cNvPr id="128" name="Group 125"/>
          <p:cNvGrpSpPr/>
          <p:nvPr/>
        </p:nvGrpSpPr>
        <p:grpSpPr bwMode="auto">
          <a:xfrm>
            <a:off x="5414963" y="4364262"/>
            <a:ext cx="3827462" cy="384175"/>
            <a:chOff x="0" y="0"/>
            <a:chExt cx="2411" cy="242"/>
          </a:xfrm>
        </p:grpSpPr>
        <p:sp>
          <p:nvSpPr>
            <p:cNvPr id="129" name="Text Box 111"/>
            <p:cNvSpPr txBox="1">
              <a:spLocks noChangeArrowheads="1"/>
            </p:cNvSpPr>
            <p:nvPr/>
          </p:nvSpPr>
          <p:spPr bwMode="auto">
            <a:xfrm>
              <a:off x="0" y="0"/>
              <a:ext cx="276"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0" name="Text Box 112"/>
            <p:cNvSpPr txBox="1">
              <a:spLocks noChangeArrowheads="1"/>
            </p:cNvSpPr>
            <p:nvPr/>
          </p:nvSpPr>
          <p:spPr bwMode="auto">
            <a:xfrm>
              <a:off x="533" y="0"/>
              <a:ext cx="277"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1" name="Text Box 113"/>
            <p:cNvSpPr txBox="1">
              <a:spLocks noChangeArrowheads="1"/>
            </p:cNvSpPr>
            <p:nvPr/>
          </p:nvSpPr>
          <p:spPr bwMode="auto">
            <a:xfrm>
              <a:off x="1066" y="0"/>
              <a:ext cx="277"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2" name="Text Box 114"/>
            <p:cNvSpPr txBox="1">
              <a:spLocks noChangeArrowheads="1"/>
            </p:cNvSpPr>
            <p:nvPr/>
          </p:nvSpPr>
          <p:spPr bwMode="auto">
            <a:xfrm>
              <a:off x="1599" y="0"/>
              <a:ext cx="279"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 name="Text Box 115"/>
            <p:cNvSpPr txBox="1">
              <a:spLocks noChangeArrowheads="1"/>
            </p:cNvSpPr>
            <p:nvPr/>
          </p:nvSpPr>
          <p:spPr bwMode="auto">
            <a:xfrm>
              <a:off x="2133" y="0"/>
              <a:ext cx="278" cy="242"/>
            </a:xfrm>
            <a:prstGeom prst="rect">
              <a:avLst/>
            </a:prstGeom>
            <a:solidFill>
              <a:srgbClr val="CCFFCC"/>
            </a:solidFill>
            <a:ln w="19050" cmpd="sng">
              <a:solidFill>
                <a:srgbClr val="FF99CC"/>
              </a:solidFill>
              <a:miter lim="800000"/>
            </a:ln>
          </p:spPr>
          <p:txBody>
            <a:bodyPr lIns="0" tIns="72000" rIns="0" bIns="0"/>
            <a:lstStyle/>
            <a:p>
              <a:pPr marL="342900" indent="-342900" algn="ctr">
                <a:lnSpc>
                  <a:spcPct val="80000"/>
                </a:lnSpc>
                <a:spcBef>
                  <a:spcPts val="200"/>
                </a:spcBef>
                <a:buClr>
                  <a:schemeClr val="hlink"/>
                </a:buClr>
                <a:buSzPct val="65000"/>
                <a:defRPr/>
              </a:pPr>
              <a:r>
                <a:rPr lang="en-US" sz="160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CAS</a:t>
              </a:r>
              <a:endParaRPr lang="en-US" sz="1600">
                <a:solidFill>
                  <a:srgbClr val="0000CC"/>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 name="文本框 3"/>
          <p:cNvSpPr txBox="1"/>
          <p:nvPr/>
        </p:nvSpPr>
        <p:spPr>
          <a:xfrm>
            <a:off x="6858667" y="373392"/>
            <a:ext cx="3532189" cy="461665"/>
          </a:xfrm>
          <a:prstGeom prst="rect">
            <a:avLst/>
          </a:prstGeom>
          <a:noFill/>
        </p:spPr>
        <p:txBody>
          <a:bodyPr wrap="square" rtlCol="0">
            <a:spAutoFit/>
          </a:bodyPr>
          <a:lstStyle/>
          <a:p>
            <a:r>
              <a:rPr lang="en-US" altLang="zh-CN" sz="2400" b="1" dirty="0">
                <a:solidFill>
                  <a:srgbClr val="0070C0"/>
                </a:solidFill>
              </a:rPr>
              <a:t>0.x</a:t>
            </a:r>
            <a:r>
              <a:rPr lang="en-US" altLang="zh-CN" sz="2400" b="1" baseline="-25000" dirty="0">
                <a:solidFill>
                  <a:srgbClr val="0070C0"/>
                </a:solidFill>
              </a:rPr>
              <a:t>1</a:t>
            </a:r>
            <a:r>
              <a:rPr lang="en-US" altLang="zh-CN" sz="2400" b="1" dirty="0">
                <a:solidFill>
                  <a:srgbClr val="0070C0"/>
                </a:solidFill>
              </a:rPr>
              <a:t>x</a:t>
            </a:r>
            <a:r>
              <a:rPr lang="en-US" altLang="zh-CN" sz="2400" b="1" baseline="-25000" dirty="0">
                <a:solidFill>
                  <a:srgbClr val="0070C0"/>
                </a:solidFill>
              </a:rPr>
              <a:t>2</a:t>
            </a:r>
            <a:r>
              <a:rPr lang="en-US" altLang="zh-CN" sz="2400" b="1" dirty="0">
                <a:solidFill>
                  <a:srgbClr val="0070C0"/>
                </a:solidFill>
              </a:rPr>
              <a:t>x</a:t>
            </a:r>
            <a:r>
              <a:rPr lang="en-US" altLang="zh-CN" sz="2400" b="1" baseline="-25000" dirty="0">
                <a:solidFill>
                  <a:srgbClr val="0070C0"/>
                </a:solidFill>
              </a:rPr>
              <a:t>3</a:t>
            </a:r>
            <a:r>
              <a:rPr lang="en-US" altLang="zh-CN" sz="2400" b="1" dirty="0">
                <a:solidFill>
                  <a:srgbClr val="0070C0"/>
                </a:solidFill>
              </a:rPr>
              <a:t>x</a:t>
            </a:r>
            <a:r>
              <a:rPr lang="en-US" altLang="zh-CN" sz="2400" b="1" baseline="-25000" dirty="0">
                <a:solidFill>
                  <a:srgbClr val="0070C0"/>
                </a:solidFill>
              </a:rPr>
              <a:t>4</a:t>
            </a:r>
            <a:r>
              <a:rPr lang="en-US" altLang="zh-CN" sz="2400" b="1" dirty="0">
                <a:solidFill>
                  <a:srgbClr val="0070C0"/>
                </a:solidFill>
                <a:sym typeface="Symbol" panose="05050102010706020507" pitchFamily="18" charset="2"/>
              </a:rPr>
              <a:t>0.y</a:t>
            </a:r>
            <a:r>
              <a:rPr lang="en-US" altLang="zh-CN" sz="2400" b="1" baseline="-25000" dirty="0">
                <a:solidFill>
                  <a:srgbClr val="0070C0"/>
                </a:solidFill>
                <a:sym typeface="Symbol" panose="05050102010706020507" pitchFamily="18" charset="2"/>
              </a:rPr>
              <a:t>1</a:t>
            </a:r>
            <a:r>
              <a:rPr lang="en-US" altLang="zh-CN" sz="2400" b="1" dirty="0">
                <a:solidFill>
                  <a:srgbClr val="0070C0"/>
                </a:solidFill>
                <a:sym typeface="Symbol" panose="05050102010706020507" pitchFamily="18" charset="2"/>
              </a:rPr>
              <a:t>y</a:t>
            </a:r>
            <a:r>
              <a:rPr lang="en-US" altLang="zh-CN" sz="2400" b="1" baseline="-25000" dirty="0">
                <a:solidFill>
                  <a:srgbClr val="0070C0"/>
                </a:solidFill>
                <a:sym typeface="Symbol" panose="05050102010706020507" pitchFamily="18" charset="2"/>
              </a:rPr>
              <a:t>2</a:t>
            </a:r>
            <a:r>
              <a:rPr lang="en-US" altLang="zh-CN" sz="2400" b="1" dirty="0">
                <a:solidFill>
                  <a:srgbClr val="0070C0"/>
                </a:solidFill>
                <a:sym typeface="Symbol" panose="05050102010706020507" pitchFamily="18" charset="2"/>
              </a:rPr>
              <a:t>y</a:t>
            </a:r>
            <a:r>
              <a:rPr lang="en-US" altLang="zh-CN" sz="2400" b="1" baseline="-25000" dirty="0">
                <a:solidFill>
                  <a:srgbClr val="0070C0"/>
                </a:solidFill>
                <a:sym typeface="Symbol" panose="05050102010706020507" pitchFamily="18" charset="2"/>
              </a:rPr>
              <a:t>3</a:t>
            </a:r>
            <a:r>
              <a:rPr lang="en-US" altLang="zh-CN" sz="2400" b="1" dirty="0">
                <a:solidFill>
                  <a:srgbClr val="0070C0"/>
                </a:solidFill>
                <a:sym typeface="Symbol" panose="05050102010706020507" pitchFamily="18" charset="2"/>
              </a:rPr>
              <a:t>y</a:t>
            </a:r>
            <a:r>
              <a:rPr lang="en-US" altLang="zh-CN" sz="2400" b="1" baseline="-25000" dirty="0">
                <a:solidFill>
                  <a:srgbClr val="0070C0"/>
                </a:solidFill>
                <a:sym typeface="Symbol" panose="05050102010706020507" pitchFamily="18" charset="2"/>
              </a:rPr>
              <a:t>4</a:t>
            </a:r>
            <a:endParaRPr lang="zh-CN" altLang="en-US" sz="2400" b="1" baseline="-25000" dirty="0">
              <a:solidFill>
                <a:srgbClr val="0070C0"/>
              </a:solidFill>
            </a:endParaRPr>
          </a:p>
        </p:txBody>
      </p:sp>
      <mc:AlternateContent xmlns:mc="http://schemas.openxmlformats.org/markup-compatibility/2006">
        <mc:Choice xmlns:a14="http://schemas.microsoft.com/office/drawing/2010/main" Requires="a14">
          <p:sp>
            <p:nvSpPr>
              <p:cNvPr id="175" name="文本框 174"/>
              <p:cNvSpPr txBox="1"/>
              <p:nvPr/>
            </p:nvSpPr>
            <p:spPr>
              <a:xfrm>
                <a:off x="3270853" y="6006296"/>
                <a:ext cx="3018823"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C00000"/>
                              </a:solidFill>
                              <a:latin typeface="Cambria Math" panose="02040503050406030204" pitchFamily="18" charset="0"/>
                            </a:rPr>
                          </m:ctrlPr>
                        </m:sSubPr>
                        <m:e>
                          <m:r>
                            <a:rPr lang="zh-CN" altLang="en-US" sz="2800" b="1" i="1">
                              <a:solidFill>
                                <a:srgbClr val="C00000"/>
                              </a:solidFill>
                              <a:latin typeface="Cambria Math" panose="02040503050406030204" pitchFamily="18" charset="0"/>
                            </a:rPr>
                            <m:t>商</m:t>
                          </m:r>
                          <m:r>
                            <a:rPr lang="zh-CN" altLang="en-US" sz="2800" b="1" i="1" smtClean="0">
                              <a:solidFill>
                                <a:srgbClr val="C00000"/>
                              </a:solidFill>
                              <a:latin typeface="Cambria Math" panose="02040503050406030204" pitchFamily="18" charset="0"/>
                            </a:rPr>
                            <m:t>：</m:t>
                          </m:r>
                          <m:r>
                            <a:rPr lang="en-US" altLang="zh-CN" sz="2800" b="1" i="1" smtClean="0">
                              <a:solidFill>
                                <a:srgbClr val="C00000"/>
                              </a:solidFill>
                              <a:latin typeface="Cambria Math" panose="02040503050406030204" pitchFamily="18" charset="0"/>
                            </a:rPr>
                            <m:t>𝟎</m:t>
                          </m:r>
                          <m:r>
                            <a:rPr lang="en-US" altLang="zh-CN" sz="2800" b="1" i="1" smtClean="0">
                              <a:solidFill>
                                <a:srgbClr val="C00000"/>
                              </a:solidFill>
                              <a:latin typeface="Cambria Math" panose="02040503050406030204" pitchFamily="18" charset="0"/>
                            </a:rPr>
                            <m:t>.</m:t>
                          </m:r>
                          <m:r>
                            <a:rPr lang="en-US" altLang="zh-CN" sz="2800" b="1" i="1" smtClean="0">
                              <a:solidFill>
                                <a:srgbClr val="C00000"/>
                              </a:solidFill>
                              <a:latin typeface="Cambria Math" panose="02040503050406030204" pitchFamily="18" charset="0"/>
                            </a:rPr>
                            <m:t>𝑸</m:t>
                          </m:r>
                        </m:e>
                        <m:sub>
                          <m:r>
                            <a:rPr lang="en-US" altLang="zh-CN" sz="2800" b="1" i="1" smtClean="0">
                              <a:solidFill>
                                <a:srgbClr val="C00000"/>
                              </a:solidFill>
                              <a:latin typeface="Cambria Math" panose="02040503050406030204" pitchFamily="18" charset="0"/>
                            </a:rPr>
                            <m:t>𝟏</m:t>
                          </m:r>
                        </m:sub>
                      </m:sSub>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𝑸</m:t>
                          </m:r>
                        </m:e>
                        <m:sub>
                          <m:r>
                            <a:rPr lang="en-US" altLang="zh-CN" sz="2800" b="1" i="1" smtClean="0">
                              <a:solidFill>
                                <a:srgbClr val="C00000"/>
                              </a:solidFill>
                              <a:latin typeface="Cambria Math" panose="02040503050406030204" pitchFamily="18" charset="0"/>
                            </a:rPr>
                            <m:t>𝟐</m:t>
                          </m:r>
                        </m:sub>
                      </m:sSub>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𝑸</m:t>
                          </m:r>
                        </m:e>
                        <m:sub>
                          <m:r>
                            <a:rPr lang="en-US" altLang="zh-CN" sz="2800" b="1" i="1" smtClean="0">
                              <a:solidFill>
                                <a:srgbClr val="C00000"/>
                              </a:solidFill>
                              <a:latin typeface="Cambria Math" panose="02040503050406030204" pitchFamily="18" charset="0"/>
                            </a:rPr>
                            <m:t>𝟑</m:t>
                          </m:r>
                        </m:sub>
                      </m:sSub>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𝑸</m:t>
                          </m:r>
                        </m:e>
                        <m:sub>
                          <m:r>
                            <a:rPr lang="en-US" altLang="zh-CN" sz="2800" b="1" i="1" smtClean="0">
                              <a:solidFill>
                                <a:srgbClr val="C00000"/>
                              </a:solidFill>
                              <a:latin typeface="Cambria Math" panose="02040503050406030204" pitchFamily="18" charset="0"/>
                            </a:rPr>
                            <m:t>𝟒</m:t>
                          </m:r>
                        </m:sub>
                      </m:sSub>
                    </m:oMath>
                  </m:oMathPara>
                </a14:m>
                <a:endParaRPr lang="zh-CN" altLang="en-US" sz="2800" b="1" dirty="0">
                  <a:solidFill>
                    <a:srgbClr val="C00000"/>
                  </a:solidFill>
                </a:endParaRPr>
              </a:p>
            </p:txBody>
          </p:sp>
        </mc:Choice>
        <mc:Fallback>
          <p:sp>
            <p:nvSpPr>
              <p:cNvPr id="175" name="文本框 174"/>
              <p:cNvSpPr txBox="1">
                <a:spLocks noRot="1" noChangeAspect="1" noMove="1" noResize="1" noEditPoints="1" noAdjustHandles="1" noChangeArrowheads="1" noChangeShapeType="1" noTextEdit="1"/>
              </p:cNvSpPr>
              <p:nvPr/>
            </p:nvSpPr>
            <p:spPr>
              <a:xfrm>
                <a:off x="3270853" y="6006296"/>
                <a:ext cx="3018823" cy="523220"/>
              </a:xfrm>
              <a:prstGeom prst="rect">
                <a:avLst/>
              </a:prstGeom>
              <a:blipFill rotWithShape="1">
                <a:blip r:embed="rId2"/>
                <a:stretch>
                  <a:fillRect l="-20" t="-89" b="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7" name="文本框 176"/>
              <p:cNvSpPr txBox="1"/>
              <p:nvPr/>
            </p:nvSpPr>
            <p:spPr>
              <a:xfrm>
                <a:off x="6337300" y="6006296"/>
                <a:ext cx="4483100"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C00000"/>
                              </a:solidFill>
                              <a:latin typeface="Cambria Math" panose="02040503050406030204" pitchFamily="18" charset="0"/>
                            </a:rPr>
                          </m:ctrlPr>
                        </m:sSubPr>
                        <m:e>
                          <m:r>
                            <a:rPr lang="zh-CN" altLang="en-US" sz="2800" b="1" i="1">
                              <a:solidFill>
                                <a:srgbClr val="C00000"/>
                              </a:solidFill>
                              <a:latin typeface="Cambria Math" panose="02040503050406030204" pitchFamily="18" charset="0"/>
                            </a:rPr>
                            <m:t>余数：</m:t>
                          </m:r>
                          <m:r>
                            <a:rPr lang="en-US" altLang="zh-CN" sz="2800" b="1" i="1">
                              <a:solidFill>
                                <a:srgbClr val="C00000"/>
                              </a:solidFill>
                              <a:latin typeface="Cambria Math" panose="02040503050406030204" pitchFamily="18" charset="0"/>
                            </a:rPr>
                            <m:t>𝟎</m:t>
                          </m:r>
                          <m:r>
                            <a:rPr lang="en-US" altLang="zh-CN" sz="2800" b="1" i="1">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𝟎𝟎𝟎</m:t>
                          </m:r>
                          <m:r>
                            <a:rPr lang="en-US" altLang="zh-CN" sz="2800" b="1" i="1">
                              <a:solidFill>
                                <a:srgbClr val="C00000"/>
                              </a:solidFill>
                              <a:latin typeface="Cambria Math" panose="02040503050406030204" pitchFamily="18" charset="0"/>
                            </a:rPr>
                            <m:t>𝑹</m:t>
                          </m:r>
                        </m:e>
                        <m:sub>
                          <m:r>
                            <a:rPr lang="en-US" altLang="zh-CN" sz="2800" b="1" i="1" smtClean="0">
                              <a:solidFill>
                                <a:srgbClr val="C00000"/>
                              </a:solidFill>
                              <a:latin typeface="Cambria Math" panose="02040503050406030204" pitchFamily="18" charset="0"/>
                            </a:rPr>
                            <m:t>𝟒</m:t>
                          </m:r>
                        </m:sub>
                      </m:sSub>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𝑹</m:t>
                          </m:r>
                        </m:e>
                        <m:sub>
                          <m:r>
                            <a:rPr lang="en-US" altLang="zh-CN" sz="2800" b="1" i="1" smtClean="0">
                              <a:solidFill>
                                <a:srgbClr val="C00000"/>
                              </a:solidFill>
                              <a:latin typeface="Cambria Math" panose="02040503050406030204" pitchFamily="18" charset="0"/>
                            </a:rPr>
                            <m:t>𝟓</m:t>
                          </m:r>
                        </m:sub>
                      </m:sSub>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𝑹</m:t>
                          </m:r>
                        </m:e>
                        <m:sub>
                          <m:r>
                            <a:rPr lang="en-US" altLang="zh-CN" sz="2800" b="1" i="1" smtClean="0">
                              <a:solidFill>
                                <a:srgbClr val="C00000"/>
                              </a:solidFill>
                              <a:latin typeface="Cambria Math" panose="02040503050406030204" pitchFamily="18" charset="0"/>
                            </a:rPr>
                            <m:t>𝟔</m:t>
                          </m:r>
                        </m:sub>
                      </m:sSub>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𝑹</m:t>
                          </m:r>
                        </m:e>
                        <m:sub>
                          <m:r>
                            <a:rPr lang="en-US" altLang="zh-CN" sz="2800" b="1" i="1" smtClean="0">
                              <a:solidFill>
                                <a:srgbClr val="C00000"/>
                              </a:solidFill>
                              <a:latin typeface="Cambria Math" panose="02040503050406030204" pitchFamily="18" charset="0"/>
                            </a:rPr>
                            <m:t>𝟕</m:t>
                          </m:r>
                        </m:sub>
                      </m:sSub>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𝑹</m:t>
                          </m:r>
                        </m:e>
                        <m:sub>
                          <m:r>
                            <a:rPr lang="en-US" altLang="zh-CN" sz="2800" b="1" i="1" smtClean="0">
                              <a:solidFill>
                                <a:srgbClr val="C00000"/>
                              </a:solidFill>
                              <a:latin typeface="Cambria Math" panose="02040503050406030204" pitchFamily="18" charset="0"/>
                            </a:rPr>
                            <m:t>𝟖</m:t>
                          </m:r>
                        </m:sub>
                      </m:sSub>
                    </m:oMath>
                  </m:oMathPara>
                </a14:m>
                <a:endParaRPr lang="zh-CN" altLang="en-US" sz="2800" b="1" i="1" dirty="0">
                  <a:solidFill>
                    <a:srgbClr val="C00000"/>
                  </a:solidFill>
                  <a:latin typeface="Cambria Math" panose="02040503050406030204" pitchFamily="18" charset="0"/>
                </a:endParaRPr>
              </a:p>
            </p:txBody>
          </p:sp>
        </mc:Choice>
        <mc:Fallback>
          <p:sp>
            <p:nvSpPr>
              <p:cNvPr id="177" name="文本框 176"/>
              <p:cNvSpPr txBox="1">
                <a:spLocks noRot="1" noChangeAspect="1" noMove="1" noResize="1" noEditPoints="1" noAdjustHandles="1" noChangeArrowheads="1" noChangeShapeType="1" noTextEdit="1"/>
              </p:cNvSpPr>
              <p:nvPr/>
            </p:nvSpPr>
            <p:spPr>
              <a:xfrm>
                <a:off x="6337300" y="6006296"/>
                <a:ext cx="4483100" cy="523220"/>
              </a:xfrm>
              <a:prstGeom prst="rect">
                <a:avLst/>
              </a:prstGeom>
              <a:blipFill rotWithShape="1">
                <a:blip r:embed="rId3"/>
                <a:stretch>
                  <a:fillRect t="-89" b="8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500" fill="hold"/>
                                        <p:tgtEl>
                                          <p:spTgt spid="110"/>
                                        </p:tgtEl>
                                        <p:attrNameLst>
                                          <p:attrName>ppt_x</p:attrName>
                                        </p:attrNameLst>
                                      </p:cBhvr>
                                      <p:tavLst>
                                        <p:tav tm="0">
                                          <p:val>
                                            <p:strVal val="#ppt_x"/>
                                          </p:val>
                                        </p:tav>
                                        <p:tav tm="100000">
                                          <p:val>
                                            <p:strVal val="#ppt_x"/>
                                          </p:val>
                                        </p:tav>
                                      </p:tavLst>
                                    </p:anim>
                                    <p:anim calcmode="lin" valueType="num">
                                      <p:cBhvr additive="base">
                                        <p:cTn id="2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wipe(up)">
                                      <p:cBhvr>
                                        <p:cTn id="25" dur="500"/>
                                        <p:tgtEl>
                                          <p:spTgt spid="1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up)">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nodeType="clickEffect">
                                  <p:stCondLst>
                                    <p:cond delay="0"/>
                                  </p:stCondLst>
                                  <p:childTnLst>
                                    <p:animMotion origin="layout" path="M 1.38889E-6 3.33333E-6 L -0.06476 -0.00417 " pathEditMode="relative" rAng="0" ptsTypes="AA">
                                      <p:cBhvr>
                                        <p:cTn id="34" dur="500" fill="hold"/>
                                        <p:tgtEl>
                                          <p:spTgt spid="77"/>
                                        </p:tgtEl>
                                        <p:attrNameLst>
                                          <p:attrName>ppt_x</p:attrName>
                                          <p:attrName>ppt_y</p:attrName>
                                        </p:attrNameLst>
                                      </p:cBhvr>
                                      <p:rCtr x="-3247" y="-208"/>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up)">
                                      <p:cBhvr>
                                        <p:cTn id="39" dur="500"/>
                                        <p:tgtEl>
                                          <p:spTgt spid="9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anim calcmode="lin" valueType="num">
                                      <p:cBhvr additive="base">
                                        <p:cTn id="44" dur="500" fill="hold"/>
                                        <p:tgtEl>
                                          <p:spTgt spid="76"/>
                                        </p:tgtEl>
                                        <p:attrNameLst>
                                          <p:attrName>ppt_x</p:attrName>
                                        </p:attrNameLst>
                                      </p:cBhvr>
                                      <p:tavLst>
                                        <p:tav tm="0">
                                          <p:val>
                                            <p:strVal val="#ppt_x"/>
                                          </p:val>
                                        </p:tav>
                                        <p:tav tm="100000">
                                          <p:val>
                                            <p:strVal val="#ppt_x"/>
                                          </p:val>
                                        </p:tav>
                                      </p:tavLst>
                                    </p:anim>
                                    <p:anim calcmode="lin" valueType="num">
                                      <p:cBhvr additive="base">
                                        <p:cTn id="4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ipe(left)">
                                      <p:cBhvr>
                                        <p:cTn id="50" dur="500"/>
                                        <p:tgtEl>
                                          <p:spTgt spid="6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additive="base">
                                        <p:cTn id="60" dur="500" fill="hold"/>
                                        <p:tgtEl>
                                          <p:spTgt spid="73"/>
                                        </p:tgtEl>
                                        <p:attrNameLst>
                                          <p:attrName>ppt_x</p:attrName>
                                        </p:attrNameLst>
                                      </p:cBhvr>
                                      <p:tavLst>
                                        <p:tav tm="0">
                                          <p:val>
                                            <p:strVal val="#ppt_x"/>
                                          </p:val>
                                        </p:tav>
                                        <p:tav tm="100000">
                                          <p:val>
                                            <p:strVal val="#ppt_x"/>
                                          </p:val>
                                        </p:tav>
                                      </p:tavLst>
                                    </p:anim>
                                    <p:anim calcmode="lin" valueType="num">
                                      <p:cBhvr additive="base">
                                        <p:cTn id="61"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76"/>
                                        </p:tgtEl>
                                        <p:attrNameLst>
                                          <p:attrName>style.visibility</p:attrName>
                                        </p:attrNameLst>
                                      </p:cBhvr>
                                      <p:to>
                                        <p:strVal val="visible"/>
                                      </p:to>
                                    </p:set>
                                    <p:animEffect transition="in" filter="wipe(left)">
                                      <p:cBhvr>
                                        <p:cTn id="66" dur="500"/>
                                        <p:tgtEl>
                                          <p:spTgt spid="17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74"/>
                                        </p:tgtEl>
                                        <p:attrNameLst>
                                          <p:attrName>style.visibility</p:attrName>
                                        </p:attrNameLst>
                                      </p:cBhvr>
                                      <p:to>
                                        <p:strVal val="visible"/>
                                      </p:to>
                                    </p:set>
                                    <p:anim calcmode="lin" valueType="num">
                                      <p:cBhvr additive="base">
                                        <p:cTn id="71" dur="500" fill="hold"/>
                                        <p:tgtEl>
                                          <p:spTgt spid="174"/>
                                        </p:tgtEl>
                                        <p:attrNameLst>
                                          <p:attrName>ppt_x</p:attrName>
                                        </p:attrNameLst>
                                      </p:cBhvr>
                                      <p:tavLst>
                                        <p:tav tm="0">
                                          <p:val>
                                            <p:strVal val="#ppt_x"/>
                                          </p:val>
                                        </p:tav>
                                        <p:tav tm="100000">
                                          <p:val>
                                            <p:strVal val="#ppt_x"/>
                                          </p:val>
                                        </p:tav>
                                      </p:tavLst>
                                    </p:anim>
                                    <p:anim calcmode="lin" valueType="num">
                                      <p:cBhvr additive="base">
                                        <p:cTn id="72"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64"/>
                                        </p:tgtEl>
                                        <p:attrNameLst>
                                          <p:attrName>style.visibility</p:attrName>
                                        </p:attrNameLst>
                                      </p:cBhvr>
                                      <p:to>
                                        <p:strVal val="visible"/>
                                      </p:to>
                                    </p:set>
                                    <p:animEffect transition="in" filter="wipe(up)">
                                      <p:cBhvr>
                                        <p:cTn id="77" dur="500"/>
                                        <p:tgtEl>
                                          <p:spTgt spid="16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up)">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16"/>
                                        </p:tgtEl>
                                        <p:attrNameLst>
                                          <p:attrName>style.visibility</p:attrName>
                                        </p:attrNameLst>
                                      </p:cBhvr>
                                      <p:to>
                                        <p:strVal val="visible"/>
                                      </p:to>
                                    </p:set>
                                    <p:anim calcmode="lin" valueType="num">
                                      <p:cBhvr additive="base">
                                        <p:cTn id="87" dur="500" fill="hold"/>
                                        <p:tgtEl>
                                          <p:spTgt spid="116"/>
                                        </p:tgtEl>
                                        <p:attrNameLst>
                                          <p:attrName>ppt_x</p:attrName>
                                        </p:attrNameLst>
                                      </p:cBhvr>
                                      <p:tavLst>
                                        <p:tav tm="0">
                                          <p:val>
                                            <p:strVal val="#ppt_x"/>
                                          </p:val>
                                        </p:tav>
                                        <p:tav tm="100000">
                                          <p:val>
                                            <p:strVal val="#ppt_x"/>
                                          </p:val>
                                        </p:tav>
                                      </p:tavLst>
                                    </p:anim>
                                    <p:anim calcmode="lin" valueType="num">
                                      <p:cBhvr additive="base">
                                        <p:cTn id="8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70"/>
                                        </p:tgtEl>
                                        <p:attrNameLst>
                                          <p:attrName>style.visibility</p:attrName>
                                        </p:attrNameLst>
                                      </p:cBhvr>
                                      <p:to>
                                        <p:strVal val="visible"/>
                                      </p:to>
                                    </p:set>
                                    <p:animEffect transition="in" filter="wipe(up)">
                                      <p:cBhvr>
                                        <p:cTn id="93" dur="500"/>
                                        <p:tgtEl>
                                          <p:spTgt spid="17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wipe(left)">
                                      <p:cBhvr>
                                        <p:cTn id="98" dur="500"/>
                                        <p:tgtEl>
                                          <p:spTgt spid="6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wipe(right)">
                                      <p:cBhvr>
                                        <p:cTn id="103" dur="500"/>
                                        <p:tgtEl>
                                          <p:spTgt spid="28"/>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74"/>
                                        </p:tgtEl>
                                        <p:attrNameLst>
                                          <p:attrName>style.visibility</p:attrName>
                                        </p:attrNameLst>
                                      </p:cBhvr>
                                      <p:to>
                                        <p:strVal val="visible"/>
                                      </p:to>
                                    </p:set>
                                    <p:anim calcmode="lin" valueType="num">
                                      <p:cBhvr additive="base">
                                        <p:cTn id="108" dur="500" fill="hold"/>
                                        <p:tgtEl>
                                          <p:spTgt spid="74"/>
                                        </p:tgtEl>
                                        <p:attrNameLst>
                                          <p:attrName>ppt_x</p:attrName>
                                        </p:attrNameLst>
                                      </p:cBhvr>
                                      <p:tavLst>
                                        <p:tav tm="0">
                                          <p:val>
                                            <p:strVal val="#ppt_x"/>
                                          </p:val>
                                        </p:tav>
                                        <p:tav tm="100000">
                                          <p:val>
                                            <p:strVal val="#ppt_x"/>
                                          </p:val>
                                        </p:tav>
                                      </p:tavLst>
                                    </p:anim>
                                    <p:anim calcmode="lin" valueType="num">
                                      <p:cBhvr additive="base">
                                        <p:cTn id="10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nodeType="click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up)">
                                      <p:cBhvr>
                                        <p:cTn id="114" dur="500"/>
                                        <p:tgtEl>
                                          <p:spTgt spid="15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wipe(up)">
                                      <p:cBhvr>
                                        <p:cTn id="119" dur="500"/>
                                        <p:tgtEl>
                                          <p:spTgt spid="45"/>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122"/>
                                        </p:tgtEl>
                                        <p:attrNameLst>
                                          <p:attrName>style.visibility</p:attrName>
                                        </p:attrNameLst>
                                      </p:cBhvr>
                                      <p:to>
                                        <p:strVal val="visible"/>
                                      </p:to>
                                    </p:set>
                                    <p:anim calcmode="lin" valueType="num">
                                      <p:cBhvr additive="base">
                                        <p:cTn id="124" dur="500" fill="hold"/>
                                        <p:tgtEl>
                                          <p:spTgt spid="122"/>
                                        </p:tgtEl>
                                        <p:attrNameLst>
                                          <p:attrName>ppt_x</p:attrName>
                                        </p:attrNameLst>
                                      </p:cBhvr>
                                      <p:tavLst>
                                        <p:tav tm="0">
                                          <p:val>
                                            <p:strVal val="#ppt_x"/>
                                          </p:val>
                                        </p:tav>
                                        <p:tav tm="100000">
                                          <p:val>
                                            <p:strVal val="#ppt_x"/>
                                          </p:val>
                                        </p:tav>
                                      </p:tavLst>
                                    </p:anim>
                                    <p:anim calcmode="lin" valueType="num">
                                      <p:cBhvr additive="base">
                                        <p:cTn id="125"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172"/>
                                        </p:tgtEl>
                                        <p:attrNameLst>
                                          <p:attrName>style.visibility</p:attrName>
                                        </p:attrNameLst>
                                      </p:cBhvr>
                                      <p:to>
                                        <p:strVal val="visible"/>
                                      </p:to>
                                    </p:set>
                                    <p:animEffect transition="in" filter="wipe(up)">
                                      <p:cBhvr>
                                        <p:cTn id="130" dur="500"/>
                                        <p:tgtEl>
                                          <p:spTgt spid="17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wipe(left)">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nodeType="clickEffect">
                                  <p:stCondLst>
                                    <p:cond delay="0"/>
                                  </p:stCondLst>
                                  <p:childTnLst>
                                    <p:set>
                                      <p:cBhvr>
                                        <p:cTn id="139" dur="1" fill="hold">
                                          <p:stCondLst>
                                            <p:cond delay="0"/>
                                          </p:stCondLst>
                                        </p:cTn>
                                        <p:tgtEl>
                                          <p:spTgt spid="35"/>
                                        </p:tgtEl>
                                        <p:attrNameLst>
                                          <p:attrName>style.visibility</p:attrName>
                                        </p:attrNameLst>
                                      </p:cBhvr>
                                      <p:to>
                                        <p:strVal val="visible"/>
                                      </p:to>
                                    </p:set>
                                    <p:animEffect transition="in" filter="wipe(right)">
                                      <p:cBhvr>
                                        <p:cTn id="140" dur="500"/>
                                        <p:tgtEl>
                                          <p:spTgt spid="35"/>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75"/>
                                        </p:tgtEl>
                                        <p:attrNameLst>
                                          <p:attrName>style.visibility</p:attrName>
                                        </p:attrNameLst>
                                      </p:cBhvr>
                                      <p:to>
                                        <p:strVal val="visible"/>
                                      </p:to>
                                    </p:set>
                                    <p:anim calcmode="lin" valueType="num">
                                      <p:cBhvr additive="base">
                                        <p:cTn id="145" dur="500" fill="hold"/>
                                        <p:tgtEl>
                                          <p:spTgt spid="75"/>
                                        </p:tgtEl>
                                        <p:attrNameLst>
                                          <p:attrName>ppt_x</p:attrName>
                                        </p:attrNameLst>
                                      </p:cBhvr>
                                      <p:tavLst>
                                        <p:tav tm="0">
                                          <p:val>
                                            <p:strVal val="#ppt_x"/>
                                          </p:val>
                                        </p:tav>
                                        <p:tav tm="100000">
                                          <p:val>
                                            <p:strVal val="#ppt_x"/>
                                          </p:val>
                                        </p:tav>
                                      </p:tavLst>
                                    </p:anim>
                                    <p:anim calcmode="lin" valueType="num">
                                      <p:cBhvr additive="base">
                                        <p:cTn id="14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2" presetClass="entr" presetSubtype="1" fill="hold" nodeType="clickEffect">
                                  <p:stCondLst>
                                    <p:cond delay="0"/>
                                  </p:stCondLst>
                                  <p:childTnLst>
                                    <p:set>
                                      <p:cBhvr>
                                        <p:cTn id="150" dur="1" fill="hold">
                                          <p:stCondLst>
                                            <p:cond delay="0"/>
                                          </p:stCondLst>
                                        </p:cTn>
                                        <p:tgtEl>
                                          <p:spTgt spid="151"/>
                                        </p:tgtEl>
                                        <p:attrNameLst>
                                          <p:attrName>style.visibility</p:attrName>
                                        </p:attrNameLst>
                                      </p:cBhvr>
                                      <p:to>
                                        <p:strVal val="visible"/>
                                      </p:to>
                                    </p:set>
                                    <p:animEffect transition="in" filter="wipe(up)">
                                      <p:cBhvr>
                                        <p:cTn id="151" dur="500"/>
                                        <p:tgtEl>
                                          <p:spTgt spid="151"/>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28"/>
                                        </p:tgtEl>
                                        <p:attrNameLst>
                                          <p:attrName>style.visibility</p:attrName>
                                        </p:attrNameLst>
                                      </p:cBhvr>
                                      <p:to>
                                        <p:strVal val="visible"/>
                                      </p:to>
                                    </p:set>
                                    <p:anim calcmode="lin" valueType="num">
                                      <p:cBhvr additive="base">
                                        <p:cTn id="156" dur="500" fill="hold"/>
                                        <p:tgtEl>
                                          <p:spTgt spid="128"/>
                                        </p:tgtEl>
                                        <p:attrNameLst>
                                          <p:attrName>ppt_x</p:attrName>
                                        </p:attrNameLst>
                                      </p:cBhvr>
                                      <p:tavLst>
                                        <p:tav tm="0">
                                          <p:val>
                                            <p:strVal val="#ppt_x"/>
                                          </p:val>
                                        </p:tav>
                                        <p:tav tm="100000">
                                          <p:val>
                                            <p:strVal val="#ppt_x"/>
                                          </p:val>
                                        </p:tav>
                                      </p:tavLst>
                                    </p:anim>
                                    <p:anim calcmode="lin" valueType="num">
                                      <p:cBhvr additive="base">
                                        <p:cTn id="157"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2" presetClass="entr" presetSubtype="1" fill="hold" nodeType="click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wipe(up)">
                                      <p:cBhvr>
                                        <p:cTn id="162" dur="500"/>
                                        <p:tgtEl>
                                          <p:spTgt spid="4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1" fill="hold" grpId="0" nodeType="clickEffect">
                                  <p:stCondLst>
                                    <p:cond delay="0"/>
                                  </p:stCondLst>
                                  <p:childTnLst>
                                    <p:set>
                                      <p:cBhvr>
                                        <p:cTn id="166" dur="1" fill="hold">
                                          <p:stCondLst>
                                            <p:cond delay="0"/>
                                          </p:stCondLst>
                                        </p:cTn>
                                        <p:tgtEl>
                                          <p:spTgt spid="173"/>
                                        </p:tgtEl>
                                        <p:attrNameLst>
                                          <p:attrName>style.visibility</p:attrName>
                                        </p:attrNameLst>
                                      </p:cBhvr>
                                      <p:to>
                                        <p:strVal val="visible"/>
                                      </p:to>
                                    </p:set>
                                    <p:animEffect transition="in" filter="wipe(up)">
                                      <p:cBhvr>
                                        <p:cTn id="167" dur="500"/>
                                        <p:tgtEl>
                                          <p:spTgt spid="173"/>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65"/>
                                        </p:tgtEl>
                                        <p:attrNameLst>
                                          <p:attrName>style.visibility</p:attrName>
                                        </p:attrNameLst>
                                      </p:cBhvr>
                                      <p:to>
                                        <p:strVal val="visible"/>
                                      </p:to>
                                    </p:set>
                                    <p:animEffect transition="in" filter="wipe(left)">
                                      <p:cBhvr>
                                        <p:cTn id="172" dur="500"/>
                                        <p:tgtEl>
                                          <p:spTgt spid="65"/>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2" fill="hold" nodeType="clickEffect">
                                  <p:stCondLst>
                                    <p:cond delay="0"/>
                                  </p:stCondLst>
                                  <p:childTnLst>
                                    <p:set>
                                      <p:cBhvr>
                                        <p:cTn id="176" dur="1" fill="hold">
                                          <p:stCondLst>
                                            <p:cond delay="0"/>
                                          </p:stCondLst>
                                        </p:cTn>
                                        <p:tgtEl>
                                          <p:spTgt spid="20"/>
                                        </p:tgtEl>
                                        <p:attrNameLst>
                                          <p:attrName>style.visibility</p:attrName>
                                        </p:attrNameLst>
                                      </p:cBhvr>
                                      <p:to>
                                        <p:strVal val="visible"/>
                                      </p:to>
                                    </p:set>
                                    <p:animEffect transition="in" filter="wipe(right)">
                                      <p:cBhvr>
                                        <p:cTn id="177" dur="500"/>
                                        <p:tgtEl>
                                          <p:spTgt spid="20"/>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nodeType="clickEffect">
                                  <p:stCondLst>
                                    <p:cond delay="0"/>
                                  </p:stCondLst>
                                  <p:childTnLst>
                                    <p:set>
                                      <p:cBhvr>
                                        <p:cTn id="181" dur="1" fill="hold">
                                          <p:stCondLst>
                                            <p:cond delay="0"/>
                                          </p:stCondLst>
                                        </p:cTn>
                                        <p:tgtEl>
                                          <p:spTgt spid="140"/>
                                        </p:tgtEl>
                                        <p:attrNameLst>
                                          <p:attrName>style.visibility</p:attrName>
                                        </p:attrNameLst>
                                      </p:cBhvr>
                                      <p:to>
                                        <p:strVal val="visible"/>
                                      </p:to>
                                    </p:set>
                                    <p:animEffect transition="in" filter="wipe(up)">
                                      <p:cBhvr>
                                        <p:cTn id="182" dur="500"/>
                                        <p:tgtEl>
                                          <p:spTgt spid="140"/>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67"/>
                                        </p:tgtEl>
                                        <p:attrNameLst>
                                          <p:attrName>style.visibility</p:attrName>
                                        </p:attrNameLst>
                                      </p:cBhvr>
                                      <p:to>
                                        <p:strVal val="visible"/>
                                      </p:to>
                                    </p:set>
                                    <p:anim calcmode="lin" valueType="num">
                                      <p:cBhvr additive="base">
                                        <p:cTn id="187" dur="500" fill="hold"/>
                                        <p:tgtEl>
                                          <p:spTgt spid="67"/>
                                        </p:tgtEl>
                                        <p:attrNameLst>
                                          <p:attrName>ppt_x</p:attrName>
                                        </p:attrNameLst>
                                      </p:cBhvr>
                                      <p:tavLst>
                                        <p:tav tm="0">
                                          <p:val>
                                            <p:strVal val="#ppt_x"/>
                                          </p:val>
                                        </p:tav>
                                        <p:tav tm="100000">
                                          <p:val>
                                            <p:strVal val="#ppt_x"/>
                                          </p:val>
                                        </p:tav>
                                      </p:tavLst>
                                    </p:anim>
                                    <p:anim calcmode="lin" valueType="num">
                                      <p:cBhvr additive="base">
                                        <p:cTn id="18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grpId="0" nodeType="clickEffect">
                                  <p:stCondLst>
                                    <p:cond delay="0"/>
                                  </p:stCondLst>
                                  <p:childTnLst>
                                    <p:set>
                                      <p:cBhvr>
                                        <p:cTn id="192" dur="1" fill="hold">
                                          <p:stCondLst>
                                            <p:cond delay="0"/>
                                          </p:stCondLst>
                                        </p:cTn>
                                        <p:tgtEl>
                                          <p:spTgt spid="171"/>
                                        </p:tgtEl>
                                        <p:attrNameLst>
                                          <p:attrName>style.visibility</p:attrName>
                                        </p:attrNameLst>
                                      </p:cBhvr>
                                      <p:to>
                                        <p:strVal val="visible"/>
                                      </p:to>
                                    </p:set>
                                    <p:animEffect transition="in" filter="wipe(up)">
                                      <p:cBhvr>
                                        <p:cTn id="193" dur="500"/>
                                        <p:tgtEl>
                                          <p:spTgt spid="171"/>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66"/>
                                        </p:tgtEl>
                                        <p:attrNameLst>
                                          <p:attrName>style.visibility</p:attrName>
                                        </p:attrNameLst>
                                      </p:cBhvr>
                                      <p:to>
                                        <p:strVal val="visible"/>
                                      </p:to>
                                    </p:set>
                                    <p:animEffect transition="in" filter="wipe(left)">
                                      <p:cBhvr>
                                        <p:cTn id="198" dur="500"/>
                                        <p:tgtEl>
                                          <p:spTgt spid="66"/>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2" fill="hold" nodeType="clickEffect">
                                  <p:stCondLst>
                                    <p:cond delay="0"/>
                                  </p:stCondLst>
                                  <p:childTnLst>
                                    <p:set>
                                      <p:cBhvr>
                                        <p:cTn id="202" dur="1" fill="hold">
                                          <p:stCondLst>
                                            <p:cond delay="0"/>
                                          </p:stCondLst>
                                        </p:cTn>
                                        <p:tgtEl>
                                          <p:spTgt spid="5"/>
                                        </p:tgtEl>
                                        <p:attrNameLst>
                                          <p:attrName>style.visibility</p:attrName>
                                        </p:attrNameLst>
                                      </p:cBhvr>
                                      <p:to>
                                        <p:strVal val="visible"/>
                                      </p:to>
                                    </p:set>
                                    <p:animEffect transition="in" filter="wipe(right)">
                                      <p:cBhvr>
                                        <p:cTn id="203" dur="500"/>
                                        <p:tgtEl>
                                          <p:spTgt spid="5"/>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1" fill="hold" nodeType="clickEffect">
                                  <p:stCondLst>
                                    <p:cond delay="0"/>
                                  </p:stCondLst>
                                  <p:childTnLst>
                                    <p:set>
                                      <p:cBhvr>
                                        <p:cTn id="207" dur="1" fill="hold">
                                          <p:stCondLst>
                                            <p:cond delay="0"/>
                                          </p:stCondLst>
                                        </p:cTn>
                                        <p:tgtEl>
                                          <p:spTgt spid="99"/>
                                        </p:tgtEl>
                                        <p:attrNameLst>
                                          <p:attrName>style.visibility</p:attrName>
                                        </p:attrNameLst>
                                      </p:cBhvr>
                                      <p:to>
                                        <p:strVal val="visible"/>
                                      </p:to>
                                    </p:set>
                                    <p:animEffect transition="in" filter="wipe(up)">
                                      <p:cBhvr>
                                        <p:cTn id="208" dur="500"/>
                                        <p:tgtEl>
                                          <p:spTgt spid="9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175"/>
                                        </p:tgtEl>
                                        <p:attrNameLst>
                                          <p:attrName>style.visibility</p:attrName>
                                        </p:attrNameLst>
                                      </p:cBhvr>
                                      <p:to>
                                        <p:strVal val="visible"/>
                                      </p:to>
                                    </p:set>
                                    <p:animEffect transition="in" filter="wipe(left)">
                                      <p:cBhvr>
                                        <p:cTn id="213" dur="500"/>
                                        <p:tgtEl>
                                          <p:spTgt spid="175"/>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177"/>
                                        </p:tgtEl>
                                        <p:attrNameLst>
                                          <p:attrName>style.visibility</p:attrName>
                                        </p:attrNameLst>
                                      </p:cBhvr>
                                      <p:to>
                                        <p:strVal val="visible"/>
                                      </p:to>
                                    </p:set>
                                    <p:animEffect transition="in" filter="wipe(left)">
                                      <p:cBhvr>
                                        <p:cTn id="218"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4" grpId="0" animBg="1"/>
      <p:bldP spid="65" grpId="0" animBg="1"/>
      <p:bldP spid="66" grpId="0" animBg="1"/>
      <p:bldP spid="73" grpId="0" autoUpdateAnimBg="0"/>
      <p:bldP spid="74" grpId="0" autoUpdateAnimBg="0"/>
      <p:bldP spid="75" grpId="0" autoUpdateAnimBg="0"/>
      <p:bldP spid="76" grpId="0" autoUpdateAnimBg="0"/>
      <p:bldP spid="170" grpId="0" animBg="1"/>
      <p:bldP spid="171" grpId="0" animBg="1"/>
      <p:bldP spid="172" grpId="0" animBg="1"/>
      <p:bldP spid="173" grpId="0" animBg="1"/>
      <p:bldP spid="174" grpId="0" autoUpdateAnimBg="0"/>
      <p:bldP spid="176" grpId="0"/>
      <p:bldP spid="175" grpId="0"/>
      <p:bldP spid="177" grpId="0"/>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TIMING" val="|4.4|9.7|2.8|2.3|11.5"/>
</p:tagLst>
</file>

<file path=ppt/tags/tag11.xml><?xml version="1.0" encoding="utf-8"?>
<p:tagLst xmlns:p="http://schemas.openxmlformats.org/presentationml/2006/main">
  <p:tag name="TIMING" val="|46.1|2.3|1"/>
</p:tagLst>
</file>

<file path=ppt/tags/tag12.xml><?xml version="1.0" encoding="utf-8"?>
<p:tagLst xmlns:p="http://schemas.openxmlformats.org/presentationml/2006/main">
  <p:tag name="TIMING" val="|60.1|7.9|13.6|3|1.9|7.3|10.4|10.6|6.9|4.6|7.3|1.1|1.1|1.2|1.4|1.2|2.9|9.5|9.1"/>
</p:tagLst>
</file>

<file path=ppt/tags/tag13.xml><?xml version="1.0" encoding="utf-8"?>
<p:tagLst xmlns:p="http://schemas.openxmlformats.org/presentationml/2006/main">
  <p:tag name="TIMING" val="|19.2|10.7|8.1|3.8"/>
</p:tagLst>
</file>

<file path=ppt/tags/tag14.xml><?xml version="1.0" encoding="utf-8"?>
<p:tagLst xmlns:p="http://schemas.openxmlformats.org/presentationml/2006/main">
  <p:tag name="TIMING" val="|9.3|4.7|1.2|1.7|18.2|8.2|13.7|30.7|14.6|1.1|17.1|2.8|8"/>
</p:tagLst>
</file>

<file path=ppt/tags/tag15.xml><?xml version="1.0" encoding="utf-8"?>
<p:tagLst xmlns:p="http://schemas.openxmlformats.org/presentationml/2006/main">
  <p:tag name="TIMING" val="|27.5|8|13.7|4.7|3.9|2.3|1.2|3.5|12.9|0.6|0.8|0.7|1.5|1.2|0.9|0.8|0.6|0.5|0.7|0.5|0.6|0.9|0.8"/>
</p:tagLst>
</file>

<file path=ppt/tags/tag16.xml><?xml version="1.0" encoding="utf-8"?>
<p:tagLst xmlns:p="http://schemas.openxmlformats.org/presentationml/2006/main">
  <p:tag name="TIMING" val="|15.4|5.6|5|7.7|7.4|7.2|1.8|1.2|1.1|1.4|1|1.9|3.6|21.3|38.1|22.6"/>
</p:tagLst>
</file>

<file path=ppt/tags/tag17.xml><?xml version="1.0" encoding="utf-8"?>
<p:tagLst xmlns:p="http://schemas.openxmlformats.org/presentationml/2006/main">
  <p:tag name="TIMING" val="|17.5|19|0.8|4.2|8.7|1.1|1|1.4|2.7|1|0.8|22.7|18.7|6.4|6.1|1|1.5|3.8|4.3"/>
</p:tagLst>
</file>

<file path=ppt/tags/tag18.xml><?xml version="1.0" encoding="utf-8"?>
<p:tagLst xmlns:p="http://schemas.openxmlformats.org/presentationml/2006/main">
  <p:tag name="TIMING" val="|21.8|17.7|2|1.1|1.3|14.5|0.5|0.6|0.8|2.5|1.6|9|12.5"/>
</p:tagLst>
</file>

<file path=ppt/tags/tag19.xml><?xml version="1.0" encoding="utf-8"?>
<p:tagLst xmlns:p="http://schemas.openxmlformats.org/presentationml/2006/main">
  <p:tag name="TIMING" val="|9.1"/>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TIMING" val="|19.3"/>
</p:tagLst>
</file>

<file path=ppt/tags/tag21.xml><?xml version="1.0" encoding="utf-8"?>
<p:tagLst xmlns:p="http://schemas.openxmlformats.org/presentationml/2006/main">
  <p:tag name="TIMING" val="|16|38.5|15.1|7.8|6.2|9.6|46.7"/>
</p:tagLst>
</file>

<file path=ppt/tags/tag22.xml><?xml version="1.0" encoding="utf-8"?>
<p:tagLst xmlns:p="http://schemas.openxmlformats.org/presentationml/2006/main">
  <p:tag name="TIMING" val="|24|2.3|33.3|1.9|16.2|1.4|5.5|0.8|17|7.2"/>
</p:tagLst>
</file>

<file path=ppt/tags/tag23.xml><?xml version="1.0" encoding="utf-8"?>
<p:tagLst xmlns:p="http://schemas.openxmlformats.org/presentationml/2006/main">
  <p:tag name="TIMING" val="|24.3|53.5"/>
</p:tagLst>
</file>

<file path=ppt/tags/tag24.xml><?xml version="1.0" encoding="utf-8"?>
<p:tagLst xmlns:p="http://schemas.openxmlformats.org/presentationml/2006/main">
  <p:tag name="TIMING" val="|67.6|1.1|22.1|5.8|6.5|2.9|22.4|2.9|9.9|1|9.6|9.5|14.5"/>
</p:tagLst>
</file>

<file path=ppt/tags/tag25.xml><?xml version="1.0" encoding="utf-8"?>
<p:tagLst xmlns:p="http://schemas.openxmlformats.org/presentationml/2006/main">
  <p:tag name="TIMING" val="|67.6|1.1|22.1|5.8|6.5|2.9|22.4|2.9|9.9|1|9.6|9.5|14.5"/>
</p:tagLst>
</file>

<file path=ppt/tags/tag26.xml><?xml version="1.0" encoding="utf-8"?>
<p:tagLst xmlns:p="http://schemas.openxmlformats.org/presentationml/2006/main">
  <p:tag name="TIMING" val="|60.1"/>
</p:tagLst>
</file>

<file path=ppt/tags/tag27.xml><?xml version="1.0" encoding="utf-8"?>
<p:tagLst xmlns:p="http://schemas.openxmlformats.org/presentationml/2006/main">
  <p:tag name="TIMING" val="|38.3|25.6|78.1|17.4"/>
</p:tagLst>
</file>

<file path=ppt/tags/tag28.xml><?xml version="1.0" encoding="utf-8"?>
<p:tagLst xmlns:p="http://schemas.openxmlformats.org/presentationml/2006/main">
  <p:tag name="commondata" val="eyJoZGlkIjoiYzEyZTIyMTQzMzlkYzVmZTQ4MTNkZjFlN2EwYzBiYjMifQ=="/>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TIMING" val="|3.9|5.6|8|1.5|7.3|6.5|1|10.2|7.4"/>
</p:tagLst>
</file>

<file path=ppt/tags/tag5.xml><?xml version="1.0" encoding="utf-8"?>
<p:tagLst xmlns:p="http://schemas.openxmlformats.org/presentationml/2006/main">
  <p:tag name="TIMING" val="|4|4.3|3.7|2.5|1.3|14.2|4.3|3.3"/>
</p:tagLst>
</file>

<file path=ppt/tags/tag6.xml><?xml version="1.0" encoding="utf-8"?>
<p:tagLst xmlns:p="http://schemas.openxmlformats.org/presentationml/2006/main">
  <p:tag name="TIMING" val="|1.4|22.4|11.7|11.5|6.6"/>
</p:tagLst>
</file>

<file path=ppt/tags/tag7.xml><?xml version="1.0" encoding="utf-8"?>
<p:tagLst xmlns:p="http://schemas.openxmlformats.org/presentationml/2006/main">
  <p:tag name="TIMING" val="|4.4|2.8|40|4.7|13.9|2.1"/>
</p:tagLst>
</file>

<file path=ppt/tags/tag8.xml><?xml version="1.0" encoding="utf-8"?>
<p:tagLst xmlns:p="http://schemas.openxmlformats.org/presentationml/2006/main">
  <p:tag name="TIMING" val="|36.3"/>
</p:tagLst>
</file>

<file path=ppt/tags/tag9.xml><?xml version="1.0" encoding="utf-8"?>
<p:tagLst xmlns:p="http://schemas.openxmlformats.org/presentationml/2006/main">
  <p:tag name="TIMING" val="|8.3|2.1|1|0.8|3|0.9|0.6|0.7|0.5|0.7|3.7|0.5|0.2|0.3|0.3|0.3|0.2|0.2|0.3|0.3|0.3|0.3|24.4|0.6|0.4|0.2|0.2|0.2|0.2|0.2|0.2|0.2|0.2|0.3|0.7|0.3|0.2|0.2|0.2|0.2|0.3|0.3|16.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23404</Words>
  <Application>WPS 演示</Application>
  <PresentationFormat>宽屏</PresentationFormat>
  <Paragraphs>6258</Paragraphs>
  <Slides>151</Slides>
  <Notes>56</Notes>
  <HiddenSlides>0</HiddenSlides>
  <MMClips>0</MMClips>
  <ScaleCrop>false</ScaleCrop>
  <HeadingPairs>
    <vt:vector size="8" baseType="variant">
      <vt:variant>
        <vt:lpstr>已用的字体</vt:lpstr>
      </vt:variant>
      <vt:variant>
        <vt:i4>41</vt:i4>
      </vt:variant>
      <vt:variant>
        <vt:lpstr>主题</vt:lpstr>
      </vt:variant>
      <vt:variant>
        <vt:i4>6</vt:i4>
      </vt:variant>
      <vt:variant>
        <vt:lpstr>嵌入 OLE 服务器</vt:lpstr>
      </vt:variant>
      <vt:variant>
        <vt:i4>1</vt:i4>
      </vt:variant>
      <vt:variant>
        <vt:lpstr>幻灯片标题</vt:lpstr>
      </vt:variant>
      <vt:variant>
        <vt:i4>151</vt:i4>
      </vt:variant>
    </vt:vector>
  </HeadingPairs>
  <TitlesOfParts>
    <vt:vector size="199" baseType="lpstr">
      <vt:lpstr>Arial</vt:lpstr>
      <vt:lpstr>宋体</vt:lpstr>
      <vt:lpstr>Wingdings</vt:lpstr>
      <vt:lpstr>微软雅黑</vt:lpstr>
      <vt:lpstr>Segoe UI</vt:lpstr>
      <vt:lpstr>MS UI Gothic</vt:lpstr>
      <vt:lpstr>黑体</vt:lpstr>
      <vt:lpstr>华文细黑</vt:lpstr>
      <vt:lpstr>义启小楷书</vt:lpstr>
      <vt:lpstr>Segoe UI Black</vt:lpstr>
      <vt:lpstr>楷体</vt:lpstr>
      <vt:lpstr>MicrosoftYaHei</vt:lpstr>
      <vt:lpstr>Segoe Print</vt:lpstr>
      <vt:lpstr>SegoeUIBlack</vt:lpstr>
      <vt:lpstr>SymbolMT</vt:lpstr>
      <vt:lpstr>Arial Unicode MS</vt:lpstr>
      <vt:lpstr>等线</vt:lpstr>
      <vt:lpstr>Consolas</vt:lpstr>
      <vt:lpstr>Verdana</vt:lpstr>
      <vt:lpstr>华文新魏</vt:lpstr>
      <vt:lpstr>Cambria</vt:lpstr>
      <vt:lpstr>Cambria Math</vt:lpstr>
      <vt:lpstr>Times New Roman</vt:lpstr>
      <vt:lpstr>Courier New</vt:lpstr>
      <vt:lpstr>DengXian-Bold</vt:lpstr>
      <vt:lpstr>TimesNewRomanPS-BoldMT</vt:lpstr>
      <vt:lpstr>Arial Rounded MT Bold</vt:lpstr>
      <vt:lpstr>Symbol</vt:lpstr>
      <vt:lpstr>Tahoma</vt:lpstr>
      <vt:lpstr>MS PGothic</vt:lpstr>
      <vt:lpstr>MicrosoftYaHei-Bold</vt:lpstr>
      <vt:lpstr>华文中宋</vt:lpstr>
      <vt:lpstr>Verdana</vt:lpstr>
      <vt:lpstr>Courier New</vt:lpstr>
      <vt:lpstr>Times New Roman</vt:lpstr>
      <vt:lpstr>Calibri</vt:lpstr>
      <vt:lpstr>仿宋</vt:lpstr>
      <vt:lpstr>Calibri</vt:lpstr>
      <vt:lpstr>Segoe UI Semibold</vt:lpstr>
      <vt:lpstr>Algerian</vt:lpstr>
      <vt:lpstr>等线 Light</vt:lpstr>
      <vt:lpstr>Office 主题​​</vt:lpstr>
      <vt:lpstr>1_nordridesign</vt:lpstr>
      <vt:lpstr>2_nordridesign</vt:lpstr>
      <vt:lpstr>自定义设计方案</vt:lpstr>
      <vt:lpstr>Office 主题</vt:lpstr>
      <vt:lpstr>3_nordridesign</vt:lpstr>
      <vt:lpstr>Equation.3</vt:lpstr>
      <vt:lpstr>PowerPoint 演示文稿</vt:lpstr>
      <vt:lpstr>PowerPoint 演示文稿</vt:lpstr>
      <vt:lpstr>本章主要内容</vt:lpstr>
      <vt:lpstr>C语言中的运算</vt:lpstr>
      <vt:lpstr>3.1 定点补码加/减法运算</vt:lpstr>
      <vt:lpstr>补码加减法的实现</vt:lpstr>
      <vt:lpstr>补码加法公式证明</vt:lpstr>
      <vt:lpstr>补码加法公式证明   x&gt;0  y&lt;0 </vt:lpstr>
      <vt:lpstr>补码加法公式证明    x&lt;0  y&lt;0 </vt:lpstr>
      <vt:lpstr>补码减法公式证明</vt:lpstr>
      <vt:lpstr>补码加法的溢出讨论</vt:lpstr>
      <vt:lpstr>单符号数溢出检测1</vt:lpstr>
      <vt:lpstr>单符号溢出检测方法2</vt:lpstr>
      <vt:lpstr>双符号溢出检测方法</vt:lpstr>
      <vt:lpstr>PowerPoint 演示文稿</vt:lpstr>
      <vt:lpstr>PowerPoint 演示文稿</vt:lpstr>
      <vt:lpstr>二进制加法运算的电路实现</vt:lpstr>
      <vt:lpstr>一位加法逻辑电路实现</vt:lpstr>
      <vt:lpstr>带进位链的一位全加器</vt:lpstr>
      <vt:lpstr>一位全加器逻辑实现</vt:lpstr>
      <vt:lpstr>PowerPoint 演示文稿</vt:lpstr>
      <vt:lpstr>n位加法器</vt:lpstr>
      <vt:lpstr>PowerPoint 演示文稿</vt:lpstr>
      <vt:lpstr>双符号位补码加法器电路</vt:lpstr>
      <vt:lpstr>补码减法电路实现</vt:lpstr>
      <vt:lpstr>加法器功能完善之---对Y的输入进行选择</vt:lpstr>
      <vt:lpstr>可控加减法电路</vt:lpstr>
      <vt:lpstr>加法器功能完善之---产生运算标志位</vt:lpstr>
      <vt:lpstr>多位串行加法器时间延迟</vt:lpstr>
      <vt:lpstr>快速加法器</vt:lpstr>
      <vt:lpstr>进位依赖关系分析</vt:lpstr>
      <vt:lpstr>先行进位加法器 (carry-lookahead)</vt:lpstr>
      <vt:lpstr>先行进位加法器 (carry-lookahead)</vt:lpstr>
      <vt:lpstr>先行进位加法器进位链…</vt:lpstr>
      <vt:lpstr>生成函数 &amp;  传递函数</vt:lpstr>
      <vt:lpstr>先行进位加法器电路设计之---PG生成电路</vt:lpstr>
      <vt:lpstr>先行进位加法器电路设计之---进位生成电路</vt:lpstr>
      <vt:lpstr>先行进位加法器电路设计之---和的生成</vt:lpstr>
      <vt:lpstr>四位先行进位快速加法器</vt:lpstr>
      <vt:lpstr>16位加法器</vt:lpstr>
      <vt:lpstr>成组进位</vt:lpstr>
      <vt:lpstr>成组进位生成函数  &amp; 传递函数</vt:lpstr>
      <vt:lpstr>两级先行进位电路</vt:lpstr>
      <vt:lpstr>先行进位电路 CLA74182</vt:lpstr>
      <vt:lpstr>先行进位芯片 CLA74182</vt:lpstr>
      <vt:lpstr>四位运算器芯片 SN74181</vt:lpstr>
      <vt:lpstr>SN74181</vt:lpstr>
      <vt:lpstr>16位先行进位系统</vt:lpstr>
      <vt:lpstr>PowerPoint 演示文稿</vt:lpstr>
      <vt:lpstr>PowerPoint 演示文稿</vt:lpstr>
      <vt:lpstr>定点补码加减运算的小结</vt:lpstr>
      <vt:lpstr>本章主要内容</vt:lpstr>
      <vt:lpstr>定点乘法运算</vt:lpstr>
      <vt:lpstr>CPU中乘法运算实现方法</vt:lpstr>
      <vt:lpstr>原码乘法</vt:lpstr>
      <vt:lpstr>二进制手工乘法运算</vt:lpstr>
      <vt:lpstr>相加数（部分积）生成逻辑</vt:lpstr>
      <vt:lpstr>横向进位阵列乘法器</vt:lpstr>
      <vt:lpstr>横向进位阵列乘法器</vt:lpstr>
      <vt:lpstr>横向进位阵列乘法器时延分析</vt:lpstr>
      <vt:lpstr>斜向进位无符号阵列乘法器</vt:lpstr>
      <vt:lpstr>斜向进位阵列乘法器时延分析</vt:lpstr>
      <vt:lpstr>nn位原码乘法器框图</vt:lpstr>
      <vt:lpstr>基于原码阵列乘法器的补码乘法器原理图</vt:lpstr>
      <vt:lpstr>如何进一步提高阵列乘法器运算速度？</vt:lpstr>
      <vt:lpstr>来自汽车生产流水线的提示</vt:lpstr>
      <vt:lpstr>计算机中的流水线</vt:lpstr>
      <vt:lpstr>阵列乘法器流水优化1</vt:lpstr>
      <vt:lpstr>阵列乘法器流水优化2</vt:lpstr>
      <vt:lpstr>专用乘法器电路小结</vt:lpstr>
      <vt:lpstr>乘法运算实现方法</vt:lpstr>
      <vt:lpstr>原码部分积累加的数学表示（定点小数）</vt:lpstr>
      <vt:lpstr>原码乘法算法流程图 </vt:lpstr>
      <vt:lpstr>手工计算举例</vt:lpstr>
      <vt:lpstr>原码一位乘法硬件实现</vt:lpstr>
      <vt:lpstr>原码一位乘法硬件实现</vt:lpstr>
      <vt:lpstr>补码一位乘法如何实现？</vt:lpstr>
      <vt:lpstr>补码一位乘法</vt:lpstr>
      <vt:lpstr>补码一位乘法---1位Booth算法</vt:lpstr>
      <vt:lpstr>补码一位乘法流程图（Booth一位乘法）</vt:lpstr>
      <vt:lpstr>补码乘法举例</vt:lpstr>
      <vt:lpstr>补码一位乘法流程与硬件逻辑</vt:lpstr>
      <vt:lpstr>例子</vt:lpstr>
      <vt:lpstr>总结：乘法器实现方案评价</vt:lpstr>
      <vt:lpstr>进一步讨论：整数乘运算的溢出问题</vt:lpstr>
      <vt:lpstr>高级语言中整数乘法会溢出吗？ </vt:lpstr>
      <vt:lpstr>定点数乘法溢出判断</vt:lpstr>
      <vt:lpstr>最后一个小问题：变量与常数之间乘法运算的快速实现</vt:lpstr>
      <vt:lpstr>本章主要内容</vt:lpstr>
      <vt:lpstr>除法手工运算</vt:lpstr>
      <vt:lpstr>恢复余数除法（绝对值）</vt:lpstr>
      <vt:lpstr>恢复余数法</vt:lpstr>
      <vt:lpstr>恢复余数除法存在的问题</vt:lpstr>
      <vt:lpstr>不恢复余数法</vt:lpstr>
      <vt:lpstr>不恢复余数法</vt:lpstr>
      <vt:lpstr>不恢复余数法逻辑实现</vt:lpstr>
      <vt:lpstr>例子</vt:lpstr>
      <vt:lpstr>阵列除法器的基本单元---可控制加/减法(CAS)单元 </vt:lpstr>
      <vt:lpstr>原码阵列除法器</vt:lpstr>
      <vt:lpstr>计算面积开销与延迟分析</vt:lpstr>
      <vt:lpstr>定点除法运算的总结</vt:lpstr>
      <vt:lpstr>作业</vt:lpstr>
      <vt:lpstr>本章主要内容</vt:lpstr>
      <vt:lpstr>浮点加减法运算</vt:lpstr>
      <vt:lpstr>对阶</vt:lpstr>
      <vt:lpstr>运算结果规格化</vt:lpstr>
      <vt:lpstr>规格化形式</vt:lpstr>
      <vt:lpstr>规格化方法</vt:lpstr>
      <vt:lpstr>运算结果规格化规则</vt:lpstr>
      <vt:lpstr>溢出处理</vt:lpstr>
      <vt:lpstr>舍入处理</vt:lpstr>
      <vt:lpstr>舍入处理</vt:lpstr>
      <vt:lpstr>浮点运算的精度问题</vt:lpstr>
      <vt:lpstr>浮点数加减法五步骤</vt:lpstr>
      <vt:lpstr>浮点运算举例</vt:lpstr>
      <vt:lpstr>浮点运算举例</vt:lpstr>
      <vt:lpstr>特殊例子</vt:lpstr>
      <vt:lpstr>特殊例子</vt:lpstr>
      <vt:lpstr>浮点数加减法步骤</vt:lpstr>
      <vt:lpstr>IEEE 754 溢出例子</vt:lpstr>
      <vt:lpstr>程序员角度看硬件实现</vt:lpstr>
      <vt:lpstr>IEEE 754 溢出例子</vt:lpstr>
      <vt:lpstr>程序员角度看硬件实现</vt:lpstr>
      <vt:lpstr>浮点数乘法运算</vt:lpstr>
      <vt:lpstr>浮点数除法运算</vt:lpstr>
      <vt:lpstr>浮点运算器构建</vt:lpstr>
      <vt:lpstr>本章主要内容</vt:lpstr>
      <vt:lpstr>一个简单的微处理器的例子-Intel 8086</vt:lpstr>
      <vt:lpstr>运算器包括哪些功能部件？</vt:lpstr>
      <vt:lpstr>运算器包括哪些功能部件？</vt:lpstr>
      <vt:lpstr>基本逻辑组件</vt:lpstr>
      <vt:lpstr>简单运算</vt:lpstr>
      <vt:lpstr>1位ALU</vt:lpstr>
      <vt:lpstr>多位ALU</vt:lpstr>
      <vt:lpstr>算术逻辑运算单元ALU组成…</vt:lpstr>
      <vt:lpstr>通用寄存器堆的概念register file</vt:lpstr>
      <vt:lpstr>运算器实现与总线结构</vt:lpstr>
      <vt:lpstr>运算器与总线结构</vt:lpstr>
      <vt:lpstr>运算器与总线结构</vt:lpstr>
      <vt:lpstr>运算器与总线结构</vt:lpstr>
      <vt:lpstr>运算器与总线结构</vt:lpstr>
      <vt:lpstr>运算器与总线结构</vt:lpstr>
      <vt:lpstr>运算器实验内容</vt:lpstr>
      <vt:lpstr>32位ALU电路框架</vt:lpstr>
      <vt:lpstr>ALU自动测试电路</vt:lpstr>
      <vt:lpstr>自动测试结果</vt:lpstr>
      <vt:lpstr>实验布局布线的极端</vt:lpstr>
      <vt:lpstr>不错的例子</vt:lpstr>
      <vt:lpstr>好的例子</vt:lpstr>
      <vt:lpstr>实验布局布线建议</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基拉米</cp:lastModifiedBy>
  <cp:revision>1722</cp:revision>
  <cp:lastPrinted>2020-09-20T11:25:00Z</cp:lastPrinted>
  <dcterms:created xsi:type="dcterms:W3CDTF">2018-05-09T10:41:00Z</dcterms:created>
  <dcterms:modified xsi:type="dcterms:W3CDTF">2024-03-07T16:17:42Z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30262D5EB44A41C285E82320CDBB9B44_12</vt:lpwstr>
  </property>
</Properties>
</file>